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5"/>
    <p:sldMasterId id="2147483690" r:id="rId6"/>
    <p:sldMasterId id="2147483694" r:id="rId7"/>
  </p:sldMasterIdLst>
  <p:notesMasterIdLst>
    <p:notesMasterId r:id="rId23"/>
  </p:notesMasterIdLst>
  <p:handoutMasterIdLst>
    <p:handoutMasterId r:id="rId24"/>
  </p:handoutMasterIdLst>
  <p:sldIdLst>
    <p:sldId id="257" r:id="rId8"/>
    <p:sldId id="446" r:id="rId9"/>
    <p:sldId id="467" r:id="rId10"/>
    <p:sldId id="470" r:id="rId11"/>
    <p:sldId id="468" r:id="rId12"/>
    <p:sldId id="463" r:id="rId13"/>
    <p:sldId id="301" r:id="rId14"/>
    <p:sldId id="462" r:id="rId15"/>
    <p:sldId id="473" r:id="rId16"/>
    <p:sldId id="469" r:id="rId17"/>
    <p:sldId id="460" r:id="rId18"/>
    <p:sldId id="464" r:id="rId19"/>
    <p:sldId id="465" r:id="rId20"/>
    <p:sldId id="471" r:id="rId21"/>
    <p:sldId id="466" r:id="rId22"/>
  </p:sldIdLst>
  <p:sldSz cx="9144000" cy="5143500" type="screen16x9"/>
  <p:notesSz cx="6797675" cy="987266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mbold, Heather" initials="RH" lastIdx="1" clrIdx="0">
    <p:extLst>
      <p:ext uri="{19B8F6BF-5375-455C-9EA6-DF929625EA0E}">
        <p15:presenceInfo xmlns:p15="http://schemas.microsoft.com/office/powerpoint/2012/main" userId="S::heather.rumbold@metoffice.gov.uk::65f676f7-56ff-485c-826f-658d349b70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0CEA"/>
    <a:srgbClr val="080892"/>
    <a:srgbClr val="D7A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3" autoAdjust="0"/>
    <p:restoredTop sz="93741" autoAdjust="0"/>
  </p:normalViewPr>
  <p:slideViewPr>
    <p:cSldViewPr snapToGrid="0">
      <p:cViewPr varScale="1">
        <p:scale>
          <a:sx n="139" d="100"/>
          <a:sy n="139" d="100"/>
        </p:scale>
        <p:origin x="912" y="168"/>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86" d="100"/>
          <a:sy n="86" d="100"/>
        </p:scale>
        <p:origin x="3660" y="84"/>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958" cy="494186"/>
          </a:xfrm>
          <a:prstGeom prst="rect">
            <a:avLst/>
          </a:prstGeom>
        </p:spPr>
        <p:txBody>
          <a:bodyPr vert="horz" lIns="90983" tIns="45492" rIns="90983" bIns="45492" rtlCol="0"/>
          <a:lstStyle>
            <a:lvl1pPr algn="l">
              <a:defRPr sz="1100"/>
            </a:lvl1pPr>
          </a:lstStyle>
          <a:p>
            <a:endParaRPr lang="en-GB"/>
          </a:p>
        </p:txBody>
      </p:sp>
      <p:sp>
        <p:nvSpPr>
          <p:cNvPr id="3" name="Date Placeholder 2"/>
          <p:cNvSpPr>
            <a:spLocks noGrp="1"/>
          </p:cNvSpPr>
          <p:nvPr>
            <p:ph type="dt" sz="quarter" idx="1"/>
          </p:nvPr>
        </p:nvSpPr>
        <p:spPr>
          <a:xfrm>
            <a:off x="3851103" y="0"/>
            <a:ext cx="2944958" cy="494186"/>
          </a:xfrm>
          <a:prstGeom prst="rect">
            <a:avLst/>
          </a:prstGeom>
        </p:spPr>
        <p:txBody>
          <a:bodyPr vert="horz" lIns="90983" tIns="45492" rIns="90983" bIns="45492" rtlCol="0"/>
          <a:lstStyle>
            <a:lvl1pPr algn="r">
              <a:defRPr sz="1100"/>
            </a:lvl1pPr>
          </a:lstStyle>
          <a:p>
            <a:fld id="{E1A276B2-D7A2-4514-8C17-38C9EFDB736D}" type="datetimeFigureOut">
              <a:rPr lang="en-GB" smtClean="0"/>
              <a:pPr/>
              <a:t>29/07/2022</a:t>
            </a:fld>
            <a:endParaRPr lang="en-GB"/>
          </a:p>
        </p:txBody>
      </p:sp>
      <p:sp>
        <p:nvSpPr>
          <p:cNvPr id="4" name="Footer Placeholder 3"/>
          <p:cNvSpPr>
            <a:spLocks noGrp="1"/>
          </p:cNvSpPr>
          <p:nvPr>
            <p:ph type="ftr" sz="quarter" idx="2"/>
          </p:nvPr>
        </p:nvSpPr>
        <p:spPr>
          <a:xfrm>
            <a:off x="2" y="9376909"/>
            <a:ext cx="2944958" cy="494185"/>
          </a:xfrm>
          <a:prstGeom prst="rect">
            <a:avLst/>
          </a:prstGeom>
        </p:spPr>
        <p:txBody>
          <a:bodyPr vert="horz" lIns="90983" tIns="45492" rIns="90983" bIns="45492" rtlCol="0" anchor="b"/>
          <a:lstStyle>
            <a:lvl1pPr algn="l">
              <a:defRPr sz="1100"/>
            </a:lvl1pPr>
          </a:lstStyle>
          <a:p>
            <a:endParaRPr lang="en-GB"/>
          </a:p>
        </p:txBody>
      </p:sp>
      <p:sp>
        <p:nvSpPr>
          <p:cNvPr id="5" name="Slide Number Placeholder 4"/>
          <p:cNvSpPr>
            <a:spLocks noGrp="1"/>
          </p:cNvSpPr>
          <p:nvPr>
            <p:ph type="sldNum" sz="quarter" idx="3"/>
          </p:nvPr>
        </p:nvSpPr>
        <p:spPr>
          <a:xfrm>
            <a:off x="3851103" y="9376909"/>
            <a:ext cx="2944958" cy="494185"/>
          </a:xfrm>
          <a:prstGeom prst="rect">
            <a:avLst/>
          </a:prstGeom>
        </p:spPr>
        <p:txBody>
          <a:bodyPr vert="horz" lIns="90983" tIns="45492" rIns="90983" bIns="45492" rtlCol="0" anchor="b"/>
          <a:lstStyle>
            <a:lvl1pPr algn="r">
              <a:defRPr sz="1100"/>
            </a:lvl1pPr>
          </a:lstStyle>
          <a:p>
            <a:fld id="{DC90ED02-ACB5-470E-9C3B-C516243A31E8}"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5659" cy="493632"/>
          </a:xfrm>
          <a:prstGeom prst="rect">
            <a:avLst/>
          </a:prstGeom>
        </p:spPr>
        <p:txBody>
          <a:bodyPr vert="horz" lIns="90983" tIns="45492" rIns="90983" bIns="45492" rtlCol="0"/>
          <a:lstStyle>
            <a:lvl1pPr algn="l">
              <a:defRPr sz="1100"/>
            </a:lvl1pPr>
          </a:lstStyle>
          <a:p>
            <a:endParaRPr lang="en-GB"/>
          </a:p>
        </p:txBody>
      </p:sp>
      <p:sp>
        <p:nvSpPr>
          <p:cNvPr id="3" name="Date Placeholder 2"/>
          <p:cNvSpPr>
            <a:spLocks noGrp="1"/>
          </p:cNvSpPr>
          <p:nvPr>
            <p:ph type="dt" idx="1"/>
          </p:nvPr>
        </p:nvSpPr>
        <p:spPr>
          <a:xfrm>
            <a:off x="3850445" y="3"/>
            <a:ext cx="2945659" cy="493632"/>
          </a:xfrm>
          <a:prstGeom prst="rect">
            <a:avLst/>
          </a:prstGeom>
        </p:spPr>
        <p:txBody>
          <a:bodyPr vert="horz" lIns="90983" tIns="45492" rIns="90983" bIns="45492" rtlCol="0"/>
          <a:lstStyle>
            <a:lvl1pPr algn="r">
              <a:defRPr sz="1100"/>
            </a:lvl1pPr>
          </a:lstStyle>
          <a:p>
            <a:fld id="{24C7D555-4150-48D0-9A57-A547E0DFCEC1}" type="datetimeFigureOut">
              <a:rPr lang="en-GB" smtClean="0"/>
              <a:pPr/>
              <a:t>29/07/2022</a:t>
            </a:fld>
            <a:endParaRPr lang="en-GB"/>
          </a:p>
        </p:txBody>
      </p:sp>
      <p:sp>
        <p:nvSpPr>
          <p:cNvPr id="4" name="Slide Image Placeholder 3"/>
          <p:cNvSpPr>
            <a:spLocks noGrp="1" noRot="1" noChangeAspect="1"/>
          </p:cNvSpPr>
          <p:nvPr>
            <p:ph type="sldImg" idx="2"/>
          </p:nvPr>
        </p:nvSpPr>
        <p:spPr>
          <a:xfrm>
            <a:off x="104775" y="738188"/>
            <a:ext cx="6588125" cy="3706812"/>
          </a:xfrm>
          <a:prstGeom prst="rect">
            <a:avLst/>
          </a:prstGeom>
          <a:noFill/>
          <a:ln w="12700">
            <a:solidFill>
              <a:prstClr val="black"/>
            </a:solidFill>
          </a:ln>
        </p:spPr>
        <p:txBody>
          <a:bodyPr vert="horz" lIns="90983" tIns="45492" rIns="90983" bIns="45492" rtlCol="0" anchor="ctr"/>
          <a:lstStyle/>
          <a:p>
            <a:endParaRPr lang="en-GB"/>
          </a:p>
        </p:txBody>
      </p:sp>
      <p:sp>
        <p:nvSpPr>
          <p:cNvPr id="5" name="Notes Placeholder 4"/>
          <p:cNvSpPr>
            <a:spLocks noGrp="1"/>
          </p:cNvSpPr>
          <p:nvPr>
            <p:ph type="body" sz="quarter" idx="3"/>
          </p:nvPr>
        </p:nvSpPr>
        <p:spPr>
          <a:xfrm>
            <a:off x="679769" y="4689517"/>
            <a:ext cx="5438140" cy="4442697"/>
          </a:xfrm>
          <a:prstGeom prst="rect">
            <a:avLst/>
          </a:prstGeom>
        </p:spPr>
        <p:txBody>
          <a:bodyPr vert="horz" lIns="90983" tIns="45492" rIns="90983" bIns="454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7319"/>
            <a:ext cx="2945659" cy="493632"/>
          </a:xfrm>
          <a:prstGeom prst="rect">
            <a:avLst/>
          </a:prstGeom>
        </p:spPr>
        <p:txBody>
          <a:bodyPr vert="horz" lIns="90983" tIns="45492" rIns="90983" bIns="45492" rtlCol="0" anchor="b"/>
          <a:lstStyle>
            <a:lvl1pPr algn="l">
              <a:defRPr sz="1100"/>
            </a:lvl1pPr>
          </a:lstStyle>
          <a:p>
            <a:endParaRPr lang="en-GB"/>
          </a:p>
        </p:txBody>
      </p:sp>
      <p:sp>
        <p:nvSpPr>
          <p:cNvPr id="7" name="Slide Number Placeholder 6"/>
          <p:cNvSpPr>
            <a:spLocks noGrp="1"/>
          </p:cNvSpPr>
          <p:nvPr>
            <p:ph type="sldNum" sz="quarter" idx="5"/>
          </p:nvPr>
        </p:nvSpPr>
        <p:spPr>
          <a:xfrm>
            <a:off x="3850445" y="9377319"/>
            <a:ext cx="2945659" cy="493632"/>
          </a:xfrm>
          <a:prstGeom prst="rect">
            <a:avLst/>
          </a:prstGeom>
        </p:spPr>
        <p:txBody>
          <a:bodyPr vert="horz" lIns="90983" tIns="45492" rIns="90983" bIns="45492" rtlCol="0" anchor="b"/>
          <a:lstStyle>
            <a:lvl1pPr algn="r">
              <a:defRPr sz="1100"/>
            </a:lvl1pPr>
          </a:lstStyle>
          <a:p>
            <a:fld id="{A90753DD-7FF0-4363-9A5C-34F06E2C702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0753DD-7FF0-4363-9A5C-34F06E2C702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753DD-7FF0-4363-9A5C-34F06E2C702F}" type="slidenum">
              <a:rPr lang="en-GB" smtClean="0"/>
              <a:pPr/>
              <a:t>3</a:t>
            </a:fld>
            <a:endParaRPr lang="en-GB"/>
          </a:p>
        </p:txBody>
      </p:sp>
    </p:spTree>
    <p:extLst>
      <p:ext uri="{BB962C8B-B14F-4D97-AF65-F5344CB8AC3E}">
        <p14:creationId xmlns:p14="http://schemas.microsoft.com/office/powerpoint/2010/main" val="304921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21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1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753DD-7FF0-4363-9A5C-34F06E2C702F}" type="slidenum">
              <a:rPr lang="en-GB" smtClean="0"/>
              <a:pPr/>
              <a:t>11</a:t>
            </a:fld>
            <a:endParaRPr lang="en-GB"/>
          </a:p>
        </p:txBody>
      </p:sp>
    </p:spTree>
    <p:extLst>
      <p:ext uri="{BB962C8B-B14F-4D97-AF65-F5344CB8AC3E}">
        <p14:creationId xmlns:p14="http://schemas.microsoft.com/office/powerpoint/2010/main" val="269021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753DD-7FF0-4363-9A5C-34F06E2C702F}" type="slidenum">
              <a:rPr lang="en-GB" smtClean="0"/>
              <a:pPr/>
              <a:t>12</a:t>
            </a:fld>
            <a:endParaRPr lang="en-GB"/>
          </a:p>
        </p:txBody>
      </p:sp>
    </p:spTree>
    <p:extLst>
      <p:ext uri="{BB962C8B-B14F-4D97-AF65-F5344CB8AC3E}">
        <p14:creationId xmlns:p14="http://schemas.microsoft.com/office/powerpoint/2010/main" val="226666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753DD-7FF0-4363-9A5C-34F06E2C702F}" type="slidenum">
              <a:rPr lang="en-GB" smtClean="0"/>
              <a:pPr/>
              <a:t>13</a:t>
            </a:fld>
            <a:endParaRPr lang="en-GB"/>
          </a:p>
        </p:txBody>
      </p:sp>
    </p:spTree>
    <p:extLst>
      <p:ext uri="{BB962C8B-B14F-4D97-AF65-F5344CB8AC3E}">
        <p14:creationId xmlns:p14="http://schemas.microsoft.com/office/powerpoint/2010/main" val="120243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753DD-7FF0-4363-9A5C-34F06E2C702F}" type="slidenum">
              <a:rPr lang="en-GB" smtClean="0"/>
              <a:pPr/>
              <a:t>14</a:t>
            </a:fld>
            <a:endParaRPr lang="en-GB"/>
          </a:p>
        </p:txBody>
      </p:sp>
    </p:spTree>
    <p:extLst>
      <p:ext uri="{BB962C8B-B14F-4D97-AF65-F5344CB8AC3E}">
        <p14:creationId xmlns:p14="http://schemas.microsoft.com/office/powerpoint/2010/main" val="4031675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4"/>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902662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0699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611112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61294" cy="5153227"/>
          </a:xfrm>
          <a:prstGeom prst="rect">
            <a:avLst/>
          </a:prstGeom>
        </p:spPr>
      </p:pic>
      <p:sp>
        <p:nvSpPr>
          <p:cNvPr id="2" name="Title 1"/>
          <p:cNvSpPr>
            <a:spLocks noGrp="1"/>
          </p:cNvSpPr>
          <p:nvPr>
            <p:ph type="ctrTitle"/>
          </p:nvPr>
        </p:nvSpPr>
        <p:spPr>
          <a:xfrm>
            <a:off x="252000" y="698401"/>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bg2"/>
                </a:solidFill>
              </a:rPr>
              <a:t>© Crown Copyright</a:t>
            </a:r>
            <a:r>
              <a:rPr lang="fr-BE" sz="800" baseline="0" dirty="0">
                <a:solidFill>
                  <a:schemeClr val="bg2"/>
                </a:solidFill>
              </a:rPr>
              <a:t> 2020,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309656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1" y="1"/>
            <a:ext cx="9161294" cy="5153228"/>
          </a:xfrm>
          <a:prstGeom prst="rect">
            <a:avLst/>
          </a:prstGeom>
        </p:spPr>
      </p:pic>
      <p:sp>
        <p:nvSpPr>
          <p:cNvPr id="2" name="Title 1"/>
          <p:cNvSpPr>
            <a:spLocks noGrp="1"/>
          </p:cNvSpPr>
          <p:nvPr>
            <p:ph type="ctrTitle"/>
          </p:nvPr>
        </p:nvSpPr>
        <p:spPr>
          <a:xfrm>
            <a:off x="252000" y="698401"/>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bg2"/>
                </a:solidFill>
              </a:rPr>
              <a:t>© Crown Copyright</a:t>
            </a:r>
            <a:r>
              <a:rPr lang="fr-BE" sz="800" baseline="0" dirty="0">
                <a:solidFill>
                  <a:schemeClr val="bg2"/>
                </a:solidFill>
              </a:rPr>
              <a:t> 2020,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675919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1" y="1"/>
            <a:ext cx="9161294" cy="5153228"/>
          </a:xfrm>
          <a:prstGeom prst="rect">
            <a:avLst/>
          </a:prstGeom>
          <a:ln w="12700">
            <a:miter lim="400000"/>
          </a:ln>
        </p:spPr>
      </p:pic>
      <p:sp>
        <p:nvSpPr>
          <p:cNvPr id="2" name="Title 1"/>
          <p:cNvSpPr>
            <a:spLocks noGrp="1"/>
          </p:cNvSpPr>
          <p:nvPr>
            <p:ph type="ctrTitle"/>
          </p:nvPr>
        </p:nvSpPr>
        <p:spPr>
          <a:xfrm>
            <a:off x="252000" y="698401"/>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bg2"/>
                </a:solidFill>
              </a:rPr>
              <a:t>© Crown Copyright</a:t>
            </a:r>
            <a:r>
              <a:rPr lang="fr-BE" sz="800" baseline="0" dirty="0">
                <a:solidFill>
                  <a:schemeClr val="bg2"/>
                </a:solidFill>
              </a:rPr>
              <a:t> 2020,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418535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5" name="Rectangle 4"/>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6" name="Rectangle 5"/>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780293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5" name="Rectangle 4"/>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6" name="Rectangle 5"/>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56661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90"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892"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Tree>
    <p:extLst>
      <p:ext uri="{BB962C8B-B14F-4D97-AF65-F5344CB8AC3E}">
        <p14:creationId xmlns:p14="http://schemas.microsoft.com/office/powerpoint/2010/main" val="2091806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5" name="Shape 68"/>
          <p:cNvSpPr/>
          <p:nvPr userDrawn="1"/>
        </p:nvSpPr>
        <p:spPr>
          <a:xfrm>
            <a:off x="7531090"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892"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524129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81620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1"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4601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943425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7334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1"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1"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2013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766297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9"/>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p:cNvSpPr>
            <a:spLocks noGrp="1"/>
          </p:cNvSpPr>
          <p:nvPr>
            <p:ph type="pic" sz="quarter" idx="10"/>
          </p:nvPr>
        </p:nvSpPr>
        <p:spPr>
          <a:xfrm>
            <a:off x="252413" y="818867"/>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43222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479516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4"/>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14871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755094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20518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9543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103349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893364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40"/>
            <a:ext cx="8640000" cy="900487"/>
          </a:xfrm>
        </p:spPr>
        <p:txBody>
          <a:bodyPr/>
          <a:lstStyle>
            <a:lvl1pPr>
              <a:defRPr/>
            </a:lvl1pPr>
          </a:lstStyle>
          <a:p>
            <a:r>
              <a:rPr lang="en-US" dirty="0"/>
              <a:t>Questions?</a:t>
            </a:r>
          </a:p>
        </p:txBody>
      </p:sp>
      <p:sp>
        <p:nvSpPr>
          <p:cNvPr id="7" name="Rectangle 6"/>
          <p:cNvSpPr/>
          <p:nvPr userDrawn="1"/>
        </p:nvSpPr>
        <p:spPr>
          <a:xfrm>
            <a:off x="0" y="482721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stretch>
            <a:fillRect/>
          </a:stretch>
        </p:blipFill>
        <p:spPr>
          <a:xfrm>
            <a:off x="379162"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20"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1" y="2617307"/>
            <a:ext cx="467999" cy="396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786704" y="2627841"/>
            <a:ext cx="8100000" cy="360000"/>
          </a:xfrm>
        </p:spPr>
        <p:txBody>
          <a:bodyPr anchor="ctr">
            <a:normAutofit/>
          </a:bodyPr>
          <a:lstStyle>
            <a:lvl1pPr marL="0" indent="0">
              <a:buNone/>
              <a:defRPr sz="1600"/>
            </a:lvl1pPr>
          </a:lstStyle>
          <a:p>
            <a:pPr lvl="0"/>
            <a:r>
              <a:rPr lang="en-US" dirty="0"/>
              <a:t>www.metoffice.gov.uk</a:t>
            </a:r>
            <a:endParaRPr lang="en-GB" dirty="0"/>
          </a:p>
        </p:txBody>
      </p:sp>
    </p:spTree>
    <p:extLst>
      <p:ext uri="{BB962C8B-B14F-4D97-AF65-F5344CB8AC3E}">
        <p14:creationId xmlns:p14="http://schemas.microsoft.com/office/powerpoint/2010/main" val="278796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1.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89"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O_MASTER_black_mono_for_light_backg_RBG.png"/>
          <p:cNvPicPr>
            <a:picLocks noChangeAspect="1"/>
          </p:cNvPicPr>
          <p:nvPr userDrawn="1"/>
        </p:nvPicPr>
        <p:blipFill>
          <a:blip r:embed="rId5" cstate="print"/>
          <a:stretch>
            <a:fillRect/>
          </a:stretch>
        </p:blipFill>
        <p:spPr>
          <a:xfrm>
            <a:off x="183947" y="54592"/>
            <a:ext cx="1802343" cy="565200"/>
          </a:xfrm>
          <a:prstGeom prst="rect">
            <a:avLst/>
          </a:prstGeom>
          <a:ln w="12700">
            <a:miter lim="400000"/>
          </a:ln>
        </p:spPr>
      </p:pic>
      <p:sp>
        <p:nvSpPr>
          <p:cNvPr id="9" name="Rectangle 8"/>
          <p:cNvSpPr/>
          <p:nvPr userDrawn="1"/>
        </p:nvSpPr>
        <p:spPr>
          <a:xfrm>
            <a:off x="0" y="4735774"/>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endParaRPr lang="en-GB" sz="800" dirty="0">
              <a:solidFill>
                <a:schemeClr val="tx1"/>
              </a:solidFill>
            </a:endParaRPr>
          </a:p>
        </p:txBody>
      </p:sp>
      <p:sp>
        <p:nvSpPr>
          <p:cNvPr id="4" name="Slide Number Placeholder 3"/>
          <p:cNvSpPr>
            <a:spLocks noGrp="1"/>
          </p:cNvSpPr>
          <p:nvPr>
            <p:ph type="sldNum" sz="quarter" idx="4"/>
          </p:nvPr>
        </p:nvSpPr>
        <p:spPr>
          <a:xfrm>
            <a:off x="3851910" y="4802318"/>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1670168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ftr="0" dt="0"/>
  <p:txStyles>
    <p:titleStyle>
      <a:lvl1pPr algn="l" defTabSz="51435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2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O_MASTER_black_mono_for_light_backg_RBG.png"/>
          <p:cNvPicPr>
            <a:picLocks noChangeAspect="1"/>
          </p:cNvPicPr>
          <p:nvPr userDrawn="1"/>
        </p:nvPicPr>
        <p:blipFill>
          <a:blip r:embed="rId24" cstate="print"/>
          <a:stretch>
            <a:fillRect/>
          </a:stretch>
        </p:blipFill>
        <p:spPr>
          <a:xfrm>
            <a:off x="183947" y="54592"/>
            <a:ext cx="1802343" cy="565200"/>
          </a:xfrm>
          <a:prstGeom prst="rect">
            <a:avLst/>
          </a:prstGeom>
          <a:ln w="12700">
            <a:miter lim="400000"/>
          </a:ln>
        </p:spPr>
      </p:pic>
      <p:sp>
        <p:nvSpPr>
          <p:cNvPr id="9" name="Rectangle 8"/>
          <p:cNvSpPr/>
          <p:nvPr userDrawn="1"/>
        </p:nvSpPr>
        <p:spPr>
          <a:xfrm>
            <a:off x="0" y="4735774"/>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8"/>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9111683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sldNum="0" hdr="0" ft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1161" y="583289"/>
            <a:ext cx="4390839" cy="1792798"/>
          </a:xfrm>
        </p:spPr>
        <p:txBody>
          <a:bodyPr/>
          <a:lstStyle/>
          <a:p>
            <a:r>
              <a:rPr lang="en-GB" sz="2800" dirty="0"/>
              <a:t>Demonstrating the impact of modelling coupled irrigation over regional and global domains</a:t>
            </a:r>
          </a:p>
        </p:txBody>
      </p:sp>
      <p:sp>
        <p:nvSpPr>
          <p:cNvPr id="14" name="Text Placeholder 13"/>
          <p:cNvSpPr>
            <a:spLocks noGrp="1"/>
          </p:cNvSpPr>
          <p:nvPr>
            <p:ph type="body" sz="quarter" idx="10"/>
          </p:nvPr>
        </p:nvSpPr>
        <p:spPr>
          <a:xfrm>
            <a:off x="92096" y="2521318"/>
            <a:ext cx="4272870" cy="611706"/>
          </a:xfrm>
        </p:spPr>
        <p:txBody>
          <a:bodyPr/>
          <a:lstStyle/>
          <a:p>
            <a:r>
              <a:rPr lang="en-GB" sz="1600" dirty="0"/>
              <a:t>Heather Rumbold, Adrian Lock, Martin Best</a:t>
            </a:r>
          </a:p>
          <a:p>
            <a:endParaRPr lang="en-GB" sz="1600" dirty="0"/>
          </a:p>
          <a:p>
            <a:pPr>
              <a:spcBef>
                <a:spcPts val="0"/>
              </a:spcBef>
            </a:pPr>
            <a:r>
              <a:rPr lang="en-US" sz="1400" dirty="0">
                <a:effectLst/>
                <a:ea typeface="Calibri" panose="020F0502020204030204" pitchFamily="34" charset="0"/>
                <a:cs typeface="Arial" panose="020B0604020202020204" pitchFamily="34" charset="0"/>
              </a:rPr>
              <a:t>3rd Pan-GASS Meeting, </a:t>
            </a:r>
            <a:r>
              <a:rPr lang="en-GB" sz="1400" dirty="0">
                <a:cs typeface="Arial" panose="020B0604020202020204" pitchFamily="34" charset="0"/>
              </a:rPr>
              <a:t>Friday 29</a:t>
            </a:r>
            <a:r>
              <a:rPr lang="en-GB" sz="1400" baseline="30000" dirty="0">
                <a:cs typeface="Arial" panose="020B0604020202020204" pitchFamily="34" charset="0"/>
              </a:rPr>
              <a:t>th</a:t>
            </a:r>
            <a:r>
              <a:rPr lang="en-GB" sz="1400" dirty="0">
                <a:cs typeface="Arial" panose="020B0604020202020204" pitchFamily="34" charset="0"/>
              </a:rPr>
              <a:t> July 2022</a:t>
            </a:r>
          </a:p>
          <a:p>
            <a:endParaRPr lang="en-GB" sz="1400" dirty="0"/>
          </a:p>
        </p:txBody>
      </p:sp>
      <p:sp>
        <p:nvSpPr>
          <p:cNvPr id="4" name="Footer Placeholder 3"/>
          <p:cNvSpPr>
            <a:spLocks noGrp="1"/>
          </p:cNvSpPr>
          <p:nvPr>
            <p:ph type="ftr" sz="quarter" idx="11"/>
          </p:nvPr>
        </p:nvSpPr>
        <p:spPr/>
        <p:txBody>
          <a:bodyPr/>
          <a:lstStyle/>
          <a:p>
            <a:r>
              <a:rPr lang="en-GB" kern="0" dirty="0">
                <a:sym typeface="Helvetica Light"/>
              </a:rPr>
              <a:t>www.metoffice.gov.uk							        © Crown Copyright 2022, Met Office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C8CD0-544E-451B-ABFC-696EAD511412}"/>
              </a:ext>
            </a:extLst>
          </p:cNvPr>
          <p:cNvSpPr>
            <a:spLocks noGrp="1"/>
          </p:cNvSpPr>
          <p:nvPr>
            <p:ph type="ftr" sz="quarter" idx="14"/>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a:extLst>
              <a:ext uri="{FF2B5EF4-FFF2-40B4-BE49-F238E27FC236}">
                <a16:creationId xmlns:a16="http://schemas.microsoft.com/office/drawing/2014/main" id="{5F18B945-BD6D-4FE7-AC4D-AB9E16A52096}"/>
              </a:ext>
            </a:extLst>
          </p:cNvPr>
          <p:cNvSpPr>
            <a:spLocks noGrp="1"/>
          </p:cNvSpPr>
          <p:nvPr>
            <p:ph type="title"/>
          </p:nvPr>
        </p:nvSpPr>
        <p:spPr>
          <a:xfrm>
            <a:off x="290634" y="1038385"/>
            <a:ext cx="8437500" cy="650085"/>
          </a:xfrm>
        </p:spPr>
        <p:txBody>
          <a:bodyPr/>
          <a:lstStyle/>
          <a:p>
            <a:r>
              <a:rPr kumimoji="0" lang="en-GB" sz="3200" b="0" i="0" u="none" strike="noStrike" kern="1200" cap="none" spc="0" normalizeH="0" baseline="0" noProof="0" dirty="0">
                <a:ln>
                  <a:noFill/>
                </a:ln>
                <a:effectLst/>
                <a:uLnTx/>
                <a:uFillTx/>
                <a:latin typeface="Arial"/>
                <a:ea typeface="+mj-ea"/>
                <a:cs typeface="+mj-cs"/>
              </a:rPr>
              <a:t>Impacts of irrigation in global NWP forecasts</a:t>
            </a:r>
            <a:br>
              <a:rPr kumimoji="0" lang="en-GB" sz="3600" b="0" i="0" u="none" strike="noStrike" kern="1200" cap="none" spc="0" normalizeH="0" baseline="0" noProof="0" dirty="0">
                <a:ln>
                  <a:noFill/>
                </a:ln>
                <a:solidFill>
                  <a:schemeClr val="bg2"/>
                </a:solidFill>
                <a:effectLst/>
                <a:uLnTx/>
                <a:uFillTx/>
                <a:latin typeface="Arial"/>
                <a:ea typeface="+mj-ea"/>
                <a:cs typeface="+mj-cs"/>
              </a:rPr>
            </a:br>
            <a:endParaRPr lang="en-GB" dirty="0"/>
          </a:p>
        </p:txBody>
      </p:sp>
      <p:sp>
        <p:nvSpPr>
          <p:cNvPr id="4" name="TextBox 3">
            <a:extLst>
              <a:ext uri="{FF2B5EF4-FFF2-40B4-BE49-F238E27FC236}">
                <a16:creationId xmlns:a16="http://schemas.microsoft.com/office/drawing/2014/main" id="{4B38B774-F5DA-491D-AAD5-C318E39FF896}"/>
              </a:ext>
            </a:extLst>
          </p:cNvPr>
          <p:cNvSpPr txBox="1"/>
          <p:nvPr/>
        </p:nvSpPr>
        <p:spPr>
          <a:xfrm>
            <a:off x="387457" y="2110728"/>
            <a:ext cx="8903776" cy="1200329"/>
          </a:xfrm>
          <a:prstGeom prst="rect">
            <a:avLst/>
          </a:prstGeom>
          <a:noFill/>
        </p:spPr>
        <p:txBody>
          <a:bodyPr wrap="square">
            <a:spAutoFit/>
          </a:bodyPr>
          <a:lstStyle/>
          <a:p>
            <a:r>
              <a:rPr lang="en-GB" sz="2400" dirty="0">
                <a:latin typeface="Arial" panose="020B0604020202020204" pitchFamily="34" charset="0"/>
              </a:rPr>
              <a:t>Global NWP case studies at N320 L70 resolution (~30km grid)</a:t>
            </a:r>
          </a:p>
          <a:p>
            <a:pPr marL="285750" indent="-285750">
              <a:buFont typeface="Arial" panose="020B0604020202020204" pitchFamily="34" charset="0"/>
              <a:buChar char="•"/>
            </a:pPr>
            <a:r>
              <a:rPr lang="en-GB" sz="2400" dirty="0">
                <a:latin typeface="Arial" panose="020B0604020202020204" pitchFamily="34" charset="0"/>
              </a:rPr>
              <a:t>24 forecasts from ECMWF analyses to T+120</a:t>
            </a:r>
          </a:p>
          <a:p>
            <a:pPr marL="285750" indent="-285750">
              <a:buFont typeface="Arial" panose="020B0604020202020204" pitchFamily="34" charset="0"/>
              <a:buChar char="•"/>
            </a:pPr>
            <a:r>
              <a:rPr lang="en-GB" sz="2400" dirty="0">
                <a:latin typeface="Arial" panose="020B0604020202020204" pitchFamily="34" charset="0"/>
              </a:rPr>
              <a:t>control configuration is GAL8</a:t>
            </a:r>
          </a:p>
        </p:txBody>
      </p:sp>
    </p:spTree>
    <p:extLst>
      <p:ext uri="{BB962C8B-B14F-4D97-AF65-F5344CB8AC3E}">
        <p14:creationId xmlns:p14="http://schemas.microsoft.com/office/powerpoint/2010/main" val="136911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F4CB41-1F4D-4D3D-81BD-C04CCB5F169E}"/>
              </a:ext>
            </a:extLst>
          </p:cNvPr>
          <p:cNvSpPr>
            <a:spLocks noGrp="1"/>
          </p:cNvSpPr>
          <p:nvPr>
            <p:ph type="ftr" sz="quarter" idx="10"/>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2">
            <a:extLst>
              <a:ext uri="{FF2B5EF4-FFF2-40B4-BE49-F238E27FC236}">
                <a16:creationId xmlns:a16="http://schemas.microsoft.com/office/drawing/2014/main" id="{485BAFC1-41C9-4764-A08B-7D1ABA7037A0}"/>
              </a:ext>
            </a:extLst>
          </p:cNvPr>
          <p:cNvSpPr txBox="1">
            <a:spLocks/>
          </p:cNvSpPr>
          <p:nvPr/>
        </p:nvSpPr>
        <p:spPr>
          <a:xfrm>
            <a:off x="1800338" y="0"/>
            <a:ext cx="7343662" cy="576000"/>
          </a:xfrm>
          <a:prstGeom prst="rect">
            <a:avLst/>
          </a:prstGeom>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sz="2800" dirty="0">
                <a:solidFill>
                  <a:schemeClr val="bg2"/>
                </a:solidFill>
                <a:latin typeface="Arial"/>
              </a:rPr>
              <a:t>Irrigated fraction ancillary at N320 from SPAM</a:t>
            </a:r>
            <a:endParaRPr kumimoji="0" lang="en-GB" sz="2800" b="0" i="0" u="none" strike="noStrike" kern="1200" cap="none" spc="0" normalizeH="0" baseline="0" noProof="0" dirty="0">
              <a:ln>
                <a:noFill/>
              </a:ln>
              <a:solidFill>
                <a:schemeClr val="bg2"/>
              </a:solidFill>
              <a:effectLst/>
              <a:uLnTx/>
              <a:uFillTx/>
              <a:latin typeface="Arial"/>
              <a:ea typeface="+mj-ea"/>
              <a:cs typeface="+mj-cs"/>
            </a:endParaRPr>
          </a:p>
        </p:txBody>
      </p:sp>
      <p:pic>
        <p:nvPicPr>
          <p:cNvPr id="32" name="Picture 31" descr="Map&#10;&#10;Description automatically generated">
            <a:extLst>
              <a:ext uri="{FF2B5EF4-FFF2-40B4-BE49-F238E27FC236}">
                <a16:creationId xmlns:a16="http://schemas.microsoft.com/office/drawing/2014/main" id="{120135DE-3E3F-4596-8717-ACFB8187AB1C}"/>
              </a:ext>
            </a:extLst>
          </p:cNvPr>
          <p:cNvPicPr>
            <a:picLocks noChangeAspect="1"/>
          </p:cNvPicPr>
          <p:nvPr/>
        </p:nvPicPr>
        <p:blipFill rotWithShape="1">
          <a:blip r:embed="rId3"/>
          <a:srcRect l="10833" t="10800" r="16282" b="8429"/>
          <a:stretch/>
        </p:blipFill>
        <p:spPr>
          <a:xfrm>
            <a:off x="497715" y="736169"/>
            <a:ext cx="7954066" cy="4407331"/>
          </a:xfrm>
          <a:prstGeom prst="rect">
            <a:avLst/>
          </a:prstGeom>
        </p:spPr>
      </p:pic>
      <p:sp>
        <p:nvSpPr>
          <p:cNvPr id="3" name="Rectangle 2">
            <a:extLst>
              <a:ext uri="{FF2B5EF4-FFF2-40B4-BE49-F238E27FC236}">
                <a16:creationId xmlns:a16="http://schemas.microsoft.com/office/drawing/2014/main" id="{3000916A-9A72-4E12-838B-77FBA59DA472}"/>
              </a:ext>
            </a:extLst>
          </p:cNvPr>
          <p:cNvSpPr/>
          <p:nvPr/>
        </p:nvSpPr>
        <p:spPr>
          <a:xfrm>
            <a:off x="2719953" y="736169"/>
            <a:ext cx="2681206" cy="45719"/>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3725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0FE95D-DABE-4319-B5C7-23FC442B9BD7}"/>
              </a:ext>
            </a:extLst>
          </p:cNvPr>
          <p:cNvSpPr>
            <a:spLocks noGrp="1"/>
          </p:cNvSpPr>
          <p:nvPr>
            <p:ph type="ftr" sz="quarter" idx="10"/>
          </p:nvPr>
        </p:nvSpPr>
        <p:spPr/>
        <p:txBody>
          <a:bodyPr/>
          <a:lstStyle/>
          <a:p>
            <a:r>
              <a:rPr lang="en-GB" kern="0" dirty="0">
                <a:solidFill>
                  <a:schemeClr val="bg1"/>
                </a:solidFill>
                <a:sym typeface="Helvetica Light"/>
              </a:rPr>
              <a:t>www.metoffice.gov.uk																									                       © Crown Copyright 2017, Met Office</a:t>
            </a:r>
          </a:p>
        </p:txBody>
      </p:sp>
      <p:sp>
        <p:nvSpPr>
          <p:cNvPr id="5" name="Title 2">
            <a:extLst>
              <a:ext uri="{FF2B5EF4-FFF2-40B4-BE49-F238E27FC236}">
                <a16:creationId xmlns:a16="http://schemas.microsoft.com/office/drawing/2014/main" id="{D489CBA9-1BBF-4F16-8ABC-45A2E42E454E}"/>
              </a:ext>
            </a:extLst>
          </p:cNvPr>
          <p:cNvSpPr>
            <a:spLocks noGrp="1"/>
          </p:cNvSpPr>
          <p:nvPr>
            <p:ph type="title"/>
          </p:nvPr>
        </p:nvSpPr>
        <p:spPr>
          <a:xfrm>
            <a:off x="1979151" y="-40614"/>
            <a:ext cx="6426777" cy="736840"/>
          </a:xfrm>
        </p:spPr>
        <p:txBody>
          <a:bodyPr>
            <a:normAutofit fontScale="90000"/>
          </a:bodyPr>
          <a:lstStyle/>
          <a:p>
            <a:r>
              <a:rPr lang="en-GB" sz="3000" dirty="0">
                <a:solidFill>
                  <a:schemeClr val="bg2"/>
                </a:solidFill>
              </a:rPr>
              <a:t>Average case study results</a:t>
            </a:r>
            <a:br>
              <a:rPr lang="en-GB" sz="3000" dirty="0">
                <a:solidFill>
                  <a:schemeClr val="bg2"/>
                </a:solidFill>
              </a:rPr>
            </a:br>
            <a:r>
              <a:rPr lang="en-GB" sz="2000" dirty="0">
                <a:solidFill>
                  <a:schemeClr val="bg2"/>
                </a:solidFill>
              </a:rPr>
              <a:t>Day 1 average</a:t>
            </a:r>
          </a:p>
        </p:txBody>
      </p:sp>
      <p:pic>
        <p:nvPicPr>
          <p:cNvPr id="7" name="Picture 6" descr="A picture containing chart&#10;&#10;Description automatically generated">
            <a:extLst>
              <a:ext uri="{FF2B5EF4-FFF2-40B4-BE49-F238E27FC236}">
                <a16:creationId xmlns:a16="http://schemas.microsoft.com/office/drawing/2014/main" id="{FD1F8316-CE98-4D01-B057-5F71F6E68566}"/>
              </a:ext>
            </a:extLst>
          </p:cNvPr>
          <p:cNvPicPr>
            <a:picLocks noChangeAspect="1"/>
          </p:cNvPicPr>
          <p:nvPr/>
        </p:nvPicPr>
        <p:blipFill>
          <a:blip r:embed="rId3"/>
          <a:stretch>
            <a:fillRect/>
          </a:stretch>
        </p:blipFill>
        <p:spPr>
          <a:xfrm>
            <a:off x="1189935" y="696977"/>
            <a:ext cx="3203606" cy="2160000"/>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87DFB340-38C5-4E13-81D4-D3834DD51BDA}"/>
              </a:ext>
            </a:extLst>
          </p:cNvPr>
          <p:cNvPicPr>
            <a:picLocks noChangeAspect="1"/>
          </p:cNvPicPr>
          <p:nvPr/>
        </p:nvPicPr>
        <p:blipFill>
          <a:blip r:embed="rId4"/>
          <a:stretch>
            <a:fillRect/>
          </a:stretch>
        </p:blipFill>
        <p:spPr>
          <a:xfrm>
            <a:off x="1189945" y="2971562"/>
            <a:ext cx="3203596" cy="2160000"/>
          </a:xfrm>
          <a:prstGeom prst="rect">
            <a:avLst/>
          </a:prstGeom>
        </p:spPr>
      </p:pic>
      <p:pic>
        <p:nvPicPr>
          <p:cNvPr id="15" name="Picture 14" descr="Chart&#10;&#10;Description automatically generated">
            <a:extLst>
              <a:ext uri="{FF2B5EF4-FFF2-40B4-BE49-F238E27FC236}">
                <a16:creationId xmlns:a16="http://schemas.microsoft.com/office/drawing/2014/main" id="{6B5251C3-F992-48F4-BFF4-2B5DAEE44329}"/>
              </a:ext>
            </a:extLst>
          </p:cNvPr>
          <p:cNvPicPr>
            <a:picLocks noChangeAspect="1"/>
          </p:cNvPicPr>
          <p:nvPr/>
        </p:nvPicPr>
        <p:blipFill>
          <a:blip r:embed="rId5"/>
          <a:stretch>
            <a:fillRect/>
          </a:stretch>
        </p:blipFill>
        <p:spPr>
          <a:xfrm>
            <a:off x="4522760" y="696542"/>
            <a:ext cx="3203596" cy="2160000"/>
          </a:xfrm>
          <a:prstGeom prst="rect">
            <a:avLst/>
          </a:prstGeom>
        </p:spPr>
      </p:pic>
      <p:sp>
        <p:nvSpPr>
          <p:cNvPr id="16" name="TextBox 15">
            <a:extLst>
              <a:ext uri="{FF2B5EF4-FFF2-40B4-BE49-F238E27FC236}">
                <a16:creationId xmlns:a16="http://schemas.microsoft.com/office/drawing/2014/main" id="{19B3B082-A27A-440C-B81C-A55AA8E01AAA}"/>
              </a:ext>
            </a:extLst>
          </p:cNvPr>
          <p:cNvSpPr txBox="1"/>
          <p:nvPr/>
        </p:nvSpPr>
        <p:spPr>
          <a:xfrm>
            <a:off x="74096" y="1010112"/>
            <a:ext cx="1066920"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Latent Heat Flux</a:t>
            </a:r>
          </a:p>
        </p:txBody>
      </p:sp>
      <p:sp>
        <p:nvSpPr>
          <p:cNvPr id="17" name="TextBox 16">
            <a:extLst>
              <a:ext uri="{FF2B5EF4-FFF2-40B4-BE49-F238E27FC236}">
                <a16:creationId xmlns:a16="http://schemas.microsoft.com/office/drawing/2014/main" id="{85E08615-FE8A-4745-84BB-9E79CEAEB896}"/>
              </a:ext>
            </a:extLst>
          </p:cNvPr>
          <p:cNvSpPr txBox="1"/>
          <p:nvPr/>
        </p:nvSpPr>
        <p:spPr>
          <a:xfrm>
            <a:off x="107418" y="3363091"/>
            <a:ext cx="1082517"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Sensible Heat Flux</a:t>
            </a:r>
          </a:p>
        </p:txBody>
      </p:sp>
      <p:sp>
        <p:nvSpPr>
          <p:cNvPr id="18" name="TextBox 17">
            <a:extLst>
              <a:ext uri="{FF2B5EF4-FFF2-40B4-BE49-F238E27FC236}">
                <a16:creationId xmlns:a16="http://schemas.microsoft.com/office/drawing/2014/main" id="{A3D02FED-20F4-417E-B32E-6C6DBDB7B5DF}"/>
              </a:ext>
            </a:extLst>
          </p:cNvPr>
          <p:cNvSpPr txBox="1"/>
          <p:nvPr/>
        </p:nvSpPr>
        <p:spPr>
          <a:xfrm>
            <a:off x="7735018" y="1015403"/>
            <a:ext cx="13687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1.5m Temperature</a:t>
            </a:r>
          </a:p>
        </p:txBody>
      </p:sp>
      <p:sp>
        <p:nvSpPr>
          <p:cNvPr id="19" name="TextBox 18">
            <a:extLst>
              <a:ext uri="{FF2B5EF4-FFF2-40B4-BE49-F238E27FC236}">
                <a16:creationId xmlns:a16="http://schemas.microsoft.com/office/drawing/2014/main" id="{2F9290C0-B394-4174-9A8E-FC92FA0FD1BE}"/>
              </a:ext>
            </a:extLst>
          </p:cNvPr>
          <p:cNvSpPr txBox="1"/>
          <p:nvPr/>
        </p:nvSpPr>
        <p:spPr>
          <a:xfrm>
            <a:off x="7742619" y="3239981"/>
            <a:ext cx="1326619"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1.5m Relative Humidity</a:t>
            </a:r>
          </a:p>
        </p:txBody>
      </p:sp>
      <p:sp>
        <p:nvSpPr>
          <p:cNvPr id="20" name="TextBox 19">
            <a:extLst>
              <a:ext uri="{FF2B5EF4-FFF2-40B4-BE49-F238E27FC236}">
                <a16:creationId xmlns:a16="http://schemas.microsoft.com/office/drawing/2014/main" id="{25CD1F60-C2BB-4A75-AAA6-41ED40C8310F}"/>
              </a:ext>
            </a:extLst>
          </p:cNvPr>
          <p:cNvSpPr txBox="1"/>
          <p:nvPr/>
        </p:nvSpPr>
        <p:spPr>
          <a:xfrm>
            <a:off x="2394891" y="2733200"/>
            <a:ext cx="3997299"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chemeClr val="tx1"/>
                </a:solidFill>
                <a:effectLst/>
                <a:uFillTx/>
                <a:latin typeface="+mn-lt"/>
                <a:ea typeface="+mn-ea"/>
                <a:cs typeface="+mn-cs"/>
                <a:sym typeface="Helvetica Light"/>
              </a:rPr>
              <a:t>Irrigation minus control</a:t>
            </a:r>
          </a:p>
        </p:txBody>
      </p:sp>
      <p:pic>
        <p:nvPicPr>
          <p:cNvPr id="3" name="Picture 2">
            <a:extLst>
              <a:ext uri="{FF2B5EF4-FFF2-40B4-BE49-F238E27FC236}">
                <a16:creationId xmlns:a16="http://schemas.microsoft.com/office/drawing/2014/main" id="{0376348C-85BC-4657-9842-3A32CDC2CCF4}"/>
              </a:ext>
            </a:extLst>
          </p:cNvPr>
          <p:cNvPicPr>
            <a:picLocks noChangeAspect="1"/>
          </p:cNvPicPr>
          <p:nvPr/>
        </p:nvPicPr>
        <p:blipFill>
          <a:blip r:embed="rId6"/>
          <a:stretch>
            <a:fillRect/>
          </a:stretch>
        </p:blipFill>
        <p:spPr>
          <a:xfrm>
            <a:off x="4522760" y="2983817"/>
            <a:ext cx="3203596" cy="2160000"/>
          </a:xfrm>
          <a:prstGeom prst="rect">
            <a:avLst/>
          </a:prstGeom>
        </p:spPr>
      </p:pic>
    </p:spTree>
    <p:extLst>
      <p:ext uri="{BB962C8B-B14F-4D97-AF65-F5344CB8AC3E}">
        <p14:creationId xmlns:p14="http://schemas.microsoft.com/office/powerpoint/2010/main" val="261597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0FE95D-DABE-4319-B5C7-23FC442B9BD7}"/>
              </a:ext>
            </a:extLst>
          </p:cNvPr>
          <p:cNvSpPr>
            <a:spLocks noGrp="1"/>
          </p:cNvSpPr>
          <p:nvPr>
            <p:ph type="ftr" sz="quarter" idx="10"/>
          </p:nvPr>
        </p:nvSpPr>
        <p:spPr/>
        <p:txBody>
          <a:bodyPr/>
          <a:lstStyle/>
          <a:p>
            <a:r>
              <a:rPr lang="en-GB" kern="0" dirty="0">
                <a:solidFill>
                  <a:schemeClr val="bg1"/>
                </a:solidFill>
                <a:sym typeface="Helvetica Light"/>
              </a:rPr>
              <a:t>www.metoffice.gov.uk																									                       © Crown Copyright 2017, Met Office</a:t>
            </a:r>
          </a:p>
        </p:txBody>
      </p:sp>
      <p:sp>
        <p:nvSpPr>
          <p:cNvPr id="5" name="Title 2">
            <a:extLst>
              <a:ext uri="{FF2B5EF4-FFF2-40B4-BE49-F238E27FC236}">
                <a16:creationId xmlns:a16="http://schemas.microsoft.com/office/drawing/2014/main" id="{D489CBA9-1BBF-4F16-8ABC-45A2E42E454E}"/>
              </a:ext>
            </a:extLst>
          </p:cNvPr>
          <p:cNvSpPr>
            <a:spLocks noGrp="1"/>
          </p:cNvSpPr>
          <p:nvPr>
            <p:ph type="title"/>
          </p:nvPr>
        </p:nvSpPr>
        <p:spPr>
          <a:xfrm>
            <a:off x="1922670" y="74098"/>
            <a:ext cx="6347961" cy="576000"/>
          </a:xfrm>
        </p:spPr>
        <p:txBody>
          <a:bodyPr>
            <a:normAutofit/>
          </a:bodyPr>
          <a:lstStyle/>
          <a:p>
            <a:r>
              <a:rPr lang="en-GB" sz="3000" dirty="0">
                <a:solidFill>
                  <a:schemeClr val="bg2"/>
                </a:solidFill>
              </a:rPr>
              <a:t>Average Case Study Results, T+24</a:t>
            </a:r>
          </a:p>
        </p:txBody>
      </p:sp>
      <p:pic>
        <p:nvPicPr>
          <p:cNvPr id="4" name="Picture 3" descr="A picture containing chart&#10;&#10;Description automatically generated">
            <a:extLst>
              <a:ext uri="{FF2B5EF4-FFF2-40B4-BE49-F238E27FC236}">
                <a16:creationId xmlns:a16="http://schemas.microsoft.com/office/drawing/2014/main" id="{344BB22B-AD90-4F39-BA57-E22C1886CD8F}"/>
              </a:ext>
            </a:extLst>
          </p:cNvPr>
          <p:cNvPicPr>
            <a:picLocks noChangeAspect="1"/>
          </p:cNvPicPr>
          <p:nvPr/>
        </p:nvPicPr>
        <p:blipFill>
          <a:blip r:embed="rId3"/>
          <a:stretch>
            <a:fillRect/>
          </a:stretch>
        </p:blipFill>
        <p:spPr>
          <a:xfrm>
            <a:off x="268680" y="1004872"/>
            <a:ext cx="4004493" cy="2700000"/>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9800F30A-3E3D-4615-A02A-D2EC29D1CB54}"/>
              </a:ext>
            </a:extLst>
          </p:cNvPr>
          <p:cNvPicPr>
            <a:picLocks noChangeAspect="1"/>
          </p:cNvPicPr>
          <p:nvPr/>
        </p:nvPicPr>
        <p:blipFill>
          <a:blip r:embed="rId4"/>
          <a:stretch>
            <a:fillRect/>
          </a:stretch>
        </p:blipFill>
        <p:spPr>
          <a:xfrm>
            <a:off x="4870827" y="1048137"/>
            <a:ext cx="4004493" cy="2700000"/>
          </a:xfrm>
          <a:prstGeom prst="rect">
            <a:avLst/>
          </a:prstGeom>
        </p:spPr>
      </p:pic>
      <p:sp>
        <p:nvSpPr>
          <p:cNvPr id="14" name="TextBox 13">
            <a:extLst>
              <a:ext uri="{FF2B5EF4-FFF2-40B4-BE49-F238E27FC236}">
                <a16:creationId xmlns:a16="http://schemas.microsoft.com/office/drawing/2014/main" id="{28A1C86B-9063-43D2-B3DF-44155189784E}"/>
              </a:ext>
            </a:extLst>
          </p:cNvPr>
          <p:cNvSpPr txBox="1"/>
          <p:nvPr/>
        </p:nvSpPr>
        <p:spPr>
          <a:xfrm>
            <a:off x="1148964" y="3748137"/>
            <a:ext cx="2403049"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Daily Max Temperature</a:t>
            </a:r>
          </a:p>
        </p:txBody>
      </p:sp>
      <p:sp>
        <p:nvSpPr>
          <p:cNvPr id="16" name="TextBox 15">
            <a:extLst>
              <a:ext uri="{FF2B5EF4-FFF2-40B4-BE49-F238E27FC236}">
                <a16:creationId xmlns:a16="http://schemas.microsoft.com/office/drawing/2014/main" id="{DD94922F-AEA6-44E7-926F-5CE025AD6C81}"/>
              </a:ext>
            </a:extLst>
          </p:cNvPr>
          <p:cNvSpPr txBox="1"/>
          <p:nvPr/>
        </p:nvSpPr>
        <p:spPr>
          <a:xfrm>
            <a:off x="5435337" y="3748136"/>
            <a:ext cx="287547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Daily Min Temperature</a:t>
            </a:r>
          </a:p>
        </p:txBody>
      </p:sp>
    </p:spTree>
    <p:extLst>
      <p:ext uri="{BB962C8B-B14F-4D97-AF65-F5344CB8AC3E}">
        <p14:creationId xmlns:p14="http://schemas.microsoft.com/office/powerpoint/2010/main" val="92815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B4485A6-C55A-419A-AEC2-8CCB88E87600}"/>
              </a:ext>
            </a:extLst>
          </p:cNvPr>
          <p:cNvPicPr>
            <a:picLocks noChangeAspect="1"/>
          </p:cNvPicPr>
          <p:nvPr/>
        </p:nvPicPr>
        <p:blipFill rotWithShape="1">
          <a:blip r:embed="rId3"/>
          <a:srcRect l="68484" t="28067" r="23927" b="57411"/>
          <a:stretch/>
        </p:blipFill>
        <p:spPr>
          <a:xfrm>
            <a:off x="2340117" y="1478620"/>
            <a:ext cx="2102455" cy="2712480"/>
          </a:xfrm>
          <a:prstGeom prst="rect">
            <a:avLst/>
          </a:prstGeom>
        </p:spPr>
      </p:pic>
      <p:pic>
        <p:nvPicPr>
          <p:cNvPr id="3" name="Picture 2">
            <a:extLst>
              <a:ext uri="{FF2B5EF4-FFF2-40B4-BE49-F238E27FC236}">
                <a16:creationId xmlns:a16="http://schemas.microsoft.com/office/drawing/2014/main" id="{26C0A40B-28E5-433B-BFD2-F50E9AB179AE}"/>
              </a:ext>
            </a:extLst>
          </p:cNvPr>
          <p:cNvPicPr>
            <a:picLocks noChangeAspect="1"/>
          </p:cNvPicPr>
          <p:nvPr/>
        </p:nvPicPr>
        <p:blipFill rotWithShape="1">
          <a:blip r:embed="rId4"/>
          <a:srcRect l="68212" t="27235" r="23970" b="57047"/>
          <a:stretch/>
        </p:blipFill>
        <p:spPr>
          <a:xfrm>
            <a:off x="6921292" y="1467906"/>
            <a:ext cx="2067610" cy="2802449"/>
          </a:xfrm>
          <a:prstGeom prst="rect">
            <a:avLst/>
          </a:prstGeom>
        </p:spPr>
      </p:pic>
      <p:sp>
        <p:nvSpPr>
          <p:cNvPr id="2" name="Footer Placeholder 1">
            <a:extLst>
              <a:ext uri="{FF2B5EF4-FFF2-40B4-BE49-F238E27FC236}">
                <a16:creationId xmlns:a16="http://schemas.microsoft.com/office/drawing/2014/main" id="{B30FE95D-DABE-4319-B5C7-23FC442B9BD7}"/>
              </a:ext>
            </a:extLst>
          </p:cNvPr>
          <p:cNvSpPr>
            <a:spLocks noGrp="1"/>
          </p:cNvSpPr>
          <p:nvPr>
            <p:ph type="ftr" sz="quarter" idx="10"/>
          </p:nvPr>
        </p:nvSpPr>
        <p:spPr/>
        <p:txBody>
          <a:bodyPr/>
          <a:lstStyle/>
          <a:p>
            <a:r>
              <a:rPr lang="en-GB" kern="0" dirty="0">
                <a:solidFill>
                  <a:schemeClr val="bg1"/>
                </a:solidFill>
                <a:sym typeface="Helvetica Light"/>
              </a:rPr>
              <a:t>www.metoffice.gov.uk																									                       © Crown Copyright 2017, Met Office</a:t>
            </a:r>
          </a:p>
        </p:txBody>
      </p:sp>
      <p:sp>
        <p:nvSpPr>
          <p:cNvPr id="5" name="Title 2">
            <a:extLst>
              <a:ext uri="{FF2B5EF4-FFF2-40B4-BE49-F238E27FC236}">
                <a16:creationId xmlns:a16="http://schemas.microsoft.com/office/drawing/2014/main" id="{D489CBA9-1BBF-4F16-8ABC-45A2E42E454E}"/>
              </a:ext>
            </a:extLst>
          </p:cNvPr>
          <p:cNvSpPr>
            <a:spLocks noGrp="1"/>
          </p:cNvSpPr>
          <p:nvPr>
            <p:ph type="title"/>
          </p:nvPr>
        </p:nvSpPr>
        <p:spPr>
          <a:xfrm>
            <a:off x="1922670" y="-6594"/>
            <a:ext cx="6347961" cy="576000"/>
          </a:xfrm>
        </p:spPr>
        <p:txBody>
          <a:bodyPr>
            <a:normAutofit fontScale="90000"/>
          </a:bodyPr>
          <a:lstStyle/>
          <a:p>
            <a:r>
              <a:rPr lang="en-GB" sz="3000" dirty="0">
                <a:solidFill>
                  <a:schemeClr val="bg2"/>
                </a:solidFill>
              </a:rPr>
              <a:t>Hydrological cycle impacts over India</a:t>
            </a:r>
            <a:br>
              <a:rPr lang="en-GB" sz="3000" dirty="0">
                <a:solidFill>
                  <a:schemeClr val="bg2"/>
                </a:solidFill>
              </a:rPr>
            </a:br>
            <a:r>
              <a:rPr lang="en-GB" sz="2000" dirty="0">
                <a:solidFill>
                  <a:schemeClr val="bg2"/>
                </a:solidFill>
              </a:rPr>
              <a:t>T+24</a:t>
            </a:r>
          </a:p>
        </p:txBody>
      </p:sp>
      <p:sp>
        <p:nvSpPr>
          <p:cNvPr id="14" name="TextBox 13">
            <a:extLst>
              <a:ext uri="{FF2B5EF4-FFF2-40B4-BE49-F238E27FC236}">
                <a16:creationId xmlns:a16="http://schemas.microsoft.com/office/drawing/2014/main" id="{28A1C86B-9063-43D2-B3DF-44155189784E}"/>
              </a:ext>
            </a:extLst>
          </p:cNvPr>
          <p:cNvSpPr txBox="1"/>
          <p:nvPr/>
        </p:nvSpPr>
        <p:spPr>
          <a:xfrm>
            <a:off x="2185172" y="1099331"/>
            <a:ext cx="2403049"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Change in evaporation</a:t>
            </a:r>
          </a:p>
        </p:txBody>
      </p:sp>
      <p:sp>
        <p:nvSpPr>
          <p:cNvPr id="9" name="TextBox 8">
            <a:extLst>
              <a:ext uri="{FF2B5EF4-FFF2-40B4-BE49-F238E27FC236}">
                <a16:creationId xmlns:a16="http://schemas.microsoft.com/office/drawing/2014/main" id="{A3C21C74-5CFA-4CF8-BC21-384097FBA62D}"/>
              </a:ext>
            </a:extLst>
          </p:cNvPr>
          <p:cNvSpPr txBox="1"/>
          <p:nvPr/>
        </p:nvSpPr>
        <p:spPr>
          <a:xfrm>
            <a:off x="6754160" y="1096391"/>
            <a:ext cx="2403049"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Change in precipitation</a:t>
            </a:r>
          </a:p>
        </p:txBody>
      </p:sp>
      <p:pic>
        <p:nvPicPr>
          <p:cNvPr id="10" name="Picture 9">
            <a:extLst>
              <a:ext uri="{FF2B5EF4-FFF2-40B4-BE49-F238E27FC236}">
                <a16:creationId xmlns:a16="http://schemas.microsoft.com/office/drawing/2014/main" id="{68911F4A-0A0B-496A-BDC8-F7B2D070DFA6}"/>
              </a:ext>
            </a:extLst>
          </p:cNvPr>
          <p:cNvPicPr>
            <a:picLocks noChangeAspect="1"/>
          </p:cNvPicPr>
          <p:nvPr/>
        </p:nvPicPr>
        <p:blipFill rotWithShape="1">
          <a:blip r:embed="rId5"/>
          <a:srcRect l="16896" t="28007" r="75832" b="51397"/>
          <a:stretch/>
        </p:blipFill>
        <p:spPr>
          <a:xfrm>
            <a:off x="44859" y="1499214"/>
            <a:ext cx="2156536" cy="2890938"/>
          </a:xfrm>
          <a:prstGeom prst="rect">
            <a:avLst/>
          </a:prstGeom>
        </p:spPr>
      </p:pic>
      <p:sp>
        <p:nvSpPr>
          <p:cNvPr id="15" name="TextBox 14">
            <a:extLst>
              <a:ext uri="{FF2B5EF4-FFF2-40B4-BE49-F238E27FC236}">
                <a16:creationId xmlns:a16="http://schemas.microsoft.com/office/drawing/2014/main" id="{203D9DAB-1CC9-42DD-BDE8-7FA9038ACF9C}"/>
              </a:ext>
            </a:extLst>
          </p:cNvPr>
          <p:cNvSpPr txBox="1"/>
          <p:nvPr/>
        </p:nvSpPr>
        <p:spPr>
          <a:xfrm>
            <a:off x="63202" y="1104027"/>
            <a:ext cx="2156537"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Irrigated fraction</a:t>
            </a:r>
          </a:p>
        </p:txBody>
      </p:sp>
      <p:pic>
        <p:nvPicPr>
          <p:cNvPr id="13" name="Picture 12">
            <a:extLst>
              <a:ext uri="{FF2B5EF4-FFF2-40B4-BE49-F238E27FC236}">
                <a16:creationId xmlns:a16="http://schemas.microsoft.com/office/drawing/2014/main" id="{D34EE917-66A8-46FB-BF69-B500FF9DB658}"/>
              </a:ext>
            </a:extLst>
          </p:cNvPr>
          <p:cNvPicPr>
            <a:picLocks noChangeAspect="1"/>
          </p:cNvPicPr>
          <p:nvPr/>
        </p:nvPicPr>
        <p:blipFill rotWithShape="1">
          <a:blip r:embed="rId6"/>
          <a:srcRect l="68613" t="29028" r="24004" b="58020"/>
          <a:stretch/>
        </p:blipFill>
        <p:spPr>
          <a:xfrm>
            <a:off x="4571999" y="1696612"/>
            <a:ext cx="2083244" cy="2463711"/>
          </a:xfrm>
          <a:prstGeom prst="rect">
            <a:avLst/>
          </a:prstGeom>
        </p:spPr>
      </p:pic>
      <p:sp>
        <p:nvSpPr>
          <p:cNvPr id="18" name="TextBox 17">
            <a:extLst>
              <a:ext uri="{FF2B5EF4-FFF2-40B4-BE49-F238E27FC236}">
                <a16:creationId xmlns:a16="http://schemas.microsoft.com/office/drawing/2014/main" id="{5C3C6AEC-3365-45BB-877A-C3988CD631C1}"/>
              </a:ext>
            </a:extLst>
          </p:cNvPr>
          <p:cNvSpPr txBox="1"/>
          <p:nvPr/>
        </p:nvSpPr>
        <p:spPr>
          <a:xfrm>
            <a:off x="4469372" y="1099330"/>
            <a:ext cx="2403049"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tx1"/>
                </a:solidFill>
                <a:effectLst/>
                <a:uFillTx/>
                <a:latin typeface="+mn-lt"/>
                <a:ea typeface="+mn-ea"/>
                <a:cs typeface="+mn-cs"/>
                <a:sym typeface="Helvetica Light"/>
              </a:rPr>
              <a:t>Change in PBL depth</a:t>
            </a:r>
          </a:p>
        </p:txBody>
      </p:sp>
      <p:sp>
        <p:nvSpPr>
          <p:cNvPr id="4" name="Rectangle 3">
            <a:extLst>
              <a:ext uri="{FF2B5EF4-FFF2-40B4-BE49-F238E27FC236}">
                <a16:creationId xmlns:a16="http://schemas.microsoft.com/office/drawing/2014/main" id="{756CD003-D1A1-44CD-B08B-D50E918AE5F9}"/>
              </a:ext>
            </a:extLst>
          </p:cNvPr>
          <p:cNvSpPr/>
          <p:nvPr/>
        </p:nvSpPr>
        <p:spPr>
          <a:xfrm>
            <a:off x="6871246" y="1467906"/>
            <a:ext cx="2167702" cy="284209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4EF1677-BD47-46AA-9247-42FB7F62332E}"/>
              </a:ext>
            </a:extLst>
          </p:cNvPr>
          <p:cNvSpPr/>
          <p:nvPr/>
        </p:nvSpPr>
        <p:spPr>
          <a:xfrm>
            <a:off x="4571999" y="1478620"/>
            <a:ext cx="2167702" cy="284209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B3E435A-EAA5-4BF2-ACAB-C7DA25CB3A40}"/>
              </a:ext>
            </a:extLst>
          </p:cNvPr>
          <p:cNvSpPr/>
          <p:nvPr/>
        </p:nvSpPr>
        <p:spPr>
          <a:xfrm>
            <a:off x="2332940" y="1490528"/>
            <a:ext cx="2107514" cy="284209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0DAF4CD-CE3B-4F4F-BC73-383B494818E6}"/>
              </a:ext>
            </a:extLst>
          </p:cNvPr>
          <p:cNvSpPr/>
          <p:nvPr/>
        </p:nvSpPr>
        <p:spPr>
          <a:xfrm>
            <a:off x="44860" y="1500626"/>
            <a:ext cx="2167702" cy="284209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D510CF48-3525-4223-8C69-535AA3DE1283}"/>
              </a:ext>
            </a:extLst>
          </p:cNvPr>
          <p:cNvSpPr/>
          <p:nvPr/>
        </p:nvSpPr>
        <p:spPr>
          <a:xfrm>
            <a:off x="2630734" y="2008198"/>
            <a:ext cx="1785712" cy="769278"/>
          </a:xfrm>
          <a:custGeom>
            <a:avLst/>
            <a:gdLst>
              <a:gd name="connsiteX0" fmla="*/ 58678 w 1785712"/>
              <a:gd name="connsiteY0" fmla="*/ 598086 h 769278"/>
              <a:gd name="connsiteX1" fmla="*/ 68457 w 1785712"/>
              <a:gd name="connsiteY1" fmla="*/ 573637 h 769278"/>
              <a:gd name="connsiteX2" fmla="*/ 58678 w 1785712"/>
              <a:gd name="connsiteY2" fmla="*/ 490510 h 769278"/>
              <a:gd name="connsiteX3" fmla="*/ 48898 w 1785712"/>
              <a:gd name="connsiteY3" fmla="*/ 470951 h 769278"/>
              <a:gd name="connsiteX4" fmla="*/ 29339 w 1785712"/>
              <a:gd name="connsiteY4" fmla="*/ 456281 h 769278"/>
              <a:gd name="connsiteX5" fmla="*/ 0 w 1785712"/>
              <a:gd name="connsiteY5" fmla="*/ 402493 h 769278"/>
              <a:gd name="connsiteX6" fmla="*/ 29339 w 1785712"/>
              <a:gd name="connsiteY6" fmla="*/ 304696 h 769278"/>
              <a:gd name="connsiteX7" fmla="*/ 63568 w 1785712"/>
              <a:gd name="connsiteY7" fmla="*/ 270467 h 769278"/>
              <a:gd name="connsiteX8" fmla="*/ 88017 w 1785712"/>
              <a:gd name="connsiteY8" fmla="*/ 250908 h 769278"/>
              <a:gd name="connsiteX9" fmla="*/ 107576 w 1785712"/>
              <a:gd name="connsiteY9" fmla="*/ 246018 h 769278"/>
              <a:gd name="connsiteX10" fmla="*/ 151585 w 1785712"/>
              <a:gd name="connsiteY10" fmla="*/ 236238 h 769278"/>
              <a:gd name="connsiteX11" fmla="*/ 171144 w 1785712"/>
              <a:gd name="connsiteY11" fmla="*/ 241128 h 769278"/>
              <a:gd name="connsiteX12" fmla="*/ 210263 w 1785712"/>
              <a:gd name="connsiteY12" fmla="*/ 285137 h 769278"/>
              <a:gd name="connsiteX13" fmla="*/ 244492 w 1785712"/>
              <a:gd name="connsiteY13" fmla="*/ 280247 h 769278"/>
              <a:gd name="connsiteX14" fmla="*/ 264051 w 1785712"/>
              <a:gd name="connsiteY14" fmla="*/ 231349 h 769278"/>
              <a:gd name="connsiteX15" fmla="*/ 259161 w 1785712"/>
              <a:gd name="connsiteY15" fmla="*/ 123772 h 769278"/>
              <a:gd name="connsiteX16" fmla="*/ 268941 w 1785712"/>
              <a:gd name="connsiteY16" fmla="*/ 79763 h 769278"/>
              <a:gd name="connsiteX17" fmla="*/ 283610 w 1785712"/>
              <a:gd name="connsiteY17" fmla="*/ 65094 h 769278"/>
              <a:gd name="connsiteX18" fmla="*/ 317839 w 1785712"/>
              <a:gd name="connsiteY18" fmla="*/ 50424 h 769278"/>
              <a:gd name="connsiteX19" fmla="*/ 366738 w 1785712"/>
              <a:gd name="connsiteY19" fmla="*/ 40645 h 769278"/>
              <a:gd name="connsiteX20" fmla="*/ 396077 w 1785712"/>
              <a:gd name="connsiteY20" fmla="*/ 35755 h 769278"/>
              <a:gd name="connsiteX21" fmla="*/ 415636 w 1785712"/>
              <a:gd name="connsiteY21" fmla="*/ 30865 h 769278"/>
              <a:gd name="connsiteX22" fmla="*/ 430306 w 1785712"/>
              <a:gd name="connsiteY22" fmla="*/ 25975 h 769278"/>
              <a:gd name="connsiteX23" fmla="*/ 479204 w 1785712"/>
              <a:gd name="connsiteY23" fmla="*/ 16196 h 769278"/>
              <a:gd name="connsiteX24" fmla="*/ 591670 w 1785712"/>
              <a:gd name="connsiteY24" fmla="*/ 25975 h 769278"/>
              <a:gd name="connsiteX25" fmla="*/ 640569 w 1785712"/>
              <a:gd name="connsiteY25" fmla="*/ 60204 h 769278"/>
              <a:gd name="connsiteX26" fmla="*/ 674798 w 1785712"/>
              <a:gd name="connsiteY26" fmla="*/ 109103 h 769278"/>
              <a:gd name="connsiteX27" fmla="*/ 689467 w 1785712"/>
              <a:gd name="connsiteY27" fmla="*/ 123772 h 769278"/>
              <a:gd name="connsiteX28" fmla="*/ 709026 w 1785712"/>
              <a:gd name="connsiteY28" fmla="*/ 148221 h 769278"/>
              <a:gd name="connsiteX29" fmla="*/ 748145 w 1785712"/>
              <a:gd name="connsiteY29" fmla="*/ 197120 h 769278"/>
              <a:gd name="connsiteX30" fmla="*/ 753035 w 1785712"/>
              <a:gd name="connsiteY30" fmla="*/ 211789 h 769278"/>
              <a:gd name="connsiteX31" fmla="*/ 767705 w 1785712"/>
              <a:gd name="connsiteY31" fmla="*/ 221569 h 769278"/>
              <a:gd name="connsiteX32" fmla="*/ 787264 w 1785712"/>
              <a:gd name="connsiteY32" fmla="*/ 226459 h 769278"/>
              <a:gd name="connsiteX33" fmla="*/ 855722 w 1785712"/>
              <a:gd name="connsiteY33" fmla="*/ 241128 h 769278"/>
              <a:gd name="connsiteX34" fmla="*/ 948629 w 1785712"/>
              <a:gd name="connsiteY34" fmla="*/ 260688 h 769278"/>
              <a:gd name="connsiteX35" fmla="*/ 1026866 w 1785712"/>
              <a:gd name="connsiteY35" fmla="*/ 304696 h 769278"/>
              <a:gd name="connsiteX36" fmla="*/ 1085544 w 1785712"/>
              <a:gd name="connsiteY36" fmla="*/ 314476 h 769278"/>
              <a:gd name="connsiteX37" fmla="*/ 1168671 w 1785712"/>
              <a:gd name="connsiteY37" fmla="*/ 334035 h 769278"/>
              <a:gd name="connsiteX38" fmla="*/ 1202900 w 1785712"/>
              <a:gd name="connsiteY38" fmla="*/ 353595 h 769278"/>
              <a:gd name="connsiteX39" fmla="*/ 1242019 w 1785712"/>
              <a:gd name="connsiteY39" fmla="*/ 363374 h 769278"/>
              <a:gd name="connsiteX40" fmla="*/ 1295807 w 1785712"/>
              <a:gd name="connsiteY40" fmla="*/ 397603 h 769278"/>
              <a:gd name="connsiteX41" fmla="*/ 1310477 w 1785712"/>
              <a:gd name="connsiteY41" fmla="*/ 402493 h 769278"/>
              <a:gd name="connsiteX42" fmla="*/ 1354485 w 1785712"/>
              <a:gd name="connsiteY42" fmla="*/ 431832 h 769278"/>
              <a:gd name="connsiteX43" fmla="*/ 1388714 w 1785712"/>
              <a:gd name="connsiteY43" fmla="*/ 441612 h 769278"/>
              <a:gd name="connsiteX44" fmla="*/ 1418053 w 1785712"/>
              <a:gd name="connsiteY44" fmla="*/ 446501 h 769278"/>
              <a:gd name="connsiteX45" fmla="*/ 1452282 w 1785712"/>
              <a:gd name="connsiteY45" fmla="*/ 456281 h 769278"/>
              <a:gd name="connsiteX46" fmla="*/ 1481621 w 1785712"/>
              <a:gd name="connsiteY46" fmla="*/ 470951 h 769278"/>
              <a:gd name="connsiteX47" fmla="*/ 1540299 w 1785712"/>
              <a:gd name="connsiteY47" fmla="*/ 529629 h 769278"/>
              <a:gd name="connsiteX48" fmla="*/ 1564748 w 1785712"/>
              <a:gd name="connsiteY48" fmla="*/ 554078 h 769278"/>
              <a:gd name="connsiteX49" fmla="*/ 1598977 w 1785712"/>
              <a:gd name="connsiteY49" fmla="*/ 558968 h 769278"/>
              <a:gd name="connsiteX50" fmla="*/ 1672325 w 1785712"/>
              <a:gd name="connsiteY50" fmla="*/ 578527 h 769278"/>
              <a:gd name="connsiteX51" fmla="*/ 1691884 w 1785712"/>
              <a:gd name="connsiteY51" fmla="*/ 583417 h 769278"/>
              <a:gd name="connsiteX52" fmla="*/ 1745672 w 1785712"/>
              <a:gd name="connsiteY52" fmla="*/ 612756 h 769278"/>
              <a:gd name="connsiteX53" fmla="*/ 1765232 w 1785712"/>
              <a:gd name="connsiteY53" fmla="*/ 637205 h 769278"/>
              <a:gd name="connsiteX54" fmla="*/ 1784791 w 1785712"/>
              <a:gd name="connsiteY54" fmla="*/ 646985 h 769278"/>
              <a:gd name="connsiteX55" fmla="*/ 1779901 w 1785712"/>
              <a:gd name="connsiteY55" fmla="*/ 671434 h 769278"/>
              <a:gd name="connsiteX56" fmla="*/ 1775011 w 1785712"/>
              <a:gd name="connsiteY56" fmla="*/ 690993 h 769278"/>
              <a:gd name="connsiteX57" fmla="*/ 1760342 w 1785712"/>
              <a:gd name="connsiteY57" fmla="*/ 695883 h 769278"/>
              <a:gd name="connsiteX58" fmla="*/ 1716333 w 1785712"/>
              <a:gd name="connsiteY58" fmla="*/ 700773 h 769278"/>
              <a:gd name="connsiteX59" fmla="*/ 1647876 w 1785712"/>
              <a:gd name="connsiteY59" fmla="*/ 715443 h 769278"/>
              <a:gd name="connsiteX60" fmla="*/ 1618537 w 1785712"/>
              <a:gd name="connsiteY60" fmla="*/ 730112 h 769278"/>
              <a:gd name="connsiteX61" fmla="*/ 1569638 w 1785712"/>
              <a:gd name="connsiteY61" fmla="*/ 759451 h 769278"/>
              <a:gd name="connsiteX62" fmla="*/ 1530519 w 1785712"/>
              <a:gd name="connsiteY62" fmla="*/ 764341 h 769278"/>
              <a:gd name="connsiteX63" fmla="*/ 1515850 w 1785712"/>
              <a:gd name="connsiteY63" fmla="*/ 769231 h 769278"/>
              <a:gd name="connsiteX64" fmla="*/ 1432723 w 1785712"/>
              <a:gd name="connsiteY64" fmla="*/ 754561 h 769278"/>
              <a:gd name="connsiteX65" fmla="*/ 1388714 w 1785712"/>
              <a:gd name="connsiteY65" fmla="*/ 695883 h 769278"/>
              <a:gd name="connsiteX66" fmla="*/ 1364265 w 1785712"/>
              <a:gd name="connsiteY66" fmla="*/ 681214 h 769278"/>
              <a:gd name="connsiteX67" fmla="*/ 1266468 w 1785712"/>
              <a:gd name="connsiteY67" fmla="*/ 661654 h 769278"/>
              <a:gd name="connsiteX68" fmla="*/ 1129553 w 1785712"/>
              <a:gd name="connsiteY68" fmla="*/ 642095 h 769278"/>
              <a:gd name="connsiteX69" fmla="*/ 924179 w 1785712"/>
              <a:gd name="connsiteY69" fmla="*/ 617646 h 769278"/>
              <a:gd name="connsiteX70" fmla="*/ 899730 w 1785712"/>
              <a:gd name="connsiteY70" fmla="*/ 602976 h 769278"/>
              <a:gd name="connsiteX71" fmla="*/ 860611 w 1785712"/>
              <a:gd name="connsiteY71" fmla="*/ 588307 h 769278"/>
              <a:gd name="connsiteX72" fmla="*/ 806823 w 1785712"/>
              <a:gd name="connsiteY72" fmla="*/ 568747 h 769278"/>
              <a:gd name="connsiteX73" fmla="*/ 782374 w 1785712"/>
              <a:gd name="connsiteY73" fmla="*/ 554078 h 769278"/>
              <a:gd name="connsiteX74" fmla="*/ 743255 w 1785712"/>
              <a:gd name="connsiteY74" fmla="*/ 524739 h 769278"/>
              <a:gd name="connsiteX75" fmla="*/ 713916 w 1785712"/>
              <a:gd name="connsiteY75" fmla="*/ 514959 h 769278"/>
              <a:gd name="connsiteX76" fmla="*/ 694357 w 1785712"/>
              <a:gd name="connsiteY76" fmla="*/ 500290 h 769278"/>
              <a:gd name="connsiteX77" fmla="*/ 645459 w 1785712"/>
              <a:gd name="connsiteY77" fmla="*/ 470951 h 769278"/>
              <a:gd name="connsiteX78" fmla="*/ 630789 w 1785712"/>
              <a:gd name="connsiteY78" fmla="*/ 461171 h 769278"/>
              <a:gd name="connsiteX79" fmla="*/ 601450 w 1785712"/>
              <a:gd name="connsiteY79" fmla="*/ 436722 h 769278"/>
              <a:gd name="connsiteX80" fmla="*/ 591670 w 1785712"/>
              <a:gd name="connsiteY80" fmla="*/ 422052 h 769278"/>
              <a:gd name="connsiteX81" fmla="*/ 596560 w 1785712"/>
              <a:gd name="connsiteY81" fmla="*/ 353595 h 769278"/>
              <a:gd name="connsiteX82" fmla="*/ 606340 w 1785712"/>
              <a:gd name="connsiteY82" fmla="*/ 334035 h 769278"/>
              <a:gd name="connsiteX83" fmla="*/ 611230 w 1785712"/>
              <a:gd name="connsiteY83" fmla="*/ 319366 h 769278"/>
              <a:gd name="connsiteX84" fmla="*/ 601450 w 1785712"/>
              <a:gd name="connsiteY84" fmla="*/ 270467 h 769278"/>
              <a:gd name="connsiteX85" fmla="*/ 410746 w 1785712"/>
              <a:gd name="connsiteY85" fmla="*/ 280247 h 769278"/>
              <a:gd name="connsiteX86" fmla="*/ 371627 w 1785712"/>
              <a:gd name="connsiteY86" fmla="*/ 290027 h 769278"/>
              <a:gd name="connsiteX87" fmla="*/ 342288 w 1785712"/>
              <a:gd name="connsiteY87" fmla="*/ 314476 h 769278"/>
              <a:gd name="connsiteX88" fmla="*/ 317839 w 1785712"/>
              <a:gd name="connsiteY88" fmla="*/ 334035 h 769278"/>
              <a:gd name="connsiteX89" fmla="*/ 278721 w 1785712"/>
              <a:gd name="connsiteY89" fmla="*/ 343815 h 769278"/>
              <a:gd name="connsiteX90" fmla="*/ 234712 w 1785712"/>
              <a:gd name="connsiteY90" fmla="*/ 363374 h 769278"/>
              <a:gd name="connsiteX91" fmla="*/ 195593 w 1785712"/>
              <a:gd name="connsiteY91" fmla="*/ 397603 h 769278"/>
              <a:gd name="connsiteX92" fmla="*/ 180924 w 1785712"/>
              <a:gd name="connsiteY92" fmla="*/ 407383 h 769278"/>
              <a:gd name="connsiteX93" fmla="*/ 146695 w 1785712"/>
              <a:gd name="connsiteY93" fmla="*/ 461171 h 769278"/>
              <a:gd name="connsiteX94" fmla="*/ 151585 w 1785712"/>
              <a:gd name="connsiteY94" fmla="*/ 490510 h 769278"/>
              <a:gd name="connsiteX95" fmla="*/ 166254 w 1785712"/>
              <a:gd name="connsiteY95" fmla="*/ 495400 h 769278"/>
              <a:gd name="connsiteX96" fmla="*/ 224932 w 1785712"/>
              <a:gd name="connsiteY96" fmla="*/ 510069 h 769278"/>
              <a:gd name="connsiteX97" fmla="*/ 229822 w 1785712"/>
              <a:gd name="connsiteY97" fmla="*/ 549188 h 769278"/>
              <a:gd name="connsiteX98" fmla="*/ 234712 w 1785712"/>
              <a:gd name="connsiteY98" fmla="*/ 563858 h 769278"/>
              <a:gd name="connsiteX99" fmla="*/ 220042 w 1785712"/>
              <a:gd name="connsiteY99" fmla="*/ 583417 h 769278"/>
              <a:gd name="connsiteX100" fmla="*/ 185814 w 1785712"/>
              <a:gd name="connsiteY100" fmla="*/ 622536 h 769278"/>
              <a:gd name="connsiteX101" fmla="*/ 161364 w 1785712"/>
              <a:gd name="connsiteY101" fmla="*/ 661654 h 769278"/>
              <a:gd name="connsiteX102" fmla="*/ 146695 w 1785712"/>
              <a:gd name="connsiteY102" fmla="*/ 676324 h 769278"/>
              <a:gd name="connsiteX103" fmla="*/ 117356 w 1785712"/>
              <a:gd name="connsiteY103" fmla="*/ 671434 h 769278"/>
              <a:gd name="connsiteX104" fmla="*/ 97796 w 1785712"/>
              <a:gd name="connsiteY104" fmla="*/ 651875 h 769278"/>
              <a:gd name="connsiteX105" fmla="*/ 73347 w 1785712"/>
              <a:gd name="connsiteY105" fmla="*/ 632315 h 769278"/>
              <a:gd name="connsiteX106" fmla="*/ 58678 w 1785712"/>
              <a:gd name="connsiteY106" fmla="*/ 598086 h 76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785712" h="769278">
                <a:moveTo>
                  <a:pt x="58678" y="598086"/>
                </a:moveTo>
                <a:cubicBezTo>
                  <a:pt x="57863" y="588306"/>
                  <a:pt x="67996" y="582402"/>
                  <a:pt x="68457" y="573637"/>
                </a:cubicBezTo>
                <a:cubicBezTo>
                  <a:pt x="69650" y="550965"/>
                  <a:pt x="69349" y="515409"/>
                  <a:pt x="58678" y="490510"/>
                </a:cubicBezTo>
                <a:cubicBezTo>
                  <a:pt x="55807" y="483810"/>
                  <a:pt x="53642" y="476485"/>
                  <a:pt x="48898" y="470951"/>
                </a:cubicBezTo>
                <a:cubicBezTo>
                  <a:pt x="43594" y="464763"/>
                  <a:pt x="35102" y="462044"/>
                  <a:pt x="29339" y="456281"/>
                </a:cubicBezTo>
                <a:cubicBezTo>
                  <a:pt x="12749" y="439691"/>
                  <a:pt x="9459" y="424565"/>
                  <a:pt x="0" y="402493"/>
                </a:cubicBezTo>
                <a:cubicBezTo>
                  <a:pt x="7069" y="310601"/>
                  <a:pt x="-8190" y="365682"/>
                  <a:pt x="29339" y="304696"/>
                </a:cubicBezTo>
                <a:cubicBezTo>
                  <a:pt x="51834" y="268141"/>
                  <a:pt x="30437" y="278750"/>
                  <a:pt x="63568" y="270467"/>
                </a:cubicBezTo>
                <a:cubicBezTo>
                  <a:pt x="71718" y="263947"/>
                  <a:pt x="78894" y="255976"/>
                  <a:pt x="88017" y="250908"/>
                </a:cubicBezTo>
                <a:cubicBezTo>
                  <a:pt x="93892" y="247644"/>
                  <a:pt x="101114" y="247864"/>
                  <a:pt x="107576" y="246018"/>
                </a:cubicBezTo>
                <a:cubicBezTo>
                  <a:pt x="141280" y="236388"/>
                  <a:pt x="98642" y="245062"/>
                  <a:pt x="151585" y="236238"/>
                </a:cubicBezTo>
                <a:cubicBezTo>
                  <a:pt x="158105" y="237868"/>
                  <a:pt x="165445" y="237566"/>
                  <a:pt x="171144" y="241128"/>
                </a:cubicBezTo>
                <a:cubicBezTo>
                  <a:pt x="181917" y="247861"/>
                  <a:pt x="203242" y="276361"/>
                  <a:pt x="210263" y="285137"/>
                </a:cubicBezTo>
                <a:cubicBezTo>
                  <a:pt x="221673" y="283507"/>
                  <a:pt x="234183" y="285401"/>
                  <a:pt x="244492" y="280247"/>
                </a:cubicBezTo>
                <a:cubicBezTo>
                  <a:pt x="261986" y="271500"/>
                  <a:pt x="261622" y="245923"/>
                  <a:pt x="264051" y="231349"/>
                </a:cubicBezTo>
                <a:cubicBezTo>
                  <a:pt x="262421" y="195490"/>
                  <a:pt x="258004" y="159649"/>
                  <a:pt x="259161" y="123772"/>
                </a:cubicBezTo>
                <a:cubicBezTo>
                  <a:pt x="259646" y="108752"/>
                  <a:pt x="263161" y="93635"/>
                  <a:pt x="268941" y="79763"/>
                </a:cubicBezTo>
                <a:cubicBezTo>
                  <a:pt x="271601" y="73380"/>
                  <a:pt x="278298" y="69521"/>
                  <a:pt x="283610" y="65094"/>
                </a:cubicBezTo>
                <a:cubicBezTo>
                  <a:pt x="297142" y="53818"/>
                  <a:pt x="300274" y="54188"/>
                  <a:pt x="317839" y="50424"/>
                </a:cubicBezTo>
                <a:cubicBezTo>
                  <a:pt x="334092" y="46941"/>
                  <a:pt x="350400" y="43708"/>
                  <a:pt x="366738" y="40645"/>
                </a:cubicBezTo>
                <a:cubicBezTo>
                  <a:pt x="376483" y="38818"/>
                  <a:pt x="386355" y="37699"/>
                  <a:pt x="396077" y="35755"/>
                </a:cubicBezTo>
                <a:cubicBezTo>
                  <a:pt x="402667" y="34437"/>
                  <a:pt x="409174" y="32711"/>
                  <a:pt x="415636" y="30865"/>
                </a:cubicBezTo>
                <a:cubicBezTo>
                  <a:pt x="420592" y="29449"/>
                  <a:pt x="425274" y="27093"/>
                  <a:pt x="430306" y="25975"/>
                </a:cubicBezTo>
                <a:cubicBezTo>
                  <a:pt x="538321" y="1971"/>
                  <a:pt x="401191" y="35696"/>
                  <a:pt x="479204" y="16196"/>
                </a:cubicBezTo>
                <a:cubicBezTo>
                  <a:pt x="519703" y="-10805"/>
                  <a:pt x="498466" y="-1641"/>
                  <a:pt x="591670" y="25975"/>
                </a:cubicBezTo>
                <a:cubicBezTo>
                  <a:pt x="607261" y="30594"/>
                  <a:pt x="629574" y="45911"/>
                  <a:pt x="640569" y="60204"/>
                </a:cubicBezTo>
                <a:cubicBezTo>
                  <a:pt x="652700" y="75974"/>
                  <a:pt x="662667" y="93333"/>
                  <a:pt x="674798" y="109103"/>
                </a:cubicBezTo>
                <a:cubicBezTo>
                  <a:pt x="679014" y="114584"/>
                  <a:pt x="684913" y="118568"/>
                  <a:pt x="689467" y="123772"/>
                </a:cubicBezTo>
                <a:cubicBezTo>
                  <a:pt x="696340" y="131626"/>
                  <a:pt x="702506" y="140071"/>
                  <a:pt x="709026" y="148221"/>
                </a:cubicBezTo>
                <a:cubicBezTo>
                  <a:pt x="718401" y="195096"/>
                  <a:pt x="704225" y="153200"/>
                  <a:pt x="748145" y="197120"/>
                </a:cubicBezTo>
                <a:cubicBezTo>
                  <a:pt x="751790" y="200765"/>
                  <a:pt x="749815" y="207764"/>
                  <a:pt x="753035" y="211789"/>
                </a:cubicBezTo>
                <a:cubicBezTo>
                  <a:pt x="756706" y="216378"/>
                  <a:pt x="762303" y="219254"/>
                  <a:pt x="767705" y="221569"/>
                </a:cubicBezTo>
                <a:cubicBezTo>
                  <a:pt x="773882" y="224216"/>
                  <a:pt x="780704" y="225001"/>
                  <a:pt x="787264" y="226459"/>
                </a:cubicBezTo>
                <a:lnTo>
                  <a:pt x="855722" y="241128"/>
                </a:lnTo>
                <a:lnTo>
                  <a:pt x="948629" y="260688"/>
                </a:lnTo>
                <a:cubicBezTo>
                  <a:pt x="984331" y="285679"/>
                  <a:pt x="989866" y="296473"/>
                  <a:pt x="1026866" y="304696"/>
                </a:cubicBezTo>
                <a:cubicBezTo>
                  <a:pt x="1046223" y="308998"/>
                  <a:pt x="1066254" y="309883"/>
                  <a:pt x="1085544" y="314476"/>
                </a:cubicBezTo>
                <a:cubicBezTo>
                  <a:pt x="1189576" y="339245"/>
                  <a:pt x="1073795" y="322175"/>
                  <a:pt x="1168671" y="334035"/>
                </a:cubicBezTo>
                <a:cubicBezTo>
                  <a:pt x="1180081" y="340555"/>
                  <a:pt x="1190699" y="348715"/>
                  <a:pt x="1202900" y="353595"/>
                </a:cubicBezTo>
                <a:cubicBezTo>
                  <a:pt x="1215380" y="358587"/>
                  <a:pt x="1242019" y="363374"/>
                  <a:pt x="1242019" y="363374"/>
                </a:cubicBezTo>
                <a:cubicBezTo>
                  <a:pt x="1259948" y="374784"/>
                  <a:pt x="1277355" y="387059"/>
                  <a:pt x="1295807" y="397603"/>
                </a:cubicBezTo>
                <a:cubicBezTo>
                  <a:pt x="1300282" y="400160"/>
                  <a:pt x="1306106" y="399761"/>
                  <a:pt x="1310477" y="402493"/>
                </a:cubicBezTo>
                <a:cubicBezTo>
                  <a:pt x="1352426" y="428711"/>
                  <a:pt x="1317344" y="415914"/>
                  <a:pt x="1354485" y="431832"/>
                </a:cubicBezTo>
                <a:cubicBezTo>
                  <a:pt x="1362639" y="435327"/>
                  <a:pt x="1380962" y="440062"/>
                  <a:pt x="1388714" y="441612"/>
                </a:cubicBezTo>
                <a:cubicBezTo>
                  <a:pt x="1398436" y="443556"/>
                  <a:pt x="1408392" y="444272"/>
                  <a:pt x="1418053" y="446501"/>
                </a:cubicBezTo>
                <a:cubicBezTo>
                  <a:pt x="1429615" y="449169"/>
                  <a:pt x="1441207" y="452021"/>
                  <a:pt x="1452282" y="456281"/>
                </a:cubicBezTo>
                <a:cubicBezTo>
                  <a:pt x="1462487" y="460206"/>
                  <a:pt x="1473221" y="463951"/>
                  <a:pt x="1481621" y="470951"/>
                </a:cubicBezTo>
                <a:cubicBezTo>
                  <a:pt x="1502871" y="488659"/>
                  <a:pt x="1520740" y="510070"/>
                  <a:pt x="1540299" y="529629"/>
                </a:cubicBezTo>
                <a:cubicBezTo>
                  <a:pt x="1548449" y="537779"/>
                  <a:pt x="1553338" y="552448"/>
                  <a:pt x="1564748" y="554078"/>
                </a:cubicBezTo>
                <a:cubicBezTo>
                  <a:pt x="1576158" y="555708"/>
                  <a:pt x="1587699" y="556594"/>
                  <a:pt x="1598977" y="558968"/>
                </a:cubicBezTo>
                <a:cubicBezTo>
                  <a:pt x="1712927" y="582957"/>
                  <a:pt x="1625676" y="565198"/>
                  <a:pt x="1672325" y="578527"/>
                </a:cubicBezTo>
                <a:cubicBezTo>
                  <a:pt x="1678787" y="580373"/>
                  <a:pt x="1685644" y="580921"/>
                  <a:pt x="1691884" y="583417"/>
                </a:cubicBezTo>
                <a:cubicBezTo>
                  <a:pt x="1710809" y="590987"/>
                  <a:pt x="1728289" y="602326"/>
                  <a:pt x="1745672" y="612756"/>
                </a:cubicBezTo>
                <a:cubicBezTo>
                  <a:pt x="1752192" y="620906"/>
                  <a:pt x="1757377" y="630332"/>
                  <a:pt x="1765232" y="637205"/>
                </a:cubicBezTo>
                <a:cubicBezTo>
                  <a:pt x="1770718" y="642005"/>
                  <a:pt x="1781920" y="640285"/>
                  <a:pt x="1784791" y="646985"/>
                </a:cubicBezTo>
                <a:cubicBezTo>
                  <a:pt x="1788065" y="654624"/>
                  <a:pt x="1781704" y="663321"/>
                  <a:pt x="1779901" y="671434"/>
                </a:cubicBezTo>
                <a:cubicBezTo>
                  <a:pt x="1778443" y="677994"/>
                  <a:pt x="1779209" y="685745"/>
                  <a:pt x="1775011" y="690993"/>
                </a:cubicBezTo>
                <a:cubicBezTo>
                  <a:pt x="1771791" y="695018"/>
                  <a:pt x="1765426" y="695036"/>
                  <a:pt x="1760342" y="695883"/>
                </a:cubicBezTo>
                <a:cubicBezTo>
                  <a:pt x="1745783" y="698310"/>
                  <a:pt x="1730875" y="698244"/>
                  <a:pt x="1716333" y="700773"/>
                </a:cubicBezTo>
                <a:cubicBezTo>
                  <a:pt x="1693341" y="704772"/>
                  <a:pt x="1670695" y="710553"/>
                  <a:pt x="1647876" y="715443"/>
                </a:cubicBezTo>
                <a:cubicBezTo>
                  <a:pt x="1582713" y="758881"/>
                  <a:pt x="1679304" y="696351"/>
                  <a:pt x="1618537" y="730112"/>
                </a:cubicBezTo>
                <a:cubicBezTo>
                  <a:pt x="1609924" y="734897"/>
                  <a:pt x="1583096" y="756087"/>
                  <a:pt x="1569638" y="759451"/>
                </a:cubicBezTo>
                <a:cubicBezTo>
                  <a:pt x="1556889" y="762638"/>
                  <a:pt x="1543559" y="762711"/>
                  <a:pt x="1530519" y="764341"/>
                </a:cubicBezTo>
                <a:cubicBezTo>
                  <a:pt x="1525629" y="765971"/>
                  <a:pt x="1520979" y="769744"/>
                  <a:pt x="1515850" y="769231"/>
                </a:cubicBezTo>
                <a:cubicBezTo>
                  <a:pt x="1487852" y="766431"/>
                  <a:pt x="1458765" y="765215"/>
                  <a:pt x="1432723" y="754561"/>
                </a:cubicBezTo>
                <a:cubicBezTo>
                  <a:pt x="1419145" y="749006"/>
                  <a:pt x="1398350" y="705519"/>
                  <a:pt x="1388714" y="695883"/>
                </a:cubicBezTo>
                <a:cubicBezTo>
                  <a:pt x="1381994" y="689163"/>
                  <a:pt x="1372917" y="685147"/>
                  <a:pt x="1364265" y="681214"/>
                </a:cubicBezTo>
                <a:cubicBezTo>
                  <a:pt x="1332970" y="666989"/>
                  <a:pt x="1300606" y="666531"/>
                  <a:pt x="1266468" y="661654"/>
                </a:cubicBezTo>
                <a:cubicBezTo>
                  <a:pt x="1193039" y="637178"/>
                  <a:pt x="1237901" y="647798"/>
                  <a:pt x="1129553" y="642095"/>
                </a:cubicBezTo>
                <a:cubicBezTo>
                  <a:pt x="1010171" y="612250"/>
                  <a:pt x="1078177" y="623569"/>
                  <a:pt x="924179" y="617646"/>
                </a:cubicBezTo>
                <a:cubicBezTo>
                  <a:pt x="916029" y="612756"/>
                  <a:pt x="908231" y="607226"/>
                  <a:pt x="899730" y="602976"/>
                </a:cubicBezTo>
                <a:cubicBezTo>
                  <a:pt x="844798" y="575510"/>
                  <a:pt x="898699" y="605235"/>
                  <a:pt x="860611" y="588307"/>
                </a:cubicBezTo>
                <a:cubicBezTo>
                  <a:pt x="815480" y="568248"/>
                  <a:pt x="848347" y="577052"/>
                  <a:pt x="806823" y="568747"/>
                </a:cubicBezTo>
                <a:cubicBezTo>
                  <a:pt x="798673" y="563857"/>
                  <a:pt x="790188" y="559488"/>
                  <a:pt x="782374" y="554078"/>
                </a:cubicBezTo>
                <a:cubicBezTo>
                  <a:pt x="768973" y="544800"/>
                  <a:pt x="757407" y="532826"/>
                  <a:pt x="743255" y="524739"/>
                </a:cubicBezTo>
                <a:cubicBezTo>
                  <a:pt x="734305" y="519624"/>
                  <a:pt x="723696" y="518219"/>
                  <a:pt x="713916" y="514959"/>
                </a:cubicBezTo>
                <a:cubicBezTo>
                  <a:pt x="707396" y="510069"/>
                  <a:pt x="701212" y="504697"/>
                  <a:pt x="694357" y="500290"/>
                </a:cubicBezTo>
                <a:cubicBezTo>
                  <a:pt x="678368" y="490011"/>
                  <a:pt x="661275" y="481495"/>
                  <a:pt x="645459" y="470951"/>
                </a:cubicBezTo>
                <a:cubicBezTo>
                  <a:pt x="640569" y="467691"/>
                  <a:pt x="635304" y="464933"/>
                  <a:pt x="630789" y="461171"/>
                </a:cubicBezTo>
                <a:cubicBezTo>
                  <a:pt x="593141" y="429798"/>
                  <a:pt x="637868" y="461000"/>
                  <a:pt x="601450" y="436722"/>
                </a:cubicBezTo>
                <a:cubicBezTo>
                  <a:pt x="598190" y="431832"/>
                  <a:pt x="592015" y="427919"/>
                  <a:pt x="591670" y="422052"/>
                </a:cubicBezTo>
                <a:cubicBezTo>
                  <a:pt x="590327" y="399214"/>
                  <a:pt x="592799" y="376161"/>
                  <a:pt x="596560" y="353595"/>
                </a:cubicBezTo>
                <a:cubicBezTo>
                  <a:pt x="597758" y="346405"/>
                  <a:pt x="603468" y="340735"/>
                  <a:pt x="606340" y="334035"/>
                </a:cubicBezTo>
                <a:cubicBezTo>
                  <a:pt x="608370" y="329298"/>
                  <a:pt x="609600" y="324256"/>
                  <a:pt x="611230" y="319366"/>
                </a:cubicBezTo>
                <a:cubicBezTo>
                  <a:pt x="607970" y="303066"/>
                  <a:pt x="617576" y="274499"/>
                  <a:pt x="601450" y="270467"/>
                </a:cubicBezTo>
                <a:cubicBezTo>
                  <a:pt x="561985" y="260601"/>
                  <a:pt x="469309" y="266732"/>
                  <a:pt x="410746" y="280247"/>
                </a:cubicBezTo>
                <a:cubicBezTo>
                  <a:pt x="397649" y="283269"/>
                  <a:pt x="384667" y="286767"/>
                  <a:pt x="371627" y="290027"/>
                </a:cubicBezTo>
                <a:cubicBezTo>
                  <a:pt x="344793" y="316861"/>
                  <a:pt x="369519" y="294053"/>
                  <a:pt x="342288" y="314476"/>
                </a:cubicBezTo>
                <a:cubicBezTo>
                  <a:pt x="333939" y="320738"/>
                  <a:pt x="326689" y="328504"/>
                  <a:pt x="317839" y="334035"/>
                </a:cubicBezTo>
                <a:cubicBezTo>
                  <a:pt x="310763" y="338458"/>
                  <a:pt x="283267" y="342906"/>
                  <a:pt x="278721" y="343815"/>
                </a:cubicBezTo>
                <a:cubicBezTo>
                  <a:pt x="214326" y="392108"/>
                  <a:pt x="306094" y="327682"/>
                  <a:pt x="234712" y="363374"/>
                </a:cubicBezTo>
                <a:cubicBezTo>
                  <a:pt x="215096" y="373183"/>
                  <a:pt x="210863" y="384878"/>
                  <a:pt x="195593" y="397603"/>
                </a:cubicBezTo>
                <a:cubicBezTo>
                  <a:pt x="191078" y="401365"/>
                  <a:pt x="185814" y="404123"/>
                  <a:pt x="180924" y="407383"/>
                </a:cubicBezTo>
                <a:cubicBezTo>
                  <a:pt x="156092" y="444630"/>
                  <a:pt x="167411" y="426643"/>
                  <a:pt x="146695" y="461171"/>
                </a:cubicBezTo>
                <a:cubicBezTo>
                  <a:pt x="148325" y="470951"/>
                  <a:pt x="146666" y="481902"/>
                  <a:pt x="151585" y="490510"/>
                </a:cubicBezTo>
                <a:cubicBezTo>
                  <a:pt x="154142" y="494985"/>
                  <a:pt x="161274" y="494072"/>
                  <a:pt x="166254" y="495400"/>
                </a:cubicBezTo>
                <a:cubicBezTo>
                  <a:pt x="185735" y="500595"/>
                  <a:pt x="205373" y="505179"/>
                  <a:pt x="224932" y="510069"/>
                </a:cubicBezTo>
                <a:cubicBezTo>
                  <a:pt x="226562" y="523109"/>
                  <a:pt x="227471" y="536259"/>
                  <a:pt x="229822" y="549188"/>
                </a:cubicBezTo>
                <a:cubicBezTo>
                  <a:pt x="230744" y="554259"/>
                  <a:pt x="236128" y="558902"/>
                  <a:pt x="234712" y="563858"/>
                </a:cubicBezTo>
                <a:cubicBezTo>
                  <a:pt x="232473" y="571694"/>
                  <a:pt x="224716" y="576741"/>
                  <a:pt x="220042" y="583417"/>
                </a:cubicBezTo>
                <a:cubicBezTo>
                  <a:pt x="195082" y="619073"/>
                  <a:pt x="211333" y="605522"/>
                  <a:pt x="185814" y="622536"/>
                </a:cubicBezTo>
                <a:cubicBezTo>
                  <a:pt x="183766" y="625949"/>
                  <a:pt x="166742" y="655201"/>
                  <a:pt x="161364" y="661654"/>
                </a:cubicBezTo>
                <a:cubicBezTo>
                  <a:pt x="156937" y="666966"/>
                  <a:pt x="151585" y="671434"/>
                  <a:pt x="146695" y="676324"/>
                </a:cubicBezTo>
                <a:cubicBezTo>
                  <a:pt x="136915" y="674694"/>
                  <a:pt x="126224" y="675868"/>
                  <a:pt x="117356" y="671434"/>
                </a:cubicBezTo>
                <a:cubicBezTo>
                  <a:pt x="109109" y="667311"/>
                  <a:pt x="104687" y="658001"/>
                  <a:pt x="97796" y="651875"/>
                </a:cubicBezTo>
                <a:cubicBezTo>
                  <a:pt x="89995" y="644941"/>
                  <a:pt x="82197" y="637847"/>
                  <a:pt x="73347" y="632315"/>
                </a:cubicBezTo>
                <a:cubicBezTo>
                  <a:pt x="51374" y="618582"/>
                  <a:pt x="59493" y="607866"/>
                  <a:pt x="58678" y="598086"/>
                </a:cubicBezTo>
                <a:close/>
              </a:path>
            </a:pathLst>
          </a:cu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B07B80DF-7F53-4D56-AA3B-677C827FDF1E}"/>
              </a:ext>
            </a:extLst>
          </p:cNvPr>
          <p:cNvPicPr>
            <a:picLocks noChangeAspect="1"/>
          </p:cNvPicPr>
          <p:nvPr/>
        </p:nvPicPr>
        <p:blipFill>
          <a:blip r:embed="rId7"/>
          <a:stretch>
            <a:fillRect/>
          </a:stretch>
        </p:blipFill>
        <p:spPr>
          <a:xfrm>
            <a:off x="4849496" y="1993514"/>
            <a:ext cx="1804572" cy="798645"/>
          </a:xfrm>
          <a:prstGeom prst="rect">
            <a:avLst/>
          </a:prstGeom>
        </p:spPr>
      </p:pic>
      <p:pic>
        <p:nvPicPr>
          <p:cNvPr id="20" name="Picture 19">
            <a:extLst>
              <a:ext uri="{FF2B5EF4-FFF2-40B4-BE49-F238E27FC236}">
                <a16:creationId xmlns:a16="http://schemas.microsoft.com/office/drawing/2014/main" id="{64BBFCD6-CEFA-40A4-9182-5198FCD680D3}"/>
              </a:ext>
            </a:extLst>
          </p:cNvPr>
          <p:cNvPicPr>
            <a:picLocks noChangeAspect="1"/>
          </p:cNvPicPr>
          <p:nvPr/>
        </p:nvPicPr>
        <p:blipFill>
          <a:blip r:embed="rId7"/>
          <a:stretch>
            <a:fillRect/>
          </a:stretch>
        </p:blipFill>
        <p:spPr>
          <a:xfrm>
            <a:off x="7183318" y="2008198"/>
            <a:ext cx="1804572" cy="798645"/>
          </a:xfrm>
          <a:prstGeom prst="rect">
            <a:avLst/>
          </a:prstGeom>
        </p:spPr>
      </p:pic>
      <p:pic>
        <p:nvPicPr>
          <p:cNvPr id="7" name="Picture 6">
            <a:extLst>
              <a:ext uri="{FF2B5EF4-FFF2-40B4-BE49-F238E27FC236}">
                <a16:creationId xmlns:a16="http://schemas.microsoft.com/office/drawing/2014/main" id="{FFC8A23B-F106-4400-BCD0-167FB0BAA3C3}"/>
              </a:ext>
            </a:extLst>
          </p:cNvPr>
          <p:cNvPicPr>
            <a:picLocks noChangeAspect="1"/>
          </p:cNvPicPr>
          <p:nvPr/>
        </p:nvPicPr>
        <p:blipFill rotWithShape="1">
          <a:blip r:embed="rId3"/>
          <a:srcRect l="4269" t="84909" r="-169" b="-5212"/>
          <a:stretch/>
        </p:blipFill>
        <p:spPr>
          <a:xfrm>
            <a:off x="2071803" y="4417801"/>
            <a:ext cx="2629785" cy="375343"/>
          </a:xfrm>
          <a:prstGeom prst="rect">
            <a:avLst/>
          </a:prstGeom>
        </p:spPr>
      </p:pic>
      <p:pic>
        <p:nvPicPr>
          <p:cNvPr id="21" name="Picture 20">
            <a:extLst>
              <a:ext uri="{FF2B5EF4-FFF2-40B4-BE49-F238E27FC236}">
                <a16:creationId xmlns:a16="http://schemas.microsoft.com/office/drawing/2014/main" id="{714A9823-CC07-449E-A83A-DB8B0385A082}"/>
              </a:ext>
            </a:extLst>
          </p:cNvPr>
          <p:cNvPicPr>
            <a:picLocks noChangeAspect="1"/>
          </p:cNvPicPr>
          <p:nvPr/>
        </p:nvPicPr>
        <p:blipFill rotWithShape="1">
          <a:blip r:embed="rId4"/>
          <a:srcRect l="1075" t="83936" r="-2769" b="1018"/>
          <a:stretch/>
        </p:blipFill>
        <p:spPr>
          <a:xfrm>
            <a:off x="6513249" y="4353886"/>
            <a:ext cx="2643960" cy="263734"/>
          </a:xfrm>
          <a:prstGeom prst="rect">
            <a:avLst/>
          </a:prstGeom>
        </p:spPr>
      </p:pic>
      <p:sp>
        <p:nvSpPr>
          <p:cNvPr id="24" name="TextBox 23">
            <a:extLst>
              <a:ext uri="{FF2B5EF4-FFF2-40B4-BE49-F238E27FC236}">
                <a16:creationId xmlns:a16="http://schemas.microsoft.com/office/drawing/2014/main" id="{E93D136C-F6AE-46C6-805C-C714ABD772BE}"/>
              </a:ext>
            </a:extLst>
          </p:cNvPr>
          <p:cNvSpPr txBox="1"/>
          <p:nvPr/>
        </p:nvSpPr>
        <p:spPr>
          <a:xfrm>
            <a:off x="3097191" y="4638850"/>
            <a:ext cx="852797" cy="3289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chemeClr val="tx1"/>
                </a:solidFill>
                <a:effectLst/>
                <a:uFillTx/>
                <a:latin typeface="+mn-lt"/>
                <a:ea typeface="+mn-ea"/>
                <a:cs typeface="+mn-cs"/>
                <a:sym typeface="Helvetica Light"/>
              </a:rPr>
              <a:t>kg/m2/day</a:t>
            </a:r>
          </a:p>
        </p:txBody>
      </p:sp>
      <p:sp>
        <p:nvSpPr>
          <p:cNvPr id="25" name="TextBox 24">
            <a:extLst>
              <a:ext uri="{FF2B5EF4-FFF2-40B4-BE49-F238E27FC236}">
                <a16:creationId xmlns:a16="http://schemas.microsoft.com/office/drawing/2014/main" id="{A1A165BC-5835-45F7-AD78-D0B06B45F1DB}"/>
              </a:ext>
            </a:extLst>
          </p:cNvPr>
          <p:cNvSpPr txBox="1"/>
          <p:nvPr/>
        </p:nvSpPr>
        <p:spPr>
          <a:xfrm>
            <a:off x="7601852" y="4613260"/>
            <a:ext cx="852797" cy="3289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chemeClr val="tx1"/>
                </a:solidFill>
                <a:effectLst/>
                <a:uFillTx/>
                <a:latin typeface="+mn-lt"/>
                <a:ea typeface="+mn-ea"/>
                <a:cs typeface="+mn-cs"/>
                <a:sym typeface="Helvetica Light"/>
              </a:rPr>
              <a:t>kg/m2/day</a:t>
            </a:r>
          </a:p>
        </p:txBody>
      </p:sp>
    </p:spTree>
    <p:extLst>
      <p:ext uri="{BB962C8B-B14F-4D97-AF65-F5344CB8AC3E}">
        <p14:creationId xmlns:p14="http://schemas.microsoft.com/office/powerpoint/2010/main" val="83966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8CE3D3-FC06-45B2-A57C-0ED176EABA45}"/>
              </a:ext>
            </a:extLst>
          </p:cNvPr>
          <p:cNvSpPr>
            <a:spLocks noGrp="1"/>
          </p:cNvSpPr>
          <p:nvPr>
            <p:ph type="ftr" sz="quarter" idx="10"/>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2">
            <a:extLst>
              <a:ext uri="{FF2B5EF4-FFF2-40B4-BE49-F238E27FC236}">
                <a16:creationId xmlns:a16="http://schemas.microsoft.com/office/drawing/2014/main" id="{1FC9211B-8897-439D-A600-4ED98CF89227}"/>
              </a:ext>
            </a:extLst>
          </p:cNvPr>
          <p:cNvSpPr>
            <a:spLocks noGrp="1"/>
          </p:cNvSpPr>
          <p:nvPr>
            <p:ph type="title"/>
          </p:nvPr>
        </p:nvSpPr>
        <p:spPr>
          <a:xfrm>
            <a:off x="1962354" y="12870"/>
            <a:ext cx="6496741" cy="576000"/>
          </a:xfrm>
        </p:spPr>
        <p:txBody>
          <a:bodyPr anchor="b">
            <a:normAutofit/>
          </a:bodyPr>
          <a:lstStyle/>
          <a:p>
            <a:r>
              <a:rPr lang="en-GB" sz="3000" dirty="0">
                <a:solidFill>
                  <a:schemeClr val="bg2"/>
                </a:solidFill>
              </a:rPr>
              <a:t>Conclusions and Further Work</a:t>
            </a:r>
          </a:p>
        </p:txBody>
      </p:sp>
      <p:sp>
        <p:nvSpPr>
          <p:cNvPr id="8" name="Content Placeholder 1">
            <a:extLst>
              <a:ext uri="{FF2B5EF4-FFF2-40B4-BE49-F238E27FC236}">
                <a16:creationId xmlns:a16="http://schemas.microsoft.com/office/drawing/2014/main" id="{EDF21B94-0481-4C85-9FCB-0823E0A50AE0}"/>
              </a:ext>
            </a:extLst>
          </p:cNvPr>
          <p:cNvSpPr txBox="1">
            <a:spLocks/>
          </p:cNvSpPr>
          <p:nvPr/>
        </p:nvSpPr>
        <p:spPr>
          <a:xfrm>
            <a:off x="335713" y="752366"/>
            <a:ext cx="8808287" cy="4121851"/>
          </a:xfrm>
          <a:prstGeom prst="rect">
            <a:avLst/>
          </a:prstGeom>
        </p:spPr>
        <p:txBody>
          <a:bodyPr>
            <a:normAutofit fontScale="85000" lnSpcReduction="20000"/>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171450" indent="-171450">
              <a:lnSpc>
                <a:spcPct val="120000"/>
              </a:lnSpc>
              <a:buFont typeface="Arial" panose="020B0604020202020204" pitchFamily="34" charset="0"/>
              <a:buChar char="•"/>
            </a:pPr>
            <a:r>
              <a:rPr lang="en-GB" sz="1900" kern="0" dirty="0">
                <a:latin typeface="+mn-lt"/>
                <a:ea typeface="Arial" panose="020B0604020202020204" pitchFamily="34" charset="0"/>
                <a:cs typeface="Times New Roman" panose="02020603050405020304" pitchFamily="18" charset="0"/>
              </a:rPr>
              <a:t>First results show that irrigation gives a significant increase (reduction) in latent (sensible) heat flux and a beneficial cooling of daytime land surface and screen temperatures</a:t>
            </a:r>
          </a:p>
          <a:p>
            <a:pPr marL="171450" indent="-171450">
              <a:lnSpc>
                <a:spcPct val="120000"/>
              </a:lnSpc>
              <a:buFont typeface="Arial" panose="020B0604020202020204" pitchFamily="34" charset="0"/>
              <a:buChar char="•"/>
            </a:pPr>
            <a:r>
              <a:rPr lang="en-GB" sz="1900" kern="0" dirty="0">
                <a:latin typeface="+mn-lt"/>
              </a:rPr>
              <a:t>The colder/wetter irrigated surfaces suppress boundary layer growth, setting up local circulations</a:t>
            </a:r>
          </a:p>
          <a:p>
            <a:pPr marL="457200" lvl="2" indent="-171450">
              <a:lnSpc>
                <a:spcPct val="120000"/>
              </a:lnSpc>
            </a:pPr>
            <a:r>
              <a:rPr lang="en-GB" sz="1900" kern="0" dirty="0"/>
              <a:t>also found to significantly improve (</a:t>
            </a:r>
            <a:r>
              <a:rPr lang="en-GB" sz="1900" kern="0" dirty="0">
                <a:latin typeface="+mn-lt"/>
              </a:rPr>
              <a:t>delay) the arrival of the sea breeze</a:t>
            </a:r>
          </a:p>
          <a:p>
            <a:pPr marL="457200" lvl="2" indent="-171450">
              <a:lnSpc>
                <a:spcPct val="120000"/>
              </a:lnSpc>
            </a:pPr>
            <a:r>
              <a:rPr lang="en-GB" sz="1900" kern="0" dirty="0">
                <a:latin typeface="+mn-lt"/>
              </a:rPr>
              <a:t>to what extent can these gradients and circulations promote triggering of convection?</a:t>
            </a:r>
          </a:p>
          <a:p>
            <a:pPr marL="171450" indent="-171450">
              <a:lnSpc>
                <a:spcPct val="120000"/>
              </a:lnSpc>
              <a:buFont typeface="Arial" panose="020B0604020202020204" pitchFamily="34" charset="0"/>
              <a:buChar char="•"/>
            </a:pPr>
            <a:r>
              <a:rPr lang="en-GB" sz="1900" dirty="0"/>
              <a:t>Continue more detailed evaluation of the impact of patchy irrigation on the land surface and boundary layer using the LIAISE observations</a:t>
            </a:r>
            <a:endParaRPr lang="en-GB" sz="1900" b="1" dirty="0"/>
          </a:p>
          <a:p>
            <a:pPr marL="171450" indent="-171450">
              <a:lnSpc>
                <a:spcPct val="120000"/>
              </a:lnSpc>
              <a:buFont typeface="Arial" panose="020B0604020202020204" pitchFamily="34" charset="0"/>
              <a:buChar char="•"/>
            </a:pPr>
            <a:r>
              <a:rPr lang="en-GB" sz="1900" dirty="0"/>
              <a:t>Investigate sensitivity to how the “irrigation” is done</a:t>
            </a:r>
          </a:p>
          <a:p>
            <a:pPr marL="351450" lvl="1" indent="-171450">
              <a:lnSpc>
                <a:spcPct val="120000"/>
              </a:lnSpc>
            </a:pPr>
            <a:r>
              <a:rPr lang="en-GB" dirty="0"/>
              <a:t>currently like a continuous “drip” irrigation but will test “flood” irrigation (irrigate to saturation but ~weekly) </a:t>
            </a:r>
          </a:p>
          <a:p>
            <a:pPr marL="171450" indent="-171450">
              <a:lnSpc>
                <a:spcPct val="120000"/>
              </a:lnSpc>
              <a:buFont typeface="Arial" panose="020B0604020202020204" pitchFamily="34" charset="0"/>
              <a:buChar char="•"/>
            </a:pPr>
            <a:r>
              <a:rPr lang="en-GB" sz="1900" dirty="0"/>
              <a:t>Make improvements to the parametrization</a:t>
            </a:r>
          </a:p>
          <a:p>
            <a:pPr marL="351450" lvl="1" indent="-171450">
              <a:lnSpc>
                <a:spcPct val="120000"/>
              </a:lnSpc>
            </a:pPr>
            <a:r>
              <a:rPr lang="en-GB" dirty="0"/>
              <a:t>e.g., limit irrigation using available water from river flow model</a:t>
            </a:r>
            <a:endParaRPr lang="en-GB" kern="0" dirty="0">
              <a:latin typeface="+mn-lt"/>
            </a:endParaRPr>
          </a:p>
          <a:p>
            <a:pPr marL="457200" lvl="2" indent="-171450">
              <a:lnSpc>
                <a:spcPct val="120000"/>
              </a:lnSpc>
            </a:pPr>
            <a:endParaRPr lang="en-GB" kern="0" dirty="0">
              <a:latin typeface="+mn-lt"/>
            </a:endParaRPr>
          </a:p>
          <a:p>
            <a:pPr>
              <a:lnSpc>
                <a:spcPct val="120000"/>
              </a:lnSpc>
            </a:pPr>
            <a:endParaRPr lang="en-GB" kern="0" dirty="0">
              <a:latin typeface="+mn-lt"/>
            </a:endParaRPr>
          </a:p>
          <a:p>
            <a:endParaRPr lang="en-GB" sz="2900" kern="0" dirty="0">
              <a:latin typeface="Arial" panose="020B0604020202020204" pitchFamily="34" charset="0"/>
              <a:ea typeface="Arial" panose="020B0604020202020204" pitchFamily="34" charset="0"/>
              <a:cs typeface="Times New Roman" panose="02020603050405020304" pitchFamily="18" charset="0"/>
            </a:endParaRPr>
          </a:p>
        </p:txBody>
      </p:sp>
      <p:sp>
        <p:nvSpPr>
          <p:cNvPr id="13" name="Content Placeholder 1">
            <a:extLst>
              <a:ext uri="{FF2B5EF4-FFF2-40B4-BE49-F238E27FC236}">
                <a16:creationId xmlns:a16="http://schemas.microsoft.com/office/drawing/2014/main" id="{90A7A9BF-FEAC-43F6-A743-DDCFB75DB0E3}"/>
              </a:ext>
            </a:extLst>
          </p:cNvPr>
          <p:cNvSpPr txBox="1">
            <a:spLocks/>
          </p:cNvSpPr>
          <p:nvPr/>
        </p:nvSpPr>
        <p:spPr>
          <a:xfrm>
            <a:off x="251998" y="2487479"/>
            <a:ext cx="8083110" cy="2279168"/>
          </a:xfrm>
          <a:prstGeom prst="rect">
            <a:avLst/>
          </a:prstGeom>
        </p:spPr>
        <p:txBody>
          <a:bodyPr>
            <a:norm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lnSpc>
                <a:spcPct val="120000"/>
              </a:lnSpc>
            </a:pPr>
            <a:r>
              <a:rPr lang="en-GB" sz="100" kern="0" dirty="0">
                <a:latin typeface="+mn-lt"/>
              </a:rPr>
              <a:t>.</a:t>
            </a:r>
          </a:p>
          <a:p>
            <a:endParaRPr lang="en-GB" sz="2900" kern="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0725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3DB936-2CAC-4AEE-AEFC-D72215869B93}"/>
              </a:ext>
            </a:extLst>
          </p:cNvPr>
          <p:cNvSpPr>
            <a:spLocks noGrp="1"/>
          </p:cNvSpPr>
          <p:nvPr>
            <p:ph type="ftr" sz="quarter" idx="10"/>
          </p:nvPr>
        </p:nvSpPr>
        <p:spPr/>
        <p:txBody>
          <a:bodyPr/>
          <a:lstStyle/>
          <a:p>
            <a:pPr marR="0" lvl="0" algn="ctr" defTabSz="685800" rtl="0" eaLnBrk="1" fontAlgn="auto" latinLnBrk="0" hangingPunct="1">
              <a:lnSpc>
                <a:spcPct val="90000"/>
              </a:lnSpc>
              <a:spcBef>
                <a:spcPts val="750"/>
              </a:spcBef>
              <a:spcAft>
                <a:spcPts val="0"/>
              </a:spcAft>
              <a:buClrTx/>
              <a:buSzTx/>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How can we represent these processes in our land surface models?</a:t>
            </a:r>
          </a:p>
        </p:txBody>
      </p:sp>
      <p:sp>
        <p:nvSpPr>
          <p:cNvPr id="13" name="Content Placeholder 4">
            <a:extLst>
              <a:ext uri="{FF2B5EF4-FFF2-40B4-BE49-F238E27FC236}">
                <a16:creationId xmlns:a16="http://schemas.microsoft.com/office/drawing/2014/main" id="{418533AB-4009-425C-9D93-8E71A2774822}"/>
              </a:ext>
            </a:extLst>
          </p:cNvPr>
          <p:cNvSpPr txBox="1">
            <a:spLocks/>
          </p:cNvSpPr>
          <p:nvPr/>
        </p:nvSpPr>
        <p:spPr>
          <a:xfrm>
            <a:off x="252000" y="765387"/>
            <a:ext cx="8640000" cy="38936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Huge spatial and temporal variability in application of irrigation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Many different methods used: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1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A2A2A"/>
                </a:solidFill>
                <a:effectLst/>
                <a:uLnTx/>
                <a:uFillTx/>
                <a:latin typeface="Arial"/>
                <a:ea typeface="+mn-ea"/>
                <a:cs typeface="+mn-cs"/>
              </a:rPr>
              <a:t>Bringing in water via pipes from rivers, canals and reservoirs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A2A2A"/>
                </a:solidFill>
                <a:effectLst/>
                <a:uLnTx/>
                <a:uFillTx/>
                <a:latin typeface="Arial"/>
                <a:ea typeface="+mn-ea"/>
                <a:cs typeface="+mn-cs"/>
              </a:rPr>
              <a:t>Flood irrigation systems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A2A2A"/>
                </a:solidFill>
                <a:effectLst/>
                <a:uLnTx/>
                <a:uFillTx/>
                <a:latin typeface="Arial"/>
                <a:ea typeface="+mn-ea"/>
                <a:cs typeface="+mn-cs"/>
              </a:rPr>
              <a:t>Sprinkler systems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A2A2A"/>
                </a:solidFill>
                <a:effectLst/>
                <a:uLnTx/>
                <a:uFillTx/>
                <a:latin typeface="Arial"/>
                <a:ea typeface="+mn-ea"/>
                <a:cs typeface="+mn-cs"/>
              </a:rPr>
              <a:t>Drip irrigation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A2A2A"/>
              </a:solidFill>
              <a:effectLst/>
              <a:uLnTx/>
              <a:uFillTx/>
              <a:latin typeface="Arial"/>
              <a:ea typeface="+mn-ea"/>
              <a:cs typeface="+mn-cs"/>
            </a:endParaRPr>
          </a:p>
        </p:txBody>
      </p:sp>
      <p:pic>
        <p:nvPicPr>
          <p:cNvPr id="14" name="Picture 13" descr="A pond with lily pads&#10;&#10;Description automatically generated with low confidence">
            <a:extLst>
              <a:ext uri="{FF2B5EF4-FFF2-40B4-BE49-F238E27FC236}">
                <a16:creationId xmlns:a16="http://schemas.microsoft.com/office/drawing/2014/main" id="{289050E8-2B40-4820-ABED-1087B9FB1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722" y="2624277"/>
            <a:ext cx="1849675" cy="1820973"/>
          </a:xfrm>
          <a:prstGeom prst="rect">
            <a:avLst/>
          </a:prstGeom>
        </p:spPr>
      </p:pic>
      <p:sp>
        <p:nvSpPr>
          <p:cNvPr id="15" name="TextBox 14">
            <a:extLst>
              <a:ext uri="{FF2B5EF4-FFF2-40B4-BE49-F238E27FC236}">
                <a16:creationId xmlns:a16="http://schemas.microsoft.com/office/drawing/2014/main" id="{0B81CCD2-943D-42D1-B4FF-CB1DAF41B56F}"/>
              </a:ext>
            </a:extLst>
          </p:cNvPr>
          <p:cNvSpPr txBox="1"/>
          <p:nvPr/>
        </p:nvSpPr>
        <p:spPr>
          <a:xfrm>
            <a:off x="3522863" y="4276864"/>
            <a:ext cx="1849675" cy="18466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srgbClr val="FFFFFF"/>
                </a:solidFill>
                <a:effectLst/>
                <a:uLnTx/>
                <a:uFillTx/>
              </a:rPr>
              <a:t>https://phys.org/news/2014-01-effects-earth.html</a:t>
            </a:r>
          </a:p>
        </p:txBody>
      </p:sp>
      <p:pic>
        <p:nvPicPr>
          <p:cNvPr id="16" name="Picture 15" descr="A picture containing outdoor, grass, sky&#10;&#10;Description automatically generated">
            <a:extLst>
              <a:ext uri="{FF2B5EF4-FFF2-40B4-BE49-F238E27FC236}">
                <a16:creationId xmlns:a16="http://schemas.microsoft.com/office/drawing/2014/main" id="{EDE0F70C-EEE4-4BBB-B8CD-06FF0EEB1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19" y="2640555"/>
            <a:ext cx="2549365" cy="1820975"/>
          </a:xfrm>
          <a:prstGeom prst="rect">
            <a:avLst/>
          </a:prstGeom>
        </p:spPr>
      </p:pic>
      <p:sp>
        <p:nvSpPr>
          <p:cNvPr id="17" name="TextBox 16">
            <a:extLst>
              <a:ext uri="{FF2B5EF4-FFF2-40B4-BE49-F238E27FC236}">
                <a16:creationId xmlns:a16="http://schemas.microsoft.com/office/drawing/2014/main" id="{1AFD18AD-AD3A-483D-AA35-1D1FEE70CB62}"/>
              </a:ext>
            </a:extLst>
          </p:cNvPr>
          <p:cNvSpPr txBox="1"/>
          <p:nvPr/>
        </p:nvSpPr>
        <p:spPr>
          <a:xfrm>
            <a:off x="651626" y="4285003"/>
            <a:ext cx="2624358" cy="18466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srgbClr val="FFFFFF"/>
                </a:solidFill>
                <a:effectLst/>
                <a:uLnTx/>
                <a:uFillTx/>
              </a:rPr>
              <a:t>(Credit: Jeff Vanuga, USDA Natural Resources Conservation Service)</a:t>
            </a:r>
          </a:p>
        </p:txBody>
      </p:sp>
      <p:pic>
        <p:nvPicPr>
          <p:cNvPr id="18" name="Picture 17" descr="A picture containing ground, close&#10;&#10;Description automatically generated">
            <a:extLst>
              <a:ext uri="{FF2B5EF4-FFF2-40B4-BE49-F238E27FC236}">
                <a16:creationId xmlns:a16="http://schemas.microsoft.com/office/drawing/2014/main" id="{CDD09191-EF08-425F-86D6-73743D53F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3138" y="2626941"/>
            <a:ext cx="2763235" cy="1842728"/>
          </a:xfrm>
          <a:prstGeom prst="rect">
            <a:avLst/>
          </a:prstGeom>
        </p:spPr>
      </p:pic>
      <p:sp>
        <p:nvSpPr>
          <p:cNvPr id="19" name="Title 3">
            <a:extLst>
              <a:ext uri="{FF2B5EF4-FFF2-40B4-BE49-F238E27FC236}">
                <a16:creationId xmlns:a16="http://schemas.microsoft.com/office/drawing/2014/main" id="{13743444-6136-4C1E-8AC6-8682C74AA4B8}"/>
              </a:ext>
            </a:extLst>
          </p:cNvPr>
          <p:cNvSpPr txBox="1">
            <a:spLocks/>
          </p:cNvSpPr>
          <p:nvPr/>
        </p:nvSpPr>
        <p:spPr>
          <a:xfrm>
            <a:off x="1901896" y="45177"/>
            <a:ext cx="7111475" cy="5760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chemeClr val="bg2"/>
                </a:solidFill>
                <a:effectLst/>
                <a:uLnTx/>
                <a:uFillTx/>
                <a:latin typeface="Arial"/>
                <a:ea typeface="+mj-ea"/>
                <a:cs typeface="+mj-cs"/>
              </a:rPr>
              <a:t>Irrigation</a:t>
            </a:r>
          </a:p>
        </p:txBody>
      </p:sp>
    </p:spTree>
    <p:extLst>
      <p:ext uri="{BB962C8B-B14F-4D97-AF65-F5344CB8AC3E}">
        <p14:creationId xmlns:p14="http://schemas.microsoft.com/office/powerpoint/2010/main" val="186656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E63586-F9A2-404E-A046-92888E7A8F2C}"/>
              </a:ext>
            </a:extLst>
          </p:cNvPr>
          <p:cNvSpPr>
            <a:spLocks noGrp="1"/>
          </p:cNvSpPr>
          <p:nvPr>
            <p:ph type="ftr" sz="quarter" idx="10"/>
          </p:nvPr>
        </p:nvSpPr>
        <p:spPr/>
        <p:txBody>
          <a:bodyPr/>
          <a:lstStyle/>
          <a:p>
            <a:r>
              <a:rPr lang="en-GB" sz="950" kern="0" baseline="30000" dirty="0">
                <a:solidFill>
                  <a:srgbClr val="2A2A2A"/>
                </a:solidFill>
                <a:sym typeface="Helvetica Light"/>
              </a:rPr>
              <a:t>1 </a:t>
            </a:r>
            <a:r>
              <a:rPr lang="en-GB" sz="950" kern="0" dirty="0">
                <a:solidFill>
                  <a:srgbClr val="2A2A2A"/>
                </a:solidFill>
                <a:sym typeface="Helvetica Light"/>
              </a:rPr>
              <a:t>Cropland irrigated fraction from land cover ESA Climate Change Initiative dataset</a:t>
            </a:r>
          </a:p>
          <a:p>
            <a:r>
              <a:rPr kumimoji="0" lang="en-GB" sz="950" b="0" i="0" u="none" strike="noStrike" kern="0" cap="none" spc="0" normalizeH="0" baseline="30000" noProof="0" dirty="0">
                <a:ln>
                  <a:noFill/>
                </a:ln>
                <a:solidFill>
                  <a:srgbClr val="2A2A2A"/>
                </a:solidFill>
                <a:effectLst/>
                <a:uLnTx/>
                <a:uFillTx/>
                <a:latin typeface="Arial" panose="020B0604020202020204" pitchFamily="34" charset="0"/>
                <a:ea typeface="+mn-ea"/>
                <a:cs typeface="+mn-cs"/>
                <a:sym typeface="Helvetica Light"/>
              </a:rPr>
              <a:t>2</a:t>
            </a:r>
            <a:r>
              <a:rPr lang="en-GB" sz="950" dirty="0">
                <a:solidFill>
                  <a:srgbClr val="2A2A2A"/>
                </a:solidFill>
                <a:latin typeface="Arial" panose="020B0604020202020204" pitchFamily="34" charset="0"/>
                <a:sym typeface="Helvetica Light"/>
              </a:rPr>
              <a:t> </a:t>
            </a:r>
            <a:r>
              <a:rPr kumimoji="0" lang="en-GB" sz="950" b="0" i="0" u="none" strike="noStrike" kern="1200" cap="none" spc="0" normalizeH="0" baseline="0" noProof="0" dirty="0">
                <a:ln>
                  <a:noFill/>
                </a:ln>
                <a:solidFill>
                  <a:srgbClr val="2A2A2A"/>
                </a:solidFill>
                <a:effectLst/>
                <a:uLnTx/>
                <a:uFillTx/>
                <a:latin typeface="Arial" panose="020B0604020202020204" pitchFamily="34" charset="0"/>
                <a:ea typeface="+mn-ea"/>
                <a:cs typeface="+mn-cs"/>
              </a:rPr>
              <a:t>Irrigated crop fractions generated from Spatial Production Allocation Model (data supplied by Margarita </a:t>
            </a:r>
            <a:r>
              <a:rPr kumimoji="0" lang="en-GB" sz="950" b="0" i="0" u="none" strike="noStrike" kern="1200" cap="none" spc="0" normalizeH="0" baseline="0" noProof="0" dirty="0" err="1">
                <a:ln>
                  <a:noFill/>
                </a:ln>
                <a:solidFill>
                  <a:srgbClr val="2A2A2A"/>
                </a:solidFill>
                <a:effectLst/>
                <a:uLnTx/>
                <a:uFillTx/>
                <a:latin typeface="Arial" panose="020B0604020202020204" pitchFamily="34" charset="0"/>
                <a:ea typeface="+mn-ea"/>
                <a:cs typeface="+mn-cs"/>
              </a:rPr>
              <a:t>Choulga</a:t>
            </a:r>
            <a:r>
              <a:rPr kumimoji="0" lang="en-GB" sz="950" b="0" i="0" u="none" strike="noStrike" kern="1200" cap="none" spc="0" normalizeH="0" baseline="0" noProof="0" dirty="0">
                <a:ln>
                  <a:noFill/>
                </a:ln>
                <a:solidFill>
                  <a:srgbClr val="2A2A2A"/>
                </a:solidFill>
                <a:effectLst/>
                <a:uLnTx/>
                <a:uFillTx/>
                <a:latin typeface="Arial" panose="020B0604020202020204" pitchFamily="34" charset="0"/>
                <a:ea typeface="+mn-ea"/>
                <a:cs typeface="+mn-cs"/>
              </a:rPr>
              <a:t>, ECMWF under the EFAS and GLOFAS projects)</a:t>
            </a:r>
          </a:p>
        </p:txBody>
      </p:sp>
      <p:sp>
        <p:nvSpPr>
          <p:cNvPr id="5" name="Title 2">
            <a:extLst>
              <a:ext uri="{FF2B5EF4-FFF2-40B4-BE49-F238E27FC236}">
                <a16:creationId xmlns:a16="http://schemas.microsoft.com/office/drawing/2014/main" id="{1A6BE761-1544-4416-98BC-876E9B79AB2A}"/>
              </a:ext>
            </a:extLst>
          </p:cNvPr>
          <p:cNvSpPr txBox="1">
            <a:spLocks/>
          </p:cNvSpPr>
          <p:nvPr/>
        </p:nvSpPr>
        <p:spPr>
          <a:xfrm>
            <a:off x="1791523" y="47772"/>
            <a:ext cx="7212213" cy="5760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chemeClr val="bg2"/>
                </a:solidFill>
                <a:effectLst/>
                <a:uLnTx/>
                <a:uFillTx/>
                <a:latin typeface="Arial"/>
                <a:ea typeface="+mj-ea"/>
                <a:cs typeface="+mj-cs"/>
              </a:rPr>
              <a:t>Coupled JULES Irrigation</a:t>
            </a:r>
          </a:p>
        </p:txBody>
      </p:sp>
      <p:sp>
        <p:nvSpPr>
          <p:cNvPr id="6" name="Content Placeholder 1">
            <a:extLst>
              <a:ext uri="{FF2B5EF4-FFF2-40B4-BE49-F238E27FC236}">
                <a16:creationId xmlns:a16="http://schemas.microsoft.com/office/drawing/2014/main" id="{F9DE4570-B0C9-49AC-A306-5D6B696E0A91}"/>
              </a:ext>
            </a:extLst>
          </p:cNvPr>
          <p:cNvSpPr txBox="1">
            <a:spLocks/>
          </p:cNvSpPr>
          <p:nvPr/>
        </p:nvSpPr>
        <p:spPr>
          <a:xfrm>
            <a:off x="251999" y="840059"/>
            <a:ext cx="8811487" cy="38920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defRPr/>
            </a:pPr>
            <a:r>
              <a:rPr kumimoji="0" lang="en-GB" sz="1600" b="0" i="0" u="none" strike="noStrike" kern="1200" cap="none" spc="0" normalizeH="0" baseline="0" noProof="0" dirty="0">
                <a:ln>
                  <a:noFill/>
                </a:ln>
                <a:solidFill>
                  <a:srgbClr val="2A2A2A"/>
                </a:solidFill>
                <a:effectLst/>
                <a:uLnTx/>
                <a:uFillTx/>
                <a:latin typeface="Arial" panose="020B0604020202020204" pitchFamily="34" charset="0"/>
                <a:ea typeface="+mn-ea"/>
                <a:cs typeface="+mn-cs"/>
              </a:rPr>
              <a:t>JULES (</a:t>
            </a:r>
            <a:r>
              <a:rPr lang="en-GB" sz="1600" kern="0" dirty="0">
                <a:solidFill>
                  <a:srgbClr val="2A2A2A"/>
                </a:solidFill>
                <a:sym typeface="Helvetica Light"/>
              </a:rPr>
              <a:t>Joint UK Land Environment Simulator) </a:t>
            </a:r>
            <a:r>
              <a:rPr kumimoji="0" lang="en-GB" sz="1600" b="0" i="0" u="none" strike="noStrike" kern="1200" cap="none" spc="0" normalizeH="0" baseline="0" noProof="0" dirty="0">
                <a:ln>
                  <a:noFill/>
                </a:ln>
                <a:solidFill>
                  <a:srgbClr val="2A2A2A"/>
                </a:solidFill>
                <a:effectLst/>
                <a:uLnTx/>
                <a:uFillTx/>
                <a:latin typeface="Arial" panose="020B0604020202020204" pitchFamily="34" charset="0"/>
                <a:ea typeface="+mn-ea"/>
                <a:cs typeface="+mn-cs"/>
              </a:rPr>
              <a:t>irrigation code has been coupled to the Unified Model (UM) </a:t>
            </a:r>
          </a:p>
          <a:p>
            <a:pPr>
              <a:lnSpc>
                <a:spcPct val="120000"/>
              </a:lnSpc>
              <a:defRPr/>
            </a:pPr>
            <a:r>
              <a:rPr kumimoji="0" lang="en-GB" sz="1600" b="0" i="0" u="none" strike="noStrike" kern="1200" cap="none" spc="0" normalizeH="0" baseline="0" noProof="0" dirty="0">
                <a:ln>
                  <a:noFill/>
                </a:ln>
                <a:solidFill>
                  <a:srgbClr val="2A2A2A"/>
                </a:solidFill>
                <a:effectLst/>
                <a:uLnTx/>
                <a:uFillTx/>
                <a:latin typeface="Arial" panose="020B0604020202020204" pitchFamily="34" charset="0"/>
                <a:ea typeface="+mn-ea"/>
                <a:cs typeface="+mn-cs"/>
              </a:rPr>
              <a:t>Ancillaries of irrigated fraction of grid </a:t>
            </a:r>
            <a:r>
              <a:rPr lang="en-GB" sz="1600" dirty="0">
                <a:solidFill>
                  <a:srgbClr val="2A2A2A"/>
                </a:solidFill>
                <a:latin typeface="Arial" panose="020B0604020202020204" pitchFamily="34" charset="0"/>
              </a:rPr>
              <a:t>box </a:t>
            </a:r>
            <a:r>
              <a:rPr kumimoji="0" lang="en-GB" sz="1600" b="0" i="0" u="none" strike="noStrike" kern="1200" cap="none" spc="0" normalizeH="0" baseline="0" noProof="0" dirty="0">
                <a:ln>
                  <a:noFill/>
                </a:ln>
                <a:solidFill>
                  <a:srgbClr val="2A2A2A"/>
                </a:solidFill>
                <a:effectLst/>
                <a:uLnTx/>
                <a:uFillTx/>
                <a:latin typeface="Arial" panose="020B0604020202020204" pitchFamily="34" charset="0"/>
                <a:ea typeface="+mn-ea"/>
                <a:cs typeface="+mn-cs"/>
              </a:rPr>
              <a:t>have been developed from two sources</a:t>
            </a:r>
            <a:r>
              <a:rPr kumimoji="0" lang="en-GB" sz="1600" b="0" i="0" u="none" strike="noStrike" kern="1200" cap="none" spc="0" normalizeH="0" baseline="30000" noProof="0" dirty="0">
                <a:ln>
                  <a:noFill/>
                </a:ln>
                <a:solidFill>
                  <a:srgbClr val="2A2A2A"/>
                </a:solidFill>
                <a:effectLst/>
                <a:uLnTx/>
                <a:uFillTx/>
                <a:latin typeface="Arial" panose="020B0604020202020204" pitchFamily="34" charset="0"/>
                <a:ea typeface="+mn-ea"/>
                <a:cs typeface="+mn-cs"/>
              </a:rPr>
              <a:t>1 2</a:t>
            </a:r>
            <a:endParaRPr kumimoji="0" lang="en-GB" sz="2000" b="0" i="0" u="none" strike="noStrike" kern="1200" cap="none" spc="0" normalizeH="0" baseline="30000" noProof="0" dirty="0">
              <a:ln>
                <a:noFill/>
              </a:ln>
              <a:solidFill>
                <a:srgbClr val="2A2A2A"/>
              </a:solidFill>
              <a:effectLst/>
              <a:uLnTx/>
              <a:uFillTx/>
              <a:latin typeface="Arial"/>
              <a:ea typeface="+mn-ea"/>
              <a:cs typeface="+mn-cs"/>
            </a:endParaRPr>
          </a:p>
          <a:p>
            <a:pPr>
              <a:lnSpc>
                <a:spcPct val="100000"/>
              </a:lnSpc>
              <a:defRPr/>
            </a:pPr>
            <a:r>
              <a:rPr lang="en-GB" sz="1600" dirty="0">
                <a:solidFill>
                  <a:srgbClr val="2A2A2A"/>
                </a:solidFill>
                <a:latin typeface="Arial"/>
              </a:rPr>
              <a:t>Irrigation here adds</a:t>
            </a:r>
            <a:r>
              <a:rPr kumimoji="0" lang="en-GB" sz="1600" b="0" i="0" u="none" strike="noStrike" kern="1200" cap="none" spc="0" normalizeH="0" baseline="0" noProof="0" dirty="0">
                <a:ln>
                  <a:noFill/>
                </a:ln>
                <a:solidFill>
                  <a:srgbClr val="2A2A2A"/>
                </a:solidFill>
                <a:effectLst/>
                <a:uLnTx/>
                <a:uFillTx/>
                <a:latin typeface="Arial"/>
                <a:ea typeface="+mn-ea"/>
                <a:cs typeface="+mn-cs"/>
              </a:rPr>
              <a:t> water to keep the top two soil layers (10+25cm depths) </a:t>
            </a:r>
            <a:r>
              <a:rPr lang="en-GB" sz="1600" dirty="0">
                <a:solidFill>
                  <a:srgbClr val="2A2A2A"/>
                </a:solidFill>
                <a:latin typeface="Arial"/>
              </a:rPr>
              <a:t>at</a:t>
            </a:r>
            <a:r>
              <a:rPr kumimoji="0" lang="en-GB" sz="1600" b="0" i="0" u="none" strike="noStrike" kern="1200" cap="none" spc="0" normalizeH="0" baseline="0" noProof="0" dirty="0">
                <a:ln>
                  <a:noFill/>
                </a:ln>
                <a:solidFill>
                  <a:srgbClr val="2A2A2A"/>
                </a:solidFill>
                <a:effectLst/>
                <a:uLnTx/>
                <a:uFillTx/>
                <a:latin typeface="Arial"/>
                <a:ea typeface="+mn-ea"/>
                <a:cs typeface="+mn-cs"/>
              </a:rPr>
              <a:t> the critical point</a:t>
            </a:r>
          </a:p>
          <a:p>
            <a:pPr lvl="1">
              <a:lnSpc>
                <a:spcPct val="100000"/>
              </a:lnSpc>
              <a:defRPr/>
            </a:pPr>
            <a:r>
              <a:rPr kumimoji="0" lang="en-GB" b="0" i="0" u="none" strike="noStrike" kern="1200" cap="none" spc="0" normalizeH="0" baseline="0" noProof="0" dirty="0">
                <a:ln>
                  <a:noFill/>
                </a:ln>
                <a:solidFill>
                  <a:srgbClr val="2A2A2A"/>
                </a:solidFill>
                <a:effectLst/>
                <a:uLnTx/>
                <a:uFillTx/>
                <a:latin typeface="Arial"/>
                <a:ea typeface="+mn-ea"/>
                <a:cs typeface="+mn-cs"/>
              </a:rPr>
              <a:t>removing any moisture stress for the vegetation</a:t>
            </a:r>
            <a:r>
              <a:rPr kumimoji="0" lang="en-GB" sz="1200" b="0" i="0" u="none" strike="noStrike" kern="1200" cap="none" spc="0" normalizeH="0" baseline="0" noProof="0" dirty="0">
                <a:ln>
                  <a:noFill/>
                </a:ln>
                <a:solidFill>
                  <a:srgbClr val="2A2A2A"/>
                </a:solidFill>
                <a:effectLst/>
                <a:uLnTx/>
                <a:uFillTx/>
                <a:latin typeface="Arial"/>
                <a:ea typeface="+mn-ea"/>
                <a:cs typeface="+mn-cs"/>
              </a:rPr>
              <a:t>.</a:t>
            </a:r>
          </a:p>
          <a:p>
            <a:pPr>
              <a:lnSpc>
                <a:spcPct val="120000"/>
              </a:lnSpc>
              <a:defRPr/>
            </a:pPr>
            <a:endParaRPr kumimoji="0" lang="en-GB" sz="1600" b="0" i="0" u="none" strike="noStrike" kern="1200" cap="none" spc="0" normalizeH="0" baseline="0" noProof="0" dirty="0">
              <a:ln>
                <a:noFill/>
              </a:ln>
              <a:solidFill>
                <a:srgbClr val="2A2A2A"/>
              </a:solidFill>
              <a:effectLst/>
              <a:uLnTx/>
              <a:uFillTx/>
              <a:latin typeface="Arial" panose="020B0604020202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GB" sz="1600" dirty="0">
              <a:solidFill>
                <a:srgbClr val="FF0000"/>
              </a:solidFill>
              <a:latin typeface="Arial"/>
            </a:endParaRPr>
          </a:p>
          <a:p>
            <a:pPr marL="0" marR="0" lvl="0" indent="0" algn="l" defTabSz="685800" rtl="0" eaLnBrk="1" fontAlgn="auto" latinLnBrk="0" hangingPunct="1">
              <a:lnSpc>
                <a:spcPct val="100000"/>
              </a:lnSpc>
              <a:spcBef>
                <a:spcPts val="750"/>
              </a:spcBef>
              <a:spcAft>
                <a:spcPts val="0"/>
              </a:spcAft>
              <a:buClrTx/>
              <a:buSzTx/>
              <a:buNone/>
              <a:tabLst/>
              <a:defRPr/>
            </a:pPr>
            <a:endParaRPr kumimoji="0" lang="en-GB" sz="1600" b="0" i="0" u="none" strike="noStrike" kern="1200" cap="none" spc="0" normalizeH="0" baseline="0" noProof="0" dirty="0">
              <a:ln>
                <a:noFill/>
              </a:ln>
              <a:solidFill>
                <a:srgbClr val="2A2A2A"/>
              </a:solidFill>
              <a:effectLst/>
              <a:uLnTx/>
              <a:uFillTx/>
              <a:latin typeface="Arial"/>
              <a:ea typeface="+mn-ea"/>
              <a:cs typeface="+mn-cs"/>
            </a:endParaRPr>
          </a:p>
          <a:p>
            <a:pPr marL="0" marR="0" lvl="0" indent="0" algn="l" defTabSz="685800" rtl="0" eaLnBrk="1" fontAlgn="auto" latinLnBrk="0" hangingPunct="1">
              <a:lnSpc>
                <a:spcPct val="100000"/>
              </a:lnSpc>
              <a:spcBef>
                <a:spcPts val="750"/>
              </a:spcBef>
              <a:spcAft>
                <a:spcPts val="0"/>
              </a:spcAft>
              <a:buClrTx/>
              <a:buSzTx/>
              <a:buNone/>
              <a:tabLst/>
              <a:defRPr/>
            </a:pPr>
            <a:endParaRPr lang="en-GB" sz="1600" dirty="0">
              <a:solidFill>
                <a:srgbClr val="2A2A2A"/>
              </a:solidFill>
              <a:latin typeface="Arial"/>
            </a:endParaRPr>
          </a:p>
          <a:p>
            <a:pPr marL="0" marR="0" lvl="0" indent="0" algn="l" defTabSz="685800" rtl="0" eaLnBrk="1" fontAlgn="auto" latinLnBrk="0" hangingPunct="1">
              <a:lnSpc>
                <a:spcPct val="100000"/>
              </a:lnSpc>
              <a:spcBef>
                <a:spcPts val="750"/>
              </a:spcBef>
              <a:spcAft>
                <a:spcPts val="0"/>
              </a:spcAft>
              <a:buClrTx/>
              <a:buSzTx/>
              <a:buNone/>
              <a:tabLst/>
              <a:defRPr/>
            </a:pPr>
            <a:endParaRPr kumimoji="0" lang="en-GB" sz="1600" b="0" i="0" u="none" strike="noStrike" kern="1200" cap="none" spc="0" normalizeH="0" baseline="0" noProof="0" dirty="0">
              <a:ln>
                <a:noFill/>
              </a:ln>
              <a:solidFill>
                <a:srgbClr val="2A2A2A"/>
              </a:solidFill>
              <a:effectLst/>
              <a:uLnTx/>
              <a:uFillTx/>
              <a:latin typeface="Arial"/>
              <a:ea typeface="+mn-ea"/>
              <a:cs typeface="+mn-cs"/>
            </a:endParaRPr>
          </a:p>
          <a:p>
            <a:pPr marL="0" marR="0" lvl="0" indent="0" algn="l" defTabSz="685800" rtl="0" eaLnBrk="1" fontAlgn="auto" latinLnBrk="0" hangingPunct="1">
              <a:lnSpc>
                <a:spcPct val="100000"/>
              </a:lnSpc>
              <a:spcBef>
                <a:spcPts val="750"/>
              </a:spcBef>
              <a:spcAft>
                <a:spcPts val="0"/>
              </a:spcAft>
              <a:buClrTx/>
              <a:buSzTx/>
              <a:buNone/>
              <a:tabLst/>
              <a:defRPr/>
            </a:pPr>
            <a:endParaRPr kumimoji="0" lang="en-GB" sz="1600" b="0" i="0" u="none" strike="noStrike" kern="1200" cap="none" spc="0" normalizeH="0" baseline="0" noProof="0" dirty="0">
              <a:ln>
                <a:noFill/>
              </a:ln>
              <a:solidFill>
                <a:srgbClr val="2A2A2A"/>
              </a:solidFill>
              <a:effectLst/>
              <a:uLnTx/>
              <a:uFillTx/>
              <a:latin typeface="Arial"/>
              <a:ea typeface="+mn-ea"/>
              <a:cs typeface="+mn-cs"/>
            </a:endParaRPr>
          </a:p>
          <a:p>
            <a:pPr marL="0" indent="0">
              <a:lnSpc>
                <a:spcPct val="100000"/>
              </a:lnSpc>
              <a:buNone/>
              <a:defRPr/>
            </a:pPr>
            <a:endParaRPr lang="en-GB" sz="900" dirty="0">
              <a:solidFill>
                <a:srgbClr val="2A2A2A"/>
              </a:solidFill>
              <a:latin typeface="Arial"/>
            </a:endParaRPr>
          </a:p>
          <a:p>
            <a:pPr>
              <a:lnSpc>
                <a:spcPct val="100000"/>
              </a:lnSpc>
              <a:defRPr/>
            </a:pPr>
            <a:endParaRPr kumimoji="0" lang="en-GB" sz="1600" b="0" i="0" u="none" strike="noStrike" kern="1200" cap="none" spc="0" normalizeH="0" baseline="0" noProof="0" dirty="0">
              <a:ln>
                <a:noFill/>
              </a:ln>
              <a:solidFill>
                <a:srgbClr val="2A2A2A"/>
              </a:solidFill>
              <a:effectLst/>
              <a:uLnTx/>
              <a:uFillTx/>
              <a:latin typeface="Arial"/>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2A2A2A"/>
              </a:solidFill>
              <a:effectLst/>
              <a:uLnTx/>
              <a:uFillTx/>
              <a:latin typeface="Arial"/>
              <a:ea typeface="+mn-ea"/>
              <a:cs typeface="+mn-cs"/>
            </a:endParaRPr>
          </a:p>
        </p:txBody>
      </p:sp>
      <p:sp>
        <p:nvSpPr>
          <p:cNvPr id="7" name="TextBox 6">
            <a:extLst>
              <a:ext uri="{FF2B5EF4-FFF2-40B4-BE49-F238E27FC236}">
                <a16:creationId xmlns:a16="http://schemas.microsoft.com/office/drawing/2014/main" id="{F73E6ADB-886E-4520-9531-5676DCCF26F8}"/>
              </a:ext>
            </a:extLst>
          </p:cNvPr>
          <p:cNvSpPr txBox="1"/>
          <p:nvPr/>
        </p:nvSpPr>
        <p:spPr>
          <a:xfrm>
            <a:off x="1690784" y="2761400"/>
            <a:ext cx="4654363" cy="1600438"/>
          </a:xfrm>
          <a:prstGeom prst="rect">
            <a:avLst/>
          </a:prstGeom>
          <a:noFill/>
          <a:ln w="28575">
            <a:solidFill>
              <a:srgbClr val="B9DC0C"/>
            </a:solidFill>
          </a:ln>
        </p:spPr>
        <p:txBody>
          <a:bodyPr wrap="square" rtlCol="0">
            <a:spAutoFit/>
          </a:bodyPr>
          <a:lstStyle/>
          <a:p>
            <a:pPr marL="285750" indent="-285750" defTabSz="914400">
              <a:buFont typeface="Wingdings" panose="05000000000000000000" pitchFamily="2" charset="2"/>
              <a:buChar char="Ø"/>
              <a:defRPr/>
            </a:pPr>
            <a:r>
              <a:rPr kumimoji="0" lang="en-GB" b="0" i="0" u="none" strike="noStrike" kern="0" cap="none" spc="0" normalizeH="0" baseline="0" noProof="0" dirty="0">
                <a:ln>
                  <a:noFill/>
                </a:ln>
                <a:solidFill>
                  <a:srgbClr val="2A2A2A"/>
                </a:solidFill>
                <a:effectLst/>
                <a:uLnTx/>
                <a:uFillTx/>
              </a:rPr>
              <a:t>Irrigate grid boxes where irrigated fraction &gt; 0</a:t>
            </a:r>
            <a:endParaRPr kumimoji="0" lang="en-GB" i="0" u="none" strike="noStrike" kern="0" cap="none" spc="0" normalizeH="0" baseline="0" noProof="0" dirty="0">
              <a:ln>
                <a:noFill/>
              </a:ln>
              <a:solidFill>
                <a:srgbClr val="2A2A2A"/>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GB" b="0" i="0" u="none" strike="noStrike" kern="0" cap="none" spc="0" normalizeH="0" baseline="0" noProof="0" dirty="0">
              <a:ln>
                <a:noFill/>
              </a:ln>
              <a:solidFill>
                <a:srgbClr val="2A2A2A"/>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b="0" i="0" u="none" strike="noStrike" kern="0" cap="none" spc="0" normalizeH="0" baseline="0" noProof="0" dirty="0">
                <a:ln>
                  <a:noFill/>
                </a:ln>
                <a:solidFill>
                  <a:srgbClr val="2A2A2A"/>
                </a:solidFill>
                <a:effectLst/>
                <a:uLnTx/>
                <a:uFillTx/>
              </a:rPr>
              <a:t>Irrigate C3 and C4 grass tiles only</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kern="0" dirty="0">
              <a:solidFill>
                <a:srgbClr val="2A2A2A"/>
              </a:solidFill>
            </a:endParaRPr>
          </a:p>
          <a:p>
            <a:pPr marL="285750" indent="-285750" defTabSz="914400">
              <a:buFont typeface="Wingdings" panose="05000000000000000000" pitchFamily="2" charset="2"/>
              <a:buChar char="Ø"/>
              <a:defRPr/>
            </a:pPr>
            <a:r>
              <a:rPr kumimoji="0" lang="en-GB" b="0" i="0" u="none" strike="noStrike" kern="0" cap="none" spc="0" normalizeH="0" baseline="0" noProof="0" dirty="0">
                <a:ln>
                  <a:noFill/>
                </a:ln>
                <a:solidFill>
                  <a:srgbClr val="2A2A2A"/>
                </a:solidFill>
                <a:effectLst/>
                <a:uLnTx/>
                <a:uFillTx/>
              </a:rPr>
              <a:t>Irrigate all year round on every timestep</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kern="0" dirty="0">
              <a:solidFill>
                <a:srgbClr val="2A2A2A"/>
              </a:solidFill>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b="0" i="0" u="none" strike="noStrike" kern="0" cap="none" spc="0" normalizeH="0" baseline="0" noProof="0" dirty="0">
                <a:ln>
                  <a:noFill/>
                </a:ln>
                <a:solidFill>
                  <a:srgbClr val="2A2A2A"/>
                </a:solidFill>
                <a:effectLst/>
                <a:uLnTx/>
                <a:uFillTx/>
              </a:rPr>
              <a:t>No limitation on water availability</a:t>
            </a:r>
          </a:p>
        </p:txBody>
      </p:sp>
    </p:spTree>
    <p:extLst>
      <p:ext uri="{BB962C8B-B14F-4D97-AF65-F5344CB8AC3E}">
        <p14:creationId xmlns:p14="http://schemas.microsoft.com/office/powerpoint/2010/main" val="3153613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C8CD0-544E-451B-ABFC-696EAD511412}"/>
              </a:ext>
            </a:extLst>
          </p:cNvPr>
          <p:cNvSpPr>
            <a:spLocks noGrp="1"/>
          </p:cNvSpPr>
          <p:nvPr>
            <p:ph type="ftr" sz="quarter" idx="14"/>
          </p:nvPr>
        </p:nvSpPr>
        <p:spPr/>
        <p:txBody>
          <a:bodyPr/>
          <a:lstStyle/>
          <a:p>
            <a:r>
              <a:rPr lang="en-GB" ker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a:extLst>
              <a:ext uri="{FF2B5EF4-FFF2-40B4-BE49-F238E27FC236}">
                <a16:creationId xmlns:a16="http://schemas.microsoft.com/office/drawing/2014/main" id="{5F18B945-BD6D-4FE7-AC4D-AB9E16A52096}"/>
              </a:ext>
            </a:extLst>
          </p:cNvPr>
          <p:cNvSpPr>
            <a:spLocks noGrp="1"/>
          </p:cNvSpPr>
          <p:nvPr>
            <p:ph type="title"/>
          </p:nvPr>
        </p:nvSpPr>
        <p:spPr>
          <a:xfrm>
            <a:off x="461115" y="995038"/>
            <a:ext cx="8437500" cy="1115690"/>
          </a:xfrm>
        </p:spPr>
        <p:txBody>
          <a:bodyPr/>
          <a:lstStyle/>
          <a:p>
            <a:r>
              <a:rPr kumimoji="0" lang="en-GB" sz="3200" b="0" i="0" u="none" strike="noStrike" kern="1200" cap="none" spc="0" normalizeH="0" baseline="0" noProof="0" dirty="0">
                <a:ln>
                  <a:noFill/>
                </a:ln>
                <a:effectLst/>
                <a:uLnTx/>
                <a:uFillTx/>
                <a:latin typeface="Arial"/>
                <a:ea typeface="+mj-ea"/>
                <a:cs typeface="+mj-cs"/>
              </a:rPr>
              <a:t>Impacts of irrigation in </a:t>
            </a:r>
            <a:r>
              <a:rPr lang="en-GB" sz="3200" dirty="0"/>
              <a:t>regional </a:t>
            </a:r>
            <a:r>
              <a:rPr kumimoji="0" lang="en-GB" sz="3200" b="0" i="0" u="none" strike="noStrike" kern="1200" cap="none" spc="0" normalizeH="0" baseline="0" noProof="0" dirty="0">
                <a:ln>
                  <a:noFill/>
                </a:ln>
                <a:effectLst/>
                <a:uLnTx/>
                <a:uFillTx/>
                <a:latin typeface="Arial"/>
                <a:ea typeface="+mj-ea"/>
                <a:cs typeface="+mj-cs"/>
              </a:rPr>
              <a:t>forecasts</a:t>
            </a:r>
            <a:br>
              <a:rPr kumimoji="0" lang="en-GB" sz="3600" b="0" i="0" u="none" strike="noStrike" kern="1200" cap="none" spc="0" normalizeH="0" baseline="0" noProof="0" dirty="0">
                <a:ln>
                  <a:noFill/>
                </a:ln>
                <a:solidFill>
                  <a:schemeClr val="bg2"/>
                </a:solidFill>
                <a:effectLst/>
                <a:uLnTx/>
                <a:uFillTx/>
                <a:latin typeface="Arial"/>
                <a:ea typeface="+mj-ea"/>
                <a:cs typeface="+mj-cs"/>
              </a:rPr>
            </a:br>
            <a:endParaRPr lang="en-GB" dirty="0"/>
          </a:p>
        </p:txBody>
      </p:sp>
    </p:spTree>
    <p:extLst>
      <p:ext uri="{BB962C8B-B14F-4D97-AF65-F5344CB8AC3E}">
        <p14:creationId xmlns:p14="http://schemas.microsoft.com/office/powerpoint/2010/main" val="29729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86B4B8-8E1F-44CB-993B-3E0556802B47}"/>
              </a:ext>
            </a:extLst>
          </p:cNvPr>
          <p:cNvSpPr>
            <a:spLocks noGrp="1"/>
          </p:cNvSpPr>
          <p:nvPr>
            <p:ph type="title"/>
          </p:nvPr>
        </p:nvSpPr>
        <p:spPr>
          <a:xfrm>
            <a:off x="1854582" y="15185"/>
            <a:ext cx="7428903" cy="576000"/>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3000" dirty="0"/>
              <a:t>Impacts of irrigation in LIAISE simulations</a:t>
            </a:r>
          </a:p>
        </p:txBody>
      </p:sp>
      <p:pic>
        <p:nvPicPr>
          <p:cNvPr id="4" name="Picture 3" descr="Map&#10;&#10;Description automatically generated">
            <a:extLst>
              <a:ext uri="{FF2B5EF4-FFF2-40B4-BE49-F238E27FC236}">
                <a16:creationId xmlns:a16="http://schemas.microsoft.com/office/drawing/2014/main" id="{CA2CA777-2445-4811-9E7F-B2D62041FFEA}"/>
              </a:ext>
            </a:extLst>
          </p:cNvPr>
          <p:cNvPicPr>
            <a:picLocks noChangeAspect="1"/>
          </p:cNvPicPr>
          <p:nvPr/>
        </p:nvPicPr>
        <p:blipFill rotWithShape="1">
          <a:blip r:embed="rId3">
            <a:extLst>
              <a:ext uri="{28A0092B-C50C-407E-A947-70E740481C1C}">
                <a14:useLocalDpi xmlns:a14="http://schemas.microsoft.com/office/drawing/2010/main" val="0"/>
              </a:ext>
            </a:extLst>
          </a:blip>
          <a:srcRect l="13080" t="5847" r="15564" b="7373"/>
          <a:stretch/>
        </p:blipFill>
        <p:spPr>
          <a:xfrm>
            <a:off x="153322" y="2440238"/>
            <a:ext cx="3256178" cy="1980000"/>
          </a:xfrm>
          <a:prstGeom prst="rect">
            <a:avLst/>
          </a:prstGeom>
          <a:ln>
            <a:noFill/>
          </a:ln>
        </p:spPr>
      </p:pic>
      <p:sp>
        <p:nvSpPr>
          <p:cNvPr id="12" name="Rectangle 11">
            <a:extLst>
              <a:ext uri="{FF2B5EF4-FFF2-40B4-BE49-F238E27FC236}">
                <a16:creationId xmlns:a16="http://schemas.microsoft.com/office/drawing/2014/main" id="{8F9A0690-1562-4FE2-AA30-731F12F43128}"/>
              </a:ext>
            </a:extLst>
          </p:cNvPr>
          <p:cNvSpPr/>
          <p:nvPr/>
        </p:nvSpPr>
        <p:spPr>
          <a:xfrm>
            <a:off x="1021632" y="2953082"/>
            <a:ext cx="1039111" cy="463640"/>
          </a:xfrm>
          <a:prstGeom prst="rect">
            <a:avLst/>
          </a:prstGeom>
          <a:noFill/>
          <a:ln w="25400">
            <a:solidFill>
              <a:schemeClr val="bg1">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457189">
              <a:defRPr/>
            </a:pPr>
            <a:endParaRPr lang="en-GB" dirty="0">
              <a:solidFill>
                <a:srgbClr val="2A2A2A"/>
              </a:solidFill>
              <a:latin typeface="Arial"/>
            </a:endParaRPr>
          </a:p>
        </p:txBody>
      </p:sp>
      <p:sp>
        <p:nvSpPr>
          <p:cNvPr id="19" name="TextBox 18">
            <a:extLst>
              <a:ext uri="{FF2B5EF4-FFF2-40B4-BE49-F238E27FC236}">
                <a16:creationId xmlns:a16="http://schemas.microsoft.com/office/drawing/2014/main" id="{4002F58F-6980-4334-B003-476705FC5015}"/>
              </a:ext>
            </a:extLst>
          </p:cNvPr>
          <p:cNvSpPr txBox="1"/>
          <p:nvPr/>
        </p:nvSpPr>
        <p:spPr>
          <a:xfrm>
            <a:off x="191857" y="2261798"/>
            <a:ext cx="2874164" cy="300082"/>
          </a:xfrm>
          <a:prstGeom prst="rect">
            <a:avLst/>
          </a:prstGeom>
          <a:solidFill>
            <a:schemeClr val="bg2"/>
          </a:solid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457189">
              <a:defRPr/>
            </a:pPr>
            <a:r>
              <a:rPr lang="en-GB" sz="1350" dirty="0">
                <a:solidFill>
                  <a:srgbClr val="2A2A2A"/>
                </a:solidFill>
                <a:latin typeface="Arial"/>
              </a:rPr>
              <a:t>Irrigated fraction for LIAISE domain</a:t>
            </a:r>
          </a:p>
        </p:txBody>
      </p:sp>
      <p:pic>
        <p:nvPicPr>
          <p:cNvPr id="21" name="Picture 20">
            <a:extLst>
              <a:ext uri="{FF2B5EF4-FFF2-40B4-BE49-F238E27FC236}">
                <a16:creationId xmlns:a16="http://schemas.microsoft.com/office/drawing/2014/main" id="{AAEDFF39-8284-453A-9058-0B0954A85F53}"/>
              </a:ext>
            </a:extLst>
          </p:cNvPr>
          <p:cNvPicPr>
            <a:picLocks noChangeAspect="1"/>
          </p:cNvPicPr>
          <p:nvPr/>
        </p:nvPicPr>
        <p:blipFill>
          <a:blip r:embed="rId4"/>
          <a:stretch>
            <a:fillRect/>
          </a:stretch>
        </p:blipFill>
        <p:spPr>
          <a:xfrm>
            <a:off x="3411002" y="3583298"/>
            <a:ext cx="2825375" cy="1592647"/>
          </a:xfrm>
          <a:prstGeom prst="rect">
            <a:avLst/>
          </a:prstGeom>
        </p:spPr>
      </p:pic>
      <p:pic>
        <p:nvPicPr>
          <p:cNvPr id="22" name="Picture 21">
            <a:extLst>
              <a:ext uri="{FF2B5EF4-FFF2-40B4-BE49-F238E27FC236}">
                <a16:creationId xmlns:a16="http://schemas.microsoft.com/office/drawing/2014/main" id="{8ED3B52F-FD8D-4D0F-B7F8-7EB1736D5146}"/>
              </a:ext>
            </a:extLst>
          </p:cNvPr>
          <p:cNvPicPr>
            <a:picLocks noChangeAspect="1"/>
          </p:cNvPicPr>
          <p:nvPr/>
        </p:nvPicPr>
        <p:blipFill>
          <a:blip r:embed="rId5"/>
          <a:stretch>
            <a:fillRect/>
          </a:stretch>
        </p:blipFill>
        <p:spPr>
          <a:xfrm>
            <a:off x="3394623" y="2018787"/>
            <a:ext cx="2798382" cy="1592648"/>
          </a:xfrm>
          <a:prstGeom prst="rect">
            <a:avLst/>
          </a:prstGeom>
        </p:spPr>
      </p:pic>
      <p:sp>
        <p:nvSpPr>
          <p:cNvPr id="33" name="TextBox 32">
            <a:extLst>
              <a:ext uri="{FF2B5EF4-FFF2-40B4-BE49-F238E27FC236}">
                <a16:creationId xmlns:a16="http://schemas.microsoft.com/office/drawing/2014/main" id="{C892E347-C846-4F01-ABA6-A4793AE353B1}"/>
              </a:ext>
            </a:extLst>
          </p:cNvPr>
          <p:cNvSpPr txBox="1"/>
          <p:nvPr/>
        </p:nvSpPr>
        <p:spPr>
          <a:xfrm>
            <a:off x="111067" y="4420239"/>
            <a:ext cx="3107508" cy="461665"/>
          </a:xfrm>
          <a:prstGeom prst="rect">
            <a:avLst/>
          </a:prstGeom>
          <a:solidFill>
            <a:schemeClr val="bg2"/>
          </a:solidFill>
        </p:spPr>
        <p:txBody>
          <a:bodyPr wrap="square">
            <a:spAutoFit/>
          </a:bodyPr>
          <a:lstStyle/>
          <a:p>
            <a:pPr algn="ctr">
              <a:defRPr/>
            </a:pPr>
            <a:r>
              <a:rPr lang="en-GB" sz="1200" dirty="0">
                <a:solidFill>
                  <a:srgbClr val="2A2A2A"/>
                </a:solidFill>
                <a:latin typeface="Arial"/>
              </a:rPr>
              <a:t>Ancillary derived from ESA Climate Change Initiative (CCI) land cover dataset</a:t>
            </a:r>
          </a:p>
        </p:txBody>
      </p:sp>
      <p:sp>
        <p:nvSpPr>
          <p:cNvPr id="18" name="TextBox 17">
            <a:extLst>
              <a:ext uri="{FF2B5EF4-FFF2-40B4-BE49-F238E27FC236}">
                <a16:creationId xmlns:a16="http://schemas.microsoft.com/office/drawing/2014/main" id="{F3FCAD25-FA55-414A-AD67-AFB77C33DF95}"/>
              </a:ext>
            </a:extLst>
          </p:cNvPr>
          <p:cNvSpPr txBox="1"/>
          <p:nvPr/>
        </p:nvSpPr>
        <p:spPr>
          <a:xfrm>
            <a:off x="3264125" y="1954346"/>
            <a:ext cx="2615745" cy="276999"/>
          </a:xfrm>
          <a:prstGeom prst="rect">
            <a:avLst/>
          </a:prstGeom>
          <a:solidFill>
            <a:schemeClr val="bg2"/>
          </a:solidFill>
        </p:spPr>
        <p:txBody>
          <a:bodyPr wrap="square" rtlCol="0">
            <a:spAutoFit/>
          </a:bodyPr>
          <a:lstStyle/>
          <a:p>
            <a:pPr algn="ctr">
              <a:defRPr/>
            </a:pPr>
            <a:r>
              <a:rPr lang="en-GB" sz="1200" dirty="0">
                <a:solidFill>
                  <a:srgbClr val="2A2A2A"/>
                </a:solidFill>
                <a:latin typeface="Arial"/>
              </a:rPr>
              <a:t>Latent heat flux (Wm</a:t>
            </a:r>
            <a:r>
              <a:rPr lang="en-GB" sz="1200" baseline="30000" dirty="0">
                <a:solidFill>
                  <a:srgbClr val="2A2A2A"/>
                </a:solidFill>
                <a:latin typeface="Arial"/>
              </a:rPr>
              <a:t>-2</a:t>
            </a:r>
            <a:r>
              <a:rPr lang="en-GB" sz="1200" dirty="0">
                <a:solidFill>
                  <a:srgbClr val="2A2A2A"/>
                </a:solidFill>
                <a:latin typeface="Arial"/>
              </a:rPr>
              <a:t>) no irrigation</a:t>
            </a:r>
          </a:p>
        </p:txBody>
      </p:sp>
      <p:sp>
        <p:nvSpPr>
          <p:cNvPr id="23" name="TextBox 22">
            <a:extLst>
              <a:ext uri="{FF2B5EF4-FFF2-40B4-BE49-F238E27FC236}">
                <a16:creationId xmlns:a16="http://schemas.microsoft.com/office/drawing/2014/main" id="{753A3EDF-D0FB-4239-9603-6493AE6B440A}"/>
              </a:ext>
            </a:extLst>
          </p:cNvPr>
          <p:cNvSpPr txBox="1"/>
          <p:nvPr/>
        </p:nvSpPr>
        <p:spPr>
          <a:xfrm>
            <a:off x="418759" y="623619"/>
            <a:ext cx="8306474" cy="1384995"/>
          </a:xfrm>
          <a:prstGeom prst="rect">
            <a:avLst/>
          </a:prstGeom>
          <a:noFill/>
        </p:spPr>
        <p:txBody>
          <a:bodyPr wrap="square">
            <a:spAutoFit/>
          </a:bodyPr>
          <a:lstStyle/>
          <a:p>
            <a:pPr marL="285750" indent="-285750" algn="just">
              <a:buFont typeface="Arial" panose="020B0604020202020204" pitchFamily="34" charset="0"/>
              <a:buChar char="•"/>
            </a:pPr>
            <a:r>
              <a:rPr lang="en-GB" b="0" i="0" dirty="0">
                <a:solidFill>
                  <a:srgbClr val="000000"/>
                </a:solidFill>
                <a:effectLst/>
                <a:latin typeface="Arial" panose="020B0604020202020204" pitchFamily="34" charset="0"/>
              </a:rPr>
              <a:t>The LIAISE international observational campaign </a:t>
            </a:r>
            <a:r>
              <a:rPr lang="en-GB" dirty="0">
                <a:solidFill>
                  <a:srgbClr val="000000"/>
                </a:solidFill>
                <a:latin typeface="Arial" panose="020B0604020202020204" pitchFamily="34" charset="0"/>
              </a:rPr>
              <a:t>was targeted </a:t>
            </a:r>
            <a:r>
              <a:rPr lang="en-GB" dirty="0"/>
              <a:t>to improve the understanding of land-atmosphere-hydrology interactions in a semi-arid region of NE Spain</a:t>
            </a:r>
          </a:p>
          <a:p>
            <a:pPr marL="628650" lvl="1" indent="-285750" algn="just">
              <a:buFont typeface="Arial" panose="020B0604020202020204" pitchFamily="34" charset="0"/>
              <a:buChar char="•"/>
            </a:pPr>
            <a:r>
              <a:rPr lang="en-GB" dirty="0"/>
              <a:t>strong surface heterogeneity between the natural, rainfed landscape and irrigated agriculture</a:t>
            </a:r>
          </a:p>
          <a:p>
            <a:pPr marL="628650" lvl="1"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2.2km resolution forecasts from Met Office global analyses at 0z on 16th July 2021 to T+36</a:t>
            </a:r>
          </a:p>
          <a:p>
            <a:pPr marL="285750" indent="-285750" algn="just">
              <a:buFont typeface="Arial" panose="020B0604020202020204" pitchFamily="34" charset="0"/>
              <a:buChar char="•"/>
            </a:pPr>
            <a:r>
              <a:rPr lang="en-GB" dirty="0"/>
              <a:t>Control is RAL2-M</a:t>
            </a:r>
          </a:p>
        </p:txBody>
      </p:sp>
      <p:pic>
        <p:nvPicPr>
          <p:cNvPr id="26" name="Picture 25" descr="Chart&#10;&#10;Description automatically generated">
            <a:extLst>
              <a:ext uri="{FF2B5EF4-FFF2-40B4-BE49-F238E27FC236}">
                <a16:creationId xmlns:a16="http://schemas.microsoft.com/office/drawing/2014/main" id="{A6E91A74-E2A1-42FE-813B-1714D3C8B8B0}"/>
              </a:ext>
            </a:extLst>
          </p:cNvPr>
          <p:cNvPicPr>
            <a:picLocks noChangeAspect="1"/>
          </p:cNvPicPr>
          <p:nvPr/>
        </p:nvPicPr>
        <p:blipFill rotWithShape="1">
          <a:blip r:embed="rId6">
            <a:extLst>
              <a:ext uri="{28A0092B-C50C-407E-A947-70E740481C1C}">
                <a14:useLocalDpi xmlns:a14="http://schemas.microsoft.com/office/drawing/2010/main" val="0"/>
              </a:ext>
            </a:extLst>
          </a:blip>
          <a:srcRect l="11515" t="7969" r="14091" b="6855"/>
          <a:stretch/>
        </p:blipFill>
        <p:spPr>
          <a:xfrm>
            <a:off x="6217529" y="1983210"/>
            <a:ext cx="2906418" cy="1663802"/>
          </a:xfrm>
          <a:prstGeom prst="rect">
            <a:avLst/>
          </a:prstGeom>
        </p:spPr>
      </p:pic>
      <p:pic>
        <p:nvPicPr>
          <p:cNvPr id="28" name="Picture 27" descr="Chart&#10;&#10;Description automatically generated">
            <a:extLst>
              <a:ext uri="{FF2B5EF4-FFF2-40B4-BE49-F238E27FC236}">
                <a16:creationId xmlns:a16="http://schemas.microsoft.com/office/drawing/2014/main" id="{92F89023-0DEE-48BD-B09C-79CC042D0BF7}"/>
              </a:ext>
            </a:extLst>
          </p:cNvPr>
          <p:cNvPicPr>
            <a:picLocks noChangeAspect="1"/>
          </p:cNvPicPr>
          <p:nvPr/>
        </p:nvPicPr>
        <p:blipFill rotWithShape="1">
          <a:blip r:embed="rId7">
            <a:extLst>
              <a:ext uri="{28A0092B-C50C-407E-A947-70E740481C1C}">
                <a14:useLocalDpi xmlns:a14="http://schemas.microsoft.com/office/drawing/2010/main" val="0"/>
              </a:ext>
            </a:extLst>
          </a:blip>
          <a:srcRect l="11557" t="7931" r="14271" b="7177"/>
          <a:stretch/>
        </p:blipFill>
        <p:spPr>
          <a:xfrm>
            <a:off x="6237879" y="3564783"/>
            <a:ext cx="2907423" cy="1663802"/>
          </a:xfrm>
          <a:prstGeom prst="rect">
            <a:avLst/>
          </a:prstGeom>
        </p:spPr>
      </p:pic>
      <p:sp>
        <p:nvSpPr>
          <p:cNvPr id="32" name="TextBox 31">
            <a:extLst>
              <a:ext uri="{FF2B5EF4-FFF2-40B4-BE49-F238E27FC236}">
                <a16:creationId xmlns:a16="http://schemas.microsoft.com/office/drawing/2014/main" id="{B2859062-05C1-4AF4-848D-8A1B81821F40}"/>
              </a:ext>
            </a:extLst>
          </p:cNvPr>
          <p:cNvSpPr txBox="1"/>
          <p:nvPr/>
        </p:nvSpPr>
        <p:spPr>
          <a:xfrm>
            <a:off x="6088650" y="1915865"/>
            <a:ext cx="2798382" cy="276999"/>
          </a:xfrm>
          <a:prstGeom prst="rect">
            <a:avLst/>
          </a:prstGeom>
          <a:solidFill>
            <a:schemeClr val="bg2"/>
          </a:solidFill>
        </p:spPr>
        <p:txBody>
          <a:bodyPr wrap="square" rtlCol="0">
            <a:spAutoFit/>
          </a:bodyPr>
          <a:lstStyle/>
          <a:p>
            <a:pPr algn="ctr">
              <a:defRPr/>
            </a:pPr>
            <a:r>
              <a:rPr lang="en-GB" sz="1200" dirty="0">
                <a:solidFill>
                  <a:srgbClr val="2A2A2A"/>
                </a:solidFill>
                <a:latin typeface="Arial"/>
              </a:rPr>
              <a:t>Sensible heat flux (Wm</a:t>
            </a:r>
            <a:r>
              <a:rPr lang="en-GB" sz="1200" baseline="30000" dirty="0">
                <a:solidFill>
                  <a:srgbClr val="2A2A2A"/>
                </a:solidFill>
                <a:latin typeface="Arial"/>
              </a:rPr>
              <a:t>-2</a:t>
            </a:r>
            <a:r>
              <a:rPr lang="en-GB" sz="1200" dirty="0">
                <a:solidFill>
                  <a:srgbClr val="2A2A2A"/>
                </a:solidFill>
                <a:latin typeface="Arial"/>
              </a:rPr>
              <a:t>) no irrigation</a:t>
            </a:r>
          </a:p>
        </p:txBody>
      </p:sp>
      <p:sp>
        <p:nvSpPr>
          <p:cNvPr id="34" name="TextBox 33">
            <a:extLst>
              <a:ext uri="{FF2B5EF4-FFF2-40B4-BE49-F238E27FC236}">
                <a16:creationId xmlns:a16="http://schemas.microsoft.com/office/drawing/2014/main" id="{3FF83320-5071-47A8-80CE-31C4A6BFE09D}"/>
              </a:ext>
            </a:extLst>
          </p:cNvPr>
          <p:cNvSpPr txBox="1"/>
          <p:nvPr/>
        </p:nvSpPr>
        <p:spPr>
          <a:xfrm>
            <a:off x="3264124" y="3516448"/>
            <a:ext cx="2615745" cy="276999"/>
          </a:xfrm>
          <a:prstGeom prst="rect">
            <a:avLst/>
          </a:prstGeom>
          <a:solidFill>
            <a:schemeClr val="bg2"/>
          </a:solidFill>
        </p:spPr>
        <p:txBody>
          <a:bodyPr wrap="square" rtlCol="0">
            <a:spAutoFit/>
          </a:bodyPr>
          <a:lstStyle/>
          <a:p>
            <a:pPr algn="ctr">
              <a:defRPr/>
            </a:pPr>
            <a:r>
              <a:rPr lang="en-GB" sz="1200" dirty="0">
                <a:solidFill>
                  <a:srgbClr val="2A2A2A"/>
                </a:solidFill>
                <a:latin typeface="Arial"/>
              </a:rPr>
              <a:t>Latent heat flux with irrigation</a:t>
            </a:r>
          </a:p>
        </p:txBody>
      </p:sp>
      <p:sp>
        <p:nvSpPr>
          <p:cNvPr id="35" name="TextBox 34">
            <a:extLst>
              <a:ext uri="{FF2B5EF4-FFF2-40B4-BE49-F238E27FC236}">
                <a16:creationId xmlns:a16="http://schemas.microsoft.com/office/drawing/2014/main" id="{77D70A17-7475-47DC-B625-C1C322C72BC8}"/>
              </a:ext>
            </a:extLst>
          </p:cNvPr>
          <p:cNvSpPr txBox="1"/>
          <p:nvPr/>
        </p:nvSpPr>
        <p:spPr>
          <a:xfrm>
            <a:off x="6305004" y="3508512"/>
            <a:ext cx="2365673" cy="276999"/>
          </a:xfrm>
          <a:prstGeom prst="rect">
            <a:avLst/>
          </a:prstGeom>
          <a:solidFill>
            <a:schemeClr val="bg2"/>
          </a:solidFill>
        </p:spPr>
        <p:txBody>
          <a:bodyPr wrap="square" rtlCol="0">
            <a:spAutoFit/>
          </a:bodyPr>
          <a:lstStyle/>
          <a:p>
            <a:pPr algn="ctr">
              <a:defRPr/>
            </a:pPr>
            <a:r>
              <a:rPr lang="en-GB" sz="1200" dirty="0">
                <a:solidFill>
                  <a:srgbClr val="2A2A2A"/>
                </a:solidFill>
                <a:latin typeface="Arial"/>
              </a:rPr>
              <a:t>Sensible heat flux with irrigation</a:t>
            </a:r>
          </a:p>
        </p:txBody>
      </p:sp>
    </p:spTree>
    <p:extLst>
      <p:ext uri="{BB962C8B-B14F-4D97-AF65-F5344CB8AC3E}">
        <p14:creationId xmlns:p14="http://schemas.microsoft.com/office/powerpoint/2010/main" val="347244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4A671-CFB1-444C-97A3-26E686680B08}"/>
              </a:ext>
            </a:extLst>
          </p:cNvPr>
          <p:cNvSpPr>
            <a:spLocks noGrp="1"/>
          </p:cNvSpPr>
          <p:nvPr>
            <p:ph type="ftr" sz="quarter" idx="10"/>
          </p:nvPr>
        </p:nvSpPr>
        <p:spPr/>
        <p:txBody>
          <a:bodyPr/>
          <a:lstStyle/>
          <a:p>
            <a:r>
              <a:rPr lang="en-GB" kern="0" dirty="0">
                <a:solidFill>
                  <a:schemeClr val="bg1"/>
                </a:solidFill>
                <a:sym typeface="Helvetica Light"/>
              </a:rPr>
              <a:t>www.metoffice.gov.uk																									                       © Crown Copyright 2017, Met Office</a:t>
            </a:r>
          </a:p>
        </p:txBody>
      </p:sp>
      <p:pic>
        <p:nvPicPr>
          <p:cNvPr id="3" name="Picture 2" descr="Map&#10;&#10;Description automatically generated">
            <a:extLst>
              <a:ext uri="{FF2B5EF4-FFF2-40B4-BE49-F238E27FC236}">
                <a16:creationId xmlns:a16="http://schemas.microsoft.com/office/drawing/2014/main" id="{AB749458-EDD6-4F32-A9D9-607678B4FAD8}"/>
              </a:ext>
            </a:extLst>
          </p:cNvPr>
          <p:cNvPicPr>
            <a:picLocks noChangeAspect="1"/>
          </p:cNvPicPr>
          <p:nvPr/>
        </p:nvPicPr>
        <p:blipFill rotWithShape="1">
          <a:blip r:embed="rId2">
            <a:extLst>
              <a:ext uri="{28A0092B-C50C-407E-A947-70E740481C1C}">
                <a14:useLocalDpi xmlns:a14="http://schemas.microsoft.com/office/drawing/2010/main" val="0"/>
              </a:ext>
            </a:extLst>
          </a:blip>
          <a:srcRect l="45257" t="22116" r="25858" b="53724"/>
          <a:stretch/>
        </p:blipFill>
        <p:spPr>
          <a:xfrm>
            <a:off x="4750894" y="1632094"/>
            <a:ext cx="3435683" cy="1879311"/>
          </a:xfrm>
          <a:prstGeom prst="rect">
            <a:avLst/>
          </a:prstGeom>
          <a:ln>
            <a:solidFill>
              <a:schemeClr val="tx2"/>
            </a:solidFill>
          </a:ln>
        </p:spPr>
      </p:pic>
      <p:sp>
        <p:nvSpPr>
          <p:cNvPr id="4" name="Title 2">
            <a:extLst>
              <a:ext uri="{FF2B5EF4-FFF2-40B4-BE49-F238E27FC236}">
                <a16:creationId xmlns:a16="http://schemas.microsoft.com/office/drawing/2014/main" id="{F47CAF35-51F7-41BA-9C68-92F50EBCF100}"/>
              </a:ext>
            </a:extLst>
          </p:cNvPr>
          <p:cNvSpPr>
            <a:spLocks noGrp="1"/>
          </p:cNvSpPr>
          <p:nvPr>
            <p:ph type="title"/>
          </p:nvPr>
        </p:nvSpPr>
        <p:spPr>
          <a:xfrm>
            <a:off x="1869363" y="50414"/>
            <a:ext cx="6496741" cy="576000"/>
          </a:xfrm>
        </p:spPr>
        <p:txBody>
          <a:bodyPr anchor="b">
            <a:normAutofit fontScale="90000"/>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sz="3000" dirty="0">
                <a:solidFill>
                  <a:schemeClr val="bg2"/>
                </a:solidFill>
              </a:rPr>
              <a:t>Land Surface (Skin) Temperatures</a:t>
            </a:r>
            <a:br>
              <a:rPr lang="en-GB" sz="3000" dirty="0">
                <a:solidFill>
                  <a:schemeClr val="bg2"/>
                </a:solidFill>
              </a:rPr>
            </a:br>
            <a:r>
              <a:rPr kumimoji="0" lang="en-GB" sz="2000" b="0" i="0" u="none" strike="noStrike" kern="1200" cap="none" spc="0" normalizeH="0" baseline="0" noProof="0" dirty="0">
                <a:ln>
                  <a:noFill/>
                </a:ln>
                <a:solidFill>
                  <a:srgbClr val="FFFFFF"/>
                </a:solidFill>
                <a:effectLst/>
                <a:uLnTx/>
                <a:uFillTx/>
                <a:latin typeface="Arial"/>
              </a:rPr>
              <a:t>T+36 12z 16</a:t>
            </a:r>
            <a:r>
              <a:rPr kumimoji="0" lang="en-GB" sz="2000" b="0" i="0" u="none" strike="noStrike" kern="1200" cap="none" spc="0" normalizeH="0" baseline="30000" noProof="0" dirty="0">
                <a:ln>
                  <a:noFill/>
                </a:ln>
                <a:solidFill>
                  <a:srgbClr val="FFFFFF"/>
                </a:solidFill>
                <a:effectLst/>
                <a:uLnTx/>
                <a:uFillTx/>
                <a:latin typeface="Arial"/>
              </a:rPr>
              <a:t>th</a:t>
            </a:r>
            <a:r>
              <a:rPr kumimoji="0" lang="en-GB" sz="2000" b="0" i="0" u="none" strike="noStrike" kern="1200" cap="none" spc="0" normalizeH="0" baseline="0" noProof="0" dirty="0">
                <a:ln>
                  <a:noFill/>
                </a:ln>
                <a:solidFill>
                  <a:srgbClr val="FFFFFF"/>
                </a:solidFill>
                <a:effectLst/>
                <a:uLnTx/>
                <a:uFillTx/>
                <a:latin typeface="Arial"/>
              </a:rPr>
              <a:t> July 2021</a:t>
            </a:r>
            <a:endParaRPr lang="en-GB" sz="3000" dirty="0">
              <a:solidFill>
                <a:schemeClr val="bg2"/>
              </a:solidFill>
            </a:endParaRPr>
          </a:p>
        </p:txBody>
      </p:sp>
      <p:pic>
        <p:nvPicPr>
          <p:cNvPr id="5" name="Picture 4" descr="Chart&#10;&#10;Description automatically generated with low confidence">
            <a:extLst>
              <a:ext uri="{FF2B5EF4-FFF2-40B4-BE49-F238E27FC236}">
                <a16:creationId xmlns:a16="http://schemas.microsoft.com/office/drawing/2014/main" id="{66DCB6B2-39B7-450C-8C3F-00EA207D7944}"/>
              </a:ext>
            </a:extLst>
          </p:cNvPr>
          <p:cNvPicPr>
            <a:picLocks noChangeAspect="1"/>
          </p:cNvPicPr>
          <p:nvPr/>
        </p:nvPicPr>
        <p:blipFill rotWithShape="1">
          <a:blip r:embed="rId3">
            <a:extLst>
              <a:ext uri="{28A0092B-C50C-407E-A947-70E740481C1C}">
                <a14:useLocalDpi xmlns:a14="http://schemas.microsoft.com/office/drawing/2010/main" val="0"/>
              </a:ext>
            </a:extLst>
          </a:blip>
          <a:srcRect l="11408" t="7834" r="14437" b="7658"/>
          <a:stretch/>
        </p:blipFill>
        <p:spPr>
          <a:xfrm>
            <a:off x="463146" y="2906599"/>
            <a:ext cx="3790800" cy="2160000"/>
          </a:xfrm>
          <a:prstGeom prst="rect">
            <a:avLst/>
          </a:prstGeom>
        </p:spPr>
      </p:pic>
      <p:pic>
        <p:nvPicPr>
          <p:cNvPr id="6" name="Picture 5">
            <a:extLst>
              <a:ext uri="{FF2B5EF4-FFF2-40B4-BE49-F238E27FC236}">
                <a16:creationId xmlns:a16="http://schemas.microsoft.com/office/drawing/2014/main" id="{453B05D1-295F-41B3-AB61-DA6999BED182}"/>
              </a:ext>
            </a:extLst>
          </p:cNvPr>
          <p:cNvPicPr>
            <a:picLocks noChangeAspect="1"/>
          </p:cNvPicPr>
          <p:nvPr/>
        </p:nvPicPr>
        <p:blipFill rotWithShape="1">
          <a:blip r:embed="rId4">
            <a:extLst>
              <a:ext uri="{28A0092B-C50C-407E-A947-70E740481C1C}">
                <a14:useLocalDpi xmlns:a14="http://schemas.microsoft.com/office/drawing/2010/main" val="0"/>
              </a:ext>
            </a:extLst>
          </a:blip>
          <a:srcRect l="11288" t="7841" r="14242" b="7917"/>
          <a:stretch/>
        </p:blipFill>
        <p:spPr>
          <a:xfrm>
            <a:off x="435097" y="746599"/>
            <a:ext cx="3818849" cy="2160000"/>
          </a:xfrm>
          <a:prstGeom prst="rect">
            <a:avLst/>
          </a:prstGeom>
        </p:spPr>
      </p:pic>
      <p:sp>
        <p:nvSpPr>
          <p:cNvPr id="7" name="TextBox 6">
            <a:extLst>
              <a:ext uri="{FF2B5EF4-FFF2-40B4-BE49-F238E27FC236}">
                <a16:creationId xmlns:a16="http://schemas.microsoft.com/office/drawing/2014/main" id="{932BF8FF-6D1F-492F-9807-0CB1ECA6DA6A}"/>
              </a:ext>
            </a:extLst>
          </p:cNvPr>
          <p:cNvSpPr txBox="1"/>
          <p:nvPr/>
        </p:nvSpPr>
        <p:spPr>
          <a:xfrm>
            <a:off x="4546963" y="1327033"/>
            <a:ext cx="4063946" cy="276999"/>
          </a:xfrm>
          <a:prstGeom prst="rect">
            <a:avLst/>
          </a:prstGeom>
          <a:noFill/>
        </p:spPr>
        <p:txBody>
          <a:bodyPr wrap="square" rtlCol="0">
            <a:spAutoFit/>
          </a:bodyPr>
          <a:lstStyle/>
          <a:p>
            <a:r>
              <a:rPr lang="en-GB" sz="1200" b="1" dirty="0"/>
              <a:t>Observed daytime LST from Terra/Modis (20210717)</a:t>
            </a:r>
          </a:p>
        </p:txBody>
      </p:sp>
      <p:pic>
        <p:nvPicPr>
          <p:cNvPr id="8" name="Picture 7">
            <a:extLst>
              <a:ext uri="{FF2B5EF4-FFF2-40B4-BE49-F238E27FC236}">
                <a16:creationId xmlns:a16="http://schemas.microsoft.com/office/drawing/2014/main" id="{02DF3F08-D4D4-4D31-BDAD-DD65CD375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813" y="3559280"/>
            <a:ext cx="2233843" cy="720000"/>
          </a:xfrm>
          <a:prstGeom prst="rect">
            <a:avLst/>
          </a:prstGeom>
        </p:spPr>
      </p:pic>
      <p:pic>
        <p:nvPicPr>
          <p:cNvPr id="9" name="Picture 8">
            <a:extLst>
              <a:ext uri="{FF2B5EF4-FFF2-40B4-BE49-F238E27FC236}">
                <a16:creationId xmlns:a16="http://schemas.microsoft.com/office/drawing/2014/main" id="{071760FA-8CE7-445F-9FB4-8A6BF2FE075E}"/>
              </a:ext>
            </a:extLst>
          </p:cNvPr>
          <p:cNvPicPr>
            <a:picLocks noChangeAspect="1"/>
          </p:cNvPicPr>
          <p:nvPr/>
        </p:nvPicPr>
        <p:blipFill rotWithShape="1">
          <a:blip r:embed="rId5">
            <a:extLst>
              <a:ext uri="{28A0092B-C50C-407E-A947-70E740481C1C}">
                <a14:useLocalDpi xmlns:a14="http://schemas.microsoft.com/office/drawing/2010/main" val="0"/>
              </a:ext>
            </a:extLst>
          </a:blip>
          <a:srcRect t="40646" b="46536"/>
          <a:stretch/>
        </p:blipFill>
        <p:spPr>
          <a:xfrm>
            <a:off x="5374882" y="4157139"/>
            <a:ext cx="2162076" cy="108000"/>
          </a:xfrm>
          <a:prstGeom prst="rect">
            <a:avLst/>
          </a:prstGeom>
        </p:spPr>
      </p:pic>
      <p:pic>
        <p:nvPicPr>
          <p:cNvPr id="10" name="Picture 9">
            <a:extLst>
              <a:ext uri="{FF2B5EF4-FFF2-40B4-BE49-F238E27FC236}">
                <a16:creationId xmlns:a16="http://schemas.microsoft.com/office/drawing/2014/main" id="{348EB7DB-2DBB-43F2-B4AF-5E0EE6981C1F}"/>
              </a:ext>
            </a:extLst>
          </p:cNvPr>
          <p:cNvPicPr>
            <a:picLocks noChangeAspect="1"/>
          </p:cNvPicPr>
          <p:nvPr/>
        </p:nvPicPr>
        <p:blipFill rotWithShape="1">
          <a:blip r:embed="rId5">
            <a:extLst>
              <a:ext uri="{28A0092B-C50C-407E-A947-70E740481C1C}">
                <a14:useLocalDpi xmlns:a14="http://schemas.microsoft.com/office/drawing/2010/main" val="0"/>
              </a:ext>
            </a:extLst>
          </a:blip>
          <a:srcRect l="81429" t="79213"/>
          <a:stretch/>
        </p:blipFill>
        <p:spPr>
          <a:xfrm>
            <a:off x="7006514" y="4135425"/>
            <a:ext cx="399153" cy="144000"/>
          </a:xfrm>
          <a:prstGeom prst="rect">
            <a:avLst/>
          </a:prstGeom>
        </p:spPr>
      </p:pic>
      <p:pic>
        <p:nvPicPr>
          <p:cNvPr id="11" name="Picture 10">
            <a:extLst>
              <a:ext uri="{FF2B5EF4-FFF2-40B4-BE49-F238E27FC236}">
                <a16:creationId xmlns:a16="http://schemas.microsoft.com/office/drawing/2014/main" id="{84B47B3A-17B7-4AA5-874A-540B266DAA04}"/>
              </a:ext>
            </a:extLst>
          </p:cNvPr>
          <p:cNvPicPr>
            <a:picLocks noChangeAspect="1"/>
          </p:cNvPicPr>
          <p:nvPr/>
        </p:nvPicPr>
        <p:blipFill rotWithShape="1">
          <a:blip r:embed="rId5">
            <a:extLst>
              <a:ext uri="{28A0092B-C50C-407E-A947-70E740481C1C}">
                <a14:useLocalDpi xmlns:a14="http://schemas.microsoft.com/office/drawing/2010/main" val="0"/>
              </a:ext>
            </a:extLst>
          </a:blip>
          <a:srcRect l="1061" t="78982" r="85517" b="612"/>
          <a:stretch/>
        </p:blipFill>
        <p:spPr>
          <a:xfrm>
            <a:off x="6461544" y="4130663"/>
            <a:ext cx="293880" cy="144000"/>
          </a:xfrm>
          <a:prstGeom prst="rect">
            <a:avLst/>
          </a:prstGeom>
        </p:spPr>
      </p:pic>
      <p:sp>
        <p:nvSpPr>
          <p:cNvPr id="12" name="TextBox 11">
            <a:extLst>
              <a:ext uri="{FF2B5EF4-FFF2-40B4-BE49-F238E27FC236}">
                <a16:creationId xmlns:a16="http://schemas.microsoft.com/office/drawing/2014/main" id="{7B0218C3-3A61-4511-A033-4698D33A6DC4}"/>
              </a:ext>
            </a:extLst>
          </p:cNvPr>
          <p:cNvSpPr txBox="1"/>
          <p:nvPr/>
        </p:nvSpPr>
        <p:spPr>
          <a:xfrm>
            <a:off x="4831800" y="4831476"/>
            <a:ext cx="4063946" cy="261610"/>
          </a:xfrm>
          <a:prstGeom prst="rect">
            <a:avLst/>
          </a:prstGeom>
          <a:noFill/>
        </p:spPr>
        <p:txBody>
          <a:bodyPr wrap="square">
            <a:spAutoFit/>
          </a:bodyPr>
          <a:lstStyle/>
          <a:p>
            <a:r>
              <a:rPr lang="en-GB" sz="1100" dirty="0"/>
              <a:t>Observations from https://worldview.earthdata.nasa.gov</a:t>
            </a:r>
          </a:p>
        </p:txBody>
      </p:sp>
      <p:sp>
        <p:nvSpPr>
          <p:cNvPr id="13" name="TextBox 12">
            <a:extLst>
              <a:ext uri="{FF2B5EF4-FFF2-40B4-BE49-F238E27FC236}">
                <a16:creationId xmlns:a16="http://schemas.microsoft.com/office/drawing/2014/main" id="{BD2EDCB5-C435-4E75-8156-3BD71D82E73A}"/>
              </a:ext>
            </a:extLst>
          </p:cNvPr>
          <p:cNvSpPr txBox="1"/>
          <p:nvPr/>
        </p:nvSpPr>
        <p:spPr>
          <a:xfrm>
            <a:off x="608390" y="2906599"/>
            <a:ext cx="3048838" cy="307777"/>
          </a:xfrm>
          <a:prstGeom prst="rect">
            <a:avLst/>
          </a:prstGeom>
          <a:solidFill>
            <a:schemeClr val="bg2"/>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2A2A2A"/>
                </a:solidFill>
                <a:effectLst/>
                <a:uLnTx/>
                <a:uFillTx/>
              </a:rPr>
              <a:t>Skin </a:t>
            </a:r>
            <a:r>
              <a:rPr lang="en-GB" b="1" kern="0" dirty="0">
                <a:solidFill>
                  <a:srgbClr val="2A2A2A"/>
                </a:solidFill>
              </a:rPr>
              <a:t>temperature</a:t>
            </a:r>
            <a:r>
              <a:rPr kumimoji="0" lang="en-GB" b="1" i="0" u="none" strike="noStrike" kern="0" cap="none" spc="0" normalizeH="0" baseline="0" noProof="0" dirty="0">
                <a:ln>
                  <a:noFill/>
                </a:ln>
                <a:solidFill>
                  <a:srgbClr val="2A2A2A"/>
                </a:solidFill>
                <a:effectLst/>
                <a:uLnTx/>
                <a:uFillTx/>
              </a:rPr>
              <a:t> with irrigation</a:t>
            </a:r>
          </a:p>
        </p:txBody>
      </p:sp>
      <p:sp>
        <p:nvSpPr>
          <p:cNvPr id="14" name="TextBox 13">
            <a:extLst>
              <a:ext uri="{FF2B5EF4-FFF2-40B4-BE49-F238E27FC236}">
                <a16:creationId xmlns:a16="http://schemas.microsoft.com/office/drawing/2014/main" id="{0BA19280-B5D2-402D-8599-F9A6800AE4A7}"/>
              </a:ext>
            </a:extLst>
          </p:cNvPr>
          <p:cNvSpPr txBox="1"/>
          <p:nvPr/>
        </p:nvSpPr>
        <p:spPr>
          <a:xfrm>
            <a:off x="712922" y="731317"/>
            <a:ext cx="3170043" cy="307777"/>
          </a:xfrm>
          <a:prstGeom prst="rect">
            <a:avLst/>
          </a:prstGeom>
          <a:solidFill>
            <a:schemeClr val="bg2"/>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2A2A2A"/>
                </a:solidFill>
                <a:effectLst/>
                <a:uLnTx/>
                <a:uFillTx/>
              </a:rPr>
              <a:t>Skin </a:t>
            </a:r>
            <a:r>
              <a:rPr lang="en-GB" b="1" kern="0" dirty="0">
                <a:solidFill>
                  <a:srgbClr val="2A2A2A"/>
                </a:solidFill>
              </a:rPr>
              <a:t>temperature</a:t>
            </a:r>
            <a:r>
              <a:rPr kumimoji="0" lang="en-GB" b="1" i="0" u="none" strike="noStrike" kern="0" cap="none" spc="0" normalizeH="0" baseline="0" noProof="0" dirty="0">
                <a:ln>
                  <a:noFill/>
                </a:ln>
                <a:solidFill>
                  <a:srgbClr val="2A2A2A"/>
                </a:solidFill>
                <a:effectLst/>
                <a:uLnTx/>
                <a:uFillTx/>
              </a:rPr>
              <a:t> without irrigation</a:t>
            </a:r>
          </a:p>
        </p:txBody>
      </p:sp>
    </p:spTree>
    <p:extLst>
      <p:ext uri="{BB962C8B-B14F-4D97-AF65-F5344CB8AC3E}">
        <p14:creationId xmlns:p14="http://schemas.microsoft.com/office/powerpoint/2010/main" val="384699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A3F19D-82D7-4796-987C-9DD149F94630}"/>
              </a:ext>
            </a:extLst>
          </p:cNvPr>
          <p:cNvSpPr>
            <a:spLocks noGrp="1"/>
          </p:cNvSpPr>
          <p:nvPr>
            <p:ph type="title"/>
          </p:nvPr>
        </p:nvSpPr>
        <p:spPr>
          <a:xfrm>
            <a:off x="1941802" y="90925"/>
            <a:ext cx="6943242" cy="469374"/>
          </a:xfrm>
        </p:spPr>
        <p:txBody>
          <a:bodyPr>
            <a:noAutofit/>
          </a:bodyPr>
          <a:lstStyle/>
          <a:p>
            <a:r>
              <a:rPr lang="en-GB" sz="2400" dirty="0"/>
              <a:t>Surface fluxes at irrigated site, La </a:t>
            </a:r>
            <a:r>
              <a:rPr lang="en-GB" sz="2400" dirty="0" err="1"/>
              <a:t>Cendrosa</a:t>
            </a:r>
            <a:endParaRPr lang="en-GB" sz="2400" dirty="0"/>
          </a:p>
        </p:txBody>
      </p:sp>
      <p:pic>
        <p:nvPicPr>
          <p:cNvPr id="6" name="Picture 5" descr="Chart, line chart&#10;&#10;Description automatically generated">
            <a:extLst>
              <a:ext uri="{FF2B5EF4-FFF2-40B4-BE49-F238E27FC236}">
                <a16:creationId xmlns:a16="http://schemas.microsoft.com/office/drawing/2014/main" id="{B077E328-ECC2-41F1-BC3A-B335626F8BFA}"/>
              </a:ext>
            </a:extLst>
          </p:cNvPr>
          <p:cNvPicPr>
            <a:picLocks noChangeAspect="1"/>
          </p:cNvPicPr>
          <p:nvPr/>
        </p:nvPicPr>
        <p:blipFill rotWithShape="1">
          <a:blip r:embed="rId3">
            <a:extLst>
              <a:ext uri="{28A0092B-C50C-407E-A947-70E740481C1C}">
                <a14:useLocalDpi xmlns:a14="http://schemas.microsoft.com/office/drawing/2010/main" val="0"/>
              </a:ext>
            </a:extLst>
          </a:blip>
          <a:srcRect l="6681" t="10767" r="7935" b="4852"/>
          <a:stretch/>
        </p:blipFill>
        <p:spPr>
          <a:xfrm>
            <a:off x="35504" y="621651"/>
            <a:ext cx="6654083" cy="4384018"/>
          </a:xfrm>
          <a:prstGeom prst="rect">
            <a:avLst/>
          </a:prstGeom>
        </p:spPr>
      </p:pic>
      <p:sp>
        <p:nvSpPr>
          <p:cNvPr id="2" name="TextBox 1">
            <a:extLst>
              <a:ext uri="{FF2B5EF4-FFF2-40B4-BE49-F238E27FC236}">
                <a16:creationId xmlns:a16="http://schemas.microsoft.com/office/drawing/2014/main" id="{85D160C2-EBFE-4E84-8A1C-A797321A24D1}"/>
              </a:ext>
            </a:extLst>
          </p:cNvPr>
          <p:cNvSpPr txBox="1"/>
          <p:nvPr/>
        </p:nvSpPr>
        <p:spPr>
          <a:xfrm>
            <a:off x="3691631" y="897443"/>
            <a:ext cx="1279517" cy="307777"/>
          </a:xfrm>
          <a:prstGeom prst="rect">
            <a:avLst/>
          </a:prstGeom>
          <a:noFill/>
        </p:spPr>
        <p:txBody>
          <a:bodyPr wrap="none" rtlCol="0">
            <a:spAutoFit/>
          </a:bodyPr>
          <a:lstStyle/>
          <a:p>
            <a:r>
              <a:rPr lang="en-GB" dirty="0">
                <a:solidFill>
                  <a:srgbClr val="0C0CEA"/>
                </a:solidFill>
              </a:rPr>
              <a:t>With irrigation</a:t>
            </a:r>
          </a:p>
        </p:txBody>
      </p:sp>
      <p:sp>
        <p:nvSpPr>
          <p:cNvPr id="9" name="TextBox 8">
            <a:extLst>
              <a:ext uri="{FF2B5EF4-FFF2-40B4-BE49-F238E27FC236}">
                <a16:creationId xmlns:a16="http://schemas.microsoft.com/office/drawing/2014/main" id="{74467F04-2F14-401D-B907-8394513FFACE}"/>
              </a:ext>
            </a:extLst>
          </p:cNvPr>
          <p:cNvSpPr txBox="1"/>
          <p:nvPr/>
        </p:nvSpPr>
        <p:spPr>
          <a:xfrm>
            <a:off x="3051872" y="2168447"/>
            <a:ext cx="1527982" cy="307777"/>
          </a:xfrm>
          <a:prstGeom prst="rect">
            <a:avLst/>
          </a:prstGeom>
          <a:noFill/>
        </p:spPr>
        <p:txBody>
          <a:bodyPr wrap="none" rtlCol="0">
            <a:spAutoFit/>
          </a:bodyPr>
          <a:lstStyle/>
          <a:p>
            <a:r>
              <a:rPr lang="en-GB" dirty="0">
                <a:solidFill>
                  <a:srgbClr val="FF0000"/>
                </a:solidFill>
              </a:rPr>
              <a:t>Without irrigation</a:t>
            </a:r>
          </a:p>
        </p:txBody>
      </p:sp>
      <p:sp>
        <p:nvSpPr>
          <p:cNvPr id="11" name="TextBox 10">
            <a:extLst>
              <a:ext uri="{FF2B5EF4-FFF2-40B4-BE49-F238E27FC236}">
                <a16:creationId xmlns:a16="http://schemas.microsoft.com/office/drawing/2014/main" id="{F2A3E8D3-5C1C-45DF-ADCE-57A9B3A5C0D8}"/>
              </a:ext>
            </a:extLst>
          </p:cNvPr>
          <p:cNvSpPr txBox="1"/>
          <p:nvPr/>
        </p:nvSpPr>
        <p:spPr>
          <a:xfrm>
            <a:off x="2654910" y="1225168"/>
            <a:ext cx="960519" cy="307777"/>
          </a:xfrm>
          <a:prstGeom prst="rect">
            <a:avLst/>
          </a:prstGeom>
          <a:noFill/>
        </p:spPr>
        <p:txBody>
          <a:bodyPr wrap="none" rtlCol="0">
            <a:spAutoFit/>
          </a:bodyPr>
          <a:lstStyle/>
          <a:p>
            <a:r>
              <a:rPr lang="en-GB" dirty="0"/>
              <a:t>Observed</a:t>
            </a:r>
          </a:p>
        </p:txBody>
      </p:sp>
      <p:sp>
        <p:nvSpPr>
          <p:cNvPr id="12" name="TextBox 11">
            <a:extLst>
              <a:ext uri="{FF2B5EF4-FFF2-40B4-BE49-F238E27FC236}">
                <a16:creationId xmlns:a16="http://schemas.microsoft.com/office/drawing/2014/main" id="{A48825D8-BF61-4053-8A34-4A397E085077}"/>
              </a:ext>
            </a:extLst>
          </p:cNvPr>
          <p:cNvSpPr txBox="1"/>
          <p:nvPr/>
        </p:nvSpPr>
        <p:spPr>
          <a:xfrm>
            <a:off x="3362545" y="3482184"/>
            <a:ext cx="1279517" cy="307777"/>
          </a:xfrm>
          <a:prstGeom prst="rect">
            <a:avLst/>
          </a:prstGeom>
          <a:noFill/>
        </p:spPr>
        <p:txBody>
          <a:bodyPr wrap="none" rtlCol="0">
            <a:spAutoFit/>
          </a:bodyPr>
          <a:lstStyle/>
          <a:p>
            <a:r>
              <a:rPr lang="en-GB" dirty="0">
                <a:solidFill>
                  <a:srgbClr val="0C0CEA"/>
                </a:solidFill>
              </a:rPr>
              <a:t>With irrigation</a:t>
            </a:r>
          </a:p>
        </p:txBody>
      </p:sp>
      <p:sp>
        <p:nvSpPr>
          <p:cNvPr id="13" name="TextBox 12">
            <a:extLst>
              <a:ext uri="{FF2B5EF4-FFF2-40B4-BE49-F238E27FC236}">
                <a16:creationId xmlns:a16="http://schemas.microsoft.com/office/drawing/2014/main" id="{B34AC1E3-B0DF-40DD-966F-1E2AE0FBC87F}"/>
              </a:ext>
            </a:extLst>
          </p:cNvPr>
          <p:cNvSpPr txBox="1"/>
          <p:nvPr/>
        </p:nvSpPr>
        <p:spPr>
          <a:xfrm>
            <a:off x="3586174" y="2951556"/>
            <a:ext cx="1527982" cy="307777"/>
          </a:xfrm>
          <a:prstGeom prst="rect">
            <a:avLst/>
          </a:prstGeom>
          <a:noFill/>
        </p:spPr>
        <p:txBody>
          <a:bodyPr wrap="none" rtlCol="0">
            <a:spAutoFit/>
          </a:bodyPr>
          <a:lstStyle/>
          <a:p>
            <a:r>
              <a:rPr lang="en-GB" dirty="0">
                <a:solidFill>
                  <a:srgbClr val="FF0000"/>
                </a:solidFill>
              </a:rPr>
              <a:t>Without irrigation</a:t>
            </a:r>
          </a:p>
        </p:txBody>
      </p:sp>
      <p:sp>
        <p:nvSpPr>
          <p:cNvPr id="14" name="TextBox 13">
            <a:extLst>
              <a:ext uri="{FF2B5EF4-FFF2-40B4-BE49-F238E27FC236}">
                <a16:creationId xmlns:a16="http://schemas.microsoft.com/office/drawing/2014/main" id="{623BA554-89BB-4027-BA93-B92C85B919E5}"/>
              </a:ext>
            </a:extLst>
          </p:cNvPr>
          <p:cNvSpPr txBox="1"/>
          <p:nvPr/>
        </p:nvSpPr>
        <p:spPr>
          <a:xfrm>
            <a:off x="2402026" y="3798336"/>
            <a:ext cx="960519" cy="307777"/>
          </a:xfrm>
          <a:prstGeom prst="rect">
            <a:avLst/>
          </a:prstGeom>
          <a:noFill/>
        </p:spPr>
        <p:txBody>
          <a:bodyPr wrap="none" rtlCol="0">
            <a:spAutoFit/>
          </a:bodyPr>
          <a:lstStyle/>
          <a:p>
            <a:r>
              <a:rPr lang="en-GB" dirty="0"/>
              <a:t>Observed</a:t>
            </a:r>
          </a:p>
        </p:txBody>
      </p:sp>
      <p:sp>
        <p:nvSpPr>
          <p:cNvPr id="16" name="TextBox 15">
            <a:extLst>
              <a:ext uri="{FF2B5EF4-FFF2-40B4-BE49-F238E27FC236}">
                <a16:creationId xmlns:a16="http://schemas.microsoft.com/office/drawing/2014/main" id="{ABC8B853-7D56-4EE8-B53A-A5B83C0CFDF6}"/>
              </a:ext>
            </a:extLst>
          </p:cNvPr>
          <p:cNvSpPr txBox="1"/>
          <p:nvPr/>
        </p:nvSpPr>
        <p:spPr>
          <a:xfrm>
            <a:off x="504659" y="686122"/>
            <a:ext cx="1407758" cy="307777"/>
          </a:xfrm>
          <a:prstGeom prst="rect">
            <a:avLst/>
          </a:prstGeom>
          <a:noFill/>
          <a:ln w="12700">
            <a:solidFill>
              <a:schemeClr val="tx1"/>
            </a:solidFill>
          </a:ln>
        </p:spPr>
        <p:txBody>
          <a:bodyPr wrap="none" rtlCol="0">
            <a:spAutoFit/>
          </a:bodyPr>
          <a:lstStyle/>
          <a:p>
            <a:r>
              <a:rPr lang="en-GB" dirty="0"/>
              <a:t>Latent heat flux</a:t>
            </a:r>
          </a:p>
        </p:txBody>
      </p:sp>
      <p:sp>
        <p:nvSpPr>
          <p:cNvPr id="17" name="TextBox 16">
            <a:extLst>
              <a:ext uri="{FF2B5EF4-FFF2-40B4-BE49-F238E27FC236}">
                <a16:creationId xmlns:a16="http://schemas.microsoft.com/office/drawing/2014/main" id="{F5D7D82F-2B8B-4588-9F4B-F86B445F81DD}"/>
              </a:ext>
            </a:extLst>
          </p:cNvPr>
          <p:cNvSpPr txBox="1"/>
          <p:nvPr/>
        </p:nvSpPr>
        <p:spPr>
          <a:xfrm>
            <a:off x="497074" y="2869142"/>
            <a:ext cx="1598515" cy="307777"/>
          </a:xfrm>
          <a:prstGeom prst="rect">
            <a:avLst/>
          </a:prstGeom>
          <a:noFill/>
          <a:ln w="12700">
            <a:solidFill>
              <a:schemeClr val="tx1"/>
            </a:solidFill>
          </a:ln>
        </p:spPr>
        <p:txBody>
          <a:bodyPr wrap="none" rtlCol="0">
            <a:spAutoFit/>
          </a:bodyPr>
          <a:lstStyle/>
          <a:p>
            <a:r>
              <a:rPr lang="en-GB" dirty="0"/>
              <a:t>Sensible heat flux</a:t>
            </a:r>
          </a:p>
        </p:txBody>
      </p:sp>
      <p:sp>
        <p:nvSpPr>
          <p:cNvPr id="5" name="TextBox 4">
            <a:extLst>
              <a:ext uri="{FF2B5EF4-FFF2-40B4-BE49-F238E27FC236}">
                <a16:creationId xmlns:a16="http://schemas.microsoft.com/office/drawing/2014/main" id="{939C36D6-2AAC-4FEE-95E3-19E31C9FBA89}"/>
              </a:ext>
            </a:extLst>
          </p:cNvPr>
          <p:cNvSpPr txBox="1"/>
          <p:nvPr/>
        </p:nvSpPr>
        <p:spPr>
          <a:xfrm>
            <a:off x="14250" y="532233"/>
            <a:ext cx="482824" cy="307777"/>
          </a:xfrm>
          <a:prstGeom prst="rect">
            <a:avLst/>
          </a:prstGeom>
          <a:solidFill>
            <a:schemeClr val="bg2"/>
          </a:solidFill>
        </p:spPr>
        <p:txBody>
          <a:bodyPr wrap="none" rtlCol="0">
            <a:spAutoFit/>
          </a:bodyPr>
          <a:lstStyle/>
          <a:p>
            <a:r>
              <a:rPr lang="en-GB" dirty="0"/>
              <a:t>500</a:t>
            </a:r>
          </a:p>
        </p:txBody>
      </p:sp>
      <p:sp>
        <p:nvSpPr>
          <p:cNvPr id="18" name="TextBox 17">
            <a:extLst>
              <a:ext uri="{FF2B5EF4-FFF2-40B4-BE49-F238E27FC236}">
                <a16:creationId xmlns:a16="http://schemas.microsoft.com/office/drawing/2014/main" id="{2D865718-3597-40A5-85EA-83870C919DCB}"/>
              </a:ext>
            </a:extLst>
          </p:cNvPr>
          <p:cNvSpPr txBox="1"/>
          <p:nvPr/>
        </p:nvSpPr>
        <p:spPr>
          <a:xfrm>
            <a:off x="3623" y="2715253"/>
            <a:ext cx="482824" cy="307777"/>
          </a:xfrm>
          <a:prstGeom prst="rect">
            <a:avLst/>
          </a:prstGeom>
          <a:solidFill>
            <a:schemeClr val="bg2"/>
          </a:solidFill>
        </p:spPr>
        <p:txBody>
          <a:bodyPr wrap="none" rtlCol="0">
            <a:spAutoFit/>
          </a:bodyPr>
          <a:lstStyle/>
          <a:p>
            <a:r>
              <a:rPr lang="en-GB" dirty="0"/>
              <a:t>500</a:t>
            </a:r>
          </a:p>
        </p:txBody>
      </p:sp>
      <p:sp>
        <p:nvSpPr>
          <p:cNvPr id="19" name="TextBox 18">
            <a:extLst>
              <a:ext uri="{FF2B5EF4-FFF2-40B4-BE49-F238E27FC236}">
                <a16:creationId xmlns:a16="http://schemas.microsoft.com/office/drawing/2014/main" id="{17867082-84D2-43B9-AA31-0DBB8D603336}"/>
              </a:ext>
            </a:extLst>
          </p:cNvPr>
          <p:cNvSpPr txBox="1"/>
          <p:nvPr/>
        </p:nvSpPr>
        <p:spPr>
          <a:xfrm>
            <a:off x="202395" y="4221821"/>
            <a:ext cx="284052" cy="307777"/>
          </a:xfrm>
          <a:prstGeom prst="rect">
            <a:avLst/>
          </a:prstGeom>
          <a:solidFill>
            <a:schemeClr val="bg2"/>
          </a:solidFill>
        </p:spPr>
        <p:txBody>
          <a:bodyPr wrap="none" rtlCol="0">
            <a:spAutoFit/>
          </a:bodyPr>
          <a:lstStyle/>
          <a:p>
            <a:r>
              <a:rPr lang="en-GB" dirty="0"/>
              <a:t>0</a:t>
            </a:r>
          </a:p>
        </p:txBody>
      </p:sp>
      <p:sp>
        <p:nvSpPr>
          <p:cNvPr id="20" name="TextBox 19">
            <a:extLst>
              <a:ext uri="{FF2B5EF4-FFF2-40B4-BE49-F238E27FC236}">
                <a16:creationId xmlns:a16="http://schemas.microsoft.com/office/drawing/2014/main" id="{E55A1990-0062-4E42-8E25-DC19CD815762}"/>
              </a:ext>
            </a:extLst>
          </p:cNvPr>
          <p:cNvSpPr txBox="1"/>
          <p:nvPr/>
        </p:nvSpPr>
        <p:spPr>
          <a:xfrm>
            <a:off x="202395" y="2038801"/>
            <a:ext cx="284052" cy="307777"/>
          </a:xfrm>
          <a:prstGeom prst="rect">
            <a:avLst/>
          </a:prstGeom>
          <a:solidFill>
            <a:schemeClr val="bg2"/>
          </a:solidFill>
        </p:spPr>
        <p:txBody>
          <a:bodyPr wrap="none" rtlCol="0">
            <a:spAutoFit/>
          </a:bodyPr>
          <a:lstStyle/>
          <a:p>
            <a:r>
              <a:rPr lang="en-GB" dirty="0"/>
              <a:t>0</a:t>
            </a:r>
          </a:p>
        </p:txBody>
      </p:sp>
      <p:sp>
        <p:nvSpPr>
          <p:cNvPr id="7" name="TextBox 6">
            <a:extLst>
              <a:ext uri="{FF2B5EF4-FFF2-40B4-BE49-F238E27FC236}">
                <a16:creationId xmlns:a16="http://schemas.microsoft.com/office/drawing/2014/main" id="{08EEBD7C-F11F-4E64-B985-6A27917B2811}"/>
              </a:ext>
            </a:extLst>
          </p:cNvPr>
          <p:cNvSpPr txBox="1"/>
          <p:nvPr/>
        </p:nvSpPr>
        <p:spPr>
          <a:xfrm>
            <a:off x="202395" y="4728341"/>
            <a:ext cx="756938" cy="461665"/>
          </a:xfrm>
          <a:prstGeom prst="rect">
            <a:avLst/>
          </a:prstGeom>
          <a:solidFill>
            <a:srgbClr val="FFFFFF"/>
          </a:solidFill>
        </p:spPr>
        <p:txBody>
          <a:bodyPr wrap="none" rtlCol="0">
            <a:spAutoFit/>
          </a:bodyPr>
          <a:lstStyle/>
          <a:p>
            <a:pPr algn="ctr"/>
            <a:r>
              <a:rPr lang="en-GB" sz="1200" dirty="0"/>
              <a:t>0 UTC</a:t>
            </a:r>
          </a:p>
          <a:p>
            <a:pPr algn="ctr"/>
            <a:r>
              <a:rPr lang="en-GB" sz="1200" dirty="0"/>
              <a:t>15</a:t>
            </a:r>
            <a:r>
              <a:rPr lang="en-GB" sz="1200" baseline="30000" dirty="0"/>
              <a:t>th</a:t>
            </a:r>
            <a:r>
              <a:rPr lang="en-GB" sz="1200" dirty="0"/>
              <a:t> July</a:t>
            </a:r>
          </a:p>
        </p:txBody>
      </p:sp>
      <p:sp>
        <p:nvSpPr>
          <p:cNvPr id="21" name="TextBox 20">
            <a:extLst>
              <a:ext uri="{FF2B5EF4-FFF2-40B4-BE49-F238E27FC236}">
                <a16:creationId xmlns:a16="http://schemas.microsoft.com/office/drawing/2014/main" id="{35203879-AE67-4102-B72F-29049D061F35}"/>
              </a:ext>
            </a:extLst>
          </p:cNvPr>
          <p:cNvSpPr txBox="1"/>
          <p:nvPr/>
        </p:nvSpPr>
        <p:spPr>
          <a:xfrm>
            <a:off x="2191344" y="4721400"/>
            <a:ext cx="756938" cy="461665"/>
          </a:xfrm>
          <a:prstGeom prst="rect">
            <a:avLst/>
          </a:prstGeom>
          <a:solidFill>
            <a:srgbClr val="FFFFFF"/>
          </a:solidFill>
        </p:spPr>
        <p:txBody>
          <a:bodyPr wrap="none" rtlCol="0">
            <a:spAutoFit/>
          </a:bodyPr>
          <a:lstStyle/>
          <a:p>
            <a:pPr algn="ctr"/>
            <a:r>
              <a:rPr lang="en-GB" sz="1200" dirty="0"/>
              <a:t>0 UTC</a:t>
            </a:r>
          </a:p>
          <a:p>
            <a:pPr algn="ctr"/>
            <a:r>
              <a:rPr lang="en-GB" sz="1200" dirty="0"/>
              <a:t>16</a:t>
            </a:r>
            <a:r>
              <a:rPr lang="en-GB" sz="1200" baseline="30000" dirty="0"/>
              <a:t>th</a:t>
            </a:r>
            <a:r>
              <a:rPr lang="en-GB" sz="1200" dirty="0"/>
              <a:t> July</a:t>
            </a:r>
          </a:p>
        </p:txBody>
      </p:sp>
      <p:sp>
        <p:nvSpPr>
          <p:cNvPr id="22" name="TextBox 21">
            <a:extLst>
              <a:ext uri="{FF2B5EF4-FFF2-40B4-BE49-F238E27FC236}">
                <a16:creationId xmlns:a16="http://schemas.microsoft.com/office/drawing/2014/main" id="{D108BAF3-5FC0-439D-B6DB-01E3B06D0B52}"/>
              </a:ext>
            </a:extLst>
          </p:cNvPr>
          <p:cNvSpPr txBox="1"/>
          <p:nvPr/>
        </p:nvSpPr>
        <p:spPr>
          <a:xfrm>
            <a:off x="4201385" y="4721399"/>
            <a:ext cx="756938" cy="461665"/>
          </a:xfrm>
          <a:prstGeom prst="rect">
            <a:avLst/>
          </a:prstGeom>
          <a:solidFill>
            <a:srgbClr val="FFFFFF"/>
          </a:solidFill>
        </p:spPr>
        <p:txBody>
          <a:bodyPr wrap="none" rtlCol="0">
            <a:spAutoFit/>
          </a:bodyPr>
          <a:lstStyle/>
          <a:p>
            <a:pPr algn="ctr"/>
            <a:r>
              <a:rPr lang="en-GB" sz="1200" dirty="0"/>
              <a:t>0 UTC</a:t>
            </a:r>
          </a:p>
          <a:p>
            <a:pPr algn="ctr"/>
            <a:r>
              <a:rPr lang="en-GB" sz="1200" dirty="0"/>
              <a:t>17</a:t>
            </a:r>
            <a:r>
              <a:rPr lang="en-GB" sz="1200" baseline="30000" dirty="0"/>
              <a:t>th</a:t>
            </a:r>
            <a:r>
              <a:rPr lang="en-GB" sz="1200" dirty="0"/>
              <a:t> July</a:t>
            </a:r>
          </a:p>
        </p:txBody>
      </p:sp>
      <p:sp>
        <p:nvSpPr>
          <p:cNvPr id="10" name="TextBox 9">
            <a:extLst>
              <a:ext uri="{FF2B5EF4-FFF2-40B4-BE49-F238E27FC236}">
                <a16:creationId xmlns:a16="http://schemas.microsoft.com/office/drawing/2014/main" id="{4440D340-BEF5-4788-BD33-1E144369F7D2}"/>
              </a:ext>
            </a:extLst>
          </p:cNvPr>
          <p:cNvSpPr txBox="1"/>
          <p:nvPr/>
        </p:nvSpPr>
        <p:spPr>
          <a:xfrm>
            <a:off x="6526924" y="1322334"/>
            <a:ext cx="2529185" cy="2031325"/>
          </a:xfrm>
          <a:prstGeom prst="rect">
            <a:avLst/>
          </a:prstGeom>
          <a:noFill/>
        </p:spPr>
        <p:txBody>
          <a:bodyPr wrap="square" rtlCol="0">
            <a:spAutoFit/>
          </a:bodyPr>
          <a:lstStyle/>
          <a:p>
            <a:pPr algn="ctr" defTabSz="457189"/>
            <a:r>
              <a:rPr lang="en-GB" sz="1800" dirty="0">
                <a:solidFill>
                  <a:srgbClr val="2A2A2A"/>
                </a:solidFill>
                <a:latin typeface="Arial"/>
              </a:rPr>
              <a:t>Irrigated site of fast growing Alfalfa crop </a:t>
            </a:r>
          </a:p>
          <a:p>
            <a:pPr algn="ctr" defTabSz="457189"/>
            <a:endParaRPr lang="en-GB" sz="1800" dirty="0">
              <a:solidFill>
                <a:srgbClr val="2A2A2A"/>
              </a:solidFill>
              <a:latin typeface="Arial"/>
            </a:endParaRPr>
          </a:p>
          <a:p>
            <a:pPr algn="ctr" defTabSz="457189"/>
            <a:r>
              <a:rPr lang="en-GB" sz="1800" dirty="0">
                <a:solidFill>
                  <a:srgbClr val="2A2A2A"/>
                </a:solidFill>
                <a:latin typeface="Arial"/>
              </a:rPr>
              <a:t>Subjected to flood irrigation on 10</a:t>
            </a:r>
            <a:r>
              <a:rPr lang="en-GB" sz="1800" baseline="30000" dirty="0">
                <a:solidFill>
                  <a:srgbClr val="2A2A2A"/>
                </a:solidFill>
                <a:latin typeface="Arial"/>
              </a:rPr>
              <a:t>th</a:t>
            </a:r>
            <a:r>
              <a:rPr lang="en-GB" sz="1800" dirty="0">
                <a:solidFill>
                  <a:srgbClr val="2A2A2A"/>
                </a:solidFill>
                <a:latin typeface="Arial"/>
              </a:rPr>
              <a:t> July</a:t>
            </a:r>
          </a:p>
          <a:p>
            <a:pPr algn="ctr" defTabSz="457189"/>
            <a:endParaRPr lang="en-GB" sz="1800" dirty="0">
              <a:solidFill>
                <a:srgbClr val="2A2A2A"/>
              </a:solidFill>
              <a:latin typeface="Arial"/>
            </a:endParaRPr>
          </a:p>
          <a:p>
            <a:pPr algn="ctr" defTabSz="457189"/>
            <a:r>
              <a:rPr lang="en-GB" sz="1800" dirty="0">
                <a:solidFill>
                  <a:srgbClr val="2A2A2A"/>
                </a:solidFill>
                <a:latin typeface="Arial"/>
              </a:rPr>
              <a:t>IOP days 15</a:t>
            </a:r>
            <a:r>
              <a:rPr lang="en-GB" sz="1800" baseline="30000" dirty="0">
                <a:solidFill>
                  <a:srgbClr val="2A2A2A"/>
                </a:solidFill>
                <a:latin typeface="Arial"/>
              </a:rPr>
              <a:t>th</a:t>
            </a:r>
            <a:r>
              <a:rPr lang="en-GB" sz="1800" dirty="0">
                <a:solidFill>
                  <a:srgbClr val="2A2A2A"/>
                </a:solidFill>
                <a:latin typeface="Arial"/>
              </a:rPr>
              <a:t>-17</a:t>
            </a:r>
            <a:r>
              <a:rPr lang="en-GB" sz="1800" baseline="30000" dirty="0">
                <a:solidFill>
                  <a:srgbClr val="2A2A2A"/>
                </a:solidFill>
                <a:latin typeface="Arial"/>
              </a:rPr>
              <a:t>th</a:t>
            </a:r>
            <a:r>
              <a:rPr lang="en-GB" sz="1800" dirty="0">
                <a:solidFill>
                  <a:srgbClr val="2A2A2A"/>
                </a:solidFill>
                <a:latin typeface="Arial"/>
              </a:rPr>
              <a:t> July</a:t>
            </a:r>
          </a:p>
        </p:txBody>
      </p:sp>
    </p:spTree>
    <p:extLst>
      <p:ext uri="{BB962C8B-B14F-4D97-AF65-F5344CB8AC3E}">
        <p14:creationId xmlns:p14="http://schemas.microsoft.com/office/powerpoint/2010/main" val="263777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4A671-CFB1-444C-97A3-26E686680B08}"/>
              </a:ext>
            </a:extLst>
          </p:cNvPr>
          <p:cNvSpPr>
            <a:spLocks noGrp="1"/>
          </p:cNvSpPr>
          <p:nvPr>
            <p:ph type="ftr" sz="quarter" idx="10"/>
          </p:nvPr>
        </p:nvSpPr>
        <p:spPr>
          <a:xfrm>
            <a:off x="30799" y="4775541"/>
            <a:ext cx="9113201" cy="325763"/>
          </a:xfrm>
        </p:spPr>
        <p:txBody>
          <a:bodyPr/>
          <a:lstStyle/>
          <a:p>
            <a:endParaRPr lang="en-GB" kern="0" dirty="0">
              <a:solidFill>
                <a:schemeClr val="bg1"/>
              </a:solidFill>
              <a:sym typeface="Helvetica Light"/>
            </a:endParaRPr>
          </a:p>
        </p:txBody>
      </p:sp>
      <p:sp>
        <p:nvSpPr>
          <p:cNvPr id="10" name="Title 2">
            <a:extLst>
              <a:ext uri="{FF2B5EF4-FFF2-40B4-BE49-F238E27FC236}">
                <a16:creationId xmlns:a16="http://schemas.microsoft.com/office/drawing/2014/main" id="{B55B2731-26E5-47CE-B154-B309998E220C}"/>
              </a:ext>
            </a:extLst>
          </p:cNvPr>
          <p:cNvSpPr txBox="1">
            <a:spLocks/>
          </p:cNvSpPr>
          <p:nvPr/>
        </p:nvSpPr>
        <p:spPr>
          <a:xfrm>
            <a:off x="1784476" y="69498"/>
            <a:ext cx="7228680" cy="576000"/>
          </a:xfrm>
          <a:prstGeom prst="rect">
            <a:avLst/>
          </a:prstGeom>
        </p:spPr>
        <p:txBody>
          <a:bodyPr vert="horz" lIns="91440" tIns="45720" rIns="91440" bIns="45720" rtlCol="0" anchor="b">
            <a:normAutofit fontScale="77500" lnSpcReduction="2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chemeClr val="bg2"/>
                </a:solidFill>
                <a:effectLst/>
                <a:uLnTx/>
                <a:uFillTx/>
                <a:latin typeface="Arial"/>
                <a:ea typeface="+mj-ea"/>
                <a:cs typeface="+mj-cs"/>
              </a:rPr>
              <a:t>Screen level temperature and humidity</a:t>
            </a:r>
          </a:p>
          <a:p>
            <a:pPr marL="0" marR="0" lvl="0" indent="0" algn="l" defTabSz="685800" rtl="0" eaLnBrk="1" fontAlgn="auto" latinLnBrk="0" hangingPunct="1">
              <a:lnSpc>
                <a:spcPct val="90000"/>
              </a:lnSpc>
              <a:spcBef>
                <a:spcPct val="0"/>
              </a:spcBef>
              <a:spcAft>
                <a:spcPts val="0"/>
              </a:spcAft>
              <a:buClrTx/>
              <a:buSzTx/>
              <a:buFontTx/>
              <a:buNone/>
              <a:tabLst/>
              <a:defRPr/>
            </a:pPr>
            <a:r>
              <a:rPr lang="en-GB" sz="2300" dirty="0">
                <a:solidFill>
                  <a:schemeClr val="bg2"/>
                </a:solidFill>
                <a:latin typeface="Arial"/>
              </a:rPr>
              <a:t>T+36 12z 16</a:t>
            </a:r>
            <a:r>
              <a:rPr lang="en-GB" sz="2300" baseline="30000" dirty="0">
                <a:solidFill>
                  <a:schemeClr val="bg2"/>
                </a:solidFill>
                <a:latin typeface="Arial"/>
              </a:rPr>
              <a:t>th</a:t>
            </a:r>
            <a:r>
              <a:rPr lang="en-GB" sz="2300" dirty="0">
                <a:solidFill>
                  <a:schemeClr val="bg2"/>
                </a:solidFill>
                <a:latin typeface="Arial"/>
              </a:rPr>
              <a:t> July 2021</a:t>
            </a:r>
            <a:endParaRPr kumimoji="0" lang="en-GB" sz="2300" b="0" i="0" u="none" strike="noStrike" kern="1200" cap="none" spc="0" normalizeH="0" baseline="0" noProof="0" dirty="0">
              <a:ln>
                <a:noFill/>
              </a:ln>
              <a:solidFill>
                <a:schemeClr val="bg2"/>
              </a:solidFill>
              <a:effectLst/>
              <a:uLnTx/>
              <a:uFillTx/>
              <a:latin typeface="Arial"/>
              <a:ea typeface="+mj-ea"/>
              <a:cs typeface="+mj-cs"/>
            </a:endParaRPr>
          </a:p>
        </p:txBody>
      </p:sp>
      <p:pic>
        <p:nvPicPr>
          <p:cNvPr id="11" name="Picture 10">
            <a:extLst>
              <a:ext uri="{FF2B5EF4-FFF2-40B4-BE49-F238E27FC236}">
                <a16:creationId xmlns:a16="http://schemas.microsoft.com/office/drawing/2014/main" id="{7F4FB8BA-BAA4-4C9A-8894-462B0F1759DE}"/>
              </a:ext>
            </a:extLst>
          </p:cNvPr>
          <p:cNvPicPr>
            <a:picLocks noChangeAspect="1"/>
          </p:cNvPicPr>
          <p:nvPr/>
        </p:nvPicPr>
        <p:blipFill rotWithShape="1">
          <a:blip r:embed="rId2">
            <a:extLst>
              <a:ext uri="{28A0092B-C50C-407E-A947-70E740481C1C}">
                <a14:useLocalDpi xmlns:a14="http://schemas.microsoft.com/office/drawing/2010/main" val="0"/>
              </a:ext>
            </a:extLst>
          </a:blip>
          <a:srcRect l="11972" t="7553" r="12183" b="7376"/>
          <a:stretch/>
        </p:blipFill>
        <p:spPr>
          <a:xfrm>
            <a:off x="39794" y="1328618"/>
            <a:ext cx="2839871" cy="1592648"/>
          </a:xfrm>
          <a:prstGeom prst="rect">
            <a:avLst/>
          </a:prstGeom>
        </p:spPr>
      </p:pic>
      <p:pic>
        <p:nvPicPr>
          <p:cNvPr id="12" name="Picture 11" descr="Chart&#10;&#10;Description automatically generated">
            <a:extLst>
              <a:ext uri="{FF2B5EF4-FFF2-40B4-BE49-F238E27FC236}">
                <a16:creationId xmlns:a16="http://schemas.microsoft.com/office/drawing/2014/main" id="{374E60AD-13A3-406C-A6E5-BE160DD55C67}"/>
              </a:ext>
            </a:extLst>
          </p:cNvPr>
          <p:cNvPicPr>
            <a:picLocks noChangeAspect="1"/>
          </p:cNvPicPr>
          <p:nvPr/>
        </p:nvPicPr>
        <p:blipFill rotWithShape="1">
          <a:blip r:embed="rId3">
            <a:extLst>
              <a:ext uri="{28A0092B-C50C-407E-A947-70E740481C1C}">
                <a14:useLocalDpi xmlns:a14="http://schemas.microsoft.com/office/drawing/2010/main" val="0"/>
              </a:ext>
            </a:extLst>
          </a:blip>
          <a:srcRect l="11591" t="7538" r="12122" b="7765"/>
          <a:stretch/>
        </p:blipFill>
        <p:spPr>
          <a:xfrm>
            <a:off x="39794" y="3129635"/>
            <a:ext cx="2869046" cy="1592648"/>
          </a:xfrm>
          <a:prstGeom prst="rect">
            <a:avLst/>
          </a:prstGeom>
        </p:spPr>
      </p:pic>
      <p:pic>
        <p:nvPicPr>
          <p:cNvPr id="13" name="Picture 12" descr="Chart&#10;&#10;Description automatically generated">
            <a:extLst>
              <a:ext uri="{FF2B5EF4-FFF2-40B4-BE49-F238E27FC236}">
                <a16:creationId xmlns:a16="http://schemas.microsoft.com/office/drawing/2014/main" id="{8DC81575-39F4-4634-B77F-8B0895972101}"/>
              </a:ext>
            </a:extLst>
          </p:cNvPr>
          <p:cNvPicPr>
            <a:picLocks noChangeAspect="1"/>
          </p:cNvPicPr>
          <p:nvPr/>
        </p:nvPicPr>
        <p:blipFill rotWithShape="1">
          <a:blip r:embed="rId4">
            <a:extLst>
              <a:ext uri="{28A0092B-C50C-407E-A947-70E740481C1C}">
                <a14:useLocalDpi xmlns:a14="http://schemas.microsoft.com/office/drawing/2010/main" val="0"/>
              </a:ext>
            </a:extLst>
          </a:blip>
          <a:srcRect l="11818" t="8295" r="15303" b="8068"/>
          <a:stretch/>
        </p:blipFill>
        <p:spPr>
          <a:xfrm>
            <a:off x="3113523" y="3108876"/>
            <a:ext cx="2775593" cy="1592648"/>
          </a:xfrm>
          <a:prstGeom prst="rect">
            <a:avLst/>
          </a:prstGeom>
        </p:spPr>
      </p:pic>
      <p:pic>
        <p:nvPicPr>
          <p:cNvPr id="14" name="Picture 13" descr="Chart&#10;&#10;Description automatically generated">
            <a:extLst>
              <a:ext uri="{FF2B5EF4-FFF2-40B4-BE49-F238E27FC236}">
                <a16:creationId xmlns:a16="http://schemas.microsoft.com/office/drawing/2014/main" id="{4C756E5F-42B6-4943-87B8-714BC8F2BE22}"/>
              </a:ext>
            </a:extLst>
          </p:cNvPr>
          <p:cNvPicPr>
            <a:picLocks noChangeAspect="1"/>
          </p:cNvPicPr>
          <p:nvPr/>
        </p:nvPicPr>
        <p:blipFill rotWithShape="1">
          <a:blip r:embed="rId5">
            <a:extLst>
              <a:ext uri="{28A0092B-C50C-407E-A947-70E740481C1C}">
                <a14:useLocalDpi xmlns:a14="http://schemas.microsoft.com/office/drawing/2010/main" val="0"/>
              </a:ext>
            </a:extLst>
          </a:blip>
          <a:srcRect l="11515" t="8144" r="15152" b="7765"/>
          <a:stretch/>
        </p:blipFill>
        <p:spPr>
          <a:xfrm>
            <a:off x="3061152" y="1330316"/>
            <a:ext cx="2777808" cy="1592648"/>
          </a:xfrm>
          <a:prstGeom prst="rect">
            <a:avLst/>
          </a:prstGeom>
        </p:spPr>
      </p:pic>
      <p:sp>
        <p:nvSpPr>
          <p:cNvPr id="20" name="Rectangle 19">
            <a:extLst>
              <a:ext uri="{FF2B5EF4-FFF2-40B4-BE49-F238E27FC236}">
                <a16:creationId xmlns:a16="http://schemas.microsoft.com/office/drawing/2014/main" id="{56363824-BB8E-4F41-9D14-CCB29A3323B7}"/>
              </a:ext>
            </a:extLst>
          </p:cNvPr>
          <p:cNvSpPr/>
          <p:nvPr/>
        </p:nvSpPr>
        <p:spPr>
          <a:xfrm>
            <a:off x="5949863" y="2635825"/>
            <a:ext cx="1116231" cy="48295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457189">
              <a:defRPr/>
            </a:pPr>
            <a:endParaRPr lang="en-GB">
              <a:solidFill>
                <a:srgbClr val="2A2A2A"/>
              </a:solidFill>
              <a:latin typeface="Arial"/>
            </a:endParaRPr>
          </a:p>
        </p:txBody>
      </p:sp>
      <p:pic>
        <p:nvPicPr>
          <p:cNvPr id="21" name="Picture 20">
            <a:extLst>
              <a:ext uri="{FF2B5EF4-FFF2-40B4-BE49-F238E27FC236}">
                <a16:creationId xmlns:a16="http://schemas.microsoft.com/office/drawing/2014/main" id="{CB8541FE-34DD-45C7-9948-ABD2E9372C5B}"/>
              </a:ext>
            </a:extLst>
          </p:cNvPr>
          <p:cNvPicPr>
            <a:picLocks noChangeAspect="1"/>
          </p:cNvPicPr>
          <p:nvPr/>
        </p:nvPicPr>
        <p:blipFill>
          <a:blip r:embed="rId6"/>
          <a:stretch>
            <a:fillRect/>
          </a:stretch>
        </p:blipFill>
        <p:spPr>
          <a:xfrm>
            <a:off x="6113739" y="1284656"/>
            <a:ext cx="2892861" cy="1592648"/>
          </a:xfrm>
          <a:prstGeom prst="rect">
            <a:avLst/>
          </a:prstGeom>
        </p:spPr>
      </p:pic>
      <p:pic>
        <p:nvPicPr>
          <p:cNvPr id="22" name="Picture 21">
            <a:extLst>
              <a:ext uri="{FF2B5EF4-FFF2-40B4-BE49-F238E27FC236}">
                <a16:creationId xmlns:a16="http://schemas.microsoft.com/office/drawing/2014/main" id="{FE0936AC-2769-4783-8145-D5CE3CA862B0}"/>
              </a:ext>
            </a:extLst>
          </p:cNvPr>
          <p:cNvPicPr>
            <a:picLocks noChangeAspect="1"/>
          </p:cNvPicPr>
          <p:nvPr/>
        </p:nvPicPr>
        <p:blipFill>
          <a:blip r:embed="rId7"/>
          <a:stretch>
            <a:fillRect/>
          </a:stretch>
        </p:blipFill>
        <p:spPr>
          <a:xfrm>
            <a:off x="6159842" y="3122806"/>
            <a:ext cx="2891863" cy="1567717"/>
          </a:xfrm>
          <a:prstGeom prst="rect">
            <a:avLst/>
          </a:prstGeom>
        </p:spPr>
      </p:pic>
      <p:sp>
        <p:nvSpPr>
          <p:cNvPr id="24" name="TextBox 23">
            <a:extLst>
              <a:ext uri="{FF2B5EF4-FFF2-40B4-BE49-F238E27FC236}">
                <a16:creationId xmlns:a16="http://schemas.microsoft.com/office/drawing/2014/main" id="{C982C5F1-6593-4736-A9A7-9E5EF33B4A5A}"/>
              </a:ext>
            </a:extLst>
          </p:cNvPr>
          <p:cNvSpPr txBox="1"/>
          <p:nvPr/>
        </p:nvSpPr>
        <p:spPr>
          <a:xfrm>
            <a:off x="6029442" y="1245150"/>
            <a:ext cx="2567879" cy="261610"/>
          </a:xfrm>
          <a:prstGeom prst="rect">
            <a:avLst/>
          </a:prstGeom>
          <a:solidFill>
            <a:schemeClr val="bg2"/>
          </a:solidFill>
        </p:spPr>
        <p:txBody>
          <a:bodyPr wrap="square">
            <a:spAutoFit/>
          </a:bodyPr>
          <a:lstStyle/>
          <a:p>
            <a:pPr>
              <a:defRPr/>
            </a:pPr>
            <a:r>
              <a:rPr lang="en-GB" sz="1100" dirty="0">
                <a:solidFill>
                  <a:srgbClr val="2A2A2A"/>
                </a:solidFill>
                <a:latin typeface="Arial"/>
              </a:rPr>
              <a:t>Boundary layer depth (m) no irrigation</a:t>
            </a:r>
          </a:p>
        </p:txBody>
      </p:sp>
      <p:sp>
        <p:nvSpPr>
          <p:cNvPr id="25" name="TextBox 24">
            <a:extLst>
              <a:ext uri="{FF2B5EF4-FFF2-40B4-BE49-F238E27FC236}">
                <a16:creationId xmlns:a16="http://schemas.microsoft.com/office/drawing/2014/main" id="{3D1FAE7E-680C-4CE7-87FC-D11B5A3C6485}"/>
              </a:ext>
            </a:extLst>
          </p:cNvPr>
          <p:cNvSpPr txBox="1"/>
          <p:nvPr/>
        </p:nvSpPr>
        <p:spPr>
          <a:xfrm>
            <a:off x="6113739" y="3082229"/>
            <a:ext cx="2567879" cy="261610"/>
          </a:xfrm>
          <a:prstGeom prst="rect">
            <a:avLst/>
          </a:prstGeom>
          <a:solidFill>
            <a:schemeClr val="bg2"/>
          </a:solidFill>
        </p:spPr>
        <p:txBody>
          <a:bodyPr wrap="square">
            <a:spAutoFit/>
          </a:bodyPr>
          <a:lstStyle/>
          <a:p>
            <a:pPr>
              <a:defRPr/>
            </a:pPr>
            <a:r>
              <a:rPr lang="en-GB" sz="1100" dirty="0">
                <a:solidFill>
                  <a:srgbClr val="2A2A2A"/>
                </a:solidFill>
                <a:latin typeface="Arial"/>
              </a:rPr>
              <a:t>Boundary layer depth with irrigation</a:t>
            </a:r>
          </a:p>
        </p:txBody>
      </p:sp>
      <p:sp>
        <p:nvSpPr>
          <p:cNvPr id="27" name="TextBox 26">
            <a:extLst>
              <a:ext uri="{FF2B5EF4-FFF2-40B4-BE49-F238E27FC236}">
                <a16:creationId xmlns:a16="http://schemas.microsoft.com/office/drawing/2014/main" id="{F777A0E3-9146-4679-A00A-EEC52E88CEFB}"/>
              </a:ext>
            </a:extLst>
          </p:cNvPr>
          <p:cNvSpPr txBox="1"/>
          <p:nvPr/>
        </p:nvSpPr>
        <p:spPr>
          <a:xfrm>
            <a:off x="3228875" y="1275076"/>
            <a:ext cx="2234278" cy="261610"/>
          </a:xfrm>
          <a:prstGeom prst="rect">
            <a:avLst/>
          </a:prstGeom>
          <a:solidFill>
            <a:schemeClr val="bg2"/>
          </a:solidFill>
        </p:spPr>
        <p:txBody>
          <a:bodyPr wrap="square">
            <a:spAutoFit/>
          </a:bodyPr>
          <a:lstStyle/>
          <a:p>
            <a:pPr>
              <a:defRPr/>
            </a:pPr>
            <a:r>
              <a:rPr lang="en-GB" sz="1100" dirty="0">
                <a:solidFill>
                  <a:srgbClr val="2A2A2A"/>
                </a:solidFill>
                <a:latin typeface="Arial"/>
              </a:rPr>
              <a:t>1.5m humidity (g/kg) no irrigation</a:t>
            </a:r>
          </a:p>
        </p:txBody>
      </p:sp>
      <p:sp>
        <p:nvSpPr>
          <p:cNvPr id="28" name="TextBox 27">
            <a:extLst>
              <a:ext uri="{FF2B5EF4-FFF2-40B4-BE49-F238E27FC236}">
                <a16:creationId xmlns:a16="http://schemas.microsoft.com/office/drawing/2014/main" id="{B5E6EED8-3015-4F79-835B-7301B77AB401}"/>
              </a:ext>
            </a:extLst>
          </p:cNvPr>
          <p:cNvSpPr txBox="1"/>
          <p:nvPr/>
        </p:nvSpPr>
        <p:spPr>
          <a:xfrm>
            <a:off x="3237870" y="3045712"/>
            <a:ext cx="2169941" cy="271837"/>
          </a:xfrm>
          <a:prstGeom prst="rect">
            <a:avLst/>
          </a:prstGeom>
          <a:solidFill>
            <a:schemeClr val="bg2"/>
          </a:solidFill>
        </p:spPr>
        <p:txBody>
          <a:bodyPr wrap="square">
            <a:spAutoFit/>
          </a:bodyPr>
          <a:lstStyle/>
          <a:p>
            <a:pPr>
              <a:defRPr/>
            </a:pPr>
            <a:r>
              <a:rPr lang="en-GB" sz="1100" dirty="0">
                <a:solidFill>
                  <a:srgbClr val="2A2A2A"/>
                </a:solidFill>
                <a:latin typeface="Arial"/>
              </a:rPr>
              <a:t>1.5m humidity with irrigation</a:t>
            </a:r>
          </a:p>
        </p:txBody>
      </p:sp>
      <p:sp>
        <p:nvSpPr>
          <p:cNvPr id="30" name="TextBox 29">
            <a:extLst>
              <a:ext uri="{FF2B5EF4-FFF2-40B4-BE49-F238E27FC236}">
                <a16:creationId xmlns:a16="http://schemas.microsoft.com/office/drawing/2014/main" id="{41D7DF6B-AF4F-480D-A2E3-6DC1F5366EA7}"/>
              </a:ext>
            </a:extLst>
          </p:cNvPr>
          <p:cNvSpPr txBox="1"/>
          <p:nvPr/>
        </p:nvSpPr>
        <p:spPr>
          <a:xfrm>
            <a:off x="137400" y="1284656"/>
            <a:ext cx="2281338" cy="261610"/>
          </a:xfrm>
          <a:prstGeom prst="rect">
            <a:avLst/>
          </a:prstGeom>
          <a:solidFill>
            <a:schemeClr val="bg2"/>
          </a:solidFill>
        </p:spPr>
        <p:txBody>
          <a:bodyPr wrap="square">
            <a:spAutoFit/>
          </a:bodyPr>
          <a:lstStyle/>
          <a:p>
            <a:pPr>
              <a:defRPr/>
            </a:pPr>
            <a:r>
              <a:rPr lang="en-GB" sz="1100" dirty="0">
                <a:solidFill>
                  <a:srgbClr val="2A2A2A"/>
                </a:solidFill>
                <a:latin typeface="Arial"/>
              </a:rPr>
              <a:t>1.5m temperature (K) no irrigation</a:t>
            </a:r>
          </a:p>
        </p:txBody>
      </p:sp>
      <p:sp>
        <p:nvSpPr>
          <p:cNvPr id="31" name="TextBox 30">
            <a:extLst>
              <a:ext uri="{FF2B5EF4-FFF2-40B4-BE49-F238E27FC236}">
                <a16:creationId xmlns:a16="http://schemas.microsoft.com/office/drawing/2014/main" id="{9CB1B31A-2A95-4DBF-92AA-488E2B0900B3}"/>
              </a:ext>
            </a:extLst>
          </p:cNvPr>
          <p:cNvSpPr txBox="1"/>
          <p:nvPr/>
        </p:nvSpPr>
        <p:spPr>
          <a:xfrm>
            <a:off x="117262" y="3082151"/>
            <a:ext cx="2281338" cy="261610"/>
          </a:xfrm>
          <a:prstGeom prst="rect">
            <a:avLst/>
          </a:prstGeom>
          <a:solidFill>
            <a:schemeClr val="bg2"/>
          </a:solidFill>
        </p:spPr>
        <p:txBody>
          <a:bodyPr wrap="square">
            <a:spAutoFit/>
          </a:bodyPr>
          <a:lstStyle/>
          <a:p>
            <a:pPr>
              <a:defRPr/>
            </a:pPr>
            <a:r>
              <a:rPr lang="en-GB" sz="1100" dirty="0">
                <a:solidFill>
                  <a:srgbClr val="2A2A2A"/>
                </a:solidFill>
                <a:latin typeface="Arial"/>
              </a:rPr>
              <a:t>1.5m temperature with irrigation</a:t>
            </a:r>
          </a:p>
        </p:txBody>
      </p:sp>
    </p:spTree>
    <p:extLst>
      <p:ext uri="{BB962C8B-B14F-4D97-AF65-F5344CB8AC3E}">
        <p14:creationId xmlns:p14="http://schemas.microsoft.com/office/powerpoint/2010/main" val="16597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4A671-CFB1-444C-97A3-26E686680B08}"/>
              </a:ext>
            </a:extLst>
          </p:cNvPr>
          <p:cNvSpPr>
            <a:spLocks noGrp="1"/>
          </p:cNvSpPr>
          <p:nvPr>
            <p:ph type="ftr" sz="quarter" idx="10"/>
          </p:nvPr>
        </p:nvSpPr>
        <p:spPr>
          <a:xfrm>
            <a:off x="30799" y="4775541"/>
            <a:ext cx="9113201" cy="325763"/>
          </a:xfrm>
        </p:spPr>
        <p:txBody>
          <a:bodyPr/>
          <a:lstStyle/>
          <a:p>
            <a:endParaRPr lang="en-GB" kern="0" dirty="0">
              <a:solidFill>
                <a:schemeClr val="bg1"/>
              </a:solidFill>
              <a:sym typeface="Helvetica Light"/>
            </a:endParaRPr>
          </a:p>
        </p:txBody>
      </p:sp>
      <p:sp>
        <p:nvSpPr>
          <p:cNvPr id="10" name="Title 2">
            <a:extLst>
              <a:ext uri="{FF2B5EF4-FFF2-40B4-BE49-F238E27FC236}">
                <a16:creationId xmlns:a16="http://schemas.microsoft.com/office/drawing/2014/main" id="{B55B2731-26E5-47CE-B154-B309998E220C}"/>
              </a:ext>
            </a:extLst>
          </p:cNvPr>
          <p:cNvSpPr txBox="1">
            <a:spLocks/>
          </p:cNvSpPr>
          <p:nvPr/>
        </p:nvSpPr>
        <p:spPr>
          <a:xfrm>
            <a:off x="1784476" y="69498"/>
            <a:ext cx="7228680" cy="576000"/>
          </a:xfrm>
          <a:prstGeom prst="rect">
            <a:avLst/>
          </a:prstGeom>
        </p:spPr>
        <p:txBody>
          <a:bodyPr vert="horz" lIns="91440" tIns="45720" rIns="91440" bIns="45720" rtlCol="0" anchor="b">
            <a:normAutofit fontScale="77500" lnSpcReduction="2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schemeClr val="bg2"/>
                </a:solidFill>
                <a:effectLst/>
                <a:uLnTx/>
                <a:uFillTx/>
                <a:latin typeface="Arial"/>
                <a:ea typeface="+mj-ea"/>
                <a:cs typeface="+mj-cs"/>
              </a:rPr>
              <a:t>Screen level temperature and humidity</a:t>
            </a:r>
          </a:p>
          <a:p>
            <a:pPr marL="0" marR="0" lvl="0" indent="0" algn="l" defTabSz="685800" rtl="0" eaLnBrk="1" fontAlgn="auto" latinLnBrk="0" hangingPunct="1">
              <a:lnSpc>
                <a:spcPct val="90000"/>
              </a:lnSpc>
              <a:spcBef>
                <a:spcPct val="0"/>
              </a:spcBef>
              <a:spcAft>
                <a:spcPts val="0"/>
              </a:spcAft>
              <a:buClrTx/>
              <a:buSzTx/>
              <a:buFontTx/>
              <a:buNone/>
              <a:tabLst/>
              <a:defRPr/>
            </a:pPr>
            <a:r>
              <a:rPr lang="en-GB" sz="2300" dirty="0">
                <a:solidFill>
                  <a:schemeClr val="bg2"/>
                </a:solidFill>
                <a:latin typeface="Arial"/>
              </a:rPr>
              <a:t>T+36 12z 16</a:t>
            </a:r>
            <a:r>
              <a:rPr lang="en-GB" sz="2300" baseline="30000" dirty="0">
                <a:solidFill>
                  <a:schemeClr val="bg2"/>
                </a:solidFill>
                <a:latin typeface="Arial"/>
              </a:rPr>
              <a:t>th</a:t>
            </a:r>
            <a:r>
              <a:rPr lang="en-GB" sz="2300" dirty="0">
                <a:solidFill>
                  <a:schemeClr val="bg2"/>
                </a:solidFill>
                <a:latin typeface="Arial"/>
              </a:rPr>
              <a:t> July 2021</a:t>
            </a:r>
            <a:endParaRPr kumimoji="0" lang="en-GB" sz="2300" b="0" i="0" u="none" strike="noStrike" kern="1200" cap="none" spc="0" normalizeH="0" baseline="0" noProof="0" dirty="0">
              <a:ln>
                <a:noFill/>
              </a:ln>
              <a:solidFill>
                <a:schemeClr val="bg2"/>
              </a:solidFill>
              <a:effectLst/>
              <a:uLnTx/>
              <a:uFillTx/>
              <a:latin typeface="Arial"/>
              <a:ea typeface="+mj-ea"/>
              <a:cs typeface="+mj-cs"/>
            </a:endParaRPr>
          </a:p>
        </p:txBody>
      </p:sp>
      <p:pic>
        <p:nvPicPr>
          <p:cNvPr id="11" name="Picture 10">
            <a:extLst>
              <a:ext uri="{FF2B5EF4-FFF2-40B4-BE49-F238E27FC236}">
                <a16:creationId xmlns:a16="http://schemas.microsoft.com/office/drawing/2014/main" id="{7F4FB8BA-BAA4-4C9A-8894-462B0F1759DE}"/>
              </a:ext>
            </a:extLst>
          </p:cNvPr>
          <p:cNvPicPr>
            <a:picLocks noChangeAspect="1"/>
          </p:cNvPicPr>
          <p:nvPr/>
        </p:nvPicPr>
        <p:blipFill rotWithShape="1">
          <a:blip r:embed="rId2">
            <a:extLst>
              <a:ext uri="{28A0092B-C50C-407E-A947-70E740481C1C}">
                <a14:useLocalDpi xmlns:a14="http://schemas.microsoft.com/office/drawing/2010/main" val="0"/>
              </a:ext>
            </a:extLst>
          </a:blip>
          <a:srcRect l="11972" t="7553" r="12183" b="7376"/>
          <a:stretch/>
        </p:blipFill>
        <p:spPr>
          <a:xfrm>
            <a:off x="39794" y="1328618"/>
            <a:ext cx="2839871" cy="1592648"/>
          </a:xfrm>
          <a:prstGeom prst="rect">
            <a:avLst/>
          </a:prstGeom>
        </p:spPr>
      </p:pic>
      <p:pic>
        <p:nvPicPr>
          <p:cNvPr id="12" name="Picture 11" descr="Chart&#10;&#10;Description automatically generated">
            <a:extLst>
              <a:ext uri="{FF2B5EF4-FFF2-40B4-BE49-F238E27FC236}">
                <a16:creationId xmlns:a16="http://schemas.microsoft.com/office/drawing/2014/main" id="{374E60AD-13A3-406C-A6E5-BE160DD55C67}"/>
              </a:ext>
            </a:extLst>
          </p:cNvPr>
          <p:cNvPicPr>
            <a:picLocks noChangeAspect="1"/>
          </p:cNvPicPr>
          <p:nvPr/>
        </p:nvPicPr>
        <p:blipFill rotWithShape="1">
          <a:blip r:embed="rId3">
            <a:extLst>
              <a:ext uri="{28A0092B-C50C-407E-A947-70E740481C1C}">
                <a14:useLocalDpi xmlns:a14="http://schemas.microsoft.com/office/drawing/2010/main" val="0"/>
              </a:ext>
            </a:extLst>
          </a:blip>
          <a:srcRect l="11591" t="7538" r="12122" b="7765"/>
          <a:stretch/>
        </p:blipFill>
        <p:spPr>
          <a:xfrm>
            <a:off x="39794" y="3129635"/>
            <a:ext cx="2869046" cy="1592648"/>
          </a:xfrm>
          <a:prstGeom prst="rect">
            <a:avLst/>
          </a:prstGeom>
        </p:spPr>
      </p:pic>
      <p:pic>
        <p:nvPicPr>
          <p:cNvPr id="13" name="Picture 12" descr="Chart&#10;&#10;Description automatically generated">
            <a:extLst>
              <a:ext uri="{FF2B5EF4-FFF2-40B4-BE49-F238E27FC236}">
                <a16:creationId xmlns:a16="http://schemas.microsoft.com/office/drawing/2014/main" id="{8DC81575-39F4-4634-B77F-8B0895972101}"/>
              </a:ext>
            </a:extLst>
          </p:cNvPr>
          <p:cNvPicPr>
            <a:picLocks noChangeAspect="1"/>
          </p:cNvPicPr>
          <p:nvPr/>
        </p:nvPicPr>
        <p:blipFill rotWithShape="1">
          <a:blip r:embed="rId4">
            <a:extLst>
              <a:ext uri="{28A0092B-C50C-407E-A947-70E740481C1C}">
                <a14:useLocalDpi xmlns:a14="http://schemas.microsoft.com/office/drawing/2010/main" val="0"/>
              </a:ext>
            </a:extLst>
          </a:blip>
          <a:srcRect l="11818" t="8295" r="15303" b="8068"/>
          <a:stretch/>
        </p:blipFill>
        <p:spPr>
          <a:xfrm>
            <a:off x="3113523" y="3108876"/>
            <a:ext cx="2775593" cy="1592648"/>
          </a:xfrm>
          <a:prstGeom prst="rect">
            <a:avLst/>
          </a:prstGeom>
        </p:spPr>
      </p:pic>
      <p:pic>
        <p:nvPicPr>
          <p:cNvPr id="14" name="Picture 13" descr="Chart&#10;&#10;Description automatically generated">
            <a:extLst>
              <a:ext uri="{FF2B5EF4-FFF2-40B4-BE49-F238E27FC236}">
                <a16:creationId xmlns:a16="http://schemas.microsoft.com/office/drawing/2014/main" id="{4C756E5F-42B6-4943-87B8-714BC8F2BE22}"/>
              </a:ext>
            </a:extLst>
          </p:cNvPr>
          <p:cNvPicPr>
            <a:picLocks noChangeAspect="1"/>
          </p:cNvPicPr>
          <p:nvPr/>
        </p:nvPicPr>
        <p:blipFill rotWithShape="1">
          <a:blip r:embed="rId5">
            <a:extLst>
              <a:ext uri="{28A0092B-C50C-407E-A947-70E740481C1C}">
                <a14:useLocalDpi xmlns:a14="http://schemas.microsoft.com/office/drawing/2010/main" val="0"/>
              </a:ext>
            </a:extLst>
          </a:blip>
          <a:srcRect l="11515" t="8144" r="15152" b="7765"/>
          <a:stretch/>
        </p:blipFill>
        <p:spPr>
          <a:xfrm>
            <a:off x="3061152" y="1330316"/>
            <a:ext cx="2777808" cy="1592648"/>
          </a:xfrm>
          <a:prstGeom prst="rect">
            <a:avLst/>
          </a:prstGeom>
        </p:spPr>
      </p:pic>
      <p:sp>
        <p:nvSpPr>
          <p:cNvPr id="20" name="Rectangle 19">
            <a:extLst>
              <a:ext uri="{FF2B5EF4-FFF2-40B4-BE49-F238E27FC236}">
                <a16:creationId xmlns:a16="http://schemas.microsoft.com/office/drawing/2014/main" id="{56363824-BB8E-4F41-9D14-CCB29A3323B7}"/>
              </a:ext>
            </a:extLst>
          </p:cNvPr>
          <p:cNvSpPr/>
          <p:nvPr/>
        </p:nvSpPr>
        <p:spPr>
          <a:xfrm>
            <a:off x="5949863" y="2635825"/>
            <a:ext cx="1116231" cy="48295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457189">
              <a:defRPr/>
            </a:pPr>
            <a:endParaRPr lang="en-GB">
              <a:solidFill>
                <a:srgbClr val="2A2A2A"/>
              </a:solidFill>
              <a:latin typeface="Arial"/>
            </a:endParaRPr>
          </a:p>
        </p:txBody>
      </p:sp>
      <p:pic>
        <p:nvPicPr>
          <p:cNvPr id="21" name="Picture 20">
            <a:extLst>
              <a:ext uri="{FF2B5EF4-FFF2-40B4-BE49-F238E27FC236}">
                <a16:creationId xmlns:a16="http://schemas.microsoft.com/office/drawing/2014/main" id="{CB8541FE-34DD-45C7-9948-ABD2E9372C5B}"/>
              </a:ext>
            </a:extLst>
          </p:cNvPr>
          <p:cNvPicPr>
            <a:picLocks noChangeAspect="1"/>
          </p:cNvPicPr>
          <p:nvPr/>
        </p:nvPicPr>
        <p:blipFill>
          <a:blip r:embed="rId6"/>
          <a:stretch>
            <a:fillRect/>
          </a:stretch>
        </p:blipFill>
        <p:spPr>
          <a:xfrm>
            <a:off x="6113739" y="1284656"/>
            <a:ext cx="2892861" cy="1592648"/>
          </a:xfrm>
          <a:prstGeom prst="rect">
            <a:avLst/>
          </a:prstGeom>
        </p:spPr>
      </p:pic>
      <p:pic>
        <p:nvPicPr>
          <p:cNvPr id="22" name="Picture 21">
            <a:extLst>
              <a:ext uri="{FF2B5EF4-FFF2-40B4-BE49-F238E27FC236}">
                <a16:creationId xmlns:a16="http://schemas.microsoft.com/office/drawing/2014/main" id="{FE0936AC-2769-4783-8145-D5CE3CA862B0}"/>
              </a:ext>
            </a:extLst>
          </p:cNvPr>
          <p:cNvPicPr>
            <a:picLocks noChangeAspect="1"/>
          </p:cNvPicPr>
          <p:nvPr/>
        </p:nvPicPr>
        <p:blipFill>
          <a:blip r:embed="rId7"/>
          <a:stretch>
            <a:fillRect/>
          </a:stretch>
        </p:blipFill>
        <p:spPr>
          <a:xfrm>
            <a:off x="6159842" y="3122806"/>
            <a:ext cx="2891863" cy="1567717"/>
          </a:xfrm>
          <a:prstGeom prst="rect">
            <a:avLst/>
          </a:prstGeom>
        </p:spPr>
      </p:pic>
      <p:sp>
        <p:nvSpPr>
          <p:cNvPr id="24" name="TextBox 23">
            <a:extLst>
              <a:ext uri="{FF2B5EF4-FFF2-40B4-BE49-F238E27FC236}">
                <a16:creationId xmlns:a16="http://schemas.microsoft.com/office/drawing/2014/main" id="{C982C5F1-6593-4736-A9A7-9E5EF33B4A5A}"/>
              </a:ext>
            </a:extLst>
          </p:cNvPr>
          <p:cNvSpPr txBox="1"/>
          <p:nvPr/>
        </p:nvSpPr>
        <p:spPr>
          <a:xfrm>
            <a:off x="6029442" y="1245150"/>
            <a:ext cx="2567879" cy="261610"/>
          </a:xfrm>
          <a:prstGeom prst="rect">
            <a:avLst/>
          </a:prstGeom>
          <a:solidFill>
            <a:schemeClr val="bg2"/>
          </a:solidFill>
        </p:spPr>
        <p:txBody>
          <a:bodyPr wrap="square">
            <a:spAutoFit/>
          </a:bodyPr>
          <a:lstStyle/>
          <a:p>
            <a:pPr>
              <a:defRPr/>
            </a:pPr>
            <a:r>
              <a:rPr lang="en-GB" sz="1100" dirty="0">
                <a:solidFill>
                  <a:srgbClr val="2A2A2A"/>
                </a:solidFill>
                <a:latin typeface="Arial"/>
              </a:rPr>
              <a:t>Boundary layer depth (m) no irrigation</a:t>
            </a:r>
          </a:p>
        </p:txBody>
      </p:sp>
      <p:sp>
        <p:nvSpPr>
          <p:cNvPr id="25" name="TextBox 24">
            <a:extLst>
              <a:ext uri="{FF2B5EF4-FFF2-40B4-BE49-F238E27FC236}">
                <a16:creationId xmlns:a16="http://schemas.microsoft.com/office/drawing/2014/main" id="{3D1FAE7E-680C-4CE7-87FC-D11B5A3C6485}"/>
              </a:ext>
            </a:extLst>
          </p:cNvPr>
          <p:cNvSpPr txBox="1"/>
          <p:nvPr/>
        </p:nvSpPr>
        <p:spPr>
          <a:xfrm>
            <a:off x="6113739" y="3082229"/>
            <a:ext cx="2567879" cy="261610"/>
          </a:xfrm>
          <a:prstGeom prst="rect">
            <a:avLst/>
          </a:prstGeom>
          <a:solidFill>
            <a:schemeClr val="bg2"/>
          </a:solidFill>
        </p:spPr>
        <p:txBody>
          <a:bodyPr wrap="square">
            <a:spAutoFit/>
          </a:bodyPr>
          <a:lstStyle/>
          <a:p>
            <a:pPr>
              <a:defRPr/>
            </a:pPr>
            <a:r>
              <a:rPr lang="en-GB" sz="1100" dirty="0">
                <a:solidFill>
                  <a:srgbClr val="2A2A2A"/>
                </a:solidFill>
                <a:latin typeface="Arial"/>
              </a:rPr>
              <a:t>Boundary layer depth with irrigation</a:t>
            </a:r>
          </a:p>
        </p:txBody>
      </p:sp>
      <p:sp>
        <p:nvSpPr>
          <p:cNvPr id="27" name="TextBox 26">
            <a:extLst>
              <a:ext uri="{FF2B5EF4-FFF2-40B4-BE49-F238E27FC236}">
                <a16:creationId xmlns:a16="http://schemas.microsoft.com/office/drawing/2014/main" id="{F777A0E3-9146-4679-A00A-EEC52E88CEFB}"/>
              </a:ext>
            </a:extLst>
          </p:cNvPr>
          <p:cNvSpPr txBox="1"/>
          <p:nvPr/>
        </p:nvSpPr>
        <p:spPr>
          <a:xfrm>
            <a:off x="3228875" y="1275076"/>
            <a:ext cx="2234278" cy="261610"/>
          </a:xfrm>
          <a:prstGeom prst="rect">
            <a:avLst/>
          </a:prstGeom>
          <a:solidFill>
            <a:schemeClr val="bg2"/>
          </a:solidFill>
        </p:spPr>
        <p:txBody>
          <a:bodyPr wrap="square">
            <a:spAutoFit/>
          </a:bodyPr>
          <a:lstStyle/>
          <a:p>
            <a:pPr>
              <a:defRPr/>
            </a:pPr>
            <a:r>
              <a:rPr lang="en-GB" sz="1100" dirty="0">
                <a:solidFill>
                  <a:srgbClr val="2A2A2A"/>
                </a:solidFill>
                <a:latin typeface="Arial"/>
              </a:rPr>
              <a:t>1.5m humidity (g/kg) no irrigation</a:t>
            </a:r>
          </a:p>
        </p:txBody>
      </p:sp>
      <p:sp>
        <p:nvSpPr>
          <p:cNvPr id="28" name="TextBox 27">
            <a:extLst>
              <a:ext uri="{FF2B5EF4-FFF2-40B4-BE49-F238E27FC236}">
                <a16:creationId xmlns:a16="http://schemas.microsoft.com/office/drawing/2014/main" id="{B5E6EED8-3015-4F79-835B-7301B77AB401}"/>
              </a:ext>
            </a:extLst>
          </p:cNvPr>
          <p:cNvSpPr txBox="1"/>
          <p:nvPr/>
        </p:nvSpPr>
        <p:spPr>
          <a:xfrm>
            <a:off x="3237870" y="3045712"/>
            <a:ext cx="2169941" cy="271837"/>
          </a:xfrm>
          <a:prstGeom prst="rect">
            <a:avLst/>
          </a:prstGeom>
          <a:solidFill>
            <a:schemeClr val="bg2"/>
          </a:solidFill>
        </p:spPr>
        <p:txBody>
          <a:bodyPr wrap="square">
            <a:spAutoFit/>
          </a:bodyPr>
          <a:lstStyle/>
          <a:p>
            <a:pPr>
              <a:defRPr/>
            </a:pPr>
            <a:r>
              <a:rPr lang="en-GB" sz="1100" dirty="0">
                <a:solidFill>
                  <a:srgbClr val="2A2A2A"/>
                </a:solidFill>
                <a:latin typeface="Arial"/>
              </a:rPr>
              <a:t>1.5m humidity with irrigation</a:t>
            </a:r>
          </a:p>
        </p:txBody>
      </p:sp>
      <p:sp>
        <p:nvSpPr>
          <p:cNvPr id="30" name="TextBox 29">
            <a:extLst>
              <a:ext uri="{FF2B5EF4-FFF2-40B4-BE49-F238E27FC236}">
                <a16:creationId xmlns:a16="http://schemas.microsoft.com/office/drawing/2014/main" id="{41D7DF6B-AF4F-480D-A2E3-6DC1F5366EA7}"/>
              </a:ext>
            </a:extLst>
          </p:cNvPr>
          <p:cNvSpPr txBox="1"/>
          <p:nvPr/>
        </p:nvSpPr>
        <p:spPr>
          <a:xfrm>
            <a:off x="137400" y="1284656"/>
            <a:ext cx="2281338" cy="261610"/>
          </a:xfrm>
          <a:prstGeom prst="rect">
            <a:avLst/>
          </a:prstGeom>
          <a:solidFill>
            <a:schemeClr val="bg2"/>
          </a:solidFill>
        </p:spPr>
        <p:txBody>
          <a:bodyPr wrap="square">
            <a:spAutoFit/>
          </a:bodyPr>
          <a:lstStyle/>
          <a:p>
            <a:pPr>
              <a:defRPr/>
            </a:pPr>
            <a:r>
              <a:rPr lang="en-GB" sz="1100" dirty="0">
                <a:solidFill>
                  <a:srgbClr val="2A2A2A"/>
                </a:solidFill>
                <a:latin typeface="Arial"/>
              </a:rPr>
              <a:t>1.5m temperature (K) no irrigation</a:t>
            </a:r>
          </a:p>
        </p:txBody>
      </p:sp>
      <p:sp>
        <p:nvSpPr>
          <p:cNvPr id="31" name="TextBox 30">
            <a:extLst>
              <a:ext uri="{FF2B5EF4-FFF2-40B4-BE49-F238E27FC236}">
                <a16:creationId xmlns:a16="http://schemas.microsoft.com/office/drawing/2014/main" id="{9CB1B31A-2A95-4DBF-92AA-488E2B0900B3}"/>
              </a:ext>
            </a:extLst>
          </p:cNvPr>
          <p:cNvSpPr txBox="1"/>
          <p:nvPr/>
        </p:nvSpPr>
        <p:spPr>
          <a:xfrm>
            <a:off x="117262" y="3082151"/>
            <a:ext cx="2281338" cy="261610"/>
          </a:xfrm>
          <a:prstGeom prst="rect">
            <a:avLst/>
          </a:prstGeom>
          <a:solidFill>
            <a:schemeClr val="bg2"/>
          </a:solidFill>
        </p:spPr>
        <p:txBody>
          <a:bodyPr wrap="square">
            <a:spAutoFit/>
          </a:bodyPr>
          <a:lstStyle/>
          <a:p>
            <a:pPr>
              <a:defRPr/>
            </a:pPr>
            <a:r>
              <a:rPr lang="en-GB" sz="1100" dirty="0">
                <a:solidFill>
                  <a:srgbClr val="2A2A2A"/>
                </a:solidFill>
                <a:latin typeface="Arial"/>
              </a:rPr>
              <a:t>1.5m temperature with irrigation</a:t>
            </a:r>
          </a:p>
        </p:txBody>
      </p:sp>
      <p:sp>
        <p:nvSpPr>
          <p:cNvPr id="17" name="Rectangle 16">
            <a:extLst>
              <a:ext uri="{FF2B5EF4-FFF2-40B4-BE49-F238E27FC236}">
                <a16:creationId xmlns:a16="http://schemas.microsoft.com/office/drawing/2014/main" id="{0B17BD25-B0E1-4F0D-950B-3C10C74C980F}"/>
              </a:ext>
            </a:extLst>
          </p:cNvPr>
          <p:cNvSpPr/>
          <p:nvPr/>
        </p:nvSpPr>
        <p:spPr>
          <a:xfrm>
            <a:off x="161382" y="1961599"/>
            <a:ext cx="5684874" cy="2105246"/>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7F5C8DDD-9AE1-4A02-AB06-1EF67E8A67DD}"/>
              </a:ext>
            </a:extLst>
          </p:cNvPr>
          <p:cNvCxnSpPr/>
          <p:nvPr/>
        </p:nvCxnSpPr>
        <p:spPr>
          <a:xfrm>
            <a:off x="2197173" y="3646612"/>
            <a:ext cx="1620000" cy="0"/>
          </a:xfrm>
          <a:prstGeom prst="line">
            <a:avLst/>
          </a:prstGeom>
          <a:ln w="31750">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A7D1FFF0-C48E-4A92-9558-1975B0AA8288}"/>
              </a:ext>
            </a:extLst>
          </p:cNvPr>
          <p:cNvCxnSpPr/>
          <p:nvPr/>
        </p:nvCxnSpPr>
        <p:spPr>
          <a:xfrm>
            <a:off x="3835301" y="3646612"/>
            <a:ext cx="1620000" cy="0"/>
          </a:xfrm>
          <a:prstGeom prst="line">
            <a:avLst/>
          </a:prstGeom>
          <a:ln w="31750">
            <a:solidFill>
              <a:srgbClr val="996633"/>
            </a:solidFill>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82675C3B-AA25-44BF-81BD-DC23774C00EB}"/>
              </a:ext>
            </a:extLst>
          </p:cNvPr>
          <p:cNvSpPr txBox="1"/>
          <p:nvPr/>
        </p:nvSpPr>
        <p:spPr>
          <a:xfrm>
            <a:off x="2453108" y="3265173"/>
            <a:ext cx="1324676" cy="276999"/>
          </a:xfrm>
          <a:prstGeom prst="rect">
            <a:avLst/>
          </a:prstGeom>
          <a:noFill/>
        </p:spPr>
        <p:txBody>
          <a:bodyPr wrap="square" rtlCol="0">
            <a:spAutoFit/>
          </a:bodyPr>
          <a:lstStyle/>
          <a:p>
            <a:r>
              <a:rPr lang="en-GB" sz="1200" dirty="0">
                <a:solidFill>
                  <a:srgbClr val="0070C0"/>
                </a:solidFill>
              </a:rPr>
              <a:t>Wetter &amp; Cooler</a:t>
            </a:r>
          </a:p>
        </p:txBody>
      </p:sp>
      <p:sp>
        <p:nvSpPr>
          <p:cNvPr id="26" name="TextBox 25">
            <a:extLst>
              <a:ext uri="{FF2B5EF4-FFF2-40B4-BE49-F238E27FC236}">
                <a16:creationId xmlns:a16="http://schemas.microsoft.com/office/drawing/2014/main" id="{26A5CA8B-02A5-427D-A3F0-CD6154C4789F}"/>
              </a:ext>
            </a:extLst>
          </p:cNvPr>
          <p:cNvSpPr txBox="1"/>
          <p:nvPr/>
        </p:nvSpPr>
        <p:spPr>
          <a:xfrm>
            <a:off x="4435973" y="3208147"/>
            <a:ext cx="1255692" cy="276999"/>
          </a:xfrm>
          <a:prstGeom prst="rect">
            <a:avLst/>
          </a:prstGeom>
          <a:noFill/>
        </p:spPr>
        <p:txBody>
          <a:bodyPr wrap="square" rtlCol="0">
            <a:spAutoFit/>
          </a:bodyPr>
          <a:lstStyle/>
          <a:p>
            <a:r>
              <a:rPr lang="en-GB" sz="1200" dirty="0">
                <a:solidFill>
                  <a:srgbClr val="FF0000"/>
                </a:solidFill>
              </a:rPr>
              <a:t>Drier &amp; Warmer</a:t>
            </a:r>
          </a:p>
        </p:txBody>
      </p:sp>
      <p:sp>
        <p:nvSpPr>
          <p:cNvPr id="29" name="Freeform: Shape 28">
            <a:extLst>
              <a:ext uri="{FF2B5EF4-FFF2-40B4-BE49-F238E27FC236}">
                <a16:creationId xmlns:a16="http://schemas.microsoft.com/office/drawing/2014/main" id="{8F1C2DF4-0EB9-4EE8-B7F5-6A6A5EC02F58}"/>
              </a:ext>
            </a:extLst>
          </p:cNvPr>
          <p:cNvSpPr/>
          <p:nvPr/>
        </p:nvSpPr>
        <p:spPr>
          <a:xfrm>
            <a:off x="2292568" y="2483518"/>
            <a:ext cx="3141737" cy="774622"/>
          </a:xfrm>
          <a:custGeom>
            <a:avLst/>
            <a:gdLst>
              <a:gd name="connsiteX0" fmla="*/ 0 w 3141737"/>
              <a:gd name="connsiteY0" fmla="*/ 724486 h 774622"/>
              <a:gd name="connsiteX1" fmla="*/ 1385668 w 3141737"/>
              <a:gd name="connsiteY1" fmla="*/ 717452 h 774622"/>
              <a:gd name="connsiteX2" fmla="*/ 1800665 w 3141737"/>
              <a:gd name="connsiteY2" fmla="*/ 147710 h 774622"/>
              <a:gd name="connsiteX3" fmla="*/ 2067951 w 3141737"/>
              <a:gd name="connsiteY3" fmla="*/ 28135 h 774622"/>
              <a:gd name="connsiteX4" fmla="*/ 3038622 w 3141737"/>
              <a:gd name="connsiteY4" fmla="*/ 7033 h 774622"/>
              <a:gd name="connsiteX5" fmla="*/ 3123028 w 3141737"/>
              <a:gd name="connsiteY5" fmla="*/ 7033 h 774622"/>
              <a:gd name="connsiteX6" fmla="*/ 3123028 w 3141737"/>
              <a:gd name="connsiteY6" fmla="*/ 0 h 77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1737" h="774622">
                <a:moveTo>
                  <a:pt x="0" y="724486"/>
                </a:moveTo>
                <a:cubicBezTo>
                  <a:pt x="542778" y="769033"/>
                  <a:pt x="1085557" y="813581"/>
                  <a:pt x="1385668" y="717452"/>
                </a:cubicBezTo>
                <a:cubicBezTo>
                  <a:pt x="1685779" y="621323"/>
                  <a:pt x="1686951" y="262596"/>
                  <a:pt x="1800665" y="147710"/>
                </a:cubicBezTo>
                <a:cubicBezTo>
                  <a:pt x="1914379" y="32824"/>
                  <a:pt x="1861625" y="51581"/>
                  <a:pt x="2067951" y="28135"/>
                </a:cubicBezTo>
                <a:cubicBezTo>
                  <a:pt x="2274277" y="4689"/>
                  <a:pt x="2862776" y="10550"/>
                  <a:pt x="3038622" y="7033"/>
                </a:cubicBezTo>
                <a:cubicBezTo>
                  <a:pt x="3214468" y="3516"/>
                  <a:pt x="3108960" y="8205"/>
                  <a:pt x="3123028" y="7033"/>
                </a:cubicBezTo>
                <a:cubicBezTo>
                  <a:pt x="3137096" y="5861"/>
                  <a:pt x="3130062" y="2930"/>
                  <a:pt x="3123028"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rrow: Curved Right 31">
            <a:extLst>
              <a:ext uri="{FF2B5EF4-FFF2-40B4-BE49-F238E27FC236}">
                <a16:creationId xmlns:a16="http://schemas.microsoft.com/office/drawing/2014/main" id="{C61C1C52-E645-4419-8A56-F463F1D79A96}"/>
              </a:ext>
            </a:extLst>
          </p:cNvPr>
          <p:cNvSpPr>
            <a:spLocks noChangeAspect="1"/>
          </p:cNvSpPr>
          <p:nvPr/>
        </p:nvSpPr>
        <p:spPr>
          <a:xfrm rot="3829516">
            <a:off x="3779177" y="1945500"/>
            <a:ext cx="288000" cy="8370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Arrow: Curved Right 32">
            <a:extLst>
              <a:ext uri="{FF2B5EF4-FFF2-40B4-BE49-F238E27FC236}">
                <a16:creationId xmlns:a16="http://schemas.microsoft.com/office/drawing/2014/main" id="{66A6C5FB-D00E-4C9C-B8AA-68F7AEF2C8D9}"/>
              </a:ext>
            </a:extLst>
          </p:cNvPr>
          <p:cNvSpPr>
            <a:spLocks noChangeAspect="1"/>
          </p:cNvSpPr>
          <p:nvPr/>
        </p:nvSpPr>
        <p:spPr>
          <a:xfrm rot="14702186">
            <a:off x="4035769" y="3040037"/>
            <a:ext cx="215858" cy="79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TextBox 33">
            <a:extLst>
              <a:ext uri="{FF2B5EF4-FFF2-40B4-BE49-F238E27FC236}">
                <a16:creationId xmlns:a16="http://schemas.microsoft.com/office/drawing/2014/main" id="{C3E99CDB-82A1-4854-9B76-17AF2DB69A62}"/>
              </a:ext>
            </a:extLst>
          </p:cNvPr>
          <p:cNvSpPr txBox="1"/>
          <p:nvPr/>
        </p:nvSpPr>
        <p:spPr>
          <a:xfrm>
            <a:off x="2634401" y="2572495"/>
            <a:ext cx="962089" cy="276999"/>
          </a:xfrm>
          <a:prstGeom prst="rect">
            <a:avLst/>
          </a:prstGeom>
          <a:noFill/>
        </p:spPr>
        <p:txBody>
          <a:bodyPr wrap="square" rtlCol="0">
            <a:spAutoFit/>
          </a:bodyPr>
          <a:lstStyle/>
          <a:p>
            <a:r>
              <a:rPr lang="en-GB" sz="1200" dirty="0">
                <a:solidFill>
                  <a:srgbClr val="FF0000"/>
                </a:solidFill>
              </a:rPr>
              <a:t>Warmer Air</a:t>
            </a:r>
          </a:p>
        </p:txBody>
      </p:sp>
      <p:sp>
        <p:nvSpPr>
          <p:cNvPr id="35" name="TextBox 34">
            <a:extLst>
              <a:ext uri="{FF2B5EF4-FFF2-40B4-BE49-F238E27FC236}">
                <a16:creationId xmlns:a16="http://schemas.microsoft.com/office/drawing/2014/main" id="{C0BA361B-5744-4969-8877-11F2FCBD9CF2}"/>
              </a:ext>
            </a:extLst>
          </p:cNvPr>
          <p:cNvSpPr txBox="1"/>
          <p:nvPr/>
        </p:nvSpPr>
        <p:spPr>
          <a:xfrm>
            <a:off x="4362294" y="2562171"/>
            <a:ext cx="1001253" cy="276999"/>
          </a:xfrm>
          <a:prstGeom prst="rect">
            <a:avLst/>
          </a:prstGeom>
          <a:noFill/>
        </p:spPr>
        <p:txBody>
          <a:bodyPr wrap="square" rtlCol="0">
            <a:spAutoFit/>
          </a:bodyPr>
          <a:lstStyle/>
          <a:p>
            <a:r>
              <a:rPr lang="en-GB" sz="1200" dirty="0">
                <a:solidFill>
                  <a:srgbClr val="0070C0"/>
                </a:solidFill>
              </a:rPr>
              <a:t>Cooler Air</a:t>
            </a:r>
          </a:p>
        </p:txBody>
      </p:sp>
      <p:sp>
        <p:nvSpPr>
          <p:cNvPr id="36" name="TextBox 35">
            <a:extLst>
              <a:ext uri="{FF2B5EF4-FFF2-40B4-BE49-F238E27FC236}">
                <a16:creationId xmlns:a16="http://schemas.microsoft.com/office/drawing/2014/main" id="{8FAD631F-3642-4EE0-9CC7-6622B8CBCCD1}"/>
              </a:ext>
            </a:extLst>
          </p:cNvPr>
          <p:cNvSpPr txBox="1"/>
          <p:nvPr/>
        </p:nvSpPr>
        <p:spPr>
          <a:xfrm>
            <a:off x="3974882" y="3593248"/>
            <a:ext cx="1506959" cy="338554"/>
          </a:xfrm>
          <a:prstGeom prst="rect">
            <a:avLst/>
          </a:prstGeom>
          <a:noFill/>
        </p:spPr>
        <p:txBody>
          <a:bodyPr wrap="square" rtlCol="0">
            <a:spAutoFit/>
          </a:bodyPr>
          <a:lstStyle/>
          <a:p>
            <a:r>
              <a:rPr lang="en-GB" sz="1600" b="1" dirty="0"/>
              <a:t>Non-irrigated</a:t>
            </a:r>
          </a:p>
        </p:txBody>
      </p:sp>
      <p:sp>
        <p:nvSpPr>
          <p:cNvPr id="37" name="TextBox 36">
            <a:extLst>
              <a:ext uri="{FF2B5EF4-FFF2-40B4-BE49-F238E27FC236}">
                <a16:creationId xmlns:a16="http://schemas.microsoft.com/office/drawing/2014/main" id="{BFA25AA6-889F-46BF-824D-911449D3102A}"/>
              </a:ext>
            </a:extLst>
          </p:cNvPr>
          <p:cNvSpPr txBox="1"/>
          <p:nvPr/>
        </p:nvSpPr>
        <p:spPr>
          <a:xfrm>
            <a:off x="2641447" y="3597976"/>
            <a:ext cx="1071156" cy="338554"/>
          </a:xfrm>
          <a:prstGeom prst="rect">
            <a:avLst/>
          </a:prstGeom>
          <a:noFill/>
        </p:spPr>
        <p:txBody>
          <a:bodyPr wrap="square" rtlCol="0">
            <a:spAutoFit/>
          </a:bodyPr>
          <a:lstStyle/>
          <a:p>
            <a:r>
              <a:rPr lang="en-GB" sz="1600" b="1" dirty="0"/>
              <a:t>Irrigated</a:t>
            </a:r>
          </a:p>
        </p:txBody>
      </p:sp>
      <p:sp>
        <p:nvSpPr>
          <p:cNvPr id="38" name="TextBox 37">
            <a:extLst>
              <a:ext uri="{FF2B5EF4-FFF2-40B4-BE49-F238E27FC236}">
                <a16:creationId xmlns:a16="http://schemas.microsoft.com/office/drawing/2014/main" id="{1D401C12-7790-45F9-B4CB-DA1191F45E8E}"/>
              </a:ext>
            </a:extLst>
          </p:cNvPr>
          <p:cNvSpPr txBox="1"/>
          <p:nvPr/>
        </p:nvSpPr>
        <p:spPr>
          <a:xfrm>
            <a:off x="336969" y="2947441"/>
            <a:ext cx="191386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tx1"/>
                </a:solidFill>
                <a:effectLst/>
                <a:uFillTx/>
                <a:latin typeface="+mn-lt"/>
                <a:ea typeface="+mn-ea"/>
                <a:cs typeface="+mn-cs"/>
                <a:sym typeface="Helvetica Light"/>
              </a:rPr>
              <a:t>Boundary layer top</a:t>
            </a:r>
          </a:p>
        </p:txBody>
      </p:sp>
    </p:spTree>
    <p:extLst>
      <p:ext uri="{BB962C8B-B14F-4D97-AF65-F5344CB8AC3E}">
        <p14:creationId xmlns:p14="http://schemas.microsoft.com/office/powerpoint/2010/main" val="355973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BR_ScienceOverview_2017_Brooke_v2">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1_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 id="{087F1D55-BA79-4962-BA6D-E15AF8FC5BA3}" vid="{26193FBF-F427-4F77-AA54-31FE1D919D3D}"/>
    </a:ext>
  </a:extLst>
</a:theme>
</file>

<file path=ppt/theme/theme3.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 id="{087F1D55-BA79-4962-BA6D-E15AF8FC5BA3}" vid="{26193FBF-F427-4F77-AA54-31FE1D919D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1bb55a9-a1b5-4196-b12d-1833970ed366" ContentTypeId="0x01010008EC4BDFB4C3D542892399C37F0B505F"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NA xmlns="95a6d21c-7db0-4b7e-981f-b4f22b02b9d8">Not of potential interest</TNA>
    <ReviewDate xmlns="95a6d21c-7db0-4b7e-981f-b4f22b02b9d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7B4869BF7475D8458FD35F29CE59401D" ma:contentTypeVersion="4" ma:contentTypeDescription="" ma:contentTypeScope="" ma:versionID="cd3d7ace7e85766061337b4db40eb354">
  <xsd:schema xmlns:xsd="http://www.w3.org/2001/XMLSchema" xmlns:xs="http://www.w3.org/2001/XMLSchema" xmlns:p="http://schemas.microsoft.com/office/2006/metadata/properties" xmlns:ns2="95a6d21c-7db0-4b7e-981f-b4f22b02b9d8" targetNamespace="http://schemas.microsoft.com/office/2006/metadata/properties" ma:root="true" ma:fieldsID="c844e8ff534fe7b11be182359bdff21d"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3C35F3-A1B8-4DDD-AB0F-FFE9AB55ACD2}">
  <ds:schemaRefs>
    <ds:schemaRef ds:uri="Microsoft.SharePoint.Taxonomy.ContentTypeSync"/>
  </ds:schemaRefs>
</ds:datastoreItem>
</file>

<file path=customXml/itemProps2.xml><?xml version="1.0" encoding="utf-8"?>
<ds:datastoreItem xmlns:ds="http://schemas.openxmlformats.org/officeDocument/2006/customXml" ds:itemID="{D9F41535-787C-462F-9741-CB8989C1BFE4}">
  <ds:schemaRefs>
    <ds:schemaRef ds:uri="http://schemas.microsoft.com/sharepoint/v3/contenttype/forms"/>
  </ds:schemaRefs>
</ds:datastoreItem>
</file>

<file path=customXml/itemProps3.xml><?xml version="1.0" encoding="utf-8"?>
<ds:datastoreItem xmlns:ds="http://schemas.openxmlformats.org/officeDocument/2006/customXml" ds:itemID="{CBD06BC4-8125-4B58-9711-F1CFDBD17D0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5a6d21c-7db0-4b7e-981f-b4f22b02b9d8"/>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1EF7A5E1-3CE0-4CF0-A5DC-5304C106F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27293</TotalTime>
  <Words>1155</Words>
  <Application>Microsoft Macintosh PowerPoint</Application>
  <PresentationFormat>On-screen Show (16:9)</PresentationFormat>
  <Paragraphs>159</Paragraphs>
  <Slides>15</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Wingdings</vt:lpstr>
      <vt:lpstr>OBR_ScienceOverview_2017_Brooke_v2</vt:lpstr>
      <vt:lpstr>1_Office Theme</vt:lpstr>
      <vt:lpstr>Office Theme</vt:lpstr>
      <vt:lpstr>Demonstrating the impact of modelling coupled irrigation over regional and global domains</vt:lpstr>
      <vt:lpstr>PowerPoint Presentation</vt:lpstr>
      <vt:lpstr>PowerPoint Presentation</vt:lpstr>
      <vt:lpstr>Impacts of irrigation in regional forecasts </vt:lpstr>
      <vt:lpstr>Impacts of irrigation in LIAISE simulations</vt:lpstr>
      <vt:lpstr>Land Surface (Skin) Temperatures T+36 12z 16th July 2021</vt:lpstr>
      <vt:lpstr>Surface fluxes at irrigated site, La Cendrosa</vt:lpstr>
      <vt:lpstr>PowerPoint Presentation</vt:lpstr>
      <vt:lpstr>PowerPoint Presentation</vt:lpstr>
      <vt:lpstr>Impacts of irrigation in global NWP forecasts </vt:lpstr>
      <vt:lpstr>PowerPoint Presentation</vt:lpstr>
      <vt:lpstr>Average case study results Day 1 average</vt:lpstr>
      <vt:lpstr>Average Case Study Results, T+24</vt:lpstr>
      <vt:lpstr>Hydrological cycle impacts over India T+24</vt:lpstr>
      <vt:lpstr>Conclusions and Further Work</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OBR and its role in Met Office science and services</dc:title>
  <dc:creator>jennifer.brooke</dc:creator>
  <cp:lastModifiedBy>Peter van Oevelen</cp:lastModifiedBy>
  <cp:revision>631</cp:revision>
  <cp:lastPrinted>2022-07-07T07:52:12Z</cp:lastPrinted>
  <dcterms:created xsi:type="dcterms:W3CDTF">2017-09-25T08:04:20Z</dcterms:created>
  <dcterms:modified xsi:type="dcterms:W3CDTF">2022-07-29T22:18:15Z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0x01010008EC4BDFB4C3D542892399C37F0B505F007B4869BF7475D8458FD35F29CE59401D</vt:lpwstr>
  </property>
</Properties>
</file>