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7"/>
  </p:notesMasterIdLst>
  <p:sldIdLst>
    <p:sldId id="976" r:id="rId2"/>
    <p:sldId id="996" r:id="rId3"/>
    <p:sldId id="1001" r:id="rId4"/>
    <p:sldId id="988" r:id="rId5"/>
    <p:sldId id="997" r:id="rId6"/>
    <p:sldId id="1000" r:id="rId7"/>
    <p:sldId id="1007" r:id="rId8"/>
    <p:sldId id="1008" r:id="rId9"/>
    <p:sldId id="1009" r:id="rId10"/>
    <p:sldId id="993" r:id="rId11"/>
    <p:sldId id="950" r:id="rId12"/>
    <p:sldId id="963" r:id="rId13"/>
    <p:sldId id="977" r:id="rId14"/>
    <p:sldId id="271" r:id="rId15"/>
    <p:sldId id="1004" r:id="rId16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57456"/>
    <a:srgbClr val="D96BA6"/>
    <a:srgbClr val="7B68EE"/>
    <a:srgbClr val="DDF8FC"/>
    <a:srgbClr val="808000"/>
    <a:srgbClr val="009C71"/>
    <a:srgbClr val="B7A391"/>
    <a:srgbClr val="F9FFFF"/>
    <a:srgbClr val="FCFFFF"/>
    <a:srgbClr val="EAF5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BEDA98A-3616-2B40-A8A1-CB88FBD38EF6}" v="11" dt="2026-07-06T08:55:40.555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343"/>
    <p:restoredTop sz="74007"/>
  </p:normalViewPr>
  <p:slideViewPr>
    <p:cSldViewPr snapToGrid="0">
      <p:cViewPr varScale="1">
        <p:scale>
          <a:sx n="70" d="100"/>
          <a:sy n="70" d="100"/>
        </p:scale>
        <p:origin x="1064" y="19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Groner, Vivienne P" userId="35aab329-ade2-4691-9ca9-a57908773d48" providerId="ADAL" clId="{590E4BCB-43F1-567C-BD49-521F167D7AB7}"/>
    <pc:docChg chg="modSld">
      <pc:chgData name="Groner, Vivienne P" userId="35aab329-ade2-4691-9ca9-a57908773d48" providerId="ADAL" clId="{590E4BCB-43F1-567C-BD49-521F167D7AB7}" dt="2026-07-06T08:57:31.572" v="67" actId="20577"/>
      <pc:docMkLst>
        <pc:docMk/>
      </pc:docMkLst>
      <pc:sldChg chg="modSp">
        <pc:chgData name="Groner, Vivienne P" userId="35aab329-ade2-4691-9ca9-a57908773d48" providerId="ADAL" clId="{590E4BCB-43F1-567C-BD49-521F167D7AB7}" dt="2026-07-06T08:55:40.555" v="61" actId="18331"/>
        <pc:sldMkLst>
          <pc:docMk/>
          <pc:sldMk cId="283823455" sldId="950"/>
        </pc:sldMkLst>
        <pc:picChg chg="mod">
          <ac:chgData name="Groner, Vivienne P" userId="35aab329-ade2-4691-9ca9-a57908773d48" providerId="ADAL" clId="{590E4BCB-43F1-567C-BD49-521F167D7AB7}" dt="2026-07-06T08:55:16.361" v="58" actId="18331"/>
          <ac:picMkLst>
            <pc:docMk/>
            <pc:sldMk cId="283823455" sldId="950"/>
            <ac:picMk id="7" creationId="{D9260549-AD7C-B0F3-55C3-DCEAA717124A}"/>
          </ac:picMkLst>
        </pc:picChg>
        <pc:picChg chg="mod">
          <ac:chgData name="Groner, Vivienne P" userId="35aab329-ade2-4691-9ca9-a57908773d48" providerId="ADAL" clId="{590E4BCB-43F1-567C-BD49-521F167D7AB7}" dt="2026-07-06T08:55:23.681" v="59" actId="18331"/>
          <ac:picMkLst>
            <pc:docMk/>
            <pc:sldMk cId="283823455" sldId="950"/>
            <ac:picMk id="18434" creationId="{7AE40B1E-EEC6-8F04-81BF-65E538DAA57F}"/>
          </ac:picMkLst>
        </pc:picChg>
        <pc:picChg chg="mod">
          <ac:chgData name="Groner, Vivienne P" userId="35aab329-ade2-4691-9ca9-a57908773d48" providerId="ADAL" clId="{590E4BCB-43F1-567C-BD49-521F167D7AB7}" dt="2026-07-06T08:55:35.613" v="60" actId="18331"/>
          <ac:picMkLst>
            <pc:docMk/>
            <pc:sldMk cId="283823455" sldId="950"/>
            <ac:picMk id="18436" creationId="{A893C33B-8FAB-B1C8-2EC4-201A95FCA0C4}"/>
          </ac:picMkLst>
        </pc:picChg>
        <pc:picChg chg="mod">
          <ac:chgData name="Groner, Vivienne P" userId="35aab329-ade2-4691-9ca9-a57908773d48" providerId="ADAL" clId="{590E4BCB-43F1-567C-BD49-521F167D7AB7}" dt="2026-07-06T08:55:40.555" v="61" actId="18331"/>
          <ac:picMkLst>
            <pc:docMk/>
            <pc:sldMk cId="283823455" sldId="950"/>
            <ac:picMk id="18438" creationId="{A82EA539-2AA3-46D4-9905-59A9BB6DE60D}"/>
          </ac:picMkLst>
        </pc:picChg>
      </pc:sldChg>
      <pc:sldChg chg="modSp">
        <pc:chgData name="Groner, Vivienne P" userId="35aab329-ade2-4691-9ca9-a57908773d48" providerId="ADAL" clId="{590E4BCB-43F1-567C-BD49-521F167D7AB7}" dt="2026-07-06T08:54:48.790" v="57" actId="18331"/>
        <pc:sldMkLst>
          <pc:docMk/>
          <pc:sldMk cId="4113785440" sldId="963"/>
        </pc:sldMkLst>
        <pc:picChg chg="mod">
          <ac:chgData name="Groner, Vivienne P" userId="35aab329-ade2-4691-9ca9-a57908773d48" providerId="ADAL" clId="{590E4BCB-43F1-567C-BD49-521F167D7AB7}" dt="2026-07-06T08:54:43.691" v="56" actId="18331"/>
          <ac:picMkLst>
            <pc:docMk/>
            <pc:sldMk cId="4113785440" sldId="963"/>
            <ac:picMk id="25" creationId="{59BEF198-CD2C-A61A-8940-90A5D00FA75C}"/>
          </ac:picMkLst>
        </pc:picChg>
        <pc:picChg chg="mod">
          <ac:chgData name="Groner, Vivienne P" userId="35aab329-ade2-4691-9ca9-a57908773d48" providerId="ADAL" clId="{590E4BCB-43F1-567C-BD49-521F167D7AB7}" dt="2026-07-06T08:54:48.790" v="57" actId="18331"/>
          <ac:picMkLst>
            <pc:docMk/>
            <pc:sldMk cId="4113785440" sldId="963"/>
            <ac:picMk id="33" creationId="{2831F14D-3132-B5C7-23B7-70561412CA40}"/>
          </ac:picMkLst>
        </pc:picChg>
      </pc:sldChg>
      <pc:sldChg chg="modSp">
        <pc:chgData name="Groner, Vivienne P" userId="35aab329-ade2-4691-9ca9-a57908773d48" providerId="ADAL" clId="{590E4BCB-43F1-567C-BD49-521F167D7AB7}" dt="2026-07-06T08:52:15.363" v="0" actId="18331"/>
        <pc:sldMkLst>
          <pc:docMk/>
          <pc:sldMk cId="823842472" sldId="976"/>
        </pc:sldMkLst>
        <pc:picChg chg="mod">
          <ac:chgData name="Groner, Vivienne P" userId="35aab329-ade2-4691-9ca9-a57908773d48" providerId="ADAL" clId="{590E4BCB-43F1-567C-BD49-521F167D7AB7}" dt="2026-07-06T08:52:15.363" v="0" actId="18331"/>
          <ac:picMkLst>
            <pc:docMk/>
            <pc:sldMk cId="823842472" sldId="976"/>
            <ac:picMk id="9" creationId="{EEE14D10-F82A-BD6E-7290-5F7A1B2C64F9}"/>
          </ac:picMkLst>
        </pc:picChg>
      </pc:sldChg>
      <pc:sldChg chg="modSp">
        <pc:chgData name="Groner, Vivienne P" userId="35aab329-ade2-4691-9ca9-a57908773d48" providerId="ADAL" clId="{590E4BCB-43F1-567C-BD49-521F167D7AB7}" dt="2026-07-06T08:54:35.942" v="55" actId="18331"/>
        <pc:sldMkLst>
          <pc:docMk/>
          <pc:sldMk cId="251043086" sldId="977"/>
        </pc:sldMkLst>
        <pc:picChg chg="mod">
          <ac:chgData name="Groner, Vivienne P" userId="35aab329-ade2-4691-9ca9-a57908773d48" providerId="ADAL" clId="{590E4BCB-43F1-567C-BD49-521F167D7AB7}" dt="2026-07-06T08:54:35.942" v="55" actId="18331"/>
          <ac:picMkLst>
            <pc:docMk/>
            <pc:sldMk cId="251043086" sldId="977"/>
            <ac:picMk id="2054" creationId="{0215E072-13E9-767A-601D-42647C5083BD}"/>
          </ac:picMkLst>
        </pc:picChg>
      </pc:sldChg>
      <pc:sldChg chg="modSp">
        <pc:chgData name="Groner, Vivienne P" userId="35aab329-ade2-4691-9ca9-a57908773d48" providerId="ADAL" clId="{590E4BCB-43F1-567C-BD49-521F167D7AB7}" dt="2026-07-06T08:53:56.352" v="53" actId="18331"/>
        <pc:sldMkLst>
          <pc:docMk/>
          <pc:sldMk cId="2078458515" sldId="988"/>
        </pc:sldMkLst>
        <pc:picChg chg="mod">
          <ac:chgData name="Groner, Vivienne P" userId="35aab329-ade2-4691-9ca9-a57908773d48" providerId="ADAL" clId="{590E4BCB-43F1-567C-BD49-521F167D7AB7}" dt="2026-07-06T08:53:44.048" v="52" actId="18331"/>
          <ac:picMkLst>
            <pc:docMk/>
            <pc:sldMk cId="2078458515" sldId="988"/>
            <ac:picMk id="7" creationId="{57DC2A7F-BE08-5A3D-1C15-653F0C5D8636}"/>
          </ac:picMkLst>
        </pc:picChg>
        <pc:picChg chg="mod">
          <ac:chgData name="Groner, Vivienne P" userId="35aab329-ade2-4691-9ca9-a57908773d48" providerId="ADAL" clId="{590E4BCB-43F1-567C-BD49-521F167D7AB7}" dt="2026-07-06T08:53:56.352" v="53" actId="18331"/>
          <ac:picMkLst>
            <pc:docMk/>
            <pc:sldMk cId="2078458515" sldId="988"/>
            <ac:picMk id="8" creationId="{A64C20F2-52EF-49FC-4701-11350AE57A8C}"/>
          </ac:picMkLst>
        </pc:picChg>
      </pc:sldChg>
      <pc:sldChg chg="modSp mod modNotesTx">
        <pc:chgData name="Groner, Vivienne P" userId="35aab329-ade2-4691-9ca9-a57908773d48" providerId="ADAL" clId="{590E4BCB-43F1-567C-BD49-521F167D7AB7}" dt="2026-07-06T08:57:31.572" v="67" actId="20577"/>
        <pc:sldMkLst>
          <pc:docMk/>
          <pc:sldMk cId="3782314613" sldId="1001"/>
        </pc:sldMkLst>
        <pc:spChg chg="mod">
          <ac:chgData name="Groner, Vivienne P" userId="35aab329-ade2-4691-9ca9-a57908773d48" providerId="ADAL" clId="{590E4BCB-43F1-567C-BD49-521F167D7AB7}" dt="2026-07-06T08:53:04.241" v="39" actId="20577"/>
          <ac:spMkLst>
            <pc:docMk/>
            <pc:sldMk cId="3782314613" sldId="1001"/>
            <ac:spMk id="5" creationId="{295E4434-EE1A-F4ED-A335-E38FE4C98DC5}"/>
          </ac:spMkLst>
        </pc:spChg>
        <pc:spChg chg="mod">
          <ac:chgData name="Groner, Vivienne P" userId="35aab329-ade2-4691-9ca9-a57908773d48" providerId="ADAL" clId="{590E4BCB-43F1-567C-BD49-521F167D7AB7}" dt="2026-07-06T08:53:09.536" v="48" actId="20577"/>
          <ac:spMkLst>
            <pc:docMk/>
            <pc:sldMk cId="3782314613" sldId="1001"/>
            <ac:spMk id="7" creationId="{250668F4-996E-7248-FB61-455C888DBA56}"/>
          </ac:spMkLst>
        </pc:spChg>
        <pc:spChg chg="mod">
          <ac:chgData name="Groner, Vivienne P" userId="35aab329-ade2-4691-9ca9-a57908773d48" providerId="ADAL" clId="{590E4BCB-43F1-567C-BD49-521F167D7AB7}" dt="2026-07-06T08:53:18.123" v="51" actId="1076"/>
          <ac:spMkLst>
            <pc:docMk/>
            <pc:sldMk cId="3782314613" sldId="1001"/>
            <ac:spMk id="8" creationId="{183BDCDA-07B0-2BCC-8753-A18F0725DECF}"/>
          </ac:spMkLst>
        </pc:spChg>
        <pc:spChg chg="mod">
          <ac:chgData name="Groner, Vivienne P" userId="35aab329-ade2-4691-9ca9-a57908773d48" providerId="ADAL" clId="{590E4BCB-43F1-567C-BD49-521F167D7AB7}" dt="2026-07-06T08:52:39.562" v="19" actId="20577"/>
          <ac:spMkLst>
            <pc:docMk/>
            <pc:sldMk cId="3782314613" sldId="1001"/>
            <ac:spMk id="13" creationId="{E86114D1-A84B-CF9C-BA1A-03D6F335A80E}"/>
          </ac:spMkLst>
        </pc:spChg>
        <pc:spChg chg="mod">
          <ac:chgData name="Groner, Vivienne P" userId="35aab329-ade2-4691-9ca9-a57908773d48" providerId="ADAL" clId="{590E4BCB-43F1-567C-BD49-521F167D7AB7}" dt="2026-07-06T08:57:11.832" v="62" actId="20577"/>
          <ac:spMkLst>
            <pc:docMk/>
            <pc:sldMk cId="3782314613" sldId="1001"/>
            <ac:spMk id="14" creationId="{58708B43-CFC6-0F1B-D70F-D962989AB883}"/>
          </ac:spMkLst>
        </pc:spChg>
      </pc:sldChg>
      <pc:sldChg chg="modSp">
        <pc:chgData name="Groner, Vivienne P" userId="35aab329-ade2-4691-9ca9-a57908773d48" providerId="ADAL" clId="{590E4BCB-43F1-567C-BD49-521F167D7AB7}" dt="2026-07-06T08:54:21.173" v="54" actId="18331"/>
        <pc:sldMkLst>
          <pc:docMk/>
          <pc:sldMk cId="540036492" sldId="1004"/>
        </pc:sldMkLst>
        <pc:picChg chg="mod">
          <ac:chgData name="Groner, Vivienne P" userId="35aab329-ade2-4691-9ca9-a57908773d48" providerId="ADAL" clId="{590E4BCB-43F1-567C-BD49-521F167D7AB7}" dt="2026-07-06T08:54:21.173" v="54" actId="18331"/>
          <ac:picMkLst>
            <pc:docMk/>
            <pc:sldMk cId="540036492" sldId="1004"/>
            <ac:picMk id="12" creationId="{F0006276-7E18-AC7C-C851-01E2F550A9B8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4F68798-7E34-CB4D-A15B-2BC7D0D2FFF2}" type="datetimeFigureOut">
              <a:rPr lang="en-US" smtClean="0"/>
              <a:t>7/6/26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AE261F2-4F0B-AB48-B892-3191578EAF6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671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61F2-4F0B-AB48-B892-3191578EAF67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84984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en-GB" i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203EF7-8116-4DA8-8D55-D0F39753333D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74808220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39DCF5D-83CD-BBA1-77A5-ED2492234DC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BD223E2-A6A7-52EC-88DF-35A94C8535F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5CE8970-FAAB-747E-96C4-75AE75E5BF2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C056E59-C856-C144-40DA-4B539C59934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61F2-4F0B-AB48-B892-3191578EAF67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594476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61F2-4F0B-AB48-B892-3191578EAF67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04621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continue calibration and bug fixing</a:t>
            </a:r>
          </a:p>
          <a:p>
            <a:r>
              <a:rPr lang="en-GB" dirty="0"/>
              <a:t>expand across the SAFE deforestation gradient</a:t>
            </a:r>
          </a:p>
          <a:p>
            <a:endParaRPr lang="en-GB" dirty="0"/>
          </a:p>
          <a:p>
            <a:r>
              <a:rPr lang="en-GB" dirty="0"/>
              <a:t>interested in input on: </a:t>
            </a:r>
          </a:p>
          <a:p>
            <a:pPr lvl="1"/>
            <a:r>
              <a:rPr lang="en-GB" dirty="0"/>
              <a:t>calibration strategies</a:t>
            </a:r>
          </a:p>
          <a:p>
            <a:pPr lvl="1"/>
            <a:r>
              <a:rPr lang="en-GB" dirty="0"/>
              <a:t>Snow and 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61F2-4F0B-AB48-B892-3191578EAF67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70126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61F2-4F0B-AB48-B892-3191578EAF67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953165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Both the climate system and ecosystems are very complex and very hard to predict. </a:t>
            </a:r>
          </a:p>
          <a:p>
            <a:r>
              <a:rPr lang="en-GB" dirty="0"/>
              <a:t>Non-linear feedbacks, emergent phenomena, multiple stable states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Urgent need: drought, floods, and unprecedented warming demand </a:t>
            </a:r>
            <a:r>
              <a:rPr lang="en-GB" b="1" dirty="0"/>
              <a:t>process-based predictive tools</a:t>
            </a:r>
            <a:endParaRPr lang="en-US" dirty="0"/>
          </a:p>
          <a:p>
            <a:endParaRPr lang="en-GB" dirty="0"/>
          </a:p>
          <a:p>
            <a:r>
              <a:rPr lang="en-GB" dirty="0"/>
              <a:t>At the end of the day, we have been modelling the same crisis from different ends, but there is still a gap to fully understand how systems might respond to climate change and other disturbances and how we can manage them to sustain a healthy planet in the future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61F2-4F0B-AB48-B892-3191578EAF67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2085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LSMs: get the physics right, miss the biology </a:t>
            </a:r>
          </a:p>
          <a:p>
            <a:r>
              <a:rPr lang="en-GB"/>
              <a:t>EMs</a:t>
            </a:r>
            <a:r>
              <a:rPr lang="en-GB" dirty="0"/>
              <a:t>: add some biology, but coarsely and often just subcomponents</a:t>
            </a:r>
          </a:p>
          <a:p>
            <a:r>
              <a:rPr lang="en-GB" b="1" dirty="0"/>
              <a:t>Gap:</a:t>
            </a:r>
            <a:r>
              <a:rPr lang="en-GB" dirty="0"/>
              <a:t> neither captures the full ecosystem -  plants, animals, microbes, abiotic environment together</a:t>
            </a:r>
          </a:p>
          <a:p>
            <a:r>
              <a:rPr lang="en-GB" i="1" dirty="0"/>
              <a:t>"What if we started from </a:t>
            </a:r>
            <a:r>
              <a:rPr lang="en-GB" i="1" dirty="0" err="1"/>
              <a:t>scatch</a:t>
            </a:r>
            <a:r>
              <a:rPr lang="en-GB" i="1" dirty="0"/>
              <a:t>?"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61F2-4F0B-AB48-B892-3191578EAF67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181010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Our attempt to embrace complexity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61F2-4F0B-AB48-B892-3191578EAF67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37917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="1" dirty="0"/>
              <a:t>Four coupled domains:</a:t>
            </a:r>
            <a:r>
              <a:rPr lang="en-GB" dirty="0"/>
              <a:t> Plants · Animals · Soil Microbes · Abiotic </a:t>
            </a:r>
          </a:p>
          <a:p>
            <a:r>
              <a:rPr lang="en-GB" dirty="0"/>
              <a:t>Environment Simultaneously balances budgets for </a:t>
            </a:r>
            <a:r>
              <a:rPr lang="en-GB" b="1" dirty="0"/>
              <a:t>energy, water, carbon, nitrogen, and phosphorus</a:t>
            </a:r>
            <a:r>
              <a:rPr lang="en-GB" dirty="0"/>
              <a:t> 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61F2-4F0B-AB48-B892-3191578EAF67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16587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AC0BCD-0B9A-D549-308B-9D61B9BB54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08F35B2-7B5A-85A7-1B77-04ABEB50EB0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39576C4C-D477-D994-C1E6-EA35E9036C8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Native resolution: </a:t>
            </a:r>
            <a:r>
              <a:rPr lang="en-GB" b="1" dirty="0"/>
              <a:t>1 hectare / 1 month</a:t>
            </a:r>
            <a:r>
              <a:rPr lang="en-GB" dirty="0"/>
              <a:t>; 3D vertical layers from canopy to deep soil</a:t>
            </a: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7D9FD6B-DB5C-5659-2EBF-1B69A72375C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61F2-4F0B-AB48-B892-3191578EAF67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254626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10E6125-B7E6-372E-247D-0E096C7CA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53EE4267-F4AC-1987-A663-492AA09F517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BD6130D4-13BB-24DE-656C-F473AA6231F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B258F03-73A9-DE67-FE7A-8899C21E6F4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61F2-4F0B-AB48-B892-3191578EAF67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77249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D3026C-2E64-A54F-AE62-260EF1B40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469ED838-A1E3-906C-5A6C-AF67F8C62AD9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CEC0B29-B956-D908-2FFF-B4E05F263B8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67F9D1E-659A-1C72-E181-245383A42A9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61F2-4F0B-AB48-B892-3191578EAF67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827558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EFCAB4-8EC4-BB38-D532-6AE318E21E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2D31E8E1-14AD-F18F-2DEE-D04F03DA393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2A3500D6-561B-A45F-B67F-19AD71E858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12701B-673D-1114-344F-FB8E9D255D0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AE261F2-4F0B-AB48-B892-3191578EAF67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6129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9B64B-E460-C95C-EC08-D60D6BBA93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2014EB9-1395-9935-C31C-C79FBCFB2BC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440C9AD-12DD-1DCA-28EE-8108B36DDF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054299-F786-5D48-8C0D-31CF5A9A6928}" type="datetime1">
              <a:rPr lang="en-GB" smtClean="0"/>
              <a:t>06/07/2026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C7BF1C-FC05-D7E8-DF43-7E75EE84FD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4A08788-A3B7-8AA2-1060-5E76A26FF5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46302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02114-7762-040D-4E7A-AE3B2C919A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C77176-98B1-F197-F342-558EE0F699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05C96DF-66F8-5EF3-7C93-DB4C49EDBD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95110C-BBE2-E942-89ED-D9040F45C46B}" type="datetime1">
              <a:rPr lang="en-GB" smtClean="0"/>
              <a:t>06/07/2026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5DDC0E-8F52-F458-815F-48FC967A68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B9773A-9160-57E8-ECCC-3216735BF4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5491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10386D-3E5B-0A10-400C-85E87A9443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88E879-DB26-4BB0-AD29-77D5D1148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F70B0A5-7CBD-3E30-364C-F21F3376BB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3751A-1D0C-8547-9352-60E7C1D390D2}" type="datetime1">
              <a:rPr lang="en-GB" smtClean="0"/>
              <a:t>06/07/2026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652ED1D-4A2A-8A5E-D663-3CF5314CBA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9B51C0A-E30B-0F4A-5462-30A7741916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9525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7D878-9092-82F7-AB34-C5EADD0E23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C568CB-F080-B332-8593-DDA34969B1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725F85F-F34E-E226-6303-1D09D3619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9D493C2-18C9-C94C-BDF8-37085EAA6552}" type="datetime1">
              <a:rPr lang="en-GB" smtClean="0"/>
              <a:t>06/07/2026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6AAAB9A-37EE-268A-158F-EED0901E0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35D840-694F-D705-FED1-8E7593F08E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057366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BA82F-737D-BCF9-2F2E-BBE843E3A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B5C189E-38F7-7A66-6B87-7D160D4E22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483CDA-3C9E-56FF-74CA-41E0D4E993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164435-ED7A-124B-A5A1-B5B365F2EF4D}" type="datetime1">
              <a:rPr lang="en-GB" smtClean="0"/>
              <a:t>06/07/2026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981B36-6632-4FB1-B0E7-28BF6C7C0D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0FA867-74F0-A267-B277-668FF3B7F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3119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219487-49C3-63D7-5881-3CA04F8789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09554BD-FB9B-3B06-F26B-1634FD25885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5ADC42B-EEDA-38CA-1FC4-4A920172A1F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A632BD2-EA27-4445-3CFE-D326609EB5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4ECD59-5701-4A40-926C-D319BC9D7A3D}" type="datetime1">
              <a:rPr lang="en-GB" smtClean="0"/>
              <a:t>06/07/2026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B3A3FF-2D61-21DF-895F-1702EABB59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CAE32C-89B8-68A1-A0E9-05DE231EA0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580030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4DCDF-BCE0-3417-9B1E-8888D7E08A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0F2385-398E-F7BD-D204-1F1632D813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EE67B90-ABE8-30D5-69A6-C68BD623D8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B255B54-9C36-AA85-408F-4AA0E09AE36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CCAFB7A-3133-ED4F-1D46-7212B973565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1DEA1A3-CC61-1650-B9C5-E13C0856E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0FC4F7-A642-E343-AB4C-80A80F131360}" type="datetime1">
              <a:rPr lang="en-GB" smtClean="0"/>
              <a:t>06/07/2026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9D9F941-9BA3-D229-7EFC-3F60B39776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D0CB97A-7439-0F69-DA18-614A13FEA6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75789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F29383-61F8-282D-38A2-5B784FA865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B53F447-3552-8813-1B58-069AB5E297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3B4C3A1-9BC1-5E40-ACA3-27FE0FEB6458}" type="datetime1">
              <a:rPr lang="en-GB" smtClean="0"/>
              <a:t>06/07/2026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181D8E2-8966-18E4-CEB2-34823C09E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476154C-AE62-6F12-54C3-BBF257F946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125370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A6598E-4751-4A72-6047-C29C59420E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E8D306-C1B8-D247-8E96-E27E96F04B6A}" type="datetime1">
              <a:rPr lang="en-GB" smtClean="0"/>
              <a:t>06/07/2026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0AF127A-486B-0272-75D4-5EFC150052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D44B7A2-1578-0995-FBC1-33A3AB178D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33425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18F076-D762-B637-D378-7CBEF8CDEC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47A52DC-E049-C5F1-4755-617F7EF252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6B0F5C5-05D4-EDB5-6E8F-00C5A7E90B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7001D9F-1A5D-D706-6FB4-382E536D41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E744BA-EE06-EA4F-A35F-802755F534A6}" type="datetime1">
              <a:rPr lang="en-GB" smtClean="0"/>
              <a:t>06/07/2026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9EC4347-48A1-BEC3-28B3-6480835FDF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D34F401-498A-C523-E0D4-9F96B9AB9A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40392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FB8362-9D39-9FDD-CF78-D65FF8BADB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1A979BC-4A6B-681F-EEF3-933F8D108C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CEC59F3-A06E-7BCE-E511-D447ED0DDF6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34525-7126-B0CA-EFC9-B55E733A7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88B95-96C9-8E49-833B-0ECAF6747284}" type="datetime1">
              <a:rPr lang="en-GB" smtClean="0"/>
              <a:t>06/07/2026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B8ED71F-8CE8-A22D-B99C-2E3A1A80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70653D-D216-8A8A-2915-83EC9DFE18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868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6115C42-A2D8-CA71-DCA3-CCB11E3EA5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F212D12-E0C9-69DA-A958-1C8FC4ED64C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808B4A-2DEE-2E39-17D3-0B2D9D53FA2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BD88102-5870-C24B-9FD0-E7F0053F2EAF}" type="datetime1">
              <a:rPr lang="en-GB" smtClean="0"/>
              <a:t>06/07/2026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34C243-A58E-C9E0-B941-0D421733535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14989B-840D-F88E-A34E-4C821691F3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B9C2099-FF43-4C48-84C2-C3DE00EA017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040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emf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1.png"/><Relationship Id="rId7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microsoft.com/office/2007/relationships/hdphoto" Target="../media/hdphoto3.wdp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0.svg"/><Relationship Id="rId4" Type="http://schemas.openxmlformats.org/officeDocument/2006/relationships/image" Target="../media/image39.sv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microsoft.com/office/2007/relationships/hdphoto" Target="../media/hdphoto1.wdp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microsoft.com/office/2007/relationships/hdphoto" Target="../media/hdphoto2.wdp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eg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7.jpeg"/><Relationship Id="rId10" Type="http://schemas.openxmlformats.org/officeDocument/2006/relationships/image" Target="../media/image23.png"/><Relationship Id="rId4" Type="http://schemas.openxmlformats.org/officeDocument/2006/relationships/image" Target="../media/image16.jpeg"/><Relationship Id="rId9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3.png"/><Relationship Id="rId7" Type="http://schemas.openxmlformats.org/officeDocument/2006/relationships/image" Target="../media/image20.jpeg"/><Relationship Id="rId12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11" Type="http://schemas.openxmlformats.org/officeDocument/2006/relationships/image" Target="../media/image24.jpeg"/><Relationship Id="rId5" Type="http://schemas.openxmlformats.org/officeDocument/2006/relationships/image" Target="../media/image17.jpeg"/><Relationship Id="rId10" Type="http://schemas.openxmlformats.org/officeDocument/2006/relationships/image" Target="../media/image23.png"/><Relationship Id="rId4" Type="http://schemas.openxmlformats.org/officeDocument/2006/relationships/image" Target="../media/image16.jpeg"/><Relationship Id="rId9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>
            <a:extLst>
              <a:ext uri="{FF2B5EF4-FFF2-40B4-BE49-F238E27FC236}">
                <a16:creationId xmlns:a16="http://schemas.microsoft.com/office/drawing/2014/main" id="{EEE14D10-F82A-BD6E-7290-5F7A1B2C64F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" b="28485"/>
          <a:stretch>
            <a:fillRect/>
          </a:stretch>
        </p:blipFill>
        <p:spPr bwMode="auto">
          <a:xfrm>
            <a:off x="0" y="1045220"/>
            <a:ext cx="12192000" cy="58127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200F9AB-F284-C202-F3CC-3FD1A9526FD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275988" y="0"/>
            <a:ext cx="9144000" cy="4413247"/>
          </a:xfrm>
        </p:spPr>
        <p:txBody>
          <a:bodyPr>
            <a:normAutofit/>
          </a:bodyPr>
          <a:lstStyle/>
          <a:p>
            <a:pPr algn="l"/>
            <a:r>
              <a:rPr lang="en-GB" sz="6600" dirty="0">
                <a:solidFill>
                  <a:schemeClr val="bg1"/>
                </a:solidFill>
              </a:rPr>
              <a:t>Life inside a grid cell…</a:t>
            </a:r>
            <a:br>
              <a:rPr lang="en-GB" sz="6600" dirty="0">
                <a:solidFill>
                  <a:schemeClr val="bg1"/>
                </a:solidFill>
              </a:rPr>
            </a:br>
            <a:r>
              <a:rPr lang="en-GB" sz="6600" dirty="0">
                <a:solidFill>
                  <a:schemeClr val="bg1"/>
                </a:solidFill>
              </a:rPr>
              <a:t>in a Virtual Ecosystem</a:t>
            </a:r>
            <a:endParaRPr lang="en-US" sz="6600" dirty="0">
              <a:solidFill>
                <a:schemeClr val="tx2">
                  <a:lumMod val="25000"/>
                  <a:lumOff val="75000"/>
                </a:schemeClr>
              </a:solidFill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ED975C-DFB6-E356-6C77-F0DE6924B58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5988" y="5307049"/>
            <a:ext cx="7467600" cy="1011462"/>
          </a:xfrm>
        </p:spPr>
        <p:txBody>
          <a:bodyPr>
            <a:normAutofit lnSpcReduction="10000"/>
          </a:bodyPr>
          <a:lstStyle/>
          <a:p>
            <a:pPr algn="l"/>
            <a:r>
              <a:rPr lang="en-US" sz="3200" b="1" dirty="0">
                <a:solidFill>
                  <a:schemeClr val="bg1"/>
                </a:solidFill>
              </a:rPr>
              <a:t>Vivienne Groner</a:t>
            </a:r>
          </a:p>
          <a:p>
            <a:pPr algn="l"/>
            <a:r>
              <a:rPr lang="en-US" sz="2800" dirty="0" err="1">
                <a:solidFill>
                  <a:schemeClr val="bg1"/>
                </a:solidFill>
              </a:rPr>
              <a:t>PanGLASS</a:t>
            </a:r>
            <a:r>
              <a:rPr lang="en-US" sz="2800" dirty="0">
                <a:solidFill>
                  <a:schemeClr val="bg1"/>
                </a:solidFill>
              </a:rPr>
              <a:t> Conference | July 2026 | Stuttgart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CB463E3-737D-8DEB-F5C4-3F59544696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1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73A48C28-0E1A-7252-8962-683B4C816A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4000" y="137148"/>
            <a:ext cx="1924050" cy="780999"/>
          </a:xfrm>
          <a:prstGeom prst="rect">
            <a:avLst/>
          </a:prstGeom>
        </p:spPr>
      </p:pic>
      <p:pic>
        <p:nvPicPr>
          <p:cNvPr id="14346" name="Picture 10">
            <a:extLst>
              <a:ext uri="{FF2B5EF4-FFF2-40B4-BE49-F238E27FC236}">
                <a16:creationId xmlns:a16="http://schemas.microsoft.com/office/drawing/2014/main" id="{9E533FB4-2DD7-1D3A-9D1B-E3D3545BE5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314968"/>
            <a:ext cx="3937000" cy="433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8" name="Picture 12" descr="South East Asia Rainforest Research Partnership (SEARRP) | ForestGEO">
            <a:extLst>
              <a:ext uri="{FF2B5EF4-FFF2-40B4-BE49-F238E27FC236}">
                <a16:creationId xmlns:a16="http://schemas.microsoft.com/office/drawing/2014/main" id="{162BD1F9-259F-C691-9D17-8F92B1A016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5100" y="212944"/>
            <a:ext cx="1572835" cy="704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38424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4C3EC13-FF84-7AC7-7AFF-C7C08467CC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DA264EF-A024-F032-4F46-D75000033B2F}"/>
              </a:ext>
            </a:extLst>
          </p:cNvPr>
          <p:cNvSpPr txBox="1"/>
          <p:nvPr/>
        </p:nvSpPr>
        <p:spPr>
          <a:xfrm>
            <a:off x="2602266" y="5305404"/>
            <a:ext cx="672102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Full model</a:t>
            </a:r>
            <a:r>
              <a:rPr lang="en-US" sz="2400" dirty="0"/>
              <a:t>: 1 month</a:t>
            </a:r>
          </a:p>
          <a:p>
            <a:r>
              <a:rPr lang="en-US" sz="2400" b="1" dirty="0"/>
              <a:t>Hydrology</a:t>
            </a:r>
            <a:r>
              <a:rPr lang="en-US" sz="2400" dirty="0"/>
              <a:t>: 1 day (30 days per month)</a:t>
            </a:r>
          </a:p>
          <a:p>
            <a:r>
              <a:rPr lang="en-US" sz="2400" b="1" dirty="0"/>
              <a:t>Microclimate</a:t>
            </a:r>
            <a:r>
              <a:rPr lang="en-US" sz="2400" dirty="0"/>
              <a:t>: 1 hour (mean monthly day)</a:t>
            </a: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BA630892-E38D-2471-8266-15307D361269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dirty="0">
                <a:solidFill>
                  <a:srgbClr val="0000CD"/>
                </a:solidFill>
                <a:latin typeface="Imperial Sans Text Semibold"/>
              </a:rPr>
              <a:t>What time is it?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CD"/>
              </a:solidFill>
              <a:effectLst/>
              <a:uLnTx/>
              <a:uFillTx/>
              <a:latin typeface="Imperial Sans Text Semibold"/>
              <a:ea typeface="+mj-ea"/>
              <a:cs typeface="+mj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76E719F-917C-E99F-C2B9-907CEAF8E05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2007" t="17059" r="17647" b="52877"/>
          <a:stretch>
            <a:fillRect/>
          </a:stretch>
        </p:blipFill>
        <p:spPr>
          <a:xfrm>
            <a:off x="325800" y="1214055"/>
            <a:ext cx="8997494" cy="3357955"/>
          </a:xfrm>
          <a:prstGeom prst="rect">
            <a:avLst/>
          </a:prstGeom>
        </p:spPr>
      </p:pic>
      <p:pic>
        <p:nvPicPr>
          <p:cNvPr id="8" name="Content Placeholder 7" descr="A diagram of a plant life cycle&#10;&#10;Description automatically generated">
            <a:extLst>
              <a:ext uri="{FF2B5EF4-FFF2-40B4-BE49-F238E27FC236}">
                <a16:creationId xmlns:a16="http://schemas.microsoft.com/office/drawing/2014/main" id="{7CC4DA1C-A47B-5CDB-BEAC-C405E95A510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8" t="14193" r="14925" b="9354"/>
          <a:stretch/>
        </p:blipFill>
        <p:spPr>
          <a:xfrm>
            <a:off x="838200" y="5205139"/>
            <a:ext cx="1403842" cy="1400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74664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36C1B3DD-F55F-B80E-66DB-D8B690BA0638}"/>
              </a:ext>
            </a:extLst>
          </p:cNvPr>
          <p:cNvGrpSpPr/>
          <p:nvPr/>
        </p:nvGrpSpPr>
        <p:grpSpPr>
          <a:xfrm>
            <a:off x="11903" y="-136525"/>
            <a:ext cx="12318052" cy="6858000"/>
            <a:chOff x="29878" y="-539725"/>
            <a:chExt cx="12318052" cy="6858000"/>
          </a:xfrm>
        </p:grpSpPr>
        <p:pic>
          <p:nvPicPr>
            <p:cNvPr id="18438" name="Picture 6" descr="Timber Harvest - Selection Cutting | Turner Logging">
              <a:extLst>
                <a:ext uri="{FF2B5EF4-FFF2-40B4-BE49-F238E27FC236}">
                  <a16:creationId xmlns:a16="http://schemas.microsoft.com/office/drawing/2014/main" id="{A82EA539-2AA3-46D4-9905-59A9BB6DE60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9074" r="22395"/>
            <a:stretch/>
          </p:blipFill>
          <p:spPr bwMode="auto">
            <a:xfrm>
              <a:off x="8333883" y="-539725"/>
              <a:ext cx="4014047" cy="68579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6" name="Picture 4" descr="Blanket ban on bushmeat could be disastrous for forest dwellers in Central  Africa, says new report">
              <a:extLst>
                <a:ext uri="{FF2B5EF4-FFF2-40B4-BE49-F238E27FC236}">
                  <a16:creationId xmlns:a16="http://schemas.microsoft.com/office/drawing/2014/main" id="{A893C33B-8FAB-B1C8-2EC4-201A95FCA0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3147" t="22366" r="8118" b="4"/>
            <a:stretch>
              <a:fillRect/>
            </a:stretch>
          </p:blipFill>
          <p:spPr bwMode="auto">
            <a:xfrm>
              <a:off x="4182755" y="735603"/>
              <a:ext cx="4003039" cy="26265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8434" name="Picture 2" descr="What Are the Different Types of Floods: The 5 Common Types">
              <a:extLst>
                <a:ext uri="{FF2B5EF4-FFF2-40B4-BE49-F238E27FC236}">
                  <a16:creationId xmlns:a16="http://schemas.microsoft.com/office/drawing/2014/main" id="{7AE40B1E-EEC6-8F04-81BF-65E538DAA57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l="11205" r="9946" b="14799"/>
            <a:stretch>
              <a:fillRect/>
            </a:stretch>
          </p:blipFill>
          <p:spPr bwMode="auto">
            <a:xfrm>
              <a:off x="29878" y="3431017"/>
              <a:ext cx="4003019" cy="288725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4868D41-73C4-33E1-03B0-296C5AB217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11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45C14E6-EB4E-57DA-25C8-D28B86DEEE05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41685" b="14794"/>
          <a:stretch>
            <a:fillRect/>
          </a:stretch>
        </p:blipFill>
        <p:spPr>
          <a:xfrm>
            <a:off x="4164780" y="3834217"/>
            <a:ext cx="4014047" cy="2889260"/>
          </a:xfrm>
          <a:prstGeom prst="rect">
            <a:avLst/>
          </a:prstGeom>
        </p:spPr>
      </p:pic>
      <p:pic>
        <p:nvPicPr>
          <p:cNvPr id="7" name="Picture 6" descr="A wild cat in a forest&#10;&#10;Description automatically generated">
            <a:extLst>
              <a:ext uri="{FF2B5EF4-FFF2-40B4-BE49-F238E27FC236}">
                <a16:creationId xmlns:a16="http://schemas.microsoft.com/office/drawing/2014/main" id="{D9260549-AD7C-B0F3-55C3-DCEAA717124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081" t="22287" r="-3" b="-3"/>
          <a:stretch>
            <a:fillRect/>
          </a:stretch>
        </p:blipFill>
        <p:spPr>
          <a:xfrm>
            <a:off x="0" y="1117491"/>
            <a:ext cx="4014048" cy="2626525"/>
          </a:xfrm>
          <a:prstGeom prst="rect">
            <a:avLst/>
          </a:prstGeom>
        </p:spPr>
      </p:pic>
      <p:sp>
        <p:nvSpPr>
          <p:cNvPr id="4" name="Title 1">
            <a:extLst>
              <a:ext uri="{FF2B5EF4-FFF2-40B4-BE49-F238E27FC236}">
                <a16:creationId xmlns:a16="http://schemas.microsoft.com/office/drawing/2014/main" id="{56B3C2A0-721C-2EF6-F9BE-8568F95B2955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Imperial Sans Text Semibold"/>
                <a:ea typeface="+mj-ea"/>
                <a:cs typeface="+mj-cs"/>
              </a:rPr>
              <a:t>Almost unlimited applications</a:t>
            </a:r>
          </a:p>
        </p:txBody>
      </p:sp>
    </p:spTree>
    <p:extLst>
      <p:ext uri="{BB962C8B-B14F-4D97-AF65-F5344CB8AC3E}">
        <p14:creationId xmlns:p14="http://schemas.microsoft.com/office/powerpoint/2010/main" val="28382345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5E6C59-B729-1F69-0576-DDCF647609E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" name="Rectangle 69">
            <a:extLst>
              <a:ext uri="{FF2B5EF4-FFF2-40B4-BE49-F238E27FC236}">
                <a16:creationId xmlns:a16="http://schemas.microsoft.com/office/drawing/2014/main" id="{928F64C6-FE22-4FC1-A763-DFCC514811B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ltGray">
          <a:xfrm>
            <a:off x="4261224" y="4577975"/>
            <a:ext cx="7539349" cy="1899827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3" name="Picture 12" descr="A picture containing text, palm tree, tree, plant&#10;&#10;Description automatically generated">
            <a:extLst>
              <a:ext uri="{FF2B5EF4-FFF2-40B4-BE49-F238E27FC236}">
                <a16:creationId xmlns:a16="http://schemas.microsoft.com/office/drawing/2014/main" id="{A5607E63-3FB3-D175-0FE6-DD9BC1C7F26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070" b="12069"/>
          <a:stretch>
            <a:fillRect/>
          </a:stretch>
        </p:blipFill>
        <p:spPr bwMode="auto">
          <a:xfrm>
            <a:off x="317636" y="321734"/>
            <a:ext cx="3797570" cy="2010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CD00B2B3-D4A6-180F-7513-6C64429D20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08" r="4" b="41182"/>
          <a:stretch>
            <a:fillRect/>
          </a:stretch>
        </p:blipFill>
        <p:spPr bwMode="auto">
          <a:xfrm>
            <a:off x="317634" y="2422097"/>
            <a:ext cx="3794760" cy="2013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 descr="A picture containing clothing, outdoor, person, plant&#10;&#10;Description automatically generated">
            <a:extLst>
              <a:ext uri="{FF2B5EF4-FFF2-40B4-BE49-F238E27FC236}">
                <a16:creationId xmlns:a16="http://schemas.microsoft.com/office/drawing/2014/main" id="{2902F335-046E-CEFA-7335-5FC6918D9E6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18151" r="3653" b="2"/>
          <a:stretch>
            <a:fillRect/>
          </a:stretch>
        </p:blipFill>
        <p:spPr>
          <a:xfrm>
            <a:off x="4202549" y="321732"/>
            <a:ext cx="3793472" cy="4111323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59BEF198-CD2C-A61A-8940-90A5D00FA75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20097" b="9811"/>
          <a:stretch>
            <a:fillRect/>
          </a:stretch>
        </p:blipFill>
        <p:spPr>
          <a:xfrm>
            <a:off x="8086176" y="321733"/>
            <a:ext cx="3797984" cy="4111321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C485D959-D35D-1433-312D-8D3171C66D0A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 t="6066" r="1" b="23291"/>
          <a:stretch>
            <a:fillRect/>
          </a:stretch>
        </p:blipFill>
        <p:spPr>
          <a:xfrm>
            <a:off x="317634" y="4525715"/>
            <a:ext cx="3794760" cy="2010551"/>
          </a:xfrm>
          <a:prstGeom prst="rect">
            <a:avLst/>
          </a:prstGeom>
        </p:spPr>
      </p:pic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5C34627B-48E6-4F4D-B843-97717A86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719934" y="5694097"/>
            <a:ext cx="5486400" cy="0"/>
          </a:xfrm>
          <a:prstGeom prst="line">
            <a:avLst/>
          </a:prstGeom>
          <a:ln w="1587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Slide Number Placeholder 5">
            <a:extLst>
              <a:ext uri="{FF2B5EF4-FFF2-40B4-BE49-F238E27FC236}">
                <a16:creationId xmlns:a16="http://schemas.microsoft.com/office/drawing/2014/main" id="{0B17045F-9130-A42F-08A6-2258CF9BC2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57372" y="6536267"/>
            <a:ext cx="2743200" cy="306928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CBA53E11-492D-48B3-9F9B-09541CA2A39A}" type="slidenum"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pPr>
                <a:spcAft>
                  <a:spcPts val="600"/>
                </a:spcAft>
              </a:pPr>
              <a:t>12</a:t>
            </a:fld>
            <a:endParaRPr lang="en-US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A8A08E4-5AE0-EC26-1A48-7B2E4FC0F37D}"/>
              </a:ext>
            </a:extLst>
          </p:cNvPr>
          <p:cNvSpPr txBox="1"/>
          <p:nvPr/>
        </p:nvSpPr>
        <p:spPr>
          <a:xfrm>
            <a:off x="6724368" y="4129167"/>
            <a:ext cx="1848132" cy="403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HMTF Lombok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4CB8A174-D07A-7828-CA1F-74F1C2F4BD7E}"/>
              </a:ext>
            </a:extLst>
          </p:cNvPr>
          <p:cNvSpPr/>
          <p:nvPr/>
        </p:nvSpPr>
        <p:spPr>
          <a:xfrm>
            <a:off x="4149075" y="4457930"/>
            <a:ext cx="7901806" cy="216401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Title 1">
            <a:extLst>
              <a:ext uri="{FF2B5EF4-FFF2-40B4-BE49-F238E27FC236}">
                <a16:creationId xmlns:a16="http://schemas.microsoft.com/office/drawing/2014/main" id="{F6EFFDDA-3C7D-E526-E802-0467324FD2BC}"/>
              </a:ext>
            </a:extLst>
          </p:cNvPr>
          <p:cNvSpPr txBox="1">
            <a:spLocks/>
          </p:cNvSpPr>
          <p:nvPr/>
        </p:nvSpPr>
        <p:spPr>
          <a:xfrm>
            <a:off x="4608045" y="4774488"/>
            <a:ext cx="5132856" cy="1905188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Imperial Sans Text Semibold"/>
                <a:ea typeface="+mj-ea"/>
                <a:cs typeface="+mj-cs"/>
              </a:rPr>
              <a:t>Case study:</a:t>
            </a:r>
          </a:p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Imperial Sans Text Semibold"/>
                <a:ea typeface="+mj-ea"/>
                <a:cs typeface="+mj-cs"/>
              </a:rPr>
              <a:t>Maliau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Imperial Sans Text Semibold"/>
                <a:ea typeface="+mj-ea"/>
                <a:cs typeface="+mj-cs"/>
              </a:rPr>
              <a:t> Basin,</a:t>
            </a:r>
          </a:p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Imperial Sans Text Semibold"/>
                <a:ea typeface="+mj-ea"/>
                <a:cs typeface="+mj-cs"/>
              </a:rPr>
              <a:t>Borneo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57EE856-97A6-7BAC-7E21-C27BD451E8B5}"/>
              </a:ext>
            </a:extLst>
          </p:cNvPr>
          <p:cNvSpPr txBox="1"/>
          <p:nvPr/>
        </p:nvSpPr>
        <p:spPr>
          <a:xfrm>
            <a:off x="10876506" y="4092733"/>
            <a:ext cx="1848132" cy="403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Rob Ewers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134FD94A-48DA-DAD1-21C2-19F89B605B5D}"/>
              </a:ext>
            </a:extLst>
          </p:cNvPr>
          <p:cNvSpPr txBox="1"/>
          <p:nvPr/>
        </p:nvSpPr>
        <p:spPr>
          <a:xfrm>
            <a:off x="2871802" y="6275927"/>
            <a:ext cx="1848132" cy="403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Lela </a:t>
            </a:r>
            <a:r>
              <a:rPr lang="en-US" sz="1200" dirty="0" err="1">
                <a:solidFill>
                  <a:schemeClr val="bg1"/>
                </a:solidFill>
              </a:rPr>
              <a:t>M</a:t>
            </a:r>
            <a:r>
              <a:rPr lang="en-US" sz="1200" kern="1200" dirty="0" err="1">
                <a:solidFill>
                  <a:schemeClr val="bg1"/>
                </a:solidFill>
                <a:latin typeface="+mn-lt"/>
                <a:ea typeface="+mn-ea"/>
                <a:cs typeface="+mn-cs"/>
              </a:rPr>
              <a:t>azilamani</a:t>
            </a:r>
            <a:endParaRPr lang="en-US" sz="1200" kern="1200" dirty="0">
              <a:solidFill>
                <a:schemeClr val="bg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2831F14D-3132-B5C7-23B7-70561412CA40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8236" b="13211"/>
          <a:stretch>
            <a:fillRect/>
          </a:stretch>
        </p:blipFill>
        <p:spPr>
          <a:xfrm>
            <a:off x="8073479" y="4545815"/>
            <a:ext cx="3800887" cy="1990451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0958031-2891-FB54-392B-ECCAAD4DF8A7}"/>
              </a:ext>
            </a:extLst>
          </p:cNvPr>
          <p:cNvSpPr txBox="1"/>
          <p:nvPr/>
        </p:nvSpPr>
        <p:spPr>
          <a:xfrm>
            <a:off x="10988656" y="6231096"/>
            <a:ext cx="1848132" cy="4037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lnSpc>
                <a:spcPct val="90000"/>
              </a:lnSpc>
              <a:spcBef>
                <a:spcPts val="1000"/>
              </a:spcBef>
            </a:pPr>
            <a:r>
              <a:rPr lang="en-US" sz="1200" kern="12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Rob Ewers</a:t>
            </a:r>
          </a:p>
        </p:txBody>
      </p:sp>
    </p:spTree>
    <p:extLst>
      <p:ext uri="{BB962C8B-B14F-4D97-AF65-F5344CB8AC3E}">
        <p14:creationId xmlns:p14="http://schemas.microsoft.com/office/powerpoint/2010/main" val="4113785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65CD419-2888-0B19-EE4F-93C6E413B2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13</a:t>
            </a:fld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3E099DCF-1BBC-5B8E-CD0F-1CCEBECEA543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Imperial Sans Text Semibold"/>
                <a:ea typeface="+mj-ea"/>
                <a:cs typeface="+mj-cs"/>
              </a:rPr>
              <a:t>Cross-scale and cross-domain feedbacks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F5451F6-3C92-FB20-4387-6B4D919B19DB}"/>
              </a:ext>
            </a:extLst>
          </p:cNvPr>
          <p:cNvSpPr txBox="1"/>
          <p:nvPr/>
        </p:nvSpPr>
        <p:spPr>
          <a:xfrm>
            <a:off x="587578" y="1368266"/>
            <a:ext cx="4260715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Physical buffering</a:t>
            </a:r>
          </a:p>
          <a:p>
            <a:r>
              <a:rPr lang="en-US" sz="2000" dirty="0"/>
              <a:t>Canopies cool up to 5</a:t>
            </a:r>
            <a:r>
              <a:rPr lang="en-US" sz="2000" baseline="30000" dirty="0"/>
              <a:t>o</a:t>
            </a:r>
            <a:r>
              <a:rPr lang="en-US" sz="2000" dirty="0"/>
              <a:t>C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/>
              <a:t>Affects soil-plant-animal metabolic rates</a:t>
            </a:r>
          </a:p>
          <a:p>
            <a:pPr marL="742950" lvl="1" indent="-285750">
              <a:buFont typeface="Wingdings" pitchFamily="2" charset="2"/>
              <a:buChar char="Ø"/>
            </a:pPr>
            <a:endParaRPr lang="en-US" sz="2000" dirty="0"/>
          </a:p>
          <a:p>
            <a:r>
              <a:rPr lang="en-US" sz="2800" b="1" dirty="0"/>
              <a:t>Biological modification</a:t>
            </a:r>
          </a:p>
          <a:p>
            <a:r>
              <a:rPr lang="en-US" sz="2000" dirty="0"/>
              <a:t>Animals consume up to 50% of NPP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/>
              <a:t>Affects microclimate buffering</a:t>
            </a:r>
          </a:p>
          <a:p>
            <a:endParaRPr lang="en-US" sz="2000" dirty="0"/>
          </a:p>
          <a:p>
            <a:r>
              <a:rPr lang="en-US" sz="2800" b="1" dirty="0"/>
              <a:t>Biogeochemical consequences</a:t>
            </a:r>
          </a:p>
          <a:p>
            <a:r>
              <a:rPr lang="en-US" sz="2000" dirty="0"/>
              <a:t>Recycling and redistribution of nutrients</a:t>
            </a:r>
          </a:p>
          <a:p>
            <a:pPr marL="742950" lvl="1" indent="-285750">
              <a:buFont typeface="Wingdings" pitchFamily="2" charset="2"/>
              <a:buChar char="Ø"/>
            </a:pPr>
            <a:r>
              <a:rPr lang="en-US" sz="2000" dirty="0"/>
              <a:t>Affects plant growth</a:t>
            </a:r>
          </a:p>
          <a:p>
            <a:endParaRPr lang="en-US" dirty="0"/>
          </a:p>
        </p:txBody>
      </p:sp>
      <p:pic>
        <p:nvPicPr>
          <p:cNvPr id="2054" name="Picture 6" descr="Tropical Canopy Temperature Gradient">
            <a:extLst>
              <a:ext uri="{FF2B5EF4-FFF2-40B4-BE49-F238E27FC236}">
                <a16:creationId xmlns:a16="http://schemas.microsoft.com/office/drawing/2014/main" id="{0215E072-13E9-767A-601D-42647C508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46700" y="1184873"/>
            <a:ext cx="5418281" cy="54182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104308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le 1">
            <a:extLst>
              <a:ext uri="{FF2B5EF4-FFF2-40B4-BE49-F238E27FC236}">
                <a16:creationId xmlns:a16="http://schemas.microsoft.com/office/drawing/2014/main" id="{3E699D83-F70F-1D59-2033-7D287A924C27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Imperial Sans Text Semibold"/>
                <a:ea typeface="+mj-ea"/>
                <a:cs typeface="+mj-cs"/>
              </a:rPr>
              <a:t>Next steps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C5D7F82-9DC5-6F33-52BA-60CF604D905E}"/>
              </a:ext>
            </a:extLst>
          </p:cNvPr>
          <p:cNvSpPr txBox="1"/>
          <p:nvPr/>
        </p:nvSpPr>
        <p:spPr>
          <a:xfrm>
            <a:off x="4017680" y="1455695"/>
            <a:ext cx="4054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3"/>
            <a:r>
              <a:rPr lang="en-US" sz="2400" b="1" dirty="0">
                <a:solidFill>
                  <a:prstClr val="black"/>
                </a:solidFill>
                <a:latin typeface="Imperial Sans Text"/>
              </a:rPr>
              <a:t>2. SAFE project, Malaysia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2C7830C-04FC-D94A-3CE9-C2A9FDF1040E}"/>
              </a:ext>
            </a:extLst>
          </p:cNvPr>
          <p:cNvSpPr txBox="1"/>
          <p:nvPr/>
        </p:nvSpPr>
        <p:spPr>
          <a:xfrm>
            <a:off x="7880888" y="1455695"/>
            <a:ext cx="41351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3"/>
            <a:r>
              <a:rPr lang="en-US" sz="2400" b="1" dirty="0">
                <a:solidFill>
                  <a:prstClr val="black"/>
                </a:solidFill>
                <a:latin typeface="Imperial Sans Text"/>
              </a:rPr>
              <a:t>3. Generalizing the model</a:t>
            </a:r>
          </a:p>
        </p:txBody>
      </p:sp>
      <p:pic>
        <p:nvPicPr>
          <p:cNvPr id="17" name="Picture 16" descr="A poster showing the different types of animals&#10;&#10;AI-generated content may be incorrect.">
            <a:extLst>
              <a:ext uri="{FF2B5EF4-FFF2-40B4-BE49-F238E27FC236}">
                <a16:creationId xmlns:a16="http://schemas.microsoft.com/office/drawing/2014/main" id="{AB339523-B26F-EC36-A3D8-85668D678B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63" t="80645" r="2210" b="12040"/>
          <a:stretch>
            <a:fillRect/>
          </a:stretch>
        </p:blipFill>
        <p:spPr>
          <a:xfrm>
            <a:off x="8401748" y="2306546"/>
            <a:ext cx="3321935" cy="3195475"/>
          </a:xfrm>
          <a:prstGeom prst="roundRect">
            <a:avLst/>
          </a:prstGeom>
        </p:spPr>
      </p:pic>
      <p:pic>
        <p:nvPicPr>
          <p:cNvPr id="18" name="Picture 17" descr="A poster showing the different types of animals&#10;&#10;AI-generated content may be incorrect.">
            <a:extLst>
              <a:ext uri="{FF2B5EF4-FFF2-40B4-BE49-F238E27FC236}">
                <a16:creationId xmlns:a16="http://schemas.microsoft.com/office/drawing/2014/main" id="{0D6D4372-097E-BE66-5F4D-C1A53F81D0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80551" r="14468" b="12134"/>
          <a:stretch>
            <a:fillRect/>
          </a:stretch>
        </p:blipFill>
        <p:spPr>
          <a:xfrm>
            <a:off x="4384069" y="2388938"/>
            <a:ext cx="3321935" cy="3195475"/>
          </a:xfrm>
          <a:prstGeom prst="roundRect">
            <a:avLst/>
          </a:prstGeom>
        </p:spPr>
      </p:pic>
      <p:sp>
        <p:nvSpPr>
          <p:cNvPr id="19" name="Slide Number Placeholder 18">
            <a:extLst>
              <a:ext uri="{FF2B5EF4-FFF2-40B4-BE49-F238E27FC236}">
                <a16:creationId xmlns:a16="http://schemas.microsoft.com/office/drawing/2014/main" id="{E49A3227-E841-8E96-21B8-BC65BA069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14</a:t>
            </a:fld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7211A33-B25D-E6BB-8099-EB982CDA1207}"/>
              </a:ext>
            </a:extLst>
          </p:cNvPr>
          <p:cNvSpPr txBox="1"/>
          <p:nvPr/>
        </p:nvSpPr>
        <p:spPr>
          <a:xfrm>
            <a:off x="0" y="1455695"/>
            <a:ext cx="405471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53"/>
            <a:r>
              <a:rPr lang="en-US" sz="2400" b="1" dirty="0">
                <a:solidFill>
                  <a:prstClr val="black"/>
                </a:solidFill>
                <a:latin typeface="Imperial Sans Text"/>
              </a:rPr>
              <a:t>1. Bug fixing &amp; calibration</a:t>
            </a:r>
          </a:p>
        </p:txBody>
      </p:sp>
      <p:pic>
        <p:nvPicPr>
          <p:cNvPr id="3" name="Picture 2" descr="A poster showing the different types of animals&#10;&#10;AI-generated content may be incorrect.">
            <a:extLst>
              <a:ext uri="{FF2B5EF4-FFF2-40B4-BE49-F238E27FC236}">
                <a16:creationId xmlns:a16="http://schemas.microsoft.com/office/drawing/2014/main" id="{38BB1470-09B7-8287-9525-F6A1E50BF6C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805" t="80551" r="14468" b="12134"/>
          <a:stretch>
            <a:fillRect/>
          </a:stretch>
        </p:blipFill>
        <p:spPr>
          <a:xfrm>
            <a:off x="366389" y="2388938"/>
            <a:ext cx="3321935" cy="3195475"/>
          </a:xfrm>
          <a:prstGeom prst="roundRect">
            <a:avLst/>
          </a:prstGeom>
        </p:spPr>
      </p:pic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8508D6A4-51AD-9760-61D9-647F781529C9}"/>
              </a:ext>
            </a:extLst>
          </p:cNvPr>
          <p:cNvSpPr/>
          <p:nvPr/>
        </p:nvSpPr>
        <p:spPr>
          <a:xfrm>
            <a:off x="325801" y="2388938"/>
            <a:ext cx="3321936" cy="3195475"/>
          </a:xfrm>
          <a:prstGeom prst="roundRect">
            <a:avLst/>
          </a:prstGeom>
          <a:solidFill>
            <a:srgbClr val="EAF5F7"/>
          </a:solidFill>
          <a:ln>
            <a:solidFill>
              <a:srgbClr val="EAF5F7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Graphic 7" descr="Bug under magnifying glass with solid fill">
            <a:extLst>
              <a:ext uri="{FF2B5EF4-FFF2-40B4-BE49-F238E27FC236}">
                <a16:creationId xmlns:a16="http://schemas.microsoft.com/office/drawing/2014/main" id="{FE3771A9-4A52-712F-E2C0-FD93FAEFCA8E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468318" y="2437430"/>
            <a:ext cx="2065298" cy="2065298"/>
          </a:xfrm>
          <a:prstGeom prst="rect">
            <a:avLst/>
          </a:prstGeom>
        </p:spPr>
      </p:pic>
      <p:sp>
        <p:nvSpPr>
          <p:cNvPr id="9" name="Oval 8">
            <a:extLst>
              <a:ext uri="{FF2B5EF4-FFF2-40B4-BE49-F238E27FC236}">
                <a16:creationId xmlns:a16="http://schemas.microsoft.com/office/drawing/2014/main" id="{11DD8A5F-53DE-97A2-D38C-CE9816D0EACD}"/>
              </a:ext>
            </a:extLst>
          </p:cNvPr>
          <p:cNvSpPr/>
          <p:nvPr/>
        </p:nvSpPr>
        <p:spPr>
          <a:xfrm>
            <a:off x="2477991" y="4065518"/>
            <a:ext cx="432000" cy="432000"/>
          </a:xfrm>
          <a:prstGeom prst="ellipse">
            <a:avLst/>
          </a:prstGeom>
          <a:solidFill>
            <a:srgbClr val="58B0B2"/>
          </a:solidFill>
          <a:ln>
            <a:solidFill>
              <a:srgbClr val="58B0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FA2DE3B8-9840-3F03-071E-885B34D01105}"/>
              </a:ext>
            </a:extLst>
          </p:cNvPr>
          <p:cNvSpPr/>
          <p:nvPr/>
        </p:nvSpPr>
        <p:spPr>
          <a:xfrm>
            <a:off x="2490484" y="4654498"/>
            <a:ext cx="432000" cy="432000"/>
          </a:xfrm>
          <a:prstGeom prst="ellipse">
            <a:avLst/>
          </a:prstGeom>
          <a:solidFill>
            <a:srgbClr val="58B0B2"/>
          </a:solidFill>
          <a:ln>
            <a:solidFill>
              <a:srgbClr val="58B0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69C4DA2E-FF07-E0B5-4903-9A0A919839D7}"/>
              </a:ext>
            </a:extLst>
          </p:cNvPr>
          <p:cNvSpPr/>
          <p:nvPr/>
        </p:nvSpPr>
        <p:spPr>
          <a:xfrm>
            <a:off x="3005255" y="5045077"/>
            <a:ext cx="432000" cy="432000"/>
          </a:xfrm>
          <a:prstGeom prst="ellipse">
            <a:avLst/>
          </a:prstGeom>
          <a:solidFill>
            <a:srgbClr val="58B0B2"/>
          </a:solidFill>
          <a:ln>
            <a:solidFill>
              <a:srgbClr val="58B0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4947AEAC-4E64-66C1-8746-4F9186317B2E}"/>
              </a:ext>
            </a:extLst>
          </p:cNvPr>
          <p:cNvSpPr/>
          <p:nvPr/>
        </p:nvSpPr>
        <p:spPr>
          <a:xfrm>
            <a:off x="1947401" y="5045077"/>
            <a:ext cx="432000" cy="432000"/>
          </a:xfrm>
          <a:prstGeom prst="ellipse">
            <a:avLst/>
          </a:prstGeom>
          <a:solidFill>
            <a:srgbClr val="58B0B2"/>
          </a:solidFill>
          <a:ln>
            <a:solidFill>
              <a:srgbClr val="58B0B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2" name="Graphic 21" descr="Transfer with solid fill">
            <a:extLst>
              <a:ext uri="{FF2B5EF4-FFF2-40B4-BE49-F238E27FC236}">
                <a16:creationId xmlns:a16="http://schemas.microsoft.com/office/drawing/2014/main" id="{E76F3E18-D898-8AA5-AA76-5574679BD5C1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3472821">
            <a:off x="2775286" y="4578587"/>
            <a:ext cx="575156" cy="336570"/>
          </a:xfrm>
          <a:prstGeom prst="rect">
            <a:avLst/>
          </a:prstGeom>
        </p:spPr>
      </p:pic>
      <p:pic>
        <p:nvPicPr>
          <p:cNvPr id="27" name="Graphic 26" descr="Transfer with solid fill">
            <a:extLst>
              <a:ext uri="{FF2B5EF4-FFF2-40B4-BE49-F238E27FC236}">
                <a16:creationId xmlns:a16="http://schemas.microsoft.com/office/drawing/2014/main" id="{699A5BE8-DE51-9C09-5A01-5ABD9464B60A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7372984">
            <a:off x="2091823" y="4563021"/>
            <a:ext cx="575156" cy="336570"/>
          </a:xfrm>
          <a:prstGeom prst="rect">
            <a:avLst/>
          </a:prstGeom>
        </p:spPr>
      </p:pic>
      <p:pic>
        <p:nvPicPr>
          <p:cNvPr id="28" name="Graphic 27" descr="Transfer with solid fill">
            <a:extLst>
              <a:ext uri="{FF2B5EF4-FFF2-40B4-BE49-F238E27FC236}">
                <a16:creationId xmlns:a16="http://schemas.microsoft.com/office/drawing/2014/main" id="{AE172139-20DC-2CA5-1DFC-DAF24D1100FF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404750" y="5110208"/>
            <a:ext cx="575156" cy="336570"/>
          </a:xfrm>
          <a:prstGeom prst="rect">
            <a:avLst/>
          </a:prstGeom>
        </p:spPr>
      </p:pic>
      <p:pic>
        <p:nvPicPr>
          <p:cNvPr id="29" name="Graphic 28" descr="Transfer with solid fill">
            <a:extLst>
              <a:ext uri="{FF2B5EF4-FFF2-40B4-BE49-F238E27FC236}">
                <a16:creationId xmlns:a16="http://schemas.microsoft.com/office/drawing/2014/main" id="{A0BEAC1F-2979-351B-CF47-BFE5CC196BA8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2559964">
            <a:off x="2810400" y="4995086"/>
            <a:ext cx="291285" cy="142870"/>
          </a:xfrm>
          <a:prstGeom prst="rect">
            <a:avLst/>
          </a:prstGeom>
        </p:spPr>
      </p:pic>
      <p:pic>
        <p:nvPicPr>
          <p:cNvPr id="30" name="Graphic 29" descr="Transfer with solid fill">
            <a:extLst>
              <a:ext uri="{FF2B5EF4-FFF2-40B4-BE49-F238E27FC236}">
                <a16:creationId xmlns:a16="http://schemas.microsoft.com/office/drawing/2014/main" id="{1CFB7A19-3CDE-8E60-5D71-FC90B3F7BE50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8287939">
            <a:off x="2290460" y="5003274"/>
            <a:ext cx="291285" cy="142870"/>
          </a:xfrm>
          <a:prstGeom prst="rect">
            <a:avLst/>
          </a:prstGeom>
        </p:spPr>
      </p:pic>
      <p:pic>
        <p:nvPicPr>
          <p:cNvPr id="32" name="Graphic 31" descr="Transfer with solid fill">
            <a:extLst>
              <a:ext uri="{FF2B5EF4-FFF2-40B4-BE49-F238E27FC236}">
                <a16:creationId xmlns:a16="http://schemas.microsoft.com/office/drawing/2014/main" id="{D8B46A10-9133-1F7A-822F-116E4CBAC636}"/>
              </a:ext>
            </a:extLst>
          </p:cNvPr>
          <p:cNvPicPr>
            <a:picLocks noChangeAspect="1"/>
          </p:cNvPicPr>
          <p:nvPr/>
        </p:nvPicPr>
        <p:blipFill>
          <a:blip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 rot="5400000">
            <a:off x="2553225" y="4458511"/>
            <a:ext cx="291285" cy="142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8540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587A117-06DC-A313-1EFB-1D07D3CB41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>
            <a:extLst>
              <a:ext uri="{FF2B5EF4-FFF2-40B4-BE49-F238E27FC236}">
                <a16:creationId xmlns:a16="http://schemas.microsoft.com/office/drawing/2014/main" id="{F0006276-7E18-AC7C-C851-01E2F550A9B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5625"/>
          <a:stretch>
            <a:fillRect/>
          </a:stretch>
        </p:blipFill>
        <p:spPr bwMode="auto">
          <a:xfrm>
            <a:off x="0" y="0"/>
            <a:ext cx="12192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94CE780-E4F0-6003-DF62-2B0CE93B46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>
                <a:solidFill>
                  <a:schemeClr val="bg1"/>
                </a:solidFill>
              </a:rPr>
              <a:t>15</a:t>
            </a:fld>
            <a:endParaRPr lang="en-US">
              <a:solidFill>
                <a:schemeClr val="bg1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205BDE59-536A-0D70-457D-A8E5F9490FCE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Imperial Sans Text Semibold"/>
                <a:ea typeface="+mj-ea"/>
                <a:cs typeface="+mj-cs"/>
              </a:rPr>
              <a:t>Take home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9016CED9-01B8-0CD0-FA12-A20A76175379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5800" y="714907"/>
            <a:ext cx="6867480" cy="347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lvl="0" eaLnBrk="0" fontAlgn="base" hangingPunct="0">
              <a:spcBef>
                <a:spcPct val="0"/>
              </a:spcBef>
              <a:spcAft>
                <a:spcPct val="0"/>
              </a:spcAft>
            </a:pPr>
            <a:endParaRPr lang="en-US" altLang="en-US" sz="20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Climate- and Ecosystems are complex, non-linear, hard to predict. The Virtual Ecosystem is our attempt to embrace that complexity.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We sit in ecology, but we need the physics - in return, we offer realistic ecosystem processes.</a:t>
            </a: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endParaRPr lang="en-US" altLang="en-US" sz="1600" dirty="0">
              <a:solidFill>
                <a:schemeClr val="bg1"/>
              </a:solidFill>
              <a:latin typeface="Arial" panose="020B0604020202020204" pitchFamily="34" charset="0"/>
            </a:endParaRPr>
          </a:p>
          <a:p>
            <a:pPr marL="342900" lvl="0" indent="-342900" eaLnBrk="0" fontAlgn="base" hangingPunct="0"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 sz="2400" dirty="0">
                <a:solidFill>
                  <a:schemeClr val="bg1"/>
                </a:solidFill>
                <a:latin typeface="Arial" panose="020B0604020202020204" pitchFamily="34" charset="0"/>
              </a:rPr>
              <a:t>We are building in public - your feedback, data, and critique will make this stronger.</a:t>
            </a:r>
          </a:p>
        </p:txBody>
      </p:sp>
      <p:pic>
        <p:nvPicPr>
          <p:cNvPr id="3" name="Picture 2" descr="A qr code with a logo&#10;&#10;AI-generated content may be incorrect.">
            <a:extLst>
              <a:ext uri="{FF2B5EF4-FFF2-40B4-BE49-F238E27FC236}">
                <a16:creationId xmlns:a16="http://schemas.microsoft.com/office/drawing/2014/main" id="{073BAF6E-14DE-D8A2-E922-D3800BB593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498" y="4608643"/>
            <a:ext cx="1788208" cy="178820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152EAA62-A38B-A7D5-ECC6-1FCAD42A4595}"/>
              </a:ext>
            </a:extLst>
          </p:cNvPr>
          <p:cNvSpPr txBox="1"/>
          <p:nvPr/>
        </p:nvSpPr>
        <p:spPr>
          <a:xfrm>
            <a:off x="5936755" y="4939641"/>
            <a:ext cx="6482963" cy="1591331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2800" b="1" dirty="0">
                <a:solidFill>
                  <a:schemeClr val="bg1"/>
                </a:solidFill>
              </a:rPr>
              <a:t>Want to contribute?</a:t>
            </a:r>
          </a:p>
          <a:p>
            <a:pPr algn="l">
              <a:lnSpc>
                <a:spcPct val="105000"/>
              </a:lnSpc>
            </a:pPr>
            <a:r>
              <a:rPr lang="en-US" sz="2800" b="1" dirty="0">
                <a:solidFill>
                  <a:schemeClr val="bg1"/>
                </a:solidFill>
              </a:rPr>
              <a:t>Want to use the Virtual Ecosystem?</a:t>
            </a:r>
          </a:p>
          <a:p>
            <a:pPr algn="l">
              <a:lnSpc>
                <a:spcPct val="105000"/>
              </a:lnSpc>
            </a:pPr>
            <a:r>
              <a:rPr lang="en-US" sz="2800" dirty="0">
                <a:solidFill>
                  <a:schemeClr val="bg1"/>
                </a:solidFill>
              </a:rPr>
              <a:t>Email us at   </a:t>
            </a:r>
            <a:r>
              <a:rPr lang="en-US" sz="2800" dirty="0" err="1">
                <a:solidFill>
                  <a:schemeClr val="bg1"/>
                </a:solidFill>
              </a:rPr>
              <a:t>v.groner@ic.ac.uk</a:t>
            </a:r>
            <a:endParaRPr lang="en-US" sz="2800" dirty="0">
              <a:solidFill>
                <a:schemeClr val="bg1"/>
              </a:solidFill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3C6B682-E210-4A35-1D2D-7FC2F7261D0B}"/>
              </a:ext>
            </a:extLst>
          </p:cNvPr>
          <p:cNvSpPr txBox="1"/>
          <p:nvPr/>
        </p:nvSpPr>
        <p:spPr>
          <a:xfrm>
            <a:off x="989155" y="6484451"/>
            <a:ext cx="1508541" cy="5663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bg1"/>
                </a:solidFill>
              </a:rPr>
              <a:t>GitHub page</a:t>
            </a:r>
          </a:p>
        </p:txBody>
      </p:sp>
      <p:pic>
        <p:nvPicPr>
          <p:cNvPr id="8" name="Content Placeholder 17" descr="A qr code on a white background&#10;&#10;AI-generated content may be incorrect.">
            <a:extLst>
              <a:ext uri="{FF2B5EF4-FFF2-40B4-BE49-F238E27FC236}">
                <a16:creationId xmlns:a16="http://schemas.microsoft.com/office/drawing/2014/main" id="{F1185753-FB79-0233-DE2C-5F61B9EB0AD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9147" y="4572846"/>
            <a:ext cx="1788207" cy="1788207"/>
          </a:xfr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44D7755-D8BF-3655-7E1C-5878AADEED25}"/>
              </a:ext>
            </a:extLst>
          </p:cNvPr>
          <p:cNvSpPr txBox="1"/>
          <p:nvPr/>
        </p:nvSpPr>
        <p:spPr>
          <a:xfrm>
            <a:off x="3554950" y="6463151"/>
            <a:ext cx="1508541" cy="566396"/>
          </a:xfrm>
          <a:prstGeom prst="rect">
            <a:avLst/>
          </a:prstGeom>
          <a:noFill/>
        </p:spPr>
        <p:txBody>
          <a:bodyPr wrap="none" lIns="0" tIns="0" rIns="0" bIns="0" rtlCol="0">
            <a:noAutofit/>
          </a:bodyPr>
          <a:lstStyle/>
          <a:p>
            <a:pPr algn="l">
              <a:lnSpc>
                <a:spcPct val="105000"/>
              </a:lnSpc>
            </a:pPr>
            <a:r>
              <a:rPr lang="en-US" sz="1600" dirty="0">
                <a:solidFill>
                  <a:schemeClr val="bg1"/>
                </a:solidFill>
              </a:rPr>
              <a:t>Our paper</a:t>
            </a:r>
          </a:p>
        </p:txBody>
      </p:sp>
    </p:spTree>
    <p:extLst>
      <p:ext uri="{BB962C8B-B14F-4D97-AF65-F5344CB8AC3E}">
        <p14:creationId xmlns:p14="http://schemas.microsoft.com/office/powerpoint/2010/main" val="54003649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B3CB1E1-4FA3-C3A1-2112-D838F222A3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2C6022-2B2C-C2AE-7D60-32D807F44C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3B9C2099-FF43-4C48-84C2-C3DE00EA017E}" type="slidenum">
              <a:rPr lang="en-US">
                <a:solidFill>
                  <a:srgbClr val="FFFFFF"/>
                </a:solidFill>
              </a:rPr>
              <a:pPr>
                <a:spcAft>
                  <a:spcPts val="600"/>
                </a:spcAft>
              </a:pPr>
              <a:t>2</a:t>
            </a:fld>
            <a:endParaRPr lang="en-US">
              <a:solidFill>
                <a:srgbClr val="FFFFFF"/>
              </a:solidFill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0833D79D-FA05-09F2-C5A2-80BB1224962E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CD"/>
                </a:solidFill>
                <a:latin typeface="Imperial Sans Text Semibold"/>
              </a:rPr>
              <a:t>Ecosystems are more complex than the space station </a:t>
            </a:r>
          </a:p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200" dirty="0">
                <a:solidFill>
                  <a:srgbClr val="0000CD"/>
                </a:solidFill>
                <a:latin typeface="Imperial Sans Text Semibold"/>
              </a:rPr>
              <a:t>- and we barely have a map</a:t>
            </a:r>
          </a:p>
        </p:txBody>
      </p:sp>
      <p:pic>
        <p:nvPicPr>
          <p:cNvPr id="16396" name="Picture 12">
            <a:extLst>
              <a:ext uri="{FF2B5EF4-FFF2-40B4-BE49-F238E27FC236}">
                <a16:creationId xmlns:a16="http://schemas.microsoft.com/office/drawing/2014/main" id="{30448A03-A42C-FD86-10DF-59BE0EE395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64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315756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D5355-3925-080C-7064-185DFD9427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378F3A8-21EB-A4C5-1455-7445E9514B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3</a:t>
            </a:fld>
            <a:endParaRPr lang="en-US"/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945B87AD-47A9-0B8A-9120-4D6F6301F882}"/>
              </a:ext>
            </a:extLst>
          </p:cNvPr>
          <p:cNvSpPr txBox="1">
            <a:spLocks/>
          </p:cNvSpPr>
          <p:nvPr/>
        </p:nvSpPr>
        <p:spPr>
          <a:xfrm>
            <a:off x="230264" y="252000"/>
            <a:ext cx="11738821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400" dirty="0">
                <a:solidFill>
                  <a:srgbClr val="0000CD"/>
                </a:solidFill>
                <a:latin typeface="Imperial Sans Text Semibold"/>
              </a:rPr>
              <a:t>We have powerful models - but they look at different things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227326-2858-149C-31CE-C08EC3A8ED3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231" r="89270" b="22101"/>
          <a:stretch>
            <a:fillRect/>
          </a:stretch>
        </p:blipFill>
        <p:spPr>
          <a:xfrm>
            <a:off x="1748058" y="2258413"/>
            <a:ext cx="802744" cy="94775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5557613A-4D86-3E9F-958B-D768E4D2E13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7395" t="76987" r="31822"/>
          <a:stretch>
            <a:fillRect/>
          </a:stretch>
        </p:blipFill>
        <p:spPr>
          <a:xfrm>
            <a:off x="9645641" y="3884715"/>
            <a:ext cx="759055" cy="16200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129BE4-9FCC-957C-59C6-2068A430089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5231" r="90520" b="22524"/>
          <a:stretch>
            <a:fillRect/>
          </a:stretch>
        </p:blipFill>
        <p:spPr>
          <a:xfrm>
            <a:off x="9700100" y="2301758"/>
            <a:ext cx="650140" cy="839789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E86114D1-A84B-CF9C-BA1A-03D6F335A80E}"/>
              </a:ext>
            </a:extLst>
          </p:cNvPr>
          <p:cNvSpPr txBox="1"/>
          <p:nvPr/>
        </p:nvSpPr>
        <p:spPr>
          <a:xfrm>
            <a:off x="2450110" y="1194979"/>
            <a:ext cx="347605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Land surface models</a:t>
            </a:r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1-100 km</a:t>
            </a:r>
            <a:endParaRPr lang="en-US" dirty="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797E640B-F92B-C741-7433-417DF6B9D17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41" t="43948" r="85039" b="45995"/>
          <a:stretch>
            <a:fillRect/>
          </a:stretch>
        </p:blipFill>
        <p:spPr>
          <a:xfrm>
            <a:off x="1742211" y="3223028"/>
            <a:ext cx="620887" cy="625919"/>
          </a:xfrm>
          <a:prstGeom prst="round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8DC110C-B359-24D1-3477-6D8B6A31814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8" t="90270" r="91936" b="1883"/>
          <a:stretch>
            <a:fillRect/>
          </a:stretch>
        </p:blipFill>
        <p:spPr>
          <a:xfrm>
            <a:off x="1739190" y="4796545"/>
            <a:ext cx="620887" cy="610087"/>
          </a:xfrm>
          <a:prstGeom prst="round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47389F-718D-D50F-D84F-2F24880572A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6912" t="49064" r="60005" b="37618"/>
          <a:stretch>
            <a:fillRect/>
          </a:stretch>
        </p:blipFill>
        <p:spPr>
          <a:xfrm>
            <a:off x="1742211" y="4004982"/>
            <a:ext cx="614847" cy="625920"/>
          </a:xfrm>
          <a:prstGeom prst="round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5E0E2FF1-E62D-670F-6F06-06918907E47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2417" t="44399" r="8406" b="45633"/>
          <a:stretch>
            <a:fillRect/>
          </a:stretch>
        </p:blipFill>
        <p:spPr>
          <a:xfrm>
            <a:off x="9749660" y="5598080"/>
            <a:ext cx="563369" cy="612000"/>
          </a:xfrm>
          <a:prstGeom prst="round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295E4434-EE1A-F4ED-A335-E38FE4C98DC5}"/>
              </a:ext>
            </a:extLst>
          </p:cNvPr>
          <p:cNvSpPr txBox="1"/>
          <p:nvPr/>
        </p:nvSpPr>
        <p:spPr>
          <a:xfrm>
            <a:off x="313596" y="2546449"/>
            <a:ext cx="12608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Coupled</a:t>
            </a:r>
          </a:p>
          <a:p>
            <a:pPr algn="r"/>
            <a:r>
              <a:rPr lang="en-US" sz="1400" dirty="0"/>
              <a:t>atmosphere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0668F4-996E-7248-FB61-455C888DBA56}"/>
              </a:ext>
            </a:extLst>
          </p:cNvPr>
          <p:cNvSpPr txBox="1"/>
          <p:nvPr/>
        </p:nvSpPr>
        <p:spPr>
          <a:xfrm>
            <a:off x="-19376" y="3275231"/>
            <a:ext cx="163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Complex</a:t>
            </a:r>
          </a:p>
          <a:p>
            <a:pPr algn="r"/>
            <a:r>
              <a:rPr lang="en-US" sz="1400" dirty="0"/>
              <a:t>hydrology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83BDCDA-07B0-2BCC-8753-A18F0725DECF}"/>
              </a:ext>
            </a:extLst>
          </p:cNvPr>
          <p:cNvSpPr txBox="1"/>
          <p:nvPr/>
        </p:nvSpPr>
        <p:spPr>
          <a:xfrm>
            <a:off x="196124" y="4035723"/>
            <a:ext cx="1322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Simple vegetation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31EA06E6-1B81-4B2E-C409-58F5B700214F}"/>
              </a:ext>
            </a:extLst>
          </p:cNvPr>
          <p:cNvSpPr txBox="1"/>
          <p:nvPr/>
        </p:nvSpPr>
        <p:spPr>
          <a:xfrm>
            <a:off x="234334" y="5026115"/>
            <a:ext cx="137774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Simple soil C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95E09AD8-16A4-36E6-715B-D754E7F3E791}"/>
              </a:ext>
            </a:extLst>
          </p:cNvPr>
          <p:cNvSpPr txBox="1"/>
          <p:nvPr/>
        </p:nvSpPr>
        <p:spPr>
          <a:xfrm>
            <a:off x="10479544" y="2467500"/>
            <a:ext cx="123722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Atmospheric</a:t>
            </a:r>
          </a:p>
          <a:p>
            <a:r>
              <a:rPr lang="en-US" sz="1400" dirty="0"/>
              <a:t>Forcing  microclimate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54BFBC32-FD5A-4A50-AC90-1A43FEA35409}"/>
              </a:ext>
            </a:extLst>
          </p:cNvPr>
          <p:cNvSpPr txBox="1"/>
          <p:nvPr/>
        </p:nvSpPr>
        <p:spPr>
          <a:xfrm>
            <a:off x="10553733" y="4018222"/>
            <a:ext cx="12372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Complex vegetation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94217AE-9591-49FE-077F-2B0B1523FC95}"/>
              </a:ext>
            </a:extLst>
          </p:cNvPr>
          <p:cNvSpPr txBox="1"/>
          <p:nvPr/>
        </p:nvSpPr>
        <p:spPr>
          <a:xfrm>
            <a:off x="10553733" y="4869857"/>
            <a:ext cx="123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Complex soils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7264A76E-7D4A-13B9-C846-E5AE760D65FB}"/>
              </a:ext>
            </a:extLst>
          </p:cNvPr>
          <p:cNvSpPr txBox="1"/>
          <p:nvPr/>
        </p:nvSpPr>
        <p:spPr>
          <a:xfrm>
            <a:off x="10553733" y="5651864"/>
            <a:ext cx="1237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Complex animals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DF712D32-E2FF-990F-62A0-075C199526C5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147" r="60005" b="37618"/>
          <a:stretch>
            <a:fillRect/>
          </a:stretch>
        </p:blipFill>
        <p:spPr>
          <a:xfrm>
            <a:off x="2795835" y="3008709"/>
            <a:ext cx="2989019" cy="2857500"/>
          </a:xfrm>
          <a:prstGeom prst="round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8DDBC8B-C9DA-E6A2-54A1-5BCE4A739D0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8015" t="15926" b="35324"/>
          <a:stretch>
            <a:fillRect/>
          </a:stretch>
        </p:blipFill>
        <p:spPr>
          <a:xfrm>
            <a:off x="6323163" y="2446149"/>
            <a:ext cx="3029499" cy="3517661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20198F0D-9DF2-A542-4993-A7CD177D058E}"/>
              </a:ext>
            </a:extLst>
          </p:cNvPr>
          <p:cNvSpPr txBox="1"/>
          <p:nvPr/>
        </p:nvSpPr>
        <p:spPr>
          <a:xfrm>
            <a:off x="230264" y="5619235"/>
            <a:ext cx="1377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/>
              <a:t>Typically no animals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A19508A5-9A12-C0E6-6199-42BF3EA145A8}"/>
              </a:ext>
            </a:extLst>
          </p:cNvPr>
          <p:cNvSpPr txBox="1"/>
          <p:nvPr/>
        </p:nvSpPr>
        <p:spPr>
          <a:xfrm>
            <a:off x="10479544" y="3274377"/>
            <a:ext cx="16314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Simple or</a:t>
            </a:r>
          </a:p>
          <a:p>
            <a:r>
              <a:rPr lang="en-US" sz="1400" dirty="0"/>
              <a:t>no hydrology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0B33016-0169-49BD-0920-916835C9D722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alphaModFix amt="70000"/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82417" t="44399" r="8406" b="45633"/>
          <a:stretch>
            <a:fillRect/>
          </a:stretch>
        </p:blipFill>
        <p:spPr>
          <a:xfrm>
            <a:off x="1774809" y="5576734"/>
            <a:ext cx="563369" cy="612000"/>
          </a:xfrm>
          <a:prstGeom prst="roundRect">
            <a:avLst/>
          </a:prstGeom>
        </p:spPr>
      </p:pic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4EF5F7F0-F3DC-E09B-1FD2-DB30140C204C}"/>
              </a:ext>
            </a:extLst>
          </p:cNvPr>
          <p:cNvCxnSpPr/>
          <p:nvPr/>
        </p:nvCxnSpPr>
        <p:spPr>
          <a:xfrm flipV="1">
            <a:off x="1774809" y="5614299"/>
            <a:ext cx="550804" cy="52322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8708B43-CFC6-0F1B-D70F-D962989AB883}"/>
              </a:ext>
            </a:extLst>
          </p:cNvPr>
          <p:cNvSpPr txBox="1"/>
          <p:nvPr/>
        </p:nvSpPr>
        <p:spPr>
          <a:xfrm>
            <a:off x="6099884" y="1194979"/>
            <a:ext cx="3476055" cy="156966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/>
              <a:t>Ecosystem </a:t>
            </a:r>
          </a:p>
          <a:p>
            <a:pPr algn="ctr"/>
            <a:r>
              <a:rPr lang="en-US" sz="2800" b="1" dirty="0"/>
              <a:t>models</a:t>
            </a:r>
            <a:endParaRPr lang="en-US" sz="2000" dirty="0"/>
          </a:p>
          <a:p>
            <a:pPr algn="ctr"/>
            <a:endParaRPr lang="en-US" sz="2000" dirty="0"/>
          </a:p>
          <a:p>
            <a:pPr algn="ctr"/>
            <a:r>
              <a:rPr lang="en-US" sz="2000" dirty="0"/>
              <a:t>1m-10 km</a:t>
            </a:r>
            <a:endParaRPr lang="en-US" dirty="0"/>
          </a:p>
        </p:txBody>
      </p:sp>
      <p:cxnSp>
        <p:nvCxnSpPr>
          <p:cNvPr id="32" name="Straight Arrow Connector 31">
            <a:extLst>
              <a:ext uri="{FF2B5EF4-FFF2-40B4-BE49-F238E27FC236}">
                <a16:creationId xmlns:a16="http://schemas.microsoft.com/office/drawing/2014/main" id="{0BF0A8FF-42D6-BCBE-5B80-77CC70AF3004}"/>
              </a:ext>
            </a:extLst>
          </p:cNvPr>
          <p:cNvCxnSpPr/>
          <p:nvPr/>
        </p:nvCxnSpPr>
        <p:spPr>
          <a:xfrm>
            <a:off x="11236960" y="2854960"/>
            <a:ext cx="20320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3" name="Picture 32">
            <a:extLst>
              <a:ext uri="{FF2B5EF4-FFF2-40B4-BE49-F238E27FC236}">
                <a16:creationId xmlns:a16="http://schemas.microsoft.com/office/drawing/2014/main" id="{9A858AEA-C5B0-395E-C674-48C2F6C91BE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541" t="43948" r="85039" b="45995"/>
          <a:stretch>
            <a:fillRect/>
          </a:stretch>
        </p:blipFill>
        <p:spPr>
          <a:xfrm>
            <a:off x="9714726" y="3223028"/>
            <a:ext cx="620887" cy="625919"/>
          </a:xfrm>
          <a:prstGeom prst="round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146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191988-1858-8290-AD57-35ECE38827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11" y="1508230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6371C5-7766-0AFF-C8EC-152416D6C7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4</a:t>
            </a:fld>
            <a:endParaRPr lang="en-US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176638D-52D9-3EEB-423E-4D0C3926A0D8}"/>
              </a:ext>
            </a:extLst>
          </p:cNvPr>
          <p:cNvSpPr/>
          <p:nvPr/>
        </p:nvSpPr>
        <p:spPr>
          <a:xfrm>
            <a:off x="6188149" y="1279630"/>
            <a:ext cx="6003851" cy="4298740"/>
          </a:xfrm>
          <a:prstGeom prst="rect">
            <a:avLst/>
          </a:prstGeom>
          <a:solidFill>
            <a:srgbClr val="164B6E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3">
            <a:extLst>
              <a:ext uri="{FF2B5EF4-FFF2-40B4-BE49-F238E27FC236}">
                <a16:creationId xmlns:a16="http://schemas.microsoft.com/office/drawing/2014/main" id="{CB26B097-41A7-C1AE-4391-2BC029A6DC0E}"/>
              </a:ext>
            </a:extLst>
          </p:cNvPr>
          <p:cNvSpPr txBox="1">
            <a:spLocks/>
          </p:cNvSpPr>
          <p:nvPr/>
        </p:nvSpPr>
        <p:spPr>
          <a:xfrm>
            <a:off x="8610600" y="507672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C2099-FF43-4C48-84C2-C3DE00EA017E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DC2A7F-BE08-5A3D-1C15-653F0C5D863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039" t="19882" r="21255" b="18384"/>
          <a:stretch>
            <a:fillRect/>
          </a:stretch>
        </p:blipFill>
        <p:spPr>
          <a:xfrm>
            <a:off x="46611" y="1279630"/>
            <a:ext cx="6094929" cy="429874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64C20F2-52EF-49FC-4701-11350AE57A8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81366" y="1476229"/>
            <a:ext cx="5817415" cy="3905541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15668CA-EF66-A37E-0CB3-BBF4CEC4A6F6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Imperial Sans Text Semibold"/>
                <a:ea typeface="+mj-ea"/>
                <a:cs typeface="+mj-cs"/>
              </a:rPr>
              <a:t>Back to the drawing board…</a:t>
            </a:r>
          </a:p>
        </p:txBody>
      </p:sp>
      <p:pic>
        <p:nvPicPr>
          <p:cNvPr id="12" name="Picture 2" descr="Why Use Python? - Full Stack Python">
            <a:extLst>
              <a:ext uri="{FF2B5EF4-FFF2-40B4-BE49-F238E27FC236}">
                <a16:creationId xmlns:a16="http://schemas.microsoft.com/office/drawing/2014/main" id="{00B1B5D5-1D31-BB59-18F3-7A65AC23E2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583" y="6009871"/>
            <a:ext cx="2114117" cy="689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208C718-3745-5E38-DC45-576B63A4279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705100" y="5985887"/>
            <a:ext cx="689963" cy="689963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061025F-AF2B-B86B-0EBA-8CCA4E027CCE}"/>
              </a:ext>
            </a:extLst>
          </p:cNvPr>
          <p:cNvSpPr txBox="1"/>
          <p:nvPr/>
        </p:nvSpPr>
        <p:spPr>
          <a:xfrm>
            <a:off x="3395063" y="6077247"/>
            <a:ext cx="609600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400" dirty="0" err="1"/>
              <a:t>ImperialCollegeLondon</a:t>
            </a:r>
            <a:r>
              <a:rPr lang="en-US" sz="2400" dirty="0"/>
              <a:t> / </a:t>
            </a:r>
            <a:r>
              <a:rPr lang="en-US" sz="2400" b="1" dirty="0" err="1"/>
              <a:t>virtual_ecosystem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784585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36459F8-C860-DE33-CCF8-30ED4A71B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9416" y="6282773"/>
            <a:ext cx="2591335" cy="332589"/>
          </a:xfrm>
        </p:spPr>
        <p:txBody>
          <a:bodyPr/>
          <a:lstStyle/>
          <a:p>
            <a:fld id="{3B9C2099-FF43-4C48-84C2-C3DE00EA017E}" type="slidenum">
              <a:rPr lang="en-US" smtClean="0"/>
              <a:t>5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04581687-22EE-3C25-17F0-406B08BB588A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Imperial Sans Text Semibold"/>
                <a:ea typeface="+mj-ea"/>
                <a:cs typeface="+mj-cs"/>
              </a:rPr>
              <a:t>What is the Virtual Ecosystem?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5D7B6CD6-8F5B-CD77-0C81-6718A8A56F2B}"/>
              </a:ext>
            </a:extLst>
          </p:cNvPr>
          <p:cNvSpPr txBox="1">
            <a:spLocks/>
          </p:cNvSpPr>
          <p:nvPr/>
        </p:nvSpPr>
        <p:spPr>
          <a:xfrm>
            <a:off x="325618" y="809431"/>
            <a:ext cx="11540763" cy="3715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765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accent3"/>
                </a:solidFill>
                <a:latin typeface="+mn-lt"/>
                <a:ea typeface="Inter Medium" panose="02000503000000020004" pitchFamily="2" charset="0"/>
                <a:cs typeface="+mn-cs"/>
              </a:defRPr>
            </a:lvl1pPr>
            <a:lvl2pPr marL="342882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685765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7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0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2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5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77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0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7B68EE"/>
                </a:solidFill>
              </a:rPr>
              <a:t>A holistic, process-based terrestrial ecosystem model</a:t>
            </a:r>
            <a:endParaRPr lang="en-US" dirty="0">
              <a:solidFill>
                <a:srgbClr val="7B68EE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FC9A3BEB-69B7-D746-60A0-4877DC9B7105}"/>
              </a:ext>
            </a:extLst>
          </p:cNvPr>
          <p:cNvSpPr txBox="1">
            <a:spLocks/>
          </p:cNvSpPr>
          <p:nvPr/>
        </p:nvSpPr>
        <p:spPr>
          <a:xfrm>
            <a:off x="8619416" y="6282773"/>
            <a:ext cx="2591335" cy="3325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C2099-FF43-4C48-84C2-C3DE00EA017E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65F6D350-FC92-4A75-9B74-8C9156FBD3B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217" t="33566" r="55609" b="40462"/>
          <a:stretch>
            <a:fillRect/>
          </a:stretch>
        </p:blipFill>
        <p:spPr>
          <a:xfrm>
            <a:off x="6766458" y="1360385"/>
            <a:ext cx="3137107" cy="1633493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16A65BF-1254-7681-5C84-7297BCCDF53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6210" t="28258" r="3678" b="39999"/>
          <a:stretch>
            <a:fillRect/>
          </a:stretch>
        </p:blipFill>
        <p:spPr>
          <a:xfrm>
            <a:off x="6796125" y="4700502"/>
            <a:ext cx="4869317" cy="1927789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5C5ED5A-BBAB-96D7-A195-AF3E329120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3626" t="64197" r="66059" b="6972"/>
          <a:stretch>
            <a:fillRect/>
          </a:stretch>
        </p:blipFill>
        <p:spPr>
          <a:xfrm>
            <a:off x="9840984" y="1376799"/>
            <a:ext cx="1804603" cy="160066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4D75E714-86A4-F1DD-7E52-0459CC8A084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4239" t="64197" r="15426" b="7210"/>
          <a:stretch>
            <a:fillRect/>
          </a:stretch>
        </p:blipFill>
        <p:spPr>
          <a:xfrm>
            <a:off x="6766458" y="2968267"/>
            <a:ext cx="4879129" cy="1732235"/>
          </a:xfrm>
          <a:prstGeom prst="rect">
            <a:avLst/>
          </a:prstGeom>
        </p:spPr>
      </p:pic>
      <p:pic>
        <p:nvPicPr>
          <p:cNvPr id="15" name="Content Placeholder 7" descr="A diagram of a plant life cycle&#10;&#10;Description automatically generated">
            <a:extLst>
              <a:ext uri="{FF2B5EF4-FFF2-40B4-BE49-F238E27FC236}">
                <a16:creationId xmlns:a16="http://schemas.microsoft.com/office/drawing/2014/main" id="{6FE25813-8E41-147E-8D51-6B0579560E5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458" t="14193" r="14925" b="9354"/>
          <a:stretch/>
        </p:blipFill>
        <p:spPr>
          <a:xfrm>
            <a:off x="22082" y="1402629"/>
            <a:ext cx="5236780" cy="5225662"/>
          </a:xfrm>
          <a:prstGeom prst="rect">
            <a:avLst/>
          </a:prstGeom>
        </p:spPr>
      </p:pic>
      <p:sp>
        <p:nvSpPr>
          <p:cNvPr id="33" name="TextBox 32">
            <a:extLst>
              <a:ext uri="{FF2B5EF4-FFF2-40B4-BE49-F238E27FC236}">
                <a16:creationId xmlns:a16="http://schemas.microsoft.com/office/drawing/2014/main" id="{727D49E0-7F49-7CFC-9AEC-C0653E019C6B}"/>
              </a:ext>
            </a:extLst>
          </p:cNvPr>
          <p:cNvSpPr txBox="1"/>
          <p:nvPr/>
        </p:nvSpPr>
        <p:spPr>
          <a:xfrm>
            <a:off x="22082" y="6282773"/>
            <a:ext cx="4180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Ewers et al. 2024</a:t>
            </a:r>
          </a:p>
          <a:p>
            <a:r>
              <a:rPr lang="en-GB" sz="1600" i="1" dirty="0"/>
              <a:t>Ecological Modelling</a:t>
            </a:r>
          </a:p>
        </p:txBody>
      </p:sp>
    </p:spTree>
    <p:extLst>
      <p:ext uri="{BB962C8B-B14F-4D97-AF65-F5344CB8AC3E}">
        <p14:creationId xmlns:p14="http://schemas.microsoft.com/office/powerpoint/2010/main" val="3315709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2AB358-2BB5-78B9-206B-D07206AD5C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18B7034-128D-BE56-9B33-E87C58A11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9416" y="6282773"/>
            <a:ext cx="2591335" cy="332589"/>
          </a:xfrm>
        </p:spPr>
        <p:txBody>
          <a:bodyPr/>
          <a:lstStyle/>
          <a:p>
            <a:fld id="{3B9C2099-FF43-4C48-84C2-C3DE00EA017E}" type="slidenum">
              <a:rPr lang="en-US" smtClean="0"/>
              <a:t>6</a:t>
            </a:fld>
            <a:endParaRPr lang="en-US"/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DB205F5A-ECD9-15F2-F73F-9C22F47C12E6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Imperial Sans Text Semibold"/>
                <a:ea typeface="+mj-ea"/>
                <a:cs typeface="+mj-cs"/>
              </a:rPr>
              <a:t>What is the Virtual Ecosystem?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396F66F5-C1D5-D28C-30DB-4F4D617621CB}"/>
              </a:ext>
            </a:extLst>
          </p:cNvPr>
          <p:cNvSpPr txBox="1">
            <a:spLocks/>
          </p:cNvSpPr>
          <p:nvPr/>
        </p:nvSpPr>
        <p:spPr>
          <a:xfrm>
            <a:off x="325618" y="809431"/>
            <a:ext cx="11540763" cy="3715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765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accent3"/>
                </a:solidFill>
                <a:latin typeface="+mn-lt"/>
                <a:ea typeface="Inter Medium" panose="02000503000000020004" pitchFamily="2" charset="0"/>
                <a:cs typeface="+mn-cs"/>
              </a:defRPr>
            </a:lvl1pPr>
            <a:lvl2pPr marL="342882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685765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7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0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2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5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77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0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7B68EE"/>
                </a:solidFill>
              </a:rPr>
              <a:t>A holistic, process-based terrestrial ecosystem model</a:t>
            </a:r>
            <a:endParaRPr lang="en-US" dirty="0">
              <a:solidFill>
                <a:srgbClr val="7B68EE"/>
              </a:solidFill>
            </a:endParaRPr>
          </a:p>
        </p:txBody>
      </p:sp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18A1183B-D45D-E982-DDE3-F48244C25968}"/>
              </a:ext>
            </a:extLst>
          </p:cNvPr>
          <p:cNvSpPr txBox="1">
            <a:spLocks/>
          </p:cNvSpPr>
          <p:nvPr/>
        </p:nvSpPr>
        <p:spPr>
          <a:xfrm>
            <a:off x="8619416" y="6282773"/>
            <a:ext cx="2591335" cy="332589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C2099-FF43-4C48-84C2-C3DE00EA017E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5" name="Content Placeholder 7" descr="A diagram of a plant life cycle&#10;&#10;Description automatically generated">
            <a:extLst>
              <a:ext uri="{FF2B5EF4-FFF2-40B4-BE49-F238E27FC236}">
                <a16:creationId xmlns:a16="http://schemas.microsoft.com/office/drawing/2014/main" id="{556C26DB-E48C-E9CD-041A-F1CC0EC3288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8" t="14193" r="14925" b="9354"/>
          <a:stretch/>
        </p:blipFill>
        <p:spPr>
          <a:xfrm>
            <a:off x="22082" y="1402629"/>
            <a:ext cx="5236780" cy="5225662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96BE54-2A46-0B7F-7D7C-D6812E75EA5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836" r="40826"/>
          <a:stretch>
            <a:fillRect/>
          </a:stretch>
        </p:blipFill>
        <p:spPr>
          <a:xfrm>
            <a:off x="6902268" y="3245459"/>
            <a:ext cx="4731488" cy="310766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4070F6-B156-F924-F6B3-3C5171545E65}"/>
              </a:ext>
            </a:extLst>
          </p:cNvPr>
          <p:cNvSpPr txBox="1"/>
          <p:nvPr/>
        </p:nvSpPr>
        <p:spPr>
          <a:xfrm>
            <a:off x="8403591" y="5974040"/>
            <a:ext cx="3500175" cy="25391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r"/>
            <a:r>
              <a:rPr lang="en-GB" sz="1050" dirty="0" err="1"/>
              <a:t>Makinde</a:t>
            </a:r>
            <a:r>
              <a:rPr lang="en-GB" sz="1050" dirty="0"/>
              <a:t> et al. (2017)  </a:t>
            </a:r>
            <a:r>
              <a:rPr lang="en-GB" sz="1050" dirty="0">
                <a:ea typeface="+mn-lt"/>
                <a:cs typeface="+mn-lt"/>
              </a:rPr>
              <a:t>10.4236/gep.2017.512012</a:t>
            </a:r>
            <a:endParaRPr lang="en-US" dirty="0"/>
          </a:p>
        </p:txBody>
      </p:sp>
      <p:pic>
        <p:nvPicPr>
          <p:cNvPr id="6" name="Picture 5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1AD549A5-8B8A-AF51-FC82-A68D46A4F20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7541" t="2754" r="70244" b="10674"/>
          <a:stretch/>
        </p:blipFill>
        <p:spPr>
          <a:xfrm>
            <a:off x="9767018" y="630044"/>
            <a:ext cx="1513325" cy="3042226"/>
          </a:xfrm>
          <a:prstGeom prst="rect">
            <a:avLst/>
          </a:prstGeom>
        </p:spPr>
      </p:pic>
      <p:sp>
        <p:nvSpPr>
          <p:cNvPr id="7" name="Diamond 6">
            <a:extLst>
              <a:ext uri="{FF2B5EF4-FFF2-40B4-BE49-F238E27FC236}">
                <a16:creationId xmlns:a16="http://schemas.microsoft.com/office/drawing/2014/main" id="{C7C6B5C3-DCB5-671F-B1C3-B44C78604D1A}"/>
              </a:ext>
            </a:extLst>
          </p:cNvPr>
          <p:cNvSpPr/>
          <p:nvPr/>
        </p:nvSpPr>
        <p:spPr>
          <a:xfrm rot="18960000">
            <a:off x="8187689" y="4408660"/>
            <a:ext cx="225131" cy="295085"/>
          </a:xfrm>
          <a:prstGeom prst="diamond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8EFAE6E6-5535-A29C-5B91-CC5E3A915429}"/>
              </a:ext>
            </a:extLst>
          </p:cNvPr>
          <p:cNvCxnSpPr>
            <a:cxnSpLocks/>
          </p:cNvCxnSpPr>
          <p:nvPr/>
        </p:nvCxnSpPr>
        <p:spPr>
          <a:xfrm flipV="1">
            <a:off x="8403591" y="3651250"/>
            <a:ext cx="2866242" cy="993766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1C0A3E5D-944D-765F-E4A0-692034D5F945}"/>
              </a:ext>
            </a:extLst>
          </p:cNvPr>
          <p:cNvCxnSpPr>
            <a:cxnSpLocks/>
            <a:stCxn id="7" idx="0"/>
          </p:cNvCxnSpPr>
          <p:nvPr/>
        </p:nvCxnSpPr>
        <p:spPr>
          <a:xfrm flipV="1">
            <a:off x="8197763" y="3651250"/>
            <a:ext cx="1579765" cy="798819"/>
          </a:xfrm>
          <a:prstGeom prst="straightConnector1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4E29D45E-E865-4F1C-8EDD-EE6946CA25B5}"/>
              </a:ext>
            </a:extLst>
          </p:cNvPr>
          <p:cNvSpPr txBox="1"/>
          <p:nvPr/>
        </p:nvSpPr>
        <p:spPr>
          <a:xfrm>
            <a:off x="22082" y="6282773"/>
            <a:ext cx="4180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Ewers et al. 2024</a:t>
            </a:r>
          </a:p>
          <a:p>
            <a:r>
              <a:rPr lang="en-GB" sz="1600" i="1" dirty="0"/>
              <a:t>Ecological Modelling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3239203-2121-54DB-CE1F-D93D575CD252}"/>
              </a:ext>
            </a:extLst>
          </p:cNvPr>
          <p:cNvSpPr txBox="1"/>
          <p:nvPr/>
        </p:nvSpPr>
        <p:spPr>
          <a:xfrm>
            <a:off x="6917476" y="2829960"/>
            <a:ext cx="28090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Native resolution:</a:t>
            </a:r>
          </a:p>
          <a:p>
            <a:r>
              <a:rPr lang="en-US" sz="2400" b="1" dirty="0"/>
              <a:t>1hectare, 1month</a:t>
            </a:r>
          </a:p>
        </p:txBody>
      </p:sp>
    </p:spTree>
    <p:extLst>
      <p:ext uri="{BB962C8B-B14F-4D97-AF65-F5344CB8AC3E}">
        <p14:creationId xmlns:p14="http://schemas.microsoft.com/office/powerpoint/2010/main" val="360285635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50C177-8F00-64FB-295C-2C164FEEB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1B7213D6-824D-4EE2-976E-5A6FC71770A0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Imperial Sans Text Semibold"/>
                <a:ea typeface="+mj-ea"/>
                <a:cs typeface="+mj-cs"/>
              </a:rPr>
              <a:t>What is the Virtual Ecosystem?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BCE06BCF-FED1-4408-D49B-D52C7BEE10F8}"/>
              </a:ext>
            </a:extLst>
          </p:cNvPr>
          <p:cNvSpPr txBox="1">
            <a:spLocks/>
          </p:cNvSpPr>
          <p:nvPr/>
        </p:nvSpPr>
        <p:spPr>
          <a:xfrm>
            <a:off x="325618" y="809431"/>
            <a:ext cx="11540763" cy="3715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765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accent3"/>
                </a:solidFill>
                <a:latin typeface="+mn-lt"/>
                <a:ea typeface="Inter Medium" panose="02000503000000020004" pitchFamily="2" charset="0"/>
                <a:cs typeface="+mn-cs"/>
              </a:defRPr>
            </a:lvl1pPr>
            <a:lvl2pPr marL="342882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685765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7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0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2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5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77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0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7B68EE"/>
                </a:solidFill>
              </a:rPr>
              <a:t>A holistic, process-based terrestrial ecosystem model</a:t>
            </a:r>
            <a:endParaRPr lang="en-US" dirty="0">
              <a:solidFill>
                <a:srgbClr val="7B68EE"/>
              </a:solidFill>
            </a:endParaRPr>
          </a:p>
        </p:txBody>
      </p:sp>
      <p:pic>
        <p:nvPicPr>
          <p:cNvPr id="15" name="Content Placeholder 7" descr="A diagram of a plant life cycle&#10;&#10;Description automatically generated">
            <a:extLst>
              <a:ext uri="{FF2B5EF4-FFF2-40B4-BE49-F238E27FC236}">
                <a16:creationId xmlns:a16="http://schemas.microsoft.com/office/drawing/2014/main" id="{CB9E86FC-F7C1-FCB0-0B41-E3272EB8AD1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8" t="14193" r="14925" b="9354"/>
          <a:stretch/>
        </p:blipFill>
        <p:spPr>
          <a:xfrm>
            <a:off x="22082" y="1402629"/>
            <a:ext cx="5236780" cy="52256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04358005-F4CD-708B-9927-C6C28BD9F560}"/>
              </a:ext>
            </a:extLst>
          </p:cNvPr>
          <p:cNvSpPr txBox="1"/>
          <p:nvPr/>
        </p:nvSpPr>
        <p:spPr>
          <a:xfrm>
            <a:off x="22082" y="6282773"/>
            <a:ext cx="4180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Ewers et al. 2024</a:t>
            </a:r>
          </a:p>
          <a:p>
            <a:r>
              <a:rPr lang="en-GB" sz="1600" i="1" dirty="0"/>
              <a:t>Ecological Modelling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5D2D42-E88B-D114-EDE3-EE74E04D2DE5}"/>
              </a:ext>
            </a:extLst>
          </p:cNvPr>
          <p:cNvSpPr txBox="1"/>
          <p:nvPr/>
        </p:nvSpPr>
        <p:spPr>
          <a:xfrm>
            <a:off x="9766891" y="2804982"/>
            <a:ext cx="22309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Functional groups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02486508-C52A-608E-0078-9BDC8B39F15B}"/>
              </a:ext>
            </a:extLst>
          </p:cNvPr>
          <p:cNvSpPr txBox="1"/>
          <p:nvPr/>
        </p:nvSpPr>
        <p:spPr>
          <a:xfrm>
            <a:off x="6022664" y="1324649"/>
            <a:ext cx="486861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Based on:</a:t>
            </a:r>
          </a:p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8701118-0614-9211-C408-15F1073CBBC5}"/>
              </a:ext>
            </a:extLst>
          </p:cNvPr>
          <p:cNvSpPr txBox="1"/>
          <p:nvPr/>
        </p:nvSpPr>
        <p:spPr>
          <a:xfrm>
            <a:off x="7824823" y="2776185"/>
            <a:ext cx="1800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Metabolism &amp; stoichiometry</a:t>
            </a:r>
            <a:endParaRPr lang="en-US" sz="1600" dirty="0"/>
          </a:p>
        </p:txBody>
      </p:sp>
      <p:pic>
        <p:nvPicPr>
          <p:cNvPr id="36" name="Picture 8" descr="Process Flow Icon Vector Art, Icons, and Graphics for Free Download">
            <a:extLst>
              <a:ext uri="{FF2B5EF4-FFF2-40B4-BE49-F238E27FC236}">
                <a16:creationId xmlns:a16="http://schemas.microsoft.com/office/drawing/2014/main" id="{73B7FA1A-5808-7348-A45B-9CF387BD2C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84" y="1906348"/>
            <a:ext cx="833347" cy="83334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7" name="Picture 10" descr="Animal Icons Vector Art, Icons, and Graphics for Free Download">
            <a:extLst>
              <a:ext uri="{FF2B5EF4-FFF2-40B4-BE49-F238E27FC236}">
                <a16:creationId xmlns:a16="http://schemas.microsoft.com/office/drawing/2014/main" id="{9110C35B-9407-2315-AE98-5197046A7B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825" y="1790514"/>
            <a:ext cx="1606227" cy="102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AF13F0F5-440A-3D58-FB12-9861619A8202}"/>
              </a:ext>
            </a:extLst>
          </p:cNvPr>
          <p:cNvSpPr txBox="1"/>
          <p:nvPr/>
        </p:nvSpPr>
        <p:spPr>
          <a:xfrm>
            <a:off x="6002651" y="2776185"/>
            <a:ext cx="14977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Generalizable </a:t>
            </a:r>
          </a:p>
          <a:p>
            <a:r>
              <a:rPr lang="en-GB" sz="1600" dirty="0"/>
              <a:t>principles &amp;</a:t>
            </a:r>
          </a:p>
          <a:p>
            <a:r>
              <a:rPr lang="en-GB" sz="1600" dirty="0"/>
              <a:t>processes</a:t>
            </a:r>
          </a:p>
        </p:txBody>
      </p:sp>
      <p:pic>
        <p:nvPicPr>
          <p:cNvPr id="49" name="Picture 18" descr="17+ Thousand Metabolism Icon Royalty-Free Images, Stock Photos &amp; Pictures |  Shutterstock">
            <a:extLst>
              <a:ext uri="{FF2B5EF4-FFF2-40B4-BE49-F238E27FC236}">
                <a16:creationId xmlns:a16="http://schemas.microsoft.com/office/drawing/2014/main" id="{545855C9-282E-2920-880B-9978FD55F9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5" t="16265" r="21171" b="34512"/>
          <a:stretch>
            <a:fillRect/>
          </a:stretch>
        </p:blipFill>
        <p:spPr bwMode="auto">
          <a:xfrm>
            <a:off x="7999243" y="1906348"/>
            <a:ext cx="857311" cy="83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E2C3C9E-B48C-2DE6-6692-4B5BC557BB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078296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3EFFC16-0246-33A2-31B4-98EF7418D3B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6055E318-0BCD-5A7D-7585-533A2EB4E02E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Imperial Sans Text Semibold"/>
                <a:ea typeface="+mj-ea"/>
                <a:cs typeface="+mj-cs"/>
              </a:rPr>
              <a:t>What is the Virtual Ecosystem?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B3F1FC4A-96C6-74A5-0D7E-4C0ACF2ACC2C}"/>
              </a:ext>
            </a:extLst>
          </p:cNvPr>
          <p:cNvSpPr txBox="1">
            <a:spLocks/>
          </p:cNvSpPr>
          <p:nvPr/>
        </p:nvSpPr>
        <p:spPr>
          <a:xfrm>
            <a:off x="325618" y="809431"/>
            <a:ext cx="11540763" cy="3715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765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accent3"/>
                </a:solidFill>
                <a:latin typeface="+mn-lt"/>
                <a:ea typeface="Inter Medium" panose="02000503000000020004" pitchFamily="2" charset="0"/>
                <a:cs typeface="+mn-cs"/>
              </a:defRPr>
            </a:lvl1pPr>
            <a:lvl2pPr marL="342882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685765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7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0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2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5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77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0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7B68EE"/>
                </a:solidFill>
              </a:rPr>
              <a:t>A holistic, process-based terrestrial ecosystem model</a:t>
            </a:r>
            <a:endParaRPr lang="en-US" dirty="0">
              <a:solidFill>
                <a:srgbClr val="7B68EE"/>
              </a:solidFill>
            </a:endParaRPr>
          </a:p>
        </p:txBody>
      </p:sp>
      <p:pic>
        <p:nvPicPr>
          <p:cNvPr id="15" name="Content Placeholder 7" descr="A diagram of a plant life cycle&#10;&#10;Description automatically generated">
            <a:extLst>
              <a:ext uri="{FF2B5EF4-FFF2-40B4-BE49-F238E27FC236}">
                <a16:creationId xmlns:a16="http://schemas.microsoft.com/office/drawing/2014/main" id="{7E126BF4-4839-CBD3-3C43-4663A894A05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8" t="14193" r="14925" b="9354"/>
          <a:stretch/>
        </p:blipFill>
        <p:spPr>
          <a:xfrm>
            <a:off x="22082" y="1402629"/>
            <a:ext cx="5236780" cy="52256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D8ED14E9-7766-A97A-88F7-B82B3A71AA02}"/>
              </a:ext>
            </a:extLst>
          </p:cNvPr>
          <p:cNvSpPr txBox="1"/>
          <p:nvPr/>
        </p:nvSpPr>
        <p:spPr>
          <a:xfrm>
            <a:off x="22082" y="6282773"/>
            <a:ext cx="4180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Ewers et al. 2024</a:t>
            </a:r>
          </a:p>
          <a:p>
            <a:r>
              <a:rPr lang="en-GB" sz="1600" i="1" dirty="0"/>
              <a:t>Ecological Modelling</a:t>
            </a:r>
          </a:p>
        </p:txBody>
      </p:sp>
      <p:sp>
        <p:nvSpPr>
          <p:cNvPr id="31" name="Slide Number Placeholder 5">
            <a:extLst>
              <a:ext uri="{FF2B5EF4-FFF2-40B4-BE49-F238E27FC236}">
                <a16:creationId xmlns:a16="http://schemas.microsoft.com/office/drawing/2014/main" id="{0E9BBA20-FE1D-1894-859F-27D01DED0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5936755" y="6393702"/>
            <a:ext cx="318491" cy="137272"/>
          </a:xfrm>
        </p:spPr>
        <p:txBody>
          <a:bodyPr anchor="b">
            <a:normAutofit fontScale="25000" lnSpcReduction="20000"/>
          </a:bodyPr>
          <a:lstStyle/>
          <a:p>
            <a:pPr>
              <a:spcAft>
                <a:spcPts val="600"/>
              </a:spcAft>
            </a:pPr>
            <a:fld id="{CBA53E11-492D-48B3-9F9B-09541CA2A39A}" type="slidenum">
              <a:rPr lang="en-GB" smtClean="0"/>
              <a:pPr>
                <a:spcAft>
                  <a:spcPts val="600"/>
                </a:spcAft>
              </a:pPr>
              <a:t>8</a:t>
            </a:fld>
            <a:endParaRPr lang="en-GB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0E797AA-7A60-A20A-B0AE-A4EB44DB1062}"/>
              </a:ext>
            </a:extLst>
          </p:cNvPr>
          <p:cNvSpPr txBox="1"/>
          <p:nvPr/>
        </p:nvSpPr>
        <p:spPr>
          <a:xfrm>
            <a:off x="9766891" y="2804982"/>
            <a:ext cx="22309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Functional groups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3CA1498-1563-81A3-7337-55154E00D14F}"/>
              </a:ext>
            </a:extLst>
          </p:cNvPr>
          <p:cNvSpPr txBox="1"/>
          <p:nvPr/>
        </p:nvSpPr>
        <p:spPr>
          <a:xfrm>
            <a:off x="6022664" y="1324649"/>
            <a:ext cx="486861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Based on:</a:t>
            </a:r>
          </a:p>
          <a:p>
            <a:endParaRPr lang="en-GB" dirty="0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1FAF271B-3312-61E8-FFDB-6D9DCFD257F4}"/>
              </a:ext>
            </a:extLst>
          </p:cNvPr>
          <p:cNvSpPr txBox="1"/>
          <p:nvPr/>
        </p:nvSpPr>
        <p:spPr>
          <a:xfrm>
            <a:off x="7824823" y="2776185"/>
            <a:ext cx="1800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Metabolism &amp; stoichiometry</a:t>
            </a:r>
            <a:endParaRPr lang="en-US" sz="1600" dirty="0"/>
          </a:p>
        </p:txBody>
      </p:sp>
      <p:pic>
        <p:nvPicPr>
          <p:cNvPr id="36" name="Picture 8" descr="Process Flow Icon Vector Art, Icons, and Graphics for Free Download">
            <a:extLst>
              <a:ext uri="{FF2B5EF4-FFF2-40B4-BE49-F238E27FC236}">
                <a16:creationId xmlns:a16="http://schemas.microsoft.com/office/drawing/2014/main" id="{F908277B-575F-712D-9572-9791336E3C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84" y="1906348"/>
            <a:ext cx="833347" cy="833347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pic>
        <p:nvPicPr>
          <p:cNvPr id="37" name="Picture 10" descr="Animal Icons Vector Art, Icons, and Graphics for Free Download">
            <a:extLst>
              <a:ext uri="{FF2B5EF4-FFF2-40B4-BE49-F238E27FC236}">
                <a16:creationId xmlns:a16="http://schemas.microsoft.com/office/drawing/2014/main" id="{35C6A58D-B53A-E456-72A8-8E17A31417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825" y="1790514"/>
            <a:ext cx="1606227" cy="102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8" name="TextBox 37">
            <a:extLst>
              <a:ext uri="{FF2B5EF4-FFF2-40B4-BE49-F238E27FC236}">
                <a16:creationId xmlns:a16="http://schemas.microsoft.com/office/drawing/2014/main" id="{4405E584-D27D-987C-5E8B-03D00880EF18}"/>
              </a:ext>
            </a:extLst>
          </p:cNvPr>
          <p:cNvSpPr txBox="1"/>
          <p:nvPr/>
        </p:nvSpPr>
        <p:spPr>
          <a:xfrm>
            <a:off x="10326486" y="5673220"/>
            <a:ext cx="20655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Biogeochemical cycles</a:t>
            </a: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732DBFA3-3E0C-5FEC-0CE5-4B8B60872EEF}"/>
              </a:ext>
            </a:extLst>
          </p:cNvPr>
          <p:cNvSpPr txBox="1"/>
          <p:nvPr/>
        </p:nvSpPr>
        <p:spPr>
          <a:xfrm>
            <a:off x="6022664" y="4085950"/>
            <a:ext cx="432190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000" b="1" dirty="0"/>
              <a:t>Predictions &amp; emergent dynamics:</a:t>
            </a:r>
          </a:p>
          <a:p>
            <a:endParaRPr lang="en-GB" dirty="0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B79AD9DA-9B13-EFED-ECF0-727910CC70D9}"/>
              </a:ext>
            </a:extLst>
          </p:cNvPr>
          <p:cNvSpPr txBox="1"/>
          <p:nvPr/>
        </p:nvSpPr>
        <p:spPr>
          <a:xfrm>
            <a:off x="8222565" y="5650714"/>
            <a:ext cx="23433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Movement and </a:t>
            </a:r>
          </a:p>
          <a:p>
            <a:r>
              <a:rPr lang="en-GB" sz="1600" dirty="0"/>
              <a:t>dispersal patterns</a:t>
            </a:r>
            <a:endParaRPr lang="en-US" sz="1600" dirty="0"/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A541C29B-592D-8F76-0E28-56E874D7A8DF}"/>
              </a:ext>
            </a:extLst>
          </p:cNvPr>
          <p:cNvSpPr txBox="1"/>
          <p:nvPr/>
        </p:nvSpPr>
        <p:spPr>
          <a:xfrm>
            <a:off x="6002651" y="2776185"/>
            <a:ext cx="14977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Generalizable </a:t>
            </a:r>
          </a:p>
          <a:p>
            <a:r>
              <a:rPr lang="en-GB" sz="1600" dirty="0"/>
              <a:t>principles &amp;</a:t>
            </a:r>
          </a:p>
          <a:p>
            <a:r>
              <a:rPr lang="en-GB" sz="1600" dirty="0"/>
              <a:t>processes</a:t>
            </a: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350D6544-03D0-A164-A9A7-D7E0FC521210}"/>
              </a:ext>
            </a:extLst>
          </p:cNvPr>
          <p:cNvSpPr txBox="1"/>
          <p:nvPr/>
        </p:nvSpPr>
        <p:spPr>
          <a:xfrm>
            <a:off x="6111971" y="5667168"/>
            <a:ext cx="1667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Plant, animal, &amp; microbial demography</a:t>
            </a:r>
          </a:p>
        </p:txBody>
      </p:sp>
      <p:pic>
        <p:nvPicPr>
          <p:cNvPr id="43" name="Picture 4" descr="Curved path Icon - Free PNG &amp; SVG 224053 - Noun Project">
            <a:extLst>
              <a:ext uri="{FF2B5EF4-FFF2-40B4-BE49-F238E27FC236}">
                <a16:creationId xmlns:a16="http://schemas.microsoft.com/office/drawing/2014/main" id="{183B6A01-67C4-0B9A-D67C-CB04DDC760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62" y="4602909"/>
            <a:ext cx="1168722" cy="116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6" descr="20+ Thousand Caterpillars Icon Royalty-Free Images, Stock Photos &amp; Pictures  | Shutterstock">
            <a:extLst>
              <a:ext uri="{FF2B5EF4-FFF2-40B4-BE49-F238E27FC236}">
                <a16:creationId xmlns:a16="http://schemas.microsoft.com/office/drawing/2014/main" id="{E461114A-6ACD-6E1D-6602-AB243479EB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240" y="4576589"/>
            <a:ext cx="337725" cy="337725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5" name="Picture 8" descr="Cocoon Icons - Free SVG &amp; PNG Cocoon Images - Noun Project">
            <a:extLst>
              <a:ext uri="{FF2B5EF4-FFF2-40B4-BE49-F238E27FC236}">
                <a16:creationId xmlns:a16="http://schemas.microsoft.com/office/drawing/2014/main" id="{C1032B17-7D48-A84B-0B83-D43ACBF596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6" y="5101829"/>
            <a:ext cx="337725" cy="337725"/>
          </a:xfrm>
          <a:prstGeom prst="ellipse">
            <a:avLst/>
          </a:prstGeom>
          <a:solidFill>
            <a:schemeClr val="bg1"/>
          </a:solidFill>
          <a:ln>
            <a:solidFill>
              <a:schemeClr val="tx1">
                <a:lumMod val="50000"/>
                <a:lumOff val="50000"/>
              </a:schemeClr>
            </a:solidFill>
          </a:ln>
        </p:spPr>
      </p:pic>
      <p:pic>
        <p:nvPicPr>
          <p:cNvPr id="46" name="Picture 10" descr="Flying Butterfly Icon Isolated On White Stock Vector (Royalty Free)  1471348316 | Shutterstock">
            <a:extLst>
              <a:ext uri="{FF2B5EF4-FFF2-40B4-BE49-F238E27FC236}">
                <a16:creationId xmlns:a16="http://schemas.microsoft.com/office/drawing/2014/main" id="{6B1AA4B7-EF0D-C27F-3516-430D049135D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t="10604" r="16176" b="21819"/>
          <a:stretch>
            <a:fillRect/>
          </a:stretch>
        </p:blipFill>
        <p:spPr bwMode="auto">
          <a:xfrm>
            <a:off x="5852691" y="4956633"/>
            <a:ext cx="669158" cy="694081"/>
          </a:xfrm>
          <a:prstGeom prst="ellipse">
            <a:avLst/>
          </a:prstGeom>
          <a:noFill/>
          <a:ln>
            <a:solidFill>
              <a:schemeClr val="tx1">
                <a:lumMod val="50000"/>
                <a:lumOff val="50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7" name="Picture 14" descr="Disperse Icons - Free SVG &amp; PNG Disperse Images - Noun Project">
            <a:extLst>
              <a:ext uri="{FF2B5EF4-FFF2-40B4-BE49-F238E27FC236}">
                <a16:creationId xmlns:a16="http://schemas.microsoft.com/office/drawing/2014/main" id="{3A3BC409-9911-D4DD-C8B2-811BF2D33B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151" y="4685922"/>
            <a:ext cx="1013654" cy="101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8" name="Picture 16" descr="Chemical Chemistry Line Icon Laboratory Glass Stock Vector (Royalty Free)  2270543221 | Shutterstock">
            <a:extLst>
              <a:ext uri="{FF2B5EF4-FFF2-40B4-BE49-F238E27FC236}">
                <a16:creationId xmlns:a16="http://schemas.microsoft.com/office/drawing/2014/main" id="{C972AC38-F7B8-52FD-CFC7-10720400120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t="12455" r="16176" b="20144"/>
          <a:stretch>
            <a:fillRect/>
          </a:stretch>
        </p:blipFill>
        <p:spPr bwMode="auto">
          <a:xfrm>
            <a:off x="10567553" y="4792440"/>
            <a:ext cx="805565" cy="82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9" name="Picture 18" descr="17+ Thousand Metabolism Icon Royalty-Free Images, Stock Photos &amp; Pictures |  Shutterstock">
            <a:extLst>
              <a:ext uri="{FF2B5EF4-FFF2-40B4-BE49-F238E27FC236}">
                <a16:creationId xmlns:a16="http://schemas.microsoft.com/office/drawing/2014/main" id="{B65C5BB1-0CD3-BDC6-455F-0A38467116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5" t="16265" r="21171" b="34512"/>
          <a:stretch>
            <a:fillRect/>
          </a:stretch>
        </p:blipFill>
        <p:spPr bwMode="auto">
          <a:xfrm>
            <a:off x="7999243" y="1906348"/>
            <a:ext cx="857311" cy="8333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Slide Number Placeholder 1">
            <a:extLst>
              <a:ext uri="{FF2B5EF4-FFF2-40B4-BE49-F238E27FC236}">
                <a16:creationId xmlns:a16="http://schemas.microsoft.com/office/drawing/2014/main" id="{40F1CFB1-4849-3125-2F29-F6FF1D4F71B2}"/>
              </a:ext>
            </a:extLst>
          </p:cNvPr>
          <p:cNvSpPr txBox="1">
            <a:spLocks/>
          </p:cNvSpPr>
          <p:nvPr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82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B9C2099-FF43-4C48-84C2-C3DE00EA017E}" type="slidenum">
              <a:rPr lang="en-US" smtClean="0"/>
              <a:pPr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413426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27D1669-51F0-4DDC-D0BD-A973C605E6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86E8B6B6-EBCE-A1BD-A6FB-AE0B2E8FD73E}"/>
              </a:ext>
            </a:extLst>
          </p:cNvPr>
          <p:cNvSpPr txBox="1">
            <a:spLocks/>
          </p:cNvSpPr>
          <p:nvPr/>
        </p:nvSpPr>
        <p:spPr>
          <a:xfrm>
            <a:off x="325800" y="252000"/>
            <a:ext cx="11540763" cy="378044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685765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600" b="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685765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rgbClr val="0000CD"/>
                </a:solidFill>
                <a:effectLst/>
                <a:uLnTx/>
                <a:uFillTx/>
                <a:latin typeface="Imperial Sans Text Semibold"/>
                <a:ea typeface="+mj-ea"/>
                <a:cs typeface="+mj-cs"/>
              </a:rPr>
              <a:t>What is the Virtual Ecosystem?</a:t>
            </a:r>
          </a:p>
        </p:txBody>
      </p:sp>
      <p:sp>
        <p:nvSpPr>
          <p:cNvPr id="9" name="Subtitle 6">
            <a:extLst>
              <a:ext uri="{FF2B5EF4-FFF2-40B4-BE49-F238E27FC236}">
                <a16:creationId xmlns:a16="http://schemas.microsoft.com/office/drawing/2014/main" id="{8FB0B1BA-BD71-86CE-1F1F-563583C1B623}"/>
              </a:ext>
            </a:extLst>
          </p:cNvPr>
          <p:cNvSpPr txBox="1">
            <a:spLocks/>
          </p:cNvSpPr>
          <p:nvPr/>
        </p:nvSpPr>
        <p:spPr>
          <a:xfrm>
            <a:off x="325618" y="809431"/>
            <a:ext cx="11540763" cy="371567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0" indent="0" algn="l" defTabSz="685765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None/>
              <a:defRPr sz="2600" kern="1200">
                <a:solidFill>
                  <a:schemeClr val="accent3"/>
                </a:solidFill>
                <a:latin typeface="+mn-lt"/>
                <a:ea typeface="Inter Medium" panose="02000503000000020004" pitchFamily="2" charset="0"/>
                <a:cs typeface="+mn-cs"/>
              </a:defRPr>
            </a:lvl1pPr>
            <a:lvl2pPr marL="342882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Font typeface="Arial" panose="020B0604020202020204" pitchFamily="34" charset="0"/>
              <a:buNone/>
              <a:defRPr sz="1500" b="0" kern="120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2pPr>
            <a:lvl3pPr marL="685765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647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530" indent="0" algn="ctr" defTabSz="685765" rtl="0" eaLnBrk="1" latinLnBrk="0" hangingPunct="1">
              <a:lnSpc>
                <a:spcPct val="105000"/>
              </a:lnSpc>
              <a:spcBef>
                <a:spcPts val="0"/>
              </a:spcBef>
              <a:buClr>
                <a:schemeClr val="accent1"/>
              </a:buClr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412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295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177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060" indent="0" algn="ctr" defTabSz="685765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None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>
                <a:solidFill>
                  <a:srgbClr val="7B68EE"/>
                </a:solidFill>
              </a:rPr>
              <a:t>A holistic, process-based terrestrial ecosystem model</a:t>
            </a:r>
            <a:endParaRPr lang="en-US" dirty="0">
              <a:solidFill>
                <a:srgbClr val="7B68EE"/>
              </a:solidFill>
            </a:endParaRPr>
          </a:p>
        </p:txBody>
      </p:sp>
      <p:pic>
        <p:nvPicPr>
          <p:cNvPr id="15" name="Content Placeholder 7" descr="A diagram of a plant life cycle&#10;&#10;Description automatically generated">
            <a:extLst>
              <a:ext uri="{FF2B5EF4-FFF2-40B4-BE49-F238E27FC236}">
                <a16:creationId xmlns:a16="http://schemas.microsoft.com/office/drawing/2014/main" id="{9BF706A2-77D4-F86F-83FC-DCB53523B90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458" t="14193" r="14925" b="9354"/>
          <a:stretch/>
        </p:blipFill>
        <p:spPr>
          <a:xfrm>
            <a:off x="22082" y="1402629"/>
            <a:ext cx="5236780" cy="5225662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F1708539-6D61-04AE-39C8-8A7C4F8ACED0}"/>
              </a:ext>
            </a:extLst>
          </p:cNvPr>
          <p:cNvSpPr txBox="1"/>
          <p:nvPr/>
        </p:nvSpPr>
        <p:spPr>
          <a:xfrm>
            <a:off x="22082" y="6282773"/>
            <a:ext cx="418088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Ewers et al. 2024</a:t>
            </a:r>
          </a:p>
          <a:p>
            <a:r>
              <a:rPr lang="en-GB" sz="1600" i="1" dirty="0"/>
              <a:t>Ecological Modelling</a:t>
            </a: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23E69AD7-FC7B-493C-720B-306C6A358D03}"/>
              </a:ext>
            </a:extLst>
          </p:cNvPr>
          <p:cNvSpPr txBox="1"/>
          <p:nvPr/>
        </p:nvSpPr>
        <p:spPr>
          <a:xfrm>
            <a:off x="9766891" y="2804982"/>
            <a:ext cx="2230926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>
                <a:solidFill>
                  <a:schemeClr val="bg1">
                    <a:lumMod val="85000"/>
                  </a:schemeClr>
                </a:solidFill>
              </a:rPr>
              <a:t>Functional groups</a:t>
            </a:r>
          </a:p>
        </p:txBody>
      </p:sp>
      <p:sp>
        <p:nvSpPr>
          <p:cNvPr id="51" name="TextBox 50">
            <a:extLst>
              <a:ext uri="{FF2B5EF4-FFF2-40B4-BE49-F238E27FC236}">
                <a16:creationId xmlns:a16="http://schemas.microsoft.com/office/drawing/2014/main" id="{DF29AC79-BD13-FA63-F2DB-7BD5D2097AB3}"/>
              </a:ext>
            </a:extLst>
          </p:cNvPr>
          <p:cNvSpPr txBox="1"/>
          <p:nvPr/>
        </p:nvSpPr>
        <p:spPr>
          <a:xfrm>
            <a:off x="6022664" y="1324649"/>
            <a:ext cx="486861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3"/>
            <a:r>
              <a:rPr lang="en-GB" sz="2000" dirty="0">
                <a:solidFill>
                  <a:prstClr val="white">
                    <a:lumMod val="85000"/>
                  </a:prstClr>
                </a:solidFill>
                <a:latin typeface="Imperial Sans Text"/>
              </a:rPr>
              <a:t>Based on:</a:t>
            </a:r>
          </a:p>
          <a:p>
            <a:pPr defTabSz="914353"/>
            <a:endParaRPr lang="en-GB" dirty="0">
              <a:solidFill>
                <a:prstClr val="black"/>
              </a:solidFill>
              <a:latin typeface="Imperial Sans Text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C2591FA5-A106-FDE7-EA58-EFD8F8968205}"/>
              </a:ext>
            </a:extLst>
          </p:cNvPr>
          <p:cNvSpPr txBox="1"/>
          <p:nvPr/>
        </p:nvSpPr>
        <p:spPr>
          <a:xfrm>
            <a:off x="7824823" y="2776185"/>
            <a:ext cx="1800733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3"/>
            <a:r>
              <a:rPr lang="en-GB" sz="1600" dirty="0">
                <a:solidFill>
                  <a:prstClr val="white">
                    <a:lumMod val="85000"/>
                  </a:prstClr>
                </a:solidFill>
                <a:latin typeface="Imperial Sans Text"/>
              </a:rPr>
              <a:t>Metabolism &amp; stoichiometry</a:t>
            </a:r>
            <a:endParaRPr lang="en-US" sz="1600" dirty="0">
              <a:solidFill>
                <a:prstClr val="white">
                  <a:lumMod val="85000"/>
                </a:prstClr>
              </a:solidFill>
              <a:latin typeface="Imperial Sans Text"/>
            </a:endParaRPr>
          </a:p>
        </p:txBody>
      </p:sp>
      <p:pic>
        <p:nvPicPr>
          <p:cNvPr id="53" name="Picture 8" descr="Process Flow Icon Vector Art, Icons, and Graphics for Free Download">
            <a:extLst>
              <a:ext uri="{FF2B5EF4-FFF2-40B4-BE49-F238E27FC236}">
                <a16:creationId xmlns:a16="http://schemas.microsoft.com/office/drawing/2014/main" id="{FB5863BC-9EFD-158E-3A36-4E6AC95F65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srgbClr val="F5F5F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584" y="1906348"/>
            <a:ext cx="833347" cy="833347"/>
          </a:xfrm>
          <a:prstGeom prst="rect">
            <a:avLst/>
          </a:prstGeom>
          <a:solidFill>
            <a:sysClr val="window" lastClr="FFFFFF"/>
          </a:solidFill>
          <a:ln>
            <a:noFill/>
          </a:ln>
        </p:spPr>
      </p:pic>
      <p:pic>
        <p:nvPicPr>
          <p:cNvPr id="54" name="Picture 10" descr="Animal Icons Vector Art, Icons, and Graphics for Free Download">
            <a:extLst>
              <a:ext uri="{FF2B5EF4-FFF2-40B4-BE49-F238E27FC236}">
                <a16:creationId xmlns:a16="http://schemas.microsoft.com/office/drawing/2014/main" id="{21FB5855-FDF8-489A-BBDF-08C4839DB4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duotone>
              <a:srgbClr val="F5F5F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7825" y="1790514"/>
            <a:ext cx="1606227" cy="10279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5" name="TextBox 54">
            <a:extLst>
              <a:ext uri="{FF2B5EF4-FFF2-40B4-BE49-F238E27FC236}">
                <a16:creationId xmlns:a16="http://schemas.microsoft.com/office/drawing/2014/main" id="{630F15A0-220F-308D-4FAB-8FD13824A85B}"/>
              </a:ext>
            </a:extLst>
          </p:cNvPr>
          <p:cNvSpPr txBox="1"/>
          <p:nvPr/>
        </p:nvSpPr>
        <p:spPr>
          <a:xfrm>
            <a:off x="10326486" y="5673220"/>
            <a:ext cx="206557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3"/>
            <a:r>
              <a:rPr lang="en-GB" sz="1600" dirty="0">
                <a:solidFill>
                  <a:prstClr val="white">
                    <a:lumMod val="85000"/>
                  </a:prstClr>
                </a:solidFill>
                <a:latin typeface="Imperial Sans Text"/>
              </a:rPr>
              <a:t>Biogeochemical cycles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2BAFB234-CE4E-5AA0-C848-9AC6687E6FB9}"/>
              </a:ext>
            </a:extLst>
          </p:cNvPr>
          <p:cNvSpPr txBox="1"/>
          <p:nvPr/>
        </p:nvSpPr>
        <p:spPr>
          <a:xfrm>
            <a:off x="6022664" y="4085950"/>
            <a:ext cx="4321905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3"/>
            <a:r>
              <a:rPr lang="en-GB" sz="2000" dirty="0">
                <a:solidFill>
                  <a:prstClr val="white">
                    <a:lumMod val="85000"/>
                  </a:prstClr>
                </a:solidFill>
                <a:latin typeface="Imperial Sans Text"/>
              </a:rPr>
              <a:t>Predictions &amp; emergent dynamics:</a:t>
            </a:r>
          </a:p>
          <a:p>
            <a:pPr defTabSz="914353"/>
            <a:endParaRPr lang="en-GB" dirty="0">
              <a:solidFill>
                <a:prstClr val="black"/>
              </a:solidFill>
              <a:latin typeface="Imperial Sans Text"/>
            </a:endParaRP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61C39BAB-0E1C-0439-4AAC-74875920FF8B}"/>
              </a:ext>
            </a:extLst>
          </p:cNvPr>
          <p:cNvSpPr txBox="1"/>
          <p:nvPr/>
        </p:nvSpPr>
        <p:spPr>
          <a:xfrm>
            <a:off x="8222565" y="5650714"/>
            <a:ext cx="2343371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3"/>
            <a:r>
              <a:rPr lang="en-GB" sz="1600" dirty="0">
                <a:solidFill>
                  <a:prstClr val="white">
                    <a:lumMod val="85000"/>
                  </a:prstClr>
                </a:solidFill>
                <a:latin typeface="Imperial Sans Text"/>
              </a:rPr>
              <a:t>Movement and </a:t>
            </a:r>
          </a:p>
          <a:p>
            <a:pPr defTabSz="914353"/>
            <a:r>
              <a:rPr lang="en-GB" sz="1600" dirty="0">
                <a:solidFill>
                  <a:prstClr val="white">
                    <a:lumMod val="85000"/>
                  </a:prstClr>
                </a:solidFill>
                <a:latin typeface="Imperial Sans Text"/>
              </a:rPr>
              <a:t>dispersal patterns</a:t>
            </a:r>
            <a:endParaRPr lang="en-US" sz="1600" dirty="0">
              <a:solidFill>
                <a:prstClr val="white">
                  <a:lumMod val="85000"/>
                </a:prstClr>
              </a:solidFill>
              <a:latin typeface="Imperial Sans Text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D61AEAD8-A1CF-6804-F246-23F847C02ADE}"/>
              </a:ext>
            </a:extLst>
          </p:cNvPr>
          <p:cNvSpPr txBox="1"/>
          <p:nvPr/>
        </p:nvSpPr>
        <p:spPr>
          <a:xfrm>
            <a:off x="6002651" y="2776185"/>
            <a:ext cx="1497744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3"/>
            <a:r>
              <a:rPr lang="en-GB" sz="1600" dirty="0">
                <a:solidFill>
                  <a:prstClr val="white">
                    <a:lumMod val="85000"/>
                  </a:prstClr>
                </a:solidFill>
                <a:latin typeface="Imperial Sans Text"/>
              </a:rPr>
              <a:t>Generalizable </a:t>
            </a:r>
          </a:p>
          <a:p>
            <a:pPr defTabSz="914353"/>
            <a:r>
              <a:rPr lang="en-GB" sz="1600" dirty="0">
                <a:solidFill>
                  <a:prstClr val="white">
                    <a:lumMod val="85000"/>
                  </a:prstClr>
                </a:solidFill>
                <a:latin typeface="Imperial Sans Text"/>
              </a:rPr>
              <a:t>principles &amp;</a:t>
            </a:r>
          </a:p>
          <a:p>
            <a:pPr defTabSz="914353"/>
            <a:r>
              <a:rPr lang="en-GB" sz="1600" dirty="0">
                <a:solidFill>
                  <a:prstClr val="white">
                    <a:lumMod val="85000"/>
                  </a:prstClr>
                </a:solidFill>
                <a:latin typeface="Imperial Sans Text"/>
              </a:rPr>
              <a:t>processes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E75ADEA4-E06B-BE26-8618-AD81BED65421}"/>
              </a:ext>
            </a:extLst>
          </p:cNvPr>
          <p:cNvSpPr txBox="1"/>
          <p:nvPr/>
        </p:nvSpPr>
        <p:spPr>
          <a:xfrm>
            <a:off x="6111971" y="5667168"/>
            <a:ext cx="16672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353"/>
            <a:r>
              <a:rPr lang="en-GB" sz="1600" dirty="0">
                <a:solidFill>
                  <a:prstClr val="white">
                    <a:lumMod val="85000"/>
                  </a:prstClr>
                </a:solidFill>
                <a:latin typeface="Imperial Sans Text"/>
              </a:rPr>
              <a:t>Plant, animal, &amp; microbial demography</a:t>
            </a:r>
          </a:p>
        </p:txBody>
      </p:sp>
      <p:pic>
        <p:nvPicPr>
          <p:cNvPr id="60" name="Picture 4" descr="Curved path Icon - Free PNG &amp; SVG 224053 - Noun Project">
            <a:extLst>
              <a:ext uri="{FF2B5EF4-FFF2-40B4-BE49-F238E27FC236}">
                <a16:creationId xmlns:a16="http://schemas.microsoft.com/office/drawing/2014/main" id="{4894B4B4-F65A-EC4E-01E0-5F3C90F75E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duotone>
              <a:srgbClr val="F5F5F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7162" y="4602909"/>
            <a:ext cx="1168722" cy="1168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" name="Picture 6" descr="20+ Thousand Caterpillars Icon Royalty-Free Images, Stock Photos &amp; Pictures  | Shutterstock">
            <a:extLst>
              <a:ext uri="{FF2B5EF4-FFF2-40B4-BE49-F238E27FC236}">
                <a16:creationId xmlns:a16="http://schemas.microsoft.com/office/drawing/2014/main" id="{814E0BFD-7590-2B5C-1DE5-62B419D1F6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duotone>
              <a:srgbClr val="F5F5F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5240" y="4576589"/>
            <a:ext cx="337725" cy="337725"/>
          </a:xfrm>
          <a:prstGeom prst="ellipse">
            <a:avLst/>
          </a:prstGeom>
          <a:noFill/>
          <a:ln>
            <a:solidFill>
              <a:sysClr val="windowText" lastClr="000000">
                <a:lumMod val="50000"/>
                <a:lumOff val="50000"/>
              </a:sys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Picture 8" descr="Cocoon Icons - Free SVG &amp; PNG Cocoon Images - Noun Project">
            <a:extLst>
              <a:ext uri="{FF2B5EF4-FFF2-40B4-BE49-F238E27FC236}">
                <a16:creationId xmlns:a16="http://schemas.microsoft.com/office/drawing/2014/main" id="{6C14D44B-F50C-86C7-4909-760672656D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duotone>
              <a:srgbClr val="F5F5F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8826" y="5101829"/>
            <a:ext cx="337725" cy="337725"/>
          </a:xfrm>
          <a:prstGeom prst="ellipse">
            <a:avLst/>
          </a:prstGeom>
          <a:solidFill>
            <a:sysClr val="window" lastClr="FFFFFF"/>
          </a:solidFill>
          <a:ln>
            <a:solidFill>
              <a:sysClr val="windowText" lastClr="000000">
                <a:lumMod val="50000"/>
                <a:lumOff val="50000"/>
              </a:sysClr>
            </a:solidFill>
          </a:ln>
        </p:spPr>
      </p:pic>
      <p:pic>
        <p:nvPicPr>
          <p:cNvPr id="63" name="Picture 10" descr="Flying Butterfly Icon Isolated On White Stock Vector (Royalty Free)  1471348316 | Shutterstock">
            <a:extLst>
              <a:ext uri="{FF2B5EF4-FFF2-40B4-BE49-F238E27FC236}">
                <a16:creationId xmlns:a16="http://schemas.microsoft.com/office/drawing/2014/main" id="{69D89F94-7D33-D1E6-AC1B-F0E7D0BB3F5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9">
            <a:duotone>
              <a:srgbClr val="F5F5F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61" t="10604" r="16176" b="21819"/>
          <a:stretch>
            <a:fillRect/>
          </a:stretch>
        </p:blipFill>
        <p:spPr bwMode="auto">
          <a:xfrm>
            <a:off x="5852691" y="4956633"/>
            <a:ext cx="669158" cy="694081"/>
          </a:xfrm>
          <a:prstGeom prst="ellipse">
            <a:avLst/>
          </a:prstGeom>
          <a:noFill/>
          <a:ln>
            <a:solidFill>
              <a:sysClr val="windowText" lastClr="000000">
                <a:lumMod val="50000"/>
                <a:lumOff val="50000"/>
              </a:sys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14" descr="Disperse Icons - Free SVG &amp; PNG Disperse Images - Noun Project">
            <a:extLst>
              <a:ext uri="{FF2B5EF4-FFF2-40B4-BE49-F238E27FC236}">
                <a16:creationId xmlns:a16="http://schemas.microsoft.com/office/drawing/2014/main" id="{B9010815-9A1E-BB9B-0733-C534728B8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duotone>
              <a:srgbClr val="F5F5F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26151" y="4685922"/>
            <a:ext cx="1013654" cy="1013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5" name="Picture 16" descr="Chemical Chemistry Line Icon Laboratory Glass Stock Vector (Royalty Free)  2270543221 | Shutterstock">
            <a:extLst>
              <a:ext uri="{FF2B5EF4-FFF2-40B4-BE49-F238E27FC236}">
                <a16:creationId xmlns:a16="http://schemas.microsoft.com/office/drawing/2014/main" id="{2495C7BB-39F0-4258-EC33-4D535B6732C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duotone>
              <a:srgbClr val="F5F5F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10" t="12455" r="16176" b="20144"/>
          <a:stretch>
            <a:fillRect/>
          </a:stretch>
        </p:blipFill>
        <p:spPr bwMode="auto">
          <a:xfrm>
            <a:off x="10567553" y="4792440"/>
            <a:ext cx="805565" cy="821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6" name="Picture 18" descr="17+ Thousand Metabolism Icon Royalty-Free Images, Stock Photos &amp; Pictures |  Shutterstock">
            <a:extLst>
              <a:ext uri="{FF2B5EF4-FFF2-40B4-BE49-F238E27FC236}">
                <a16:creationId xmlns:a16="http://schemas.microsoft.com/office/drawing/2014/main" id="{7D3E9AEB-5852-2F89-9012-BAC8D0FC06A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duotone>
              <a:srgbClr val="F5F5F5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295" t="16265" r="21171" b="34512"/>
          <a:stretch>
            <a:fillRect/>
          </a:stretch>
        </p:blipFill>
        <p:spPr bwMode="auto">
          <a:xfrm>
            <a:off x="7999243" y="1906348"/>
            <a:ext cx="857311" cy="833347"/>
          </a:xfrm>
          <a:prstGeom prst="rect">
            <a:avLst/>
          </a:prstGeom>
          <a:solidFill>
            <a:sysClr val="window" lastClr="FFFFFF"/>
          </a:solidFill>
        </p:spPr>
      </p:pic>
      <p:sp>
        <p:nvSpPr>
          <p:cNvPr id="67" name="Oval 66">
            <a:extLst>
              <a:ext uri="{FF2B5EF4-FFF2-40B4-BE49-F238E27FC236}">
                <a16:creationId xmlns:a16="http://schemas.microsoft.com/office/drawing/2014/main" id="{B5F7B484-E9C8-FCF1-EA21-556A7300DAF2}"/>
              </a:ext>
            </a:extLst>
          </p:cNvPr>
          <p:cNvSpPr/>
          <p:nvPr/>
        </p:nvSpPr>
        <p:spPr>
          <a:xfrm>
            <a:off x="5208092" y="1373032"/>
            <a:ext cx="1697376" cy="1609882"/>
          </a:xfrm>
          <a:prstGeom prst="ellipse">
            <a:avLst/>
          </a:prstGeom>
          <a:gradFill rotWithShape="1">
            <a:gsLst>
              <a:gs pos="0">
                <a:srgbClr val="C71585">
                  <a:lumMod val="110000"/>
                  <a:satMod val="105000"/>
                  <a:tint val="67000"/>
                </a:srgbClr>
              </a:gs>
              <a:gs pos="50000">
                <a:srgbClr val="C71585">
                  <a:lumMod val="105000"/>
                  <a:satMod val="103000"/>
                  <a:tint val="73000"/>
                </a:srgbClr>
              </a:gs>
              <a:gs pos="100000">
                <a:srgbClr val="C71585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Imperial Sans Text"/>
              <a:ea typeface="+mn-ea"/>
              <a:cs typeface="+mn-cs"/>
            </a:endParaRPr>
          </a:p>
        </p:txBody>
      </p:sp>
      <p:cxnSp>
        <p:nvCxnSpPr>
          <p:cNvPr id="68" name="Straight Arrow Connector 67">
            <a:extLst>
              <a:ext uri="{FF2B5EF4-FFF2-40B4-BE49-F238E27FC236}">
                <a16:creationId xmlns:a16="http://schemas.microsoft.com/office/drawing/2014/main" id="{92C1DB83-088D-13A8-75C9-642AF08A4D54}"/>
              </a:ext>
            </a:extLst>
          </p:cNvPr>
          <p:cNvCxnSpPr>
            <a:cxnSpLocks/>
          </p:cNvCxnSpPr>
          <p:nvPr/>
        </p:nvCxnSpPr>
        <p:spPr>
          <a:xfrm flipH="1">
            <a:off x="4872942" y="2346437"/>
            <a:ext cx="439653" cy="254742"/>
          </a:xfrm>
          <a:prstGeom prst="straightConnector1">
            <a:avLst/>
          </a:prstGeom>
          <a:noFill/>
          <a:ln w="6350" cap="flat" cmpd="sng" algn="ctr">
            <a:solidFill>
              <a:sysClr val="windowText" lastClr="000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69" name="Oval 68">
            <a:extLst>
              <a:ext uri="{FF2B5EF4-FFF2-40B4-BE49-F238E27FC236}">
                <a16:creationId xmlns:a16="http://schemas.microsoft.com/office/drawing/2014/main" id="{24D93519-1848-C497-99D6-A402CADCA151}"/>
              </a:ext>
            </a:extLst>
          </p:cNvPr>
          <p:cNvSpPr/>
          <p:nvPr/>
        </p:nvSpPr>
        <p:spPr>
          <a:xfrm>
            <a:off x="5601720" y="1967031"/>
            <a:ext cx="908554" cy="680363"/>
          </a:xfrm>
          <a:prstGeom prst="ellipse">
            <a:avLst/>
          </a:prstGeom>
          <a:solidFill>
            <a:srgbClr val="C71585">
              <a:alpha val="30000"/>
            </a:srgbClr>
          </a:solidFill>
          <a:ln w="12700" cap="flat" cmpd="sng" algn="ctr">
            <a:solidFill>
              <a:sysClr val="windowText" lastClr="000000">
                <a:lumMod val="50000"/>
                <a:lumOff val="50000"/>
              </a:sysClr>
            </a:solidFill>
            <a:prstDash val="dash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353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erial Sans Text"/>
              <a:ea typeface="+mn-ea"/>
              <a:cs typeface="+mn-cs"/>
            </a:endParaRPr>
          </a:p>
        </p:txBody>
      </p:sp>
      <p:sp>
        <p:nvSpPr>
          <p:cNvPr id="70" name="TextBox 69">
            <a:extLst>
              <a:ext uri="{FF2B5EF4-FFF2-40B4-BE49-F238E27FC236}">
                <a16:creationId xmlns:a16="http://schemas.microsoft.com/office/drawing/2014/main" id="{C138DF5C-F90A-5249-8323-47495C0CF9C3}"/>
              </a:ext>
            </a:extLst>
          </p:cNvPr>
          <p:cNvSpPr txBox="1"/>
          <p:nvPr/>
        </p:nvSpPr>
        <p:spPr>
          <a:xfrm>
            <a:off x="5312595" y="1652261"/>
            <a:ext cx="1513389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53"/>
            <a:r>
              <a:rPr lang="en-US" sz="1400" dirty="0">
                <a:solidFill>
                  <a:prstClr val="black"/>
                </a:solidFill>
                <a:latin typeface="Imperial Sans Text"/>
              </a:rPr>
              <a:t>DISTURBANCE</a:t>
            </a:r>
            <a:endParaRPr lang="en-US" sz="1200" dirty="0">
              <a:solidFill>
                <a:prstClr val="black"/>
              </a:solidFill>
              <a:latin typeface="Imperial Sans Text"/>
            </a:endParaRPr>
          </a:p>
          <a:p>
            <a:pPr algn="ctr" defTabSz="914353"/>
            <a:endParaRPr lang="en-US" sz="1050" dirty="0">
              <a:solidFill>
                <a:prstClr val="black"/>
              </a:solidFill>
              <a:latin typeface="Imperial Sans Text"/>
            </a:endParaRPr>
          </a:p>
          <a:p>
            <a:pPr algn="ctr" defTabSz="914353"/>
            <a:r>
              <a:rPr lang="en-US" sz="1050" dirty="0">
                <a:solidFill>
                  <a:prstClr val="black"/>
                </a:solidFill>
                <a:latin typeface="Imperial Sans Text"/>
              </a:rPr>
              <a:t>Logging</a:t>
            </a:r>
          </a:p>
          <a:p>
            <a:pPr algn="ctr" defTabSz="914353"/>
            <a:r>
              <a:rPr lang="en-US" sz="1050" dirty="0">
                <a:solidFill>
                  <a:prstClr val="black"/>
                </a:solidFill>
                <a:latin typeface="Imperial Sans Text"/>
              </a:rPr>
              <a:t>Fire</a:t>
            </a:r>
          </a:p>
          <a:p>
            <a:pPr algn="ctr" defTabSz="914353"/>
            <a:r>
              <a:rPr lang="en-US" sz="1050" dirty="0">
                <a:solidFill>
                  <a:prstClr val="black"/>
                </a:solidFill>
                <a:latin typeface="Imperial Sans Text"/>
              </a:rPr>
              <a:t>Hunting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C5E3F3FA-7EEB-4F7F-E8A3-7A663A68A7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9C2099-FF43-4C48-84C2-C3DE00EA017E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19364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22198</TotalTime>
  <Words>718</Words>
  <Application>Microsoft Macintosh PowerPoint</Application>
  <PresentationFormat>Widescreen</PresentationFormat>
  <Paragraphs>177</Paragraphs>
  <Slides>15</Slides>
  <Notes>14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3" baseType="lpstr">
      <vt:lpstr>Aptos</vt:lpstr>
      <vt:lpstr>Aptos Display</vt:lpstr>
      <vt:lpstr>Arial</vt:lpstr>
      <vt:lpstr>Calibri</vt:lpstr>
      <vt:lpstr>Imperial Sans Text</vt:lpstr>
      <vt:lpstr>Imperial Sans Text Semibold</vt:lpstr>
      <vt:lpstr>Wingdings</vt:lpstr>
      <vt:lpstr>Office Theme</vt:lpstr>
      <vt:lpstr>Life inside a grid cell… in a Virtual Ecosystem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Vivienne Groner</dc:creator>
  <cp:lastModifiedBy>Vivienne Groner</cp:lastModifiedBy>
  <cp:revision>3</cp:revision>
  <dcterms:created xsi:type="dcterms:W3CDTF">2026-05-22T14:14:38Z</dcterms:created>
  <dcterms:modified xsi:type="dcterms:W3CDTF">2026-07-06T08:57:32Z</dcterms:modified>
</cp:coreProperties>
</file>