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77" r:id="rId3"/>
    <p:sldId id="260" r:id="rId4"/>
    <p:sldId id="296" r:id="rId5"/>
    <p:sldId id="295" r:id="rId6"/>
    <p:sldId id="266" r:id="rId7"/>
    <p:sldId id="289" r:id="rId8"/>
    <p:sldId id="287" r:id="rId9"/>
    <p:sldId id="293" r:id="rId10"/>
    <p:sldId id="297" r:id="rId11"/>
    <p:sldId id="271" r:id="rId12"/>
    <p:sldId id="29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78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37"/>
    <p:restoredTop sz="94684"/>
  </p:normalViewPr>
  <p:slideViewPr>
    <p:cSldViewPr snapToGrid="0" showGuides="1">
      <p:cViewPr>
        <p:scale>
          <a:sx n="78" d="100"/>
          <a:sy n="78" d="100"/>
        </p:scale>
        <p:origin x="144" y="680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svg"/><Relationship Id="rId1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svg"/><Relationship Id="rId1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A3DC18-28A9-46F6-A99B-3079A832190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4E7A5BD5-DDEE-4039-92F4-CBEC3FBF13B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IN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Rapid land-cover transformation over India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0C0E82-4947-4A02-90DE-0CF3B671ABE5}" type="parTrans" cxnId="{367E6B0A-46CB-4C77-97D6-D95C8100E2B8}">
      <dgm:prSet/>
      <dgm:spPr/>
      <dgm:t>
        <a:bodyPr/>
        <a:lstStyle/>
        <a:p>
          <a:endParaRPr lang="en-US"/>
        </a:p>
      </dgm:t>
    </dgm:pt>
    <dgm:pt modelId="{D3E8E443-ADB7-4B64-A9AA-F818422C2F35}" type="sibTrans" cxnId="{367E6B0A-46CB-4C77-97D6-D95C8100E2B8}">
      <dgm:prSet/>
      <dgm:spPr/>
      <dgm:t>
        <a:bodyPr/>
        <a:lstStyle/>
        <a:p>
          <a:endParaRPr lang="en-US"/>
        </a:p>
      </dgm:t>
    </dgm:pt>
    <dgm:pt modelId="{A5E00FFD-AA8C-4F25-8803-F4E2DDDF3A18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en-IN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Need for process-based climate sensitivity analysis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E94D-750A-442E-A8EC-3C2FBF9C4EE3}" type="parTrans" cxnId="{62249696-9D96-4D68-A5DA-FD1ABECEE112}">
      <dgm:prSet/>
      <dgm:spPr/>
      <dgm:t>
        <a:bodyPr/>
        <a:lstStyle/>
        <a:p>
          <a:endParaRPr lang="en-US"/>
        </a:p>
      </dgm:t>
    </dgm:pt>
    <dgm:pt modelId="{2697499C-5F15-4604-8F00-A9163E9EA9C9}" type="sibTrans" cxnId="{62249696-9D96-4D68-A5DA-FD1ABECEE112}">
      <dgm:prSet/>
      <dgm:spPr/>
      <dgm:t>
        <a:bodyPr/>
        <a:lstStyle/>
        <a:p>
          <a:endParaRPr lang="en-US"/>
        </a:p>
      </dgm:t>
    </dgm:pt>
    <dgm:pt modelId="{C6618BBF-BE17-4C61-8534-BC6EDE0AD1B6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en-IN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We propose, for the first time, </a:t>
          </a:r>
          <a:r>
            <a:rPr lang="en-IN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an ICON-ESM AMIP experiment</a:t>
          </a:r>
          <a:r>
            <a:rPr lang="en-IN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over India.</a:t>
          </a:r>
          <a:endParaRPr lang="en-US" sz="2000" b="1" u="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80145A-3056-4477-B47F-25A5614C84A9}" type="parTrans" cxnId="{FC73228B-5CBC-4545-AB10-326858EB7A92}">
      <dgm:prSet/>
      <dgm:spPr/>
      <dgm:t>
        <a:bodyPr/>
        <a:lstStyle/>
        <a:p>
          <a:endParaRPr lang="en-US"/>
        </a:p>
      </dgm:t>
    </dgm:pt>
    <dgm:pt modelId="{15F30F1B-39AD-4DE5-BB4A-C4C1E6367D08}" type="sibTrans" cxnId="{FC73228B-5CBC-4545-AB10-326858EB7A92}">
      <dgm:prSet/>
      <dgm:spPr/>
      <dgm:t>
        <a:bodyPr/>
        <a:lstStyle/>
        <a:p>
          <a:endParaRPr lang="en-US"/>
        </a:p>
      </dgm:t>
    </dgm:pt>
    <dgm:pt modelId="{575C0227-8893-4532-BC97-C0B0113A60D7}" type="pres">
      <dgm:prSet presAssocID="{E9A3DC18-28A9-46F6-A99B-3079A8321900}" presName="root" presStyleCnt="0">
        <dgm:presLayoutVars>
          <dgm:dir/>
          <dgm:resizeHandles val="exact"/>
        </dgm:presLayoutVars>
      </dgm:prSet>
      <dgm:spPr/>
    </dgm:pt>
    <dgm:pt modelId="{44D24D27-6EAD-4A80-AA66-22E964638228}" type="pres">
      <dgm:prSet presAssocID="{4E7A5BD5-DDEE-4039-92F4-CBEC3FBF13B4}" presName="compNode" presStyleCnt="0"/>
      <dgm:spPr/>
    </dgm:pt>
    <dgm:pt modelId="{D2B5C277-8CE4-44AB-8997-EFA0C2BCF886}" type="pres">
      <dgm:prSet presAssocID="{4E7A5BD5-DDEE-4039-92F4-CBEC3FBF13B4}" presName="bgRect" presStyleLbl="bgShp" presStyleIdx="0" presStyleCnt="3" custLinFactNeighborX="-12047" custLinFactNeighborY="-178"/>
      <dgm:spPr/>
    </dgm:pt>
    <dgm:pt modelId="{CA7A202B-3A64-4191-A389-7E50667A87E5}" type="pres">
      <dgm:prSet presAssocID="{4E7A5BD5-DDEE-4039-92F4-CBEC3FBF13B4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ilo"/>
        </a:ext>
      </dgm:extLst>
    </dgm:pt>
    <dgm:pt modelId="{35E6168F-E645-43A9-8AC4-8FD1A88F8571}" type="pres">
      <dgm:prSet presAssocID="{4E7A5BD5-DDEE-4039-92F4-CBEC3FBF13B4}" presName="spaceRect" presStyleCnt="0"/>
      <dgm:spPr/>
    </dgm:pt>
    <dgm:pt modelId="{F6D4F8D2-8D99-42AF-8D41-1CD48F439529}" type="pres">
      <dgm:prSet presAssocID="{4E7A5BD5-DDEE-4039-92F4-CBEC3FBF13B4}" presName="parTx" presStyleLbl="revTx" presStyleIdx="0" presStyleCnt="3">
        <dgm:presLayoutVars>
          <dgm:chMax val="0"/>
          <dgm:chPref val="0"/>
        </dgm:presLayoutVars>
      </dgm:prSet>
      <dgm:spPr/>
    </dgm:pt>
    <dgm:pt modelId="{F5139D53-57F9-4944-A92E-3A32152E2931}" type="pres">
      <dgm:prSet presAssocID="{D3E8E443-ADB7-4B64-A9AA-F818422C2F35}" presName="sibTrans" presStyleCnt="0"/>
      <dgm:spPr/>
    </dgm:pt>
    <dgm:pt modelId="{E3F0A5E8-B394-4D48-8E58-0B21187A53F1}" type="pres">
      <dgm:prSet presAssocID="{A5E00FFD-AA8C-4F25-8803-F4E2DDDF3A18}" presName="compNode" presStyleCnt="0"/>
      <dgm:spPr/>
    </dgm:pt>
    <dgm:pt modelId="{ADE43A6C-E916-4EE0-BE15-F3CB17374419}" type="pres">
      <dgm:prSet presAssocID="{A5E00FFD-AA8C-4F25-8803-F4E2DDDF3A18}" presName="bgRect" presStyleLbl="bgShp" presStyleIdx="1" presStyleCnt="3"/>
      <dgm:spPr/>
    </dgm:pt>
    <dgm:pt modelId="{81E23A9E-0D37-4DA4-B992-2CA1657C9813}" type="pres">
      <dgm:prSet presAssocID="{A5E00FFD-AA8C-4F25-8803-F4E2DDDF3A18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olar system"/>
        </a:ext>
      </dgm:extLst>
    </dgm:pt>
    <dgm:pt modelId="{B869C87E-363E-44F3-A150-2513CD7F0C96}" type="pres">
      <dgm:prSet presAssocID="{A5E00FFD-AA8C-4F25-8803-F4E2DDDF3A18}" presName="spaceRect" presStyleCnt="0"/>
      <dgm:spPr/>
    </dgm:pt>
    <dgm:pt modelId="{E52C5AAB-C7C5-43BF-8802-DF0EF9C49BFB}" type="pres">
      <dgm:prSet presAssocID="{A5E00FFD-AA8C-4F25-8803-F4E2DDDF3A18}" presName="parTx" presStyleLbl="revTx" presStyleIdx="1" presStyleCnt="3">
        <dgm:presLayoutVars>
          <dgm:chMax val="0"/>
          <dgm:chPref val="0"/>
        </dgm:presLayoutVars>
      </dgm:prSet>
      <dgm:spPr/>
    </dgm:pt>
    <dgm:pt modelId="{2CEDFAEF-91ED-43C2-B6EE-4A640884922B}" type="pres">
      <dgm:prSet presAssocID="{2697499C-5F15-4604-8F00-A9163E9EA9C9}" presName="sibTrans" presStyleCnt="0"/>
      <dgm:spPr/>
    </dgm:pt>
    <dgm:pt modelId="{94B54DA9-5DF8-4657-A9F5-90FE28086787}" type="pres">
      <dgm:prSet presAssocID="{C6618BBF-BE17-4C61-8534-BC6EDE0AD1B6}" presName="compNode" presStyleCnt="0"/>
      <dgm:spPr/>
    </dgm:pt>
    <dgm:pt modelId="{DB49AED4-FC51-460B-BE5B-3F34ACFA12C4}" type="pres">
      <dgm:prSet presAssocID="{C6618BBF-BE17-4C61-8534-BC6EDE0AD1B6}" presName="bgRect" presStyleLbl="bgShp" presStyleIdx="2" presStyleCnt="3"/>
      <dgm:spPr/>
    </dgm:pt>
    <dgm:pt modelId="{601F4CF1-795D-48E2-9A31-2DB2EAE1D063}" type="pres">
      <dgm:prSet presAssocID="{C6618BBF-BE17-4C61-8534-BC6EDE0AD1B6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hermometer"/>
        </a:ext>
      </dgm:extLst>
    </dgm:pt>
    <dgm:pt modelId="{C72A892F-BC9D-43DC-A629-673E30A0AB57}" type="pres">
      <dgm:prSet presAssocID="{C6618BBF-BE17-4C61-8534-BC6EDE0AD1B6}" presName="spaceRect" presStyleCnt="0"/>
      <dgm:spPr/>
    </dgm:pt>
    <dgm:pt modelId="{2D28F86C-8E69-425A-A950-D76576FB0220}" type="pres">
      <dgm:prSet presAssocID="{C6618BBF-BE17-4C61-8534-BC6EDE0AD1B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67E6B0A-46CB-4C77-97D6-D95C8100E2B8}" srcId="{E9A3DC18-28A9-46F6-A99B-3079A8321900}" destId="{4E7A5BD5-DDEE-4039-92F4-CBEC3FBF13B4}" srcOrd="0" destOrd="0" parTransId="{550C0E82-4947-4A02-90DE-0CF3B671ABE5}" sibTransId="{D3E8E443-ADB7-4B64-A9AA-F818422C2F35}"/>
    <dgm:cxn modelId="{5454BF18-7EF5-4A86-8ED9-C6B8361570ED}" type="presOf" srcId="{C6618BBF-BE17-4C61-8534-BC6EDE0AD1B6}" destId="{2D28F86C-8E69-425A-A950-D76576FB0220}" srcOrd="0" destOrd="0" presId="urn:microsoft.com/office/officeart/2018/2/layout/IconVerticalSolidList"/>
    <dgm:cxn modelId="{DDEDF189-CBBA-42A1-A2E3-DC3612AF2462}" type="presOf" srcId="{E9A3DC18-28A9-46F6-A99B-3079A8321900}" destId="{575C0227-8893-4532-BC97-C0B0113A60D7}" srcOrd="0" destOrd="0" presId="urn:microsoft.com/office/officeart/2018/2/layout/IconVerticalSolidList"/>
    <dgm:cxn modelId="{FC73228B-5CBC-4545-AB10-326858EB7A92}" srcId="{E9A3DC18-28A9-46F6-A99B-3079A8321900}" destId="{C6618BBF-BE17-4C61-8534-BC6EDE0AD1B6}" srcOrd="2" destOrd="0" parTransId="{8F80145A-3056-4477-B47F-25A5614C84A9}" sibTransId="{15F30F1B-39AD-4DE5-BB4A-C4C1E6367D08}"/>
    <dgm:cxn modelId="{62249696-9D96-4D68-A5DA-FD1ABECEE112}" srcId="{E9A3DC18-28A9-46F6-A99B-3079A8321900}" destId="{A5E00FFD-AA8C-4F25-8803-F4E2DDDF3A18}" srcOrd="1" destOrd="0" parTransId="{95BDE94D-750A-442E-A8EC-3C2FBF9C4EE3}" sibTransId="{2697499C-5F15-4604-8F00-A9163E9EA9C9}"/>
    <dgm:cxn modelId="{5826C0C3-2D69-4D9C-A669-E6C974956A44}" type="presOf" srcId="{A5E00FFD-AA8C-4F25-8803-F4E2DDDF3A18}" destId="{E52C5AAB-C7C5-43BF-8802-DF0EF9C49BFB}" srcOrd="0" destOrd="0" presId="urn:microsoft.com/office/officeart/2018/2/layout/IconVerticalSolidList"/>
    <dgm:cxn modelId="{D93416FE-9D86-4DD5-8A7B-C3D406764334}" type="presOf" srcId="{4E7A5BD5-DDEE-4039-92F4-CBEC3FBF13B4}" destId="{F6D4F8D2-8D99-42AF-8D41-1CD48F439529}" srcOrd="0" destOrd="0" presId="urn:microsoft.com/office/officeart/2018/2/layout/IconVerticalSolidList"/>
    <dgm:cxn modelId="{97AC26EE-13F2-4B70-A4BE-E9ED61C6EB3B}" type="presParOf" srcId="{575C0227-8893-4532-BC97-C0B0113A60D7}" destId="{44D24D27-6EAD-4A80-AA66-22E964638228}" srcOrd="0" destOrd="0" presId="urn:microsoft.com/office/officeart/2018/2/layout/IconVerticalSolidList"/>
    <dgm:cxn modelId="{2FCA47BA-25FD-45D9-8793-571C7201B1F4}" type="presParOf" srcId="{44D24D27-6EAD-4A80-AA66-22E964638228}" destId="{D2B5C277-8CE4-44AB-8997-EFA0C2BCF886}" srcOrd="0" destOrd="0" presId="urn:microsoft.com/office/officeart/2018/2/layout/IconVerticalSolidList"/>
    <dgm:cxn modelId="{879C44B2-169A-4726-BE0D-D286DCA4CB22}" type="presParOf" srcId="{44D24D27-6EAD-4A80-AA66-22E964638228}" destId="{CA7A202B-3A64-4191-A389-7E50667A87E5}" srcOrd="1" destOrd="0" presId="urn:microsoft.com/office/officeart/2018/2/layout/IconVerticalSolidList"/>
    <dgm:cxn modelId="{80869A03-AE22-44C2-9238-7A3FF3384117}" type="presParOf" srcId="{44D24D27-6EAD-4A80-AA66-22E964638228}" destId="{35E6168F-E645-43A9-8AC4-8FD1A88F8571}" srcOrd="2" destOrd="0" presId="urn:microsoft.com/office/officeart/2018/2/layout/IconVerticalSolidList"/>
    <dgm:cxn modelId="{D2B13E74-3629-49AD-B7F8-7F29A16562D9}" type="presParOf" srcId="{44D24D27-6EAD-4A80-AA66-22E964638228}" destId="{F6D4F8D2-8D99-42AF-8D41-1CD48F439529}" srcOrd="3" destOrd="0" presId="urn:microsoft.com/office/officeart/2018/2/layout/IconVerticalSolidList"/>
    <dgm:cxn modelId="{1747054B-7083-4DBF-AFC2-9C515C894BE3}" type="presParOf" srcId="{575C0227-8893-4532-BC97-C0B0113A60D7}" destId="{F5139D53-57F9-4944-A92E-3A32152E2931}" srcOrd="1" destOrd="0" presId="urn:microsoft.com/office/officeart/2018/2/layout/IconVerticalSolidList"/>
    <dgm:cxn modelId="{233A03A2-1164-4398-B867-5E0FE0D5AD9A}" type="presParOf" srcId="{575C0227-8893-4532-BC97-C0B0113A60D7}" destId="{E3F0A5E8-B394-4D48-8E58-0B21187A53F1}" srcOrd="2" destOrd="0" presId="urn:microsoft.com/office/officeart/2018/2/layout/IconVerticalSolidList"/>
    <dgm:cxn modelId="{9765B451-66AB-461B-A069-D480A5B9E24A}" type="presParOf" srcId="{E3F0A5E8-B394-4D48-8E58-0B21187A53F1}" destId="{ADE43A6C-E916-4EE0-BE15-F3CB17374419}" srcOrd="0" destOrd="0" presId="urn:microsoft.com/office/officeart/2018/2/layout/IconVerticalSolidList"/>
    <dgm:cxn modelId="{BB38DB84-A6C2-4EF2-8A34-603468A8FEBE}" type="presParOf" srcId="{E3F0A5E8-B394-4D48-8E58-0B21187A53F1}" destId="{81E23A9E-0D37-4DA4-B992-2CA1657C9813}" srcOrd="1" destOrd="0" presId="urn:microsoft.com/office/officeart/2018/2/layout/IconVerticalSolidList"/>
    <dgm:cxn modelId="{EDDC5A78-FC98-4FC3-906A-FE5F19D1FFCC}" type="presParOf" srcId="{E3F0A5E8-B394-4D48-8E58-0B21187A53F1}" destId="{B869C87E-363E-44F3-A150-2513CD7F0C96}" srcOrd="2" destOrd="0" presId="urn:microsoft.com/office/officeart/2018/2/layout/IconVerticalSolidList"/>
    <dgm:cxn modelId="{DA192349-A2AB-4FF3-9E28-55DE647155A7}" type="presParOf" srcId="{E3F0A5E8-B394-4D48-8E58-0B21187A53F1}" destId="{E52C5AAB-C7C5-43BF-8802-DF0EF9C49BFB}" srcOrd="3" destOrd="0" presId="urn:microsoft.com/office/officeart/2018/2/layout/IconVerticalSolidList"/>
    <dgm:cxn modelId="{C2C9070F-C1ED-4205-B091-6198ED44D202}" type="presParOf" srcId="{575C0227-8893-4532-BC97-C0B0113A60D7}" destId="{2CEDFAEF-91ED-43C2-B6EE-4A640884922B}" srcOrd="3" destOrd="0" presId="urn:microsoft.com/office/officeart/2018/2/layout/IconVerticalSolidList"/>
    <dgm:cxn modelId="{96D0DF83-E0BB-4582-8BD8-A1D281C4CB03}" type="presParOf" srcId="{575C0227-8893-4532-BC97-C0B0113A60D7}" destId="{94B54DA9-5DF8-4657-A9F5-90FE28086787}" srcOrd="4" destOrd="0" presId="urn:microsoft.com/office/officeart/2018/2/layout/IconVerticalSolidList"/>
    <dgm:cxn modelId="{1D4D4A80-3F9F-414F-AB52-8CDC5BC7348A}" type="presParOf" srcId="{94B54DA9-5DF8-4657-A9F5-90FE28086787}" destId="{DB49AED4-FC51-460B-BE5B-3F34ACFA12C4}" srcOrd="0" destOrd="0" presId="urn:microsoft.com/office/officeart/2018/2/layout/IconVerticalSolidList"/>
    <dgm:cxn modelId="{C11AE317-2C96-4447-9322-61BA7C2C7362}" type="presParOf" srcId="{94B54DA9-5DF8-4657-A9F5-90FE28086787}" destId="{601F4CF1-795D-48E2-9A31-2DB2EAE1D063}" srcOrd="1" destOrd="0" presId="urn:microsoft.com/office/officeart/2018/2/layout/IconVerticalSolidList"/>
    <dgm:cxn modelId="{17E6ADF9-555F-4398-A55E-FFBCF0CDA009}" type="presParOf" srcId="{94B54DA9-5DF8-4657-A9F5-90FE28086787}" destId="{C72A892F-BC9D-43DC-A629-673E30A0AB57}" srcOrd="2" destOrd="0" presId="urn:microsoft.com/office/officeart/2018/2/layout/IconVerticalSolidList"/>
    <dgm:cxn modelId="{84AE6869-1F20-4927-A22B-67462B1F9C55}" type="presParOf" srcId="{94B54DA9-5DF8-4657-A9F5-90FE28086787}" destId="{2D28F86C-8E69-425A-A950-D76576FB022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B5C277-8CE4-44AB-8997-EFA0C2BCF886}">
      <dsp:nvSpPr>
        <dsp:cNvPr id="0" name=""/>
        <dsp:cNvSpPr/>
      </dsp:nvSpPr>
      <dsp:spPr>
        <a:xfrm>
          <a:off x="0" y="1480"/>
          <a:ext cx="4424842" cy="1299465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7A202B-3A64-4191-A389-7E50667A87E5}">
      <dsp:nvSpPr>
        <dsp:cNvPr id="0" name=""/>
        <dsp:cNvSpPr/>
      </dsp:nvSpPr>
      <dsp:spPr>
        <a:xfrm>
          <a:off x="393088" y="296173"/>
          <a:ext cx="715404" cy="71470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D4F8D2-8D99-42AF-8D41-1CD48F439529}">
      <dsp:nvSpPr>
        <dsp:cNvPr id="0" name=""/>
        <dsp:cNvSpPr/>
      </dsp:nvSpPr>
      <dsp:spPr>
        <a:xfrm>
          <a:off x="1501581" y="3793"/>
          <a:ext cx="2844380" cy="1300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661" tIns="137661" rIns="137661" bIns="137661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Rapid land-cover transformation over India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01581" y="3793"/>
        <a:ext cx="2844380" cy="1300736"/>
      </dsp:txXfrm>
    </dsp:sp>
    <dsp:sp modelId="{ADE43A6C-E916-4EE0-BE15-F3CB17374419}">
      <dsp:nvSpPr>
        <dsp:cNvPr id="0" name=""/>
        <dsp:cNvSpPr/>
      </dsp:nvSpPr>
      <dsp:spPr>
        <a:xfrm>
          <a:off x="0" y="1610584"/>
          <a:ext cx="4424842" cy="1299465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E23A9E-0D37-4DA4-B992-2CA1657C9813}">
      <dsp:nvSpPr>
        <dsp:cNvPr id="0" name=""/>
        <dsp:cNvSpPr/>
      </dsp:nvSpPr>
      <dsp:spPr>
        <a:xfrm>
          <a:off x="393088" y="1902964"/>
          <a:ext cx="715404" cy="71470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2C5AAB-C7C5-43BF-8802-DF0EF9C49BFB}">
      <dsp:nvSpPr>
        <dsp:cNvPr id="0" name=""/>
        <dsp:cNvSpPr/>
      </dsp:nvSpPr>
      <dsp:spPr>
        <a:xfrm>
          <a:off x="1501581" y="1610584"/>
          <a:ext cx="2844380" cy="1300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661" tIns="137661" rIns="137661" bIns="137661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Need for process-based climate sensitivity analysis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01581" y="1610584"/>
        <a:ext cx="2844380" cy="1300736"/>
      </dsp:txXfrm>
    </dsp:sp>
    <dsp:sp modelId="{DB49AED4-FC51-460B-BE5B-3F34ACFA12C4}">
      <dsp:nvSpPr>
        <dsp:cNvPr id="0" name=""/>
        <dsp:cNvSpPr/>
      </dsp:nvSpPr>
      <dsp:spPr>
        <a:xfrm>
          <a:off x="0" y="3217376"/>
          <a:ext cx="4424842" cy="1299465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1F4CF1-795D-48E2-9A31-2DB2EAE1D063}">
      <dsp:nvSpPr>
        <dsp:cNvPr id="0" name=""/>
        <dsp:cNvSpPr/>
      </dsp:nvSpPr>
      <dsp:spPr>
        <a:xfrm>
          <a:off x="393472" y="3509756"/>
          <a:ext cx="715404" cy="71470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28F86C-8E69-425A-A950-D76576FB0220}">
      <dsp:nvSpPr>
        <dsp:cNvPr id="0" name=""/>
        <dsp:cNvSpPr/>
      </dsp:nvSpPr>
      <dsp:spPr>
        <a:xfrm>
          <a:off x="1502350" y="3217376"/>
          <a:ext cx="2844380" cy="1300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661" tIns="137661" rIns="137661" bIns="137661" numCol="1" spcCol="1270" anchor="ctr" anchorCtr="0">
          <a:noAutofit/>
        </a:bodyPr>
        <a:lstStyle/>
        <a:p>
          <a:pPr marL="0" lvl="0" indent="0" algn="just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We propose, for the first time, </a:t>
          </a:r>
          <a:r>
            <a:rPr lang="en-IN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an ICON-ESM AMIP experiment</a:t>
          </a:r>
          <a:r>
            <a:rPr lang="en-IN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over India.</a:t>
          </a:r>
          <a:endParaRPr lang="en-US" sz="2000" b="1" u="none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02350" y="3217376"/>
        <a:ext cx="2844380" cy="13007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87BFA-B17A-3D49-A1ED-3E46D4EEF64A}" type="datetimeFigureOut">
              <a:rPr lang="en-US" smtClean="0"/>
              <a:t>7/5/26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0A818-7FAA-AB44-8600-D6353BCD8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8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30A818-7FAA-AB44-8600-D6353BCD83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77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3B4B6-5FD4-E557-D98A-2264E249C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C77DFC-713C-3455-5A8E-F13F7E8117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5642B8-2510-5F13-BD7A-8AB9F37358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C4087C-EB43-D852-CA71-C6E1B15CB5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30A818-7FAA-AB44-8600-D6353BCD83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083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30A818-7FAA-AB44-8600-D6353BCD83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695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30A818-7FAA-AB44-8600-D6353BCD838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236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58198-EC08-2AE0-44E9-0DFB19447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287840-E77D-372B-73F2-1C0B454551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C34058-F5BE-D440-097B-F76B7F5A97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48D742-0016-6D58-551E-331819F655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30A818-7FAA-AB44-8600-D6353BCD838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410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2060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0493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10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667B085-9C0D-3DFD-AAC0-6B61CDF64179}"/>
              </a:ext>
            </a:extLst>
          </p:cNvPr>
          <p:cNvSpPr/>
          <p:nvPr userDrawn="1"/>
        </p:nvSpPr>
        <p:spPr>
          <a:xfrm>
            <a:off x="0" y="6602125"/>
            <a:ext cx="12192000" cy="2775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BBC496-0F78-68C8-3204-0EE2CD7B5ED5}"/>
              </a:ext>
            </a:extLst>
          </p:cNvPr>
          <p:cNvSpPr txBox="1"/>
          <p:nvPr userDrawn="1"/>
        </p:nvSpPr>
        <p:spPr>
          <a:xfrm>
            <a:off x="0" y="6585796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07/07/2026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242B20-8350-D559-6B7A-B2E424A4E4A1}"/>
              </a:ext>
            </a:extLst>
          </p:cNvPr>
          <p:cNvSpPr txBox="1"/>
          <p:nvPr userDrawn="1"/>
        </p:nvSpPr>
        <p:spPr>
          <a:xfrm>
            <a:off x="3916136" y="6584951"/>
            <a:ext cx="435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Pan-GLASS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C7F53E-B74F-9D10-4FEB-69835467E93B}"/>
              </a:ext>
            </a:extLst>
          </p:cNvPr>
          <p:cNvSpPr txBox="1"/>
          <p:nvPr userDrawn="1"/>
        </p:nvSpPr>
        <p:spPr>
          <a:xfrm>
            <a:off x="9957708" y="6570313"/>
            <a:ext cx="2234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jyoti21@iiserb.ac.in</a:t>
            </a:r>
          </a:p>
        </p:txBody>
      </p:sp>
    </p:spTree>
    <p:extLst>
      <p:ext uri="{BB962C8B-B14F-4D97-AF65-F5344CB8AC3E}">
        <p14:creationId xmlns:p14="http://schemas.microsoft.com/office/powerpoint/2010/main" val="72424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8A94871E-96FC-4ADE-815B-41A636E34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A4AF6C-566D-E235-6C6D-DBBEC73D089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44157" y="651880"/>
            <a:ext cx="11103685" cy="198587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4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Flux-Driven Surface Temperature</a:t>
            </a:r>
            <a:br>
              <a:rPr lang="en-US" sz="4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Responses to Forest-Cropland Transitions in India Using the ICON Model</a:t>
            </a:r>
          </a:p>
          <a:p>
            <a:pPr algn="ctr"/>
            <a:endParaRPr lang="en-US" sz="4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A381F0-7EC2-5BF4-94C5-FD893751DB8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40079" y="4631161"/>
            <a:ext cx="9673501" cy="156948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I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Jyoti Sharma</a:t>
            </a:r>
            <a:r>
              <a:rPr lang="en-IN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Pankaj Kumar</a:t>
            </a:r>
            <a:r>
              <a:rPr lang="en-I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Alexander J. Winkler</a:t>
            </a:r>
            <a:r>
              <a:rPr lang="en-I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0" indent="0" algn="l">
              <a:buNone/>
            </a:pPr>
            <a:r>
              <a:rPr lang="en-I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Indian Institute of Science Education and Research, Bhopal, Bhopal, India</a:t>
            </a:r>
          </a:p>
          <a:p>
            <a:pPr marL="0" indent="0" algn="l">
              <a:buNone/>
            </a:pPr>
            <a:r>
              <a:rPr lang="en-I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Planck Institute for Biogeochemistry, Jena, Germany</a:t>
            </a:r>
          </a:p>
        </p:txBody>
      </p:sp>
      <p:sp>
        <p:nvSpPr>
          <p:cNvPr id="103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562" y="4409267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563791 w 4243589"/>
              <a:gd name="csY1" fmla="*/ 0 h 18288"/>
              <a:gd name="csX2" fmla="*/ 1042710 w 4243589"/>
              <a:gd name="csY2" fmla="*/ 0 h 18288"/>
              <a:gd name="csX3" fmla="*/ 1564066 w 4243589"/>
              <a:gd name="csY3" fmla="*/ 0 h 18288"/>
              <a:gd name="csX4" fmla="*/ 2212729 w 4243589"/>
              <a:gd name="csY4" fmla="*/ 0 h 18288"/>
              <a:gd name="csX5" fmla="*/ 2776520 w 4243589"/>
              <a:gd name="csY5" fmla="*/ 0 h 18288"/>
              <a:gd name="csX6" fmla="*/ 3297875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637362 w 4243589"/>
              <a:gd name="csY9" fmla="*/ 18288 h 18288"/>
              <a:gd name="csX10" fmla="*/ 3116007 w 4243589"/>
              <a:gd name="csY10" fmla="*/ 18288 h 18288"/>
              <a:gd name="csX11" fmla="*/ 2424908 w 4243589"/>
              <a:gd name="csY11" fmla="*/ 18288 h 18288"/>
              <a:gd name="csX12" fmla="*/ 1861117 w 4243589"/>
              <a:gd name="csY12" fmla="*/ 18288 h 18288"/>
              <a:gd name="csX13" fmla="*/ 1382198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Max Planck Institute for Biogeochemistry (@MPI_BGC) / Posts / X">
            <a:extLst>
              <a:ext uri="{FF2B5EF4-FFF2-40B4-BE49-F238E27FC236}">
                <a16:creationId xmlns:a16="http://schemas.microsoft.com/office/drawing/2014/main" id="{385A73E8-AE58-216B-E534-12DBDBDC3A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8" b="24300"/>
          <a:stretch>
            <a:fillRect/>
          </a:stretch>
        </p:blipFill>
        <p:spPr bwMode="auto">
          <a:xfrm>
            <a:off x="8659906" y="5528904"/>
            <a:ext cx="2470003" cy="134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ISER Bhopal - IndiaBioscience">
            <a:extLst>
              <a:ext uri="{FF2B5EF4-FFF2-40B4-BE49-F238E27FC236}">
                <a16:creationId xmlns:a16="http://schemas.microsoft.com/office/drawing/2014/main" id="{10219D73-896F-AC9E-32BA-FA4AB1755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5415" y="5634468"/>
            <a:ext cx="953537" cy="120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855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AAA30-9A7F-47A2-08BA-87D5C4DCD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E447957-1D78-AE76-C401-C5058D31F9EF}"/>
              </a:ext>
            </a:extLst>
          </p:cNvPr>
          <p:cNvSpPr txBox="1"/>
          <p:nvPr/>
        </p:nvSpPr>
        <p:spPr>
          <a:xfrm>
            <a:off x="365160" y="194216"/>
            <a:ext cx="9872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 Energy Balance Decomposition- Seasonal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51FF8E-54B6-CC76-141C-AAB765CE37F6}"/>
              </a:ext>
            </a:extLst>
          </p:cNvPr>
          <p:cNvSpPr txBox="1"/>
          <p:nvPr/>
        </p:nvSpPr>
        <p:spPr>
          <a:xfrm>
            <a:off x="8278584" y="980078"/>
            <a:ext cx="3548255" cy="452431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Points: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Forest shows seasonal contrast: warming in DJF, MAM and ON, but cooling during JJAS. 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Crop shows strongest warming during MAM and JJAS, while DJF response is weak or slightly cooling. 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Longwave radiation contributes mainly to warming, especially for forests in DJF, MAM and ON. 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Turbulent fluxes differ by season: sensible and latent heat partly offset radiative effects, especially during JJAS.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352564-607A-12D4-ABAE-49C3C5B49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60" y="778991"/>
            <a:ext cx="7772400" cy="516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3E35A-BB98-808D-8363-2D9B74B639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4447" y="257638"/>
            <a:ext cx="10515600" cy="1021587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0C6B7-8918-3378-7F2E-105B3D34F46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4447" y="1186850"/>
            <a:ext cx="11160521" cy="439360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agricultural expansion and afforestation warms the surface and T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 typeface="Wingdings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Forest: warming in non-monsoon seasons, Crop: warming in monsoon season</a:t>
            </a:r>
          </a:p>
          <a:p>
            <a:pPr algn="just">
              <a:buFont typeface="Wingdings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Forest: Net Longwave radiation and Latent Heat Flux acts opposite to each other but large magnitude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LWdown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warms the surface.</a:t>
            </a:r>
          </a:p>
          <a:p>
            <a:pPr>
              <a:buFont typeface="Wingdings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Crop: Less Latent Heat Flux warms the surface.</a:t>
            </a:r>
          </a:p>
          <a:p>
            <a:pPr>
              <a:buFont typeface="Wingdings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Further improvement in ICON’s surface-flux representation and additional process-based studies are needed to increase confidence in the simulated land-atmosphere energy balance responses.</a:t>
            </a:r>
          </a:p>
        </p:txBody>
      </p:sp>
    </p:spTree>
    <p:extLst>
      <p:ext uri="{BB962C8B-B14F-4D97-AF65-F5344CB8AC3E}">
        <p14:creationId xmlns:p14="http://schemas.microsoft.com/office/powerpoint/2010/main" val="155830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ECFA0-ED1D-ABD8-319D-9D15FF6C1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3672D9F-2183-0CD5-6652-989F2C74B3FC}"/>
              </a:ext>
            </a:extLst>
          </p:cNvPr>
          <p:cNvGrpSpPr/>
          <p:nvPr/>
        </p:nvGrpSpPr>
        <p:grpSpPr>
          <a:xfrm>
            <a:off x="915764" y="5963365"/>
            <a:ext cx="10351261" cy="694150"/>
            <a:chOff x="915764" y="5963365"/>
            <a:chExt cx="10351261" cy="69415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1AD083F4-0C83-49E0-29E7-DC0D51CE06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764" y="6156050"/>
              <a:ext cx="2301152" cy="290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60D0335F-0967-3B6A-1CC5-95483DB20F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1358" y="6120792"/>
              <a:ext cx="519953" cy="478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74FEDDBD-517C-5851-4B21-53F5709AE7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7071" y="6126615"/>
              <a:ext cx="1199613" cy="437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542E3631-C700-4C77-8D8B-8EA4555649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7204" y="6142883"/>
              <a:ext cx="477684" cy="456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24FCDA1D-E514-185E-F438-AC9D714C22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6552" y="6097049"/>
              <a:ext cx="1347141" cy="349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74ED5324-B2AA-1301-2BE2-E3D660B690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9759" y="6105818"/>
              <a:ext cx="1596897" cy="409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C4FF1E50-1CD9-87CD-8A14-DAAD68F716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1386" y="5963365"/>
              <a:ext cx="1025639" cy="69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>
              <a:extLst>
                <a:ext uri="{FF2B5EF4-FFF2-40B4-BE49-F238E27FC236}">
                  <a16:creationId xmlns:a16="http://schemas.microsoft.com/office/drawing/2014/main" id="{31165856-4F98-8705-7991-AC9AF26039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1179" y="6142883"/>
              <a:ext cx="1105314" cy="372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42" name="Picture 18">
            <a:extLst>
              <a:ext uri="{FF2B5EF4-FFF2-40B4-BE49-F238E27FC236}">
                <a16:creationId xmlns:a16="http://schemas.microsoft.com/office/drawing/2014/main" id="{368F5BA3-837D-72B1-FD54-1AB35E7A0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823" y="5242246"/>
            <a:ext cx="5265906" cy="64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9AF468-E281-3724-D396-E2ABCB07EDC0}"/>
              </a:ext>
            </a:extLst>
          </p:cNvPr>
          <p:cNvSpPr txBox="1"/>
          <p:nvPr/>
        </p:nvSpPr>
        <p:spPr>
          <a:xfrm>
            <a:off x="3188208" y="2413337"/>
            <a:ext cx="5815584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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Kind Suggestion/Query please…..</a:t>
            </a:r>
          </a:p>
        </p:txBody>
      </p:sp>
    </p:spTree>
    <p:extLst>
      <p:ext uri="{BB962C8B-B14F-4D97-AF65-F5344CB8AC3E}">
        <p14:creationId xmlns:p14="http://schemas.microsoft.com/office/powerpoint/2010/main" val="2396406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EC0B3-39F1-3515-B9B7-A6C989782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0591D86-2E4E-6B75-660D-B5708034F8C2}"/>
              </a:ext>
            </a:extLst>
          </p:cNvPr>
          <p:cNvSpPr txBox="1"/>
          <p:nvPr/>
        </p:nvSpPr>
        <p:spPr>
          <a:xfrm>
            <a:off x="298061" y="5408752"/>
            <a:ext cx="11595877" cy="83099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/>
            <a:r>
              <a:rPr lang="en-IN" sz="24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Objective: </a:t>
            </a:r>
            <a:r>
              <a:rPr lang="en-IN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quantify temperature responses to land-cover change and identify key </a:t>
            </a:r>
            <a:r>
              <a:rPr lang="en-IN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biogeophysical</a:t>
            </a:r>
            <a:r>
              <a:rPr lang="en-IN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drivers using process-based climate modelling.</a:t>
            </a:r>
            <a:endParaRPr lang="en-IN" sz="2400" u="sng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2137E0C-CDE0-BCB2-6CAE-1306644F3E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 bwMode="auto">
          <a:xfrm>
            <a:off x="4810384" y="478817"/>
            <a:ext cx="3654082" cy="41234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789C13C-FB53-4B36-93B8-112D8243BC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8464465" y="478818"/>
            <a:ext cx="3648826" cy="4123464"/>
          </a:xfrm>
          <a:prstGeom prst="rect">
            <a:avLst/>
          </a:prstGeom>
        </p:spPr>
      </p:pic>
      <p:graphicFrame>
        <p:nvGraphicFramePr>
          <p:cNvPr id="23" name="TextBox 12">
            <a:extLst>
              <a:ext uri="{FF2B5EF4-FFF2-40B4-BE49-F238E27FC236}">
                <a16:creationId xmlns:a16="http://schemas.microsoft.com/office/drawing/2014/main" id="{C47101F6-7140-DF11-4940-A86D260D1F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9068747"/>
              </p:ext>
            </p:extLst>
          </p:nvPr>
        </p:nvGraphicFramePr>
        <p:xfrm>
          <a:off x="298062" y="584776"/>
          <a:ext cx="4424842" cy="4521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BE12FC17-58D7-90EA-6A43-456E893CE266}"/>
              </a:ext>
            </a:extLst>
          </p:cNvPr>
          <p:cNvSpPr txBox="1"/>
          <p:nvPr/>
        </p:nvSpPr>
        <p:spPr>
          <a:xfrm>
            <a:off x="298060" y="0"/>
            <a:ext cx="41847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F6026B-DAD9-96FA-F88B-82304EA76C4F}"/>
              </a:ext>
            </a:extLst>
          </p:cNvPr>
          <p:cNvSpPr txBox="1"/>
          <p:nvPr/>
        </p:nvSpPr>
        <p:spPr>
          <a:xfrm>
            <a:off x="5034994" y="4566309"/>
            <a:ext cx="3429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Nearly 70% cropland and  20% Forest (FSI Report)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C8DBB7-5F15-7771-C936-57CF72674846}"/>
              </a:ext>
            </a:extLst>
          </p:cNvPr>
          <p:cNvSpPr txBox="1"/>
          <p:nvPr/>
        </p:nvSpPr>
        <p:spPr>
          <a:xfrm>
            <a:off x="8639425" y="4602282"/>
            <a:ext cx="3254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Huge Transitions over last 2 decades</a:t>
            </a:r>
          </a:p>
        </p:txBody>
      </p:sp>
    </p:spTree>
    <p:extLst>
      <p:ext uri="{BB962C8B-B14F-4D97-AF65-F5344CB8AC3E}">
        <p14:creationId xmlns:p14="http://schemas.microsoft.com/office/powerpoint/2010/main" val="358567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CA7A202B-3A64-4191-A389-7E50667A87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D2B5C277-8CE4-44AB-8997-EFA0C2BCF8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F6D4F8D2-8D99-42AF-8D41-1CD48F4395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23">
                                            <p:graphicEl>
                                              <a:dgm id="{CA7A202B-3A64-4191-A389-7E50667A87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3">
                                            <p:graphicEl>
                                              <a:dgm id="{CA7A202B-3A64-4191-A389-7E50667A87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23">
                                            <p:graphicEl>
                                              <a:dgm id="{D2B5C277-8CE4-44AB-8997-EFA0C2BCF8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23">
                                            <p:graphicEl>
                                              <a:dgm id="{D2B5C277-8CE4-44AB-8997-EFA0C2BCF8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23">
                                            <p:graphicEl>
                                              <a:dgm id="{F6D4F8D2-8D99-42AF-8D41-1CD48F4395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3">
                                            <p:graphicEl>
                                              <a:dgm id="{F6D4F8D2-8D99-42AF-8D41-1CD48F4395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ADE43A6C-E916-4EE0-BE15-F3CB17374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81E23A9E-0D37-4DA4-B992-2CA1657C98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E52C5AAB-C7C5-43BF-8802-DF0EF9C49B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23">
                                            <p:graphicEl>
                                              <a:dgm id="{ADE43A6C-E916-4EE0-BE15-F3CB17374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23">
                                            <p:graphicEl>
                                              <a:dgm id="{ADE43A6C-E916-4EE0-BE15-F3CB173744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23">
                                            <p:graphicEl>
                                              <a:dgm id="{81E23A9E-0D37-4DA4-B992-2CA1657C98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3">
                                            <p:graphicEl>
                                              <a:dgm id="{81E23A9E-0D37-4DA4-B992-2CA1657C98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23">
                                            <p:graphicEl>
                                              <a:dgm id="{E52C5AAB-C7C5-43BF-8802-DF0EF9C49B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23">
                                            <p:graphicEl>
                                              <a:dgm id="{E52C5AAB-C7C5-43BF-8802-DF0EF9C49B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601F4CF1-795D-48E2-9A31-2DB2EAE1D0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DB49AED4-FC51-460B-BE5B-3F34ACFA1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2D28F86C-8E69-425A-A950-D76576FB02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Graphic spid="23" grpId="0" uiExpand="1">
        <p:bldSub>
          <a:bldDgm bld="one"/>
        </p:bldSub>
      </p:bldGraphic>
      <p:bldGraphic spid="23" grpId="1" uiExpand="1">
        <p:bldSub>
          <a:bldDgm bld="one"/>
        </p:bldSub>
      </p:bldGraphic>
      <p:bldP spid="26" grpId="0"/>
      <p:bldP spid="26" grpId="1"/>
      <p:bldP spid="27" grpId="0"/>
      <p:bldP spid="2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AC66A2C-1AA1-8060-86F7-36D6472F310B}"/>
              </a:ext>
            </a:extLst>
          </p:cNvPr>
          <p:cNvSpPr txBox="1"/>
          <p:nvPr/>
        </p:nvSpPr>
        <p:spPr>
          <a:xfrm>
            <a:off x="306988" y="124655"/>
            <a:ext cx="65002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 Design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DB6698-81E7-D7D5-528C-92F8666B42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428" b="17760"/>
          <a:stretch>
            <a:fillRect/>
          </a:stretch>
        </p:blipFill>
        <p:spPr>
          <a:xfrm>
            <a:off x="306988" y="2436739"/>
            <a:ext cx="7639580" cy="34439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9B7D37-22D8-C182-0DD7-44C6D7B36C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164" r="559" b="17760"/>
          <a:stretch>
            <a:fillRect/>
          </a:stretch>
        </p:blipFill>
        <p:spPr>
          <a:xfrm>
            <a:off x="7946568" y="2492447"/>
            <a:ext cx="3818696" cy="34439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74991E-D3CE-D2DF-8501-D05B168526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824" t="82211" r="17577" b="1023"/>
          <a:stretch>
            <a:fillRect/>
          </a:stretch>
        </p:blipFill>
        <p:spPr>
          <a:xfrm>
            <a:off x="361420" y="5880644"/>
            <a:ext cx="7413171" cy="7021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C23B66-BFBF-C7D4-938E-0C2CE77E18CA}"/>
              </a:ext>
            </a:extLst>
          </p:cNvPr>
          <p:cNvSpPr txBox="1"/>
          <p:nvPr/>
        </p:nvSpPr>
        <p:spPr>
          <a:xfrm>
            <a:off x="306988" y="826783"/>
            <a:ext cx="71823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Historical Simulations (1850-2014):</a:t>
            </a:r>
          </a:p>
          <a:p>
            <a:pPr algn="just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CTRL: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Default PFT fractions (PFT01, PFT02 ….PFT11)</a:t>
            </a:r>
          </a:p>
          <a:p>
            <a:pPr algn="just"/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F2C (Agricultural Expansion Case)</a:t>
            </a:r>
          </a:p>
          <a:p>
            <a:pPr algn="just"/>
            <a:r>
              <a:rPr lang="en-US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C2F (Afforestation Case)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3FC901-CF16-CCBC-C46B-0A1899100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8234" y="428851"/>
            <a:ext cx="4286778" cy="21193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35A226-9C2B-18DF-EBAD-E1677EAFF7DF}"/>
              </a:ext>
            </a:extLst>
          </p:cNvPr>
          <p:cNvSpPr txBox="1"/>
          <p:nvPr/>
        </p:nvSpPr>
        <p:spPr>
          <a:xfrm>
            <a:off x="8298611" y="6094050"/>
            <a:ext cx="346665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period: 1980-2014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1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6" grpId="1" uiExpand="1" build="allAtOnce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C57A9-A2CF-C376-97AC-20C64353F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7EC8DA27-D116-B14D-5800-1C4C61EEC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AA01038-384A-9B4E-B68B-06FF62724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D28D5C1-D515-F842-0FE2-7A22AC6CC8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840AB500-5723-4D70-64C0-A5C8677A43D5}"/>
              </a:ext>
            </a:extLst>
          </p:cNvPr>
          <p:cNvSpPr txBox="1"/>
          <p:nvPr/>
        </p:nvSpPr>
        <p:spPr>
          <a:xfrm>
            <a:off x="2621645" y="609648"/>
            <a:ext cx="70938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Validation (Surface Temp.)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6F91D8-5D61-460A-92D3-9A811C02813C}"/>
              </a:ext>
            </a:extLst>
          </p:cNvPr>
          <p:cNvSpPr txBox="1"/>
          <p:nvPr/>
        </p:nvSpPr>
        <p:spPr>
          <a:xfrm>
            <a:off x="8164366" y="1324011"/>
            <a:ext cx="3356180" cy="31700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Points: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Reasonable agreement with ERA5, however slightly away from the reference point, suggesting some remaining bias.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ICON performs within the CMIP6 model spread, indicating comparable skill to many CMIP6 models.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91E4E7-4C8B-A1AD-6D73-4D26FD4BC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54" y="1193800"/>
            <a:ext cx="76073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50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1BEB3-1CA2-1B2E-44AB-05B0583C7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96AC7134-11D7-AEA0-39AE-CBCADBD71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083B073-00F1-C9E9-9852-F1A028A69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7C865E3-60E7-04F4-CD00-10A8B6C79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F6AB94-8DBF-90FE-82DE-013B57EBDBA8}"/>
              </a:ext>
            </a:extLst>
          </p:cNvPr>
          <p:cNvGrpSpPr/>
          <p:nvPr/>
        </p:nvGrpSpPr>
        <p:grpSpPr>
          <a:xfrm>
            <a:off x="1563957" y="480060"/>
            <a:ext cx="9032001" cy="5413742"/>
            <a:chOff x="1563957" y="480060"/>
            <a:chExt cx="9032001" cy="54137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FF6118C-687E-984F-3428-E787B8CFC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3957" y="480060"/>
              <a:ext cx="9032001" cy="426422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1257A1-02D4-C8A0-3433-813D13A7C439}"/>
                </a:ext>
              </a:extLst>
            </p:cNvPr>
            <p:cNvSpPr/>
            <p:nvPr/>
          </p:nvSpPr>
          <p:spPr>
            <a:xfrm>
              <a:off x="5698671" y="4539343"/>
              <a:ext cx="808956" cy="13544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9E3C3F54-C4BF-4280-2A8F-EA7FF0FCB1BF}"/>
              </a:ext>
            </a:extLst>
          </p:cNvPr>
          <p:cNvSpPr txBox="1"/>
          <p:nvPr/>
        </p:nvSpPr>
        <p:spPr>
          <a:xfrm>
            <a:off x="657281" y="4695298"/>
            <a:ext cx="10891735" cy="16312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Points:</a:t>
            </a:r>
            <a:endParaRPr lang="en-US" altLang="en-US" sz="2000" b="1" dirty="0">
              <a:latin typeface="Arial" panose="020B0604020202020204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ICON captures temperature well, closely following CMIP6, ERA5, and IMD. 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model reproduces the monsoon precipitation peak, though some differences remain in magnitude. 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energy fluxes show reasonable seasonal agreement, but biases are stronger for radiation and turbulent heat fluxes.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9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1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C05626CC-C573-FCF1-0619-9ED0496FD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39" y="1434453"/>
            <a:ext cx="5373224" cy="310304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63FE94B-1A76-F0AA-BB56-5BF01E9B7AA6}"/>
              </a:ext>
            </a:extLst>
          </p:cNvPr>
          <p:cNvSpPr txBox="1"/>
          <p:nvPr/>
        </p:nvSpPr>
        <p:spPr>
          <a:xfrm>
            <a:off x="1944915" y="4674684"/>
            <a:ext cx="273341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Warming: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Crop&gt;Forest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A2FC470-74BD-3934-2025-6DED9BFCF3F5}"/>
              </a:ext>
            </a:extLst>
          </p:cNvPr>
          <p:cNvSpPr txBox="1"/>
          <p:nvPr/>
        </p:nvSpPr>
        <p:spPr>
          <a:xfrm>
            <a:off x="6112043" y="4667318"/>
            <a:ext cx="5618988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Forest winter warming &amp; Crop summer warming decide the overall temperature sensitivity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6B2432E-D8F0-8C4B-FA13-46219BB34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43" y="1475561"/>
            <a:ext cx="5609493" cy="278485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42901C3-FD04-63DC-0C21-7D2FAB1ADFFE}"/>
              </a:ext>
            </a:extLst>
          </p:cNvPr>
          <p:cNvSpPr txBox="1"/>
          <p:nvPr/>
        </p:nvSpPr>
        <p:spPr>
          <a:xfrm>
            <a:off x="3312044" y="609648"/>
            <a:ext cx="56094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(Surface Temperature)</a:t>
            </a:r>
          </a:p>
        </p:txBody>
      </p:sp>
    </p:spTree>
    <p:extLst>
      <p:ext uri="{BB962C8B-B14F-4D97-AF65-F5344CB8AC3E}">
        <p14:creationId xmlns:p14="http://schemas.microsoft.com/office/powerpoint/2010/main" val="309529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B5404-8782-2E01-C96F-260AB9EBA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B1092F76-B27A-A604-F024-71CF6031C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8C46AE3-D086-9E5A-5F17-D153FBD05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ECFCD01-0367-39E3-D961-61749C525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EA5F0C7-FC55-5A55-CF6E-85403FC3CD19}"/>
              </a:ext>
            </a:extLst>
          </p:cNvPr>
          <p:cNvSpPr txBox="1"/>
          <p:nvPr/>
        </p:nvSpPr>
        <p:spPr>
          <a:xfrm>
            <a:off x="1837762" y="5046632"/>
            <a:ext cx="280123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Warming: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Forest &gt; Crop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6828587-9CC1-A8CE-11D2-85F71C50E2E0}"/>
              </a:ext>
            </a:extLst>
          </p:cNvPr>
          <p:cNvSpPr txBox="1"/>
          <p:nvPr/>
        </p:nvSpPr>
        <p:spPr>
          <a:xfrm>
            <a:off x="6112043" y="5011321"/>
            <a:ext cx="56189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Same seasonal variations as surface temperature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A4BDF0-9F60-66A8-E372-6610E3F4F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70" y="1431665"/>
            <a:ext cx="5618988" cy="3235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20436E-07D9-C837-26A6-75FBC76C2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741" y="1431665"/>
            <a:ext cx="5395462" cy="26674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A859BA-B5DC-6150-0A0D-A677B597F9E7}"/>
              </a:ext>
            </a:extLst>
          </p:cNvPr>
          <p:cNvSpPr txBox="1"/>
          <p:nvPr/>
        </p:nvSpPr>
        <p:spPr>
          <a:xfrm>
            <a:off x="3312044" y="609648"/>
            <a:ext cx="56094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(2m Temperature)</a:t>
            </a:r>
          </a:p>
        </p:txBody>
      </p:sp>
    </p:spTree>
    <p:extLst>
      <p:ext uri="{BB962C8B-B14F-4D97-AF65-F5344CB8AC3E}">
        <p14:creationId xmlns:p14="http://schemas.microsoft.com/office/powerpoint/2010/main" val="76640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75B0D-9C7D-01C4-88BC-60589A131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D064F62-C1F8-1821-6138-1D94CC9EA8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722" r="64889" b="35751"/>
          <a:stretch>
            <a:fillRect/>
          </a:stretch>
        </p:blipFill>
        <p:spPr>
          <a:xfrm>
            <a:off x="56707" y="2538257"/>
            <a:ext cx="4214722" cy="19563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9DD5D4-4156-F464-EB1B-9E0E3DBBBA96}"/>
              </a:ext>
            </a:extLst>
          </p:cNvPr>
          <p:cNvSpPr txBox="1"/>
          <p:nvPr/>
        </p:nvSpPr>
        <p:spPr>
          <a:xfrm>
            <a:off x="314551" y="-54062"/>
            <a:ext cx="48194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Biogeophysical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B0A863-8CC3-01F4-1762-30DEA2F376FC}"/>
              </a:ext>
            </a:extLst>
          </p:cNvPr>
          <p:cNvSpPr txBox="1"/>
          <p:nvPr/>
        </p:nvSpPr>
        <p:spPr>
          <a:xfrm>
            <a:off x="6167599" y="4693487"/>
            <a:ext cx="5733776" cy="147732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Points: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Clear seasonal contrasts are evident across all fluxes.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Forests exhibit cooling through enhanced latent heat flux (LHF), while radiative processes contribute to warming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732392-B725-DE6B-F45D-1C55DE4B60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617" t="35599" r="32162" b="35722"/>
          <a:stretch>
            <a:fillRect/>
          </a:stretch>
        </p:blipFill>
        <p:spPr>
          <a:xfrm>
            <a:off x="6167599" y="507819"/>
            <a:ext cx="3987894" cy="19668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2BD590-D5CC-7A55-4122-55DC420D00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509" t="7056" b="64265"/>
          <a:stretch>
            <a:fillRect/>
          </a:stretch>
        </p:blipFill>
        <p:spPr>
          <a:xfrm>
            <a:off x="314550" y="507820"/>
            <a:ext cx="3900172" cy="19668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8EC2FE-796C-ABB3-3A1A-3D323FEB11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977" t="35599" b="35722"/>
          <a:stretch>
            <a:fillRect/>
          </a:stretch>
        </p:blipFill>
        <p:spPr>
          <a:xfrm>
            <a:off x="6096000" y="2540224"/>
            <a:ext cx="3964007" cy="1966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7B67F7-F42E-22D8-630B-7CE4FA830B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072" r="64889"/>
          <a:stretch>
            <a:fillRect/>
          </a:stretch>
        </p:blipFill>
        <p:spPr>
          <a:xfrm>
            <a:off x="314552" y="4467966"/>
            <a:ext cx="3977520" cy="23900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C19806-7A07-8B55-4656-0FAC7A43B26E}"/>
              </a:ext>
            </a:extLst>
          </p:cNvPr>
          <p:cNvSpPr txBox="1"/>
          <p:nvPr/>
        </p:nvSpPr>
        <p:spPr>
          <a:xfrm>
            <a:off x="4157105" y="801241"/>
            <a:ext cx="1938896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Forest gains more SW energy in winter, summer reduction linked to cloud cover and albedo.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7B68EF-589A-E4E7-FA08-376697780DED}"/>
              </a:ext>
            </a:extLst>
          </p:cNvPr>
          <p:cNvSpPr txBox="1"/>
          <p:nvPr/>
        </p:nvSpPr>
        <p:spPr>
          <a:xfrm>
            <a:off x="4180393" y="2748107"/>
            <a:ext cx="1892320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forest </a:t>
            </a:r>
            <a:r>
              <a:rPr lang="en-I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LWnet</a:t>
            </a: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due to greater humidity/cloudiness and reduced outgoing LW from cooler surface.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5D77EA-544F-1ADE-55C6-9767F19BBEA7}"/>
              </a:ext>
            </a:extLst>
          </p:cNvPr>
          <p:cNvSpPr txBox="1"/>
          <p:nvPr/>
        </p:nvSpPr>
        <p:spPr>
          <a:xfrm>
            <a:off x="10155492" y="764014"/>
            <a:ext cx="1809681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Forests show enhanced winter SHF, indicating stronger dry heat transfer.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B1373E-DD88-C6C2-51AD-6988A0B91AD7}"/>
              </a:ext>
            </a:extLst>
          </p:cNvPr>
          <p:cNvSpPr txBox="1"/>
          <p:nvPr/>
        </p:nvSpPr>
        <p:spPr>
          <a:xfrm>
            <a:off x="10091692" y="2728750"/>
            <a:ext cx="1809682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Forests enhance LHF cooling, strongest during warm/monsoon months.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6D15BC-9DE6-7363-D1D1-C51F9ED8A6A5}"/>
              </a:ext>
            </a:extLst>
          </p:cNvPr>
          <p:cNvSpPr txBox="1"/>
          <p:nvPr/>
        </p:nvSpPr>
        <p:spPr>
          <a:xfrm>
            <a:off x="4271429" y="4741430"/>
            <a:ext cx="1824571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Forests have lower NIR albedo than crops.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08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4" grpId="0" animBg="1"/>
      <p:bldP spid="14" grpId="1" animBg="1"/>
      <p:bldP spid="16" grpId="0" animBg="1"/>
      <p:bldP spid="1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5F7EE-FA59-E864-E01D-5AA48EBC7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E3D1F4-DAAA-A835-F617-E7EAE4598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666" y="898121"/>
            <a:ext cx="9112668" cy="44858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B28C5E-4BDF-B406-F246-C955BEF50ADF}"/>
              </a:ext>
            </a:extLst>
          </p:cNvPr>
          <p:cNvSpPr txBox="1"/>
          <p:nvPr/>
        </p:nvSpPr>
        <p:spPr>
          <a:xfrm>
            <a:off x="365160" y="194216"/>
            <a:ext cx="74890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 Energy Balance Decomposition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DD028A-42D6-F285-7177-0240708D4736}"/>
              </a:ext>
            </a:extLst>
          </p:cNvPr>
          <p:cNvSpPr txBox="1"/>
          <p:nvPr/>
        </p:nvSpPr>
        <p:spPr>
          <a:xfrm>
            <a:off x="3556000" y="5503093"/>
            <a:ext cx="5080000" cy="923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Points: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Forest: More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LWdown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majorly warms the surface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Crop: Less Latent Heat Flux warms the surface</a:t>
            </a:r>
          </a:p>
        </p:txBody>
      </p:sp>
    </p:spTree>
    <p:extLst>
      <p:ext uri="{BB962C8B-B14F-4D97-AF65-F5344CB8AC3E}">
        <p14:creationId xmlns:p14="http://schemas.microsoft.com/office/powerpoint/2010/main" val="19887922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8088400-D8CA-3D4E-A464-9A9AEEFC263A}">
  <we:reference id="WA104380518" version="3.7.0.0" store="Omex" storeType="OMEX"/>
  <we:alternateReferences>
    <we:reference id="WA104380518" version="3.7.0.0" store="WA104380518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15353</TotalTime>
  <Words>582</Words>
  <Application>Microsoft Macintosh PowerPoint</Application>
  <PresentationFormat>Widescreen</PresentationFormat>
  <Paragraphs>63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Arial</vt:lpstr>
      <vt:lpstr>Times New Roman</vt:lpstr>
      <vt:lpstr>Wingdings</vt:lpstr>
      <vt:lpstr>Office Theme</vt:lpstr>
      <vt:lpstr>Flux-Driven Surface Temperature Responses to Forest-Cropland Transitions in India Using the ICON Model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Jyoti Sharma</dc:creator>
  <cp:lastModifiedBy>Jyoti Sharma</cp:lastModifiedBy>
  <cp:revision>62</cp:revision>
  <dcterms:created xsi:type="dcterms:W3CDTF">2025-12-10T09:16:47Z</dcterms:created>
  <dcterms:modified xsi:type="dcterms:W3CDTF">2026-07-06T06:56:30Z</dcterms:modified>
</cp:coreProperties>
</file>