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5" r:id="rId4"/>
    <p:sldId id="258" r:id="rId5"/>
    <p:sldId id="278" r:id="rId6"/>
    <p:sldId id="279" r:id="rId7"/>
    <p:sldId id="280" r:id="rId8"/>
    <p:sldId id="283" r:id="rId9"/>
    <p:sldId id="284" r:id="rId10"/>
    <p:sldId id="286" r:id="rId11"/>
    <p:sldId id="276" r:id="rId12"/>
    <p:sldId id="285" r:id="rId13"/>
    <p:sldId id="282" r:id="rId14"/>
    <p:sldId id="289" r:id="rId15"/>
    <p:sldId id="291" r:id="rId16"/>
    <p:sldId id="290" r:id="rId17"/>
    <p:sldId id="271" r:id="rId18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6FD"/>
    <a:srgbClr val="008000"/>
    <a:srgbClr val="0033CC"/>
    <a:srgbClr val="FF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4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CB2461-7CFD-4751-9926-BC49AF588B0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E24E056B-166E-40B8-833F-5AE3EE7686B2}">
      <dgm:prSet phldrT="[텍스트]" custT="1"/>
      <dgm:spPr/>
      <dgm:t>
        <a:bodyPr/>
        <a:lstStyle/>
        <a:p>
          <a:pPr latinLnBrk="1"/>
          <a:r>
            <a:rPr lang="en-US" altLang="ko-KR" sz="2000" b="1" dirty="0">
              <a:latin typeface="Gill Sans Nova" panose="020F0502020204030204"/>
            </a:rPr>
            <a:t>Step 1. Pilot Study (`25~`27)</a:t>
          </a:r>
          <a:endParaRPr lang="ko-KR" altLang="en-US" sz="2000" b="1" dirty="0">
            <a:latin typeface="Gill Sans Nova" panose="020F0502020204030204"/>
          </a:endParaRPr>
        </a:p>
      </dgm:t>
    </dgm:pt>
    <dgm:pt modelId="{AB64DC3D-6840-4D09-BC94-EEBB8D6E5C6D}" type="parTrans" cxnId="{6B782F24-CB6F-4C00-A595-ADED5D775273}">
      <dgm:prSet/>
      <dgm:spPr/>
      <dgm:t>
        <a:bodyPr/>
        <a:lstStyle/>
        <a:p>
          <a:pPr latinLnBrk="1"/>
          <a:endParaRPr lang="ko-KR" altLang="en-US"/>
        </a:p>
      </dgm:t>
    </dgm:pt>
    <dgm:pt modelId="{DE32FF41-3384-4D0E-8F6F-8C3A3B8FC55A}" type="sibTrans" cxnId="{6B782F24-CB6F-4C00-A595-ADED5D775273}">
      <dgm:prSet/>
      <dgm:spPr/>
      <dgm:t>
        <a:bodyPr/>
        <a:lstStyle/>
        <a:p>
          <a:pPr latinLnBrk="1"/>
          <a:endParaRPr lang="ko-KR" altLang="en-US"/>
        </a:p>
      </dgm:t>
    </dgm:pt>
    <dgm:pt modelId="{446467EE-07C4-46F8-865E-5C6F3C21851D}">
      <dgm:prSet phldrT="[텍스트]" custT="1"/>
      <dgm:spPr/>
      <dgm:t>
        <a:bodyPr/>
        <a:lstStyle/>
        <a:p>
          <a:pPr latinLnBrk="1"/>
          <a:r>
            <a:rPr lang="en-US" altLang="ko-KR" sz="2000" b="1" dirty="0">
              <a:latin typeface="Gill Sans Nova" panose="020F0502020204030204"/>
            </a:rPr>
            <a:t>Step 2. IOP (`28~`30)</a:t>
          </a:r>
          <a:endParaRPr lang="ko-KR" altLang="en-US" sz="2000" b="1" dirty="0">
            <a:latin typeface="Gill Sans Nova" panose="020F0502020204030204"/>
          </a:endParaRPr>
        </a:p>
      </dgm:t>
    </dgm:pt>
    <dgm:pt modelId="{95E0E1A6-6B7B-4DF9-BDAA-26D7B2221FCC}" type="parTrans" cxnId="{D0C37648-9DFC-4707-9ADF-5C36B5936305}">
      <dgm:prSet/>
      <dgm:spPr/>
      <dgm:t>
        <a:bodyPr/>
        <a:lstStyle/>
        <a:p>
          <a:pPr latinLnBrk="1"/>
          <a:endParaRPr lang="ko-KR" altLang="en-US"/>
        </a:p>
      </dgm:t>
    </dgm:pt>
    <dgm:pt modelId="{4B7C3261-ED6C-4BB3-AC94-4C29B5026A07}" type="sibTrans" cxnId="{D0C37648-9DFC-4707-9ADF-5C36B5936305}">
      <dgm:prSet/>
      <dgm:spPr/>
      <dgm:t>
        <a:bodyPr/>
        <a:lstStyle/>
        <a:p>
          <a:pPr latinLnBrk="1"/>
          <a:endParaRPr lang="ko-KR" altLang="en-US"/>
        </a:p>
      </dgm:t>
    </dgm:pt>
    <dgm:pt modelId="{D8714D9A-A2F9-40FF-BEF9-934689647975}">
      <dgm:prSet phldrT="[텍스트]" custT="1"/>
      <dgm:spPr/>
      <dgm:t>
        <a:bodyPr/>
        <a:lstStyle/>
        <a:p>
          <a:pPr latinLnBrk="1"/>
          <a:r>
            <a:rPr lang="en-US" altLang="ko-KR" sz="2000" b="1" dirty="0">
              <a:latin typeface="Gill Sans Nova" panose="020F0502020204030204"/>
            </a:rPr>
            <a:t>Step 3. Diagnosis/Analysis (`31~`32)</a:t>
          </a:r>
        </a:p>
      </dgm:t>
    </dgm:pt>
    <dgm:pt modelId="{D8738B09-A440-4635-9538-A25E7CC837B3}" type="parTrans" cxnId="{847EFA4D-BF5D-434A-84E5-862086419002}">
      <dgm:prSet/>
      <dgm:spPr/>
      <dgm:t>
        <a:bodyPr/>
        <a:lstStyle/>
        <a:p>
          <a:pPr latinLnBrk="1"/>
          <a:endParaRPr lang="ko-KR" altLang="en-US"/>
        </a:p>
      </dgm:t>
    </dgm:pt>
    <dgm:pt modelId="{07087122-65C9-4592-9A8D-D3883779C2E8}" type="sibTrans" cxnId="{847EFA4D-BF5D-434A-84E5-862086419002}">
      <dgm:prSet/>
      <dgm:spPr/>
      <dgm:t>
        <a:bodyPr/>
        <a:lstStyle/>
        <a:p>
          <a:pPr latinLnBrk="1"/>
          <a:endParaRPr lang="ko-KR" altLang="en-US"/>
        </a:p>
      </dgm:t>
    </dgm:pt>
    <dgm:pt modelId="{810404CE-DA14-4A70-96B9-E8DFED0185B8}">
      <dgm:prSet phldrT="[텍스트]" custT="1"/>
      <dgm:spPr/>
      <dgm:t>
        <a:bodyPr/>
        <a:lstStyle/>
        <a:p>
          <a:pPr latinLnBrk="1"/>
          <a:r>
            <a:rPr lang="en-US" altLang="ko-KR" sz="2000" b="1" dirty="0">
              <a:latin typeface="Gill Sans Nova" panose="020F0502020204030204"/>
            </a:rPr>
            <a:t>Step 4. R2O in real-time (`33~`34) </a:t>
          </a:r>
          <a:endParaRPr lang="ko-KR" altLang="en-US" sz="2000" b="1" dirty="0">
            <a:latin typeface="Gill Sans Nova" panose="020F0502020204030204"/>
          </a:endParaRPr>
        </a:p>
      </dgm:t>
    </dgm:pt>
    <dgm:pt modelId="{1E22F328-FABF-421A-B73A-7A1432557A9D}" type="parTrans" cxnId="{08CECBF0-F002-4DDA-A3C2-82D30949FEB7}">
      <dgm:prSet/>
      <dgm:spPr/>
      <dgm:t>
        <a:bodyPr/>
        <a:lstStyle/>
        <a:p>
          <a:pPr latinLnBrk="1"/>
          <a:endParaRPr lang="ko-KR" altLang="en-US"/>
        </a:p>
      </dgm:t>
    </dgm:pt>
    <dgm:pt modelId="{40CA4F7E-BE6A-4A43-91AB-13C38C23E650}" type="sibTrans" cxnId="{08CECBF0-F002-4DDA-A3C2-82D30949FEB7}">
      <dgm:prSet/>
      <dgm:spPr/>
      <dgm:t>
        <a:bodyPr/>
        <a:lstStyle/>
        <a:p>
          <a:pPr latinLnBrk="1"/>
          <a:endParaRPr lang="ko-KR" altLang="en-US"/>
        </a:p>
      </dgm:t>
    </dgm:pt>
    <dgm:pt modelId="{951A8219-99D5-47F6-A4CF-7658C27DA495}" type="pres">
      <dgm:prSet presAssocID="{B2CB2461-7CFD-4751-9926-BC49AF588B08}" presName="rootnode" presStyleCnt="0">
        <dgm:presLayoutVars>
          <dgm:chMax/>
          <dgm:chPref/>
          <dgm:dir/>
          <dgm:animLvl val="lvl"/>
        </dgm:presLayoutVars>
      </dgm:prSet>
      <dgm:spPr/>
    </dgm:pt>
    <dgm:pt modelId="{CA4074AE-7ED9-4A77-B4C0-DA342F477E6B}" type="pres">
      <dgm:prSet presAssocID="{E24E056B-166E-40B8-833F-5AE3EE7686B2}" presName="composite" presStyleCnt="0"/>
      <dgm:spPr/>
    </dgm:pt>
    <dgm:pt modelId="{BD85A8AF-5D76-4A74-A8DF-A1C1DB6328E5}" type="pres">
      <dgm:prSet presAssocID="{E24E056B-166E-40B8-833F-5AE3EE7686B2}" presName="LShape" presStyleLbl="alignNode1" presStyleIdx="0" presStyleCnt="7"/>
      <dgm:spPr/>
    </dgm:pt>
    <dgm:pt modelId="{7AAF27BB-A454-4FF1-A1A0-8BDEF2D58C38}" type="pres">
      <dgm:prSet presAssocID="{E24E056B-166E-40B8-833F-5AE3EE7686B2}" presName="ParentText" presStyleLbl="revTx" presStyleIdx="0" presStyleCnt="4" custScaleX="99252">
        <dgm:presLayoutVars>
          <dgm:chMax val="0"/>
          <dgm:chPref val="0"/>
          <dgm:bulletEnabled val="1"/>
        </dgm:presLayoutVars>
      </dgm:prSet>
      <dgm:spPr/>
    </dgm:pt>
    <dgm:pt modelId="{ACBEF952-CC84-44B9-B4B2-2945B6F5C580}" type="pres">
      <dgm:prSet presAssocID="{E24E056B-166E-40B8-833F-5AE3EE7686B2}" presName="Triangle" presStyleLbl="alignNode1" presStyleIdx="1" presStyleCnt="7"/>
      <dgm:spPr/>
    </dgm:pt>
    <dgm:pt modelId="{24104AB7-CCD3-4BBE-913B-E073D011422F}" type="pres">
      <dgm:prSet presAssocID="{DE32FF41-3384-4D0E-8F6F-8C3A3B8FC55A}" presName="sibTrans" presStyleCnt="0"/>
      <dgm:spPr/>
    </dgm:pt>
    <dgm:pt modelId="{83C44E32-D18E-4DDC-8C44-BB39106F9F59}" type="pres">
      <dgm:prSet presAssocID="{DE32FF41-3384-4D0E-8F6F-8C3A3B8FC55A}" presName="space" presStyleCnt="0"/>
      <dgm:spPr/>
    </dgm:pt>
    <dgm:pt modelId="{A3C705D7-17F6-453E-AC31-9CF3884E2C61}" type="pres">
      <dgm:prSet presAssocID="{446467EE-07C4-46F8-865E-5C6F3C21851D}" presName="composite" presStyleCnt="0"/>
      <dgm:spPr/>
    </dgm:pt>
    <dgm:pt modelId="{064212D4-B810-4AA2-AE18-F7986D36AC2D}" type="pres">
      <dgm:prSet presAssocID="{446467EE-07C4-46F8-865E-5C6F3C21851D}" presName="LShape" presStyleLbl="alignNode1" presStyleIdx="2" presStyleCnt="7"/>
      <dgm:spPr/>
    </dgm:pt>
    <dgm:pt modelId="{A23FF4B8-9899-45F0-9BF5-834327E1F6B4}" type="pres">
      <dgm:prSet presAssocID="{446467EE-07C4-46F8-865E-5C6F3C21851D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CD17390-3AEE-4F31-9D40-377D87F61680}" type="pres">
      <dgm:prSet presAssocID="{446467EE-07C4-46F8-865E-5C6F3C21851D}" presName="Triangle" presStyleLbl="alignNode1" presStyleIdx="3" presStyleCnt="7"/>
      <dgm:spPr/>
    </dgm:pt>
    <dgm:pt modelId="{027065A2-5BD3-4C32-88C1-44C8F2C24747}" type="pres">
      <dgm:prSet presAssocID="{4B7C3261-ED6C-4BB3-AC94-4C29B5026A07}" presName="sibTrans" presStyleCnt="0"/>
      <dgm:spPr/>
    </dgm:pt>
    <dgm:pt modelId="{379FE2A6-C849-49BC-B0DC-E1AC79AD46B4}" type="pres">
      <dgm:prSet presAssocID="{4B7C3261-ED6C-4BB3-AC94-4C29B5026A07}" presName="space" presStyleCnt="0"/>
      <dgm:spPr/>
    </dgm:pt>
    <dgm:pt modelId="{06A1E515-3F90-4902-97FD-7ACEC2D4B070}" type="pres">
      <dgm:prSet presAssocID="{D8714D9A-A2F9-40FF-BEF9-934689647975}" presName="composite" presStyleCnt="0"/>
      <dgm:spPr/>
    </dgm:pt>
    <dgm:pt modelId="{8BD7AB7A-F306-4684-ACB6-CEE093217A2F}" type="pres">
      <dgm:prSet presAssocID="{D8714D9A-A2F9-40FF-BEF9-934689647975}" presName="LShape" presStyleLbl="alignNode1" presStyleIdx="4" presStyleCnt="7"/>
      <dgm:spPr/>
    </dgm:pt>
    <dgm:pt modelId="{102C4A27-3312-4743-9651-250D7F3268F7}" type="pres">
      <dgm:prSet presAssocID="{D8714D9A-A2F9-40FF-BEF9-934689647975}" presName="ParentText" presStyleLbl="revTx" presStyleIdx="2" presStyleCnt="4" custScaleX="107358" custLinFactNeighborX="3891" custLinFactNeighborY="0">
        <dgm:presLayoutVars>
          <dgm:chMax val="0"/>
          <dgm:chPref val="0"/>
          <dgm:bulletEnabled val="1"/>
        </dgm:presLayoutVars>
      </dgm:prSet>
      <dgm:spPr/>
    </dgm:pt>
    <dgm:pt modelId="{83BEF6EA-5B77-40E3-B66B-596B44674EBF}" type="pres">
      <dgm:prSet presAssocID="{D8714D9A-A2F9-40FF-BEF9-934689647975}" presName="Triangle" presStyleLbl="alignNode1" presStyleIdx="5" presStyleCnt="7"/>
      <dgm:spPr/>
    </dgm:pt>
    <dgm:pt modelId="{109A6A60-1A6D-46D0-8577-7FE599D08945}" type="pres">
      <dgm:prSet presAssocID="{07087122-65C9-4592-9A8D-D3883779C2E8}" presName="sibTrans" presStyleCnt="0"/>
      <dgm:spPr/>
    </dgm:pt>
    <dgm:pt modelId="{DE220777-0C00-4E9D-9450-6B588A2E6F2A}" type="pres">
      <dgm:prSet presAssocID="{07087122-65C9-4592-9A8D-D3883779C2E8}" presName="space" presStyleCnt="0"/>
      <dgm:spPr/>
    </dgm:pt>
    <dgm:pt modelId="{E3972421-4684-4196-AB84-6DF25961E548}" type="pres">
      <dgm:prSet presAssocID="{810404CE-DA14-4A70-96B9-E8DFED0185B8}" presName="composite" presStyleCnt="0"/>
      <dgm:spPr/>
    </dgm:pt>
    <dgm:pt modelId="{E81CE51E-9886-463B-B1D6-EAB59187515B}" type="pres">
      <dgm:prSet presAssocID="{810404CE-DA14-4A70-96B9-E8DFED0185B8}" presName="LShape" presStyleLbl="alignNode1" presStyleIdx="6" presStyleCnt="7"/>
      <dgm:spPr/>
    </dgm:pt>
    <dgm:pt modelId="{1355DE95-6BCC-4BFA-A935-2B896C3600B0}" type="pres">
      <dgm:prSet presAssocID="{810404CE-DA14-4A70-96B9-E8DFED0185B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301CE0F-E16D-4CC5-96B4-F2744AB67808}" type="presOf" srcId="{B2CB2461-7CFD-4751-9926-BC49AF588B08}" destId="{951A8219-99D5-47F6-A4CF-7658C27DA495}" srcOrd="0" destOrd="0" presId="urn:microsoft.com/office/officeart/2009/3/layout/StepUpProcess"/>
    <dgm:cxn modelId="{6B782F24-CB6F-4C00-A595-ADED5D775273}" srcId="{B2CB2461-7CFD-4751-9926-BC49AF588B08}" destId="{E24E056B-166E-40B8-833F-5AE3EE7686B2}" srcOrd="0" destOrd="0" parTransId="{AB64DC3D-6840-4D09-BC94-EEBB8D6E5C6D}" sibTransId="{DE32FF41-3384-4D0E-8F6F-8C3A3B8FC55A}"/>
    <dgm:cxn modelId="{5DD11942-B6AA-4E42-885D-4AF6CC90B5EC}" type="presOf" srcId="{446467EE-07C4-46F8-865E-5C6F3C21851D}" destId="{A23FF4B8-9899-45F0-9BF5-834327E1F6B4}" srcOrd="0" destOrd="0" presId="urn:microsoft.com/office/officeart/2009/3/layout/StepUpProcess"/>
    <dgm:cxn modelId="{0DCA1045-7A7F-499B-B68C-EF55D349F805}" type="presOf" srcId="{810404CE-DA14-4A70-96B9-E8DFED0185B8}" destId="{1355DE95-6BCC-4BFA-A935-2B896C3600B0}" srcOrd="0" destOrd="0" presId="urn:microsoft.com/office/officeart/2009/3/layout/StepUpProcess"/>
    <dgm:cxn modelId="{D0C37648-9DFC-4707-9ADF-5C36B5936305}" srcId="{B2CB2461-7CFD-4751-9926-BC49AF588B08}" destId="{446467EE-07C4-46F8-865E-5C6F3C21851D}" srcOrd="1" destOrd="0" parTransId="{95E0E1A6-6B7B-4DF9-BDAA-26D7B2221FCC}" sibTransId="{4B7C3261-ED6C-4BB3-AC94-4C29B5026A07}"/>
    <dgm:cxn modelId="{847EFA4D-BF5D-434A-84E5-862086419002}" srcId="{B2CB2461-7CFD-4751-9926-BC49AF588B08}" destId="{D8714D9A-A2F9-40FF-BEF9-934689647975}" srcOrd="2" destOrd="0" parTransId="{D8738B09-A440-4635-9538-A25E7CC837B3}" sibTransId="{07087122-65C9-4592-9A8D-D3883779C2E8}"/>
    <dgm:cxn modelId="{6F7E9863-C5CB-401C-9EF2-8527686E1FD5}" type="presOf" srcId="{D8714D9A-A2F9-40FF-BEF9-934689647975}" destId="{102C4A27-3312-4743-9651-250D7F3268F7}" srcOrd="0" destOrd="0" presId="urn:microsoft.com/office/officeart/2009/3/layout/StepUpProcess"/>
    <dgm:cxn modelId="{77E03FD9-9B7A-4EE6-B8CA-F7BC7CD34A5A}" type="presOf" srcId="{E24E056B-166E-40B8-833F-5AE3EE7686B2}" destId="{7AAF27BB-A454-4FF1-A1A0-8BDEF2D58C38}" srcOrd="0" destOrd="0" presId="urn:microsoft.com/office/officeart/2009/3/layout/StepUpProcess"/>
    <dgm:cxn modelId="{08CECBF0-F002-4DDA-A3C2-82D30949FEB7}" srcId="{B2CB2461-7CFD-4751-9926-BC49AF588B08}" destId="{810404CE-DA14-4A70-96B9-E8DFED0185B8}" srcOrd="3" destOrd="0" parTransId="{1E22F328-FABF-421A-B73A-7A1432557A9D}" sibTransId="{40CA4F7E-BE6A-4A43-91AB-13C38C23E650}"/>
    <dgm:cxn modelId="{101B5B3A-76D6-4A04-A7A2-B3DD45FB3ACE}" type="presParOf" srcId="{951A8219-99D5-47F6-A4CF-7658C27DA495}" destId="{CA4074AE-7ED9-4A77-B4C0-DA342F477E6B}" srcOrd="0" destOrd="0" presId="urn:microsoft.com/office/officeart/2009/3/layout/StepUpProcess"/>
    <dgm:cxn modelId="{666AF6A1-1C1A-48F1-8587-DEA2EB4CB40A}" type="presParOf" srcId="{CA4074AE-7ED9-4A77-B4C0-DA342F477E6B}" destId="{BD85A8AF-5D76-4A74-A8DF-A1C1DB6328E5}" srcOrd="0" destOrd="0" presId="urn:microsoft.com/office/officeart/2009/3/layout/StepUpProcess"/>
    <dgm:cxn modelId="{3F14F89A-2099-4E6C-B3B0-5BF171EB71D8}" type="presParOf" srcId="{CA4074AE-7ED9-4A77-B4C0-DA342F477E6B}" destId="{7AAF27BB-A454-4FF1-A1A0-8BDEF2D58C38}" srcOrd="1" destOrd="0" presId="urn:microsoft.com/office/officeart/2009/3/layout/StepUpProcess"/>
    <dgm:cxn modelId="{45A04BEE-997B-403D-BD94-0151C381F22D}" type="presParOf" srcId="{CA4074AE-7ED9-4A77-B4C0-DA342F477E6B}" destId="{ACBEF952-CC84-44B9-B4B2-2945B6F5C580}" srcOrd="2" destOrd="0" presId="urn:microsoft.com/office/officeart/2009/3/layout/StepUpProcess"/>
    <dgm:cxn modelId="{971FBD0F-0C33-4FB0-8FE6-62E360B5D7E9}" type="presParOf" srcId="{951A8219-99D5-47F6-A4CF-7658C27DA495}" destId="{24104AB7-CCD3-4BBE-913B-E073D011422F}" srcOrd="1" destOrd="0" presId="urn:microsoft.com/office/officeart/2009/3/layout/StepUpProcess"/>
    <dgm:cxn modelId="{3FE074BA-8F2E-4CDB-97DF-4FA196992ED0}" type="presParOf" srcId="{24104AB7-CCD3-4BBE-913B-E073D011422F}" destId="{83C44E32-D18E-4DDC-8C44-BB39106F9F59}" srcOrd="0" destOrd="0" presId="urn:microsoft.com/office/officeart/2009/3/layout/StepUpProcess"/>
    <dgm:cxn modelId="{BF3E6E93-2E3D-4EC0-B016-BB740CFF0F49}" type="presParOf" srcId="{951A8219-99D5-47F6-A4CF-7658C27DA495}" destId="{A3C705D7-17F6-453E-AC31-9CF3884E2C61}" srcOrd="2" destOrd="0" presId="urn:microsoft.com/office/officeart/2009/3/layout/StepUpProcess"/>
    <dgm:cxn modelId="{449F4D3A-AF7E-4252-A487-7485E175F8EA}" type="presParOf" srcId="{A3C705D7-17F6-453E-AC31-9CF3884E2C61}" destId="{064212D4-B810-4AA2-AE18-F7986D36AC2D}" srcOrd="0" destOrd="0" presId="urn:microsoft.com/office/officeart/2009/3/layout/StepUpProcess"/>
    <dgm:cxn modelId="{796BED7C-EA58-474A-904A-D891A7FDA48C}" type="presParOf" srcId="{A3C705D7-17F6-453E-AC31-9CF3884E2C61}" destId="{A23FF4B8-9899-45F0-9BF5-834327E1F6B4}" srcOrd="1" destOrd="0" presId="urn:microsoft.com/office/officeart/2009/3/layout/StepUpProcess"/>
    <dgm:cxn modelId="{85372BDC-AD0E-4C25-B440-1AD9466F8F82}" type="presParOf" srcId="{A3C705D7-17F6-453E-AC31-9CF3884E2C61}" destId="{DCD17390-3AEE-4F31-9D40-377D87F61680}" srcOrd="2" destOrd="0" presId="urn:microsoft.com/office/officeart/2009/3/layout/StepUpProcess"/>
    <dgm:cxn modelId="{57D02D60-AA40-4D28-AA7B-6AD90E354882}" type="presParOf" srcId="{951A8219-99D5-47F6-A4CF-7658C27DA495}" destId="{027065A2-5BD3-4C32-88C1-44C8F2C24747}" srcOrd="3" destOrd="0" presId="urn:microsoft.com/office/officeart/2009/3/layout/StepUpProcess"/>
    <dgm:cxn modelId="{654F71F0-834A-419B-A292-01B788204592}" type="presParOf" srcId="{027065A2-5BD3-4C32-88C1-44C8F2C24747}" destId="{379FE2A6-C849-49BC-B0DC-E1AC79AD46B4}" srcOrd="0" destOrd="0" presId="urn:microsoft.com/office/officeart/2009/3/layout/StepUpProcess"/>
    <dgm:cxn modelId="{0E0006B5-08C7-4618-BA57-7A964AA7EB01}" type="presParOf" srcId="{951A8219-99D5-47F6-A4CF-7658C27DA495}" destId="{06A1E515-3F90-4902-97FD-7ACEC2D4B070}" srcOrd="4" destOrd="0" presId="urn:microsoft.com/office/officeart/2009/3/layout/StepUpProcess"/>
    <dgm:cxn modelId="{DDA9B0B9-367E-4DDE-A9DF-D7086F071575}" type="presParOf" srcId="{06A1E515-3F90-4902-97FD-7ACEC2D4B070}" destId="{8BD7AB7A-F306-4684-ACB6-CEE093217A2F}" srcOrd="0" destOrd="0" presId="urn:microsoft.com/office/officeart/2009/3/layout/StepUpProcess"/>
    <dgm:cxn modelId="{A5BBF5C2-069D-4AEC-9677-9AE14EB798EB}" type="presParOf" srcId="{06A1E515-3F90-4902-97FD-7ACEC2D4B070}" destId="{102C4A27-3312-4743-9651-250D7F3268F7}" srcOrd="1" destOrd="0" presId="urn:microsoft.com/office/officeart/2009/3/layout/StepUpProcess"/>
    <dgm:cxn modelId="{7E02E9DE-D00C-4674-9122-FCD67869AB26}" type="presParOf" srcId="{06A1E515-3F90-4902-97FD-7ACEC2D4B070}" destId="{83BEF6EA-5B77-40E3-B66B-596B44674EBF}" srcOrd="2" destOrd="0" presId="urn:microsoft.com/office/officeart/2009/3/layout/StepUpProcess"/>
    <dgm:cxn modelId="{4632CAFF-6628-4698-B542-E7E48124F594}" type="presParOf" srcId="{951A8219-99D5-47F6-A4CF-7658C27DA495}" destId="{109A6A60-1A6D-46D0-8577-7FE599D08945}" srcOrd="5" destOrd="0" presId="urn:microsoft.com/office/officeart/2009/3/layout/StepUpProcess"/>
    <dgm:cxn modelId="{AA5C028C-DF18-4561-B56E-2A1E2088CA07}" type="presParOf" srcId="{109A6A60-1A6D-46D0-8577-7FE599D08945}" destId="{DE220777-0C00-4E9D-9450-6B588A2E6F2A}" srcOrd="0" destOrd="0" presId="urn:microsoft.com/office/officeart/2009/3/layout/StepUpProcess"/>
    <dgm:cxn modelId="{6DF333A8-B5F8-466F-B6AF-59FF6D3AC30D}" type="presParOf" srcId="{951A8219-99D5-47F6-A4CF-7658C27DA495}" destId="{E3972421-4684-4196-AB84-6DF25961E548}" srcOrd="6" destOrd="0" presId="urn:microsoft.com/office/officeart/2009/3/layout/StepUpProcess"/>
    <dgm:cxn modelId="{F73F7DB6-9838-4A7B-B1C6-9B26BD2CBE39}" type="presParOf" srcId="{E3972421-4684-4196-AB84-6DF25961E548}" destId="{E81CE51E-9886-463B-B1D6-EAB59187515B}" srcOrd="0" destOrd="0" presId="urn:microsoft.com/office/officeart/2009/3/layout/StepUpProcess"/>
    <dgm:cxn modelId="{43595819-45DE-4CA9-96C9-BE3BF5F1F46E}" type="presParOf" srcId="{E3972421-4684-4196-AB84-6DF25961E548}" destId="{1355DE95-6BCC-4BFA-A935-2B896C3600B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5A8AF-5D76-4A74-A8DF-A1C1DB6328E5}">
      <dsp:nvSpPr>
        <dsp:cNvPr id="0" name=""/>
        <dsp:cNvSpPr/>
      </dsp:nvSpPr>
      <dsp:spPr>
        <a:xfrm rot="5400000">
          <a:off x="505363" y="1564967"/>
          <a:ext cx="1504295" cy="250311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F27BB-A454-4FF1-A1A0-8BDEF2D58C38}">
      <dsp:nvSpPr>
        <dsp:cNvPr id="0" name=""/>
        <dsp:cNvSpPr/>
      </dsp:nvSpPr>
      <dsp:spPr>
        <a:xfrm>
          <a:off x="262710" y="2312859"/>
          <a:ext cx="2242921" cy="1980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>
              <a:latin typeface="Gill Sans Nova" panose="020F0502020204030204"/>
            </a:rPr>
            <a:t>Step 1. Pilot Study (`25~`27)</a:t>
          </a:r>
          <a:endParaRPr lang="ko-KR" altLang="en-US" sz="2000" b="1" kern="1200" dirty="0">
            <a:latin typeface="Gill Sans Nova" panose="020F0502020204030204"/>
          </a:endParaRPr>
        </a:p>
      </dsp:txBody>
      <dsp:txXfrm>
        <a:off x="262710" y="2312859"/>
        <a:ext cx="2242921" cy="1980869"/>
      </dsp:txXfrm>
    </dsp:sp>
    <dsp:sp modelId="{ACBEF952-CC84-44B9-B4B2-2945B6F5C580}">
      <dsp:nvSpPr>
        <dsp:cNvPr id="0" name=""/>
        <dsp:cNvSpPr/>
      </dsp:nvSpPr>
      <dsp:spPr>
        <a:xfrm>
          <a:off x="2087702" y="1380685"/>
          <a:ext cx="426382" cy="42638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212D4-B810-4AA2-AE18-F7986D36AC2D}">
      <dsp:nvSpPr>
        <dsp:cNvPr id="0" name=""/>
        <dsp:cNvSpPr/>
      </dsp:nvSpPr>
      <dsp:spPr>
        <a:xfrm rot="5400000">
          <a:off x="3271830" y="880402"/>
          <a:ext cx="1504295" cy="250311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F4B8-9899-45F0-9BF5-834327E1F6B4}">
      <dsp:nvSpPr>
        <dsp:cNvPr id="0" name=""/>
        <dsp:cNvSpPr/>
      </dsp:nvSpPr>
      <dsp:spPr>
        <a:xfrm>
          <a:off x="3020726" y="1628294"/>
          <a:ext cx="2259825" cy="1980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>
              <a:latin typeface="Gill Sans Nova" panose="020F0502020204030204"/>
            </a:rPr>
            <a:t>Step 2. IOP (`28~`30)</a:t>
          </a:r>
          <a:endParaRPr lang="ko-KR" altLang="en-US" sz="2000" b="1" kern="1200" dirty="0">
            <a:latin typeface="Gill Sans Nova" panose="020F0502020204030204"/>
          </a:endParaRPr>
        </a:p>
      </dsp:txBody>
      <dsp:txXfrm>
        <a:off x="3020726" y="1628294"/>
        <a:ext cx="2259825" cy="1980869"/>
      </dsp:txXfrm>
    </dsp:sp>
    <dsp:sp modelId="{DCD17390-3AEE-4F31-9D40-377D87F61680}">
      <dsp:nvSpPr>
        <dsp:cNvPr id="0" name=""/>
        <dsp:cNvSpPr/>
      </dsp:nvSpPr>
      <dsp:spPr>
        <a:xfrm>
          <a:off x="4854169" y="696120"/>
          <a:ext cx="426382" cy="42638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7AB7A-F306-4684-ACB6-CEE093217A2F}">
      <dsp:nvSpPr>
        <dsp:cNvPr id="0" name=""/>
        <dsp:cNvSpPr/>
      </dsp:nvSpPr>
      <dsp:spPr>
        <a:xfrm rot="5400000">
          <a:off x="6038298" y="195837"/>
          <a:ext cx="1504295" cy="250311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C4A27-3312-4743-9651-250D7F3268F7}">
      <dsp:nvSpPr>
        <dsp:cNvPr id="0" name=""/>
        <dsp:cNvSpPr/>
      </dsp:nvSpPr>
      <dsp:spPr>
        <a:xfrm>
          <a:off x="5791984" y="943729"/>
          <a:ext cx="2426103" cy="1980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>
              <a:latin typeface="Gill Sans Nova" panose="020F0502020204030204"/>
            </a:rPr>
            <a:t>Step 3. Diagnosis/Analysis (`31~`32)</a:t>
          </a:r>
        </a:p>
      </dsp:txBody>
      <dsp:txXfrm>
        <a:off x="5791984" y="943729"/>
        <a:ext cx="2426103" cy="1980869"/>
      </dsp:txXfrm>
    </dsp:sp>
    <dsp:sp modelId="{83BEF6EA-5B77-40E3-B66B-596B44674EBF}">
      <dsp:nvSpPr>
        <dsp:cNvPr id="0" name=""/>
        <dsp:cNvSpPr/>
      </dsp:nvSpPr>
      <dsp:spPr>
        <a:xfrm>
          <a:off x="7620637" y="11555"/>
          <a:ext cx="426382" cy="42638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CE51E-9886-463B-B1D6-EAB59187515B}">
      <dsp:nvSpPr>
        <dsp:cNvPr id="0" name=""/>
        <dsp:cNvSpPr/>
      </dsp:nvSpPr>
      <dsp:spPr>
        <a:xfrm rot="5400000">
          <a:off x="8804765" y="-488727"/>
          <a:ext cx="1504295" cy="250311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5DE95-6BCC-4BFA-A935-2B896C3600B0}">
      <dsp:nvSpPr>
        <dsp:cNvPr id="0" name=""/>
        <dsp:cNvSpPr/>
      </dsp:nvSpPr>
      <dsp:spPr>
        <a:xfrm>
          <a:off x="8553661" y="259163"/>
          <a:ext cx="2259825" cy="1980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>
              <a:latin typeface="Gill Sans Nova" panose="020F0502020204030204"/>
            </a:rPr>
            <a:t>Step 4. R2O in real-time (`33~`34) </a:t>
          </a:r>
          <a:endParaRPr lang="ko-KR" altLang="en-US" sz="2000" b="1" kern="1200" dirty="0">
            <a:latin typeface="Gill Sans Nova" panose="020F0502020204030204"/>
          </a:endParaRPr>
        </a:p>
      </dsp:txBody>
      <dsp:txXfrm>
        <a:off x="8553661" y="259163"/>
        <a:ext cx="2259825" cy="1980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F5E5-BF0C-45AE-B8EA-4FEC5C52978E}" type="datetimeFigureOut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355A8-6A84-4C35-A51B-7041B2C96B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4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72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76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29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045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40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2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13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2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22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3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65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58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411B5-5922-438F-9E04-8D5F9EECEE2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44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F2C9-CEE0-4E9C-8153-B8ED6EB15524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2341-C28C-4C93-8D51-A1E74A78E9B2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05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63520-36BB-4245-85BB-B6D3B7DD1549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1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639C-4AAC-4771-B038-E8C75B3B18BA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A9040E8-0D59-9DB3-D66C-6F2AA8A22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68" y="185738"/>
            <a:ext cx="1909300" cy="4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4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6A29-65D1-4AF1-8896-B649EE9FBF70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13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32D3-FF96-4051-984C-4D313058DEC2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15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65FE-2404-4E12-A190-30E57933E7EE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16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BE99-4D8A-4A11-8810-C92898900497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26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F7D27-C49C-44BA-89A3-CB39A25C2DCA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811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F0B75-AB9C-484F-89BB-7E0DC032D68B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19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F56F-FAA7-4D72-8918-C5735AB2FBCD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1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A1DD-F3A1-47DE-A782-537884C2BF34}" type="datetime1">
              <a:rPr lang="ko-KR" altLang="en-US" smtClean="0"/>
              <a:t>2024. 7. 3.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D31E9-8C4F-4819-AF0F-90AAFFD03A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79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FCBB95B3-AD7E-2A93-7C86-A4D03C1AD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747" y="1145335"/>
            <a:ext cx="11331154" cy="2387600"/>
          </a:xfrm>
        </p:spPr>
        <p:txBody>
          <a:bodyPr anchor="ctr"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Introduction to the K-POP and a plan for understanding Western North  Pacific Subtropical High (WNPSH)</a:t>
            </a:r>
            <a:endParaRPr lang="ko-KR" altLang="en-US" sz="4000" b="1" dirty="0">
              <a:latin typeface="Gill Sans Nova" panose="020F0502020204030204" pitchFamily="34" charset="0"/>
            </a:endParaRP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BFA9A778-70D1-545B-DB17-CADBA10F4845}"/>
              </a:ext>
            </a:extLst>
          </p:cNvPr>
          <p:cNvSpPr txBox="1">
            <a:spLocks/>
          </p:cNvSpPr>
          <p:nvPr/>
        </p:nvSpPr>
        <p:spPr>
          <a:xfrm>
            <a:off x="6343617" y="143574"/>
            <a:ext cx="5839307" cy="300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600" i="1" dirty="0">
                <a:latin typeface="Gill Sans Nova" panose="020F0502020204030204" pitchFamily="34" charset="0"/>
              </a:rPr>
              <a:t>The 9</a:t>
            </a:r>
            <a:r>
              <a:rPr lang="en-US" altLang="ko-KR" sz="1600" i="1" baseline="30000" dirty="0">
                <a:latin typeface="Gill Sans Nova" panose="020F0502020204030204" pitchFamily="34" charset="0"/>
              </a:rPr>
              <a:t>th</a:t>
            </a:r>
            <a:r>
              <a:rPr lang="en-US" altLang="ko-KR" sz="1600" i="1" dirty="0">
                <a:latin typeface="Gill Sans Nova" panose="020F0502020204030204" pitchFamily="34" charset="0"/>
              </a:rPr>
              <a:t> GEWEX Open Science Conference, Jul 8 ~ 13, 2024, Sapporo, Japan </a:t>
            </a:r>
            <a:endParaRPr lang="ko-KR" altLang="en-US" sz="1600" i="1" dirty="0">
              <a:latin typeface="Gill Sans Nova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9040E8-0D59-9DB3-D66C-6F2AA8A22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9" y="190880"/>
            <a:ext cx="2905171" cy="713878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FCBB95B3-AD7E-2A93-7C86-A4D03C1AD58D}"/>
              </a:ext>
            </a:extLst>
          </p:cNvPr>
          <p:cNvSpPr txBox="1">
            <a:spLocks/>
          </p:cNvSpPr>
          <p:nvPr/>
        </p:nvSpPr>
        <p:spPr>
          <a:xfrm>
            <a:off x="980129" y="3773512"/>
            <a:ext cx="10509250" cy="58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2400" i="1" dirty="0">
              <a:latin typeface="Gill Sans Nova" panose="020F0502020204030204" pitchFamily="34" charset="0"/>
            </a:endParaRPr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1940F0B7-A794-1239-CAF6-0229D185B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324" y="3661689"/>
            <a:ext cx="9144000" cy="140294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altLang="ko-KR" b="1" u="sng" dirty="0">
                <a:latin typeface="Gill Sans Nova" panose="020F0502020204030204" pitchFamily="34" charset="0"/>
              </a:rPr>
              <a:t>Hyun-Suk Kang</a:t>
            </a:r>
            <a:r>
              <a:rPr lang="en-US" altLang="ko-KR" b="1" u="sng" baseline="30000" dirty="0">
                <a:latin typeface="Gill Sans Nova" panose="020F0502020204030204" pitchFamily="34" charset="0"/>
              </a:rPr>
              <a:t>1</a:t>
            </a:r>
            <a:r>
              <a:rPr lang="en-US" altLang="ko-KR" b="1" dirty="0">
                <a:latin typeface="Gill Sans Nova" panose="020F0502020204030204" pitchFamily="34" charset="0"/>
              </a:rPr>
              <a:t>, S. Shin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1 </a:t>
            </a:r>
            <a:r>
              <a:rPr lang="en-US" altLang="ko-KR" b="1" dirty="0">
                <a:latin typeface="Gill Sans Nova" panose="020F0502020204030204" pitchFamily="34" charset="0"/>
              </a:rPr>
              <a:t>, G. Lee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2</a:t>
            </a:r>
            <a:r>
              <a:rPr lang="en-US" altLang="ko-KR" b="1" dirty="0">
                <a:latin typeface="Gill Sans Nova" panose="020F0502020204030204" pitchFamily="34" charset="0"/>
              </a:rPr>
              <a:t>, S.-W. Son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3</a:t>
            </a:r>
            <a:r>
              <a:rPr lang="en-US" altLang="ko-KR" b="1" dirty="0">
                <a:latin typeface="Gill Sans Nova" panose="020F0502020204030204" pitchFamily="34" charset="0"/>
              </a:rPr>
              <a:t>, E. Chang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4</a:t>
            </a:r>
            <a:r>
              <a:rPr lang="en-US" altLang="ko-KR" b="1" dirty="0">
                <a:latin typeface="Gill Sans Nova" panose="020F0502020204030204" pitchFamily="34" charset="0"/>
              </a:rPr>
              <a:t>, M. Park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1</a:t>
            </a:r>
            <a:r>
              <a:rPr lang="en-US" altLang="ko-KR" b="1" dirty="0">
                <a:latin typeface="Gill Sans Nova" panose="020F0502020204030204" pitchFamily="34" charset="0"/>
              </a:rPr>
              <a:t>, and H. Do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1</a:t>
            </a:r>
          </a:p>
          <a:p>
            <a:pPr>
              <a:lnSpc>
                <a:spcPct val="100000"/>
              </a:lnSpc>
            </a:pPr>
            <a:endParaRPr lang="en-US" altLang="ko-KR" b="1" baseline="30000" dirty="0">
              <a:latin typeface="Gill Sans Nova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b="1" baseline="30000" dirty="0">
                <a:latin typeface="Gill Sans Nova" panose="020F0502020204030204" pitchFamily="34" charset="0"/>
              </a:rPr>
              <a:t>1</a:t>
            </a:r>
            <a:r>
              <a:rPr lang="en-US" altLang="ko-KR" b="1" dirty="0">
                <a:latin typeface="Gill Sans Nova" panose="020F0502020204030204" pitchFamily="34" charset="0"/>
              </a:rPr>
              <a:t>National Institute of Meteorological Sciences, KMA</a:t>
            </a:r>
          </a:p>
          <a:p>
            <a:pPr>
              <a:lnSpc>
                <a:spcPct val="100000"/>
              </a:lnSpc>
            </a:pPr>
            <a:r>
              <a:rPr lang="en-US" altLang="ko-KR" b="1" baseline="30000" dirty="0">
                <a:latin typeface="Gill Sans Nova" panose="020F0502020204030204" pitchFamily="34" charset="0"/>
              </a:rPr>
              <a:t>2</a:t>
            </a:r>
            <a:r>
              <a:rPr lang="en-US" altLang="ko-KR" b="1" dirty="0">
                <a:latin typeface="Gill Sans Nova" panose="020F0502020204030204" pitchFamily="34" charset="0"/>
              </a:rPr>
              <a:t>Kyungbook National University, 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3</a:t>
            </a:r>
            <a:r>
              <a:rPr lang="en-US" altLang="ko-KR" b="1" dirty="0">
                <a:latin typeface="Gill Sans Nova" panose="020F0502020204030204" pitchFamily="34" charset="0"/>
              </a:rPr>
              <a:t>Seoul National University, </a:t>
            </a:r>
            <a:r>
              <a:rPr lang="en-US" altLang="ko-KR" b="1" baseline="30000" dirty="0">
                <a:latin typeface="Gill Sans Nova" panose="020F0502020204030204" pitchFamily="34" charset="0"/>
              </a:rPr>
              <a:t>4</a:t>
            </a:r>
            <a:r>
              <a:rPr lang="en-US" altLang="ko-KR" b="1" dirty="0">
                <a:latin typeface="Gill Sans Nova" panose="020F0502020204030204" pitchFamily="34" charset="0"/>
              </a:rPr>
              <a:t>Kongju National University</a:t>
            </a:r>
            <a:endParaRPr lang="ko-KR" altLang="en-US" b="1" dirty="0">
              <a:latin typeface="Gill Sans Nova" panose="020F0502020204030204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641239" y="5526123"/>
            <a:ext cx="8985158" cy="363762"/>
            <a:chOff x="1641239" y="5526123"/>
            <a:chExt cx="8985158" cy="36376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7A9040E8-0D59-9DB3-D66C-6F2AA8A2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239" y="5530331"/>
              <a:ext cx="1439884" cy="353818"/>
            </a:xfrm>
            <a:prstGeom prst="rect">
              <a:avLst/>
            </a:prstGeom>
          </p:spPr>
        </p:pic>
        <p:pic>
          <p:nvPicPr>
            <p:cNvPr id="11" name="Picture 2" descr="장마 특이기상연구센터">
              <a:extLst>
                <a:ext uri="{FF2B5EF4-FFF2-40B4-BE49-F238E27FC236}">
                  <a16:creationId xmlns:a16="http://schemas.microsoft.com/office/drawing/2014/main" id="{8739FB96-4A29-062A-B040-9A26D7CA2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205" y="5526123"/>
              <a:ext cx="1346885" cy="35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" t="40231" r="34728" b="42495"/>
            <a:stretch/>
          </p:blipFill>
          <p:spPr>
            <a:xfrm>
              <a:off x="5146172" y="5583042"/>
              <a:ext cx="1921738" cy="29543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" t="40920" r="-168" b="39931"/>
            <a:stretch/>
          </p:blipFill>
          <p:spPr>
            <a:xfrm>
              <a:off x="7195752" y="5526123"/>
              <a:ext cx="1939677" cy="363762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271" y="5533327"/>
              <a:ext cx="1363126" cy="356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663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An Example of KPOP-TY Results </a:t>
            </a:r>
            <a:br>
              <a:rPr lang="en-US" altLang="ko-KR" sz="4000" b="1" dirty="0">
                <a:latin typeface="Gill Sans Nova" panose="020F0502020204030204" pitchFamily="34" charset="0"/>
              </a:rPr>
            </a:br>
            <a:r>
              <a:rPr lang="en-US" altLang="ko-KR" sz="4000" b="1" dirty="0">
                <a:latin typeface="Gill Sans Nova" panose="020F0502020204030204" pitchFamily="34" charset="0"/>
              </a:rPr>
              <a:t>(Aircraft </a:t>
            </a:r>
            <a:r>
              <a:rPr lang="en-US" altLang="ko-KR" sz="4000" b="1" dirty="0" err="1">
                <a:latin typeface="Gill Sans Nova" panose="020F0502020204030204" pitchFamily="34" charset="0"/>
              </a:rPr>
              <a:t>Dropsonde</a:t>
            </a:r>
            <a:r>
              <a:rPr lang="en-US" altLang="ko-KR" sz="4000" b="1" dirty="0">
                <a:latin typeface="Gill Sans Nova" panose="020F0502020204030204" pitchFamily="34" charset="0"/>
              </a:rPr>
              <a:t> Observation)</a:t>
            </a:r>
            <a:endParaRPr lang="ko-KR" altLang="en-US" sz="4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74" y="1543912"/>
            <a:ext cx="4741204" cy="23801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020" y="4357801"/>
            <a:ext cx="4608512" cy="22358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DE453B6-F88B-4B33-E29E-DE6DBA7AB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94" y="4357801"/>
            <a:ext cx="4608512" cy="2271521"/>
          </a:xfrm>
          <a:prstGeom prst="rect">
            <a:avLst/>
          </a:prstGeom>
        </p:spPr>
      </p:pic>
      <p:sp>
        <p:nvSpPr>
          <p:cNvPr id="7" name="文字方塊 26">
            <a:extLst>
              <a:ext uri="{FF2B5EF4-FFF2-40B4-BE49-F238E27FC236}">
                <a16:creationId xmlns:a16="http://schemas.microsoft.com/office/drawing/2014/main" id="{640A128B-2CB2-86F4-2907-F74FA43C0AA9}"/>
              </a:ext>
            </a:extLst>
          </p:cNvPr>
          <p:cNvSpPr txBox="1"/>
          <p:nvPr/>
        </p:nvSpPr>
        <p:spPr>
          <a:xfrm>
            <a:off x="8581902" y="1143802"/>
            <a:ext cx="2446630" cy="400110"/>
          </a:xfrm>
          <a:prstGeom prst="rect">
            <a:avLst/>
          </a:prstGeom>
          <a:noFill/>
          <a:ln w="254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13</a:t>
            </a:r>
            <a:r>
              <a:rPr kumimoji="1" lang="en-US" altLang="zh-TW" sz="2000" b="1" baseline="30000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th</a:t>
            </a:r>
            <a:r>
              <a:rPr kumimoji="1" lang="en-US" altLang="zh-TW" sz="2000" b="1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 LINGLING in 2019</a:t>
            </a:r>
            <a:endParaRPr kumimoji="1" lang="zh-TW" altLang="en-US" sz="2000" b="1" dirty="0">
              <a:solidFill>
                <a:srgbClr val="0033CC"/>
              </a:solidFill>
              <a:effectLst>
                <a:glow rad="127000">
                  <a:schemeClr val="bg1"/>
                </a:glow>
              </a:effectLst>
              <a:latin typeface="Gill Sans Nova" panose="020F0502020204030204"/>
            </a:endParaRPr>
          </a:p>
        </p:txBody>
      </p:sp>
      <p:sp>
        <p:nvSpPr>
          <p:cNvPr id="8" name="文字方塊 26">
            <a:extLst>
              <a:ext uri="{FF2B5EF4-FFF2-40B4-BE49-F238E27FC236}">
                <a16:creationId xmlns:a16="http://schemas.microsoft.com/office/drawing/2014/main" id="{640A128B-2CB2-86F4-2907-F74FA43C0AA9}"/>
              </a:ext>
            </a:extLst>
          </p:cNvPr>
          <p:cNvSpPr txBox="1"/>
          <p:nvPr/>
        </p:nvSpPr>
        <p:spPr>
          <a:xfrm>
            <a:off x="2151386" y="3875900"/>
            <a:ext cx="2335835" cy="400110"/>
          </a:xfrm>
          <a:prstGeom prst="rect">
            <a:avLst/>
          </a:prstGeom>
          <a:noFill/>
          <a:ln w="254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14</a:t>
            </a:r>
            <a:r>
              <a:rPr kumimoji="1" lang="en-US" altLang="zh-TW" sz="2000" b="1" baseline="30000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th</a:t>
            </a:r>
            <a:r>
              <a:rPr kumimoji="1" lang="en-US" altLang="zh-TW" sz="2000" b="1" dirty="0">
                <a:solidFill>
                  <a:srgbClr val="0033CC"/>
                </a:solidFill>
                <a:effectLst>
                  <a:glow rad="127000">
                    <a:schemeClr val="bg1"/>
                  </a:glow>
                </a:effectLst>
                <a:latin typeface="Gill Sans Nova" panose="020F0502020204030204"/>
              </a:rPr>
              <a:t> CHANTU in 2021</a:t>
            </a:r>
            <a:endParaRPr kumimoji="1" lang="zh-TW" altLang="en-US" sz="2000" b="1" dirty="0">
              <a:solidFill>
                <a:srgbClr val="0033CC"/>
              </a:solidFill>
              <a:effectLst>
                <a:glow rad="127000">
                  <a:schemeClr val="bg1"/>
                </a:glow>
              </a:effectLst>
              <a:latin typeface="Gill Sans Nova" panose="020F0502020204030204"/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563779" y="1874558"/>
            <a:ext cx="5746187" cy="1764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2400" b="1" dirty="0" err="1">
                <a:latin typeface="Gill Sans Nova" panose="020F0502020204030204"/>
              </a:rPr>
              <a:t>Dropsonde</a:t>
            </a:r>
            <a:r>
              <a:rPr lang="en-US" altLang="ko-KR" sz="2400" b="1" dirty="0">
                <a:latin typeface="Gill Sans Nova" panose="020F0502020204030204"/>
              </a:rPr>
              <a:t> observation using Aircraft</a:t>
            </a:r>
            <a:endParaRPr lang="en-US" altLang="ko-KR" sz="2400" dirty="0">
              <a:latin typeface="Gill Sans Nova" panose="020F0502020204030204" pitchFamily="34" charset="0"/>
            </a:endParaRPr>
          </a:p>
          <a:p>
            <a:pPr marL="552450" lvl="1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1800" b="1" dirty="0">
                <a:latin typeface="Gill Sans Nova" panose="020F0502020204030204" pitchFamily="34" charset="0"/>
              </a:rPr>
              <a:t>Precipitation band or dry area in front of the Typhoon</a:t>
            </a:r>
          </a:p>
          <a:p>
            <a:pPr marL="552450" lvl="1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1800" b="1" dirty="0">
                <a:latin typeface="Gill Sans Nova" panose="020F0502020204030204" pitchFamily="34" charset="0"/>
              </a:rPr>
              <a:t>12hr before Typhoon landfall</a:t>
            </a:r>
          </a:p>
          <a:p>
            <a:pPr marL="552450" lvl="1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1800" b="1" dirty="0">
                <a:latin typeface="Gill Sans Nova" panose="020F0502020204030204" pitchFamily="34" charset="0"/>
              </a:rPr>
              <a:t>Used for data assimilation for operational NWP model</a:t>
            </a:r>
            <a:endParaRPr lang="en-US" altLang="ko-KR" sz="1800" b="1" dirty="0">
              <a:latin typeface="Gill Sans Nova" panose="020F0502020204030204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10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4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Impacts of WNPSH on extreme weather in East Asia</a:t>
            </a:r>
            <a:endParaRPr lang="ko-KR" altLang="en-US" sz="40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1255040" y="2800477"/>
            <a:ext cx="5044476" cy="3389902"/>
            <a:chOff x="7119764" y="2441504"/>
            <a:chExt cx="4634272" cy="2977799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9764" y="2441504"/>
              <a:ext cx="4634272" cy="2977799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7119764" y="2441504"/>
              <a:ext cx="326065" cy="226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924777" y="1416884"/>
            <a:ext cx="10382702" cy="1163478"/>
          </a:xfrm>
          <a:solidFill>
            <a:schemeClr val="accent2">
              <a:lumMod val="20000"/>
              <a:lumOff val="80000"/>
              <a:alpha val="50000"/>
            </a:schemeClr>
          </a:solidFill>
          <a:ln w="22225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en-US" altLang="ko-KR" sz="2400" dirty="0">
                <a:latin typeface="Gill Sans Nova" panose="020F0502020204030204"/>
              </a:rPr>
              <a:t>Summertime extreme weather events over East Asia including the Korean peninsular are highly related with the WNPSH.  However, </a:t>
            </a:r>
            <a:r>
              <a:rPr lang="en-US" altLang="ko-KR" sz="2400" b="1" dirty="0">
                <a:solidFill>
                  <a:srgbClr val="C00000"/>
                </a:solidFill>
                <a:latin typeface="Gill Sans Nova" panose="020F0502020204030204"/>
              </a:rPr>
              <a:t>it is not well known why the WNPSH acts such a way</a:t>
            </a:r>
            <a:r>
              <a:rPr lang="en-US" altLang="ko-KR" sz="2400" dirty="0">
                <a:latin typeface="Gill Sans Nova" panose="020F0502020204030204"/>
              </a:rPr>
              <a:t>.</a:t>
            </a: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6825906" y="3213523"/>
            <a:ext cx="4527894" cy="297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2200" b="1" dirty="0">
                <a:latin typeface="Gill Sans Nova" panose="020F0502020204030204"/>
              </a:rPr>
              <a:t>Extreme weathers are highly associated with WNPSH’s location, intensity, and variability. </a:t>
            </a:r>
            <a:endParaRPr lang="en-US" altLang="ko-KR" sz="2200" dirty="0">
              <a:latin typeface="Gill Sans Nova" panose="020F0502020204030204"/>
            </a:endParaRP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2200" b="1" dirty="0">
                <a:latin typeface="Gill Sans Nova" panose="020F0502020204030204" pitchFamily="34" charset="0"/>
              </a:rPr>
              <a:t>Nevertheless, it’s </a:t>
            </a:r>
            <a:r>
              <a:rPr lang="en-US" altLang="ko-KR" sz="2200" b="1" dirty="0">
                <a:solidFill>
                  <a:srgbClr val="C00000"/>
                </a:solidFill>
                <a:latin typeface="Gill Sans Nova" panose="020F0502020204030204" pitchFamily="34" charset="0"/>
              </a:rPr>
              <a:t>fundamental dynamics and variability are poorly understood</a:t>
            </a:r>
            <a:r>
              <a:rPr lang="en-US" altLang="ko-KR" sz="2200" b="1" dirty="0">
                <a:latin typeface="Gill Sans Nova" panose="020F0502020204030204" pitchFamily="34" charset="0"/>
              </a:rPr>
              <a:t> in spite of its importance.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2200" b="1" dirty="0">
                <a:latin typeface="Gill Sans Nova" panose="020F0502020204030204" pitchFamily="34" charset="0"/>
              </a:rPr>
              <a:t>It is essential to know uncertainty and variability in WNPSH’s activity for extreme weather forecasts.</a:t>
            </a:r>
            <a:endParaRPr lang="en-US" altLang="ko-KR" sz="2200" dirty="0">
              <a:latin typeface="Gill Sans Nova" panose="020F0502020204030204" pitchFamily="34" charset="0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2055957" y="6190379"/>
            <a:ext cx="4277638" cy="458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Park et al.(2021), Diverse synoptic weather patterns of warm-season heavy rainfall events in South Korea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11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1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59477" y="-893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Atmospheric River</a:t>
            </a:r>
            <a:endParaRPr lang="ko-KR" altLang="en-US" sz="4000" dirty="0"/>
          </a:p>
        </p:txBody>
      </p:sp>
      <p:grpSp>
        <p:nvGrpSpPr>
          <p:cNvPr id="16" name="그룹 15"/>
          <p:cNvGrpSpPr/>
          <p:nvPr/>
        </p:nvGrpSpPr>
        <p:grpSpPr>
          <a:xfrm>
            <a:off x="6229351" y="1342799"/>
            <a:ext cx="5433790" cy="3525927"/>
            <a:chOff x="6229351" y="1342799"/>
            <a:chExt cx="5433790" cy="352592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1" y="1342799"/>
              <a:ext cx="5433790" cy="35259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14541" y="4360282"/>
              <a:ext cx="15545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latin typeface="Gill Sans Nova" panose="020F0502020204030204"/>
                </a:rPr>
                <a:t>Park et al. (2023)</a:t>
              </a:r>
              <a:endParaRPr lang="ko-KR" altLang="en-US" sz="1600" b="1" dirty="0">
                <a:latin typeface="Gill Sans Nova" panose="020F0502020204030204"/>
              </a:endParaRPr>
            </a:p>
          </p:txBody>
        </p:sp>
      </p:grpSp>
      <p:sp>
        <p:nvSpPr>
          <p:cNvPr id="7" name="내용 개체 틀 2"/>
          <p:cNvSpPr txBox="1">
            <a:spLocks/>
          </p:cNvSpPr>
          <p:nvPr/>
        </p:nvSpPr>
        <p:spPr>
          <a:xfrm>
            <a:off x="6155750" y="5349492"/>
            <a:ext cx="6036250" cy="1220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ko-KR" sz="3200" b="1" dirty="0">
                <a:latin typeface="Gill Sans Nova" panose="020F0502020204030204"/>
              </a:rPr>
              <a:t>AR</a:t>
            </a:r>
            <a:r>
              <a:rPr lang="ko-KR" altLang="en-US" sz="2200" b="1" dirty="0">
                <a:latin typeface="Gill Sans Nova" panose="020F0502020204030204"/>
              </a:rPr>
              <a:t> </a:t>
            </a:r>
            <a:r>
              <a:rPr lang="en-US" altLang="ko-KR" sz="2200" b="1" dirty="0">
                <a:latin typeface="Gill Sans Nova" panose="020F0502020204030204"/>
              </a:rPr>
              <a:t>is one of the </a:t>
            </a:r>
            <a:r>
              <a:rPr lang="en-US" altLang="ko-KR" sz="2200" b="1" dirty="0">
                <a:solidFill>
                  <a:srgbClr val="C00000"/>
                </a:solidFill>
                <a:latin typeface="Gill Sans Nova" panose="020F0502020204030204"/>
              </a:rPr>
              <a:t>good indicator for water vapor</a:t>
            </a:r>
            <a:r>
              <a:rPr lang="en-US" altLang="ko-KR" sz="2200" b="1" dirty="0">
                <a:latin typeface="Gill Sans Nova" panose="020F0502020204030204"/>
              </a:rPr>
              <a:t> </a:t>
            </a:r>
            <a:r>
              <a:rPr lang="en-US" altLang="ko-KR" sz="2200" b="1" dirty="0">
                <a:solidFill>
                  <a:srgbClr val="C00000"/>
                </a:solidFill>
                <a:latin typeface="Gill Sans Nova" panose="020F0502020204030204"/>
              </a:rPr>
              <a:t>amount</a:t>
            </a:r>
            <a:r>
              <a:rPr lang="en-US" altLang="ko-KR" sz="2200" b="1" dirty="0">
                <a:latin typeface="Gill Sans Nova" panose="020F0502020204030204"/>
              </a:rPr>
              <a:t> in East Asia, but it is </a:t>
            </a:r>
            <a:r>
              <a:rPr lang="en-US" altLang="ko-KR" sz="2200" b="1" dirty="0">
                <a:solidFill>
                  <a:srgbClr val="3346FD"/>
                </a:solidFill>
                <a:latin typeface="Gill Sans Nova" panose="020F0502020204030204"/>
              </a:rPr>
              <a:t>not good enough for rainfall amount </a:t>
            </a:r>
            <a:r>
              <a:rPr lang="en-US" altLang="ko-KR" sz="2200" b="1" dirty="0">
                <a:latin typeface="Gill Sans Nova" panose="020F0502020204030204"/>
              </a:rPr>
              <a:t>due to the lack of triggering mechanism (</a:t>
            </a:r>
            <a:r>
              <a:rPr lang="en-US" altLang="ko-KR" sz="2000" b="1" i="1" dirty="0">
                <a:latin typeface="Gill Sans Nova" panose="020F0502020204030204"/>
              </a:rPr>
              <a:t>Courtesy of Prof. Son).</a:t>
            </a:r>
            <a:endParaRPr lang="en-US" altLang="ko-KR" sz="2000" i="1" dirty="0">
              <a:latin typeface="Gill Sans Nova" panose="020F0502020204030204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850141" y="1443387"/>
            <a:ext cx="4605982" cy="2486664"/>
            <a:chOff x="462580" y="1304108"/>
            <a:chExt cx="4605982" cy="248666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BB23F7B-8148-A9BD-A618-732C4F39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0" y="1304108"/>
              <a:ext cx="4605982" cy="24866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027C0E-67DC-4DDC-DE92-DF0F032AF045}"/>
                </a:ext>
              </a:extLst>
            </p:cNvPr>
            <p:cNvSpPr txBox="1"/>
            <p:nvPr/>
          </p:nvSpPr>
          <p:spPr>
            <a:xfrm>
              <a:off x="2992446" y="1439909"/>
              <a:ext cx="1852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Mundhenk</a:t>
              </a:r>
              <a:r>
                <a:rPr lang="en-US" altLang="ko-KR" sz="1400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 et al. (2016)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B98755C-502D-986C-15E5-CCA5C86CA374}"/>
              </a:ext>
            </a:extLst>
          </p:cNvPr>
          <p:cNvGrpSpPr/>
          <p:nvPr/>
        </p:nvGrpSpPr>
        <p:grpSpPr>
          <a:xfrm>
            <a:off x="883129" y="4061970"/>
            <a:ext cx="4451880" cy="2138994"/>
            <a:chOff x="1825894" y="1748241"/>
            <a:chExt cx="5418535" cy="321188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D1EF35B-439F-D2FC-344F-A88D37B04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5" r="52981"/>
            <a:stretch/>
          </p:blipFill>
          <p:spPr>
            <a:xfrm>
              <a:off x="1825894" y="1748241"/>
              <a:ext cx="4789396" cy="3211881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B4AE4A0-54F1-1535-7F69-A31F3E4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67"/>
            <a:stretch/>
          </p:blipFill>
          <p:spPr>
            <a:xfrm>
              <a:off x="6615289" y="1767291"/>
              <a:ext cx="629140" cy="304671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13CC64-88C4-7226-12F8-526E2D087799}"/>
              </a:ext>
            </a:extLst>
          </p:cNvPr>
          <p:cNvSpPr txBox="1"/>
          <p:nvPr/>
        </p:nvSpPr>
        <p:spPr>
          <a:xfrm>
            <a:off x="1085184" y="6200964"/>
            <a:ext cx="2395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Shading: AR frequency (%)</a:t>
            </a:r>
          </a:p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Contours: 850-hPa GPH (</a:t>
            </a:r>
            <a:r>
              <a:rPr lang="en-US" altLang="ko-K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gpm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Vectors: AR-</a:t>
            </a:r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IVT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(kg m</a:t>
            </a:r>
            <a:r>
              <a:rPr lang="en-US" altLang="ko-K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41C4E3-A73D-E338-8AF2-12EEF82E1FA5}"/>
              </a:ext>
            </a:extLst>
          </p:cNvPr>
          <p:cNvSpPr txBox="1"/>
          <p:nvPr/>
        </p:nvSpPr>
        <p:spPr>
          <a:xfrm>
            <a:off x="3246004" y="5707189"/>
            <a:ext cx="1626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Park et al. (2021)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12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Variability and Uncertainties of the WNPSH</a:t>
            </a:r>
            <a:endParaRPr lang="ko-KR" altLang="en-US" sz="40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385225" y="1775467"/>
            <a:ext cx="9421550" cy="2033524"/>
            <a:chOff x="520700" y="1417470"/>
            <a:chExt cx="7848600" cy="150071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00" y="1417470"/>
              <a:ext cx="7818455" cy="1500710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845591" y="2036001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BD524F"/>
                  </a:solidFill>
                  <a:latin typeface="+mn-ea"/>
                </a:rPr>
                <a:t>`20</a:t>
              </a:r>
              <a:endParaRPr lang="ko-KR" altLang="en-US" sz="1400" b="1" dirty="0">
                <a:solidFill>
                  <a:srgbClr val="BD524F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364115" y="1784527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548AE0"/>
                  </a:solidFill>
                  <a:latin typeface="+mn-ea"/>
                </a:rPr>
                <a:t>`21</a:t>
              </a:r>
              <a:endParaRPr lang="ko-KR" altLang="en-US" sz="1400" b="1" dirty="0">
                <a:solidFill>
                  <a:srgbClr val="548AE0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081026" y="2156108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+mn-ea"/>
                </a:rPr>
                <a:t>`22</a:t>
              </a:r>
              <a:endParaRPr lang="ko-KR" altLang="en-US" sz="1400" b="1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544370" y="1958227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BD524F"/>
                  </a:solidFill>
                  <a:latin typeface="+mn-ea"/>
                </a:rPr>
                <a:t>`20</a:t>
              </a:r>
              <a:endParaRPr lang="ko-KR" altLang="en-US" sz="1400" b="1" dirty="0">
                <a:solidFill>
                  <a:srgbClr val="BD524F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925383" y="2018335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548AE0"/>
                  </a:solidFill>
                  <a:latin typeface="+mn-ea"/>
                </a:rPr>
                <a:t>`21</a:t>
              </a:r>
              <a:endParaRPr lang="ko-KR" altLang="en-US" sz="1400" b="1" dirty="0">
                <a:solidFill>
                  <a:srgbClr val="548AE0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965904" y="2127313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+mn-ea"/>
                </a:rPr>
                <a:t>`22</a:t>
              </a:r>
              <a:endParaRPr lang="ko-KR" altLang="en-US" sz="1400" b="1" dirty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693844" y="1978602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BD524F"/>
                  </a:solidFill>
                  <a:latin typeface="+mn-ea"/>
                </a:rPr>
                <a:t>`20</a:t>
              </a:r>
              <a:endParaRPr lang="ko-KR" altLang="en-US" sz="1400" b="1" dirty="0">
                <a:solidFill>
                  <a:srgbClr val="BD524F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018388" y="2425227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548AE0"/>
                  </a:solidFill>
                  <a:latin typeface="+mn-ea"/>
                </a:rPr>
                <a:t>`21</a:t>
              </a:r>
              <a:endParaRPr lang="ko-KR" altLang="en-US" sz="1400" b="1" dirty="0">
                <a:solidFill>
                  <a:srgbClr val="548AE0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137576" y="1968451"/>
              <a:ext cx="67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+mn-ea"/>
                </a:rPr>
                <a:t>`22</a:t>
              </a:r>
              <a:endParaRPr lang="ko-KR" altLang="en-US" sz="1400" b="1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025209" y="4155270"/>
            <a:ext cx="10141582" cy="2479425"/>
            <a:chOff x="1212218" y="4157954"/>
            <a:chExt cx="10141582" cy="2479425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218" y="4157954"/>
              <a:ext cx="5406585" cy="2479425"/>
            </a:xfrm>
            <a:prstGeom prst="rect">
              <a:avLst/>
            </a:prstGeom>
          </p:spPr>
        </p:pic>
        <p:sp>
          <p:nvSpPr>
            <p:cNvPr id="17" name="내용 개체 틀 2"/>
            <p:cNvSpPr txBox="1">
              <a:spLocks/>
            </p:cNvSpPr>
            <p:nvPr/>
          </p:nvSpPr>
          <p:spPr>
            <a:xfrm>
              <a:off x="6970772" y="4335933"/>
              <a:ext cx="4383028" cy="230144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2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ko-KR" sz="2200" b="1" dirty="0">
                  <a:latin typeface="Gill Sans Nova" panose="020F0502020204030204" pitchFamily="34" charset="0"/>
                </a:rPr>
                <a:t>5880 </a:t>
              </a:r>
              <a:r>
                <a:rPr lang="en-US" altLang="ko-KR" sz="2200" b="1" dirty="0" err="1">
                  <a:latin typeface="Gill Sans Nova" panose="020F0502020204030204" pitchFamily="34" charset="0"/>
                </a:rPr>
                <a:t>gpm</a:t>
              </a:r>
              <a:r>
                <a:rPr lang="en-US" altLang="ko-KR" sz="2200" b="1" dirty="0">
                  <a:latin typeface="Gill Sans Nova" panose="020F0502020204030204" pitchFamily="34" charset="0"/>
                </a:rPr>
                <a:t> lines in 13 reanalysis data show significant differences to each other (even though it is a monthly average), </a:t>
              </a: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endParaRPr lang="en-US" altLang="ko-KR" sz="2200" b="1" dirty="0">
                <a:latin typeface="Gill Sans Nova" panose="020F0502020204030204" pitchFamily="34" charset="0"/>
              </a:endParaRP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ko-KR" sz="3200" b="1" dirty="0">
                  <a:solidFill>
                    <a:srgbClr val="C00000"/>
                  </a:solidFill>
                  <a:latin typeface="Gill Sans Nova" panose="020F0502020204030204" pitchFamily="34" charset="0"/>
                </a:rPr>
                <a:t>That means…..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13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6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767482" y="1685892"/>
            <a:ext cx="4918753" cy="4991488"/>
            <a:chOff x="767482" y="1685892"/>
            <a:chExt cx="4918753" cy="4991488"/>
          </a:xfrm>
        </p:grpSpPr>
        <p:grpSp>
          <p:nvGrpSpPr>
            <p:cNvPr id="18" name="그룹 17"/>
            <p:cNvGrpSpPr/>
            <p:nvPr/>
          </p:nvGrpSpPr>
          <p:grpSpPr>
            <a:xfrm>
              <a:off x="767482" y="2612967"/>
              <a:ext cx="4918753" cy="4064413"/>
              <a:chOff x="918873" y="1589566"/>
              <a:chExt cx="4918753" cy="4064413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873" y="1589566"/>
                <a:ext cx="4918753" cy="306623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070264" y="4699872"/>
                <a:ext cx="47673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dirty="0">
                    <a:latin typeface="Gill Sans Nova" panose="020F0502020204030204"/>
                  </a:rPr>
                  <a:t>Fig. 3. The climatological mean position at 500 </a:t>
                </a:r>
                <a:r>
                  <a:rPr lang="en-US" altLang="ko-KR" sz="1400" dirty="0" err="1">
                    <a:latin typeface="Gill Sans Nova" panose="020F0502020204030204"/>
                  </a:rPr>
                  <a:t>hPa</a:t>
                </a:r>
                <a:r>
                  <a:rPr lang="en-US" altLang="ko-KR" sz="1400" dirty="0">
                    <a:latin typeface="Gill Sans Nova" panose="020F0502020204030204"/>
                  </a:rPr>
                  <a:t> (late June–late July) of the Bonin high (BH) and the north Pacific high (NPH) from NCEP/NCAR reanalysis data for the period from 1948 to 2001</a:t>
                </a:r>
                <a:endParaRPr lang="ko-KR" altLang="en-US" sz="1400" dirty="0">
                  <a:latin typeface="Gill Sans Nova" panose="020F0502020204030204"/>
                </a:endParaRPr>
              </a:p>
            </p:txBody>
          </p:sp>
        </p:grpSp>
        <p:sp>
          <p:nvSpPr>
            <p:cNvPr id="8" name="내용 개체 틀 2"/>
            <p:cNvSpPr txBox="1">
              <a:spLocks/>
            </p:cNvSpPr>
            <p:nvPr/>
          </p:nvSpPr>
          <p:spPr>
            <a:xfrm>
              <a:off x="962911" y="1685892"/>
              <a:ext cx="4632490" cy="8638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2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ko-KR" sz="1800" b="1" dirty="0">
                  <a:latin typeface="Gill Sans Nova" panose="020F0502020204030204"/>
                </a:rPr>
                <a:t>Ha and Lee, 2007: On the </a:t>
              </a:r>
              <a:r>
                <a:rPr lang="en-US" altLang="ko-KR" sz="1800" b="1" dirty="0" err="1">
                  <a:latin typeface="Gill Sans Nova" panose="020F0502020204030204"/>
                </a:rPr>
                <a:t>interannual</a:t>
              </a:r>
              <a:r>
                <a:rPr lang="en-US" altLang="ko-KR" sz="1800" b="1" dirty="0">
                  <a:latin typeface="Gill Sans Nova" panose="020F0502020204030204"/>
                </a:rPr>
                <a:t> variability of the Bonin high associated with the East Asian summer monsoon, </a:t>
              </a:r>
              <a:r>
                <a:rPr lang="en-US" altLang="ko-KR" sz="1800" b="1" dirty="0" err="1">
                  <a:latin typeface="Gill Sans Nova" panose="020F0502020204030204"/>
                </a:rPr>
                <a:t>Clim</a:t>
              </a:r>
              <a:r>
                <a:rPr lang="en-US" altLang="ko-KR" sz="1800" b="1" dirty="0">
                  <a:latin typeface="Gill Sans Nova" panose="020F0502020204030204"/>
                </a:rPr>
                <a:t>. </a:t>
              </a:r>
              <a:r>
                <a:rPr lang="en-US" altLang="ko-KR" sz="1800" b="1" dirty="0" err="1">
                  <a:latin typeface="Gill Sans Nova" panose="020F0502020204030204"/>
                </a:rPr>
                <a:t>Dyn</a:t>
              </a:r>
              <a:r>
                <a:rPr lang="en-US" altLang="ko-KR" sz="1800" b="1" dirty="0">
                  <a:latin typeface="Gill Sans Nova" panose="020F0502020204030204"/>
                </a:rPr>
                <a:t>., 28, 67-83.</a:t>
              </a:r>
            </a:p>
          </p:txBody>
        </p:sp>
      </p:grp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Preliminary Study on the WNPSH’s variability</a:t>
            </a:r>
            <a:endParaRPr lang="ko-KR" altLang="en-US" sz="4000" dirty="0"/>
          </a:p>
        </p:txBody>
      </p:sp>
      <p:grpSp>
        <p:nvGrpSpPr>
          <p:cNvPr id="22" name="그룹 21"/>
          <p:cNvGrpSpPr/>
          <p:nvPr/>
        </p:nvGrpSpPr>
        <p:grpSpPr>
          <a:xfrm>
            <a:off x="1998357" y="1552949"/>
            <a:ext cx="9000308" cy="5124431"/>
            <a:chOff x="1998357" y="1552949"/>
            <a:chExt cx="9000308" cy="5124431"/>
          </a:xfrm>
        </p:grpSpPr>
        <p:grpSp>
          <p:nvGrpSpPr>
            <p:cNvPr id="19" name="그룹 18"/>
            <p:cNvGrpSpPr/>
            <p:nvPr/>
          </p:nvGrpSpPr>
          <p:grpSpPr>
            <a:xfrm>
              <a:off x="1998357" y="3293124"/>
              <a:ext cx="2700811" cy="842871"/>
              <a:chOff x="1998357" y="3293124"/>
              <a:chExt cx="2700811" cy="842871"/>
            </a:xfrm>
          </p:grpSpPr>
          <p:sp>
            <p:nvSpPr>
              <p:cNvPr id="2" name="직사각형 1"/>
              <p:cNvSpPr/>
              <p:nvPr/>
            </p:nvSpPr>
            <p:spPr>
              <a:xfrm>
                <a:off x="3147621" y="3930102"/>
                <a:ext cx="600813" cy="205893"/>
              </a:xfrm>
              <a:prstGeom prst="rect">
                <a:avLst/>
              </a:prstGeom>
              <a:noFill/>
              <a:ln w="412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4134688" y="3815045"/>
                <a:ext cx="564480" cy="230289"/>
              </a:xfrm>
              <a:prstGeom prst="rect">
                <a:avLst/>
              </a:prstGeom>
              <a:noFill/>
              <a:ln w="412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2602612" y="3590988"/>
                <a:ext cx="225367" cy="205891"/>
              </a:xfrm>
              <a:prstGeom prst="rect">
                <a:avLst/>
              </a:prstGeom>
              <a:noFill/>
              <a:ln w="41275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98357" y="3293124"/>
                <a:ext cx="6043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rgbClr val="008000"/>
                    </a:solidFill>
                  </a:rPr>
                  <a:t>KOR</a:t>
                </a:r>
                <a:endParaRPr lang="ko-KR" altLang="en-US" sz="1600" b="1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7430531" y="1552949"/>
              <a:ext cx="3568134" cy="5124431"/>
              <a:chOff x="8267009" y="1552949"/>
              <a:chExt cx="3568134" cy="5124431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009" y="1552949"/>
                <a:ext cx="3211502" cy="155542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009" y="3293124"/>
                <a:ext cx="3211502" cy="1555420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009" y="5121498"/>
                <a:ext cx="3568134" cy="1555882"/>
              </a:xfrm>
              <a:prstGeom prst="rect">
                <a:avLst/>
              </a:prstGeom>
            </p:spPr>
          </p:pic>
        </p:grpSp>
      </p:grp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14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Long-term trend &amp; STD of the 500 Height</a:t>
            </a:r>
            <a:endParaRPr lang="ko-KR" altLang="en-US" sz="4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87" y="2430691"/>
            <a:ext cx="5291902" cy="32192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/>
          <a:stretch/>
        </p:blipFill>
        <p:spPr>
          <a:xfrm>
            <a:off x="5572440" y="2430691"/>
            <a:ext cx="6291724" cy="302059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15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2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82147" y="4567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Tentative Plan for a New IOP and Suggestions</a:t>
            </a:r>
            <a:endParaRPr lang="ko-KR" altLang="en-US" sz="4000" dirty="0"/>
          </a:p>
        </p:txBody>
      </p:sp>
      <p:sp>
        <p:nvSpPr>
          <p:cNvPr id="9" name="직사각형 8"/>
          <p:cNvSpPr/>
          <p:nvPr/>
        </p:nvSpPr>
        <p:spPr>
          <a:xfrm>
            <a:off x="864900" y="6538303"/>
            <a:ext cx="442052" cy="13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203833351"/>
              </p:ext>
            </p:extLst>
          </p:nvPr>
        </p:nvGraphicFramePr>
        <p:xfrm>
          <a:off x="935090" y="2758050"/>
          <a:ext cx="10819441" cy="4304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내용 개체 틀 1"/>
          <p:cNvSpPr>
            <a:spLocks noGrp="1"/>
          </p:cNvSpPr>
          <p:nvPr>
            <p:ph idx="1"/>
          </p:nvPr>
        </p:nvSpPr>
        <p:spPr>
          <a:xfrm>
            <a:off x="935090" y="1540347"/>
            <a:ext cx="5726102" cy="106357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ko-KR" sz="2400" dirty="0">
                <a:latin typeface="Gill Sans Nova" panose="020F0502020204030204"/>
              </a:rPr>
              <a:t>Through the </a:t>
            </a:r>
            <a:r>
              <a:rPr lang="en-US" altLang="ko-KR" sz="2400" b="1" dirty="0">
                <a:latin typeface="Gill Sans Nova" panose="020F0502020204030204"/>
              </a:rPr>
              <a:t>WNPSH IOP</a:t>
            </a:r>
            <a:r>
              <a:rPr lang="en-US" altLang="ko-KR" sz="2400" dirty="0">
                <a:latin typeface="Gill Sans Nova" panose="020F0502020204030204"/>
              </a:rPr>
              <a:t>, we can </a:t>
            </a:r>
            <a:r>
              <a:rPr lang="en-US" altLang="ko-KR" sz="2400" b="1" dirty="0">
                <a:solidFill>
                  <a:srgbClr val="C00000"/>
                </a:solidFill>
                <a:latin typeface="Gill Sans Nova" panose="020F0502020204030204"/>
              </a:rPr>
              <a:t>calibrate satellite measurements </a:t>
            </a:r>
            <a:r>
              <a:rPr lang="en-US" altLang="ko-KR" sz="2400" dirty="0">
                <a:latin typeface="Gill Sans Nova" panose="020F0502020204030204"/>
              </a:rPr>
              <a:t>that is available 365day/24hrs for monitoring extreme weather events.</a:t>
            </a:r>
          </a:p>
          <a:p>
            <a:endParaRPr lang="ko-KR" altLang="en-US" dirty="0">
              <a:latin typeface="Gill Sans Nova" panose="020F0502020204030204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34A56D2-4EBA-754B-A5B2-78E0D60AB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696" y="5243698"/>
            <a:ext cx="4183265" cy="1570197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8842" y="5164868"/>
            <a:ext cx="2181550" cy="1649027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601384" y="6470626"/>
            <a:ext cx="361527" cy="13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위로 구부러진 화살표 1"/>
          <p:cNvSpPr/>
          <p:nvPr/>
        </p:nvSpPr>
        <p:spPr>
          <a:xfrm>
            <a:off x="9452306" y="6181141"/>
            <a:ext cx="769749" cy="2248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위로 구부러진 화살표 12"/>
          <p:cNvSpPr/>
          <p:nvPr/>
        </p:nvSpPr>
        <p:spPr>
          <a:xfrm rot="10595285">
            <a:off x="9452346" y="5601118"/>
            <a:ext cx="724909" cy="2226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내용 개체 틀 1"/>
          <p:cNvSpPr txBox="1">
            <a:spLocks/>
          </p:cNvSpPr>
          <p:nvPr/>
        </p:nvSpPr>
        <p:spPr>
          <a:xfrm>
            <a:off x="935090" y="3166295"/>
            <a:ext cx="2121439" cy="154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US" altLang="ko-KR" sz="1500" b="1" dirty="0">
                <a:latin typeface="Gill Sans Nova" panose="020F0502020204030204"/>
              </a:rPr>
              <a:t>Find the target area for IOP, which is the most sensitive to extreme weather</a:t>
            </a:r>
          </a:p>
          <a:p>
            <a:pPr marL="180975" indent="-180975"/>
            <a:r>
              <a:rPr lang="en-US" altLang="ko-KR" sz="1500" b="1" dirty="0">
                <a:latin typeface="Gill Sans Nova" panose="020F0502020204030204"/>
              </a:rPr>
              <a:t>Pilot study with given observation &amp; reanalysis data</a:t>
            </a:r>
          </a:p>
        </p:txBody>
      </p:sp>
      <p:sp>
        <p:nvSpPr>
          <p:cNvPr id="19" name="내용 개체 틀 1"/>
          <p:cNvSpPr txBox="1">
            <a:spLocks/>
          </p:cNvSpPr>
          <p:nvPr/>
        </p:nvSpPr>
        <p:spPr>
          <a:xfrm>
            <a:off x="3567219" y="2952826"/>
            <a:ext cx="2121439" cy="1128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US" altLang="ko-KR" sz="1500" b="1" dirty="0">
                <a:latin typeface="Gill Sans Nova" panose="020F0502020204030204"/>
              </a:rPr>
              <a:t>Field campaign with all available </a:t>
            </a:r>
            <a:r>
              <a:rPr lang="en-US" altLang="ko-KR" sz="1500" b="1" dirty="0" err="1">
                <a:latin typeface="Gill Sans Nova" panose="020F0502020204030204"/>
              </a:rPr>
              <a:t>equipments</a:t>
            </a:r>
            <a:r>
              <a:rPr lang="en-US" altLang="ko-KR" sz="1500" b="1" dirty="0">
                <a:latin typeface="Gill Sans Nova" panose="020F0502020204030204"/>
              </a:rPr>
              <a:t> (in-situ &amp; remote sensing) based on </a:t>
            </a:r>
            <a:r>
              <a:rPr lang="en-US" altLang="ko-KR" sz="1500" b="1" dirty="0">
                <a:solidFill>
                  <a:srgbClr val="C00000"/>
                </a:solidFill>
                <a:latin typeface="Gill Sans Nova" panose="020F0502020204030204"/>
              </a:rPr>
              <a:t>international partnership</a:t>
            </a:r>
          </a:p>
        </p:txBody>
      </p:sp>
      <p:sp>
        <p:nvSpPr>
          <p:cNvPr id="20" name="내용 개체 틀 1"/>
          <p:cNvSpPr txBox="1">
            <a:spLocks/>
          </p:cNvSpPr>
          <p:nvPr/>
        </p:nvSpPr>
        <p:spPr>
          <a:xfrm>
            <a:off x="6371973" y="2281897"/>
            <a:ext cx="2121439" cy="114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US" altLang="ko-KR" sz="1500" b="1" dirty="0">
                <a:latin typeface="Gill Sans Nova" panose="020F0502020204030204"/>
              </a:rPr>
              <a:t>Development of calibration method and/or retrieval algorithm of satellite products by robust analysis &amp; diagnosis </a:t>
            </a:r>
          </a:p>
        </p:txBody>
      </p:sp>
      <p:sp>
        <p:nvSpPr>
          <p:cNvPr id="21" name="내용 개체 틀 1"/>
          <p:cNvSpPr txBox="1">
            <a:spLocks/>
          </p:cNvSpPr>
          <p:nvPr/>
        </p:nvSpPr>
        <p:spPr>
          <a:xfrm>
            <a:off x="9122517" y="2026734"/>
            <a:ext cx="2121439" cy="71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US" altLang="ko-KR" sz="1500" b="1" dirty="0">
                <a:latin typeface="Gill Sans Nova" panose="020F0502020204030204"/>
              </a:rPr>
              <a:t>Real-time operation for extreme weather forecast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16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6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95350" y="1139825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800" b="1" dirty="0">
                <a:latin typeface="Gill Sans Nova" panose="020F0502020204030204" pitchFamily="34" charset="0"/>
              </a:rPr>
              <a:t>Thanks for your attention!</a:t>
            </a:r>
          </a:p>
          <a:p>
            <a:pPr marL="0" indent="0" algn="ctr">
              <a:buNone/>
            </a:pPr>
            <a:r>
              <a:rPr lang="en-US" altLang="ko-KR" sz="4800" b="1" dirty="0">
                <a:latin typeface="Gill Sans Nova" panose="020F0502020204030204" pitchFamily="34" charset="0"/>
              </a:rPr>
              <a:t>Questions? </a:t>
            </a:r>
            <a:endParaRPr lang="ko-KR" altLang="en-US" sz="48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17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1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latin typeface="Gill Sans Nova" panose="020F0502020204030204" pitchFamily="34" charset="0"/>
              </a:rPr>
              <a:t>Contents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74363" y="1732636"/>
            <a:ext cx="10515600" cy="42703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dirty="0">
                <a:latin typeface="Gill Sans Nova" panose="020F0502020204030204" pitchFamily="34" charset="0"/>
              </a:rPr>
              <a:t>Backgrounds</a:t>
            </a:r>
          </a:p>
          <a:p>
            <a:pPr>
              <a:lnSpc>
                <a:spcPct val="150000"/>
              </a:lnSpc>
            </a:pPr>
            <a:r>
              <a:rPr lang="en-US" altLang="ko-KR" sz="3600" dirty="0">
                <a:latin typeface="Gill Sans Nova" panose="020F0502020204030204" pitchFamily="34" charset="0"/>
              </a:rPr>
              <a:t>K-POP, Korean Precipitation Observation Program </a:t>
            </a:r>
          </a:p>
          <a:p>
            <a:pPr>
              <a:lnSpc>
                <a:spcPct val="150000"/>
              </a:lnSpc>
            </a:pPr>
            <a:r>
              <a:rPr lang="en-US" altLang="ko-KR" sz="3600" dirty="0">
                <a:latin typeface="Gill Sans Nova" panose="020F0502020204030204" pitchFamily="34" charset="0"/>
              </a:rPr>
              <a:t>Variability and Uncertainty of the WNPSH</a:t>
            </a:r>
          </a:p>
          <a:p>
            <a:pPr>
              <a:lnSpc>
                <a:spcPct val="150000"/>
              </a:lnSpc>
            </a:pPr>
            <a:r>
              <a:rPr lang="en-US" altLang="ko-KR" sz="3600" dirty="0">
                <a:latin typeface="Gill Sans Nova" panose="020F0502020204030204" pitchFamily="34" charset="0"/>
              </a:rPr>
              <a:t>A plan for a new IOP and some suggestions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2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5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A24480-AF98-D6DB-A302-BC83344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7" y="-196760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Gill Sans Nova" panose="020F0502020204030204" pitchFamily="34" charset="0"/>
              </a:rPr>
              <a:t>Backgrounds</a:t>
            </a:r>
            <a:endParaRPr lang="ko-KR" altLang="en-US" dirty="0">
              <a:latin typeface="Gill Sans Nova" panose="020F050202020403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85AD9A4-507D-4105-88BD-DE3120C01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" y="988133"/>
            <a:ext cx="7543164" cy="550650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타원 2"/>
          <p:cNvSpPr/>
          <p:nvPr/>
        </p:nvSpPr>
        <p:spPr>
          <a:xfrm>
            <a:off x="4995895" y="2313696"/>
            <a:ext cx="1665298" cy="623284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098017" y="2517268"/>
            <a:ext cx="1744023" cy="1770117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36296" y="1368863"/>
            <a:ext cx="2146675" cy="556827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5BA54D3-3C9F-11EB-80FC-7604FCC9D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08" y="149555"/>
            <a:ext cx="5901366" cy="67084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3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42ABE81E-028D-41A2-B28C-F62D24887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4" t="19912" r="21956" b="19127"/>
          <a:stretch/>
        </p:blipFill>
        <p:spPr>
          <a:xfrm>
            <a:off x="9339027" y="1891602"/>
            <a:ext cx="2795044" cy="1632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9197" y="7531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Gill Sans Nova" panose="020F0502020204030204" pitchFamily="34" charset="0"/>
              </a:rPr>
              <a:t>Backgrounds</a:t>
            </a:r>
            <a:endParaRPr lang="ko-KR" altLang="en-US" b="1" dirty="0"/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B180ACE-A0C9-4E50-9FF5-A6EF1D760E1F}"/>
              </a:ext>
            </a:extLst>
          </p:cNvPr>
          <p:cNvCxnSpPr>
            <a:cxnSpLocks/>
          </p:cNvCxnSpPr>
          <p:nvPr/>
        </p:nvCxnSpPr>
        <p:spPr>
          <a:xfrm>
            <a:off x="85409" y="1610795"/>
            <a:ext cx="12192000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EBFAE29-21C4-4BFE-A7CF-3E673A9CC035}"/>
              </a:ext>
            </a:extLst>
          </p:cNvPr>
          <p:cNvSpPr txBox="1"/>
          <p:nvPr/>
        </p:nvSpPr>
        <p:spPr>
          <a:xfrm>
            <a:off x="501947" y="1365195"/>
            <a:ext cx="203834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Gill Sans Nova" panose="020F0502020204030204" pitchFamily="34" charset="0"/>
              </a:rPr>
              <a:t>May-June</a:t>
            </a:r>
            <a:endParaRPr lang="ko-KR" altLang="en-US" sz="2400" b="1" dirty="0">
              <a:solidFill>
                <a:srgbClr val="0070C0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9824390-AE32-40E6-9109-22B6228BB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7" t="19999" r="23195" b="18766"/>
          <a:stretch/>
        </p:blipFill>
        <p:spPr>
          <a:xfrm>
            <a:off x="122000" y="1891612"/>
            <a:ext cx="2795047" cy="1632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D5EABC8A-E59F-4FE6-BD38-BBEBDB548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9" t="20000" r="19292" b="18765"/>
          <a:stretch/>
        </p:blipFill>
        <p:spPr>
          <a:xfrm>
            <a:off x="3194343" y="1891602"/>
            <a:ext cx="2795045" cy="1632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3BB2DC4-DCAB-49F8-887C-D6E3064CC570}"/>
              </a:ext>
            </a:extLst>
          </p:cNvPr>
          <p:cNvSpPr txBox="1"/>
          <p:nvPr/>
        </p:nvSpPr>
        <p:spPr>
          <a:xfrm>
            <a:off x="3685132" y="1364575"/>
            <a:ext cx="203834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Gill Sans Nova" panose="020F0502020204030204" pitchFamily="34" charset="0"/>
              </a:rPr>
              <a:t>June-July</a:t>
            </a:r>
            <a:endParaRPr lang="ko-KR" altLang="en-US" sz="2400" b="1" dirty="0">
              <a:solidFill>
                <a:srgbClr val="0070C0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380B98F5-4E9E-440E-A43C-DF189C440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6" t="20000" r="21956" b="18764"/>
          <a:stretch/>
        </p:blipFill>
        <p:spPr>
          <a:xfrm>
            <a:off x="6266686" y="1891607"/>
            <a:ext cx="2795044" cy="1632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44FAC4-4F04-4654-AEE6-31E28D0CD758}"/>
              </a:ext>
            </a:extLst>
          </p:cNvPr>
          <p:cNvSpPr txBox="1"/>
          <p:nvPr/>
        </p:nvSpPr>
        <p:spPr>
          <a:xfrm>
            <a:off x="6661463" y="1364575"/>
            <a:ext cx="203834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Gill Sans Nova" panose="020F0502020204030204" pitchFamily="34" charset="0"/>
              </a:rPr>
              <a:t>August</a:t>
            </a:r>
            <a:endParaRPr lang="ko-KR" altLang="en-US" sz="2400" b="1" dirty="0">
              <a:solidFill>
                <a:srgbClr val="0070C0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4DDE68-7B3A-4FA4-A9CB-4A6F86F4B9C5}"/>
              </a:ext>
            </a:extLst>
          </p:cNvPr>
          <p:cNvSpPr txBox="1"/>
          <p:nvPr/>
        </p:nvSpPr>
        <p:spPr>
          <a:xfrm>
            <a:off x="9505829" y="1355610"/>
            <a:ext cx="247972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Gill Sans Nova" panose="020F0502020204030204" pitchFamily="34" charset="0"/>
              </a:rPr>
              <a:t>August-September</a:t>
            </a:r>
            <a:endParaRPr lang="ko-KR" altLang="en-US" sz="2400" b="1" dirty="0">
              <a:solidFill>
                <a:srgbClr val="0070C0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FFEF66F7-6F34-45C8-A67D-ECE97971A4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07" r="13699" b="10639"/>
          <a:stretch/>
        </p:blipFill>
        <p:spPr>
          <a:xfrm>
            <a:off x="122000" y="1891602"/>
            <a:ext cx="2795044" cy="16321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8399" y="2459665"/>
            <a:ext cx="8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Gill Sans Nova" panose="020F0502020204030204" pitchFamily="34" charset="0"/>
              </a:rPr>
              <a:t>Mei-Yu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30447" y="241810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 err="1">
                <a:solidFill>
                  <a:srgbClr val="C00000"/>
                </a:solidFill>
                <a:latin typeface="Gill Sans Nova" panose="020F0502020204030204" pitchFamily="34" charset="0"/>
              </a:rPr>
              <a:t>Baiu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76488" y="2952108"/>
            <a:ext cx="65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H</a:t>
            </a:r>
            <a:endParaRPr lang="ko-KR" altLang="en-US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90291" y="2751274"/>
            <a:ext cx="65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H</a:t>
            </a:r>
            <a:endParaRPr lang="ko-KR" altLang="en-US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3103" y="2707691"/>
            <a:ext cx="65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H</a:t>
            </a:r>
            <a:endParaRPr lang="ko-KR" altLang="en-US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408212" y="2751274"/>
            <a:ext cx="65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H</a:t>
            </a:r>
            <a:endParaRPr lang="ko-KR" altLang="en-US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25197" y="212890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Gill Sans Nova" panose="020F0502020204030204" pitchFamily="34" charset="0"/>
              </a:rPr>
              <a:t>Chang-ma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29451" y="2448020"/>
            <a:ext cx="125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Gill Sans Nova" panose="020F0502020204030204" pitchFamily="34" charset="0"/>
              </a:rPr>
              <a:t>Heat Waves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442413" y="1944237"/>
            <a:ext cx="234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Gill Sans Nova" panose="020F0502020204030204" pitchFamily="34" charset="0"/>
              </a:rPr>
              <a:t>Typhoon, Heavy Rainfall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56" name="내용 개체 틀 2"/>
          <p:cNvSpPr>
            <a:spLocks noGrp="1"/>
          </p:cNvSpPr>
          <p:nvPr>
            <p:ph idx="1"/>
          </p:nvPr>
        </p:nvSpPr>
        <p:spPr>
          <a:xfrm>
            <a:off x="319947" y="4211266"/>
            <a:ext cx="5601480" cy="1999756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n-US" altLang="ko-KR" sz="2200" b="1" dirty="0">
                <a:latin typeface="Gill Sans Nova" panose="020F0502020204030204" pitchFamily="34" charset="0"/>
              </a:rPr>
              <a:t>Record breaking</a:t>
            </a:r>
            <a:r>
              <a:rPr lang="en-US" altLang="ko-KR" sz="2200" dirty="0">
                <a:latin typeface="Gill Sans Nova" panose="020F0502020204030204" pitchFamily="34" charset="0"/>
              </a:rPr>
              <a:t> event on August 9, 2022. Daily (</a:t>
            </a:r>
            <a:r>
              <a:rPr lang="en-US" altLang="ko-KR" sz="2200" b="1" dirty="0">
                <a:solidFill>
                  <a:srgbClr val="C00000"/>
                </a:solidFill>
                <a:latin typeface="Gill Sans Nova" panose="020F0502020204030204" pitchFamily="34" charset="0"/>
              </a:rPr>
              <a:t>381.5 mm/d</a:t>
            </a:r>
            <a:r>
              <a:rPr lang="en-US" altLang="ko-KR" sz="2200" dirty="0">
                <a:latin typeface="Gill Sans Nova" panose="020F0502020204030204" pitchFamily="34" charset="0"/>
              </a:rPr>
              <a:t>) and hourly (</a:t>
            </a:r>
            <a:r>
              <a:rPr lang="en-US" altLang="ko-KR" sz="2200" b="1" dirty="0">
                <a:solidFill>
                  <a:srgbClr val="C00000"/>
                </a:solidFill>
                <a:latin typeface="Gill Sans Nova" panose="020F0502020204030204" pitchFamily="34" charset="0"/>
              </a:rPr>
              <a:t>141.5 mm/h</a:t>
            </a:r>
            <a:r>
              <a:rPr lang="en-US" altLang="ko-KR" sz="2200" dirty="0">
                <a:latin typeface="Gill Sans Nova" panose="020F0502020204030204" pitchFamily="34" charset="0"/>
              </a:rPr>
              <a:t>) rainfall amounts in Seoul. </a:t>
            </a:r>
          </a:p>
          <a:p>
            <a:pPr>
              <a:lnSpc>
                <a:spcPts val="2200"/>
              </a:lnSpc>
              <a:spcBef>
                <a:spcPts val="600"/>
              </a:spcBef>
            </a:pPr>
            <a:endParaRPr lang="en-US" altLang="ko-KR" sz="2200" b="1" dirty="0">
              <a:latin typeface="Gill Sans Nova" panose="020F0502020204030204"/>
            </a:endParaRP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n-US" altLang="ko-KR" sz="2200" b="1" dirty="0">
                <a:latin typeface="Gill Sans Nova" panose="020F0502020204030204"/>
              </a:rPr>
              <a:t>Simultaneous torrential rainfall and heat wave </a:t>
            </a:r>
            <a:r>
              <a:rPr lang="en-US" altLang="ko-KR" sz="2200" dirty="0">
                <a:latin typeface="Gill Sans Nova" panose="020F0502020204030204"/>
              </a:rPr>
              <a:t>in the middle and southern Korean peninsula, respectively.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7"/>
          <a:srcRect t="4834" r="6760"/>
          <a:stretch/>
        </p:blipFill>
        <p:spPr>
          <a:xfrm>
            <a:off x="9265114" y="3990642"/>
            <a:ext cx="2521628" cy="264117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22203" y="3680570"/>
            <a:ext cx="227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C00000"/>
                </a:solidFill>
                <a:latin typeface="Gill Sans Nova" panose="020F0502020204030204" pitchFamily="34" charset="0"/>
              </a:rPr>
              <a:t>Early warning message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35082" y="3974998"/>
            <a:ext cx="1915853" cy="30777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i="1" dirty="0">
                <a:solidFill>
                  <a:srgbClr val="0033CC"/>
                </a:solidFill>
                <a:latin typeface="Gill Sans Nova" panose="020F0502020204030204" pitchFamily="34" charset="0"/>
              </a:rPr>
              <a:t>Torrential rainfall</a:t>
            </a:r>
            <a:endParaRPr lang="ko-KR" altLang="en-US" sz="1400" i="1" dirty="0">
              <a:solidFill>
                <a:srgbClr val="0033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560912" y="5574602"/>
            <a:ext cx="1074255" cy="313381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i="1" dirty="0">
                <a:solidFill>
                  <a:srgbClr val="FF00FF"/>
                </a:solidFill>
                <a:latin typeface="Gill Sans Nova" panose="020F0502020204030204" pitchFamily="34" charset="0"/>
              </a:rPr>
              <a:t>Heat Wave</a:t>
            </a:r>
            <a:endParaRPr lang="ko-KR" altLang="en-US" sz="1400" i="1" dirty="0">
              <a:solidFill>
                <a:srgbClr val="FF00FF"/>
              </a:solidFill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A0D5DC4C-AEAD-567D-CE46-AE6DB780B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71" y="3782282"/>
            <a:ext cx="2963959" cy="3035552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4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2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K-POP, the Korean Precipitation Observation Program</a:t>
            </a:r>
            <a:endParaRPr lang="ko-KR" altLang="en-US" sz="4000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838200" y="2636415"/>
            <a:ext cx="10848584" cy="3140655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Gill Sans Nova" panose="020F0502020204030204"/>
              </a:rPr>
              <a:t>To understand dynamical/physical processes and improve weather forecasts predictability through </a:t>
            </a:r>
            <a:r>
              <a:rPr lang="en-US" altLang="ko-KR" b="1" dirty="0">
                <a:solidFill>
                  <a:srgbClr val="C00000"/>
                </a:solidFill>
                <a:latin typeface="Gill Sans Nova" panose="020F0502020204030204"/>
              </a:rPr>
              <a:t>real-time monitoring </a:t>
            </a:r>
            <a:r>
              <a:rPr lang="en-US" altLang="ko-KR" dirty="0">
                <a:latin typeface="Gill Sans Nova" panose="020F0502020204030204"/>
              </a:rPr>
              <a:t>and </a:t>
            </a:r>
            <a:r>
              <a:rPr lang="en-US" altLang="ko-KR" b="1" dirty="0">
                <a:solidFill>
                  <a:srgbClr val="C00000"/>
                </a:solidFill>
                <a:latin typeface="Gill Sans Nova" panose="020F0502020204030204"/>
              </a:rPr>
              <a:t>operational NWP modeling</a:t>
            </a:r>
            <a:r>
              <a:rPr lang="en-US" altLang="ko-KR" dirty="0">
                <a:latin typeface="Gill Sans Nova" panose="020F0502020204030204"/>
              </a:rPr>
              <a:t> for mesoscale convective system </a:t>
            </a:r>
            <a:r>
              <a:rPr lang="en-US" altLang="ko-KR" b="1" dirty="0">
                <a:solidFill>
                  <a:srgbClr val="0033CC"/>
                </a:solidFill>
                <a:latin typeface="Gill Sans Nova" panose="020F0502020204030204"/>
              </a:rPr>
              <a:t>(KPOP-MS) </a:t>
            </a:r>
            <a:r>
              <a:rPr lang="en-US" altLang="ko-KR" dirty="0">
                <a:latin typeface="Gill Sans Nova" panose="020F0502020204030204"/>
              </a:rPr>
              <a:t>and typhoon </a:t>
            </a:r>
            <a:r>
              <a:rPr lang="en-US" altLang="ko-KR" b="1" dirty="0">
                <a:solidFill>
                  <a:srgbClr val="0033CC"/>
                </a:solidFill>
                <a:latin typeface="Gill Sans Nova" panose="020F0502020204030204"/>
              </a:rPr>
              <a:t>(KPOP-TY) </a:t>
            </a:r>
            <a:r>
              <a:rPr lang="en-US" altLang="ko-KR" dirty="0">
                <a:latin typeface="Gill Sans Nova" panose="020F0502020204030204"/>
              </a:rPr>
              <a:t>in moisture-rich environment.</a:t>
            </a:r>
          </a:p>
          <a:p>
            <a:endParaRPr lang="en-US" altLang="ko-KR" dirty="0">
              <a:latin typeface="Gill Sans Nova" panose="020F0502020204030204"/>
            </a:endParaRPr>
          </a:p>
          <a:p>
            <a:r>
              <a:rPr lang="en-US" altLang="ko-KR" dirty="0">
                <a:latin typeface="Gill Sans Nova" panose="020F0502020204030204"/>
              </a:rPr>
              <a:t>To advance </a:t>
            </a:r>
            <a:r>
              <a:rPr lang="en-US" altLang="ko-KR" b="1" dirty="0">
                <a:solidFill>
                  <a:srgbClr val="C00000"/>
                </a:solidFill>
                <a:latin typeface="Gill Sans Nova" panose="020F0502020204030204"/>
              </a:rPr>
              <a:t>cloud microphysical processes and their parameterization schemes</a:t>
            </a:r>
            <a:r>
              <a:rPr lang="en-US" altLang="ko-KR" dirty="0">
                <a:latin typeface="Gill Sans Nova" panose="020F0502020204030204"/>
              </a:rPr>
              <a:t> of mesoscale convective systems.</a:t>
            </a:r>
            <a:endParaRPr lang="ko-KR" altLang="en-US" dirty="0">
              <a:latin typeface="Gill Sans Nova" panose="020F0502020204030204"/>
            </a:endParaRPr>
          </a:p>
          <a:p>
            <a:endParaRPr lang="ko-KR" altLang="en-US" dirty="0">
              <a:latin typeface="Gill Sans Nova" panose="020F0502020204030204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5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8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그룹 241"/>
          <p:cNvGrpSpPr/>
          <p:nvPr/>
        </p:nvGrpSpPr>
        <p:grpSpPr>
          <a:xfrm>
            <a:off x="816065" y="1569961"/>
            <a:ext cx="5894045" cy="4964656"/>
            <a:chOff x="731519" y="1155574"/>
            <a:chExt cx="7898555" cy="5693863"/>
          </a:xfrm>
        </p:grpSpPr>
        <p:grpSp>
          <p:nvGrpSpPr>
            <p:cNvPr id="183" name="그룹 182">
              <a:extLst>
                <a:ext uri="{FF2B5EF4-FFF2-40B4-BE49-F238E27FC236}">
                  <a16:creationId xmlns:a16="http://schemas.microsoft.com/office/drawing/2014/main" id="{5C6B9105-525C-4F75-996E-D6EFE6897C03}"/>
                </a:ext>
              </a:extLst>
            </p:cNvPr>
            <p:cNvGrpSpPr/>
            <p:nvPr/>
          </p:nvGrpSpPr>
          <p:grpSpPr>
            <a:xfrm>
              <a:off x="731519" y="1155574"/>
              <a:ext cx="7898555" cy="5693863"/>
              <a:chOff x="731519" y="1155574"/>
              <a:chExt cx="7898555" cy="5693863"/>
            </a:xfrm>
          </p:grpSpPr>
          <p:pic>
            <p:nvPicPr>
              <p:cNvPr id="184" name="그림 183">
                <a:extLst>
                  <a:ext uri="{FF2B5EF4-FFF2-40B4-BE49-F238E27FC236}">
                    <a16:creationId xmlns:a16="http://schemas.microsoft.com/office/drawing/2014/main" id="{3A84A7E3-C092-44B6-B39A-37C8FD9B2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519" y="1155575"/>
                <a:ext cx="7898555" cy="56938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5" name="이등변 삼각형 184">
                <a:extLst>
                  <a:ext uri="{FF2B5EF4-FFF2-40B4-BE49-F238E27FC236}">
                    <a16:creationId xmlns:a16="http://schemas.microsoft.com/office/drawing/2014/main" id="{DC2F820F-AB29-461C-B876-92E4272E6363}"/>
                  </a:ext>
                </a:extLst>
              </p:cNvPr>
              <p:cNvSpPr/>
              <p:nvPr/>
            </p:nvSpPr>
            <p:spPr>
              <a:xfrm>
                <a:off x="3590088" y="4887666"/>
                <a:ext cx="93306" cy="5479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직사각형 185">
                <a:extLst>
                  <a:ext uri="{FF2B5EF4-FFF2-40B4-BE49-F238E27FC236}">
                    <a16:creationId xmlns:a16="http://schemas.microsoft.com/office/drawing/2014/main" id="{DB46B1E1-6088-4253-BD11-600FDFE76C17}"/>
                  </a:ext>
                </a:extLst>
              </p:cNvPr>
              <p:cNvSpPr/>
              <p:nvPr/>
            </p:nvSpPr>
            <p:spPr>
              <a:xfrm>
                <a:off x="955629" y="1326087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직사각형 186">
                <a:extLst>
                  <a:ext uri="{FF2B5EF4-FFF2-40B4-BE49-F238E27FC236}">
                    <a16:creationId xmlns:a16="http://schemas.microsoft.com/office/drawing/2014/main" id="{B6A95786-FE55-4B13-A539-497B94FB1956}"/>
                  </a:ext>
                </a:extLst>
              </p:cNvPr>
              <p:cNvSpPr/>
              <p:nvPr/>
            </p:nvSpPr>
            <p:spPr>
              <a:xfrm>
                <a:off x="5684451" y="4091081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직사각형 187">
                <a:extLst>
                  <a:ext uri="{FF2B5EF4-FFF2-40B4-BE49-F238E27FC236}">
                    <a16:creationId xmlns:a16="http://schemas.microsoft.com/office/drawing/2014/main" id="{5EB33763-1BF3-47FF-ACE3-013A7522884A}"/>
                  </a:ext>
                </a:extLst>
              </p:cNvPr>
              <p:cNvSpPr/>
              <p:nvPr/>
            </p:nvSpPr>
            <p:spPr>
              <a:xfrm>
                <a:off x="4650901" y="3356571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직사각형 188">
                <a:extLst>
                  <a:ext uri="{FF2B5EF4-FFF2-40B4-BE49-F238E27FC236}">
                    <a16:creationId xmlns:a16="http://schemas.microsoft.com/office/drawing/2014/main" id="{EC47F00D-9668-424F-B840-1DE9F0CC98A0}"/>
                  </a:ext>
                </a:extLst>
              </p:cNvPr>
              <p:cNvSpPr/>
              <p:nvPr/>
            </p:nvSpPr>
            <p:spPr>
              <a:xfrm>
                <a:off x="6814944" y="3010954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직사각형 189">
                <a:extLst>
                  <a:ext uri="{FF2B5EF4-FFF2-40B4-BE49-F238E27FC236}">
                    <a16:creationId xmlns:a16="http://schemas.microsoft.com/office/drawing/2014/main" id="{6064B174-F2AA-42E1-B76C-BE60D00F0B19}"/>
                  </a:ext>
                </a:extLst>
              </p:cNvPr>
              <p:cNvSpPr/>
              <p:nvPr/>
            </p:nvSpPr>
            <p:spPr>
              <a:xfrm>
                <a:off x="5574664" y="2541969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직사각형 190">
                <a:extLst>
                  <a:ext uri="{FF2B5EF4-FFF2-40B4-BE49-F238E27FC236}">
                    <a16:creationId xmlns:a16="http://schemas.microsoft.com/office/drawing/2014/main" id="{39108A05-E644-4C9B-B062-31392B419AA2}"/>
                  </a:ext>
                </a:extLst>
              </p:cNvPr>
              <p:cNvSpPr/>
              <p:nvPr/>
            </p:nvSpPr>
            <p:spPr>
              <a:xfrm>
                <a:off x="5488758" y="2657278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직사각형 191">
                <a:extLst>
                  <a:ext uri="{FF2B5EF4-FFF2-40B4-BE49-F238E27FC236}">
                    <a16:creationId xmlns:a16="http://schemas.microsoft.com/office/drawing/2014/main" id="{4420065D-FDF7-4EEC-8B14-FB10B5A44BFD}"/>
                  </a:ext>
                </a:extLst>
              </p:cNvPr>
              <p:cNvSpPr/>
              <p:nvPr/>
            </p:nvSpPr>
            <p:spPr>
              <a:xfrm>
                <a:off x="5684451" y="4709129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직사각형 192">
                <a:extLst>
                  <a:ext uri="{FF2B5EF4-FFF2-40B4-BE49-F238E27FC236}">
                    <a16:creationId xmlns:a16="http://schemas.microsoft.com/office/drawing/2014/main" id="{CCD899B6-7141-4834-AB9A-E09EE921C5EC}"/>
                  </a:ext>
                </a:extLst>
              </p:cNvPr>
              <p:cNvSpPr/>
              <p:nvPr/>
            </p:nvSpPr>
            <p:spPr>
              <a:xfrm>
                <a:off x="7259960" y="3149817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직사각형 193">
                <a:extLst>
                  <a:ext uri="{FF2B5EF4-FFF2-40B4-BE49-F238E27FC236}">
                    <a16:creationId xmlns:a16="http://schemas.microsoft.com/office/drawing/2014/main" id="{356D8C60-CF00-4113-B869-42076EB86FE7}"/>
                  </a:ext>
                </a:extLst>
              </p:cNvPr>
              <p:cNvSpPr/>
              <p:nvPr/>
            </p:nvSpPr>
            <p:spPr>
              <a:xfrm>
                <a:off x="6867856" y="2373741"/>
                <a:ext cx="108000" cy="10800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직사각형 194">
                <a:extLst>
                  <a:ext uri="{FF2B5EF4-FFF2-40B4-BE49-F238E27FC236}">
                    <a16:creationId xmlns:a16="http://schemas.microsoft.com/office/drawing/2014/main" id="{C549B4BF-BFE9-4D07-94F1-52AB794C8276}"/>
                  </a:ext>
                </a:extLst>
              </p:cNvPr>
              <p:cNvSpPr/>
              <p:nvPr/>
            </p:nvSpPr>
            <p:spPr>
              <a:xfrm>
                <a:off x="7246852" y="2265741"/>
                <a:ext cx="108000" cy="108000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6" name="그룹 195">
                <a:extLst>
                  <a:ext uri="{FF2B5EF4-FFF2-40B4-BE49-F238E27FC236}">
                    <a16:creationId xmlns:a16="http://schemas.microsoft.com/office/drawing/2014/main" id="{D3ACA833-606B-4B07-9658-F10D40846059}"/>
                  </a:ext>
                </a:extLst>
              </p:cNvPr>
              <p:cNvGrpSpPr/>
              <p:nvPr/>
            </p:nvGrpSpPr>
            <p:grpSpPr>
              <a:xfrm>
                <a:off x="743074" y="1155574"/>
                <a:ext cx="7887000" cy="5635023"/>
                <a:chOff x="65652" y="1378693"/>
                <a:chExt cx="5245884" cy="4650541"/>
              </a:xfrm>
            </p:grpSpPr>
            <p:pic>
              <p:nvPicPr>
                <p:cNvPr id="213" name="그림 212">
                  <a:extLst>
                    <a:ext uri="{FF2B5EF4-FFF2-40B4-BE49-F238E27FC236}">
                      <a16:creationId xmlns:a16="http://schemas.microsoft.com/office/drawing/2014/main" id="{2710623E-3016-4036-BF37-DCD05D798C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61" t="17033" r="16892" b="6013"/>
                <a:stretch/>
              </p:blipFill>
              <p:spPr>
                <a:xfrm>
                  <a:off x="71029" y="1378693"/>
                  <a:ext cx="5240507" cy="4644487"/>
                </a:xfrm>
                <a:prstGeom prst="rect">
                  <a:avLst/>
                </a:prstGeom>
              </p:spPr>
            </p:pic>
            <p:sp>
              <p:nvSpPr>
                <p:cNvPr id="214" name="타원 213">
                  <a:extLst>
                    <a:ext uri="{FF2B5EF4-FFF2-40B4-BE49-F238E27FC236}">
                      <a16:creationId xmlns:a16="http://schemas.microsoft.com/office/drawing/2014/main" id="{CFCE62B5-980E-463C-82EF-53178D0112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69838" y="2548480"/>
                  <a:ext cx="1356077" cy="1416895"/>
                </a:xfrm>
                <a:prstGeom prst="ellipse">
                  <a:avLst/>
                </a:prstGeom>
                <a:noFill/>
                <a:ln w="25400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타원 214">
                  <a:extLst>
                    <a:ext uri="{FF2B5EF4-FFF2-40B4-BE49-F238E27FC236}">
                      <a16:creationId xmlns:a16="http://schemas.microsoft.com/office/drawing/2014/main" id="{E18F9650-8DA4-460B-9861-6F00EFA972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34575" y="2719521"/>
                  <a:ext cx="1356077" cy="1416895"/>
                </a:xfrm>
                <a:prstGeom prst="ellipse">
                  <a:avLst/>
                </a:prstGeom>
                <a:noFill/>
                <a:ln w="25400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타원 215">
                  <a:extLst>
                    <a:ext uri="{FF2B5EF4-FFF2-40B4-BE49-F238E27FC236}">
                      <a16:creationId xmlns:a16="http://schemas.microsoft.com/office/drawing/2014/main" id="{DFBF5796-76AA-4760-AF71-0E08687710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53182" y="3212113"/>
                  <a:ext cx="1356077" cy="1416895"/>
                </a:xfrm>
                <a:prstGeom prst="ellipse">
                  <a:avLst/>
                </a:prstGeom>
                <a:noFill/>
                <a:ln w="25400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타원 216">
                  <a:extLst>
                    <a:ext uri="{FF2B5EF4-FFF2-40B4-BE49-F238E27FC236}">
                      <a16:creationId xmlns:a16="http://schemas.microsoft.com/office/drawing/2014/main" id="{A9E10BF5-8ECF-4547-837A-2C001D966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26101" y="1435453"/>
                  <a:ext cx="3254792" cy="3400767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자유형: 도형 84">
                  <a:extLst>
                    <a:ext uri="{FF2B5EF4-FFF2-40B4-BE49-F238E27FC236}">
                      <a16:creationId xmlns:a16="http://schemas.microsoft.com/office/drawing/2014/main" id="{00F57A7A-798A-47F8-8BCE-F1C824A723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782" y="1384616"/>
                  <a:ext cx="3908035" cy="4274847"/>
                </a:xfrm>
                <a:custGeom>
                  <a:avLst/>
                  <a:gdLst>
                    <a:gd name="connsiteX0" fmla="*/ 0 w 5632255"/>
                    <a:gd name="connsiteY0" fmla="*/ 0 h 5896452"/>
                    <a:gd name="connsiteX1" fmla="*/ 5475107 w 5632255"/>
                    <a:gd name="connsiteY1" fmla="*/ 0 h 5896452"/>
                    <a:gd name="connsiteX2" fmla="*/ 5484576 w 5632255"/>
                    <a:gd name="connsiteY2" fmla="*/ 33348 h 5896452"/>
                    <a:gd name="connsiteX3" fmla="*/ 5632255 w 5632255"/>
                    <a:gd name="connsiteY3" fmla="*/ 1205652 h 5896452"/>
                    <a:gd name="connsiteX4" fmla="*/ 941452 w 5632255"/>
                    <a:gd name="connsiteY4" fmla="*/ 5896452 h 5896452"/>
                    <a:gd name="connsiteX5" fmla="*/ 227089 w 5632255"/>
                    <a:gd name="connsiteY5" fmla="*/ 5842404 h 5896452"/>
                    <a:gd name="connsiteX6" fmla="*/ 0 w 5632255"/>
                    <a:gd name="connsiteY6" fmla="*/ 5801850 h 58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32255" h="5896452">
                      <a:moveTo>
                        <a:pt x="0" y="0"/>
                      </a:moveTo>
                      <a:lnTo>
                        <a:pt x="5475107" y="0"/>
                      </a:lnTo>
                      <a:lnTo>
                        <a:pt x="5484576" y="33348"/>
                      </a:lnTo>
                      <a:cubicBezTo>
                        <a:pt x="5580982" y="408047"/>
                        <a:pt x="5632255" y="800862"/>
                        <a:pt x="5632255" y="1205652"/>
                      </a:cubicBezTo>
                      <a:cubicBezTo>
                        <a:pt x="5632255" y="3796309"/>
                        <a:pt x="3532111" y="5896452"/>
                        <a:pt x="941452" y="5896452"/>
                      </a:cubicBezTo>
                      <a:cubicBezTo>
                        <a:pt x="698578" y="5896452"/>
                        <a:pt x="460015" y="5877994"/>
                        <a:pt x="227089" y="5842404"/>
                      </a:cubicBezTo>
                      <a:lnTo>
                        <a:pt x="0" y="580185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자유형: 도형 85">
                  <a:extLst>
                    <a:ext uri="{FF2B5EF4-FFF2-40B4-BE49-F238E27FC236}">
                      <a16:creationId xmlns:a16="http://schemas.microsoft.com/office/drawing/2014/main" id="{88D336C1-99CB-4912-B358-87CC8B4BF0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6235" y="1386337"/>
                  <a:ext cx="4465301" cy="4031245"/>
                </a:xfrm>
                <a:custGeom>
                  <a:avLst/>
                  <a:gdLst>
                    <a:gd name="connsiteX0" fmla="*/ 81779 w 6435386"/>
                    <a:gd name="connsiteY0" fmla="*/ 0 h 5560442"/>
                    <a:gd name="connsiteX1" fmla="*/ 6435386 w 6435386"/>
                    <a:gd name="connsiteY1" fmla="*/ 0 h 5560442"/>
                    <a:gd name="connsiteX2" fmla="*/ 6435386 w 6435386"/>
                    <a:gd name="connsiteY2" fmla="*/ 5223867 h 5560442"/>
                    <a:gd name="connsiteX3" fmla="*/ 6303659 w 6435386"/>
                    <a:gd name="connsiteY3" fmla="*/ 5275806 h 5560442"/>
                    <a:gd name="connsiteX4" fmla="*/ 4690803 w 6435386"/>
                    <a:gd name="connsiteY4" fmla="*/ 5560442 h 5560442"/>
                    <a:gd name="connsiteX5" fmla="*/ 0 w 6435386"/>
                    <a:gd name="connsiteY5" fmla="*/ 869642 h 5560442"/>
                    <a:gd name="connsiteX6" fmla="*/ 54049 w 6435386"/>
                    <a:gd name="connsiteY6" fmla="*/ 155280 h 5560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35386" h="5560442">
                      <a:moveTo>
                        <a:pt x="81779" y="0"/>
                      </a:moveTo>
                      <a:lnTo>
                        <a:pt x="6435386" y="0"/>
                      </a:lnTo>
                      <a:lnTo>
                        <a:pt x="6435386" y="5223867"/>
                      </a:lnTo>
                      <a:lnTo>
                        <a:pt x="6303659" y="5275806"/>
                      </a:lnTo>
                      <a:cubicBezTo>
                        <a:pt x="5800745" y="5459947"/>
                        <a:pt x="5257510" y="5560442"/>
                        <a:pt x="4690803" y="5560442"/>
                      </a:cubicBezTo>
                      <a:cubicBezTo>
                        <a:pt x="2100144" y="5560442"/>
                        <a:pt x="0" y="3460299"/>
                        <a:pt x="0" y="869642"/>
                      </a:cubicBezTo>
                      <a:cubicBezTo>
                        <a:pt x="0" y="626768"/>
                        <a:pt x="18458" y="388205"/>
                        <a:pt x="54049" y="155280"/>
                      </a:cubicBez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타원 219">
                  <a:extLst>
                    <a:ext uri="{FF2B5EF4-FFF2-40B4-BE49-F238E27FC236}">
                      <a16:creationId xmlns:a16="http://schemas.microsoft.com/office/drawing/2014/main" id="{FE60AE09-F1D6-4AA3-80E0-5D384040E5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2137" y="1710956"/>
                  <a:ext cx="3254792" cy="3400767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타원 220">
                  <a:extLst>
                    <a:ext uri="{FF2B5EF4-FFF2-40B4-BE49-F238E27FC236}">
                      <a16:creationId xmlns:a16="http://schemas.microsoft.com/office/drawing/2014/main" id="{8C1A6949-DAEF-4786-868E-76EFAEFB4D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328" y="2596190"/>
                  <a:ext cx="3254792" cy="3400767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자유형: 도형 88">
                  <a:extLst>
                    <a:ext uri="{FF2B5EF4-FFF2-40B4-BE49-F238E27FC236}">
                      <a16:creationId xmlns:a16="http://schemas.microsoft.com/office/drawing/2014/main" id="{5B2E45C3-67FA-442B-88CC-B8E1BC55EB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652" y="1815792"/>
                  <a:ext cx="5245884" cy="4207007"/>
                </a:xfrm>
                <a:custGeom>
                  <a:avLst/>
                  <a:gdLst>
                    <a:gd name="connsiteX0" fmla="*/ 4640693 w 7560361"/>
                    <a:gd name="connsiteY0" fmla="*/ 0 h 5802876"/>
                    <a:gd name="connsiteX1" fmla="*/ 7447276 w 7560361"/>
                    <a:gd name="connsiteY1" fmla="*/ 931896 h 5802876"/>
                    <a:gd name="connsiteX2" fmla="*/ 7560361 w 7560361"/>
                    <a:gd name="connsiteY2" fmla="*/ 1020764 h 5802876"/>
                    <a:gd name="connsiteX3" fmla="*/ 7560361 w 7560361"/>
                    <a:gd name="connsiteY3" fmla="*/ 5802876 h 5802876"/>
                    <a:gd name="connsiteX4" fmla="*/ 83322 w 7560361"/>
                    <a:gd name="connsiteY4" fmla="*/ 5802876 h 5802876"/>
                    <a:gd name="connsiteX5" fmla="*/ 3939 w 7560361"/>
                    <a:gd name="connsiteY5" fmla="*/ 5405163 h 5802876"/>
                    <a:gd name="connsiteX6" fmla="*/ 0 w 7560361"/>
                    <a:gd name="connsiteY6" fmla="*/ 5374167 h 5802876"/>
                    <a:gd name="connsiteX7" fmla="*/ 0 w 7560361"/>
                    <a:gd name="connsiteY7" fmla="*/ 4007433 h 5802876"/>
                    <a:gd name="connsiteX8" fmla="*/ 3939 w 7560361"/>
                    <a:gd name="connsiteY8" fmla="*/ 3976438 h 5802876"/>
                    <a:gd name="connsiteX9" fmla="*/ 4640693 w 7560361"/>
                    <a:gd name="connsiteY9" fmla="*/ 0 h 580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60361" h="5802876">
                      <a:moveTo>
                        <a:pt x="4640693" y="0"/>
                      </a:moveTo>
                      <a:cubicBezTo>
                        <a:pt x="5693149" y="0"/>
                        <a:pt x="6664650" y="346606"/>
                        <a:pt x="7447276" y="931896"/>
                      </a:cubicBezTo>
                      <a:lnTo>
                        <a:pt x="7560361" y="1020764"/>
                      </a:lnTo>
                      <a:lnTo>
                        <a:pt x="7560361" y="5802876"/>
                      </a:lnTo>
                      <a:lnTo>
                        <a:pt x="83322" y="5802876"/>
                      </a:lnTo>
                      <a:lnTo>
                        <a:pt x="3939" y="5405163"/>
                      </a:lnTo>
                      <a:lnTo>
                        <a:pt x="0" y="5374167"/>
                      </a:lnTo>
                      <a:lnTo>
                        <a:pt x="0" y="4007433"/>
                      </a:lnTo>
                      <a:lnTo>
                        <a:pt x="3939" y="3976438"/>
                      </a:lnTo>
                      <a:cubicBezTo>
                        <a:pt x="347978" y="1724825"/>
                        <a:pt x="2292909" y="0"/>
                        <a:pt x="4640693" y="0"/>
                      </a:cubicBez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직사각형 222">
                  <a:extLst>
                    <a:ext uri="{FF2B5EF4-FFF2-40B4-BE49-F238E27FC236}">
                      <a16:creationId xmlns:a16="http://schemas.microsoft.com/office/drawing/2014/main" id="{F5D54578-7AFA-4058-A1B7-18C32206344E}"/>
                    </a:ext>
                  </a:extLst>
                </p:cNvPr>
                <p:cNvSpPr/>
                <p:nvPr/>
              </p:nvSpPr>
              <p:spPr>
                <a:xfrm>
                  <a:off x="70782" y="1385129"/>
                  <a:ext cx="5240507" cy="464410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7" name="직사각형 196">
                <a:extLst>
                  <a:ext uri="{FF2B5EF4-FFF2-40B4-BE49-F238E27FC236}">
                    <a16:creationId xmlns:a16="http://schemas.microsoft.com/office/drawing/2014/main" id="{1A9F3622-31A5-4F51-9627-1A222209B1EC}"/>
                  </a:ext>
                </a:extLst>
              </p:cNvPr>
              <p:cNvSpPr/>
              <p:nvPr/>
            </p:nvSpPr>
            <p:spPr>
              <a:xfrm>
                <a:off x="1737449" y="2185794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직사각형 197">
                <a:extLst>
                  <a:ext uri="{FF2B5EF4-FFF2-40B4-BE49-F238E27FC236}">
                    <a16:creationId xmlns:a16="http://schemas.microsoft.com/office/drawing/2014/main" id="{972E1B36-6534-441D-A19B-53F76783F890}"/>
                  </a:ext>
                </a:extLst>
              </p:cNvPr>
              <p:cNvSpPr/>
              <p:nvPr/>
            </p:nvSpPr>
            <p:spPr>
              <a:xfrm>
                <a:off x="4808350" y="3172138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직사각형 198">
                <a:extLst>
                  <a:ext uri="{FF2B5EF4-FFF2-40B4-BE49-F238E27FC236}">
                    <a16:creationId xmlns:a16="http://schemas.microsoft.com/office/drawing/2014/main" id="{75F9E30F-ABDF-4D35-BEF5-BCAB930F1DF5}"/>
                  </a:ext>
                </a:extLst>
              </p:cNvPr>
              <p:cNvSpPr/>
              <p:nvPr/>
            </p:nvSpPr>
            <p:spPr>
              <a:xfrm>
                <a:off x="4996915" y="3114987"/>
                <a:ext cx="108000" cy="108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직사각형 199">
                <a:extLst>
                  <a:ext uri="{FF2B5EF4-FFF2-40B4-BE49-F238E27FC236}">
                    <a16:creationId xmlns:a16="http://schemas.microsoft.com/office/drawing/2014/main" id="{969A7700-1574-4CF5-BA07-71A35D730031}"/>
                  </a:ext>
                </a:extLst>
              </p:cNvPr>
              <p:cNvSpPr/>
              <p:nvPr/>
            </p:nvSpPr>
            <p:spPr>
              <a:xfrm>
                <a:off x="4342296" y="3593070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직사각형 200">
                <a:extLst>
                  <a:ext uri="{FF2B5EF4-FFF2-40B4-BE49-F238E27FC236}">
                    <a16:creationId xmlns:a16="http://schemas.microsoft.com/office/drawing/2014/main" id="{07A29579-9E72-4113-9285-1D5C6B1CE9FA}"/>
                  </a:ext>
                </a:extLst>
              </p:cNvPr>
              <p:cNvSpPr/>
              <p:nvPr/>
            </p:nvSpPr>
            <p:spPr>
              <a:xfrm>
                <a:off x="5050915" y="4205775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82151EC1-1517-4363-A9E8-5DB7186154D0}"/>
                  </a:ext>
                </a:extLst>
              </p:cNvPr>
              <p:cNvSpPr/>
              <p:nvPr/>
            </p:nvSpPr>
            <p:spPr>
              <a:xfrm>
                <a:off x="5795378" y="3380991"/>
                <a:ext cx="108000" cy="108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직사각형 202">
                <a:extLst>
                  <a:ext uri="{FF2B5EF4-FFF2-40B4-BE49-F238E27FC236}">
                    <a16:creationId xmlns:a16="http://schemas.microsoft.com/office/drawing/2014/main" id="{B4EACF64-3F7D-4EA6-B9B1-CD1A0F4F3847}"/>
                  </a:ext>
                </a:extLst>
              </p:cNvPr>
              <p:cNvSpPr/>
              <p:nvPr/>
            </p:nvSpPr>
            <p:spPr>
              <a:xfrm>
                <a:off x="5861145" y="2942596"/>
                <a:ext cx="108000" cy="108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타원 203">
                <a:extLst>
                  <a:ext uri="{FF2B5EF4-FFF2-40B4-BE49-F238E27FC236}">
                    <a16:creationId xmlns:a16="http://schemas.microsoft.com/office/drawing/2014/main" id="{6C7C4C12-5825-4888-8384-543A68973E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95407" y="2135424"/>
                <a:ext cx="2038814" cy="1716840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직사각형 204">
                <a:extLst>
                  <a:ext uri="{FF2B5EF4-FFF2-40B4-BE49-F238E27FC236}">
                    <a16:creationId xmlns:a16="http://schemas.microsoft.com/office/drawing/2014/main" id="{DC61D019-7155-4597-B18A-9DF2B2FC716E}"/>
                  </a:ext>
                </a:extLst>
              </p:cNvPr>
              <p:cNvSpPr/>
              <p:nvPr/>
            </p:nvSpPr>
            <p:spPr>
              <a:xfrm>
                <a:off x="5050915" y="2893616"/>
                <a:ext cx="108000" cy="108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타원 205">
                <a:extLst>
                  <a:ext uri="{FF2B5EF4-FFF2-40B4-BE49-F238E27FC236}">
                    <a16:creationId xmlns:a16="http://schemas.microsoft.com/office/drawing/2014/main" id="{1E9675CC-FDCD-42BA-80D1-FE72CD4560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73951" y="2009990"/>
                <a:ext cx="2038814" cy="1716840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직사각형 206">
                <a:extLst>
                  <a:ext uri="{FF2B5EF4-FFF2-40B4-BE49-F238E27FC236}">
                    <a16:creationId xmlns:a16="http://schemas.microsoft.com/office/drawing/2014/main" id="{7803E4C7-F1A9-428D-9CCC-6E6C2A87F36B}"/>
                  </a:ext>
                </a:extLst>
              </p:cNvPr>
              <p:cNvSpPr/>
              <p:nvPr/>
            </p:nvSpPr>
            <p:spPr>
              <a:xfrm>
                <a:off x="4971411" y="4619406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직사각형 207">
                <a:extLst>
                  <a:ext uri="{FF2B5EF4-FFF2-40B4-BE49-F238E27FC236}">
                    <a16:creationId xmlns:a16="http://schemas.microsoft.com/office/drawing/2014/main" id="{6FC8EDB7-8F1E-455B-9051-3697A5B14E08}"/>
                  </a:ext>
                </a:extLst>
              </p:cNvPr>
              <p:cNvSpPr/>
              <p:nvPr/>
            </p:nvSpPr>
            <p:spPr>
              <a:xfrm>
                <a:off x="6037580" y="3575935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직사각형 208">
                <a:extLst>
                  <a:ext uri="{FF2B5EF4-FFF2-40B4-BE49-F238E27FC236}">
                    <a16:creationId xmlns:a16="http://schemas.microsoft.com/office/drawing/2014/main" id="{9F0C9C30-052B-4177-994A-AF752C47F01D}"/>
                  </a:ext>
                </a:extLst>
              </p:cNvPr>
              <p:cNvSpPr/>
              <p:nvPr/>
            </p:nvSpPr>
            <p:spPr>
              <a:xfrm>
                <a:off x="5889440" y="3214062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직사각형 209">
                <a:extLst>
                  <a:ext uri="{FF2B5EF4-FFF2-40B4-BE49-F238E27FC236}">
                    <a16:creationId xmlns:a16="http://schemas.microsoft.com/office/drawing/2014/main" id="{9D76568E-F7FF-499F-985D-0517E326FF17}"/>
                  </a:ext>
                </a:extLst>
              </p:cNvPr>
              <p:cNvSpPr/>
              <p:nvPr/>
            </p:nvSpPr>
            <p:spPr>
              <a:xfrm>
                <a:off x="5401936" y="6014284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직사각형 210">
                <a:extLst>
                  <a:ext uri="{FF2B5EF4-FFF2-40B4-BE49-F238E27FC236}">
                    <a16:creationId xmlns:a16="http://schemas.microsoft.com/office/drawing/2014/main" id="{1F9AD9B7-CE48-4F23-A95F-30B48F4ADAB6}"/>
                  </a:ext>
                </a:extLst>
              </p:cNvPr>
              <p:cNvSpPr/>
              <p:nvPr/>
            </p:nvSpPr>
            <p:spPr>
              <a:xfrm>
                <a:off x="6771904" y="1834599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타원 211">
                <a:extLst>
                  <a:ext uri="{FF2B5EF4-FFF2-40B4-BE49-F238E27FC236}">
                    <a16:creationId xmlns:a16="http://schemas.microsoft.com/office/drawing/2014/main" id="{DFA45A75-8FC8-4071-9813-35BC252E3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50515" y="2325008"/>
                <a:ext cx="2038814" cy="1716840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4" name="이등변 삼각형 223">
              <a:extLst>
                <a:ext uri="{FF2B5EF4-FFF2-40B4-BE49-F238E27FC236}">
                  <a16:creationId xmlns:a16="http://schemas.microsoft.com/office/drawing/2014/main" id="{A2F9B232-1943-4A90-AED7-70B7F852F088}"/>
                </a:ext>
              </a:extLst>
            </p:cNvPr>
            <p:cNvSpPr/>
            <p:nvPr/>
          </p:nvSpPr>
          <p:spPr>
            <a:xfrm>
              <a:off x="1864211" y="2170554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5" name="이등변 삼각형 224">
              <a:extLst>
                <a:ext uri="{FF2B5EF4-FFF2-40B4-BE49-F238E27FC236}">
                  <a16:creationId xmlns:a16="http://schemas.microsoft.com/office/drawing/2014/main" id="{4C4D007B-4F18-4360-8B91-3D5D794937C5}"/>
                </a:ext>
              </a:extLst>
            </p:cNvPr>
            <p:cNvSpPr/>
            <p:nvPr/>
          </p:nvSpPr>
          <p:spPr>
            <a:xfrm flipH="1">
              <a:off x="5466664" y="2362433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6" name="이등변 삼각형 225">
              <a:extLst>
                <a:ext uri="{FF2B5EF4-FFF2-40B4-BE49-F238E27FC236}">
                  <a16:creationId xmlns:a16="http://schemas.microsoft.com/office/drawing/2014/main" id="{F7FB4385-6738-47EB-9E51-8D95D58240AB}"/>
                </a:ext>
              </a:extLst>
            </p:cNvPr>
            <p:cNvSpPr/>
            <p:nvPr/>
          </p:nvSpPr>
          <p:spPr>
            <a:xfrm>
              <a:off x="4917411" y="3113298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7" name="이등변 삼각형 226">
              <a:extLst>
                <a:ext uri="{FF2B5EF4-FFF2-40B4-BE49-F238E27FC236}">
                  <a16:creationId xmlns:a16="http://schemas.microsoft.com/office/drawing/2014/main" id="{24757D6D-350E-4DD0-BACC-2A4195B538A7}"/>
                </a:ext>
              </a:extLst>
            </p:cNvPr>
            <p:cNvSpPr/>
            <p:nvPr/>
          </p:nvSpPr>
          <p:spPr>
            <a:xfrm>
              <a:off x="4446569" y="3596772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곱하기 기호 114">
              <a:extLst>
                <a:ext uri="{FF2B5EF4-FFF2-40B4-BE49-F238E27FC236}">
                  <a16:creationId xmlns:a16="http://schemas.microsoft.com/office/drawing/2014/main" id="{4CEA4BC9-2ACC-4CB8-82F1-B3CFF8D76AE3}"/>
                </a:ext>
              </a:extLst>
            </p:cNvPr>
            <p:cNvSpPr/>
            <p:nvPr/>
          </p:nvSpPr>
          <p:spPr>
            <a:xfrm>
              <a:off x="4761587" y="3276670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9" name="곱하기 기호 115">
              <a:extLst>
                <a:ext uri="{FF2B5EF4-FFF2-40B4-BE49-F238E27FC236}">
                  <a16:creationId xmlns:a16="http://schemas.microsoft.com/office/drawing/2014/main" id="{A087304E-2B30-472F-BB0B-8BA6CC215296}"/>
                </a:ext>
              </a:extLst>
            </p:cNvPr>
            <p:cNvSpPr/>
            <p:nvPr/>
          </p:nvSpPr>
          <p:spPr>
            <a:xfrm>
              <a:off x="4815452" y="3183026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0" name="곱하기 기호 116">
              <a:extLst>
                <a:ext uri="{FF2B5EF4-FFF2-40B4-BE49-F238E27FC236}">
                  <a16:creationId xmlns:a16="http://schemas.microsoft.com/office/drawing/2014/main" id="{A2A78B06-2F84-4426-B235-42C9CA068ED4}"/>
                </a:ext>
              </a:extLst>
            </p:cNvPr>
            <p:cNvSpPr/>
            <p:nvPr/>
          </p:nvSpPr>
          <p:spPr>
            <a:xfrm>
              <a:off x="5057270" y="3081975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곱하기 기호 117">
              <a:extLst>
                <a:ext uri="{FF2B5EF4-FFF2-40B4-BE49-F238E27FC236}">
                  <a16:creationId xmlns:a16="http://schemas.microsoft.com/office/drawing/2014/main" id="{881644D5-6CBA-4146-8FDC-E7625CDB9851}"/>
                </a:ext>
              </a:extLst>
            </p:cNvPr>
            <p:cNvSpPr/>
            <p:nvPr/>
          </p:nvSpPr>
          <p:spPr>
            <a:xfrm>
              <a:off x="5876499" y="2920580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2" name="곱하기 기호 118">
              <a:extLst>
                <a:ext uri="{FF2B5EF4-FFF2-40B4-BE49-F238E27FC236}">
                  <a16:creationId xmlns:a16="http://schemas.microsoft.com/office/drawing/2014/main" id="{5AFEE748-0FBF-46A8-AC14-BBF8CBA95E35}"/>
                </a:ext>
              </a:extLst>
            </p:cNvPr>
            <p:cNvSpPr/>
            <p:nvPr/>
          </p:nvSpPr>
          <p:spPr>
            <a:xfrm>
              <a:off x="5768002" y="3135312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3" name="타원 232">
              <a:extLst>
                <a:ext uri="{FF2B5EF4-FFF2-40B4-BE49-F238E27FC236}">
                  <a16:creationId xmlns:a16="http://schemas.microsoft.com/office/drawing/2014/main" id="{DEFC6233-0DB4-40AF-8333-696B367CF5A0}"/>
                </a:ext>
              </a:extLst>
            </p:cNvPr>
            <p:cNvSpPr/>
            <p:nvPr/>
          </p:nvSpPr>
          <p:spPr>
            <a:xfrm>
              <a:off x="5734125" y="3093894"/>
              <a:ext cx="223944" cy="20761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4" name="타원 233">
              <a:extLst>
                <a:ext uri="{FF2B5EF4-FFF2-40B4-BE49-F238E27FC236}">
                  <a16:creationId xmlns:a16="http://schemas.microsoft.com/office/drawing/2014/main" id="{2EB34AB1-1AE4-4BC7-B6DA-ECF0ECD61FC8}"/>
                </a:ext>
              </a:extLst>
            </p:cNvPr>
            <p:cNvSpPr/>
            <p:nvPr/>
          </p:nvSpPr>
          <p:spPr>
            <a:xfrm>
              <a:off x="5837709" y="2865338"/>
              <a:ext cx="243247" cy="22550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5" name="타원 234">
              <a:extLst>
                <a:ext uri="{FF2B5EF4-FFF2-40B4-BE49-F238E27FC236}">
                  <a16:creationId xmlns:a16="http://schemas.microsoft.com/office/drawing/2014/main" id="{2686BCFA-B282-4752-8996-3554FDB3219B}"/>
                </a:ext>
              </a:extLst>
            </p:cNvPr>
            <p:cNvSpPr/>
            <p:nvPr/>
          </p:nvSpPr>
          <p:spPr>
            <a:xfrm>
              <a:off x="5025016" y="3049466"/>
              <a:ext cx="223944" cy="20761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6" name="타원 235">
              <a:extLst>
                <a:ext uri="{FF2B5EF4-FFF2-40B4-BE49-F238E27FC236}">
                  <a16:creationId xmlns:a16="http://schemas.microsoft.com/office/drawing/2014/main" id="{6E603DC7-8DE3-4285-A853-6882258B7EE9}"/>
                </a:ext>
              </a:extLst>
            </p:cNvPr>
            <p:cNvSpPr/>
            <p:nvPr/>
          </p:nvSpPr>
          <p:spPr>
            <a:xfrm>
              <a:off x="4781991" y="3155592"/>
              <a:ext cx="223944" cy="20761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7" name="타원 236">
              <a:extLst>
                <a:ext uri="{FF2B5EF4-FFF2-40B4-BE49-F238E27FC236}">
                  <a16:creationId xmlns:a16="http://schemas.microsoft.com/office/drawing/2014/main" id="{8510A85F-0A6C-4410-AF61-ABA7869CCA3F}"/>
                </a:ext>
              </a:extLst>
            </p:cNvPr>
            <p:cNvSpPr/>
            <p:nvPr/>
          </p:nvSpPr>
          <p:spPr>
            <a:xfrm>
              <a:off x="4703640" y="3254976"/>
              <a:ext cx="223944" cy="20761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8" name="곱하기 기호 124">
              <a:extLst>
                <a:ext uri="{FF2B5EF4-FFF2-40B4-BE49-F238E27FC236}">
                  <a16:creationId xmlns:a16="http://schemas.microsoft.com/office/drawing/2014/main" id="{A332122C-8E4B-47D8-B670-D93F084AD724}"/>
                </a:ext>
              </a:extLst>
            </p:cNvPr>
            <p:cNvSpPr/>
            <p:nvPr/>
          </p:nvSpPr>
          <p:spPr>
            <a:xfrm>
              <a:off x="5279125" y="3252200"/>
              <a:ext cx="179332" cy="130497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9" name="타원 238">
              <a:extLst>
                <a:ext uri="{FF2B5EF4-FFF2-40B4-BE49-F238E27FC236}">
                  <a16:creationId xmlns:a16="http://schemas.microsoft.com/office/drawing/2014/main" id="{92CA0233-5AB9-4E81-A581-AFD0E0177D6F}"/>
                </a:ext>
              </a:extLst>
            </p:cNvPr>
            <p:cNvSpPr/>
            <p:nvPr/>
          </p:nvSpPr>
          <p:spPr>
            <a:xfrm>
              <a:off x="5245248" y="3210782"/>
              <a:ext cx="223944" cy="20761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0" name="이등변 삼각형 239">
              <a:extLst>
                <a:ext uri="{FF2B5EF4-FFF2-40B4-BE49-F238E27FC236}">
                  <a16:creationId xmlns:a16="http://schemas.microsoft.com/office/drawing/2014/main" id="{4BC9649D-49C4-457B-AD9B-8658782C9BDE}"/>
                </a:ext>
              </a:extLst>
            </p:cNvPr>
            <p:cNvSpPr/>
            <p:nvPr/>
          </p:nvSpPr>
          <p:spPr>
            <a:xfrm>
              <a:off x="3535207" y="4748200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1" name="이등변 삼각형 240">
              <a:extLst>
                <a:ext uri="{FF2B5EF4-FFF2-40B4-BE49-F238E27FC236}">
                  <a16:creationId xmlns:a16="http://schemas.microsoft.com/office/drawing/2014/main" id="{EF3EC437-A8F6-496A-964F-AC9DC8AC6A8F}"/>
                </a:ext>
              </a:extLst>
            </p:cNvPr>
            <p:cNvSpPr/>
            <p:nvPr/>
          </p:nvSpPr>
          <p:spPr>
            <a:xfrm>
              <a:off x="6815809" y="4664778"/>
              <a:ext cx="108000" cy="108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Observation Network of KPOP-MS and TY</a:t>
            </a:r>
            <a:endParaRPr lang="ko-KR" altLang="en-US" sz="4000" dirty="0"/>
          </a:p>
        </p:txBody>
      </p:sp>
      <p:grpSp>
        <p:nvGrpSpPr>
          <p:cNvPr id="135" name="그룹 134"/>
          <p:cNvGrpSpPr/>
          <p:nvPr/>
        </p:nvGrpSpPr>
        <p:grpSpPr>
          <a:xfrm>
            <a:off x="-7040" y="4287319"/>
            <a:ext cx="4062156" cy="2554545"/>
            <a:chOff x="47426" y="4263077"/>
            <a:chExt cx="4062156" cy="2554545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9273CB1-FBBA-4AC4-8EF2-39623B61D52F}"/>
                </a:ext>
              </a:extLst>
            </p:cNvPr>
            <p:cNvSpPr txBox="1"/>
            <p:nvPr/>
          </p:nvSpPr>
          <p:spPr>
            <a:xfrm>
              <a:off x="80616" y="4263077"/>
              <a:ext cx="4028966" cy="25545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Supersites(1</a:t>
              </a:r>
              <a:r>
                <a:rPr lang="en-US" altLang="ko-KR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Site, ICO)</a:t>
              </a:r>
            </a:p>
            <a:p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ko-KR" sz="7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site</a:t>
              </a:r>
              <a:r>
                <a:rPr lang="ko-KR" alt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: Lidar, WXT530, PARSIVEL(2), PLUVIO(2), </a:t>
              </a:r>
            </a:p>
            <a:p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Wind prof., MRR2, POSS, SODAR, 2DVD, TREX</a:t>
              </a:r>
            </a:p>
            <a:p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ICO</a:t>
              </a:r>
              <a:r>
                <a:rPr lang="ko-KR" alt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: VERTIX,  </a:t>
              </a:r>
              <a:r>
                <a:rPr lang="en-US" altLang="ko-KR" sz="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MRRpro</a:t>
              </a:r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, POSS,</a:t>
              </a:r>
              <a:r>
                <a:rPr lang="ko-KR" alt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MPS, PARSIVEL,</a:t>
              </a:r>
            </a:p>
            <a:p>
              <a:r>
                <a:rPr lang="en-US" altLang="ko-KR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PLUVIO, Gauge, USA-1, 2DVD</a:t>
              </a:r>
            </a:p>
            <a:p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S-band      X-band(O)     X-band(R)      C-band</a:t>
              </a:r>
            </a:p>
            <a:p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Doppler lidar</a:t>
              </a:r>
            </a:p>
            <a:p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Wind profiler</a:t>
              </a:r>
            </a:p>
            <a:p>
              <a:pPr marL="0" lvl="1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Microphysics sites </a:t>
              </a:r>
            </a:p>
            <a:p>
              <a:pPr marL="0" lvl="1"/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Microphysics sites (NIMS)</a:t>
              </a:r>
              <a:b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KMA/KAF operational sites</a:t>
              </a:r>
            </a:p>
            <a:p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Storm tracker sites(TBD)</a:t>
              </a:r>
            </a:p>
            <a:p>
              <a:r>
                <a:rPr lang="ko-KR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NMC special obs.</a:t>
              </a:r>
            </a:p>
            <a:p>
              <a:pPr marL="0" lvl="1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ECCC lidar sites</a:t>
              </a:r>
            </a:p>
            <a:p>
              <a:pPr marL="0" lvl="1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Ship obs.</a:t>
              </a:r>
            </a:p>
            <a:p>
              <a:pPr marL="0" lvl="1"/>
              <a:r>
                <a:rPr lang="en-US" altLang="ko-KR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LMA sites</a:t>
              </a:r>
              <a:endParaRPr lang="ko-KR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그룹 113">
              <a:extLst>
                <a:ext uri="{FF2B5EF4-FFF2-40B4-BE49-F238E27FC236}">
                  <a16:creationId xmlns:a16="http://schemas.microsoft.com/office/drawing/2014/main" id="{37433945-4427-41B9-95E9-88CF89C0FAE3}"/>
                </a:ext>
              </a:extLst>
            </p:cNvPr>
            <p:cNvGrpSpPr/>
            <p:nvPr/>
          </p:nvGrpSpPr>
          <p:grpSpPr>
            <a:xfrm>
              <a:off x="47426" y="4315313"/>
              <a:ext cx="2760540" cy="2420873"/>
              <a:chOff x="106178" y="4342254"/>
              <a:chExt cx="2602368" cy="2435054"/>
            </a:xfrm>
          </p:grpSpPr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0643A904-E4C8-4C7F-9A7D-258C8B660863}"/>
                  </a:ext>
                </a:extLst>
              </p:cNvPr>
              <p:cNvGrpSpPr/>
              <p:nvPr/>
            </p:nvGrpSpPr>
            <p:grpSpPr>
              <a:xfrm>
                <a:off x="106178" y="4342254"/>
                <a:ext cx="2602368" cy="2242130"/>
                <a:chOff x="147641" y="4671765"/>
                <a:chExt cx="2602368" cy="2242130"/>
              </a:xfrm>
            </p:grpSpPr>
            <p:grpSp>
              <p:nvGrpSpPr>
                <p:cNvPr id="117" name="그룹 116">
                  <a:extLst>
                    <a:ext uri="{FF2B5EF4-FFF2-40B4-BE49-F238E27FC236}">
                      <a16:creationId xmlns:a16="http://schemas.microsoft.com/office/drawing/2014/main" id="{E50A2ABC-CDD9-4DB6-A650-C5012AD88554}"/>
                    </a:ext>
                  </a:extLst>
                </p:cNvPr>
                <p:cNvGrpSpPr/>
                <p:nvPr/>
              </p:nvGrpSpPr>
              <p:grpSpPr>
                <a:xfrm>
                  <a:off x="147641" y="4671765"/>
                  <a:ext cx="2602368" cy="2118833"/>
                  <a:chOff x="147641" y="4671765"/>
                  <a:chExt cx="2602368" cy="2118833"/>
                </a:xfrm>
              </p:grpSpPr>
              <p:grpSp>
                <p:nvGrpSpPr>
                  <p:cNvPr id="119" name="그룹 118">
                    <a:extLst>
                      <a:ext uri="{FF2B5EF4-FFF2-40B4-BE49-F238E27FC236}">
                        <a16:creationId xmlns:a16="http://schemas.microsoft.com/office/drawing/2014/main" id="{F787B487-5C79-48A5-A7CD-D71E3FC7395E}"/>
                      </a:ext>
                    </a:extLst>
                  </p:cNvPr>
                  <p:cNvGrpSpPr/>
                  <p:nvPr/>
                </p:nvGrpSpPr>
                <p:grpSpPr>
                  <a:xfrm>
                    <a:off x="147641" y="4671765"/>
                    <a:ext cx="2602368" cy="2118833"/>
                    <a:chOff x="1149388" y="827541"/>
                    <a:chExt cx="2602368" cy="2118833"/>
                  </a:xfrm>
                </p:grpSpPr>
                <p:sp>
                  <p:nvSpPr>
                    <p:cNvPr id="122" name="다이아몬드 121">
                      <a:extLst>
                        <a:ext uri="{FF2B5EF4-FFF2-40B4-BE49-F238E27FC236}">
                          <a16:creationId xmlns:a16="http://schemas.microsoft.com/office/drawing/2014/main" id="{935E19FB-F177-48D3-81DA-B25C2A788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6977" y="827541"/>
                      <a:ext cx="186615" cy="133695"/>
                    </a:xfrm>
                    <a:prstGeom prst="diamond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" name="직사각형 122">
                      <a:extLst>
                        <a:ext uri="{FF2B5EF4-FFF2-40B4-BE49-F238E27FC236}">
                          <a16:creationId xmlns:a16="http://schemas.microsoft.com/office/drawing/2014/main" id="{21C89993-82AA-4C97-9015-8FB4CA9EAC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0522" y="1458721"/>
                      <a:ext cx="144949" cy="1080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" name="직사각형 123">
                      <a:extLst>
                        <a:ext uri="{FF2B5EF4-FFF2-40B4-BE49-F238E27FC236}">
                          <a16:creationId xmlns:a16="http://schemas.microsoft.com/office/drawing/2014/main" id="{C7727075-D86E-46E8-9EB0-D7681BCE8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2741" y="1458721"/>
                      <a:ext cx="144949" cy="108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" name="직사각형 124">
                      <a:extLst>
                        <a:ext uri="{FF2B5EF4-FFF2-40B4-BE49-F238E27FC236}">
                          <a16:creationId xmlns:a16="http://schemas.microsoft.com/office/drawing/2014/main" id="{9B1AEF2C-A99D-4AA0-ACF0-2C42CEEC8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6807" y="1469802"/>
                      <a:ext cx="144949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" name="곱하기 기호 137">
                      <a:extLst>
                        <a:ext uri="{FF2B5EF4-FFF2-40B4-BE49-F238E27FC236}">
                          <a16:creationId xmlns:a16="http://schemas.microsoft.com/office/drawing/2014/main" id="{94BCDE53-9DED-4BE2-A368-D16686E6F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9388" y="1593363"/>
                      <a:ext cx="241581" cy="180000"/>
                    </a:xfrm>
                    <a:prstGeom prst="mathMultiply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" name="이등변 삼각형 126">
                      <a:extLst>
                        <a:ext uri="{FF2B5EF4-FFF2-40B4-BE49-F238E27FC236}">
                          <a16:creationId xmlns:a16="http://schemas.microsoft.com/office/drawing/2014/main" id="{EECCFEA7-250C-4326-B9F6-70C982246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0522" y="1783448"/>
                      <a:ext cx="144949" cy="108000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8" name="타원 127">
                      <a:extLst>
                        <a:ext uri="{FF2B5EF4-FFF2-40B4-BE49-F238E27FC236}">
                          <a16:creationId xmlns:a16="http://schemas.microsoft.com/office/drawing/2014/main" id="{A1070050-D994-4740-B7BB-ED19DE8F6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0522" y="1966733"/>
                      <a:ext cx="147444" cy="9872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9" name="십자형 128">
                      <a:extLst>
                        <a:ext uri="{FF2B5EF4-FFF2-40B4-BE49-F238E27FC236}">
                          <a16:creationId xmlns:a16="http://schemas.microsoft.com/office/drawing/2014/main" id="{F7336D47-971C-4918-BD89-9A70443B1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016" y="2287946"/>
                      <a:ext cx="170254" cy="108000"/>
                    </a:xfrm>
                    <a:prstGeom prst="plus">
                      <a:avLst>
                        <a:gd name="adj" fmla="val 34452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타원 129">
                      <a:extLst>
                        <a:ext uri="{FF2B5EF4-FFF2-40B4-BE49-F238E27FC236}">
                          <a16:creationId xmlns:a16="http://schemas.microsoft.com/office/drawing/2014/main" id="{4F14FB5E-BC6D-4ACD-957D-02EE902DF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0522" y="2125149"/>
                      <a:ext cx="147444" cy="9872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십자형 130">
                      <a:extLst>
                        <a:ext uri="{FF2B5EF4-FFF2-40B4-BE49-F238E27FC236}">
                          <a16:creationId xmlns:a16="http://schemas.microsoft.com/office/drawing/2014/main" id="{DBF208B5-72FC-40AA-AB14-BE565ACB3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016" y="2446362"/>
                      <a:ext cx="170254" cy="131741"/>
                    </a:xfrm>
                    <a:prstGeom prst="plus">
                      <a:avLst>
                        <a:gd name="adj" fmla="val 36921"/>
                      </a:avLst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십자형 131">
                      <a:extLst>
                        <a:ext uri="{FF2B5EF4-FFF2-40B4-BE49-F238E27FC236}">
                          <a16:creationId xmlns:a16="http://schemas.microsoft.com/office/drawing/2014/main" id="{738DE03B-432B-4555-8D5F-08A31335C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016" y="2618433"/>
                      <a:ext cx="170254" cy="131741"/>
                    </a:xfrm>
                    <a:prstGeom prst="plus">
                      <a:avLst>
                        <a:gd name="adj" fmla="val 36921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" name="곱하기 기호 144">
                      <a:extLst>
                        <a:ext uri="{FF2B5EF4-FFF2-40B4-BE49-F238E27FC236}">
                          <a16:creationId xmlns:a16="http://schemas.microsoft.com/office/drawing/2014/main" id="{AF7F54A1-27FB-4FC5-A66D-BEFA9C8C1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9388" y="2766374"/>
                      <a:ext cx="241581" cy="180000"/>
                    </a:xfrm>
                    <a:prstGeom prst="mathMultiply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0" name="직사각형 119">
                    <a:extLst>
                      <a:ext uri="{FF2B5EF4-FFF2-40B4-BE49-F238E27FC236}">
                        <a16:creationId xmlns:a16="http://schemas.microsoft.com/office/drawing/2014/main" id="{FC7AF56F-6FE1-4377-A7A2-652DE09FB492}"/>
                      </a:ext>
                    </a:extLst>
                  </p:cNvPr>
                  <p:cNvSpPr/>
                  <p:nvPr/>
                </p:nvSpPr>
                <p:spPr>
                  <a:xfrm>
                    <a:off x="1762189" y="5302945"/>
                    <a:ext cx="144949" cy="108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8" name="다이아몬드 117">
                  <a:extLst>
                    <a:ext uri="{FF2B5EF4-FFF2-40B4-BE49-F238E27FC236}">
                      <a16:creationId xmlns:a16="http://schemas.microsoft.com/office/drawing/2014/main" id="{FCCDD26F-CA7C-4D6C-A62E-B9E2571A9356}"/>
                    </a:ext>
                  </a:extLst>
                </p:cNvPr>
                <p:cNvSpPr/>
                <p:nvPr/>
              </p:nvSpPr>
              <p:spPr>
                <a:xfrm>
                  <a:off x="220472" y="6811162"/>
                  <a:ext cx="93848" cy="102733"/>
                </a:xfrm>
                <a:prstGeom prst="diamond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6" name="순서도: 가산 접합 115">
                <a:extLst>
                  <a:ext uri="{FF2B5EF4-FFF2-40B4-BE49-F238E27FC236}">
                    <a16:creationId xmlns:a16="http://schemas.microsoft.com/office/drawing/2014/main" id="{F7270C1D-6853-4D65-B96A-F4D43EFF759A}"/>
                  </a:ext>
                </a:extLst>
              </p:cNvPr>
              <p:cNvSpPr/>
              <p:nvPr/>
            </p:nvSpPr>
            <p:spPr>
              <a:xfrm>
                <a:off x="156382" y="6633308"/>
                <a:ext cx="144000" cy="144000"/>
              </a:xfrm>
              <a:prstGeom prst="flowChartSummingJunction">
                <a:avLst/>
              </a:prstGeom>
              <a:noFill/>
              <a:ln w="222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816065" y="1651658"/>
            <a:ext cx="262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i="1" dirty="0">
                <a:solidFill>
                  <a:schemeClr val="bg1"/>
                </a:solidFill>
                <a:latin typeface="Gill Sans Nova" panose="020F0502020204030204"/>
              </a:rPr>
              <a:t>Surface Observation</a:t>
            </a:r>
            <a:endParaRPr lang="ko-KR" altLang="en-US" sz="2400" b="1" i="1" dirty="0">
              <a:solidFill>
                <a:schemeClr val="bg1"/>
              </a:solidFill>
              <a:latin typeface="Gill Sans Nova" panose="020F0502020204030204"/>
            </a:endParaRPr>
          </a:p>
        </p:txBody>
      </p:sp>
      <p:grpSp>
        <p:nvGrpSpPr>
          <p:cNvPr id="140" name="그룹 139"/>
          <p:cNvGrpSpPr/>
          <p:nvPr/>
        </p:nvGrpSpPr>
        <p:grpSpPr>
          <a:xfrm>
            <a:off x="6946878" y="1538494"/>
            <a:ext cx="3489765" cy="2681697"/>
            <a:chOff x="7683759" y="1490071"/>
            <a:chExt cx="3775655" cy="2810495"/>
          </a:xfrm>
        </p:grpSpPr>
        <p:pic>
          <p:nvPicPr>
            <p:cNvPr id="136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3759" y="1555202"/>
              <a:ext cx="3775655" cy="27453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</p:pic>
        <p:sp>
          <p:nvSpPr>
            <p:cNvPr id="138" name="TextBox 137"/>
            <p:cNvSpPr txBox="1"/>
            <p:nvPr/>
          </p:nvSpPr>
          <p:spPr>
            <a:xfrm>
              <a:off x="7683807" y="1490071"/>
              <a:ext cx="1960986" cy="46166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2400" b="1" i="1" dirty="0">
                  <a:solidFill>
                    <a:schemeClr val="bg1"/>
                  </a:solidFill>
                  <a:latin typeface="Gill Sans Nova" panose="020F0502020204030204"/>
                </a:rPr>
                <a:t>Aircraft Flights</a:t>
              </a:r>
              <a:endParaRPr lang="ko-KR" altLang="en-US" sz="2400" b="1" i="1" dirty="0">
                <a:solidFill>
                  <a:schemeClr val="bg1"/>
                </a:solidFill>
                <a:latin typeface="Gill Sans Nova" panose="020F0502020204030204"/>
              </a:endParaRPr>
            </a:p>
          </p:txBody>
        </p:sp>
      </p:grpSp>
      <p:pic>
        <p:nvPicPr>
          <p:cNvPr id="141" name="그림 140">
            <a:extLst>
              <a:ext uri="{FF2B5EF4-FFF2-40B4-BE49-F238E27FC236}">
                <a16:creationId xmlns:a16="http://schemas.microsoft.com/office/drawing/2014/main" id="{4524B419-E0B1-4CBA-A62A-83EA70A87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586" y="4952506"/>
            <a:ext cx="2337015" cy="155050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43" name="Picture 0">
            <a:extLst>
              <a:ext uri="{FF2B5EF4-FFF2-40B4-BE49-F238E27FC236}">
                <a16:creationId xmlns:a16="http://schemas.microsoft.com/office/drawing/2014/main" id="{292AE1C8-1ACE-46B3-BB08-B2B4C32404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555" b="9478"/>
          <a:stretch>
            <a:fillRect/>
          </a:stretch>
        </p:blipFill>
        <p:spPr>
          <a:xfrm>
            <a:off x="6923311" y="4375469"/>
            <a:ext cx="1111876" cy="99279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244" name="Picture 15">
            <a:extLst>
              <a:ext uri="{FF2B5EF4-FFF2-40B4-BE49-F238E27FC236}">
                <a16:creationId xmlns:a16="http://schemas.microsoft.com/office/drawing/2014/main" id="{73AEC75C-8254-0356-8309-B6E3EB3ABB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964"/>
          <a:stretch/>
        </p:blipFill>
        <p:spPr>
          <a:xfrm>
            <a:off x="6927881" y="5441301"/>
            <a:ext cx="1107306" cy="108980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245" name="Picture 15">
            <a:extLst>
              <a:ext uri="{FF2B5EF4-FFF2-40B4-BE49-F238E27FC236}">
                <a16:creationId xmlns:a16="http://schemas.microsoft.com/office/drawing/2014/main" id="{C31DE2A6-4E74-0E24-FD00-D55C501089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208"/>
          <a:stretch/>
        </p:blipFill>
        <p:spPr>
          <a:xfrm>
            <a:off x="8152242" y="4339555"/>
            <a:ext cx="1497700" cy="2208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직선 연결선 246"/>
          <p:cNvCxnSpPr>
            <a:stCxn id="237" idx="4"/>
          </p:cNvCxnSpPr>
          <p:nvPr/>
        </p:nvCxnSpPr>
        <p:spPr>
          <a:xfrm>
            <a:off x="3863690" y="3581517"/>
            <a:ext cx="3059621" cy="793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연결선 247"/>
          <p:cNvCxnSpPr/>
          <p:nvPr/>
        </p:nvCxnSpPr>
        <p:spPr>
          <a:xfrm>
            <a:off x="3869139" y="3580804"/>
            <a:ext cx="3035951" cy="29643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4911144" y="4190685"/>
            <a:ext cx="229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i="1" dirty="0">
                <a:solidFill>
                  <a:schemeClr val="bg1"/>
                </a:solidFill>
                <a:latin typeface="Gill Sans Nova" panose="020F0502020204030204"/>
              </a:rPr>
              <a:t>Super sites on Incheon International Airport</a:t>
            </a:r>
            <a:endParaRPr lang="ko-KR" altLang="en-US" sz="2400" b="1" i="1" dirty="0">
              <a:solidFill>
                <a:schemeClr val="bg1"/>
              </a:solidFill>
              <a:latin typeface="Gill Sans Nova" panose="020F0502020204030204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6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5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An Example of KPOP-MS Results </a:t>
            </a:r>
            <a:br>
              <a:rPr lang="en-US" altLang="ko-KR" sz="4000" b="1" dirty="0">
                <a:latin typeface="Gill Sans Nova" panose="020F0502020204030204" pitchFamily="34" charset="0"/>
              </a:rPr>
            </a:br>
            <a:r>
              <a:rPr lang="en-US" altLang="ko-KR" sz="4000" b="1" dirty="0">
                <a:latin typeface="Gill Sans Nova" panose="020F0502020204030204" pitchFamily="34" charset="0"/>
              </a:rPr>
              <a:t>(Observation-based analysis data from </a:t>
            </a:r>
            <a:r>
              <a:rPr lang="en-US" altLang="ko-KR" sz="4000" b="1" dirty="0">
                <a:solidFill>
                  <a:srgbClr val="C00000"/>
                </a:solidFill>
                <a:latin typeface="Gill Sans Nova" panose="020F0502020204030204" pitchFamily="34" charset="0"/>
              </a:rPr>
              <a:t>Radar</a:t>
            </a:r>
            <a:r>
              <a:rPr lang="en-US" altLang="ko-KR" sz="4000" b="1" dirty="0">
                <a:latin typeface="Gill Sans Nova" panose="020F0502020204030204" pitchFamily="34" charset="0"/>
              </a:rPr>
              <a:t>)</a:t>
            </a:r>
            <a:endParaRPr lang="ko-KR" alt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08CA0-65C4-08ED-0AEB-828C0893FAFC}"/>
              </a:ext>
            </a:extLst>
          </p:cNvPr>
          <p:cNvSpPr txBox="1"/>
          <p:nvPr/>
        </p:nvSpPr>
        <p:spPr>
          <a:xfrm rot="16200000">
            <a:off x="649069" y="3581310"/>
            <a:ext cx="1765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1.5km </a:t>
            </a:r>
            <a:r>
              <a:rPr lang="en-US" altLang="ko-KR" sz="1600" dirty="0"/>
              <a:t>conv.</a:t>
            </a:r>
            <a:endParaRPr lang="en-US" sz="1600" dirty="0"/>
          </a:p>
        </p:txBody>
      </p:sp>
      <p:grpSp>
        <p:nvGrpSpPr>
          <p:cNvPr id="18" name="그룹 17"/>
          <p:cNvGrpSpPr/>
          <p:nvPr/>
        </p:nvGrpSpPr>
        <p:grpSpPr>
          <a:xfrm>
            <a:off x="505662" y="3026514"/>
            <a:ext cx="11601159" cy="3591868"/>
            <a:chOff x="417838" y="2413045"/>
            <a:chExt cx="11601159" cy="359186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AF0C69E-263D-F6E4-49F0-3D5756BF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8" y="2429278"/>
              <a:ext cx="4633051" cy="357563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36D79D8-4305-B4AF-C5EA-838CF523F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6"/>
            <a:stretch/>
          </p:blipFill>
          <p:spPr>
            <a:xfrm>
              <a:off x="4227343" y="2413045"/>
              <a:ext cx="4310329" cy="357563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66C79F5-3C1C-5DA1-E6AB-4F7A22593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6"/>
            <a:stretch/>
          </p:blipFill>
          <p:spPr>
            <a:xfrm>
              <a:off x="7731666" y="2422584"/>
              <a:ext cx="4287331" cy="355655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739293" y="267366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Gill Sans Nova" panose="020F0502020204030204"/>
              </a:rPr>
              <a:t>S-band only</a:t>
            </a:r>
            <a:endParaRPr lang="ko-KR" altLang="en-US" sz="2400" b="1" dirty="0">
              <a:latin typeface="Gill Sans Nova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0507" y="2680577"/>
            <a:ext cx="172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Gill Sans Nova" panose="020F0502020204030204"/>
              </a:rPr>
              <a:t>S + C band</a:t>
            </a:r>
            <a:endParaRPr lang="ko-KR" altLang="en-US" sz="2400" b="1" dirty="0">
              <a:latin typeface="Gill Sans Nova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7846" y="2637098"/>
            <a:ext cx="230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Gill Sans Nova" panose="020F0502020204030204"/>
              </a:rPr>
              <a:t>S + C + X band</a:t>
            </a:r>
            <a:endParaRPr lang="ko-KR" altLang="en-US" sz="2400" b="1" dirty="0">
              <a:latin typeface="Gill Sans Nova" panose="020F0502020204030204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7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http://aws.comis5.kma.go.kr/images/uis/aws/map/map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18" y="884468"/>
            <a:ext cx="1796109" cy="17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0564611" y="1070666"/>
            <a:ext cx="544749" cy="4863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05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An Example of KPOP-MS Results </a:t>
            </a:r>
            <a:br>
              <a:rPr lang="en-US" altLang="ko-KR" sz="4000" b="1" dirty="0">
                <a:latin typeface="Gill Sans Nova" panose="020F0502020204030204" pitchFamily="34" charset="0"/>
              </a:rPr>
            </a:br>
            <a:r>
              <a:rPr lang="en-US" altLang="ko-KR" sz="4000" b="1" dirty="0">
                <a:latin typeface="Gill Sans Nova" panose="020F0502020204030204" pitchFamily="34" charset="0"/>
              </a:rPr>
              <a:t>(Observation-based analysis data from </a:t>
            </a:r>
            <a:r>
              <a:rPr lang="en-US" altLang="ko-KR" sz="4000" b="1" dirty="0">
                <a:solidFill>
                  <a:srgbClr val="C00000"/>
                </a:solidFill>
                <a:latin typeface="Gill Sans Nova" panose="020F0502020204030204" pitchFamily="34" charset="0"/>
              </a:rPr>
              <a:t>Lidar</a:t>
            </a:r>
            <a:r>
              <a:rPr lang="en-US" altLang="ko-KR" sz="4000" b="1" dirty="0">
                <a:latin typeface="Gill Sans Nova" panose="020F0502020204030204" pitchFamily="34" charset="0"/>
              </a:rPr>
              <a:t>)</a:t>
            </a:r>
            <a:endParaRPr lang="ko-KR" altLang="en-US" sz="4000" dirty="0"/>
          </a:p>
        </p:txBody>
      </p:sp>
      <p:sp>
        <p:nvSpPr>
          <p:cNvPr id="12" name="文字方塊 26">
            <a:extLst>
              <a:ext uri="{FF2B5EF4-FFF2-40B4-BE49-F238E27FC236}">
                <a16:creationId xmlns:a16="http://schemas.microsoft.com/office/drawing/2014/main" id="{640A128B-2CB2-86F4-2907-F74FA43C0AA9}"/>
              </a:ext>
            </a:extLst>
          </p:cNvPr>
          <p:cNvSpPr txBox="1"/>
          <p:nvPr/>
        </p:nvSpPr>
        <p:spPr>
          <a:xfrm>
            <a:off x="1960903" y="2123111"/>
            <a:ext cx="125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effectLst>
                  <a:glow rad="127000">
                    <a:schemeClr val="bg1"/>
                  </a:glow>
                </a:effectLst>
              </a:rPr>
              <a:t>H=50m</a:t>
            </a:r>
            <a:endParaRPr kumimoji="1" lang="zh-TW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3" name="圖片 37">
            <a:extLst>
              <a:ext uri="{FF2B5EF4-FFF2-40B4-BE49-F238E27FC236}">
                <a16:creationId xmlns:a16="http://schemas.microsoft.com/office/drawing/2014/main" id="{1FD7F080-4FE4-BAD9-5872-10AF87BE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/>
          <a:stretch/>
        </p:blipFill>
        <p:spPr>
          <a:xfrm>
            <a:off x="625205" y="2466929"/>
            <a:ext cx="3913922" cy="4107604"/>
          </a:xfrm>
          <a:prstGeom prst="rect">
            <a:avLst/>
          </a:prstGeom>
        </p:spPr>
      </p:pic>
      <p:pic>
        <p:nvPicPr>
          <p:cNvPr id="14" name="圖片 38">
            <a:extLst>
              <a:ext uri="{FF2B5EF4-FFF2-40B4-BE49-F238E27FC236}">
                <a16:creationId xmlns:a16="http://schemas.microsoft.com/office/drawing/2014/main" id="{5C436CC6-C073-A5A0-564E-CB5B01C74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9926"/>
          <a:stretch/>
        </p:blipFill>
        <p:spPr>
          <a:xfrm>
            <a:off x="4226829" y="2466929"/>
            <a:ext cx="3484423" cy="4108910"/>
          </a:xfrm>
          <a:prstGeom prst="rect">
            <a:avLst/>
          </a:prstGeom>
        </p:spPr>
      </p:pic>
      <p:pic>
        <p:nvPicPr>
          <p:cNvPr id="15" name="圖片 16">
            <a:extLst>
              <a:ext uri="{FF2B5EF4-FFF2-40B4-BE49-F238E27FC236}">
                <a16:creationId xmlns:a16="http://schemas.microsoft.com/office/drawing/2014/main" id="{FBA06B11-752C-B770-4B91-6CCA6F0A73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/>
          <a:stretch/>
        </p:blipFill>
        <p:spPr>
          <a:xfrm>
            <a:off x="7820331" y="2452789"/>
            <a:ext cx="3915479" cy="4137190"/>
          </a:xfrm>
          <a:prstGeom prst="rect">
            <a:avLst/>
          </a:prstGeom>
        </p:spPr>
      </p:pic>
      <p:sp>
        <p:nvSpPr>
          <p:cNvPr id="16" name="文字方塊 26">
            <a:extLst>
              <a:ext uri="{FF2B5EF4-FFF2-40B4-BE49-F238E27FC236}">
                <a16:creationId xmlns:a16="http://schemas.microsoft.com/office/drawing/2014/main" id="{26E873B0-592F-387E-49BF-5F40660B447A}"/>
              </a:ext>
            </a:extLst>
          </p:cNvPr>
          <p:cNvSpPr txBox="1"/>
          <p:nvPr/>
        </p:nvSpPr>
        <p:spPr>
          <a:xfrm>
            <a:off x="5331489" y="2111330"/>
            <a:ext cx="1423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effectLst>
                  <a:glow rad="127000">
                    <a:schemeClr val="bg1"/>
                  </a:glow>
                </a:effectLst>
              </a:rPr>
              <a:t>H=100m</a:t>
            </a:r>
            <a:endParaRPr kumimoji="1" lang="zh-TW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7" name="文字方塊 26">
            <a:extLst>
              <a:ext uri="{FF2B5EF4-FFF2-40B4-BE49-F238E27FC236}">
                <a16:creationId xmlns:a16="http://schemas.microsoft.com/office/drawing/2014/main" id="{7A92CEA6-396C-8C62-2826-7FE7A60C5C6F}"/>
              </a:ext>
            </a:extLst>
          </p:cNvPr>
          <p:cNvSpPr txBox="1"/>
          <p:nvPr/>
        </p:nvSpPr>
        <p:spPr>
          <a:xfrm>
            <a:off x="9066192" y="2066819"/>
            <a:ext cx="1423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effectLst>
                  <a:glow rad="127000">
                    <a:schemeClr val="bg1"/>
                  </a:glow>
                </a:effectLst>
              </a:rPr>
              <a:t>H=150m</a:t>
            </a:r>
            <a:endParaRPr kumimoji="1" lang="zh-TW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文字方塊 26">
            <a:extLst>
              <a:ext uri="{FF2B5EF4-FFF2-40B4-BE49-F238E27FC236}">
                <a16:creationId xmlns:a16="http://schemas.microsoft.com/office/drawing/2014/main" id="{CCBB0920-DEEA-8A04-082C-9242ECC5C344}"/>
              </a:ext>
            </a:extLst>
          </p:cNvPr>
          <p:cNvSpPr txBox="1"/>
          <p:nvPr/>
        </p:nvSpPr>
        <p:spPr>
          <a:xfrm>
            <a:off x="4636222" y="1646177"/>
            <a:ext cx="325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effectLst>
                  <a:glow rad="127000">
                    <a:schemeClr val="bg1"/>
                  </a:glow>
                </a:effectLst>
              </a:rPr>
              <a:t>00:00UTC 4 Oct  2021</a:t>
            </a:r>
            <a:endParaRPr kumimoji="1" lang="zh-TW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8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2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428245" y="2245137"/>
            <a:ext cx="11221314" cy="3556763"/>
            <a:chOff x="314590" y="1807144"/>
            <a:chExt cx="11221314" cy="3556763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1EC1DBE6-D796-0342-8920-5EC600889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58"/>
            <a:stretch/>
          </p:blipFill>
          <p:spPr>
            <a:xfrm>
              <a:off x="7493789" y="2424118"/>
              <a:ext cx="4042115" cy="2880134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3213D03-79B4-0940-A408-E19EBF2A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637" y="2453475"/>
              <a:ext cx="3638041" cy="291043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8912F60-6929-DD45-8013-C7D46D8E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90" y="2396648"/>
              <a:ext cx="3546008" cy="2919271"/>
            </a:xfrm>
            <a:prstGeom prst="rect">
              <a:avLst/>
            </a:prstGeom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FAFCB90-4BCD-E426-C4B2-8BECC9754740}"/>
                </a:ext>
              </a:extLst>
            </p:cNvPr>
            <p:cNvSpPr/>
            <p:nvPr/>
          </p:nvSpPr>
          <p:spPr>
            <a:xfrm>
              <a:off x="10305868" y="2492269"/>
              <a:ext cx="550077" cy="3528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A52E2A-85C1-5F30-6A9A-B1445333B0C2}"/>
                </a:ext>
              </a:extLst>
            </p:cNvPr>
            <p:cNvSpPr txBox="1"/>
            <p:nvPr/>
          </p:nvSpPr>
          <p:spPr>
            <a:xfrm>
              <a:off x="8193655" y="4515172"/>
              <a:ext cx="1621940" cy="2616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# of drops: 12,025,359</a:t>
              </a:r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9B62C9F9-5D05-F52F-CF49-4F1A6F5BF5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2753" y="2689366"/>
              <a:ext cx="392119" cy="6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607513" y="2446556"/>
              <a:ext cx="14857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  <a:latin typeface="Gill Sans Nova" panose="020F0502020204030204"/>
                </a:rPr>
                <a:t>Parameters from in-situ measurements</a:t>
              </a:r>
              <a:endParaRPr lang="ko-KR" altLang="en-US" sz="1200" b="1" dirty="0">
                <a:solidFill>
                  <a:srgbClr val="FF0000"/>
                </a:solidFill>
                <a:latin typeface="Gill Sans Nova" panose="020F050202020403020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7256" y="1807144"/>
              <a:ext cx="2653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Gill Sans Nova" panose="020F0502020204030204"/>
                </a:rPr>
                <a:t>Original Scheme </a:t>
              </a:r>
            </a:p>
            <a:p>
              <a:pPr algn="ctr"/>
              <a:r>
                <a:rPr lang="en-US" altLang="ko-KR" b="1" dirty="0">
                  <a:latin typeface="Gill Sans Nova" panose="020F0502020204030204"/>
                </a:rPr>
                <a:t>(large variance in N(D))</a:t>
              </a:r>
              <a:endParaRPr lang="ko-KR" altLang="en-US" b="1" dirty="0">
                <a:latin typeface="Gill Sans Nova" panose="020F050202020403020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53447" y="1834615"/>
              <a:ext cx="3081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Gill Sans Nova" panose="020F0502020204030204"/>
                </a:rPr>
                <a:t>Normalized </a:t>
              </a:r>
            </a:p>
            <a:p>
              <a:pPr algn="ctr"/>
              <a:r>
                <a:rPr lang="en-US" altLang="ko-KR" b="1" dirty="0">
                  <a:latin typeface="Gill Sans Nova" panose="020F0502020204030204"/>
                </a:rPr>
                <a:t>double moment distribution</a:t>
              </a:r>
            </a:p>
          </p:txBody>
        </p:sp>
      </p:grp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8584" cy="1325563"/>
          </a:xfrm>
        </p:spPr>
        <p:txBody>
          <a:bodyPr>
            <a:normAutofit/>
          </a:bodyPr>
          <a:lstStyle/>
          <a:p>
            <a:r>
              <a:rPr lang="en-US" altLang="ko-KR" sz="4000" b="1" dirty="0">
                <a:latin typeface="Gill Sans Nova" panose="020F0502020204030204" pitchFamily="34" charset="0"/>
              </a:rPr>
              <a:t>An Example of KPOP-MS Results </a:t>
            </a:r>
            <a:br>
              <a:rPr lang="en-US" altLang="ko-KR" sz="4000" b="1" dirty="0">
                <a:latin typeface="Gill Sans Nova" panose="020F0502020204030204" pitchFamily="34" charset="0"/>
              </a:rPr>
            </a:br>
            <a:r>
              <a:rPr lang="en-US" altLang="ko-KR" sz="4000" b="1" dirty="0">
                <a:latin typeface="Gill Sans Nova" panose="020F0502020204030204" pitchFamily="34" charset="0"/>
              </a:rPr>
              <a:t>(WDM6 Parameterization Scheme in the WRF)</a:t>
            </a:r>
            <a:endParaRPr lang="ko-KR" altLang="en-US" sz="40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D31E9-8C4F-4819-AF0F-90AAFFD03ABA}" type="slidenum">
              <a:rPr lang="ko-KR" altLang="en-US" b="1" smtClean="0">
                <a:solidFill>
                  <a:schemeClr val="tx1"/>
                </a:solidFill>
              </a:rPr>
              <a:t>9</a:t>
            </a:fld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1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990</Words>
  <Application>Microsoft Macintosh PowerPoint</Application>
  <PresentationFormat>Widescreen</PresentationFormat>
  <Paragraphs>153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맑은 고딕</vt:lpstr>
      <vt:lpstr>Arial</vt:lpstr>
      <vt:lpstr>Calibri</vt:lpstr>
      <vt:lpstr>Georgia</vt:lpstr>
      <vt:lpstr>Gill Sans Nova</vt:lpstr>
      <vt:lpstr>Wingdings</vt:lpstr>
      <vt:lpstr>나눔고딕OTF ExtraBold</vt:lpstr>
      <vt:lpstr>Office 테마</vt:lpstr>
      <vt:lpstr>Introduction to the K-POP and a plan for understanding Western North  Pacific Subtropical High (WNPSH)</vt:lpstr>
      <vt:lpstr>Contents</vt:lpstr>
      <vt:lpstr>Backgrounds</vt:lpstr>
      <vt:lpstr>Backgrounds</vt:lpstr>
      <vt:lpstr>K-POP, the Korean Precipitation Observation Program</vt:lpstr>
      <vt:lpstr>Observation Network of KPOP-MS and TY</vt:lpstr>
      <vt:lpstr>An Example of KPOP-MS Results  (Observation-based analysis data from Radar)</vt:lpstr>
      <vt:lpstr>An Example of KPOP-MS Results  (Observation-based analysis data from Lidar)</vt:lpstr>
      <vt:lpstr>An Example of KPOP-MS Results  (WDM6 Parameterization Scheme in the WRF)</vt:lpstr>
      <vt:lpstr>An Example of KPOP-TY Results  (Aircraft Dropsonde Observation)</vt:lpstr>
      <vt:lpstr>Impacts of WNPSH on extreme weather in East Asia</vt:lpstr>
      <vt:lpstr>Atmospheric River</vt:lpstr>
      <vt:lpstr>Variability and Uncertainties of the WNPSH</vt:lpstr>
      <vt:lpstr>Preliminary Study on the WNPSH’s variability</vt:lpstr>
      <vt:lpstr>Long-term trend &amp; STD of the 500 Height</vt:lpstr>
      <vt:lpstr>Tentative Plan for a New IOP and Suggestions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NIMS  including several joint activities under the NOAA-KMA MOU</dc:title>
  <dc:creator>User</dc:creator>
  <cp:lastModifiedBy>nanbe</cp:lastModifiedBy>
  <cp:revision>112</cp:revision>
  <cp:lastPrinted>2024-06-27T06:50:16Z</cp:lastPrinted>
  <dcterms:created xsi:type="dcterms:W3CDTF">2024-06-11T04:32:03Z</dcterms:created>
  <dcterms:modified xsi:type="dcterms:W3CDTF">2024-07-03T00:56:14Z</dcterms:modified>
</cp:coreProperties>
</file>