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312" r:id="rId3"/>
    <p:sldId id="317" r:id="rId4"/>
    <p:sldId id="314" r:id="rId5"/>
    <p:sldId id="285" r:id="rId6"/>
    <p:sldId id="313" r:id="rId7"/>
    <p:sldId id="316" r:id="rId8"/>
    <p:sldId id="318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051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4"/>
    <p:restoredTop sz="96330"/>
  </p:normalViewPr>
  <p:slideViewPr>
    <p:cSldViewPr snapToGrid="0" snapToObjects="1" showGuides="1">
      <p:cViewPr>
        <p:scale>
          <a:sx n="111" d="100"/>
          <a:sy n="111" d="100"/>
        </p:scale>
        <p:origin x="48" y="472"/>
      </p:cViewPr>
      <p:guideLst>
        <p:guide orient="horz" pos="2136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8" d="100"/>
          <a:sy n="138" d="100"/>
        </p:scale>
        <p:origin x="25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8107BC-CB0B-174B-AE53-E1AE00B74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65A9B-B8CB-894D-94B4-30147C65E4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BAE01-CF03-9849-97CB-84AA841332D0}" type="datetimeFigureOut">
              <a:rPr lang="en-US" smtClean="0"/>
              <a:t>7/7/26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312F9-838B-8A47-BC2D-518D97C3D0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A872A-3FAA-3646-A610-2D8C6215B3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C43E-A58E-9E4E-8B43-E6DB1D0F8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154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549B-B1F3-C04D-8F0D-DA68D7923EB3}" type="datetimeFigureOut">
              <a:rPr lang="en-US" smtClean="0"/>
              <a:t>7/7/26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5D24-8BB3-B840-828C-EE597FE4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6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5D24-8BB3-B840-828C-EE597FE4A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74C4-2FC1-9BA0-FFA1-0A5BF0D55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31234A-FEAB-ECBB-9982-2339534CA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4F2CB-2E6D-A209-EEEA-D1364048F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9459B-4FEE-C0CF-78EE-632086B5B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5D24-8BB3-B840-828C-EE597FE4A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8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5D24-8BB3-B840-828C-EE597FE4A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5D24-8BB3-B840-828C-EE597FE4A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7721F-EC35-503F-25F4-540430C32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AFE73-D97F-02CE-12D8-D9C5CFA2E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AC7B4-D4C3-FEB9-C6F4-795E0D838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EB10E-DEFC-8B8F-F526-0878D5673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5D24-8BB3-B840-828C-EE597FE4A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DF0A3-F673-B05C-F67A-AF26E20D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FD8BD-5CF9-10C5-5064-FFFA5BEF6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202B6-1722-1307-7883-00DE4A414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83002-A145-D197-2C7F-CB8549B0E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5D24-8BB3-B840-828C-EE597FE4A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A8B7-490D-1842-A138-1C8625ACD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09BC7-150E-294C-8AE8-7A570FF8A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A52C7-5A82-0444-9402-A6FE132957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294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7460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EF22-03B2-EA4E-A8D9-713D7415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AD9E-6D29-F545-A42E-8141D978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C27C1-4AAB-9B47-B71B-CD3A45D1A5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294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1818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24616-9ACD-AB48-BFCD-7C79BEAC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C8C58-90DC-5346-AA45-5E996A865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BBB5E-82EE-EC4A-9260-E1DEBAFFD240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17B332A-5F65-3F4D-AF9F-D5614DE79B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27278" y="6357363"/>
            <a:ext cx="11079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000" b="1" i="1" dirty="0" err="1">
                <a:latin typeface="Verdana" charset="0"/>
                <a:cs typeface="Verdana" charset="0"/>
              </a:rPr>
              <a:t>ek@ucar.edu</a:t>
            </a:r>
            <a:endParaRPr lang="en-US" sz="1000" b="1" i="1" dirty="0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D63E6D5-C576-D943-ACBC-BE060FFE7C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3239" y="6360851"/>
            <a:ext cx="9552356" cy="44626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Investigations of boundary layer processes and land-atmosphere feedbacks including the role of cloud &amp; precipitation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Hohenheim</a:t>
            </a:r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•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GEWEX Pan-GLASS Conference </a:t>
            </a:r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6-10 July 2026</a:t>
            </a:r>
            <a:endParaRPr lang="en-US" sz="1200" b="1" dirty="0">
              <a:latin typeface="Verdana"/>
              <a:cs typeface="Verdana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0C3CF7C-1ECB-9243-B03B-5D9DC8DB78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29400"/>
            <a:ext cx="762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/>
              <a:t>/9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E5276-6CA5-2546-8678-D97C46BB0034}"/>
              </a:ext>
            </a:extLst>
          </p:cNvPr>
          <p:cNvSpPr/>
          <p:nvPr userDrawn="1"/>
        </p:nvSpPr>
        <p:spPr>
          <a:xfrm>
            <a:off x="0" y="0"/>
            <a:ext cx="12192000" cy="549275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 descr="ABL_clouds">
            <a:extLst>
              <a:ext uri="{FF2B5EF4-FFF2-40B4-BE49-F238E27FC236}">
                <a16:creationId xmlns:a16="http://schemas.microsoft.com/office/drawing/2014/main" id="{11AF809C-525D-1B72-2003-565EA39A290E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b="7761"/>
          <a:stretch>
            <a:fillRect/>
          </a:stretch>
        </p:blipFill>
        <p:spPr bwMode="auto">
          <a:xfrm>
            <a:off x="1" y="507385"/>
            <a:ext cx="12192000" cy="58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8;p14">
            <a:extLst>
              <a:ext uri="{FF2B5EF4-FFF2-40B4-BE49-F238E27FC236}">
                <a16:creationId xmlns:a16="http://schemas.microsoft.com/office/drawing/2014/main" id="{D9AA1F1C-4585-94C7-9656-B8BBBBF3DCC7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3313" t="14264" r="5697" b="10381"/>
          <a:stretch/>
        </p:blipFill>
        <p:spPr>
          <a:xfrm>
            <a:off x="-1" y="6308725"/>
            <a:ext cx="1651557" cy="55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50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1">
            <a:extLst>
              <a:ext uri="{FF2B5EF4-FFF2-40B4-BE49-F238E27FC236}">
                <a16:creationId xmlns:a16="http://schemas.microsoft.com/office/drawing/2014/main" id="{984825E6-55E5-578A-A087-0C3750D6A0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193" t="10435" b="13286"/>
          <a:stretch/>
        </p:blipFill>
        <p:spPr>
          <a:xfrm>
            <a:off x="0" y="0"/>
            <a:ext cx="12192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84B0D-1EE8-9C7E-50CC-3A369A965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1</a:t>
            </a:fld>
            <a:r>
              <a:rPr lang="en-US" altLang="en-US"/>
              <a:t>/9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ADC1C-2F51-D074-F005-DADE38C1EB4D}"/>
              </a:ext>
            </a:extLst>
          </p:cNvPr>
          <p:cNvGrpSpPr/>
          <p:nvPr/>
        </p:nvGrpSpPr>
        <p:grpSpPr>
          <a:xfrm>
            <a:off x="228600" y="914400"/>
            <a:ext cx="11658600" cy="5349240"/>
            <a:chOff x="228600" y="914400"/>
            <a:chExt cx="11658600" cy="5349240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77E80302-B9AF-2A49-841F-81845964D37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1752" y="914400"/>
              <a:ext cx="11585448" cy="1091710"/>
            </a:xfrm>
            <a:prstGeom prst="rect">
              <a:avLst/>
            </a:prstGeom>
          </p:spPr>
          <p:txBody>
            <a:bodyPr vert="horz" wrap="square" lIns="90000" tIns="46800" rIns="90000" bIns="4680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600" b="1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Local Land-Atmosphere Coupling:</a:t>
              </a:r>
              <a:br>
                <a:rPr lang="en-US" sz="3600" b="1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3600" b="1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Will Clouds Form?</a:t>
              </a:r>
              <a:endParaRPr lang="en-GB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48281CB9-A03B-EC47-A53B-D3D1ED721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00" y="4572000"/>
              <a:ext cx="11379200" cy="101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GB" sz="2000" b="1" i="1" dirty="0">
                  <a:latin typeface="Verdana" charset="0"/>
                </a:rPr>
                <a:t>Research Applications Laboratory (RAL)</a:t>
              </a:r>
            </a:p>
            <a:p>
              <a:pPr algn="ctr" eaLnBrk="1" hangingPunct="1"/>
              <a:r>
                <a:rPr lang="en-GB" sz="2000" b="1" i="1" dirty="0">
                  <a:latin typeface="Verdana" charset="0"/>
                </a:rPr>
                <a:t>NSF National </a:t>
              </a:r>
              <a:r>
                <a:rPr lang="en-GB" sz="2000" b="1" i="1" dirty="0" err="1">
                  <a:latin typeface="Verdana" charset="0"/>
                </a:rPr>
                <a:t>Center</a:t>
              </a:r>
              <a:r>
                <a:rPr lang="en-GB" sz="2000" b="1" i="1" dirty="0">
                  <a:latin typeface="Verdana" charset="0"/>
                </a:rPr>
                <a:t> for Atmospheric Research (NCAR)</a:t>
              </a:r>
            </a:p>
            <a:p>
              <a:pPr algn="ctr" eaLnBrk="1" hangingPunct="1"/>
              <a:r>
                <a:rPr lang="en-GB" sz="2000" b="1" i="1" dirty="0">
                  <a:latin typeface="Verdana" charset="0"/>
                </a:rPr>
                <a:t>Boulder, Colorado USA</a:t>
              </a: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3E847E63-DDFC-4145-9C45-810F3985C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699" y="2872466"/>
              <a:ext cx="868680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GB" b="1" dirty="0">
                  <a:latin typeface="Verdana" charset="0"/>
                </a:rPr>
                <a:t>Michael Ek, NCAR Scientist (retired)</a:t>
              </a:r>
            </a:p>
            <a:p>
              <a:pPr algn="ctr" eaLnBrk="1" hangingPunct="1"/>
              <a:r>
                <a:rPr lang="en-GB" b="1" dirty="0">
                  <a:latin typeface="Verdana" charset="0"/>
                </a:rPr>
                <a:t>…working with many researchers worldwide!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0F522B-39AA-A145-444C-C312B9949A7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5806440"/>
              <a:ext cx="2057400" cy="457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586680-3685-FD6B-956F-8AA4D2ACD56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600" y="5806440"/>
              <a:ext cx="3657600" cy="4572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6988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A068BE-F74D-D328-CE10-4862ABCA0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>
            <a:extLst>
              <a:ext uri="{FF2B5EF4-FFF2-40B4-BE49-F238E27FC236}">
                <a16:creationId xmlns:a16="http://schemas.microsoft.com/office/drawing/2014/main" id="{54EFE6B4-F0EA-370C-EABE-4C003265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453" y="-20636"/>
            <a:ext cx="6393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i="1" dirty="0">
                <a:solidFill>
                  <a:srgbClr val="000000"/>
                </a:solidFill>
                <a:latin typeface="Verdana" charset="0"/>
              </a:rPr>
              <a:t>Land-Atmosphere Interactions</a:t>
            </a:r>
            <a:endParaRPr lang="en-US" sz="2800" b="1" i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CDF5516B-8960-18D1-FCF3-8170294F2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7" y="822960"/>
            <a:ext cx="914400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&amp; atmosphere are intimately coupled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short to long time scales.</a:t>
            </a:r>
          </a:p>
          <a:p>
            <a:pPr marL="285750" indent="-285750" algn="l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historically land models and atmospheric models have been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 separately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then plugged together. Not so good for simulating coupled land-atmosphere processes…</a:t>
            </a:r>
          </a:p>
          <a:p>
            <a:pPr marL="285750" indent="-285750" algn="l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charset="0"/>
              </a:rPr>
              <a:t>Land-atmosphere interactions </a:t>
            </a:r>
            <a:r>
              <a:rPr lang="en-US" sz="1800" dirty="0">
                <a:latin typeface="Verdana" charset="0"/>
              </a:rPr>
              <a:t>remain a weak link in Earth system prediction models for Numerical Weather Prediction (NWP) &amp; Climate.</a:t>
            </a:r>
          </a:p>
          <a:p>
            <a:pPr marL="285750" indent="-285750" algn="l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charset="0"/>
              </a:rPr>
              <a:t>C</a:t>
            </a:r>
            <a:r>
              <a:rPr lang="en-US" sz="1800" b="1" dirty="0">
                <a:latin typeface="Verdana" charset="0"/>
                <a:cs typeface="Arial" charset="0"/>
              </a:rPr>
              <a:t>oupling strength </a:t>
            </a:r>
            <a:r>
              <a:rPr lang="en-US" sz="1800" dirty="0">
                <a:latin typeface="Verdana" charset="0"/>
                <a:cs typeface="Arial" charset="0"/>
              </a:rPr>
              <a:t>affects surface fluxes and boundary-layer evolution (with downstream influences), so important for weather and climate; develop/use land-atmosphere coupling metrics: </a:t>
            </a:r>
            <a:r>
              <a:rPr lang="en-US" sz="1800" i="1" dirty="0">
                <a:latin typeface="Verdana" charset="0"/>
                <a:cs typeface="Arial" charset="0"/>
              </a:rPr>
              <a:t>Is the coupling correct?</a:t>
            </a:r>
          </a:p>
          <a:p>
            <a:pPr marL="285750" indent="-285750" algn="l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Verdana" charset="0"/>
                <a:cs typeface="Arial" charset="0"/>
              </a:rPr>
              <a:t>Need to understand </a:t>
            </a:r>
            <a:r>
              <a:rPr lang="en-US" sz="1800" b="1" dirty="0">
                <a:latin typeface="Verdana" charset="0"/>
                <a:cs typeface="Arial" charset="0"/>
              </a:rPr>
              <a:t>many land &amp; atmospheric processes and interactions</a:t>
            </a:r>
            <a:r>
              <a:rPr lang="en-US" sz="1800" dirty="0">
                <a:latin typeface="Verdana" charset="0"/>
                <a:cs typeface="Arial" charset="0"/>
              </a:rPr>
              <a:t>, with proper representation in weather/climate models...</a:t>
            </a:r>
          </a:p>
          <a:p>
            <a:pPr marL="285750" indent="-285750" algn="l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>
                <a:latin typeface="Verdana" charset="0"/>
                <a:cs typeface="Arial" charset="0"/>
              </a:rPr>
              <a:t>...e.g. soil moisture/evaporative flux to the atmosphere (boundary-layer development, </a:t>
            </a:r>
            <a:r>
              <a:rPr lang="en-US" sz="1800" b="1" dirty="0">
                <a:latin typeface="Verdana" charset="0"/>
                <a:cs typeface="Arial" charset="0"/>
              </a:rPr>
              <a:t>clouds</a:t>
            </a:r>
            <a:r>
              <a:rPr lang="en-US" sz="1800" dirty="0">
                <a:latin typeface="Verdana" charset="0"/>
                <a:cs typeface="Arial" charset="0"/>
              </a:rPr>
              <a:t>/convection), hydrology/river-flow &amp; connection to oceans, dust/suspension and surface chemistry interactions, plants, etc.</a:t>
            </a:r>
          </a:p>
          <a:p>
            <a:pPr algn="l">
              <a:spcAft>
                <a:spcPts val="1200"/>
              </a:spcAft>
              <a:buSzPct val="150000"/>
            </a:pPr>
            <a:r>
              <a:rPr lang="en-US" sz="1800" b="1" i="1" dirty="0">
                <a:solidFill>
                  <a:srgbClr val="FF0000"/>
                </a:solidFill>
                <a:latin typeface="Verdana" charset="0"/>
              </a:rPr>
              <a:t>Coupling begins locally</a:t>
            </a:r>
            <a:r>
              <a:rPr lang="en-US" sz="1800" i="1" dirty="0">
                <a:solidFill>
                  <a:srgbClr val="FF0000"/>
                </a:solidFill>
                <a:latin typeface="Verdana" charset="0"/>
              </a:rPr>
              <a:t>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735C37-5A36-6EB8-28F6-50D01125AE78}"/>
              </a:ext>
            </a:extLst>
          </p:cNvPr>
          <p:cNvGrpSpPr/>
          <p:nvPr/>
        </p:nvGrpSpPr>
        <p:grpSpPr>
          <a:xfrm>
            <a:off x="9448800" y="3278168"/>
            <a:ext cx="2468880" cy="2743200"/>
            <a:chOff x="9448800" y="3429000"/>
            <a:chExt cx="2468880" cy="27432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2A5C88C-2231-F155-C680-57D275B39CBD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7"/>
            <a:stretch/>
          </p:blipFill>
          <p:spPr>
            <a:xfrm>
              <a:off x="9448800" y="3429000"/>
              <a:ext cx="2468880" cy="27432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51887D-6E9E-9868-F91E-8906213EC3F2}"/>
                </a:ext>
              </a:extLst>
            </p:cNvPr>
            <p:cNvSpPr txBox="1"/>
            <p:nvPr/>
          </p:nvSpPr>
          <p:spPr>
            <a:xfrm>
              <a:off x="10003616" y="4856874"/>
              <a:ext cx="1359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8100000" algn="tl" rotWithShape="0">
                      <a:srgbClr val="000000">
                        <a:alpha val="43000"/>
                      </a:srgbClr>
                    </a:outerShdw>
                  </a:effectLst>
                  <a:latin typeface="Kids" panose="03050502040202020203" pitchFamily="66" charset="0"/>
                  <a:cs typeface="Comic Sans MS"/>
                </a:rPr>
                <a:t>Models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D2A1C6-5280-723E-D08E-59E43FBE2E37}"/>
              </a:ext>
            </a:extLst>
          </p:cNvPr>
          <p:cNvGrpSpPr/>
          <p:nvPr/>
        </p:nvGrpSpPr>
        <p:grpSpPr>
          <a:xfrm>
            <a:off x="9081052" y="763568"/>
            <a:ext cx="2836628" cy="2745650"/>
            <a:chOff x="9081052" y="914400"/>
            <a:chExt cx="2836628" cy="2745650"/>
          </a:xfrm>
        </p:grpSpPr>
        <p:pic>
          <p:nvPicPr>
            <p:cNvPr id="33" name="Picture 32" descr="myanmartango-dance.png">
              <a:extLst>
                <a:ext uri="{FF2B5EF4-FFF2-40B4-BE49-F238E27FC236}">
                  <a16:creationId xmlns:a16="http://schemas.microsoft.com/office/drawing/2014/main" id="{C183885E-0D09-BE62-755F-EB6D30F4AA6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914400"/>
              <a:ext cx="2468880" cy="274565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85562A-A790-1988-ADC0-9263A53A8926}"/>
                </a:ext>
              </a:extLst>
            </p:cNvPr>
            <p:cNvSpPr txBox="1"/>
            <p:nvPr/>
          </p:nvSpPr>
          <p:spPr>
            <a:xfrm>
              <a:off x="9081052" y="2025615"/>
              <a:ext cx="1359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effectLst>
                    <a:outerShdw blurRad="50800" dist="38100" dir="8100000" algn="tl" rotWithShape="0">
                      <a:srgbClr val="000000">
                        <a:alpha val="43000"/>
                      </a:srgbClr>
                    </a:outerShdw>
                  </a:effectLst>
                  <a:latin typeface="Kids" panose="03050502040202020203" pitchFamily="66" charset="0"/>
                  <a:cs typeface="Comic Sans MS"/>
                </a:rPr>
                <a:t>Nature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3E94E-03AC-CFCC-D552-C67E01BBF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2</a:t>
            </a:fld>
            <a:r>
              <a:rPr lang="en-US" altLang="en-US"/>
              <a:t>/9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22CA4-7F97-5C67-3FA3-B5DA85447464}"/>
              </a:ext>
            </a:extLst>
          </p:cNvPr>
          <p:cNvSpPr txBox="1"/>
          <p:nvPr/>
        </p:nvSpPr>
        <p:spPr>
          <a:xfrm>
            <a:off x="8239027" y="6037093"/>
            <a:ext cx="3952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000000"/>
                </a:solidFill>
                <a:latin typeface="Verdana" charset="0"/>
                <a:cs typeface="Arial" charset="0"/>
              </a:rPr>
              <a:t>Paul Dirmeyer (George Mason Univ.)</a:t>
            </a:r>
            <a:endParaRPr lang="en-US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1A9DB-CA8F-12AD-343B-FC927B510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55E434-D845-D451-D226-727A5994470C}"/>
              </a:ext>
            </a:extLst>
          </p:cNvPr>
          <p:cNvGrpSpPr/>
          <p:nvPr/>
        </p:nvGrpSpPr>
        <p:grpSpPr>
          <a:xfrm>
            <a:off x="4311650" y="795528"/>
            <a:ext cx="7499350" cy="3304621"/>
            <a:chOff x="4311650" y="1449388"/>
            <a:chExt cx="7499350" cy="33046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31212A-267E-BC92-B251-A4398366B634}"/>
                </a:ext>
              </a:extLst>
            </p:cNvPr>
            <p:cNvGrpSpPr/>
            <p:nvPr/>
          </p:nvGrpSpPr>
          <p:grpSpPr>
            <a:xfrm>
              <a:off x="4311650" y="1449388"/>
              <a:ext cx="7499350" cy="3304621"/>
              <a:chOff x="3702050" y="1449388"/>
              <a:chExt cx="7499350" cy="3304621"/>
            </a:xfrm>
          </p:grpSpPr>
          <p:pic>
            <p:nvPicPr>
              <p:cNvPr id="6" name="Picture 1" descr="Dirmeyer-2-legs.jpg">
                <a:extLst>
                  <a:ext uri="{FF2B5EF4-FFF2-40B4-BE49-F238E27FC236}">
                    <a16:creationId xmlns:a16="http://schemas.microsoft.com/office/drawing/2014/main" id="{1931D4FE-10E2-A525-32A9-1CB788C74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0" t="21309" r="8572" b="37984"/>
              <a:stretch>
                <a:fillRect/>
              </a:stretch>
            </p:blipFill>
            <p:spPr bwMode="auto">
              <a:xfrm>
                <a:off x="3702050" y="1449388"/>
                <a:ext cx="7499350" cy="2595562"/>
              </a:xfrm>
              <a:prstGeom prst="rect">
                <a:avLst/>
              </a:prstGeom>
              <a:noFill/>
              <a:ln w="9525">
                <a:solidFill>
                  <a:srgbClr val="0432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" descr="Dirmeyer-2-legs.jpg">
                <a:extLst>
                  <a:ext uri="{FF2B5EF4-FFF2-40B4-BE49-F238E27FC236}">
                    <a16:creationId xmlns:a16="http://schemas.microsoft.com/office/drawing/2014/main" id="{C5BE3600-EABC-0BC5-6578-E0737DE3E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65" t="27464" r="56283" b="68165"/>
              <a:stretch/>
            </p:blipFill>
            <p:spPr bwMode="auto">
              <a:xfrm>
                <a:off x="4986682" y="1846217"/>
                <a:ext cx="452846" cy="278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" descr="Dirmeyer-2-legs.jpg">
                <a:extLst>
                  <a:ext uri="{FF2B5EF4-FFF2-40B4-BE49-F238E27FC236}">
                    <a16:creationId xmlns:a16="http://schemas.microsoft.com/office/drawing/2014/main" id="{128FDB30-9700-090A-07D5-B328E0421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65" t="27464" r="56283" b="68165"/>
              <a:stretch/>
            </p:blipFill>
            <p:spPr bwMode="auto">
              <a:xfrm>
                <a:off x="6423207" y="1854926"/>
                <a:ext cx="452846" cy="278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" descr="Dirmeyer-2-legs.jpg">
                <a:extLst>
                  <a:ext uri="{FF2B5EF4-FFF2-40B4-BE49-F238E27FC236}">
                    <a16:creationId xmlns:a16="http://schemas.microsoft.com/office/drawing/2014/main" id="{9544E0E9-B3CD-91A1-276C-E62F3006DE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73" t="27464" r="56656" b="68776"/>
              <a:stretch/>
            </p:blipFill>
            <p:spPr bwMode="auto">
              <a:xfrm>
                <a:off x="10057897" y="1850272"/>
                <a:ext cx="354013" cy="239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853A2E26-FB22-43B1-04C4-C457C80DCA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1588" y="4128580"/>
                <a:ext cx="4260274" cy="625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defTabSz="457200"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 defTabSz="457200"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 defTabSz="457200"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 defTabSz="457200"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 defTabSz="457200"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 eaLnBrk="1" hangingPunct="1">
                  <a:lnSpc>
                    <a:spcPts val="1800"/>
                  </a:lnSpc>
                  <a:spcBef>
                    <a:spcPct val="25000"/>
                  </a:spcBef>
                </a:pPr>
                <a:r>
                  <a:rPr lang="en-GB" sz="1800" b="1" dirty="0">
                    <a:solidFill>
                      <a:srgbClr val="0000FF"/>
                    </a:solidFill>
                    <a:latin typeface="Verdana" charset="0"/>
                  </a:rPr>
                  <a:t>Land-Atmosphere Coupling &amp;</a:t>
                </a:r>
              </a:p>
              <a:p>
                <a:pPr algn="ctr" eaLnBrk="1" hangingPunct="1">
                  <a:lnSpc>
                    <a:spcPts val="1800"/>
                  </a:lnSpc>
                  <a:spcBef>
                    <a:spcPct val="25000"/>
                  </a:spcBef>
                </a:pPr>
                <a:r>
                  <a:rPr lang="en-GB" sz="1800" b="1" dirty="0">
                    <a:solidFill>
                      <a:srgbClr val="0000FF"/>
                    </a:solidFill>
                    <a:latin typeface="Verdana" charset="0"/>
                  </a:rPr>
                  <a:t>Feedbacks “Stand on 2 Legs”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ABC2FB2-60A9-8698-8255-8C20B5F88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8674" y="2438400"/>
                <a:ext cx="5245389" cy="444500"/>
              </a:xfrm>
              <a:prstGeom prst="rect">
                <a:avLst/>
              </a:prstGeom>
            </p:spPr>
          </p:pic>
        </p:grpSp>
        <p:pic>
          <p:nvPicPr>
            <p:cNvPr id="5" name="Picture 1" descr="Dirmeyer-2-legs.jpg">
              <a:extLst>
                <a:ext uri="{FF2B5EF4-FFF2-40B4-BE49-F238E27FC236}">
                  <a16:creationId xmlns:a16="http://schemas.microsoft.com/office/drawing/2014/main" id="{18C399B1-11AE-39AB-F284-BDF48962A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5" t="27464" r="56283" b="68165"/>
            <a:stretch/>
          </p:blipFill>
          <p:spPr bwMode="auto">
            <a:xfrm>
              <a:off x="9075151" y="1846217"/>
              <a:ext cx="452846" cy="278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Google Shape;59;g2e6f799caea_0_8">
            <a:extLst>
              <a:ext uri="{FF2B5EF4-FFF2-40B4-BE49-F238E27FC236}">
                <a16:creationId xmlns:a16="http://schemas.microsoft.com/office/drawing/2014/main" id="{62CE0AEA-19DC-C429-B1BD-D486FD842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00" y="57404"/>
            <a:ext cx="118110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</a:pPr>
            <a:r>
              <a:rPr lang="en-US" sz="2800" b="1" i="1" dirty="0">
                <a:latin typeface="Verdana"/>
                <a:ea typeface="Verdana"/>
                <a:cs typeface="Verdana"/>
                <a:sym typeface="Verdana"/>
              </a:rPr>
              <a:t>Local Land-Atmosphere Interactions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3F27A-CB3C-7D96-A192-2A4AB71642D6}"/>
              </a:ext>
            </a:extLst>
          </p:cNvPr>
          <p:cNvSpPr/>
          <p:nvPr/>
        </p:nvSpPr>
        <p:spPr>
          <a:xfrm>
            <a:off x="4952197" y="1846077"/>
            <a:ext cx="17111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300" b="1" dirty="0">
                <a:latin typeface="Verdana" charset="0"/>
              </a:rPr>
              <a:t>Feedback Path:</a:t>
            </a:r>
            <a:endParaRPr lang="en-GB" sz="1300" dirty="0">
              <a:latin typeface="Verdana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99A0B7-3F88-C596-8068-BB9EF2023B1D}"/>
              </a:ext>
            </a:extLst>
          </p:cNvPr>
          <p:cNvGrpSpPr/>
          <p:nvPr/>
        </p:nvGrpSpPr>
        <p:grpSpPr>
          <a:xfrm>
            <a:off x="457200" y="798218"/>
            <a:ext cx="11274552" cy="4244217"/>
            <a:chOff x="-1066800" y="798215"/>
            <a:chExt cx="11274552" cy="4244217"/>
          </a:xfrm>
        </p:grpSpPr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7D809A8-F35A-60DC-B485-C68E54BBC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66800" y="4332365"/>
              <a:ext cx="11274552" cy="71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227013" indent="-227013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l" eaLnBrk="1" hangingPunct="1">
                <a:spcAft>
                  <a:spcPts val="800"/>
                </a:spcAft>
                <a:buSzPct val="125000"/>
                <a:buFont typeface="Arial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highlight>
                    <a:srgbClr val="008000"/>
                  </a:highlight>
                  <a:latin typeface="Verdana" charset="0"/>
                </a:rPr>
                <a:t>Terrestrial Leg</a:t>
              </a:r>
              <a:r>
                <a:rPr lang="en-GB" sz="2000" dirty="0">
                  <a:solidFill>
                    <a:schemeClr val="bg1"/>
                  </a:solidFill>
                  <a:highlight>
                    <a:srgbClr val="008000"/>
                  </a:highlight>
                  <a:latin typeface="Verdana" charset="0"/>
                </a:rPr>
                <a:t> </a:t>
              </a:r>
              <a:r>
                <a:rPr lang="en-GB" sz="2000" dirty="0">
                  <a:latin typeface="Verdana" charset="0"/>
                </a:rPr>
                <a:t>– How does soil moisture (&amp; vegetation, soil, snow) control the surface energy budget partition (ET, SH, G, </a:t>
              </a:r>
              <a:r>
                <a:rPr lang="en-GB" sz="2000" dirty="0" err="1">
                  <a:latin typeface="Verdana" charset="0"/>
                </a:rPr>
                <a:t>Rnet</a:t>
              </a:r>
              <a:r>
                <a:rPr lang="en-GB" sz="2000" dirty="0">
                  <a:latin typeface="Verdana" charset="0"/>
                </a:rPr>
                <a:t>)?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A7E043-DD68-9225-5318-725489A8DAF5}"/>
                </a:ext>
              </a:extLst>
            </p:cNvPr>
            <p:cNvSpPr/>
            <p:nvPr/>
          </p:nvSpPr>
          <p:spPr bwMode="auto">
            <a:xfrm>
              <a:off x="4484556" y="798215"/>
              <a:ext cx="3065463" cy="1441450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E8D4BF-B54D-C858-21EE-8D3207F54913}"/>
                </a:ext>
              </a:extLst>
            </p:cNvPr>
            <p:cNvSpPr/>
            <p:nvPr/>
          </p:nvSpPr>
          <p:spPr bwMode="auto">
            <a:xfrm>
              <a:off x="2787650" y="2398419"/>
              <a:ext cx="2538413" cy="827087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229380-FC3C-A0E8-2C0F-352F7C4D1A57}"/>
              </a:ext>
            </a:extLst>
          </p:cNvPr>
          <p:cNvGrpSpPr/>
          <p:nvPr/>
        </p:nvGrpSpPr>
        <p:grpSpPr>
          <a:xfrm>
            <a:off x="457200" y="784351"/>
            <a:ext cx="11274552" cy="4938804"/>
            <a:chOff x="-1066800" y="784348"/>
            <a:chExt cx="11274552" cy="4938804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CB3AF1D9-086A-0965-0B1A-BEF4AAEF3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66800" y="5320861"/>
              <a:ext cx="11274552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227013" indent="-227013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l" eaLnBrk="1" hangingPunct="1">
                <a:spcBef>
                  <a:spcPct val="25000"/>
                </a:spcBef>
                <a:buSzPct val="125000"/>
                <a:buFont typeface="Arial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highlight>
                    <a:srgbClr val="0000FF"/>
                  </a:highlight>
                  <a:latin typeface="Verdana" charset="0"/>
                </a:rPr>
                <a:t>Atmospheric Leg</a:t>
              </a:r>
              <a:r>
                <a:rPr lang="en-GB" sz="2000" dirty="0">
                  <a:solidFill>
                    <a:schemeClr val="bg1"/>
                  </a:solidFill>
                  <a:highlight>
                    <a:srgbClr val="0000FF"/>
                  </a:highlight>
                  <a:latin typeface="Verdana" charset="0"/>
                </a:rPr>
                <a:t> </a:t>
              </a:r>
              <a:r>
                <a:rPr lang="en-GB" sz="2000" dirty="0">
                  <a:latin typeface="Verdana" charset="0"/>
                </a:rPr>
                <a:t>– How do surface fluxes affect boundary-layer development?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CAE4A4-D7FB-2316-91C4-C91115212F2C}"/>
                </a:ext>
              </a:extLst>
            </p:cNvPr>
            <p:cNvSpPr/>
            <p:nvPr/>
          </p:nvSpPr>
          <p:spPr bwMode="auto">
            <a:xfrm>
              <a:off x="5732463" y="784348"/>
              <a:ext cx="3614738" cy="1441450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72EE3E-54A8-45F5-4081-4008D9AC4E9D}"/>
                </a:ext>
              </a:extLst>
            </p:cNvPr>
            <p:cNvSpPr/>
            <p:nvPr/>
          </p:nvSpPr>
          <p:spPr bwMode="auto">
            <a:xfrm>
              <a:off x="4967791" y="2412263"/>
              <a:ext cx="4835525" cy="828675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36720EB-8FD0-04A4-CC52-D6B15B234A44}"/>
              </a:ext>
            </a:extLst>
          </p:cNvPr>
          <p:cNvSpPr/>
          <p:nvPr/>
        </p:nvSpPr>
        <p:spPr>
          <a:xfrm>
            <a:off x="8133542" y="1846080"/>
            <a:ext cx="1969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400" b="1" dirty="0">
                <a:solidFill>
                  <a:schemeClr val="bg1"/>
                </a:solidFill>
                <a:highlight>
                  <a:srgbClr val="0432FF"/>
                </a:highlight>
                <a:latin typeface="Verdana" charset="0"/>
              </a:rPr>
              <a:t> Atmospheric Leg</a:t>
            </a:r>
            <a:endParaRPr lang="en-GB" sz="1400" dirty="0">
              <a:highlight>
                <a:srgbClr val="0432FF"/>
              </a:highlight>
              <a:latin typeface="Verdana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796083-E985-1573-CB33-D07016C8E8E6}"/>
              </a:ext>
            </a:extLst>
          </p:cNvPr>
          <p:cNvSpPr/>
          <p:nvPr/>
        </p:nvSpPr>
        <p:spPr>
          <a:xfrm>
            <a:off x="6488472" y="1846080"/>
            <a:ext cx="1711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400" b="1" dirty="0">
                <a:solidFill>
                  <a:schemeClr val="bg1"/>
                </a:solidFill>
                <a:highlight>
                  <a:srgbClr val="008000"/>
                </a:highlight>
                <a:latin typeface="Verdana" charset="0"/>
              </a:rPr>
              <a:t> Terrestrial Leg  </a:t>
            </a:r>
            <a:endParaRPr lang="en-GB" sz="1400" dirty="0">
              <a:latin typeface="Verdana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5C6899-8792-732C-76D3-1DDDBEF02084}"/>
              </a:ext>
            </a:extLst>
          </p:cNvPr>
          <p:cNvGrpSpPr/>
          <p:nvPr/>
        </p:nvGrpSpPr>
        <p:grpSpPr>
          <a:xfrm>
            <a:off x="374502" y="795528"/>
            <a:ext cx="3649670" cy="3325523"/>
            <a:chOff x="9030699" y="1447800"/>
            <a:chExt cx="2884117" cy="262796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3C6A409-6D14-E463-EDE2-97B89FC4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0700" y="1447800"/>
              <a:ext cx="2884116" cy="2051118"/>
            </a:xfrm>
            <a:prstGeom prst="rect">
              <a:avLst/>
            </a:prstGeom>
            <a:ln>
              <a:solidFill>
                <a:srgbClr val="0432FF"/>
              </a:solidFill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FDAA79-E568-1BAD-E3E2-06A3C7A0DB83}"/>
                </a:ext>
              </a:extLst>
            </p:cNvPr>
            <p:cNvSpPr txBox="1"/>
            <p:nvPr/>
          </p:nvSpPr>
          <p:spPr>
            <a:xfrm>
              <a:off x="9030699" y="3565006"/>
              <a:ext cx="2884116" cy="510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0000FF"/>
                  </a:solidFill>
                  <a:latin typeface="Verdana" charset="0"/>
                </a:rPr>
                <a:t>GLASS Local Land-Atmos. Coupling (</a:t>
              </a:r>
              <a:r>
                <a:rPr lang="en-GB" b="1" i="1" dirty="0" err="1">
                  <a:solidFill>
                    <a:srgbClr val="0000FF"/>
                  </a:solidFill>
                  <a:latin typeface="Verdana" charset="0"/>
                </a:rPr>
                <a:t>LoCo</a:t>
              </a:r>
              <a:r>
                <a:rPr lang="en-GB" b="1" i="1" dirty="0">
                  <a:solidFill>
                    <a:srgbClr val="0000FF"/>
                  </a:solidFill>
                  <a:latin typeface="Verdana" charset="0"/>
                </a:rPr>
                <a:t>) project</a:t>
              </a:r>
              <a:endParaRPr lang="en-US" i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1C3116-1CB0-E5EA-041A-34C52B754DBF}"/>
              </a:ext>
            </a:extLst>
          </p:cNvPr>
          <p:cNvSpPr txBox="1"/>
          <p:nvPr/>
        </p:nvSpPr>
        <p:spPr>
          <a:xfrm>
            <a:off x="3723588" y="6037093"/>
            <a:ext cx="84684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rgbClr val="000000"/>
                </a:solidFill>
                <a:latin typeface="Verdana" charset="0"/>
                <a:cs typeface="Arial" charset="0"/>
              </a:rPr>
              <a:t>Figures </a:t>
            </a:r>
            <a:r>
              <a:rPr lang="en-US" sz="1400" b="1" i="1" dirty="0">
                <a:latin typeface="Verdana" charset="0"/>
                <a:cs typeface="Arial" charset="0"/>
              </a:rPr>
              <a:t>from </a:t>
            </a:r>
            <a:r>
              <a:rPr lang="en-US" sz="1400" b="1" i="1" dirty="0">
                <a:solidFill>
                  <a:srgbClr val="000000"/>
                </a:solidFill>
                <a:latin typeface="Verdana" charset="0"/>
                <a:cs typeface="Arial" charset="0"/>
              </a:rPr>
              <a:t>Joe Santanello (NASA/GSFC) &amp; Paul Dirmeyer (George Mason Univ.)</a:t>
            </a:r>
            <a:endParaRPr lang="en-US" sz="1400" b="1" dirty="0"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9EEE1-3CE1-491D-6F0D-D454387B6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3</a:t>
            </a:fld>
            <a:r>
              <a:rPr lang="en-US" altLang="en-US"/>
              <a:t>/9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1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 build="allAtOnce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2718-7A60-0215-9765-D8A254D0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79F4F69-BC61-862C-2A87-4100D8A36574}"/>
              </a:ext>
            </a:extLst>
          </p:cNvPr>
          <p:cNvSpPr txBox="1"/>
          <p:nvPr/>
        </p:nvSpPr>
        <p:spPr>
          <a:xfrm>
            <a:off x="301751" y="1375102"/>
            <a:ext cx="525870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“Under the Hood”?!    </a:t>
            </a:r>
            <a:r>
              <a:rPr lang="en-US" sz="2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processes, all interacting!</a:t>
            </a:r>
          </a:p>
          <a:p>
            <a:pPr algn="l"/>
            <a:endParaRPr 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to get Earth system processes &amp; their interactions </a:t>
            </a:r>
            <a:r>
              <a:rPr lang="en-US" sz="2400" b="1" i="1" dirty="0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 for the right reasons</a:t>
            </a:r>
            <a:r>
              <a:rPr lang="en-US" sz="2400" dirty="0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endParaRPr lang="en-US" sz="2400" i="1" dirty="0">
              <a:solidFill>
                <a:srgbClr val="0432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Relative Humidity (RH) tendency at ABL top.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 Equations…</a:t>
            </a:r>
            <a:endParaRPr lang="en-GB" sz="2400" b="1" i="1" dirty="0">
              <a:latin typeface="Verdan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F767A4-0766-C486-5601-80992557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53" y="1036905"/>
            <a:ext cx="6250547" cy="4800600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2FC5E1-B1F9-BB2C-1548-9CD87A3C1345}"/>
              </a:ext>
            </a:extLst>
          </p:cNvPr>
          <p:cNvSpPr/>
          <p:nvPr/>
        </p:nvSpPr>
        <p:spPr>
          <a:xfrm>
            <a:off x="1243894" y="-1578"/>
            <a:ext cx="9704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141913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Many Processes!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E3E4E1-EB48-4BF3-4BF7-25E31DC74E47}"/>
              </a:ext>
            </a:extLst>
          </p:cNvPr>
          <p:cNvGrpSpPr/>
          <p:nvPr/>
        </p:nvGrpSpPr>
        <p:grpSpPr>
          <a:xfrm>
            <a:off x="5969000" y="1454009"/>
            <a:ext cx="5529450" cy="3397391"/>
            <a:chOff x="228600" y="984186"/>
            <a:chExt cx="8686800" cy="43010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BB185DA-7EF9-30DD-080F-1346A853D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42232"/>
              <a:ext cx="2286000" cy="1143000"/>
              <a:chOff x="228600" y="5029200"/>
              <a:chExt cx="2286000" cy="1143000"/>
            </a:xfrm>
          </p:grpSpPr>
          <p:sp>
            <p:nvSpPr>
              <p:cNvPr id="26" name="Rectangle 271">
                <a:extLst>
                  <a:ext uri="{FF2B5EF4-FFF2-40B4-BE49-F238E27FC236}">
                    <a16:creationId xmlns:a16="http://schemas.microsoft.com/office/drawing/2014/main" id="{E419F58A-3022-71BF-D1AF-FBF7F3226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50292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200" b="1" dirty="0">
                    <a:solidFill>
                      <a:srgbClr val="CC3300"/>
                    </a:solidFill>
                    <a:latin typeface="Verdana" charset="0"/>
                  </a:rPr>
                  <a:t>surface energy budget</a:t>
                </a:r>
              </a:p>
            </p:txBody>
          </p:sp>
          <p:pic>
            <p:nvPicPr>
              <p:cNvPr id="27" name="Picture 437" descr="SEB.jpg">
                <a:extLst>
                  <a:ext uri="{FF2B5EF4-FFF2-40B4-BE49-F238E27FC236}">
                    <a16:creationId xmlns:a16="http://schemas.microsoft.com/office/drawing/2014/main" id="{6775F69B-334F-D80D-9047-3B4F7950F30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5628428"/>
                <a:ext cx="2133600" cy="471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A4D0D1-B744-4068-1565-0B3B559AC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4142232"/>
              <a:ext cx="2286000" cy="1143000"/>
              <a:chOff x="3429000" y="5029200"/>
              <a:chExt cx="2286000" cy="1143000"/>
            </a:xfrm>
          </p:grpSpPr>
          <p:sp>
            <p:nvSpPr>
              <p:cNvPr id="24" name="Rectangle 288">
                <a:extLst>
                  <a:ext uri="{FF2B5EF4-FFF2-40B4-BE49-F238E27FC236}">
                    <a16:creationId xmlns:a16="http://schemas.microsoft.com/office/drawing/2014/main" id="{B2F8724F-7EAF-A565-5901-0611939EF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0" y="50292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200" b="1" dirty="0">
                    <a:solidFill>
                      <a:srgbClr val="CC3300"/>
                    </a:solidFill>
                    <a:latin typeface="Verdana" charset="0"/>
                    <a:cs typeface="Verdana" charset="0"/>
                  </a:rPr>
                  <a:t>transpiration</a:t>
                </a:r>
              </a:p>
            </p:txBody>
          </p:sp>
          <p:pic>
            <p:nvPicPr>
              <p:cNvPr id="25" name="Picture 440" descr="LEt-eft.jpg">
                <a:extLst>
                  <a:ext uri="{FF2B5EF4-FFF2-40B4-BE49-F238E27FC236}">
                    <a16:creationId xmlns:a16="http://schemas.microsoft.com/office/drawing/2014/main" id="{9060A172-158A-BA26-12C4-027466ACC42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791"/>
              <a:stretch>
                <a:fillRect/>
              </a:stretch>
            </p:blipFill>
            <p:spPr bwMode="auto">
              <a:xfrm>
                <a:off x="3505200" y="5472927"/>
                <a:ext cx="2133600" cy="6267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3F255A-BD04-7DE8-6036-56E091766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4142232"/>
              <a:ext cx="2286000" cy="1143000"/>
              <a:chOff x="6629400" y="5029200"/>
              <a:chExt cx="2286000" cy="1143000"/>
            </a:xfrm>
          </p:grpSpPr>
          <p:sp>
            <p:nvSpPr>
              <p:cNvPr id="21" name="Rectangle 283">
                <a:extLst>
                  <a:ext uri="{FF2B5EF4-FFF2-40B4-BE49-F238E27FC236}">
                    <a16:creationId xmlns:a16="http://schemas.microsoft.com/office/drawing/2014/main" id="{838BE1F5-D5DC-7BF8-BBEC-90C62954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50292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200" b="1" dirty="0">
                    <a:solidFill>
                      <a:srgbClr val="CC3300"/>
                    </a:solidFill>
                    <a:latin typeface="Verdana" charset="0"/>
                  </a:rPr>
                  <a:t>canopy conductance</a:t>
                </a:r>
              </a:p>
            </p:txBody>
          </p:sp>
          <p:pic>
            <p:nvPicPr>
              <p:cNvPr id="22" name="Picture 446" descr="gc.jpg">
                <a:extLst>
                  <a:ext uri="{FF2B5EF4-FFF2-40B4-BE49-F238E27FC236}">
                    <a16:creationId xmlns:a16="http://schemas.microsoft.com/office/drawing/2014/main" id="{8B68F520-28A2-9796-E404-83EBD2649FBC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5628428"/>
                <a:ext cx="2133600" cy="471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0A7BF5-F3DF-7FEF-AE54-0C3A4A5DA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2563209"/>
              <a:ext cx="2286000" cy="1143000"/>
              <a:chOff x="5029200" y="3657600"/>
              <a:chExt cx="2286000" cy="1143000"/>
            </a:xfrm>
          </p:grpSpPr>
          <p:sp>
            <p:nvSpPr>
              <p:cNvPr id="19" name="Rectangle 276">
                <a:extLst>
                  <a:ext uri="{FF2B5EF4-FFF2-40B4-BE49-F238E27FC236}">
                    <a16:creationId xmlns:a16="http://schemas.microsoft.com/office/drawing/2014/main" id="{FCE790EF-950D-1CD3-533A-6C9AA9B9E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36576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200" b="1" dirty="0">
                    <a:solidFill>
                      <a:srgbClr val="CC3300"/>
                    </a:solidFill>
                    <a:latin typeface="Verdana" charset="0"/>
                  </a:rPr>
                  <a:t>direct evaporation</a:t>
                </a:r>
              </a:p>
            </p:txBody>
          </p:sp>
          <p:pic>
            <p:nvPicPr>
              <p:cNvPr id="20" name="Picture 443" descr="LEd.jpg">
                <a:extLst>
                  <a:ext uri="{FF2B5EF4-FFF2-40B4-BE49-F238E27FC236}">
                    <a16:creationId xmlns:a16="http://schemas.microsoft.com/office/drawing/2014/main" id="{38697AE7-7259-35E6-D4D6-700F2F98FEA9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4267200"/>
                <a:ext cx="2133600" cy="4608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CE1498-AB38-F189-47F3-485D50D36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2563209"/>
              <a:ext cx="2286000" cy="1143000"/>
              <a:chOff x="1828800" y="3657600"/>
              <a:chExt cx="2286000" cy="1143000"/>
            </a:xfrm>
          </p:grpSpPr>
          <p:sp>
            <p:nvSpPr>
              <p:cNvPr id="17" name="Rectangle 280">
                <a:extLst>
                  <a:ext uri="{FF2B5EF4-FFF2-40B4-BE49-F238E27FC236}">
                    <a16:creationId xmlns:a16="http://schemas.microsoft.com/office/drawing/2014/main" id="{1EC50634-A5DE-6F1D-3A85-FCC59259E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800" y="36576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200" b="1" dirty="0">
                    <a:solidFill>
                      <a:srgbClr val="CC3300"/>
                    </a:solidFill>
                    <a:latin typeface="Verdana" charset="0"/>
                  </a:rPr>
                  <a:t>surface-layer  turb exchange</a:t>
                </a:r>
              </a:p>
            </p:txBody>
          </p:sp>
          <p:pic>
            <p:nvPicPr>
              <p:cNvPr id="18" name="Picture 449" descr="ga.jpg">
                <a:extLst>
                  <a:ext uri="{FF2B5EF4-FFF2-40B4-BE49-F238E27FC236}">
                    <a16:creationId xmlns:a16="http://schemas.microsoft.com/office/drawing/2014/main" id="{6709D42C-ACD2-388B-7E08-6F2B5C3482F7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4267200"/>
                <a:ext cx="2133600" cy="4725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6F436F-133E-597B-3194-C6E1E6029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984186"/>
              <a:ext cx="2286000" cy="1143000"/>
              <a:chOff x="6629400" y="2286000"/>
              <a:chExt cx="2286000" cy="1143000"/>
            </a:xfrm>
          </p:grpSpPr>
          <p:sp>
            <p:nvSpPr>
              <p:cNvPr id="15" name="Rectangle 274">
                <a:extLst>
                  <a:ext uri="{FF2B5EF4-FFF2-40B4-BE49-F238E27FC236}">
                    <a16:creationId xmlns:a16="http://schemas.microsoft.com/office/drawing/2014/main" id="{29B6825F-2AB4-E2CA-0AFD-2B7FEB9E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2860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200" b="1" dirty="0">
                    <a:solidFill>
                      <a:srgbClr val="CC3300"/>
                    </a:solidFill>
                    <a:latin typeface="Verdana" charset="0"/>
                    <a:cs typeface="Verdana" charset="0"/>
                  </a:rPr>
                  <a:t>boundary-layer growth</a:t>
                </a:r>
              </a:p>
            </p:txBody>
          </p:sp>
          <p:pic>
            <p:nvPicPr>
              <p:cNvPr id="16" name="Picture 452" descr="BLgrowth.jpg">
                <a:extLst>
                  <a:ext uri="{FF2B5EF4-FFF2-40B4-BE49-F238E27FC236}">
                    <a16:creationId xmlns:a16="http://schemas.microsoft.com/office/drawing/2014/main" id="{3C9AB299-8E5E-CE2C-4A63-74F4B66E0C1A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895600"/>
                <a:ext cx="2133600" cy="4725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D487AE-978E-6DE6-15BD-F84296A68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984186"/>
              <a:ext cx="2285999" cy="1143000"/>
              <a:chOff x="3429000" y="2286000"/>
              <a:chExt cx="2285999" cy="1143000"/>
            </a:xfrm>
          </p:grpSpPr>
          <p:sp>
            <p:nvSpPr>
              <p:cNvPr id="13" name="Rectangle 276">
                <a:extLst>
                  <a:ext uri="{FF2B5EF4-FFF2-40B4-BE49-F238E27FC236}">
                    <a16:creationId xmlns:a16="http://schemas.microsoft.com/office/drawing/2014/main" id="{94B546A1-C941-D240-0D06-D734E662C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0" y="2286000"/>
                <a:ext cx="2285999" cy="1143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200" b="1" dirty="0">
                    <a:solidFill>
                      <a:srgbClr val="CC3300"/>
                    </a:solidFill>
                    <a:latin typeface="Verdana" charset="0"/>
                  </a:rPr>
                  <a:t>ABL-top dry-air entrain.</a:t>
                </a:r>
              </a:p>
            </p:txBody>
          </p:sp>
          <p:pic>
            <p:nvPicPr>
              <p:cNvPr id="14" name="Picture 461" descr="BLentrain.jpg">
                <a:extLst>
                  <a:ext uri="{FF2B5EF4-FFF2-40B4-BE49-F238E27FC236}">
                    <a16:creationId xmlns:a16="http://schemas.microsoft.com/office/drawing/2014/main" id="{70805D1D-F906-1085-2879-26DA09ECBEB0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2895600"/>
                <a:ext cx="2133600" cy="4725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E1ECA-FB00-529D-8F57-56A35B01A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4</a:t>
            </a:fld>
            <a:r>
              <a:rPr lang="en-US" altLang="en-US"/>
              <a:t>/9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E9329A6-2340-735E-C69E-77F686551699}"/>
              </a:ext>
            </a:extLst>
          </p:cNvPr>
          <p:cNvGrpSpPr/>
          <p:nvPr/>
        </p:nvGrpSpPr>
        <p:grpSpPr>
          <a:xfrm>
            <a:off x="3144612" y="622482"/>
            <a:ext cx="3429000" cy="1069158"/>
            <a:chOff x="3144612" y="622482"/>
            <a:chExt cx="3429000" cy="1069158"/>
          </a:xfrm>
        </p:grpSpPr>
        <p:pic>
          <p:nvPicPr>
            <p:cNvPr id="10" name="Picture 9" descr="dRHdtfinal.jpg">
              <a:extLst>
                <a:ext uri="{FF2B5EF4-FFF2-40B4-BE49-F238E27FC236}">
                  <a16:creationId xmlns:a16="http://schemas.microsoft.com/office/drawing/2014/main" id="{C09E766A-566D-1347-8573-EF7DC25E80C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612" y="914400"/>
              <a:ext cx="3429000" cy="7772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CCF69E-E9AB-A38F-7CC7-E7629A5368FE}"/>
                </a:ext>
              </a:extLst>
            </p:cNvPr>
            <p:cNvSpPr/>
            <p:nvPr/>
          </p:nvSpPr>
          <p:spPr>
            <a:xfrm>
              <a:off x="3144612" y="622482"/>
              <a:ext cx="23564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i="1" dirty="0">
                  <a:latin typeface="Verdana" charset="0"/>
                  <a:cs typeface="Arial" charset="0"/>
                </a:rPr>
                <a:t>RH tendency</a:t>
              </a:r>
              <a:endParaRPr lang="en-US" sz="1200" b="1" i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EFFA96-329E-5089-516A-549489F1A330}"/>
              </a:ext>
            </a:extLst>
          </p:cNvPr>
          <p:cNvGrpSpPr/>
          <p:nvPr/>
        </p:nvGrpSpPr>
        <p:grpSpPr>
          <a:xfrm>
            <a:off x="6583853" y="608723"/>
            <a:ext cx="5666487" cy="5618800"/>
            <a:chOff x="5206736" y="789347"/>
            <a:chExt cx="5666487" cy="561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4CECA0-9070-4444-B8BA-BD8499368980}"/>
                </a:ext>
              </a:extLst>
            </p:cNvPr>
            <p:cNvSpPr/>
            <p:nvPr/>
          </p:nvSpPr>
          <p:spPr>
            <a:xfrm>
              <a:off x="5303651" y="789347"/>
              <a:ext cx="5257800" cy="529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AF6CC74-0775-F94B-84BE-86DC55AFE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t="9628" r="17734" b="19025"/>
            <a:stretch>
              <a:fillRect/>
            </a:stretch>
          </p:blipFill>
          <p:spPr bwMode="auto">
            <a:xfrm>
              <a:off x="5532251" y="969972"/>
              <a:ext cx="49530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D84D3CFF-73A9-4A4E-AC9D-031A192CD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351" y="5712697"/>
              <a:ext cx="33543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Verdana" charset="0"/>
                  <a:cs typeface="Arial" charset="0"/>
                </a:rPr>
                <a:t>evaporative fraction (</a:t>
              </a:r>
              <a:r>
                <a:rPr lang="en-US" sz="1800" i="1" dirty="0" err="1">
                  <a:latin typeface="Verdana" charset="0"/>
                  <a:cs typeface="Arial" charset="0"/>
                </a:rPr>
                <a:t>ef</a:t>
              </a:r>
              <a:r>
                <a:rPr lang="en-US" sz="1800" i="1" dirty="0">
                  <a:latin typeface="Verdana" charset="0"/>
                  <a:cs typeface="Arial" charset="0"/>
                </a:rPr>
                <a:t>)</a:t>
              </a: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C98999BC-6708-4A4B-9072-F9329432C8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09699" y="3224222"/>
              <a:ext cx="3760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Verdana" charset="0"/>
                  <a:cs typeface="Arial" charset="0"/>
                </a:rPr>
                <a:t>non-evaporative terms (ne)</a:t>
              </a:r>
            </a:p>
          </p:txBody>
        </p:sp>
        <p:sp>
          <p:nvSpPr>
            <p:cNvPr id="55" name="TextBox 6">
              <a:extLst>
                <a:ext uri="{FF2B5EF4-FFF2-40B4-BE49-F238E27FC236}">
                  <a16:creationId xmlns:a16="http://schemas.microsoft.com/office/drawing/2014/main" id="{BC04B770-77DB-DD47-82F3-C4B371C57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2542" y="6100172"/>
              <a:ext cx="164068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nl-NL" sz="1400" b="1" dirty="0"/>
                <a:t>Ek &amp; </a:t>
              </a:r>
              <a:r>
                <a:rPr lang="nl-NL" sz="1400" b="1" dirty="0" err="1"/>
                <a:t>Holtslag</a:t>
              </a:r>
              <a:r>
                <a:rPr lang="nl-NL" sz="1400" b="1" dirty="0"/>
                <a:t> 2004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F71DC5D-A41C-084D-B822-BDA5B4055BAE}"/>
              </a:ext>
            </a:extLst>
          </p:cNvPr>
          <p:cNvSpPr/>
          <p:nvPr/>
        </p:nvSpPr>
        <p:spPr>
          <a:xfrm>
            <a:off x="3175986" y="-1578"/>
            <a:ext cx="5840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Verdana" charset="0"/>
              </a:rPr>
              <a:t>Relative Humidity Tendency</a:t>
            </a:r>
            <a:endParaRPr lang="en-US" sz="2800" b="1" i="1" dirty="0">
              <a:solidFill>
                <a:srgbClr val="0000FF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1EED5E-71BA-4C4A-B9A2-2A65ADF9FAFE}"/>
              </a:ext>
            </a:extLst>
          </p:cNvPr>
          <p:cNvGrpSpPr/>
          <p:nvPr/>
        </p:nvGrpSpPr>
        <p:grpSpPr>
          <a:xfrm>
            <a:off x="3131511" y="2205742"/>
            <a:ext cx="3429000" cy="1006328"/>
            <a:chOff x="228600" y="2774046"/>
            <a:chExt cx="3429000" cy="1006328"/>
          </a:xfrm>
        </p:grpSpPr>
        <p:pic>
          <p:nvPicPr>
            <p:cNvPr id="13" name="Picture 12" descr="ne.jpg">
              <a:extLst>
                <a:ext uri="{FF2B5EF4-FFF2-40B4-BE49-F238E27FC236}">
                  <a16:creationId xmlns:a16="http://schemas.microsoft.com/office/drawing/2014/main" id="{753C2DC3-4C8D-364B-B5C0-F538687E45DD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6064"/>
            <a:stretch/>
          </p:blipFill>
          <p:spPr>
            <a:xfrm>
              <a:off x="228600" y="3056804"/>
              <a:ext cx="3429000" cy="7235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BB78E9-AE5F-4D4B-85C2-F84B456AAC0A}"/>
                </a:ext>
              </a:extLst>
            </p:cNvPr>
            <p:cNvSpPr/>
            <p:nvPr/>
          </p:nvSpPr>
          <p:spPr>
            <a:xfrm>
              <a:off x="228600" y="2774046"/>
              <a:ext cx="23564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i="1" dirty="0">
                  <a:latin typeface="Verdana" charset="0"/>
                  <a:cs typeface="Arial" charset="0"/>
                </a:rPr>
                <a:t>Non-evaporative terms:</a:t>
              </a:r>
              <a:endParaRPr lang="en-US" sz="1200" b="1" i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58DD64-D056-8245-B168-D5CE5C10AF57}"/>
              </a:ext>
            </a:extLst>
          </p:cNvPr>
          <p:cNvGrpSpPr/>
          <p:nvPr/>
        </p:nvGrpSpPr>
        <p:grpSpPr>
          <a:xfrm>
            <a:off x="3766956" y="950001"/>
            <a:ext cx="1266693" cy="1249024"/>
            <a:chOff x="850944" y="1341397"/>
            <a:chExt cx="1266693" cy="1249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3FF753-E824-6144-98EA-9F695E0DB40F}"/>
                </a:ext>
              </a:extLst>
            </p:cNvPr>
            <p:cNvSpPr/>
            <p:nvPr/>
          </p:nvSpPr>
          <p:spPr>
            <a:xfrm>
              <a:off x="850944" y="2128756"/>
              <a:ext cx="12666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available</a:t>
              </a:r>
            </a:p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energy term+</a:t>
              </a:r>
              <a:endParaRPr lang="en-US" sz="1200" i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784263-2284-B946-96B4-36EAF7267979}"/>
                </a:ext>
              </a:extLst>
            </p:cNvPr>
            <p:cNvSpPr/>
            <p:nvPr/>
          </p:nvSpPr>
          <p:spPr>
            <a:xfrm>
              <a:off x="1058421" y="1341397"/>
              <a:ext cx="1013059" cy="701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6E255E-6ED8-B744-9E46-ECC97FCC947B}"/>
              </a:ext>
            </a:extLst>
          </p:cNvPr>
          <p:cNvGrpSpPr/>
          <p:nvPr/>
        </p:nvGrpSpPr>
        <p:grpSpPr>
          <a:xfrm>
            <a:off x="3833938" y="2573504"/>
            <a:ext cx="1278774" cy="1110274"/>
            <a:chOff x="931027" y="3141808"/>
            <a:chExt cx="1278774" cy="11102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781CB0-8650-7442-9AE6-6F9FF847B854}"/>
                </a:ext>
              </a:extLst>
            </p:cNvPr>
            <p:cNvSpPr/>
            <p:nvPr/>
          </p:nvSpPr>
          <p:spPr>
            <a:xfrm>
              <a:off x="931027" y="3790417"/>
              <a:ext cx="1202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dry-air</a:t>
              </a:r>
            </a:p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entrainment-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1AC65D-47E0-BE4E-8D5D-FCFA06D2CA5E}"/>
                </a:ext>
              </a:extLst>
            </p:cNvPr>
            <p:cNvSpPr/>
            <p:nvPr/>
          </p:nvSpPr>
          <p:spPr>
            <a:xfrm>
              <a:off x="1887643" y="3141808"/>
              <a:ext cx="322158" cy="5919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248EA9-7E9C-D44A-89F6-FD56EC967F2A}"/>
              </a:ext>
            </a:extLst>
          </p:cNvPr>
          <p:cNvGrpSpPr/>
          <p:nvPr/>
        </p:nvGrpSpPr>
        <p:grpSpPr>
          <a:xfrm>
            <a:off x="4960311" y="2573504"/>
            <a:ext cx="1023050" cy="1110274"/>
            <a:chOff x="2057400" y="3141808"/>
            <a:chExt cx="1023050" cy="11102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184648-7304-8C4F-AE18-F60839E67389}"/>
                </a:ext>
              </a:extLst>
            </p:cNvPr>
            <p:cNvSpPr/>
            <p:nvPr/>
          </p:nvSpPr>
          <p:spPr>
            <a:xfrm>
              <a:off x="2057400" y="3790417"/>
              <a:ext cx="8515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ABL</a:t>
              </a:r>
            </a:p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growth+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4131D6-79AB-FA45-9120-0228BAFE0519}"/>
                </a:ext>
              </a:extLst>
            </p:cNvPr>
            <p:cNvSpPr/>
            <p:nvPr/>
          </p:nvSpPr>
          <p:spPr>
            <a:xfrm>
              <a:off x="2848630" y="3141808"/>
              <a:ext cx="231820" cy="5919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EC32-E7A8-7E41-8096-1CD847E8769F}"/>
              </a:ext>
            </a:extLst>
          </p:cNvPr>
          <p:cNvGrpSpPr/>
          <p:nvPr/>
        </p:nvGrpSpPr>
        <p:grpSpPr>
          <a:xfrm>
            <a:off x="5671702" y="2573504"/>
            <a:ext cx="925253" cy="1110274"/>
            <a:chOff x="2768791" y="3141808"/>
            <a:chExt cx="925253" cy="111027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0319F3-201E-1847-AB80-0E9570FDE77E}"/>
                </a:ext>
              </a:extLst>
            </p:cNvPr>
            <p:cNvSpPr/>
            <p:nvPr/>
          </p:nvSpPr>
          <p:spPr>
            <a:xfrm>
              <a:off x="2768791" y="3790417"/>
              <a:ext cx="9252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ABL</a:t>
              </a:r>
            </a:p>
            <a:p>
              <a:pPr algn="ctr"/>
              <a:r>
                <a:rPr lang="en-GB" sz="1200" i="1" dirty="0">
                  <a:latin typeface="Verdana" charset="0"/>
                  <a:cs typeface="Arial" charset="0"/>
                </a:rPr>
                <a:t>warming-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152FE8-2C87-AC48-8CDD-E24498D24508}"/>
                </a:ext>
              </a:extLst>
            </p:cNvPr>
            <p:cNvSpPr/>
            <p:nvPr/>
          </p:nvSpPr>
          <p:spPr>
            <a:xfrm>
              <a:off x="3249519" y="3141808"/>
              <a:ext cx="193710" cy="5919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EF54FA-911C-F441-94F0-B05DB05B9E87}"/>
              </a:ext>
            </a:extLst>
          </p:cNvPr>
          <p:cNvGrpSpPr/>
          <p:nvPr/>
        </p:nvGrpSpPr>
        <p:grpSpPr>
          <a:xfrm>
            <a:off x="5034897" y="1113980"/>
            <a:ext cx="6634728" cy="2193715"/>
            <a:chOff x="2087929" y="1505376"/>
            <a:chExt cx="6634728" cy="2193715"/>
          </a:xfrm>
        </p:grpSpPr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E7B894F5-5117-5044-96CF-AB657AA2A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831" y="3052760"/>
              <a:ext cx="4326826" cy="646331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i="1" dirty="0">
                  <a:latin typeface="Verdana" charset="0"/>
                  <a:cs typeface="Arial" charset="0"/>
                </a:rPr>
                <a:t>“normalized” RH tendency term</a:t>
              </a:r>
            </a:p>
            <a:p>
              <a:pPr algn="ctr"/>
              <a:r>
                <a:rPr lang="en-US" b="1" i="1" dirty="0">
                  <a:latin typeface="Verdana" charset="0"/>
                  <a:cs typeface="Arial" charset="0"/>
                </a:rPr>
                <a:t>phase diagram</a:t>
              </a:r>
              <a:endParaRPr lang="en-US" sz="1800" b="1" i="1" dirty="0">
                <a:latin typeface="Verdana" charset="0"/>
                <a:cs typeface="Arial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C279BB-BB7D-CE4D-982B-CAF0294A2F60}"/>
                </a:ext>
              </a:extLst>
            </p:cNvPr>
            <p:cNvGrpSpPr/>
            <p:nvPr/>
          </p:nvGrpSpPr>
          <p:grpSpPr>
            <a:xfrm>
              <a:off x="2087929" y="1505376"/>
              <a:ext cx="2179271" cy="1085045"/>
              <a:chOff x="2087929" y="1505376"/>
              <a:chExt cx="2179271" cy="1085045"/>
            </a:xfrm>
          </p:grpSpPr>
          <p:cxnSp>
            <p:nvCxnSpPr>
              <p:cNvPr id="31" name="Straight Connector 15">
                <a:extLst>
                  <a:ext uri="{FF2B5EF4-FFF2-40B4-BE49-F238E27FC236}">
                    <a16:creationId xmlns:a16="http://schemas.microsoft.com/office/drawing/2014/main" id="{CAE98003-29C2-2145-999F-7C00D53FAD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57600" y="1813682"/>
                <a:ext cx="609600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3CAAE06-0771-7B44-8916-D1F870ED1258}"/>
                  </a:ext>
                </a:extLst>
              </p:cNvPr>
              <p:cNvGrpSpPr/>
              <p:nvPr/>
            </p:nvGrpSpPr>
            <p:grpSpPr>
              <a:xfrm>
                <a:off x="2087929" y="1505376"/>
                <a:ext cx="1559429" cy="1085045"/>
                <a:chOff x="2087929" y="1505376"/>
                <a:chExt cx="1559429" cy="1085045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0567DE1-9C72-5D49-A094-B50CFC7A2F33}"/>
                    </a:ext>
                  </a:extLst>
                </p:cNvPr>
                <p:cNvSpPr/>
                <p:nvPr/>
              </p:nvSpPr>
              <p:spPr>
                <a:xfrm>
                  <a:off x="2189995" y="2128756"/>
                  <a:ext cx="13519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200" i="1" dirty="0">
                      <a:latin typeface="Verdana" charset="0"/>
                      <a:cs typeface="Arial" charset="0"/>
                    </a:rPr>
                    <a:t>“normalized”</a:t>
                  </a:r>
                </a:p>
                <a:p>
                  <a:pPr algn="ctr"/>
                  <a:r>
                    <a:rPr lang="en-GB" sz="1200" i="1" dirty="0">
                      <a:latin typeface="Verdana" charset="0"/>
                      <a:cs typeface="Arial" charset="0"/>
                    </a:rPr>
                    <a:t>tendency term</a:t>
                  </a:r>
                  <a:endParaRPr lang="en-US" sz="1200" i="1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BC72AE5-0120-A742-9EF4-F28D1F69D048}"/>
                    </a:ext>
                  </a:extLst>
                </p:cNvPr>
                <p:cNvSpPr/>
                <p:nvPr/>
              </p:nvSpPr>
              <p:spPr>
                <a:xfrm>
                  <a:off x="2087929" y="1505376"/>
                  <a:ext cx="1559429" cy="396728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05CD14-8ED7-2242-B2A1-48336BF97368}"/>
              </a:ext>
            </a:extLst>
          </p:cNvPr>
          <p:cNvGrpSpPr/>
          <p:nvPr/>
        </p:nvGrpSpPr>
        <p:grpSpPr>
          <a:xfrm>
            <a:off x="7428481" y="1717497"/>
            <a:ext cx="4144962" cy="609600"/>
            <a:chOff x="4481513" y="2133600"/>
            <a:chExt cx="4144962" cy="609600"/>
          </a:xfrm>
        </p:grpSpPr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F7581465-DFCA-5E41-9546-C59871888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513" y="2133600"/>
              <a:ext cx="4144962" cy="42703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C00000"/>
                  </a:solidFill>
                  <a:latin typeface="Helvetica" charset="0"/>
                  <a:cs typeface="Arial" charset="0"/>
                </a:rPr>
                <a:t>RH tendency with decreasing </a:t>
              </a:r>
              <a:r>
                <a:rPr lang="en-US" sz="2200" i="1" dirty="0" err="1">
                  <a:solidFill>
                    <a:srgbClr val="C00000"/>
                  </a:solidFill>
                  <a:latin typeface="Helvetica" charset="0"/>
                  <a:cs typeface="Arial" charset="0"/>
                </a:rPr>
                <a:t>ef</a:t>
              </a:r>
              <a:endParaRPr lang="en-US" sz="2200" dirty="0">
                <a:solidFill>
                  <a:srgbClr val="C00000"/>
                </a:solidFill>
                <a:latin typeface="Helvetica" charset="0"/>
                <a:cs typeface="Arial" charset="0"/>
              </a:endParaRPr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C770A249-E842-274C-BC01-8D9F3C153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0" y="2743200"/>
              <a:ext cx="2362200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A19E89-ADDC-3B48-A09C-855507A2D66E}"/>
              </a:ext>
            </a:extLst>
          </p:cNvPr>
          <p:cNvGrpSpPr/>
          <p:nvPr/>
        </p:nvGrpSpPr>
        <p:grpSpPr>
          <a:xfrm>
            <a:off x="7474518" y="3627322"/>
            <a:ext cx="4108450" cy="636588"/>
            <a:chOff x="4527550" y="3962400"/>
            <a:chExt cx="4108450" cy="636588"/>
          </a:xfrm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8834FAC0-3941-0545-9927-C68FC5FFB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4168775"/>
              <a:ext cx="4108450" cy="43021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Helvetica" charset="0"/>
                  <a:cs typeface="Arial" charset="0"/>
                </a:rPr>
                <a:t>RH tendency with increasing </a:t>
              </a:r>
              <a:r>
                <a:rPr lang="en-US" sz="2200" i="1" dirty="0" err="1">
                  <a:solidFill>
                    <a:srgbClr val="0000FF"/>
                  </a:solidFill>
                  <a:latin typeface="Helvetica" charset="0"/>
                  <a:cs typeface="Arial" charset="0"/>
                </a:rPr>
                <a:t>ef</a:t>
              </a:r>
              <a:endParaRPr lang="en-US" sz="2200" dirty="0">
                <a:solidFill>
                  <a:srgbClr val="0000FF"/>
                </a:solidFill>
                <a:latin typeface="Helvetica" charset="0"/>
                <a:cs typeface="Arial" charset="0"/>
              </a:endParaRPr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063E3999-A190-024A-836C-00B9E4AF2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0" y="3962400"/>
              <a:ext cx="236220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15CCC6-F501-D74D-92E4-9376DC248B78}"/>
              </a:ext>
            </a:extLst>
          </p:cNvPr>
          <p:cNvGrpSpPr/>
          <p:nvPr/>
        </p:nvGrpSpPr>
        <p:grpSpPr>
          <a:xfrm>
            <a:off x="3237481" y="2631730"/>
            <a:ext cx="8548687" cy="3443945"/>
            <a:chOff x="290513" y="2804758"/>
            <a:chExt cx="8548687" cy="3443945"/>
          </a:xfrm>
        </p:grpSpPr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8E09EE29-68DB-584E-8CB9-2C40DD0B2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5159174"/>
              <a:ext cx="3367088" cy="1089529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dirty="0">
                  <a:solidFill>
                    <a:srgbClr val="0000FF"/>
                  </a:solidFill>
                  <a:latin typeface="Verdana" charset="0"/>
                  <a:cs typeface="Arial" charset="0"/>
                </a:rPr>
                <a:t>S</a:t>
              </a:r>
              <a:r>
                <a:rPr lang="en-US" sz="1800" b="1" dirty="0">
                  <a:solidFill>
                    <a:srgbClr val="0000FF"/>
                  </a:solidFill>
                  <a:latin typeface="Verdana" charset="0"/>
                  <a:cs typeface="Arial" charset="0"/>
                </a:rPr>
                <a:t>urface moistening regime (stronger above-ABL stability and/or </a:t>
              </a:r>
              <a:r>
                <a:rPr lang="en-US" sz="1800" b="1" dirty="0" err="1">
                  <a:solidFill>
                    <a:srgbClr val="0000FF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800" b="1" dirty="0" err="1">
                  <a:solidFill>
                    <a:srgbClr val="0000FF"/>
                  </a:solidFill>
                  <a:latin typeface="Verdana" charset="0"/>
                  <a:cs typeface="Arial" charset="0"/>
                </a:rPr>
                <a:t>q</a:t>
              </a:r>
              <a:r>
                <a:rPr lang="en-US" sz="1800" b="1" dirty="0">
                  <a:solidFill>
                    <a:srgbClr val="0000FF"/>
                  </a:solidFill>
                  <a:latin typeface="Verdana" charset="0"/>
                  <a:cs typeface="Arial" charset="0"/>
                </a:rPr>
                <a:t> large)</a:t>
              </a:r>
              <a:endParaRPr lang="en-US" sz="1800" b="1" dirty="0">
                <a:solidFill>
                  <a:srgbClr val="0000FF"/>
                </a:solidFill>
                <a:latin typeface="Helvetica" charset="0"/>
                <a:cs typeface="Arial" charset="0"/>
              </a:endParaRPr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A2317F37-A9CB-CA40-BB03-774E084C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488" y="2804758"/>
              <a:ext cx="4557712" cy="2667000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711F3F-084D-0F41-99EB-207C13926AC8}"/>
              </a:ext>
            </a:extLst>
          </p:cNvPr>
          <p:cNvGrpSpPr/>
          <p:nvPr/>
        </p:nvGrpSpPr>
        <p:grpSpPr>
          <a:xfrm>
            <a:off x="3237481" y="817570"/>
            <a:ext cx="8548687" cy="4046322"/>
            <a:chOff x="290513" y="990598"/>
            <a:chExt cx="8548687" cy="4046322"/>
          </a:xfrm>
        </p:grpSpPr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id="{F0C859CF-FC01-2D45-8C9F-5DC3F6F07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4163860"/>
              <a:ext cx="3367087" cy="873060"/>
            </a:xfrm>
            <a:prstGeom prst="rect">
              <a:avLst/>
            </a:prstGeom>
            <a:noFill/>
            <a:ln w="508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800" b="1" dirty="0">
                  <a:solidFill>
                    <a:srgbClr val="C00000"/>
                  </a:solidFill>
                  <a:latin typeface="Verdana" charset="0"/>
                  <a:cs typeface="Arial" charset="0"/>
                </a:rPr>
                <a:t>ABL-growth regime (weaker above-ABL stability and </a:t>
              </a:r>
              <a:r>
                <a:rPr lang="en-US" sz="1800" b="1" dirty="0" err="1">
                  <a:solidFill>
                    <a:srgbClr val="C00000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800" b="1" dirty="0" err="1">
                  <a:solidFill>
                    <a:srgbClr val="C00000"/>
                  </a:solidFill>
                  <a:latin typeface="Verdana" charset="0"/>
                  <a:cs typeface="Arial" charset="0"/>
                </a:rPr>
                <a:t>q</a:t>
              </a:r>
              <a:r>
                <a:rPr lang="en-US" sz="1800" b="1" dirty="0">
                  <a:solidFill>
                    <a:srgbClr val="C00000"/>
                  </a:solidFill>
                  <a:latin typeface="Verdana" charset="0"/>
                  <a:cs typeface="Arial" charset="0"/>
                </a:rPr>
                <a:t> small)</a:t>
              </a:r>
              <a:endParaRPr lang="en-US" sz="1800" b="1" u="sng" dirty="0">
                <a:solidFill>
                  <a:srgbClr val="C00000"/>
                </a:solidFill>
                <a:latin typeface="Helvetica" charset="0"/>
                <a:cs typeface="Arial" charset="0"/>
              </a:endParaRPr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C9C786FA-5588-1740-AB80-30CE0C1D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990598"/>
              <a:ext cx="4572000" cy="177800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9793F4-C31D-4944-A8BD-C685785E18FA}"/>
              </a:ext>
            </a:extLst>
          </p:cNvPr>
          <p:cNvGrpSpPr/>
          <p:nvPr/>
        </p:nvGrpSpPr>
        <p:grpSpPr>
          <a:xfrm>
            <a:off x="7214168" y="833798"/>
            <a:ext cx="4572001" cy="1315861"/>
            <a:chOff x="4267200" y="1006826"/>
            <a:chExt cx="4572001" cy="1315861"/>
          </a:xfrm>
        </p:grpSpPr>
        <p:sp>
          <p:nvSpPr>
            <p:cNvPr id="48" name="Oval 6">
              <a:extLst>
                <a:ext uri="{FF2B5EF4-FFF2-40B4-BE49-F238E27FC236}">
                  <a16:creationId xmlns:a16="http://schemas.microsoft.com/office/drawing/2014/main" id="{8DF828B1-9734-B44E-A17C-7196E388E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027287"/>
              <a:ext cx="1295400" cy="1295400"/>
            </a:xfrm>
            <a:prstGeom prst="ellips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BE396B55-777E-F945-90AD-81F3699EA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873" y="1006826"/>
              <a:ext cx="3357328" cy="590931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i="1" dirty="0">
                  <a:latin typeface="Verdana" charset="0"/>
                  <a:cs typeface="Arial" charset="0"/>
                </a:rPr>
                <a:t>Largest</a:t>
              </a:r>
              <a:r>
                <a:rPr lang="en-US" sz="1800" i="1" dirty="0">
                  <a:latin typeface="Verdana" charset="0"/>
                  <a:cs typeface="Arial" charset="0"/>
                </a:rPr>
                <a:t> RH tendency and  </a:t>
              </a:r>
              <a:r>
                <a:rPr lang="en-US" i="1" dirty="0">
                  <a:latin typeface="Verdana" charset="0"/>
                  <a:cs typeface="Arial" charset="0"/>
                </a:rPr>
                <a:t>potential</a:t>
              </a:r>
              <a:r>
                <a:rPr lang="en-US" sz="1800" i="1" dirty="0">
                  <a:latin typeface="Verdana" charset="0"/>
                  <a:cs typeface="Arial" charset="0"/>
                </a:rPr>
                <a:t> for ABL cloud </a:t>
              </a:r>
              <a:r>
                <a:rPr lang="en-US" sz="1800" i="1" dirty="0" err="1">
                  <a:latin typeface="Verdana" charset="0"/>
                  <a:cs typeface="Arial" charset="0"/>
                </a:rPr>
                <a:t>init.</a:t>
              </a:r>
              <a:endParaRPr lang="en-US" sz="2200" dirty="0">
                <a:solidFill>
                  <a:srgbClr val="CC3300"/>
                </a:solidFill>
                <a:latin typeface="Verdana" charset="0"/>
                <a:cs typeface="Arial" charset="0"/>
              </a:endParaRP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C97C17EA-EED5-657C-413C-8B98C6186CCC}"/>
              </a:ext>
            </a:extLst>
          </p:cNvPr>
          <p:cNvSpPr txBox="1">
            <a:spLocks noChangeArrowheads="1"/>
          </p:cNvSpPr>
          <p:nvPr/>
        </p:nvSpPr>
        <p:spPr>
          <a:xfrm>
            <a:off x="228599" y="538112"/>
            <a:ext cx="2929726" cy="428027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800"/>
              </a:spcAft>
              <a:buSzPct val="12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How does land surface impact onset of fair-weather cumulus?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SzPct val="12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What is the role of soil moisture, surface fluxes &amp; atmospheric processes?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SzPct val="12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latin typeface="Verdana" charset="0"/>
                <a:ea typeface="Arial" charset="0"/>
                <a:cs typeface="Arial" charset="0"/>
              </a:rPr>
              <a:t>How to quantify?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SzPct val="12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latin typeface="Verdana" charset="0"/>
              </a:rPr>
              <a:t>Evolution of Relative humidity at ABL top expected to control cloud initiation. RH tendency </a:t>
            </a:r>
            <a:r>
              <a:rPr lang="en-US" sz="1800" b="1" i="1" dirty="0" err="1">
                <a:latin typeface="Verdana" charset="0"/>
              </a:rPr>
              <a:t>dRH</a:t>
            </a:r>
            <a:r>
              <a:rPr lang="en-US" sz="1800" b="1" i="1" dirty="0">
                <a:latin typeface="Verdana" charset="0"/>
              </a:rPr>
              <a:t>/dt</a:t>
            </a:r>
            <a:r>
              <a:rPr lang="en-US" sz="1800" dirty="0">
                <a:latin typeface="Verdana" charset="0"/>
              </a:rPr>
              <a:t>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99BD25-BDC9-C320-82FC-6DB0F287A807}"/>
              </a:ext>
            </a:extLst>
          </p:cNvPr>
          <p:cNvGrpSpPr/>
          <p:nvPr/>
        </p:nvGrpSpPr>
        <p:grpSpPr>
          <a:xfrm>
            <a:off x="228599" y="4811181"/>
            <a:ext cx="2913905" cy="1408806"/>
            <a:chOff x="1790700" y="3493971"/>
            <a:chExt cx="8686800" cy="2461093"/>
          </a:xfrm>
        </p:grpSpPr>
        <p:pic>
          <p:nvPicPr>
            <p:cNvPr id="51" name="Picture 50" descr="dRHdt.jpg">
              <a:extLst>
                <a:ext uri="{FF2B5EF4-FFF2-40B4-BE49-F238E27FC236}">
                  <a16:creationId xmlns:a16="http://schemas.microsoft.com/office/drawing/2014/main" id="{0E62C52D-AC2C-D222-86E8-CA7B666A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9625"/>
            <a:stretch>
              <a:fillRect/>
            </a:stretch>
          </p:blipFill>
          <p:spPr>
            <a:xfrm>
              <a:off x="1790700" y="4228380"/>
              <a:ext cx="8686800" cy="172668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47386C2-49E0-C8EE-2295-12DAB3C0BE69}"/>
                </a:ext>
              </a:extLst>
            </p:cNvPr>
            <p:cNvGrpSpPr/>
            <p:nvPr/>
          </p:nvGrpSpPr>
          <p:grpSpPr>
            <a:xfrm>
              <a:off x="1790700" y="3493971"/>
              <a:ext cx="8686800" cy="699178"/>
              <a:chOff x="228600" y="3954592"/>
              <a:chExt cx="8686800" cy="699178"/>
            </a:xfrm>
            <a:solidFill>
              <a:schemeClr val="bg1"/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54FB2B3-1C3A-040C-66C2-D2E70F324F5E}"/>
                  </a:ext>
                </a:extLst>
              </p:cNvPr>
              <p:cNvSpPr/>
              <p:nvPr/>
            </p:nvSpPr>
            <p:spPr>
              <a:xfrm>
                <a:off x="464881" y="3972580"/>
                <a:ext cx="1581902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Verdana" charset="0"/>
                  </a:rPr>
                  <a:t>RH = </a:t>
                </a:r>
                <a:r>
                  <a:rPr lang="en-US" sz="2000" i="1" dirty="0" err="1">
                    <a:latin typeface="Verdana" charset="0"/>
                  </a:rPr>
                  <a:t>q/qs</a:t>
                </a:r>
                <a:endParaRPr lang="en-US" sz="2000" i="1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05C40EA-498C-5251-04C7-09DA52506B7F}"/>
                  </a:ext>
                </a:extLst>
              </p:cNvPr>
              <p:cNvSpPr/>
              <p:nvPr/>
            </p:nvSpPr>
            <p:spPr>
              <a:xfrm>
                <a:off x="228600" y="3954592"/>
                <a:ext cx="8686800" cy="69509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3DFF7E4-0253-1188-9873-A475E3C9AE5A}"/>
                  </a:ext>
                </a:extLst>
              </p:cNvPr>
              <p:cNvSpPr/>
              <p:nvPr/>
            </p:nvSpPr>
            <p:spPr>
              <a:xfrm>
                <a:off x="747863" y="3954807"/>
                <a:ext cx="7976770" cy="698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 i="1" dirty="0" err="1">
                    <a:latin typeface="Verdana" charset="0"/>
                  </a:rPr>
                  <a:t>q</a:t>
                </a:r>
                <a:r>
                  <a:rPr lang="en-US" sz="1000" i="1" dirty="0">
                    <a:latin typeface="Verdana" charset="0"/>
                  </a:rPr>
                  <a:t>=specific humidity (</a:t>
                </a:r>
                <a:r>
                  <a:rPr lang="en-US" sz="1000" i="1" dirty="0" err="1">
                    <a:latin typeface="Verdana" charset="0"/>
                  </a:rPr>
                  <a:t>g</a:t>
                </a:r>
                <a:r>
                  <a:rPr lang="en-US" sz="1000" i="1" dirty="0">
                    <a:latin typeface="Verdana" charset="0"/>
                  </a:rPr>
                  <a:t>/kg)</a:t>
                </a:r>
              </a:p>
              <a:p>
                <a:pPr algn="l"/>
                <a:r>
                  <a:rPr lang="en-US" sz="1000" i="1" dirty="0" err="1">
                    <a:latin typeface="Verdana" charset="0"/>
                  </a:rPr>
                  <a:t>qs</a:t>
                </a:r>
                <a:r>
                  <a:rPr lang="en-US" sz="1000" i="1" dirty="0">
                    <a:latin typeface="Verdana" charset="0"/>
                  </a:rPr>
                  <a:t>=saturation specific humidity (</a:t>
                </a:r>
                <a:r>
                  <a:rPr lang="en-US" sz="1000" i="1" dirty="0" err="1">
                    <a:latin typeface="Verdana" charset="0"/>
                  </a:rPr>
                  <a:t>g</a:t>
                </a:r>
                <a:r>
                  <a:rPr lang="en-US" sz="1000" i="1" dirty="0">
                    <a:latin typeface="Verdana" charset="0"/>
                  </a:rPr>
                  <a:t>/kg)</a:t>
                </a:r>
                <a:endParaRPr lang="en-US" sz="1000" i="1" dirty="0"/>
              </a:p>
            </p:txBody>
          </p:sp>
        </p:grpSp>
      </p:grp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55B27054-8C0E-1C50-5E97-2D98B8E68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5</a:t>
            </a:fld>
            <a:r>
              <a:rPr lang="en-US" altLang="en-US"/>
              <a:t>/9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0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F180C-07B4-4268-79E9-860F074BD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DEDA99-3FCD-9B91-B5C5-E1288ED28DCA}"/>
              </a:ext>
            </a:extLst>
          </p:cNvPr>
          <p:cNvGrpSpPr/>
          <p:nvPr/>
        </p:nvGrpSpPr>
        <p:grpSpPr>
          <a:xfrm>
            <a:off x="6385560" y="2743200"/>
            <a:ext cx="5806440" cy="3657600"/>
            <a:chOff x="6385560" y="2743200"/>
            <a:chExt cx="5806440" cy="3657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BBEC85-85CC-27B6-2E0A-185D9C4E40CF}"/>
                </a:ext>
              </a:extLst>
            </p:cNvPr>
            <p:cNvGrpSpPr/>
            <p:nvPr/>
          </p:nvGrpSpPr>
          <p:grpSpPr>
            <a:xfrm>
              <a:off x="6385560" y="2743200"/>
              <a:ext cx="5806440" cy="3657600"/>
              <a:chOff x="6385560" y="2743200"/>
              <a:chExt cx="5806440" cy="3657600"/>
            </a:xfrm>
          </p:grpSpPr>
          <p:pic>
            <p:nvPicPr>
              <p:cNvPr id="8" name="Picture 7" descr="Slide1.jpg">
                <a:extLst>
                  <a:ext uri="{FF2B5EF4-FFF2-40B4-BE49-F238E27FC236}">
                    <a16:creationId xmlns:a16="http://schemas.microsoft.com/office/drawing/2014/main" id="{1EE14EE4-CE79-9543-A1E5-5C264229930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8" t="17778" r="16390" b="43333"/>
              <a:stretch/>
            </p:blipFill>
            <p:spPr bwMode="auto">
              <a:xfrm>
                <a:off x="6385560" y="2743200"/>
                <a:ext cx="5806440" cy="3657600"/>
              </a:xfrm>
              <a:prstGeom prst="rect">
                <a:avLst/>
              </a:prstGeom>
              <a:noFill/>
              <a:ln>
                <a:solidFill>
                  <a:srgbClr val="0432FF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78D2BC97-8CE7-23D5-3345-77F3610D6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4432" y="2991168"/>
                <a:ext cx="1545616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432FF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 err="1">
                    <a:solidFill>
                      <a:srgbClr val="00B050"/>
                    </a:solidFill>
                    <a:latin typeface="Symbol" charset="0"/>
                    <a:cs typeface="Arial" charset="0"/>
                  </a:rPr>
                  <a:t>D</a:t>
                </a:r>
                <a:r>
                  <a:rPr lang="en-US" sz="1800" b="1" dirty="0" err="1">
                    <a:solidFill>
                      <a:srgbClr val="00B050"/>
                    </a:solidFill>
                    <a:latin typeface="Verdana" charset="0"/>
                    <a:cs typeface="Arial" charset="0"/>
                  </a:rPr>
                  <a:t>q</a:t>
                </a:r>
                <a:r>
                  <a:rPr lang="en-US" sz="1800" b="1" dirty="0">
                    <a:solidFill>
                      <a:srgbClr val="00B050"/>
                    </a:solidFill>
                    <a:latin typeface="Verdana" charset="0"/>
                    <a:cs typeface="Arial" charset="0"/>
                  </a:rPr>
                  <a:t> large</a:t>
                </a:r>
              </a:p>
              <a:p>
                <a:pPr algn="ctr"/>
                <a:r>
                  <a:rPr lang="en-US" sz="1800" b="1" dirty="0">
                    <a:solidFill>
                      <a:srgbClr val="00B050"/>
                    </a:solidFill>
                    <a:latin typeface="Symbol" pitchFamily="2" charset="2"/>
                    <a:cs typeface="Arial" charset="0"/>
                  </a:rPr>
                  <a:t>(</a:t>
                </a:r>
                <a:r>
                  <a:rPr lang="en-US" sz="1800" b="1" dirty="0" err="1">
                    <a:solidFill>
                      <a:srgbClr val="00B050"/>
                    </a:solidFill>
                    <a:latin typeface="Symbol" pitchFamily="2" charset="2"/>
                    <a:cs typeface="Arial" charset="0"/>
                  </a:rPr>
                  <a:t>D</a:t>
                </a:r>
                <a:r>
                  <a:rPr lang="en-US" sz="1800" b="1" dirty="0" err="1">
                    <a:solidFill>
                      <a:srgbClr val="00B050"/>
                    </a:solidFill>
                    <a:latin typeface="Verdana" charset="0"/>
                    <a:cs typeface="Arial" charset="0"/>
                  </a:rPr>
                  <a:t>q</a:t>
                </a:r>
                <a:r>
                  <a:rPr lang="en-US" sz="1800" b="1" dirty="0">
                    <a:solidFill>
                      <a:srgbClr val="00B050"/>
                    </a:solidFill>
                    <a:latin typeface="Verdana" charset="0"/>
                    <a:cs typeface="Arial" charset="0"/>
                  </a:rPr>
                  <a:t>&gt;</a:t>
                </a:r>
                <a:r>
                  <a:rPr lang="en-US" sz="1800" b="1" dirty="0" err="1">
                    <a:solidFill>
                      <a:srgbClr val="00B050"/>
                    </a:solidFill>
                    <a:latin typeface="Symbol" pitchFamily="2" charset="2"/>
                    <a:cs typeface="Arial" charset="0"/>
                  </a:rPr>
                  <a:t>D</a:t>
                </a:r>
                <a:r>
                  <a:rPr lang="en-US" sz="1800" b="1" dirty="0" err="1">
                    <a:solidFill>
                      <a:srgbClr val="00B050"/>
                    </a:solidFill>
                    <a:latin typeface="Verdana" charset="0"/>
                    <a:cs typeface="Arial" charset="0"/>
                  </a:rPr>
                  <a:t>q</a:t>
                </a:r>
                <a:r>
                  <a:rPr lang="en-US" sz="1400" b="1" dirty="0" err="1">
                    <a:solidFill>
                      <a:srgbClr val="00B050"/>
                    </a:solidFill>
                    <a:latin typeface="Verdana" charset="0"/>
                    <a:cs typeface="Arial" charset="0"/>
                  </a:rPr>
                  <a:t>crit</a:t>
                </a:r>
                <a:r>
                  <a:rPr lang="en-US" sz="1800" b="1" dirty="0">
                    <a:solidFill>
                      <a:srgbClr val="00B050"/>
                    </a:solidFill>
                    <a:latin typeface="Verdana" charset="0"/>
                    <a:cs typeface="Arial" charset="0"/>
                  </a:rPr>
                  <a:t>)</a:t>
                </a:r>
                <a:endParaRPr lang="en-US" sz="1800" b="1" dirty="0">
                  <a:solidFill>
                    <a:srgbClr val="00B050"/>
                  </a:solidFill>
                  <a:latin typeface="Verdana" charset="0"/>
                  <a:cs typeface="Verdana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65FFCA-22D2-BE4B-BD84-42C6CE57E87C}"/>
                </a:ext>
              </a:extLst>
            </p:cNvPr>
            <p:cNvSpPr/>
            <p:nvPr/>
          </p:nvSpPr>
          <p:spPr>
            <a:xfrm rot="752510">
              <a:off x="7057911" y="5508287"/>
              <a:ext cx="4802385" cy="372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6B443-A2B3-87D7-EF49-A4BA01E17748}"/>
              </a:ext>
            </a:extLst>
          </p:cNvPr>
          <p:cNvGrpSpPr/>
          <p:nvPr/>
        </p:nvGrpSpPr>
        <p:grpSpPr>
          <a:xfrm>
            <a:off x="0" y="2743200"/>
            <a:ext cx="6372126" cy="3657600"/>
            <a:chOff x="0" y="2743200"/>
            <a:chExt cx="6372126" cy="3657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D3A8A2-EBB0-BE00-2807-F292EA1AA69E}"/>
                </a:ext>
              </a:extLst>
            </p:cNvPr>
            <p:cNvSpPr/>
            <p:nvPr/>
          </p:nvSpPr>
          <p:spPr>
            <a:xfrm>
              <a:off x="0" y="2743200"/>
              <a:ext cx="6858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C9890B-0112-6A32-3185-155D9592B7F8}"/>
                </a:ext>
              </a:extLst>
            </p:cNvPr>
            <p:cNvGrpSpPr/>
            <p:nvPr/>
          </p:nvGrpSpPr>
          <p:grpSpPr>
            <a:xfrm>
              <a:off x="565686" y="2743200"/>
              <a:ext cx="5806440" cy="3657600"/>
              <a:chOff x="565686" y="2743200"/>
              <a:chExt cx="5806440" cy="3657600"/>
            </a:xfrm>
          </p:grpSpPr>
          <p:pic>
            <p:nvPicPr>
              <p:cNvPr id="35" name="Picture 6" descr="Slide1.jpg">
                <a:extLst>
                  <a:ext uri="{FF2B5EF4-FFF2-40B4-BE49-F238E27FC236}">
                    <a16:creationId xmlns:a16="http://schemas.microsoft.com/office/drawing/2014/main" id="{02214AA8-4AF3-3AA1-F20E-4AC0E227847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66" t="18889" r="39496" b="41112"/>
              <a:stretch/>
            </p:blipFill>
            <p:spPr bwMode="auto">
              <a:xfrm>
                <a:off x="565686" y="2743200"/>
                <a:ext cx="5806440" cy="3657600"/>
              </a:xfrm>
              <a:prstGeom prst="rect">
                <a:avLst/>
              </a:prstGeom>
              <a:noFill/>
              <a:ln>
                <a:solidFill>
                  <a:srgbClr val="0432FF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893AC85-2E8B-D8CE-F09B-790075A9D32A}"/>
                  </a:ext>
                </a:extLst>
              </p:cNvPr>
              <p:cNvSpPr/>
              <p:nvPr/>
            </p:nvSpPr>
            <p:spPr>
              <a:xfrm rot="752510">
                <a:off x="1211724" y="5508285"/>
                <a:ext cx="4802385" cy="3725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FE142B7-F5D9-1055-581D-2162E273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217" y="5725906"/>
            <a:ext cx="15199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2000" b="1" dirty="0">
                <a:latin typeface="Verdana" charset="0"/>
                <a:cs typeface="Symbol" charset="0"/>
              </a:rPr>
              <a:t>inversion</a:t>
            </a:r>
          </a:p>
          <a:p>
            <a:pPr algn="l">
              <a:lnSpc>
                <a:spcPts val="1800"/>
              </a:lnSpc>
            </a:pPr>
            <a:r>
              <a:rPr lang="en-US" sz="2000" b="1" dirty="0">
                <a:latin typeface="Verdana" charset="0"/>
                <a:cs typeface="Symbol" charset="0"/>
              </a:rPr>
              <a:t>strength</a:t>
            </a:r>
            <a:endParaRPr lang="en-US" sz="2000" b="1" dirty="0">
              <a:latin typeface="Verdana" charset="0"/>
              <a:cs typeface="Verdana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6C9AAE-90C7-99D9-9BA1-27B65D7359B2}"/>
              </a:ext>
            </a:extLst>
          </p:cNvPr>
          <p:cNvSpPr/>
          <p:nvPr/>
        </p:nvSpPr>
        <p:spPr>
          <a:xfrm>
            <a:off x="2401735" y="-3102"/>
            <a:ext cx="7388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Verdana" charset="0"/>
              </a:rPr>
              <a:t>Single Column Model (SCM) Testing</a:t>
            </a:r>
            <a:endParaRPr lang="en-US" sz="2800" b="1" i="1" dirty="0">
              <a:solidFill>
                <a:srgbClr val="0000FF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3C31D2-7F0C-E405-F08A-09D3D3D2CACC}"/>
              </a:ext>
            </a:extLst>
          </p:cNvPr>
          <p:cNvSpPr/>
          <p:nvPr/>
        </p:nvSpPr>
        <p:spPr>
          <a:xfrm>
            <a:off x="228600" y="640080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Verdana" charset="0"/>
              </a:rPr>
              <a:t>Sensitivity tests: SCM with interactive land &amp; ABL with fair weather cumulus for different conditions </a:t>
            </a:r>
            <a:r>
              <a:rPr lang="en-US" sz="2000" dirty="0">
                <a:latin typeface="Verdana" charset="0"/>
              </a:rPr>
              <a:t>(starting with an </a:t>
            </a:r>
            <a:r>
              <a:rPr lang="en-US" sz="2000" dirty="0" err="1">
                <a:latin typeface="Verdana" charset="0"/>
              </a:rPr>
              <a:t>intial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Cabauw</a:t>
            </a:r>
            <a:r>
              <a:rPr lang="en-US" sz="2000" dirty="0">
                <a:latin typeface="Verdana" charset="0"/>
              </a:rPr>
              <a:t>, NL data set).</a:t>
            </a: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12FACDCB-47B8-C4C7-121A-7E36D10C1C0B}"/>
              </a:ext>
            </a:extLst>
          </p:cNvPr>
          <p:cNvSpPr>
            <a:spLocks noChangeArrowheads="1"/>
          </p:cNvSpPr>
          <p:nvPr/>
        </p:nvSpPr>
        <p:spPr bwMode="auto">
          <a:xfrm rot="1102013">
            <a:off x="6026449" y="5865869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432FF"/>
                </a:solidFill>
                <a:latin typeface="Verdana" charset="0"/>
                <a:cs typeface="Symbol" charset="0"/>
              </a:rPr>
              <a:t>strong</a:t>
            </a:r>
            <a:endParaRPr lang="en-US" sz="1800" b="1" dirty="0">
              <a:solidFill>
                <a:srgbClr val="0432FF"/>
              </a:solidFill>
              <a:latin typeface="Verdana" charset="0"/>
              <a:cs typeface="Verdana" charset="0"/>
            </a:endParaRP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14BA4043-04D6-E9C1-14DE-2B83EF29393E}"/>
              </a:ext>
            </a:extLst>
          </p:cNvPr>
          <p:cNvSpPr>
            <a:spLocks noChangeArrowheads="1"/>
          </p:cNvSpPr>
          <p:nvPr/>
        </p:nvSpPr>
        <p:spPr bwMode="auto">
          <a:xfrm rot="1102013">
            <a:off x="6255356" y="5665639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Verdana" charset="0"/>
                <a:cs typeface="Symbol" charset="0"/>
              </a:rPr>
              <a:t>weak</a:t>
            </a:r>
            <a:endParaRPr lang="en-US" sz="1800" b="1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8EBD2024-D3CC-DC31-302F-82D212637B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91774" y="3802006"/>
            <a:ext cx="1839913" cy="400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Verdana" charset="0"/>
                <a:cs typeface="Symbol" charset="0"/>
              </a:rPr>
              <a:t>cloud cover</a:t>
            </a:r>
            <a:endParaRPr lang="en-US" sz="2000" b="1" dirty="0">
              <a:latin typeface="Verdana" charset="0"/>
              <a:cs typeface="Verdana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53FC40-BB53-9E9D-852C-D02A3430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97" y="2300185"/>
            <a:ext cx="12532661" cy="3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594350" indent="-5594350" algn="l">
              <a:lnSpc>
                <a:spcPts val="2400"/>
              </a:lnSpc>
            </a:pPr>
            <a:r>
              <a:rPr lang="en-US" sz="1800" dirty="0">
                <a:solidFill>
                  <a:srgbClr val="00B050"/>
                </a:solidFill>
                <a:latin typeface="Verdana" charset="0"/>
                <a:cs typeface="Arial" charset="0"/>
              </a:rPr>
              <a:t>•</a:t>
            </a:r>
            <a:r>
              <a:rPr lang="en-US" sz="1800" dirty="0">
                <a:solidFill>
                  <a:srgbClr val="00B050"/>
                </a:solidFill>
                <a:latin typeface="Verdana" charset="0"/>
                <a:ea typeface="MS Mincho" charset="0"/>
                <a:cs typeface="MS Mincho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Verdana" charset="0"/>
                <a:cs typeface="Verdana" charset="0"/>
              </a:rPr>
              <a:t>dry aloft (</a:t>
            </a:r>
            <a:r>
              <a:rPr lang="en-US" sz="1800" b="1" dirty="0" err="1">
                <a:solidFill>
                  <a:srgbClr val="00B050"/>
                </a:solidFill>
                <a:latin typeface="Symbol" charset="0"/>
                <a:cs typeface="Arial" charset="0"/>
              </a:rPr>
              <a:t>D</a:t>
            </a:r>
            <a:r>
              <a:rPr lang="en-US" sz="1800" b="1" dirty="0" err="1">
                <a:solidFill>
                  <a:srgbClr val="00B050"/>
                </a:solidFill>
                <a:latin typeface="Verdana" charset="0"/>
                <a:cs typeface="Arial" charset="0"/>
              </a:rPr>
              <a:t>q</a:t>
            </a:r>
            <a:r>
              <a:rPr lang="en-US" sz="1800" b="1" dirty="0">
                <a:solidFill>
                  <a:srgbClr val="00B050"/>
                </a:solidFill>
                <a:latin typeface="Verdana" charset="0"/>
                <a:cs typeface="Arial" charset="0"/>
              </a:rPr>
              <a:t> large</a:t>
            </a:r>
            <a:r>
              <a:rPr lang="en-US" sz="1800" b="1" dirty="0">
                <a:solidFill>
                  <a:srgbClr val="00B050"/>
                </a:solidFill>
                <a:latin typeface="Verdana" charset="0"/>
                <a:cs typeface="Verdana" charset="0"/>
              </a:rPr>
              <a:t>) --&gt; fewer clouds regardless of inversion strength; dry air “wins”!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0BD20C-3D0C-BD27-E231-367F67168647}"/>
              </a:ext>
            </a:extLst>
          </p:cNvPr>
          <p:cNvGrpSpPr>
            <a:grpSpLocks/>
          </p:cNvGrpSpPr>
          <p:nvPr/>
        </p:nvGrpSpPr>
        <p:grpSpPr bwMode="auto">
          <a:xfrm>
            <a:off x="86105" y="1961702"/>
            <a:ext cx="10754524" cy="3816141"/>
            <a:chOff x="-1247209" y="1891960"/>
            <a:chExt cx="10754524" cy="3816715"/>
          </a:xfrm>
        </p:grpSpPr>
        <p:sp>
          <p:nvSpPr>
            <p:cNvPr id="45" name="Rectangle 32">
              <a:extLst>
                <a:ext uri="{FF2B5EF4-FFF2-40B4-BE49-F238E27FC236}">
                  <a16:creationId xmlns:a16="http://schemas.microsoft.com/office/drawing/2014/main" id="{48C74280-C029-43CA-EE79-9EC8AA934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7209" y="1891960"/>
              <a:ext cx="10754524" cy="37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800" dirty="0">
                  <a:latin typeface="Verdana" charset="0"/>
                  <a:cs typeface="Arial" charset="0"/>
                </a:rPr>
                <a:t>•</a:t>
              </a:r>
              <a:r>
                <a:rPr lang="en-US" sz="1800" dirty="0">
                  <a:latin typeface="Verdana" charset="0"/>
                  <a:ea typeface="MS Mincho" charset="0"/>
                  <a:cs typeface="MS Mincho" charset="0"/>
                </a:rPr>
                <a:t> </a:t>
              </a:r>
              <a:r>
                <a:rPr lang="en-US" sz="1800" b="1" dirty="0">
                  <a:latin typeface="Verdana" charset="0"/>
                  <a:cs typeface="Verdana" charset="0"/>
                </a:rPr>
                <a:t>moist soil --&gt; shallow ABL, cloud cover similar, regardless of inversion strength.</a:t>
              </a:r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8F7E5140-A79D-7929-EF2B-56E008341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495" y="4927185"/>
              <a:ext cx="853923" cy="78149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98D299-7B12-6103-CC81-76E8FD0B84D1}"/>
              </a:ext>
            </a:extLst>
          </p:cNvPr>
          <p:cNvGrpSpPr>
            <a:grpSpLocks/>
          </p:cNvGrpSpPr>
          <p:nvPr/>
        </p:nvGrpSpPr>
        <p:grpSpPr bwMode="auto">
          <a:xfrm>
            <a:off x="71359" y="1617149"/>
            <a:ext cx="8763000" cy="1297764"/>
            <a:chOff x="-133684" y="1633161"/>
            <a:chExt cx="8763000" cy="1297196"/>
          </a:xfrm>
        </p:grpSpPr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58FA62F9-A1FB-2298-4A9A-063D9E234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3684" y="1633161"/>
              <a:ext cx="8763000" cy="37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1800" dirty="0">
                  <a:solidFill>
                    <a:srgbClr val="0432FF"/>
                  </a:solidFill>
                  <a:latin typeface="Verdana" charset="0"/>
                  <a:cs typeface="Arial" charset="0"/>
                </a:rPr>
                <a:t>•</a:t>
              </a:r>
              <a:r>
                <a:rPr lang="en-US" sz="1800" dirty="0">
                  <a:solidFill>
                    <a:srgbClr val="0432FF"/>
                  </a:solidFill>
                  <a:latin typeface="Verdana" charset="0"/>
                  <a:ea typeface="MS Mincho" charset="0"/>
                  <a:cs typeface="MS Mincho" charset="0"/>
                </a:rPr>
                <a:t> </a:t>
              </a:r>
              <a:r>
                <a:rPr lang="en-US" sz="1800" b="1" dirty="0">
                  <a:solidFill>
                    <a:srgbClr val="0432FF"/>
                  </a:solidFill>
                  <a:latin typeface="Verdana" charset="0"/>
                  <a:ea typeface="MS Mincho" charset="0"/>
                  <a:cs typeface="MS Mincho" charset="0"/>
                </a:rPr>
                <a:t>dry soil/</a:t>
              </a:r>
              <a:r>
                <a:rPr lang="en-US" sz="1800" b="1" dirty="0">
                  <a:solidFill>
                    <a:srgbClr val="0432FF"/>
                  </a:solidFill>
                  <a:latin typeface="Verdana" charset="0"/>
                  <a:cs typeface="Verdana" charset="0"/>
                </a:rPr>
                <a:t>weak inversion --&gt; deeper ABL, more clouds.</a:t>
              </a:r>
            </a:p>
          </p:txBody>
        </p:sp>
        <p:cxnSp>
          <p:nvCxnSpPr>
            <p:cNvPr id="49" name="Straight Arrow Connector 4">
              <a:extLst>
                <a:ext uri="{FF2B5EF4-FFF2-40B4-BE49-F238E27FC236}">
                  <a16:creationId xmlns:a16="http://schemas.microsoft.com/office/drawing/2014/main" id="{2A8C52FC-935C-88FE-EC2C-58962CE50E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0718" y="2930357"/>
              <a:ext cx="457200" cy="0"/>
            </a:xfrm>
            <a:prstGeom prst="straightConnector1">
              <a:avLst/>
            </a:prstGeom>
            <a:noFill/>
            <a:ln w="50800">
              <a:solidFill>
                <a:srgbClr val="0432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C362C6-64D1-1E06-BDA4-212CE6073B42}"/>
              </a:ext>
            </a:extLst>
          </p:cNvPr>
          <p:cNvGrpSpPr>
            <a:grpSpLocks/>
          </p:cNvGrpSpPr>
          <p:nvPr/>
        </p:nvGrpSpPr>
        <p:grpSpPr bwMode="auto">
          <a:xfrm>
            <a:off x="82958" y="1273782"/>
            <a:ext cx="8686800" cy="3908242"/>
            <a:chOff x="-1125918" y="1260811"/>
            <a:chExt cx="8686800" cy="3908242"/>
          </a:xfrm>
        </p:grpSpPr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C7BC8DFE-A0BF-F432-DDA8-04EC62C3D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5918" y="1260811"/>
              <a:ext cx="8686800" cy="37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Verdana" charset="0"/>
                  <a:cs typeface="Arial" charset="0"/>
                </a:rPr>
                <a:t>•</a:t>
              </a:r>
              <a:r>
                <a:rPr lang="en-US" sz="1800" dirty="0">
                  <a:solidFill>
                    <a:srgbClr val="FF0000"/>
                  </a:solidFill>
                  <a:latin typeface="Verdana" charset="0"/>
                  <a:ea typeface="MS Mincho" charset="0"/>
                  <a:cs typeface="MS Mincho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Verdana" charset="0"/>
                  <a:ea typeface="MS Mincho" charset="0"/>
                  <a:cs typeface="MS Mincho" charset="0"/>
                </a:rPr>
                <a:t>dry soil/</a:t>
              </a:r>
              <a:r>
                <a:rPr lang="en-US" sz="1800" b="1" dirty="0">
                  <a:solidFill>
                    <a:srgbClr val="FF0000"/>
                  </a:solidFill>
                  <a:latin typeface="Verdana" charset="0"/>
                  <a:cs typeface="Verdana" charset="0"/>
                </a:rPr>
                <a:t>strong inversion --&gt; shallow ABL, no clouds.</a:t>
              </a:r>
            </a:p>
          </p:txBody>
        </p:sp>
        <p:cxnSp>
          <p:nvCxnSpPr>
            <p:cNvPr id="52" name="Straight Arrow Connector 29">
              <a:extLst>
                <a:ext uri="{FF2B5EF4-FFF2-40B4-BE49-F238E27FC236}">
                  <a16:creationId xmlns:a16="http://schemas.microsoft.com/office/drawing/2014/main" id="{170A9ECC-CE82-510E-6AAC-1D667B3577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-371969" y="5002987"/>
              <a:ext cx="457200" cy="166066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id="{4030539E-2878-9BA0-1275-138D3A53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58" y="2991168"/>
            <a:ext cx="1545616" cy="646331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latin typeface="Symbol" charset="0"/>
                <a:cs typeface="Arial" charset="0"/>
              </a:rPr>
              <a:t>D</a:t>
            </a:r>
            <a:r>
              <a:rPr lang="en-US" sz="1800" b="1" dirty="0" err="1">
                <a:latin typeface="Verdana" charset="0"/>
                <a:cs typeface="Arial" charset="0"/>
              </a:rPr>
              <a:t>q</a:t>
            </a:r>
            <a:r>
              <a:rPr lang="en-US" sz="1800" b="1" dirty="0">
                <a:latin typeface="Verdana" charset="0"/>
                <a:cs typeface="Arial" charset="0"/>
              </a:rPr>
              <a:t> small</a:t>
            </a:r>
          </a:p>
          <a:p>
            <a:pPr algn="ctr"/>
            <a:r>
              <a:rPr lang="en-US" sz="1800" b="1" dirty="0">
                <a:latin typeface="Symbol" pitchFamily="2" charset="2"/>
                <a:cs typeface="Arial" charset="0"/>
              </a:rPr>
              <a:t>(</a:t>
            </a:r>
            <a:r>
              <a:rPr lang="en-US" sz="1800" b="1" dirty="0" err="1">
                <a:latin typeface="Symbol" pitchFamily="2" charset="2"/>
                <a:cs typeface="Arial" charset="0"/>
              </a:rPr>
              <a:t>D</a:t>
            </a:r>
            <a:r>
              <a:rPr lang="en-US" sz="1800" b="1" dirty="0" err="1">
                <a:latin typeface="Verdana" charset="0"/>
                <a:cs typeface="Arial" charset="0"/>
              </a:rPr>
              <a:t>q</a:t>
            </a:r>
            <a:r>
              <a:rPr lang="en-US" sz="1800" b="1" dirty="0">
                <a:latin typeface="Verdana" charset="0"/>
                <a:cs typeface="Arial" charset="0"/>
              </a:rPr>
              <a:t>&lt;</a:t>
            </a:r>
            <a:r>
              <a:rPr lang="en-US" sz="1800" b="1" dirty="0" err="1">
                <a:latin typeface="Symbol" pitchFamily="2" charset="2"/>
                <a:cs typeface="Arial" charset="0"/>
              </a:rPr>
              <a:t>D</a:t>
            </a:r>
            <a:r>
              <a:rPr lang="en-US" sz="1800" b="1" dirty="0" err="1">
                <a:latin typeface="Verdana" charset="0"/>
                <a:cs typeface="Arial" charset="0"/>
              </a:rPr>
              <a:t>q</a:t>
            </a:r>
            <a:r>
              <a:rPr lang="en-US" sz="1400" b="1" dirty="0" err="1">
                <a:latin typeface="Verdana" charset="0"/>
                <a:cs typeface="Arial" charset="0"/>
              </a:rPr>
              <a:t>crit</a:t>
            </a:r>
            <a:r>
              <a:rPr lang="en-US" sz="1800" b="1" dirty="0">
                <a:latin typeface="Verdana" charset="0"/>
                <a:cs typeface="Arial" charset="0"/>
              </a:rPr>
              <a:t>)</a:t>
            </a:r>
            <a:endParaRPr lang="en-US" sz="1800" b="1" dirty="0">
              <a:latin typeface="Verdana" charset="0"/>
              <a:cs typeface="Verdana" charset="0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1AC46884-73DE-460D-C54B-C97EE3FF8D88}"/>
              </a:ext>
            </a:extLst>
          </p:cNvPr>
          <p:cNvSpPr>
            <a:spLocks noChangeArrowheads="1"/>
          </p:cNvSpPr>
          <p:nvPr/>
        </p:nvSpPr>
        <p:spPr bwMode="auto">
          <a:xfrm rot="864338">
            <a:off x="1183683" y="5071919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Verdana" charset="0"/>
                <a:cs typeface="Symbol" charset="0"/>
              </a:rPr>
              <a:t>dry</a:t>
            </a:r>
            <a:endParaRPr lang="en-US" sz="1800" b="1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88210763-CE9C-56DB-8BE1-30693E605737}"/>
              </a:ext>
            </a:extLst>
          </p:cNvPr>
          <p:cNvSpPr>
            <a:spLocks noChangeArrowheads="1"/>
          </p:cNvSpPr>
          <p:nvPr/>
        </p:nvSpPr>
        <p:spPr bwMode="auto">
          <a:xfrm rot="1068316">
            <a:off x="4429055" y="5784900"/>
            <a:ext cx="803024" cy="3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  <a:latin typeface="Verdana" charset="0"/>
                <a:cs typeface="Symbol" charset="0"/>
              </a:rPr>
              <a:t>wet</a:t>
            </a:r>
            <a:endParaRPr lang="en-US" sz="1800" b="1" dirty="0">
              <a:solidFill>
                <a:srgbClr val="0000FF"/>
              </a:solidFill>
              <a:latin typeface="Verdana" charset="0"/>
              <a:cs typeface="Verdana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14F603-C80B-71D2-2770-565FF6178069}"/>
              </a:ext>
            </a:extLst>
          </p:cNvPr>
          <p:cNvSpPr>
            <a:spLocks noChangeArrowheads="1"/>
          </p:cNvSpPr>
          <p:nvPr/>
        </p:nvSpPr>
        <p:spPr bwMode="auto">
          <a:xfrm rot="782074">
            <a:off x="2086438" y="5471233"/>
            <a:ext cx="206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Verdana" charset="0"/>
                <a:cs typeface="Symbol" charset="0"/>
              </a:rPr>
              <a:t>soil moisture</a:t>
            </a:r>
            <a:endParaRPr lang="en-US" sz="2000" b="1" dirty="0">
              <a:latin typeface="Verdana" charset="0"/>
              <a:cs typeface="Verdan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A5384-0777-05DF-6605-B46DBF583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6</a:t>
            </a:fld>
            <a:r>
              <a:rPr lang="en-US" altLang="en-US"/>
              <a:t>/9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7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 animBg="1"/>
      <p:bldP spid="43" grpId="0"/>
      <p:bldP spid="53" grpId="0" animBg="1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E960B-5446-34A2-0BA0-385152555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A495EC-00EB-096B-C459-CA4A87DAD368}"/>
              </a:ext>
            </a:extLst>
          </p:cNvPr>
          <p:cNvGrpSpPr/>
          <p:nvPr/>
        </p:nvGrpSpPr>
        <p:grpSpPr>
          <a:xfrm>
            <a:off x="6583853" y="969972"/>
            <a:ext cx="5354715" cy="5181600"/>
            <a:chOff x="6583853" y="969972"/>
            <a:chExt cx="5354715" cy="5181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F7F3F7-D1E9-63D0-452D-FAAE9669E18C}"/>
                </a:ext>
              </a:extLst>
            </p:cNvPr>
            <p:cNvSpPr/>
            <p:nvPr/>
          </p:nvSpPr>
          <p:spPr>
            <a:xfrm>
              <a:off x="6680768" y="969972"/>
              <a:ext cx="5257800" cy="518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56C90B-5B4A-B6C8-44BD-544E6103E9BF}"/>
                </a:ext>
              </a:extLst>
            </p:cNvPr>
            <p:cNvGrpSpPr/>
            <p:nvPr/>
          </p:nvGrpSpPr>
          <p:grpSpPr>
            <a:xfrm>
              <a:off x="6583853" y="969972"/>
              <a:ext cx="5278515" cy="5167313"/>
              <a:chOff x="6583853" y="969972"/>
              <a:chExt cx="5278515" cy="5167313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E3F33997-8722-54F4-7E59-8EFB4F5322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8" t="9628" r="17734" b="19025"/>
              <a:stretch>
                <a:fillRect/>
              </a:stretch>
            </p:blipFill>
            <p:spPr bwMode="auto">
              <a:xfrm>
                <a:off x="6909368" y="969972"/>
                <a:ext cx="4953000" cy="487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id="{75D6F282-FE20-5036-0F16-10E45E116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9468" y="5770572"/>
                <a:ext cx="335438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i="1" dirty="0">
                    <a:latin typeface="Verdana" charset="0"/>
                    <a:cs typeface="Arial" charset="0"/>
                  </a:rPr>
                  <a:t>evaporative fraction (</a:t>
                </a:r>
                <a:r>
                  <a:rPr lang="en-US" sz="1800" i="1" dirty="0" err="1">
                    <a:latin typeface="Verdana" charset="0"/>
                    <a:cs typeface="Arial" charset="0"/>
                  </a:rPr>
                  <a:t>ef</a:t>
                </a:r>
                <a:r>
                  <a:rPr lang="en-US" sz="1800" i="1" dirty="0">
                    <a:latin typeface="Verdana" charset="0"/>
                    <a:cs typeface="Arial" charset="0"/>
                  </a:rPr>
                  <a:t>)</a:t>
                </a:r>
              </a:p>
            </p:txBody>
          </p: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DCAE464C-419F-A8F3-C69B-3B97ACE82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86816" y="3224222"/>
                <a:ext cx="37607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i="1" dirty="0">
                    <a:latin typeface="Verdana" charset="0"/>
                    <a:cs typeface="Arial" charset="0"/>
                  </a:rPr>
                  <a:t>non-evaporative terms (ne)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EF480E-8868-CAB5-7B2C-0E6600C28980}"/>
              </a:ext>
            </a:extLst>
          </p:cNvPr>
          <p:cNvGrpSpPr/>
          <p:nvPr/>
        </p:nvGrpSpPr>
        <p:grpSpPr>
          <a:xfrm>
            <a:off x="6912369" y="973575"/>
            <a:ext cx="4949998" cy="4838254"/>
            <a:chOff x="6912369" y="847422"/>
            <a:chExt cx="4949998" cy="48382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71F85F-3B78-EDDB-E9A0-72EBEBA61340}"/>
                </a:ext>
              </a:extLst>
            </p:cNvPr>
            <p:cNvSpPr>
              <a:spLocks/>
            </p:cNvSpPr>
            <p:nvPr/>
          </p:nvSpPr>
          <p:spPr>
            <a:xfrm>
              <a:off x="6912369" y="847422"/>
              <a:ext cx="4949998" cy="4838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0DA8EEF-4379-8184-6E9F-E2B48C896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4" t="9628" r="17734" b="22898"/>
            <a:stretch>
              <a:fillRect/>
            </a:stretch>
          </p:blipFill>
          <p:spPr bwMode="auto">
            <a:xfrm>
              <a:off x="7179165" y="894557"/>
              <a:ext cx="4683201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BACBF0A-D128-25D6-CA66-6B92F3759975}"/>
              </a:ext>
            </a:extLst>
          </p:cNvPr>
          <p:cNvSpPr/>
          <p:nvPr/>
        </p:nvSpPr>
        <p:spPr>
          <a:xfrm>
            <a:off x="2547604" y="-1578"/>
            <a:ext cx="7096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Verdana" charset="0"/>
              </a:rPr>
              <a:t>Observations from Field Programs</a:t>
            </a:r>
            <a:endParaRPr lang="en-US" sz="2800" b="1" i="1" dirty="0">
              <a:solidFill>
                <a:srgbClr val="0000FF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777ACDD-0C87-F23F-840F-B82F59078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1" y="548640"/>
            <a:ext cx="6379015" cy="577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8925" indent="-288925"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Observed mid-afternoon ABL cloud formation  (fair-weather Cumulus) &lt;~20% cloud cover.</a:t>
            </a:r>
          </a:p>
          <a:p>
            <a:pPr marL="288925" indent="-288925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n-US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AMMA, West Africa: June. Tropical mixed agriculture &amp; semi-arid. </a:t>
            </a:r>
            <a:r>
              <a:rPr lang="en-US" sz="16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Westra et al (2012).</a:t>
            </a:r>
            <a:endParaRPr lang="en-US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925" indent="-288925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n-US" sz="1600" b="1" i="1" dirty="0">
                <a:solidFill>
                  <a:srgbClr val="0090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HAPEX-MOBILHY, SW France: June. Mixed agriculture &amp; forest. </a:t>
            </a:r>
            <a:r>
              <a:rPr lang="en-US" sz="1600" i="1" dirty="0">
                <a:solidFill>
                  <a:srgbClr val="0090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 &amp; Mahrt (1994).</a:t>
            </a:r>
            <a:endParaRPr lang="en-US" sz="1600" b="1" i="1" dirty="0">
              <a:solidFill>
                <a:srgbClr val="0090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925" indent="-288925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n-US" sz="1600" b="1" i="1" dirty="0" err="1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Cabauw</a:t>
            </a:r>
            <a:r>
              <a:rPr lang="en-US" sz="1600" b="1" i="1" dirty="0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Netherlands: May. Grassland, agriculture. </a:t>
            </a:r>
            <a:r>
              <a:rPr lang="en-US" sz="1600" i="1" dirty="0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 &amp; </a:t>
            </a:r>
            <a:r>
              <a:rPr lang="en-US" sz="1600" i="1" dirty="0" err="1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Holtslag</a:t>
            </a:r>
            <a:r>
              <a:rPr lang="en-US" sz="1600" i="1" dirty="0">
                <a:solidFill>
                  <a:srgbClr val="0432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(2004).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925" indent="-288925">
              <a:buSzPct val="150000"/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evaluate more data sets from field programs &amp; observational networks focused on land-atmosphere interactions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clouds possibly observed), e.g.:</a:t>
            </a:r>
          </a:p>
          <a:p>
            <a:pPr marL="515938" indent="-225425">
              <a:buSzPct val="100000"/>
              <a:buFont typeface="Courier New" panose="02070309020205020404" pitchFamily="49" charset="0"/>
              <a:buChar char="o"/>
              <a:tabLst>
                <a:tab pos="376872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 &amp; Islam,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1997, FIFE/Oklahoma.</a:t>
            </a:r>
          </a:p>
          <a:p>
            <a:pPr marL="515938" indent="-225425">
              <a:buSzPct val="100000"/>
              <a:buFont typeface="Courier New" panose="02070309020205020404" pitchFamily="49" charset="0"/>
              <a:buChar char="o"/>
              <a:tabLst>
                <a:tab pos="376872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Kustas &amp; Albertson, 2003,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Monsoon 90 field exp., AZ.</a:t>
            </a:r>
          </a:p>
          <a:p>
            <a:pPr marL="515938" indent="-225425">
              <a:buSzPct val="100000"/>
              <a:buFont typeface="Courier New" panose="02070309020205020404" pitchFamily="49" charset="0"/>
              <a:buChar char="o"/>
              <a:tabLst>
                <a:tab pos="376872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Lenderink et al, 2004,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QJRMS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SCM study, S. Great Plains.</a:t>
            </a:r>
          </a:p>
          <a:p>
            <a:pPr marL="515938" indent="-225425">
              <a:buSzPct val="100000"/>
              <a:buFont typeface="Courier New" panose="02070309020205020404" pitchFamily="49" charset="0"/>
              <a:buChar char="o"/>
              <a:tabLst>
                <a:tab pos="376872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Bertoldi et al, 2007,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Remote sensing, SGP.</a:t>
            </a:r>
          </a:p>
          <a:p>
            <a:pPr marL="515938" indent="-225425">
              <a:buSzPct val="100000"/>
              <a:buFont typeface="Courier New" panose="02070309020205020404" pitchFamily="49" charset="0"/>
              <a:buChar char="o"/>
              <a:tabLst>
                <a:tab pos="376872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Huang &amp;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Mergulis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2010, LES study,  SMACESX/SMEX02, Great Plains.</a:t>
            </a:r>
          </a:p>
          <a:p>
            <a:pPr marL="515938" indent="-225425">
              <a:buSzPct val="100000"/>
              <a:buFont typeface="Courier New" panose="02070309020205020404" pitchFamily="49" charset="0"/>
              <a:buChar char="o"/>
              <a:tabLst>
                <a:tab pos="376872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Qiu &amp; Williams, 2020,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SGP.</a:t>
            </a:r>
          </a:p>
          <a:p>
            <a:pPr marL="515938" indent="-225425"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tabLst>
                <a:tab pos="376872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work by Dirmeyer, Findell, Santanello,                         among others.</a:t>
            </a:r>
          </a:p>
          <a:p>
            <a:pPr marL="288925" indent="-288925">
              <a:buSzPct val="150000"/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/dt with GEWEX Land-Atmos.                   Feedback Observatories (GLAFOs)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591FCA-DCDC-5C10-EE4E-4A8C42C5867F}"/>
              </a:ext>
            </a:extLst>
          </p:cNvPr>
          <p:cNvSpPr/>
          <p:nvPr/>
        </p:nvSpPr>
        <p:spPr>
          <a:xfrm>
            <a:off x="10532612" y="2981919"/>
            <a:ext cx="329437" cy="1719297"/>
          </a:xfrm>
          <a:prstGeom prst="ellipse">
            <a:avLst/>
          </a:prstGeom>
          <a:solidFill>
            <a:srgbClr val="00B0F0"/>
          </a:solidFill>
          <a:ln w="25400">
            <a:solidFill>
              <a:srgbClr val="0432FF"/>
            </a:solidFill>
          </a:ln>
          <a:scene3d>
            <a:camera prst="orthographicFront">
              <a:rot lat="0" lon="0" rev="2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5B6911-C9BA-9377-9B84-57DCA994B9B0}"/>
              </a:ext>
            </a:extLst>
          </p:cNvPr>
          <p:cNvSpPr/>
          <p:nvPr/>
        </p:nvSpPr>
        <p:spPr>
          <a:xfrm>
            <a:off x="7708792" y="2238233"/>
            <a:ext cx="329437" cy="1144672"/>
          </a:xfrm>
          <a:prstGeom prst="ellipse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F5D748-F2E5-CCB0-0576-A580DE4058E5}"/>
              </a:ext>
            </a:extLst>
          </p:cNvPr>
          <p:cNvSpPr/>
          <p:nvPr/>
        </p:nvSpPr>
        <p:spPr>
          <a:xfrm>
            <a:off x="9674266" y="2238233"/>
            <a:ext cx="329437" cy="1871087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>
              <a:solidFill>
                <a:srgbClr val="00B05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914AD-C9F5-0CA5-E141-22006D21C4E8}"/>
              </a:ext>
            </a:extLst>
          </p:cNvPr>
          <p:cNvGrpSpPr/>
          <p:nvPr/>
        </p:nvGrpSpPr>
        <p:grpSpPr>
          <a:xfrm>
            <a:off x="7214168" y="948575"/>
            <a:ext cx="4551401" cy="2349361"/>
            <a:chOff x="7214168" y="948575"/>
            <a:chExt cx="4551401" cy="2349361"/>
          </a:xfrm>
        </p:grpSpPr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B94C7F3F-6EE4-63AB-E5CD-06E948C8A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4168" y="1046172"/>
              <a:ext cx="1295400" cy="1295400"/>
            </a:xfrm>
            <a:prstGeom prst="ellips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8CBF3C-0568-2C2F-B519-066460F2AE54}"/>
                </a:ext>
              </a:extLst>
            </p:cNvPr>
            <p:cNvSpPr txBox="1"/>
            <p:nvPr/>
          </p:nvSpPr>
          <p:spPr>
            <a:xfrm>
              <a:off x="8567856" y="948575"/>
              <a:ext cx="3197713" cy="23493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GB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Concept behind the Cloud and Precipitation Reactor (CPR) – </a:t>
              </a:r>
              <a:r>
                <a:rPr lang="en-GB" sz="14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</a:t>
              </a:r>
              <a:r>
                <a:rPr lang="en-GB" sz="1400" b="1" i="1" dirty="0">
                  <a:solidFill>
                    <a:srgbClr val="0432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Intelligent land use change to enhance precipitation in arid regions.”</a:t>
              </a:r>
            </a:p>
            <a:p>
              <a:pPr>
                <a:spcAft>
                  <a:spcPts val="400"/>
                </a:spcAft>
              </a:pPr>
              <a:r>
                <a:rPr lang="en-GB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Optimal conditions: strong surface heating (small </a:t>
              </a:r>
              <a:r>
                <a:rPr lang="en-GB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ef</a:t>
              </a:r>
              <a:r>
                <a:rPr lang="en-GB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), optimal initial RH in ABL, small </a:t>
              </a:r>
              <a:r>
                <a:rPr lang="en-GB" sz="1400" b="1" dirty="0" err="1">
                  <a:latin typeface="Symbol" pitchFamily="2" charset="2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r>
                <a:rPr lang="en-GB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</a:t>
              </a:r>
              <a:r>
                <a:rPr lang="en-GB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weak inversion.</a:t>
              </a:r>
            </a:p>
            <a:p>
              <a:pPr>
                <a:spcAft>
                  <a:spcPts val="400"/>
                </a:spcAft>
              </a:pPr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Branch, </a:t>
              </a:r>
              <a:r>
                <a:rPr lang="en-GB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Wulfmeyer</a:t>
              </a:r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et al.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98838F-A792-01AD-7E1D-7AEF532DCED7}"/>
              </a:ext>
            </a:extLst>
          </p:cNvPr>
          <p:cNvGrpSpPr/>
          <p:nvPr/>
        </p:nvGrpSpPr>
        <p:grpSpPr>
          <a:xfrm>
            <a:off x="7214168" y="3297936"/>
            <a:ext cx="4551402" cy="2255541"/>
            <a:chOff x="7214168" y="3277776"/>
            <a:chExt cx="4551402" cy="22757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648EEE-2737-8C36-B9A4-1B220D3F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4168" y="3277776"/>
              <a:ext cx="4551402" cy="22757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8CAB5F-5AB9-F57A-0F56-4D08B00F2357}"/>
                </a:ext>
              </a:extLst>
            </p:cNvPr>
            <p:cNvSpPr txBox="1"/>
            <p:nvPr/>
          </p:nvSpPr>
          <p:spPr>
            <a:xfrm>
              <a:off x="8652681" y="5184145"/>
              <a:ext cx="3112889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/>
                <a:t>Jojoba plantation &amp; solar farm</a:t>
              </a:r>
              <a:endParaRPr lang="en-US" i="1" dirty="0"/>
            </a:p>
          </p:txBody>
        </p:sp>
      </p:grpSp>
      <p:sp>
        <p:nvSpPr>
          <p:cNvPr id="25" name="Slide Number Placeholder 64">
            <a:extLst>
              <a:ext uri="{FF2B5EF4-FFF2-40B4-BE49-F238E27FC236}">
                <a16:creationId xmlns:a16="http://schemas.microsoft.com/office/drawing/2014/main" id="{223B6E24-843D-DBA4-881C-B8F10FAFD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629400"/>
            <a:ext cx="762000" cy="228600"/>
          </a:xfrm>
        </p:spPr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7</a:t>
            </a:fld>
            <a:r>
              <a:rPr lang="en-US" altLang="en-US"/>
              <a:t>/9</a:t>
            </a:r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69233B-9857-C5BD-A1B3-0300D1AC49E1}"/>
              </a:ext>
            </a:extLst>
          </p:cNvPr>
          <p:cNvGrpSpPr/>
          <p:nvPr/>
        </p:nvGrpSpPr>
        <p:grpSpPr>
          <a:xfrm>
            <a:off x="4350698" y="4571002"/>
            <a:ext cx="2293281" cy="1600200"/>
            <a:chOff x="4107519" y="4598712"/>
            <a:chExt cx="2293281" cy="16002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875381-AC09-7ACE-5262-6FB948D5A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4598712"/>
              <a:ext cx="1600200" cy="1600200"/>
            </a:xfrm>
            <a:prstGeom prst="rect">
              <a:avLst/>
            </a:prstGeom>
            <a:ln>
              <a:solidFill>
                <a:srgbClr val="0432FF"/>
              </a:solidFill>
            </a:ln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0B2C8E0-40EE-6727-C03C-A38255CF0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7519" y="6110017"/>
              <a:ext cx="685800" cy="5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3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2255-9718-E457-66BB-238404C8A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EA5F97-26E6-9BE0-280D-2734B4C008DE}"/>
              </a:ext>
            </a:extLst>
          </p:cNvPr>
          <p:cNvSpPr/>
          <p:nvPr/>
        </p:nvSpPr>
        <p:spPr>
          <a:xfrm>
            <a:off x="4100121" y="-1578"/>
            <a:ext cx="3991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Verdana" charset="0"/>
              </a:rPr>
              <a:t>Summary &amp; Future</a:t>
            </a:r>
            <a:endParaRPr lang="en-US" sz="2800" b="1" i="1" dirty="0">
              <a:solidFill>
                <a:srgbClr val="0000FF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11BBAD-F543-4277-0B73-B37C4E5B9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2" y="594360"/>
            <a:ext cx="11585448" cy="57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0" dirty="0">
                <a:latin typeface="Verdana" charset="0"/>
                <a:ea typeface="Arial" charset="0"/>
                <a:sym typeface="Wingdings 3" charset="2"/>
              </a:rPr>
              <a:t>Land-atmosphere interactions involves:</a:t>
            </a:r>
          </a:p>
          <a:p>
            <a:pPr marL="469900" indent="-234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highlight>
                  <a:srgbClr val="008000"/>
                </a:highlight>
                <a:latin typeface="Verdana" charset="0"/>
              </a:rPr>
              <a:t>Terrestrial Leg</a:t>
            </a:r>
            <a:r>
              <a:rPr lang="en-US" sz="2400" b="0" dirty="0">
                <a:latin typeface="Verdana" charset="0"/>
                <a:ea typeface="Arial" charset="0"/>
                <a:sym typeface="Wingdings 3" charset="2"/>
              </a:rPr>
              <a:t>: land processes/characteristics effect surface fluxes.</a:t>
            </a:r>
          </a:p>
          <a:p>
            <a:pPr marL="469900" indent="-2349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highlight>
                  <a:srgbClr val="0432FF"/>
                </a:highlight>
                <a:latin typeface="Verdana" charset="0"/>
              </a:rPr>
              <a:t>Atmospheric Leg</a:t>
            </a:r>
            <a:r>
              <a:rPr lang="en-US" sz="2400" b="0" dirty="0">
                <a:latin typeface="Verdana" charset="0"/>
                <a:ea typeface="Arial" charset="0"/>
                <a:sym typeface="Wingdings 3" charset="2"/>
              </a:rPr>
              <a:t>:</a:t>
            </a:r>
            <a:r>
              <a:rPr lang="en-GB" sz="2400" dirty="0">
                <a:latin typeface="Verdana" charset="0"/>
              </a:rPr>
              <a:t> surface fluxes affect boundary-layer development, including cloud initiation.</a:t>
            </a:r>
            <a:endParaRPr lang="en-US" sz="2400" dirty="0">
              <a:latin typeface="Verdana" charset="0"/>
              <a:ea typeface="Arial" charset="0"/>
              <a:sym typeface="Wingdings 3" charset="2"/>
            </a:endParaRPr>
          </a:p>
          <a:p>
            <a:pPr marL="233363" indent="-233363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charset="0"/>
                <a:ea typeface="Arial" charset="0"/>
                <a:sym typeface="Wingdings 3" charset="2"/>
              </a:rPr>
              <a:t>Evaluate many land-atmosphere data sets.</a:t>
            </a:r>
          </a:p>
          <a:p>
            <a:pPr marL="233363" indent="-233363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charset="0"/>
                <a:ea typeface="Arial" charset="0"/>
                <a:sym typeface="Wingdings 3" charset="2"/>
              </a:rPr>
              <a:t>Increase understanding of land-atmosphere interactions, and transfer this knowledge to Earth system models for weather and climate.</a:t>
            </a:r>
            <a:endParaRPr lang="en-US" sz="2400" i="1" dirty="0">
              <a:solidFill>
                <a:srgbClr val="C00000"/>
              </a:solidFill>
              <a:latin typeface="Verdana" charset="0"/>
              <a:ea typeface="MS Mincho" charset="-128"/>
            </a:endParaRPr>
          </a:p>
          <a:p>
            <a:pPr marL="233363" indent="-233363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Verdana" charset="0"/>
                <a:ea typeface="Arial" charset="0"/>
              </a:rPr>
              <a:t>In fully-cou</a:t>
            </a:r>
            <a:r>
              <a:rPr lang="en-US" sz="2400" dirty="0">
                <a:latin typeface="Verdana" charset="0"/>
                <a:ea typeface="Arial" charset="0"/>
              </a:rPr>
              <a:t>pled</a:t>
            </a:r>
            <a:r>
              <a:rPr lang="en-US" sz="2400" b="0" dirty="0">
                <a:latin typeface="Verdana" charset="0"/>
                <a:ea typeface="Arial" charset="0"/>
              </a:rPr>
              <a:t> multi-component Earth System Models</a:t>
            </a:r>
            <a:r>
              <a:rPr lang="en-US" sz="2400" dirty="0">
                <a:latin typeface="Verdana" charset="0"/>
                <a:ea typeface="Arial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Verdana" charset="0"/>
                <a:ea typeface="Arial" charset="0"/>
              </a:rPr>
              <a:t>we have less degrees of freedom, so a greater need to get the </a:t>
            </a:r>
            <a:r>
              <a:rPr lang="en-US" sz="2400" b="1" i="1" dirty="0">
                <a:solidFill>
                  <a:srgbClr val="0000FF"/>
                </a:solidFill>
                <a:latin typeface="Verdana" charset="0"/>
                <a:ea typeface="Arial" charset="0"/>
              </a:rPr>
              <a:t>right answers for the right reasons</a:t>
            </a:r>
            <a:r>
              <a:rPr lang="en-US" sz="2400" i="1" dirty="0">
                <a:solidFill>
                  <a:srgbClr val="0000FF"/>
                </a:solidFill>
                <a:latin typeface="Verdana" charset="0"/>
                <a:ea typeface="Arial" charset="0"/>
              </a:rPr>
              <a:t>, i.e. properly represent land &amp; ABL processes and land-atmosphere interaction, including clouds.</a:t>
            </a:r>
            <a:endParaRPr lang="en-US" sz="2400" b="1" i="1" dirty="0">
              <a:solidFill>
                <a:srgbClr val="0000FF"/>
              </a:solidFill>
              <a:latin typeface="Verdana" charset="0"/>
              <a:ea typeface="Arial" charset="0"/>
            </a:endParaRPr>
          </a:p>
          <a:p>
            <a:pPr marL="233363" indent="-233363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charset="0"/>
                <a:ea typeface="Arial" charset="0"/>
              </a:rPr>
              <a:t>This effort is helped by activities and projects on land-atmosphere interaction under (WCRP GEWEX) GLASS, </a:t>
            </a:r>
            <a:r>
              <a:rPr lang="en-US" sz="2400" dirty="0" err="1">
                <a:latin typeface="Verdana" charset="0"/>
                <a:ea typeface="Arial" charset="0"/>
              </a:rPr>
              <a:t>LoCo</a:t>
            </a:r>
            <a:r>
              <a:rPr lang="en-US" sz="2400" dirty="0">
                <a:latin typeface="Verdana" charset="0"/>
                <a:ea typeface="Arial" charset="0"/>
              </a:rPr>
              <a:t>, GABLS, GLAFO.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90078-7ECD-4CC0-55D4-A8C21212F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8</a:t>
            </a:fld>
            <a:r>
              <a:rPr lang="en-US" altLang="en-US"/>
              <a:t>/9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2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EFE2821-B1C3-9A4C-95D9-F06BA946F76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2" name="Picture 11" descr="ABL_clouds">
            <a:extLst>
              <a:ext uri="{FF2B5EF4-FFF2-40B4-BE49-F238E27FC236}">
                <a16:creationId xmlns:a16="http://schemas.microsoft.com/office/drawing/2014/main" id="{B55172C8-636B-ED46-BEF3-0D272C626A3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 amt="60000"/>
          </a:blip>
          <a:srcRect l="19194" b="7761"/>
          <a:stretch>
            <a:fillRect/>
          </a:stretch>
        </p:blipFill>
        <p:spPr bwMode="auto">
          <a:xfrm>
            <a:off x="3175" y="0"/>
            <a:ext cx="12187767" cy="690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7">
            <a:extLst>
              <a:ext uri="{FF2B5EF4-FFF2-40B4-BE49-F238E27FC236}">
                <a16:creationId xmlns:a16="http://schemas.microsoft.com/office/drawing/2014/main" id="{C05B4E66-F13D-D642-8022-A8FEB6DE8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084" y="3128918"/>
            <a:ext cx="425983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i="1" dirty="0">
                <a:latin typeface="Verdana" charset="0"/>
                <a:ea typeface="Arial" charset="0"/>
                <a:cs typeface="Arial" charset="0"/>
              </a:rPr>
              <a:t>Thank you!</a:t>
            </a:r>
          </a:p>
        </p:txBody>
      </p:sp>
      <p:pic>
        <p:nvPicPr>
          <p:cNvPr id="34" name="Picture 33" descr="local-land-atmosphere-interaction.jpg">
            <a:extLst>
              <a:ext uri="{FF2B5EF4-FFF2-40B4-BE49-F238E27FC236}">
                <a16:creationId xmlns:a16="http://schemas.microsoft.com/office/drawing/2014/main" id="{A9060488-BC07-4E4F-A632-CF06A2019A07}"/>
              </a:ext>
            </a:extLst>
          </p:cNvPr>
          <p:cNvPicPr>
            <a:picLocks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1218563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05261-B9BC-9B2F-4A91-D9DDFD75B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55D844-D5DE-B74F-B806-C500CF3C3CBE}" type="slidenum">
              <a:rPr lang="en-US" altLang="en-US" smtClean="0"/>
              <a:pPr>
                <a:defRPr/>
              </a:pPr>
              <a:t>9</a:t>
            </a:fld>
            <a:r>
              <a:rPr lang="en-US" altLang="en-US"/>
              <a:t>/9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88614</TotalTime>
  <Words>1059</Words>
  <Application>Microsoft Macintosh PowerPoint</Application>
  <PresentationFormat>Widescreen</PresentationFormat>
  <Paragraphs>134</Paragraphs>
  <Slides>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Helvetica</vt:lpstr>
      <vt:lpstr>Kids</vt:lpstr>
      <vt:lpstr>Symbol</vt:lpstr>
      <vt:lpstr>Verdana</vt:lpstr>
      <vt:lpstr>Office Theme</vt:lpstr>
      <vt:lpstr>PowerPoint Presentation</vt:lpstr>
      <vt:lpstr>PowerPoint Presentation</vt:lpstr>
      <vt:lpstr>Local Land-Atmosphere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489</cp:revision>
  <dcterms:created xsi:type="dcterms:W3CDTF">2020-12-18T00:28:38Z</dcterms:created>
  <dcterms:modified xsi:type="dcterms:W3CDTF">2026-07-08T07:09:20Z</dcterms:modified>
</cp:coreProperties>
</file>