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18"/>
  </p:notesMasterIdLst>
  <p:sldIdLst>
    <p:sldId id="256" r:id="rId5"/>
    <p:sldId id="2050" r:id="rId6"/>
    <p:sldId id="1608" r:id="rId7"/>
    <p:sldId id="4698" r:id="rId8"/>
    <p:sldId id="4694" r:id="rId9"/>
    <p:sldId id="4693" r:id="rId10"/>
    <p:sldId id="1623" r:id="rId11"/>
    <p:sldId id="4701" r:id="rId12"/>
    <p:sldId id="1612" r:id="rId13"/>
    <p:sldId id="274" r:id="rId14"/>
    <p:sldId id="4692" r:id="rId15"/>
    <p:sldId id="4691" r:id="rId16"/>
    <p:sldId id="747" r:id="rId17"/>
  </p:sldIdLst>
  <p:sldSz cx="12192000" cy="6858000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可知　美佐子" initials="可知　美佐子" lastIdx="1" clrIdx="0">
    <p:extLst>
      <p:ext uri="{19B8F6BF-5375-455C-9EA6-DF929625EA0E}">
        <p15:presenceInfo xmlns:p15="http://schemas.microsoft.com/office/powerpoint/2012/main" userId="S::kachi.misako@jaxa.jp::d3535b10-2127-4507-bf60-b17545da52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38CBD"/>
    <a:srgbClr val="333399"/>
    <a:srgbClr val="0070C0"/>
    <a:srgbClr val="E1EDF8"/>
    <a:srgbClr val="CC00FF"/>
    <a:srgbClr val="CC66FF"/>
    <a:srgbClr val="1D9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3"/>
    <p:restoredTop sz="94708"/>
  </p:normalViewPr>
  <p:slideViewPr>
    <p:cSldViewPr snapToGrid="0">
      <p:cViewPr varScale="1">
        <p:scale>
          <a:sx n="40" d="100"/>
          <a:sy n="40" d="100"/>
        </p:scale>
        <p:origin x="27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13C8-C776-49F6-8C9C-253CB5008245}" type="datetimeFigureOut">
              <a:rPr kumimoji="1" lang="ja-JP" altLang="en-US" smtClean="0"/>
              <a:t>2022/7/23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DDD70-686E-47BC-9D00-B0829C2F2B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84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690345" y="5929559"/>
            <a:ext cx="4352677" cy="31208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815D16-EE25-4589-ABB3-DCE026C7188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9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/>
              <a:t>JAXA has developed the “Today’s Earth”, the satellite merged global terrestrial hydrological simulation system, under the joint research with the University of Tokyo.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DDD70-686E-47BC-9D00-B0829C2F2BD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353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29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>
                <a:effectLst/>
              </a:rPr>
              <a:t>積雪深と土壌水分量は、どちら</a:t>
            </a:r>
            <a:r>
              <a:rPr lang="ja-JP" altLang="en-US" sz="1200"/>
              <a:t>も</a:t>
            </a:r>
            <a:r>
              <a:rPr lang="en-US" altLang="ja-JP" sz="1200"/>
              <a:t>AMSR2</a:t>
            </a:r>
            <a:r>
              <a:rPr lang="ja-JP" altLang="en-US" sz="1200"/>
              <a:t>の標準プロダクトであるが、</a:t>
            </a:r>
            <a:r>
              <a:rPr lang="en-US" altLang="ja-JP" sz="1200"/>
              <a:t>AMSR3</a:t>
            </a:r>
            <a:r>
              <a:rPr lang="ja-JP" altLang="en-US" sz="1200"/>
              <a:t>用に開発している積雪深アルゴリズムの改良版</a:t>
            </a:r>
            <a:r>
              <a:rPr lang="en-US" altLang="ja-JP" sz="1200"/>
              <a:t>(SMSA v3.0)</a:t>
            </a:r>
            <a:r>
              <a:rPr lang="ja-JP" altLang="en-US" sz="1200"/>
              <a:t>と、土壌水分アルゴリズムの改良版が</a:t>
            </a:r>
            <a:r>
              <a:rPr lang="en-US" altLang="ja-JP" sz="1200"/>
              <a:t>GCOM-W</a:t>
            </a:r>
            <a:r>
              <a:rPr lang="ja-JP" altLang="en-US" sz="1200"/>
              <a:t>ミッション運用システム</a:t>
            </a:r>
            <a:r>
              <a:rPr lang="en-US" altLang="ja-JP" sz="1200"/>
              <a:t>(MOS)</a:t>
            </a:r>
            <a:r>
              <a:rPr lang="ja-JP" altLang="en-US" sz="1200"/>
              <a:t>の仕様に一致しないことから、</a:t>
            </a:r>
            <a:r>
              <a:rPr lang="en-US" altLang="ja-JP" sz="1200"/>
              <a:t>EORC</a:t>
            </a:r>
            <a:r>
              <a:rPr lang="ja-JP" altLang="en-US" sz="1200"/>
              <a:t>の高次処理システムで定常的に生産し、研究プロダクトして公開する。</a:t>
            </a:r>
            <a:endParaRPr lang="en-US" altLang="ja-JP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/>
              <a:t>積雪深は放射伝達モデル、積雪成長モデル、品質管理などを向上。土壌水分量は土地被覆率データベースについて、標準プロダクトでは平年値を使用していたのを、研究プロダクトでは</a:t>
            </a:r>
            <a:r>
              <a:rPr lang="en-US" altLang="ja-JP" sz="1200">
                <a:effectLst/>
              </a:rPr>
              <a:t>MODIS</a:t>
            </a:r>
            <a:r>
              <a:rPr lang="ja-JP" altLang="en-US" sz="1200">
                <a:effectLst/>
              </a:rPr>
              <a:t>植生被覆率を利用して</a:t>
            </a:r>
            <a:r>
              <a:rPr lang="en-US" altLang="ja-JP" sz="1200">
                <a:effectLst/>
              </a:rPr>
              <a:t>dynamic</a:t>
            </a:r>
            <a:r>
              <a:rPr lang="ja-JP" altLang="en-US" sz="1200">
                <a:effectLst/>
              </a:rPr>
              <a:t>に変化。</a:t>
            </a:r>
            <a:endParaRPr lang="en-US" altLang="ja-JP" sz="12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DDD70-686E-47BC-9D00-B0829C2F2BD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719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Here is precipitation applications related to water cycle monitoring under the GPM mission. </a:t>
            </a:r>
          </a:p>
          <a:p>
            <a:r>
              <a:rPr kumimoji="1" lang="en-US" altLang="ja-JP"/>
              <a:t>JAXA recently released the web site, called “JAXA Climate Rainfall Watch”.</a:t>
            </a:r>
          </a:p>
          <a:p>
            <a:r>
              <a:rPr kumimoji="1" lang="en-US" altLang="ja-JP"/>
              <a:t>This website provides information of extreme-heavy rainfalls and droughts in worldwide. </a:t>
            </a:r>
          </a:p>
          <a:p>
            <a:r>
              <a:rPr kumimoji="1" lang="en-US" altLang="ja-JP"/>
              <a:t>JAXA’s multi-satellite precipitation products, </a:t>
            </a:r>
            <a:r>
              <a:rPr kumimoji="1" lang="en-US" altLang="ja-JP" err="1"/>
              <a:t>GSMaP</a:t>
            </a:r>
            <a:r>
              <a:rPr kumimoji="1" lang="en-US" altLang="ja-JP"/>
              <a:t>, is used as inputs/ and calculate indices related to extreme heavy rainfall and droughts. </a:t>
            </a:r>
          </a:p>
          <a:p>
            <a:r>
              <a:rPr kumimoji="1" lang="en-US" altLang="ja-JP"/>
              <a:t>This product is developed in the WMO space-based weather and climate extremes monitoring project.</a:t>
            </a:r>
          </a:p>
          <a:p>
            <a:r>
              <a:rPr kumimoji="1" lang="en-US" altLang="ja-JP"/>
              <a:t>Lower panels are monthly mean rainfall (in mm/day) and drought index in Dec. 2019.</a:t>
            </a:r>
          </a:p>
          <a:p>
            <a:r>
              <a:rPr kumimoji="1" lang="en-US" altLang="ja-JP"/>
              <a:t>Strong drought was identified in eastern Australia in red color. </a:t>
            </a:r>
          </a:p>
          <a:p>
            <a:r>
              <a:rPr kumimoji="1" lang="en-US" altLang="ja-JP"/>
              <a:t>The case study results in Australia were reported in the WMO bulletin and also WMO annual statement on the State of the Global climate in 2019.</a:t>
            </a:r>
          </a:p>
          <a:p>
            <a:endParaRPr kumimoji="1" lang="en-US" altLang="ja-JP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54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100">
                <a:latin typeface="+mn-lt"/>
              </a:rPr>
              <a:t>The last topic of precipitation radar is about developing long period radar precipitation record from TRMM/PR to GPM/DPR. </a:t>
            </a:r>
          </a:p>
          <a:p>
            <a:r>
              <a:rPr lang="en-US" altLang="ja-JP" sz="1100">
                <a:latin typeface="+mn-lt"/>
              </a:rPr>
              <a:t>The first big task we had to overcome was calibration of DPR and PR. </a:t>
            </a:r>
          </a:p>
          <a:p>
            <a:endParaRPr lang="en-US" altLang="ja-JP" sz="1100">
              <a:latin typeface="+mn-lt"/>
            </a:endParaRPr>
          </a:p>
          <a:p>
            <a:r>
              <a:rPr lang="en-US" altLang="ja-JP" sz="1100">
                <a:latin typeface="+mn-lt"/>
              </a:rPr>
              <a:t>The sigma0 level of early version of GPM’s Ku radar, that is V04 was here. </a:t>
            </a:r>
          </a:p>
          <a:p>
            <a:r>
              <a:rPr lang="en-US" altLang="ja-JP" sz="1100">
                <a:latin typeface="+mn-lt"/>
              </a:rPr>
              <a:t>But we reconsidered the method of calibration itself and updated as V05, here. </a:t>
            </a:r>
          </a:p>
          <a:p>
            <a:r>
              <a:rPr lang="en-US" altLang="ja-JP" sz="1100">
                <a:latin typeface="+mn-lt"/>
              </a:rPr>
              <a:t>Then we also applying the same method to the TRMM/PR’s level 1 data. </a:t>
            </a:r>
          </a:p>
          <a:p>
            <a:r>
              <a:rPr lang="en-US" altLang="ja-JP" sz="1100">
                <a:latin typeface="+mn-lt"/>
              </a:rPr>
              <a:t>As the result, better continuity was realized between GPM/Ku V05 and the TRMM/PR V8 and also looks reasonable comparing the other independent instruments.  </a:t>
            </a:r>
          </a:p>
          <a:p>
            <a:r>
              <a:rPr lang="en-US" altLang="ja-JP" sz="1100">
                <a:latin typeface="+mn-lt"/>
              </a:rPr>
              <a:t>We already released their level 1 data, last year. </a:t>
            </a:r>
            <a:endParaRPr lang="ja-JP" altLang="en-US" sz="1100">
              <a:latin typeface="+mn-lt"/>
            </a:endParaRPr>
          </a:p>
          <a:p>
            <a:endParaRPr lang="ja-JP" altLang="en-US" sz="110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35613F-0E95-48D7-B5D0-DE347D2F610F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357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20663" y="190500"/>
            <a:ext cx="6678612" cy="37576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0" y="3948113"/>
            <a:ext cx="7099300" cy="5335587"/>
          </a:xfrm>
        </p:spPr>
        <p:txBody>
          <a:bodyPr/>
          <a:lstStyle/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JAXA Mission Definition Review (MDR) for the next generation Precipitation Radar satellite was completed in August 2021. </a:t>
            </a: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The review board confirmed that the JAXA mission with a spacecraft carrying Ku-band Doppler radar is valuable as a successor of GPM/DPR.</a:t>
            </a:r>
          </a:p>
          <a:p>
            <a:endParaRPr lang="en-US" altLang="ja-JP" sz="1400">
              <a:latin typeface="メイリオ" panose="020B0604030504040204" pitchFamily="50" charset="-128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The IPWG report and the letter by CGMS, supported by CGMS members last year, was well received as requirements from international precipitation communities in the MDR. </a:t>
            </a: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JAXA appreciates the efforts by CGMS and IPWG to support the new mission.</a:t>
            </a:r>
          </a:p>
          <a:p>
            <a:endParaRPr lang="en-US" altLang="ja-JP" sz="1400">
              <a:latin typeface="メイリオ" panose="020B0604030504040204" pitchFamily="50" charset="-128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In December 2021, Implementation Plan of the “Basic Plan on Space Policy” noted the Precipitation Radar Satellite Phase A activity.</a:t>
            </a:r>
          </a:p>
          <a:p>
            <a:endParaRPr lang="en-US" altLang="ja-JP" sz="1400">
              <a:latin typeface="メイリオ" panose="020B0604030504040204" pitchFamily="50" charset="-128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In January 2022, Precipitation Measuring Mission (PMM) Pre-Project Team was established on for the JAXA Spacecraft carrying the Ku-band Doppler Precipitation Radar. </a:t>
            </a:r>
          </a:p>
          <a:p>
            <a:r>
              <a:rPr lang="en-US" altLang="ja-JP" sz="1400">
                <a:latin typeface="メイリオ" panose="020B0604030504040204" pitchFamily="50" charset="-128"/>
                <a:ea typeface="メイリオ" panose="020B0604030504040204" pitchFamily="50" charset="-128"/>
                <a:cs typeface="Calibri" panose="020F0502020204030204" pitchFamily="34" charset="0"/>
              </a:rPr>
              <a:t>Currently, JAXA is conducting conceptual study, and the System Requirements Review (SRR) is now scheduled in June 2022.</a:t>
            </a:r>
          </a:p>
          <a:p>
            <a:endParaRPr lang="en-GB" altLang="ja-JP" sz="140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GB" altLang="ja-JP" sz="1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 are also studying this mission with NASA and other international agencies in the Atmosphere Observing System mission.</a:t>
            </a:r>
          </a:p>
          <a:p>
            <a:r>
              <a:rPr lang="en-GB" altLang="ja-JP" sz="140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3D structure of precipitation by JAXA radar and vertical air velocity in convection by Doppler capability can synergize with aerosols and clouds to be observed by sensors in other agencies.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985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025" y="304800"/>
            <a:ext cx="6678613" cy="37576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0" y="4113337"/>
            <a:ext cx="7045071" cy="4979863"/>
          </a:xfrm>
        </p:spPr>
        <p:txBody>
          <a:bodyPr/>
          <a:lstStyle/>
          <a:p>
            <a:r>
              <a:rPr kumimoji="1"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 left-hand side shows the </a:t>
            </a:r>
            <a:r>
              <a:rPr kumimoji="1" lang="en-US" altLang="ja-JP" sz="18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EarthCARE</a:t>
            </a:r>
            <a:r>
              <a:rPr kumimoji="1"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mission, </a:t>
            </a:r>
            <a:r>
              <a:rPr kumimoji="1" lang="en-US" altLang="ja-JP" sz="1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jointly with ESA</a:t>
            </a:r>
            <a:r>
              <a:rPr kumimoji="1"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 planned to be launched in JFY 2023.</a:t>
            </a:r>
          </a:p>
          <a:p>
            <a:r>
              <a:rPr kumimoji="1"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JAXA and NICT have developed Cloud Profiling Radar (CPR), which is the world’s first spaceborne cloud profiling radar with Doppler capability.  </a:t>
            </a:r>
            <a:endParaRPr lang="en-GB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endParaRPr lang="en-GB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GB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In the right, we explain GOSAT-GW planned to be launched in JFY 2023 as well.</a:t>
            </a:r>
          </a:p>
          <a:p>
            <a:pPr defTabSz="1859707">
              <a:defRPr/>
            </a:pPr>
            <a:r>
              <a:rPr lang="en-GB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 will carry the GCOM-W/AMSR2 follow-on microwave radiometer called AMSR3, and GOSAT-2 follow-on instrument called TANSO-3, to continue and improve water cycle and GHG observations.</a:t>
            </a:r>
          </a:p>
          <a:p>
            <a:pPr defTabSz="1859707">
              <a:defRPr/>
            </a:pPr>
            <a:endParaRPr lang="en-GB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GB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These mission in the near future will also contribute to climate and water relevant to the CGMS community.</a:t>
            </a:r>
          </a:p>
          <a:p>
            <a:pPr defTabSz="1859707">
              <a:defRPr/>
            </a:pPr>
            <a:endParaRPr lang="en-GB" altLang="ja-JP" sz="1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US" altLang="ja-JP" sz="1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Next slide please.</a:t>
            </a:r>
            <a:endParaRPr lang="ja-JP" altLang="ja-JP" sz="18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81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0025" y="304800"/>
            <a:ext cx="6678613" cy="37576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0" y="4113337"/>
            <a:ext cx="7045071" cy="4979863"/>
          </a:xfrm>
        </p:spPr>
        <p:txBody>
          <a:bodyPr/>
          <a:lstStyle/>
          <a:p>
            <a:pPr defTabSz="1859707">
              <a:defRPr/>
            </a:pPr>
            <a:r>
              <a:rPr lang="en-GB" altLang="ja-JP" sz="1800">
                <a:latin typeface="メイリオ" panose="020B0604030504040204" pitchFamily="50" charset="-128"/>
                <a:ea typeface="メイリオ" panose="020B0604030504040204" pitchFamily="50" charset="-128"/>
              </a:rPr>
              <a:t>GOSAT-GW planned to be launched in JFY 2023 as well.</a:t>
            </a:r>
          </a:p>
          <a:p>
            <a:pPr defTabSz="1859707">
              <a:defRPr/>
            </a:pPr>
            <a:r>
              <a:rPr lang="en-GB" altLang="ja-JP" sz="1800">
                <a:latin typeface="メイリオ" panose="020B0604030504040204" pitchFamily="50" charset="-128"/>
                <a:ea typeface="メイリオ" panose="020B0604030504040204" pitchFamily="50" charset="-128"/>
              </a:rPr>
              <a:t>It will carry the GCOM-W/AMSR2 follow-on microwave radiometer called AMSR3, and GOSAT-2 follow-on instrument called TANSO-3, to continue and improve water cycle and GHG observations.</a:t>
            </a:r>
          </a:p>
          <a:p>
            <a:pPr defTabSz="1859707">
              <a:defRPr/>
            </a:pPr>
            <a:endParaRPr lang="en-GB" altLang="ja-JP" sz="180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GB" altLang="ja-JP" sz="1800">
                <a:latin typeface="メイリオ" panose="020B0604030504040204" pitchFamily="50" charset="-128"/>
                <a:ea typeface="メイリオ" panose="020B0604030504040204" pitchFamily="50" charset="-128"/>
              </a:rPr>
              <a:t>These mission in the near future will also contribute to climate and water relevant to the CGMS community.</a:t>
            </a:r>
          </a:p>
          <a:p>
            <a:pPr defTabSz="1859707">
              <a:defRPr/>
            </a:pPr>
            <a:endParaRPr lang="en-GB" altLang="ja-JP" sz="180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US" altLang="ja-JP" sz="1800">
                <a:latin typeface="メイリオ" panose="020B0604030504040204" pitchFamily="50" charset="-128"/>
                <a:ea typeface="メイリオ" panose="020B0604030504040204" pitchFamily="50" charset="-128"/>
              </a:rPr>
              <a:t>Next slide please.</a:t>
            </a:r>
            <a:endParaRPr lang="ja-JP" altLang="ja-JP" sz="18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530F7-55E7-40CE-B97A-C1ECED69702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241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09550" y="715963"/>
            <a:ext cx="6678613" cy="37576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31820" y="4548375"/>
            <a:ext cx="6834075" cy="5307013"/>
          </a:xfrm>
        </p:spPr>
        <p:txBody>
          <a:bodyPr/>
          <a:lstStyle/>
          <a:p>
            <a:pPr defTabSz="1859707">
              <a:defRPr/>
            </a:pPr>
            <a:r>
              <a:rPr kumimoji="1" lang="en-US" altLang="ja-JP" sz="2000">
                <a:latin typeface="メイリオ" panose="020B0604030504040204" pitchFamily="50" charset="-128"/>
                <a:ea typeface="メイリオ" panose="020B0604030504040204" pitchFamily="50" charset="-128"/>
              </a:rPr>
              <a:t>We collaborate with various model communities to utilize satellite data in their models to enhance future predictions and contribute to science and society.</a:t>
            </a:r>
          </a:p>
          <a:p>
            <a:r>
              <a:rPr kumimoji="1" lang="en-US" altLang="ja-JP" sz="2000">
                <a:latin typeface="メイリオ" panose="020B0604030504040204" pitchFamily="50" charset="-128"/>
                <a:ea typeface="メイリオ" panose="020B0604030504040204" pitchFamily="50" charset="-128"/>
              </a:rPr>
              <a:t>For Aerosol Model, JAXA has collaborative study with JMA and some research </a:t>
            </a:r>
            <a:r>
              <a:rPr kumimoji="1" lang="en-US" altLang="ja-JP" sz="2000" err="1">
                <a:latin typeface="メイリオ" panose="020B0604030504040204" pitchFamily="50" charset="-128"/>
                <a:ea typeface="メイリオ" panose="020B0604030504040204" pitchFamily="50" charset="-128"/>
              </a:rPr>
              <a:t>institues</a:t>
            </a:r>
            <a:r>
              <a:rPr kumimoji="1" lang="en-US" altLang="ja-JP" sz="2000">
                <a:latin typeface="メイリオ" panose="020B0604030504040204" pitchFamily="50" charset="-128"/>
                <a:ea typeface="メイリオ" panose="020B0604030504040204" pitchFamily="50" charset="-128"/>
              </a:rPr>
              <a:t> for satellite aerosol assimilation.</a:t>
            </a:r>
          </a:p>
          <a:p>
            <a:endParaRPr kumimoji="1" lang="en-US" altLang="ja-JP" sz="2000" b="0" i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859707">
              <a:defRPr/>
            </a:pPr>
            <a:r>
              <a:rPr lang="en-US" altLang="ja-JP" sz="2000">
                <a:latin typeface="メイリオ" panose="020B0604030504040204" pitchFamily="50" charset="-128"/>
                <a:ea typeface="メイリオ" panose="020B0604030504040204" pitchFamily="50" charset="-128"/>
              </a:rPr>
              <a:t>Next slide please.</a:t>
            </a:r>
            <a:endParaRPr kumimoji="1" lang="en-US" altLang="ja-JP" sz="20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597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530F7-55E7-40CE-B97A-C1ECED697029}" type="slidenum">
              <a:rPr kumimoji="1" lang="ja-JP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18597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4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ウィンドウ が含まれている画像&#10;&#10;自動的に生成された説明">
            <a:extLst>
              <a:ext uri="{FF2B5EF4-FFF2-40B4-BE49-F238E27FC236}">
                <a16:creationId xmlns:a16="http://schemas.microsoft.com/office/drawing/2014/main" id="{928A30CB-5697-4EB4-8F36-EB2B42BFE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"/>
          <a:stretch/>
        </p:blipFill>
        <p:spPr>
          <a:xfrm>
            <a:off x="0" y="0"/>
            <a:ext cx="12192000" cy="690722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F4841AAC-48F3-4001-9CD9-C42E147193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8141" y="89711"/>
            <a:ext cx="1176571" cy="709281"/>
          </a:xfrm>
          <a:prstGeom prst="rect">
            <a:avLst/>
          </a:prstGeom>
        </p:spPr>
      </p:pic>
      <p:sp>
        <p:nvSpPr>
          <p:cNvPr id="5" name="AutoShape 12" descr="cm_mono"/>
          <p:cNvSpPr>
            <a:spLocks noChangeAspect="1" noChangeArrowheads="1"/>
          </p:cNvSpPr>
          <p:nvPr userDrawn="1"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7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 sz="1700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95707"/>
            <a:ext cx="12192000" cy="25334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4431217"/>
            <a:ext cx="12192000" cy="1752600"/>
          </a:xfrm>
          <a:solidFill>
            <a:schemeClr val="tx1">
              <a:alpha val="60000"/>
            </a:scheme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09120" y="6600826"/>
            <a:ext cx="2844800" cy="30639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4C696-C384-43C3-BA5A-6E24E3DD0C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60569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6930" y="178421"/>
            <a:ext cx="10227537" cy="631676"/>
          </a:xfrm>
        </p:spPr>
        <p:txBody>
          <a:bodyPr/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791F2-0C83-442B-88D7-E98165590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88120422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1268" y="107950"/>
            <a:ext cx="10290307" cy="738012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106489"/>
            <a:ext cx="5384800" cy="5582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106489"/>
            <a:ext cx="5384800" cy="558217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C3987-ED22-48AB-A34D-AD8C7DED15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740349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4467" y="107948"/>
            <a:ext cx="10168466" cy="67151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58800" y="9890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8000" y="1844675"/>
            <a:ext cx="5386917" cy="47677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261101" y="10017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328834" y="1806575"/>
            <a:ext cx="5389033" cy="48058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2465F-C087-4EEB-8990-67A15EAC6A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2582287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1312" y="143933"/>
            <a:ext cx="10069375" cy="642761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386E-C2F9-4FDD-850A-759F4B31A3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5602073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73801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F4CF6-5A1D-47F7-AAB0-66D24456929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4201958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E2848AE-C6C6-4DDC-B596-914B3034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606000"/>
            <a:ext cx="27432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919711-DD42-4495-A8C4-DA292D5B0B0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1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楕円 5">
            <a:extLst>
              <a:ext uri="{FF2B5EF4-FFF2-40B4-BE49-F238E27FC236}">
                <a16:creationId xmlns:a16="http://schemas.microsoft.com/office/drawing/2014/main" id="{411124BC-71A7-471B-9951-D7B0B82ECF93}"/>
              </a:ext>
            </a:extLst>
          </p:cNvPr>
          <p:cNvSpPr/>
          <p:nvPr userDrawn="1"/>
        </p:nvSpPr>
        <p:spPr bwMode="auto">
          <a:xfrm>
            <a:off x="11751731" y="6446359"/>
            <a:ext cx="375631" cy="37563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609600" y="1081666"/>
            <a:ext cx="10972800" cy="559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11682762" y="6460067"/>
            <a:ext cx="504851" cy="3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769" tIns="43385" rIns="86769" bIns="43385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EA64CC79-37F6-44EE-B4E4-B4088CB4B1F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C9E43D-4FAE-4692-93D1-224C6D54B505}"/>
              </a:ext>
            </a:extLst>
          </p:cNvPr>
          <p:cNvGrpSpPr/>
          <p:nvPr userDrawn="1"/>
        </p:nvGrpSpPr>
        <p:grpSpPr>
          <a:xfrm>
            <a:off x="-489" y="0"/>
            <a:ext cx="12192488" cy="923027"/>
            <a:chOff x="-489" y="0"/>
            <a:chExt cx="12192488" cy="923027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AA1E031-6902-4354-B1DC-EDD302AC32D9}"/>
                </a:ext>
              </a:extLst>
            </p:cNvPr>
            <p:cNvSpPr/>
            <p:nvPr userDrawn="1"/>
          </p:nvSpPr>
          <p:spPr bwMode="auto">
            <a:xfrm>
              <a:off x="-2" y="1"/>
              <a:ext cx="12192001" cy="92302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4" name="図 3" descr="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51BB4451-ED52-443E-88AC-BA06B1EB5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9" y="0"/>
              <a:ext cx="1527781" cy="910701"/>
            </a:xfrm>
            <a:prstGeom prst="rect">
              <a:avLst/>
            </a:prstGeom>
          </p:spPr>
        </p:pic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4B76D14A-8AB5-4224-9398-53DAB0EEAA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161575" y="80414"/>
              <a:ext cx="914289" cy="551168"/>
            </a:xfrm>
            <a:prstGeom prst="rect">
              <a:avLst/>
            </a:prstGeom>
          </p:spPr>
        </p:pic>
      </p:grpSp>
      <p:sp>
        <p:nvSpPr>
          <p:cNvPr id="1028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871268" y="178420"/>
            <a:ext cx="10290307" cy="667541"/>
          </a:xfrm>
          <a:prstGeom prst="rect">
            <a:avLst/>
          </a:prstGeom>
          <a:noFill/>
          <a:ln>
            <a:noFill/>
          </a:ln>
        </p:spPr>
        <p:txBody>
          <a:bodyPr vert="horz" wrap="square" lIns="86769" tIns="43385" rIns="86769" bIns="433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4589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ransition advClick="0"/>
  <p:hf hdr="0" ftr="0" dt="0"/>
  <p:txStyles>
    <p:titleStyle>
      <a:lvl1pPr algn="ctr" defTabSz="868363" rtl="0" eaLnBrk="0" fontAlgn="base" hangingPunct="0">
        <a:lnSpc>
          <a:spcPct val="80000"/>
        </a:lnSpc>
        <a:spcBef>
          <a:spcPct val="0"/>
        </a:spcBef>
        <a:spcAft>
          <a:spcPct val="0"/>
        </a:spcAft>
        <a:tabLst>
          <a:tab pos="6278563" algn="l"/>
        </a:tabLst>
        <a:defRPr kumimoji="1" sz="36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defTabSz="868363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2pPr>
      <a:lvl3pPr algn="l" defTabSz="868363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3pPr>
      <a:lvl4pPr algn="l" defTabSz="868363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4pPr>
      <a:lvl5pPr algn="l" defTabSz="868363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5pPr>
      <a:lvl6pPr marL="457200" algn="l" defTabSz="868363" rtl="0" fontAlgn="base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defTabSz="868363" rtl="0" fontAlgn="base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defTabSz="868363" rtl="0" fontAlgn="base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defTabSz="868363" rtl="0" fontAlgn="base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27025" indent="-327025" algn="l" defTabSz="868363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03263" indent="-269875" algn="l" defTabSz="868363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84263" indent="-215900" algn="l" defTabSz="868363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520825" indent="-217488" algn="l" defTabSz="868363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952625" indent="-214313" algn="l" defTabSz="868363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409825" indent="-214313" algn="l" defTabSz="868363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867025" indent="-214313" algn="l" defTabSz="868363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324225" indent="-214313" algn="l" defTabSz="868363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781425" indent="-214313" algn="l" defTabSz="868363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microsoft.com/office/2007/relationships/media" Target="../media/media12.m4a"/><Relationship Id="rId7" Type="http://schemas.openxmlformats.org/officeDocument/2006/relationships/image" Target="../media/image23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audio" Target="../media/media11.m4a"/><Relationship Id="rId16" Type="http://schemas.openxmlformats.org/officeDocument/2006/relationships/image" Target="../media/image58.png"/><Relationship Id="rId20" Type="http://schemas.openxmlformats.org/officeDocument/2006/relationships/image" Target="../media/image4.png"/><Relationship Id="rId1" Type="http://schemas.microsoft.com/office/2007/relationships/media" Target="../media/media11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emf"/><Relationship Id="rId4" Type="http://schemas.openxmlformats.org/officeDocument/2006/relationships/audio" Target="../media/media12.m4a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emf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emf"/><Relationship Id="rId2" Type="http://schemas.openxmlformats.org/officeDocument/2006/relationships/audio" Target="../media/media13.m4a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microsoft.com/office/2007/relationships/media" Target="../media/media13.m4a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gif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doi.org/10.2151/sola.15A-001" TargetMode="External"/><Relationship Id="rId5" Type="http://schemas.openxmlformats.org/officeDocument/2006/relationships/hyperlink" Target="https://www.eorc.jaxa.jp/theme/NEXRA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79.png"/><Relationship Id="rId9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18" Type="http://schemas.openxmlformats.org/officeDocument/2006/relationships/image" Target="../media/image18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4a"/><Relationship Id="rId16" Type="http://schemas.openxmlformats.org/officeDocument/2006/relationships/image" Target="../media/image16.png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12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hyperlink" Target="https://gportal.jaxa.jp/gpr/" TargetMode="External"/><Relationship Id="rId4" Type="http://schemas.openxmlformats.org/officeDocument/2006/relationships/notesSlide" Target="../notesSlides/notesSlide2.xml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hyperlink" Target="https://suzaku.eorc.jaxa.jp/GCOM_W/research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12" Type="http://schemas.openxmlformats.org/officeDocument/2006/relationships/hyperlink" Target="https://gportal.jaxa.jp/gpr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doi.org/10.1109/JSTARS.2020.3014881" TargetMode="External"/><Relationship Id="rId11" Type="http://schemas.openxmlformats.org/officeDocument/2006/relationships/image" Target="../media/image25.jpeg"/><Relationship Id="rId5" Type="http://schemas.openxmlformats.org/officeDocument/2006/relationships/hyperlink" Target="https://doi.org/10.1007/978-3-030-24568-9_20" TargetMode="External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.jaxa.jp/en/earthview/2021/08/02/5584/index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i.org/10.1038/s41598-021-93006-0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7.png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10.m4a"/><Relationship Id="rId7" Type="http://schemas.openxmlformats.org/officeDocument/2006/relationships/image" Target="../media/image4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0.png"/><Relationship Id="rId4" Type="http://schemas.openxmlformats.org/officeDocument/2006/relationships/audio" Target="../media/media10.m4a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B08C02-ADA0-4779-9A3A-DC58553985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JAXA EO Program and </a:t>
            </a:r>
            <a:br>
              <a:rPr lang="en-US" altLang="ja-JP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GEWEX - 2022</a:t>
            </a:r>
            <a:endParaRPr kumimoji="1" lang="ja-JP" altLang="en-US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F8DD681-457B-4541-9DF7-F050EA51C5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z="3200" b="1" err="1"/>
              <a:t>Tada</a:t>
            </a:r>
            <a:r>
              <a:rPr kumimoji="1" lang="en-US" altLang="ja-JP" sz="3200" b="1" err="1"/>
              <a:t>hiro</a:t>
            </a:r>
            <a:r>
              <a:rPr kumimoji="1" lang="en-US" altLang="ja-JP" sz="3200" b="1"/>
              <a:t> HAYASAKA, </a:t>
            </a:r>
            <a:br>
              <a:rPr kumimoji="1" lang="en-US" altLang="ja-JP" sz="3200" b="1"/>
            </a:br>
            <a:r>
              <a:rPr kumimoji="1" lang="en-US" altLang="ja-JP" sz="3200" b="1"/>
              <a:t>Riko OKI, Misako KACHI</a:t>
            </a:r>
          </a:p>
          <a:p>
            <a:r>
              <a:rPr kumimoji="1" lang="en-US" altLang="ja-JP" sz="3200" b="1"/>
              <a:t>Japan Aerospace Exploration Agency (JAXA) </a:t>
            </a:r>
            <a:endParaRPr kumimoji="1" lang="ja-JP" altLang="en-US" sz="3200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C7C5DA-23AB-4824-A8F0-AAAD18943AD7}"/>
              </a:ext>
            </a:extLst>
          </p:cNvPr>
          <p:cNvSpPr txBox="1"/>
          <p:nvPr/>
        </p:nvSpPr>
        <p:spPr>
          <a:xfrm>
            <a:off x="6599358" y="6604308"/>
            <a:ext cx="548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GEWEX SSG-34b, </a:t>
            </a:r>
            <a:r>
              <a:rPr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26-27</a:t>
            </a:r>
            <a:r>
              <a:rPr kumimoji="1" lang="en-US" altLang="ja-JP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July 2022</a:t>
            </a:r>
            <a:endParaRPr kumimoji="1" lang="ja-JP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Recording 2022/07/14 14:25:43" descr="Audio Recording 2022/07/14 14:25:43">
            <a:hlinkClick r:id="" action="ppaction://media"/>
            <a:extLst>
              <a:ext uri="{FF2B5EF4-FFF2-40B4-BE49-F238E27FC236}">
                <a16:creationId xmlns:a16="http://schemas.microsoft.com/office/drawing/2014/main" id="{7C1368B9-A946-B490-4657-3A83F48AF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37968"/>
      </p:ext>
    </p:extLst>
  </p:cSld>
  <p:clrMapOvr>
    <a:masterClrMapping/>
  </p:clrMapOvr>
  <p:transition advClick="0" advTm="30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25" objId="5"/>
        <p14:stopEvt time="27787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D5CC364D-1D37-46E7-9EA8-12D971E2543C}"/>
              </a:ext>
            </a:extLst>
          </p:cNvPr>
          <p:cNvSpPr/>
          <p:nvPr/>
        </p:nvSpPr>
        <p:spPr bwMode="auto">
          <a:xfrm>
            <a:off x="1550894" y="5893587"/>
            <a:ext cx="9332260" cy="850681"/>
          </a:xfrm>
          <a:prstGeom prst="roundRect">
            <a:avLst/>
          </a:prstGeom>
          <a:solidFill>
            <a:srgbClr val="CC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7798B06-2F51-4257-9E28-B5E5754DDEE1}"/>
              </a:ext>
            </a:extLst>
          </p:cNvPr>
          <p:cNvSpPr/>
          <p:nvPr/>
        </p:nvSpPr>
        <p:spPr bwMode="auto">
          <a:xfrm>
            <a:off x="296336" y="1032312"/>
            <a:ext cx="5756556" cy="2329991"/>
          </a:xfrm>
          <a:prstGeom prst="roundRect">
            <a:avLst/>
          </a:prstGeom>
          <a:solidFill>
            <a:srgbClr val="FFF3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4955525-BE9E-4327-B6CF-CC402E1EA9BF}"/>
              </a:ext>
            </a:extLst>
          </p:cNvPr>
          <p:cNvSpPr/>
          <p:nvPr/>
        </p:nvSpPr>
        <p:spPr bwMode="auto">
          <a:xfrm>
            <a:off x="6201309" y="1032314"/>
            <a:ext cx="5694357" cy="2329991"/>
          </a:xfrm>
          <a:prstGeom prst="roundRect">
            <a:avLst/>
          </a:prstGeom>
          <a:solidFill>
            <a:srgbClr val="E5FF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5765D08-2B67-4180-B7E3-09595B03CA50}"/>
              </a:ext>
            </a:extLst>
          </p:cNvPr>
          <p:cNvSpPr/>
          <p:nvPr/>
        </p:nvSpPr>
        <p:spPr bwMode="auto">
          <a:xfrm>
            <a:off x="337785" y="3459172"/>
            <a:ext cx="5715106" cy="2329991"/>
          </a:xfrm>
          <a:prstGeom prst="round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E697B9D4-6D42-4B71-A6AB-CE8E92B8E6F9}"/>
              </a:ext>
            </a:extLst>
          </p:cNvPr>
          <p:cNvSpPr/>
          <p:nvPr/>
        </p:nvSpPr>
        <p:spPr bwMode="auto">
          <a:xfrm>
            <a:off x="6245688" y="3431686"/>
            <a:ext cx="5694357" cy="2329991"/>
          </a:xfrm>
          <a:prstGeom prst="roundRect">
            <a:avLst/>
          </a:prstGeom>
          <a:solidFill>
            <a:srgbClr val="FFE8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8B36D-303F-4EEA-8EE3-8370AA0DF022}"/>
              </a:ext>
            </a:extLst>
          </p:cNvPr>
          <p:cNvSpPr/>
          <p:nvPr/>
        </p:nvSpPr>
        <p:spPr bwMode="auto">
          <a:xfrm>
            <a:off x="4497965" y="1908498"/>
            <a:ext cx="3348489" cy="33480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A65083-47FC-4395-BD3F-A532DA04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Satellite</a:t>
            </a:r>
            <a:r>
              <a:rPr lang="ja-JP" altLang="en-US"/>
              <a:t> </a:t>
            </a:r>
            <a:r>
              <a:rPr lang="en-US" altLang="ja-JP"/>
              <a:t>and Model Collaborations </a:t>
            </a:r>
            <a:br>
              <a:rPr lang="en-US" altLang="ja-JP"/>
            </a:br>
            <a:r>
              <a:rPr lang="en-US" altLang="ja-JP"/>
              <a:t>toward Earth Environment Predictions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9421E6-2F6A-4B19-A99E-23EFD4C6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791F2-0C83-442B-88D7-E98165590568}" type="slidenum"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E85C66-D098-4023-9DF4-9077C01252AE}"/>
              </a:ext>
            </a:extLst>
          </p:cNvPr>
          <p:cNvSpPr txBox="1"/>
          <p:nvPr/>
        </p:nvSpPr>
        <p:spPr>
          <a:xfrm>
            <a:off x="526261" y="3444234"/>
            <a:ext cx="25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Ocean Model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7DA532F-4956-44D6-AAC7-790BDDE520F5}"/>
              </a:ext>
            </a:extLst>
          </p:cNvPr>
          <p:cNvSpPr txBox="1"/>
          <p:nvPr/>
        </p:nvSpPr>
        <p:spPr>
          <a:xfrm>
            <a:off x="8637231" y="2893511"/>
            <a:ext cx="3160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Atmospheric Model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CA290F2-5A09-413B-864E-234BE7D9E643}"/>
              </a:ext>
            </a:extLst>
          </p:cNvPr>
          <p:cNvSpPr txBox="1"/>
          <p:nvPr/>
        </p:nvSpPr>
        <p:spPr>
          <a:xfrm>
            <a:off x="8722457" y="3425791"/>
            <a:ext cx="3031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Land/River Model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36C2778-3523-434E-BD22-CBAB07C191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67" t="2539" r="16820" b="9224"/>
          <a:stretch/>
        </p:blipFill>
        <p:spPr>
          <a:xfrm>
            <a:off x="5511171" y="2040830"/>
            <a:ext cx="1389583" cy="138958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図 14" descr="245f95a09bde6adbffda294e7c40f172.jpg">
            <a:extLst>
              <a:ext uri="{FF2B5EF4-FFF2-40B4-BE49-F238E27FC236}">
                <a16:creationId xmlns:a16="http://schemas.microsoft.com/office/drawing/2014/main" id="{EA7E65EC-54E9-40CD-892F-965AA725D5D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2330" y="3381453"/>
            <a:ext cx="1389583" cy="138958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7821731-C073-4DD0-9253-02FB7442B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562" y="3379276"/>
            <a:ext cx="1389583" cy="1389583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071851A-B212-4EA2-9690-940C369AFC5C}"/>
              </a:ext>
            </a:extLst>
          </p:cNvPr>
          <p:cNvSpPr txBox="1"/>
          <p:nvPr/>
        </p:nvSpPr>
        <p:spPr>
          <a:xfrm>
            <a:off x="4680338" y="3144925"/>
            <a:ext cx="3005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Satellite Data</a:t>
            </a:r>
            <a:endParaRPr kumimoji="1" lang="ja-JP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6E72A9C-535C-4117-BB7D-5C55E75F3143}"/>
              </a:ext>
            </a:extLst>
          </p:cNvPr>
          <p:cNvSpPr txBox="1"/>
          <p:nvPr/>
        </p:nvSpPr>
        <p:spPr>
          <a:xfrm>
            <a:off x="1891010" y="5393451"/>
            <a:ext cx="247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with JAMSTEC,</a:t>
            </a:r>
            <a:r>
              <a:rPr kumimoji="1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RIKEN</a:t>
            </a:r>
            <a:endParaRPr kumimoji="1" lang="ja-JP" alt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D11C57-4098-47EE-96CA-5354DC0E6627}"/>
              </a:ext>
            </a:extLst>
          </p:cNvPr>
          <p:cNvSpPr txBox="1"/>
          <p:nvPr/>
        </p:nvSpPr>
        <p:spPr>
          <a:xfrm>
            <a:off x="7675314" y="5373276"/>
            <a:ext cx="265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with U. Tokyo</a:t>
            </a:r>
            <a:endParaRPr kumimoji="1" lang="ja-JP" alt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DCD686-0DA4-46EE-B39D-960086E1DD83}"/>
              </a:ext>
            </a:extLst>
          </p:cNvPr>
          <p:cNvSpPr txBox="1"/>
          <p:nvPr/>
        </p:nvSpPr>
        <p:spPr>
          <a:xfrm>
            <a:off x="8129867" y="1097948"/>
            <a:ext cx="248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with U. Tokyo, RIKEN</a:t>
            </a:r>
            <a:endParaRPr kumimoji="1" lang="ja-JP" alt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8252813F-D1D6-4675-9A8F-59D0B8BCCE65}"/>
              </a:ext>
            </a:extLst>
          </p:cNvPr>
          <p:cNvSpPr/>
          <p:nvPr/>
        </p:nvSpPr>
        <p:spPr bwMode="auto">
          <a:xfrm rot="6051555">
            <a:off x="6487330" y="1557393"/>
            <a:ext cx="670701" cy="353652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5" name="アーチ 34">
            <a:extLst>
              <a:ext uri="{FF2B5EF4-FFF2-40B4-BE49-F238E27FC236}">
                <a16:creationId xmlns:a16="http://schemas.microsoft.com/office/drawing/2014/main" id="{6374BE14-2669-488D-A8CE-F81893C4CE53}"/>
              </a:ext>
            </a:extLst>
          </p:cNvPr>
          <p:cNvSpPr/>
          <p:nvPr/>
        </p:nvSpPr>
        <p:spPr bwMode="auto">
          <a:xfrm rot="17149591">
            <a:off x="4122371" y="1339694"/>
            <a:ext cx="4395798" cy="4637149"/>
          </a:xfrm>
          <a:prstGeom prst="blockArc">
            <a:avLst>
              <a:gd name="adj1" fmla="val 12418941"/>
              <a:gd name="adj2" fmla="val 21370722"/>
              <a:gd name="adj3" fmla="val 7826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3" name="アーチ 42">
            <a:extLst>
              <a:ext uri="{FF2B5EF4-FFF2-40B4-BE49-F238E27FC236}">
                <a16:creationId xmlns:a16="http://schemas.microsoft.com/office/drawing/2014/main" id="{55C08A9B-CDE4-46C6-B9C2-9D39522A8FCC}"/>
              </a:ext>
            </a:extLst>
          </p:cNvPr>
          <p:cNvSpPr/>
          <p:nvPr/>
        </p:nvSpPr>
        <p:spPr bwMode="auto">
          <a:xfrm rot="7088433" flipH="1">
            <a:off x="3805337" y="1213123"/>
            <a:ext cx="4395798" cy="4637149"/>
          </a:xfrm>
          <a:prstGeom prst="blockArc">
            <a:avLst>
              <a:gd name="adj1" fmla="val 11122665"/>
              <a:gd name="adj2" fmla="val 21370722"/>
              <a:gd name="adj3" fmla="val 7826"/>
            </a:avLst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83363E2-8F30-4470-A501-8C4F0BE387D8}"/>
              </a:ext>
            </a:extLst>
          </p:cNvPr>
          <p:cNvSpPr/>
          <p:nvPr/>
        </p:nvSpPr>
        <p:spPr bwMode="auto">
          <a:xfrm rot="17565095">
            <a:off x="4859811" y="5204653"/>
            <a:ext cx="670701" cy="353652"/>
          </a:xfrm>
          <a:prstGeom prst="triangl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45B05594-23AC-49E3-ACC0-38AD38E856F3}"/>
              </a:ext>
            </a:extLst>
          </p:cNvPr>
          <p:cNvSpPr/>
          <p:nvPr/>
        </p:nvSpPr>
        <p:spPr bwMode="auto">
          <a:xfrm rot="18900000" flipH="1">
            <a:off x="3966606" y="4437684"/>
            <a:ext cx="1080000" cy="837734"/>
          </a:xfrm>
          <a:prstGeom prst="rightArrow">
            <a:avLst/>
          </a:prstGeom>
          <a:solidFill>
            <a:srgbClr val="65BD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SST       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矢印: 右 45">
            <a:extLst>
              <a:ext uri="{FF2B5EF4-FFF2-40B4-BE49-F238E27FC236}">
                <a16:creationId xmlns:a16="http://schemas.microsoft.com/office/drawing/2014/main" id="{B4D881C1-BF67-4A58-963B-7DAE33174B47}"/>
              </a:ext>
            </a:extLst>
          </p:cNvPr>
          <p:cNvSpPr/>
          <p:nvPr/>
        </p:nvSpPr>
        <p:spPr bwMode="auto">
          <a:xfrm rot="2076715" flipH="1">
            <a:off x="4017316" y="1889817"/>
            <a:ext cx="1080000" cy="837734"/>
          </a:xfrm>
          <a:prstGeom prst="rightArrow">
            <a:avLst/>
          </a:prstGeom>
          <a:solidFill>
            <a:srgbClr val="FF97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Aerosol       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F3A26C25-84D9-4105-9056-4BBF3798F6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1" r="2963"/>
          <a:stretch/>
        </p:blipFill>
        <p:spPr>
          <a:xfrm>
            <a:off x="1835061" y="3905926"/>
            <a:ext cx="2060375" cy="153882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D3BAEF-B592-46E2-A032-0E8C08DF8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0965" y="3937380"/>
            <a:ext cx="229692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矢印: 右 22">
            <a:extLst>
              <a:ext uri="{FF2B5EF4-FFF2-40B4-BE49-F238E27FC236}">
                <a16:creationId xmlns:a16="http://schemas.microsoft.com/office/drawing/2014/main" id="{171BFDDF-86A7-4524-AF57-48D8A5CBF79A}"/>
              </a:ext>
            </a:extLst>
          </p:cNvPr>
          <p:cNvSpPr/>
          <p:nvPr/>
        </p:nvSpPr>
        <p:spPr bwMode="auto">
          <a:xfrm rot="2475548">
            <a:off x="7289654" y="4699161"/>
            <a:ext cx="1080000" cy="837734"/>
          </a:xfrm>
          <a:prstGeom prst="rightArrow">
            <a:avLst/>
          </a:prstGeom>
          <a:solidFill>
            <a:srgbClr val="FFAE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GSMaP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  </a:t>
            </a:r>
            <a:b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</a:b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Down SW    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3E0BCD26-C597-473C-B3F4-BC3D778A6F43}"/>
              </a:ext>
            </a:extLst>
          </p:cNvPr>
          <p:cNvSpPr/>
          <p:nvPr/>
        </p:nvSpPr>
        <p:spPr bwMode="auto">
          <a:xfrm rot="19287313">
            <a:off x="7167120" y="1829389"/>
            <a:ext cx="1080000" cy="837734"/>
          </a:xfrm>
          <a:prstGeom prst="rightArrow">
            <a:avLst/>
          </a:prstGeom>
          <a:solidFill>
            <a:srgbClr val="C0E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GSMaP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     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891888D-6C95-4187-AF40-CBD284C9F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8468" y="4554061"/>
            <a:ext cx="1022679" cy="10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5085D90-13B6-4FA4-9203-069864B58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7402" y="4216195"/>
            <a:ext cx="1119630" cy="111196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7E308B40-7640-46AF-A4CE-F51341FEC6E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0096" y="1432934"/>
            <a:ext cx="1692078" cy="1487743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CF7ED5-FC15-4A91-9D94-E2B5D97BA7F0}"/>
              </a:ext>
            </a:extLst>
          </p:cNvPr>
          <p:cNvSpPr txBox="1"/>
          <p:nvPr/>
        </p:nvSpPr>
        <p:spPr>
          <a:xfrm>
            <a:off x="1840228" y="1004657"/>
            <a:ext cx="371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with JMA,</a:t>
            </a:r>
            <a:r>
              <a:rPr kumimoji="1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MRI,</a:t>
            </a:r>
            <a:r>
              <a:rPr kumimoji="1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NIES, Kyushu</a:t>
            </a:r>
            <a:r>
              <a:rPr kumimoji="1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Univ.</a:t>
            </a:r>
            <a:endParaRPr kumimoji="1" lang="ja-JP" alt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E3F4D8A6-F7B8-4EE6-A8F4-30A2E500AB0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6758" y="1516163"/>
            <a:ext cx="2147675" cy="1199341"/>
          </a:xfrm>
          <a:prstGeom prst="rect">
            <a:avLst/>
          </a:prstGeom>
        </p:spPr>
      </p:pic>
      <p:sp>
        <p:nvSpPr>
          <p:cNvPr id="33" name="楕円 32">
            <a:extLst>
              <a:ext uri="{FF2B5EF4-FFF2-40B4-BE49-F238E27FC236}">
                <a16:creationId xmlns:a16="http://schemas.microsoft.com/office/drawing/2014/main" id="{7729ED94-0346-4452-9033-F89E1233B540}"/>
              </a:ext>
            </a:extLst>
          </p:cNvPr>
          <p:cNvSpPr/>
          <p:nvPr/>
        </p:nvSpPr>
        <p:spPr bwMode="auto">
          <a:xfrm>
            <a:off x="10332887" y="1032312"/>
            <a:ext cx="1788658" cy="1010222"/>
          </a:xfrm>
          <a:prstGeom prst="ellipse">
            <a:avLst/>
          </a:prstGeom>
          <a:solidFill>
            <a:srgbClr val="C0E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Severe Weather</a:t>
            </a:r>
            <a:endParaRPr kumimoji="1" lang="ja-JP" altLang="en-US" sz="17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Heavy Rainfall,</a:t>
            </a: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Flood 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3F3A317-7DAE-4218-B72D-1A06C2F9E2A2}"/>
              </a:ext>
            </a:extLst>
          </p:cNvPr>
          <p:cNvSpPr txBox="1"/>
          <p:nvPr/>
        </p:nvSpPr>
        <p:spPr>
          <a:xfrm rot="16200000">
            <a:off x="3578397" y="3329486"/>
            <a:ext cx="1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Interaction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DBF66B2-37BB-4249-8B56-34891D9F0602}"/>
              </a:ext>
            </a:extLst>
          </p:cNvPr>
          <p:cNvSpPr txBox="1"/>
          <p:nvPr/>
        </p:nvSpPr>
        <p:spPr>
          <a:xfrm rot="5400000">
            <a:off x="7437489" y="3639172"/>
            <a:ext cx="132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Interaction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233DC4BC-CB8D-4941-8715-208E18CA9A4A}"/>
              </a:ext>
            </a:extLst>
          </p:cNvPr>
          <p:cNvSpPr/>
          <p:nvPr/>
        </p:nvSpPr>
        <p:spPr bwMode="auto">
          <a:xfrm>
            <a:off x="31684" y="1032312"/>
            <a:ext cx="1788658" cy="1010222"/>
          </a:xfrm>
          <a:prstGeom prst="ellipse">
            <a:avLst/>
          </a:prstGeom>
          <a:solidFill>
            <a:srgbClr val="FF979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Alert for </a:t>
            </a:r>
            <a:b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</a:b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Public Health</a:t>
            </a:r>
            <a:endParaRPr kumimoji="1" lang="ja-JP" altLang="en-US" sz="17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922BD46-8718-4559-B70D-276BC8B16EEB}"/>
              </a:ext>
            </a:extLst>
          </p:cNvPr>
          <p:cNvSpPr/>
          <p:nvPr/>
        </p:nvSpPr>
        <p:spPr bwMode="auto">
          <a:xfrm>
            <a:off x="102350" y="4822576"/>
            <a:ext cx="1788658" cy="1010222"/>
          </a:xfrm>
          <a:prstGeom prst="ellipse">
            <a:avLst/>
          </a:prstGeom>
          <a:solidFill>
            <a:srgbClr val="65BD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Fisheries,</a:t>
            </a: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Ocean Transport, </a:t>
            </a: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Climate</a:t>
            </a:r>
            <a:endParaRPr kumimoji="1" lang="ja-JP" alt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64EAF8D8-7391-480C-B36E-08E5B77E01C7}"/>
              </a:ext>
            </a:extLst>
          </p:cNvPr>
          <p:cNvSpPr/>
          <p:nvPr/>
        </p:nvSpPr>
        <p:spPr bwMode="auto">
          <a:xfrm>
            <a:off x="10290138" y="4822576"/>
            <a:ext cx="1788658" cy="1010222"/>
          </a:xfrm>
          <a:prstGeom prst="ellipse">
            <a:avLst/>
          </a:prstGeom>
          <a:solidFill>
            <a:srgbClr val="FFAE5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Drought, Flood,</a:t>
            </a: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Water-related</a:t>
            </a:r>
          </a:p>
          <a:p>
            <a:pPr marL="93663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7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Hazard</a:t>
            </a:r>
            <a:endParaRPr kumimoji="1" lang="ja-JP" altLang="en-US" sz="17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7A96201-CFC5-4FDB-B823-1F72C8D0E2E5}"/>
              </a:ext>
            </a:extLst>
          </p:cNvPr>
          <p:cNvSpPr txBox="1"/>
          <p:nvPr/>
        </p:nvSpPr>
        <p:spPr>
          <a:xfrm>
            <a:off x="530580" y="2846649"/>
            <a:ext cx="25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Aerosol Model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088522-5714-4755-B51D-B1288613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5178" y="2539367"/>
            <a:ext cx="1702807" cy="41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1503746-013A-4110-956A-5907A58E14D4}"/>
              </a:ext>
            </a:extLst>
          </p:cNvPr>
          <p:cNvSpPr txBox="1"/>
          <p:nvPr/>
        </p:nvSpPr>
        <p:spPr>
          <a:xfrm>
            <a:off x="1690826" y="5860673"/>
            <a:ext cx="2905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Climate Model</a:t>
            </a: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&amp;</a:t>
            </a: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b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</a:b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Earth System Model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AE51FFC-9C33-4E3E-8282-6B89F2DD71E3}"/>
              </a:ext>
            </a:extLst>
          </p:cNvPr>
          <p:cNvSpPr txBox="1"/>
          <p:nvPr/>
        </p:nvSpPr>
        <p:spPr>
          <a:xfrm>
            <a:off x="5930740" y="6363097"/>
            <a:ext cx="4795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with U. Tokyo, JAMSTEC, etc.</a:t>
            </a:r>
            <a:endParaRPr kumimoji="1" lang="ja-JP" altLang="en-U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3" name="Picture 2" descr="TOUGOU | Integrated Research Program">
            <a:extLst>
              <a:ext uri="{FF2B5EF4-FFF2-40B4-BE49-F238E27FC236}">
                <a16:creationId xmlns:a16="http://schemas.microsoft.com/office/drawing/2014/main" id="{BC360CD4-1352-442E-9AC1-FA1376C9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400" y="5963139"/>
            <a:ext cx="2446457" cy="4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9E0F272-2BF9-4415-AB66-9B6BDAA3E4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33753" y="6007845"/>
            <a:ext cx="3017606" cy="651260"/>
          </a:xfrm>
          <a:prstGeom prst="rect">
            <a:avLst/>
          </a:prstGeom>
        </p:spPr>
      </p:pic>
      <p:sp>
        <p:nvSpPr>
          <p:cNvPr id="48" name="矢印: 右 47">
            <a:extLst>
              <a:ext uri="{FF2B5EF4-FFF2-40B4-BE49-F238E27FC236}">
                <a16:creationId xmlns:a16="http://schemas.microsoft.com/office/drawing/2014/main" id="{DAEB19A1-63B4-4D41-8F17-689CC6C12975}"/>
              </a:ext>
            </a:extLst>
          </p:cNvPr>
          <p:cNvSpPr/>
          <p:nvPr/>
        </p:nvSpPr>
        <p:spPr bwMode="auto">
          <a:xfrm rot="16200000" flipH="1">
            <a:off x="5609780" y="5152407"/>
            <a:ext cx="1206689" cy="931510"/>
          </a:xfrm>
          <a:prstGeom prst="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lvl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rPr>
              <a:t>ECVs    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Audio Recording 2022/07/14 15:06:45" descr="Audio Recording 2022/07/14 15:06:45">
            <a:hlinkClick r:id="" action="ppaction://media"/>
            <a:extLst>
              <a:ext uri="{FF2B5EF4-FFF2-40B4-BE49-F238E27FC236}">
                <a16:creationId xmlns:a16="http://schemas.microsoft.com/office/drawing/2014/main" id="{C9112675-7303-264F-00EB-5F57A234B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6" name="Audio Recording 2022/07/14 15:41:14" descr="Audio Recording 2022/07/14 15:41:14">
            <a:hlinkClick r:id="" action="ppaction://media"/>
            <a:extLst>
              <a:ext uri="{FF2B5EF4-FFF2-40B4-BE49-F238E27FC236}">
                <a16:creationId xmlns:a16="http://schemas.microsoft.com/office/drawing/2014/main" id="{624AF4E0-D6C3-7742-5E67-FD8061F55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71239"/>
      </p:ext>
    </p:extLst>
  </p:cSld>
  <p:clrMapOvr>
    <a:masterClrMapping/>
  </p:clrMapOvr>
  <p:transition advClick="0" advTm="56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7" objId="6"/>
        <p14:stopEvt time="54905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正方形/長方形 1056">
            <a:extLst>
              <a:ext uri="{FF2B5EF4-FFF2-40B4-BE49-F238E27FC236}">
                <a16:creationId xmlns:a16="http://schemas.microsoft.com/office/drawing/2014/main" id="{C494B09D-3487-4174-A1CC-0321AC0880DC}"/>
              </a:ext>
            </a:extLst>
          </p:cNvPr>
          <p:cNvSpPr/>
          <p:nvPr/>
        </p:nvSpPr>
        <p:spPr bwMode="auto">
          <a:xfrm>
            <a:off x="2932" y="3483956"/>
            <a:ext cx="12189068" cy="842678"/>
          </a:xfrm>
          <a:prstGeom prst="rect">
            <a:avLst/>
          </a:prstGeom>
          <a:gradFill flip="none" rotWithShape="1">
            <a:gsLst>
              <a:gs pos="70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1"/>
            <a:tileRect/>
          </a:gradFill>
          <a:ln w="9525" cap="flat" cmpd="sng" algn="ctr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130" name="直線コネクタ 129">
            <a:extLst>
              <a:ext uri="{FF2B5EF4-FFF2-40B4-BE49-F238E27FC236}">
                <a16:creationId xmlns:a16="http://schemas.microsoft.com/office/drawing/2014/main" id="{2863B15A-D311-4E82-871F-98C3FA59B31C}"/>
              </a:ext>
            </a:extLst>
          </p:cNvPr>
          <p:cNvCxnSpPr>
            <a:cxnSpLocks/>
          </p:cNvCxnSpPr>
          <p:nvPr/>
        </p:nvCxnSpPr>
        <p:spPr bwMode="auto">
          <a:xfrm flipH="1">
            <a:off x="8236980" y="923109"/>
            <a:ext cx="19194" cy="593489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39" name="Picture 2">
            <a:extLst>
              <a:ext uri="{FF2B5EF4-FFF2-40B4-BE49-F238E27FC236}">
                <a16:creationId xmlns:a16="http://schemas.microsoft.com/office/drawing/2014/main" id="{A90C37F5-24D0-4BF4-B560-BC4DAEAA10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71" y="4325665"/>
            <a:ext cx="3593744" cy="277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" name="直線コネクタ 151">
            <a:extLst>
              <a:ext uri="{FF2B5EF4-FFF2-40B4-BE49-F238E27FC236}">
                <a16:creationId xmlns:a16="http://schemas.microsoft.com/office/drawing/2014/main" id="{F22B8894-2AA7-4E24-932F-F4DB3E790518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7760" y="4069049"/>
            <a:ext cx="279683" cy="369331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02" name="直線コネクタ 101">
            <a:extLst>
              <a:ext uri="{FF2B5EF4-FFF2-40B4-BE49-F238E27FC236}">
                <a16:creationId xmlns:a16="http://schemas.microsoft.com/office/drawing/2014/main" id="{409729EA-0614-4E7B-A81F-51861798E0DA}"/>
              </a:ext>
            </a:extLst>
          </p:cNvPr>
          <p:cNvCxnSpPr>
            <a:cxnSpLocks/>
          </p:cNvCxnSpPr>
          <p:nvPr/>
        </p:nvCxnSpPr>
        <p:spPr bwMode="auto">
          <a:xfrm>
            <a:off x="5900132" y="3779454"/>
            <a:ext cx="0" cy="322287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F798DD6D-ADFE-4C6D-B886-0486885A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/>
              <a:t>Global Terrestrial Hydrological Simulation System:</a:t>
            </a:r>
            <a:br>
              <a:rPr lang="en-US" altLang="ja-JP" sz="3200"/>
            </a:br>
            <a:r>
              <a:rPr lang="en-US" altLang="ja-JP" sz="3200"/>
              <a:t>Today’s Earth</a:t>
            </a:r>
            <a:endParaRPr lang="ja-JP" altLang="en-US" sz="320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8F7F14-5A98-48C9-B5C3-8F408EFC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791F2-0C83-442B-88D7-E98165590568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1026" name="Picture 2" descr="https://www.eorc.jaxa.jp/water/images/logo_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030" y="996352"/>
            <a:ext cx="2143869" cy="4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コンテンツ プレースホルダー 78" descr="星と惑星のcg&#10;&#10;自動的に生成された説明">
            <a:extLst>
              <a:ext uri="{FF2B5EF4-FFF2-40B4-BE49-F238E27FC236}">
                <a16:creationId xmlns:a16="http://schemas.microsoft.com/office/drawing/2014/main" id="{CA1C2F73-449E-4D70-8195-15AC1E552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5" r="22150"/>
          <a:stretch/>
        </p:blipFill>
        <p:spPr>
          <a:xfrm>
            <a:off x="10636706" y="2390757"/>
            <a:ext cx="3142654" cy="2970169"/>
          </a:xfrm>
        </p:spPr>
      </p:pic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70CDB733-0994-4006-BD1C-935C73F04B65}"/>
              </a:ext>
            </a:extLst>
          </p:cNvPr>
          <p:cNvSpPr/>
          <p:nvPr/>
        </p:nvSpPr>
        <p:spPr>
          <a:xfrm>
            <a:off x="171353" y="5103446"/>
            <a:ext cx="2932332" cy="16920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Data Provision</a:t>
            </a:r>
            <a:r>
              <a:rPr lang="ja-JP" altLang="en-US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：</a:t>
            </a:r>
            <a:endParaRPr lang="en-US" altLang="ja-JP" sz="1400" b="1" u="sng">
              <a:solidFill>
                <a:prstClr val="black"/>
              </a:solidFill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Various hydrological parameters with risk indices</a:t>
            </a: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B4CE9851-B300-43EB-AF37-0764DB5D4074}"/>
              </a:ext>
            </a:extLst>
          </p:cNvPr>
          <p:cNvSpPr/>
          <p:nvPr/>
        </p:nvSpPr>
        <p:spPr>
          <a:xfrm>
            <a:off x="171354" y="1445909"/>
            <a:ext cx="2932331" cy="1692000"/>
          </a:xfrm>
          <a:prstGeom prst="roundRect">
            <a:avLst/>
          </a:prstGeom>
          <a:solidFill>
            <a:srgbClr val="E1ED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Forcing Data Preparation</a:t>
            </a:r>
            <a:r>
              <a:rPr lang="ja-JP" altLang="en-US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：</a:t>
            </a:r>
            <a:endParaRPr lang="en-US" altLang="ja-JP" sz="1400" b="1" u="sng">
              <a:solidFill>
                <a:prstClr val="black"/>
              </a:solidFill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Satellite obs. and JMA reanalysis/forecast data</a:t>
            </a:r>
          </a:p>
        </p:txBody>
      </p:sp>
      <p:sp>
        <p:nvSpPr>
          <p:cNvPr id="51" name="矢印: 右カーブ 50">
            <a:extLst>
              <a:ext uri="{FF2B5EF4-FFF2-40B4-BE49-F238E27FC236}">
                <a16:creationId xmlns:a16="http://schemas.microsoft.com/office/drawing/2014/main" id="{41F04A54-88D4-439E-9261-7A0149A73B34}"/>
              </a:ext>
            </a:extLst>
          </p:cNvPr>
          <p:cNvSpPr/>
          <p:nvPr/>
        </p:nvSpPr>
        <p:spPr>
          <a:xfrm flipH="1" flipV="1">
            <a:off x="1819095" y="2970843"/>
            <a:ext cx="420309" cy="2175164"/>
          </a:xfrm>
          <a:prstGeom prst="curvedRightArrow">
            <a:avLst>
              <a:gd name="adj1" fmla="val 25000"/>
              <a:gd name="adj2" fmla="val 55529"/>
              <a:gd name="adj3" fmla="val 25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sp>
        <p:nvSpPr>
          <p:cNvPr id="54" name="矢印: 右カーブ 53">
            <a:extLst>
              <a:ext uri="{FF2B5EF4-FFF2-40B4-BE49-F238E27FC236}">
                <a16:creationId xmlns:a16="http://schemas.microsoft.com/office/drawing/2014/main" id="{8A0C52AF-09EE-4049-BE54-2EC76F8BE65E}"/>
              </a:ext>
            </a:extLst>
          </p:cNvPr>
          <p:cNvSpPr/>
          <p:nvPr/>
        </p:nvSpPr>
        <p:spPr>
          <a:xfrm>
            <a:off x="1042885" y="3022888"/>
            <a:ext cx="420812" cy="2220132"/>
          </a:xfrm>
          <a:prstGeom prst="curvedRightArrow">
            <a:avLst>
              <a:gd name="adj1" fmla="val 25000"/>
              <a:gd name="adj2" fmla="val 55529"/>
              <a:gd name="adj3" fmla="val 25000"/>
            </a:avLst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4703470A-3A80-4396-9B63-23D044F98E1D}"/>
              </a:ext>
            </a:extLst>
          </p:cNvPr>
          <p:cNvSpPr/>
          <p:nvPr/>
        </p:nvSpPr>
        <p:spPr>
          <a:xfrm>
            <a:off x="171354" y="3283561"/>
            <a:ext cx="2932331" cy="16920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Model Simulation</a:t>
            </a:r>
            <a:r>
              <a:rPr lang="ja-JP" altLang="en-US" sz="1400" b="1" u="sng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：</a:t>
            </a:r>
            <a:endParaRPr lang="en-US" altLang="ja-JP" sz="1400" b="1" u="sng">
              <a:solidFill>
                <a:prstClr val="black"/>
              </a:solidFill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>
                <a:solidFill>
                  <a:prstClr val="black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LSM + River Routing Model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B4E6CEF-D6C5-4306-9EA9-479A9D5BBF1E}"/>
              </a:ext>
            </a:extLst>
          </p:cNvPr>
          <p:cNvSpPr txBox="1"/>
          <p:nvPr/>
        </p:nvSpPr>
        <p:spPr>
          <a:xfrm>
            <a:off x="2038935" y="3074334"/>
            <a:ext cx="736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solidFill>
                  <a:srgbClr val="FF0000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Validation</a:t>
            </a:r>
            <a:endParaRPr lang="ja-JP" altLang="en-US" sz="900" b="1">
              <a:solidFill>
                <a:srgbClr val="FF0000"/>
              </a:solidFill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DACAD63-9D6D-4E4F-A976-7617F3E7866D}"/>
              </a:ext>
            </a:extLst>
          </p:cNvPr>
          <p:cNvSpPr txBox="1"/>
          <p:nvPr/>
        </p:nvSpPr>
        <p:spPr>
          <a:xfrm>
            <a:off x="397128" y="4813555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solidFill>
                  <a:srgbClr val="FF0000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Accuracy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900" b="1">
                <a:solidFill>
                  <a:srgbClr val="FF0000"/>
                </a:solidFill>
                <a:latin typeface="Arial" panose="020B0604020202020204" pitchFamily="34" charset="0"/>
                <a:ea typeface="MS UI Gothic"/>
                <a:cs typeface="Arial" panose="020B0604020202020204" pitchFamily="34" charset="0"/>
              </a:rPr>
              <a:t>Improvement</a:t>
            </a:r>
            <a:endParaRPr lang="ja-JP" altLang="en-US" sz="900" b="1">
              <a:solidFill>
                <a:srgbClr val="FF0000"/>
              </a:solidFill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C79BFF5B-C1D9-426D-8CC8-BE8DA6B2C6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6" y="2264220"/>
            <a:ext cx="610621" cy="394359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530457C8-1596-4453-B8DB-A0FFEFD58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0" y="2555681"/>
            <a:ext cx="509006" cy="262713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CA4B632F-A25A-48A0-8F54-D2C12D5D86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1" y="2622734"/>
            <a:ext cx="590969" cy="320109"/>
          </a:xfrm>
          <a:prstGeom prst="rect">
            <a:avLst/>
          </a:prstGeom>
        </p:spPr>
      </p:pic>
      <p:pic>
        <p:nvPicPr>
          <p:cNvPr id="62" name="Picture 32" descr="E:\1\figure\200702\3.gif">
            <a:extLst>
              <a:ext uri="{FF2B5EF4-FFF2-40B4-BE49-F238E27FC236}">
                <a16:creationId xmlns:a16="http://schemas.microsoft.com/office/drawing/2014/main" id="{EC776E1A-D2F5-40DF-8EB6-7DAC457B5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19" y="2363669"/>
            <a:ext cx="561721" cy="53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8D302A75-9E43-4E02-8014-FC5D298612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" y="3926920"/>
            <a:ext cx="762504" cy="866573"/>
          </a:xfrm>
          <a:prstGeom prst="rect">
            <a:avLst/>
          </a:prstGeom>
        </p:spPr>
      </p:pic>
      <p:pic>
        <p:nvPicPr>
          <p:cNvPr id="64" name="Picture 127">
            <a:extLst>
              <a:ext uri="{FF2B5EF4-FFF2-40B4-BE49-F238E27FC236}">
                <a16:creationId xmlns:a16="http://schemas.microsoft.com/office/drawing/2014/main" id="{067B2347-B568-422F-9A35-23719851E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71" y="4202800"/>
            <a:ext cx="1011775" cy="6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5A1BD7B7-0A49-46A7-A60F-EAC5EE69B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8" y="6036900"/>
            <a:ext cx="1288456" cy="694405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D7805B51-B61B-4CE4-A8C2-C0D13F8147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9" y="5861648"/>
            <a:ext cx="1137282" cy="730481"/>
          </a:xfrm>
          <a:prstGeom prst="rect">
            <a:avLst/>
          </a:prstGeom>
        </p:spPr>
      </p:pic>
      <p:sp>
        <p:nvSpPr>
          <p:cNvPr id="67" name="加算記号 66">
            <a:extLst>
              <a:ext uri="{FF2B5EF4-FFF2-40B4-BE49-F238E27FC236}">
                <a16:creationId xmlns:a16="http://schemas.microsoft.com/office/drawing/2014/main" id="{C9E8A1AE-A14D-422E-A4CD-F4D1B41FF481}"/>
              </a:ext>
            </a:extLst>
          </p:cNvPr>
          <p:cNvSpPr/>
          <p:nvPr/>
        </p:nvSpPr>
        <p:spPr>
          <a:xfrm>
            <a:off x="1685624" y="2526496"/>
            <a:ext cx="262713" cy="262713"/>
          </a:xfrm>
          <a:prstGeom prst="mathPlus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sp>
        <p:nvSpPr>
          <p:cNvPr id="72" name="矢印: 下 71">
            <a:extLst>
              <a:ext uri="{FF2B5EF4-FFF2-40B4-BE49-F238E27FC236}">
                <a16:creationId xmlns:a16="http://schemas.microsoft.com/office/drawing/2014/main" id="{F474CBB2-41B1-496C-ACAB-1835D3E9CE7E}"/>
              </a:ext>
            </a:extLst>
          </p:cNvPr>
          <p:cNvSpPr/>
          <p:nvPr/>
        </p:nvSpPr>
        <p:spPr>
          <a:xfrm rot="18117375">
            <a:off x="1590770" y="4189829"/>
            <a:ext cx="163566" cy="173926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UI Gothic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A53CE5-84B0-4EE9-9BF8-AE65FAC9AEA1}"/>
              </a:ext>
            </a:extLst>
          </p:cNvPr>
          <p:cNvSpPr txBox="1"/>
          <p:nvPr/>
        </p:nvSpPr>
        <p:spPr>
          <a:xfrm>
            <a:off x="10712002" y="3420320"/>
            <a:ext cx="155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Hi</a:t>
            </a:r>
            <a:r>
              <a:rPr lang="en-US" altLang="ja-JP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gh- Resolution model(1km)</a:t>
            </a:r>
            <a:endParaRPr kumimoji="1" lang="ja-JP" altLang="en-US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64AD1C8-B7C4-49F7-A048-2D1F1FEE6144}"/>
              </a:ext>
            </a:extLst>
          </p:cNvPr>
          <p:cNvSpPr txBox="1"/>
          <p:nvPr/>
        </p:nvSpPr>
        <p:spPr>
          <a:xfrm>
            <a:off x="4170259" y="34768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2008</a:t>
            </a:r>
            <a:endParaRPr kumimoji="1" lang="ja-JP" altLang="en-US" sz="120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D0CD5548-DFA8-419D-9350-85A56782BA3A}"/>
              </a:ext>
            </a:extLst>
          </p:cNvPr>
          <p:cNvSpPr txBox="1"/>
          <p:nvPr/>
        </p:nvSpPr>
        <p:spPr>
          <a:xfrm>
            <a:off x="5122362" y="34768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2014</a:t>
            </a:r>
            <a:endParaRPr kumimoji="1" lang="ja-JP" altLang="en-US" sz="120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07B76DE9-3688-4DBF-A515-E0B28C28C174}"/>
              </a:ext>
            </a:extLst>
          </p:cNvPr>
          <p:cNvSpPr txBox="1"/>
          <p:nvPr/>
        </p:nvSpPr>
        <p:spPr>
          <a:xfrm>
            <a:off x="6851473" y="3475123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2019</a:t>
            </a:r>
            <a:endParaRPr kumimoji="1" lang="ja-JP" altLang="en-US" sz="120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3E86CDFE-6C7E-4F13-AF3A-6F71E0022D6A}"/>
              </a:ext>
            </a:extLst>
          </p:cNvPr>
          <p:cNvSpPr txBox="1"/>
          <p:nvPr/>
        </p:nvSpPr>
        <p:spPr>
          <a:xfrm>
            <a:off x="4108128" y="3783341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/>
              <a:t>100km</a:t>
            </a:r>
            <a:endParaRPr kumimoji="1" lang="ja-JP" altLang="en-US" sz="120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73B44E1-4160-4945-8D35-673085F9BC6B}"/>
              </a:ext>
            </a:extLst>
          </p:cNvPr>
          <p:cNvSpPr txBox="1"/>
          <p:nvPr/>
        </p:nvSpPr>
        <p:spPr>
          <a:xfrm>
            <a:off x="4971001" y="3796336"/>
            <a:ext cx="772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/>
              <a:t>50/25km</a:t>
            </a:r>
            <a:endParaRPr kumimoji="1" lang="ja-JP" altLang="en-US" sz="1200"/>
          </a:p>
        </p:txBody>
      </p: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9CDDF790-1671-4551-8D6C-609A1978DC5E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4432511" y="3753821"/>
            <a:ext cx="0" cy="25633"/>
          </a:xfrm>
          <a:prstGeom prst="line">
            <a:avLst/>
          </a:prstGeom>
          <a:noFill/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1A7098EE-4CDB-4676-878C-BB8CA09A7C7E}"/>
              </a:ext>
            </a:extLst>
          </p:cNvPr>
          <p:cNvCxnSpPr>
            <a:cxnSpLocks/>
            <a:endCxn id="74" idx="2"/>
          </p:cNvCxnSpPr>
          <p:nvPr/>
        </p:nvCxnSpPr>
        <p:spPr bwMode="auto">
          <a:xfrm flipV="1">
            <a:off x="5372225" y="3753821"/>
            <a:ext cx="12389" cy="29520"/>
          </a:xfrm>
          <a:prstGeom prst="line">
            <a:avLst/>
          </a:prstGeom>
          <a:noFill/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10" name="直線コネクタ 109">
            <a:extLst>
              <a:ext uri="{FF2B5EF4-FFF2-40B4-BE49-F238E27FC236}">
                <a16:creationId xmlns:a16="http://schemas.microsoft.com/office/drawing/2014/main" id="{7AB4CC15-1D9F-467B-AAE5-427E26B57598}"/>
              </a:ext>
            </a:extLst>
          </p:cNvPr>
          <p:cNvCxnSpPr>
            <a:cxnSpLocks/>
          </p:cNvCxnSpPr>
          <p:nvPr/>
        </p:nvCxnSpPr>
        <p:spPr bwMode="auto">
          <a:xfrm>
            <a:off x="5906849" y="4069048"/>
            <a:ext cx="3942831" cy="0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直線コネクタ 115">
            <a:extLst>
              <a:ext uri="{FF2B5EF4-FFF2-40B4-BE49-F238E27FC236}">
                <a16:creationId xmlns:a16="http://schemas.microsoft.com/office/drawing/2014/main" id="{AB7BCC5E-1FA9-4694-A7FB-23CF85AC3C0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49680" y="3745262"/>
            <a:ext cx="443848" cy="335851"/>
          </a:xfrm>
          <a:prstGeom prst="line">
            <a:avLst/>
          </a:prstGeom>
          <a:noFill/>
          <a:ln w="762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1176CC6C-CDA3-4745-8F78-9BA4FA49875A}"/>
              </a:ext>
            </a:extLst>
          </p:cNvPr>
          <p:cNvCxnSpPr>
            <a:cxnSpLocks/>
          </p:cNvCxnSpPr>
          <p:nvPr/>
        </p:nvCxnSpPr>
        <p:spPr bwMode="auto">
          <a:xfrm flipV="1">
            <a:off x="4014649" y="3736849"/>
            <a:ext cx="6676060" cy="11883"/>
          </a:xfrm>
          <a:prstGeom prst="straightConnector1">
            <a:avLst/>
          </a:prstGeom>
          <a:noFill/>
          <a:ln w="76200" cap="flat" cmpd="sng" algn="ctr">
            <a:solidFill>
              <a:srgbClr val="33339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7FD4B405-F01C-4E53-A573-8B6618CE34EB}"/>
              </a:ext>
            </a:extLst>
          </p:cNvPr>
          <p:cNvCxnSpPr>
            <a:cxnSpLocks/>
            <a:endCxn id="133" idx="2"/>
          </p:cNvCxnSpPr>
          <p:nvPr/>
        </p:nvCxnSpPr>
        <p:spPr bwMode="auto">
          <a:xfrm>
            <a:off x="5646861" y="3328806"/>
            <a:ext cx="270961" cy="425015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FB23D271-DAFD-459E-B025-38F97E4BB8EE}"/>
              </a:ext>
            </a:extLst>
          </p:cNvPr>
          <p:cNvSpPr txBox="1"/>
          <p:nvPr/>
        </p:nvSpPr>
        <p:spPr>
          <a:xfrm>
            <a:off x="5655570" y="347682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2015</a:t>
            </a:r>
            <a:endParaRPr kumimoji="1" lang="ja-JP" altLang="en-US" sz="1200"/>
          </a:p>
        </p:txBody>
      </p:sp>
      <p:pic>
        <p:nvPicPr>
          <p:cNvPr id="138" name="図 137">
            <a:extLst>
              <a:ext uri="{FF2B5EF4-FFF2-40B4-BE49-F238E27FC236}">
                <a16:creationId xmlns:a16="http://schemas.microsoft.com/office/drawing/2014/main" id="{9C5A6800-EBFE-4B29-B5A1-D486C4FD14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5738" y="1373595"/>
            <a:ext cx="4100382" cy="1920375"/>
          </a:xfrm>
          <a:prstGeom prst="rect">
            <a:avLst/>
          </a:prstGeom>
        </p:spPr>
      </p:pic>
      <p:sp>
        <p:nvSpPr>
          <p:cNvPr id="139" name="矢印: 右 138">
            <a:extLst>
              <a:ext uri="{FF2B5EF4-FFF2-40B4-BE49-F238E27FC236}">
                <a16:creationId xmlns:a16="http://schemas.microsoft.com/office/drawing/2014/main" id="{696F19C8-4CD2-4FE5-BB99-A7B5B38D69E7}"/>
              </a:ext>
            </a:extLst>
          </p:cNvPr>
          <p:cNvSpPr/>
          <p:nvPr/>
        </p:nvSpPr>
        <p:spPr>
          <a:xfrm>
            <a:off x="5053023" y="2390297"/>
            <a:ext cx="466939" cy="267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470B86E4-DDD4-4273-9382-EA75B5A7C5EE}"/>
              </a:ext>
            </a:extLst>
          </p:cNvPr>
          <p:cNvSpPr txBox="1"/>
          <p:nvPr/>
        </p:nvSpPr>
        <p:spPr>
          <a:xfrm>
            <a:off x="4928058" y="1833062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/>
              <a:t>25km</a:t>
            </a:r>
          </a:p>
          <a:p>
            <a:r>
              <a:rPr kumimoji="1" lang="ja-JP" altLang="en-US" sz="1400" b="1"/>
              <a:t>→</a:t>
            </a:r>
            <a:r>
              <a:rPr kumimoji="1" lang="en-US" altLang="ja-JP" sz="1400" b="1"/>
              <a:t>1km</a:t>
            </a:r>
            <a:endParaRPr kumimoji="1" lang="ja-JP" altLang="en-US" sz="1400" b="1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BE844452-B1D7-43B6-9EB3-E3DA6F03F72E}"/>
              </a:ext>
            </a:extLst>
          </p:cNvPr>
          <p:cNvSpPr txBox="1"/>
          <p:nvPr/>
        </p:nvSpPr>
        <p:spPr>
          <a:xfrm>
            <a:off x="6364656" y="3213556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/>
              <a:t>River Dis.[m</a:t>
            </a:r>
            <a:r>
              <a:rPr kumimoji="1" lang="en-US" altLang="ja-JP" sz="800" baseline="30000"/>
              <a:t>3</a:t>
            </a:r>
            <a:r>
              <a:rPr kumimoji="1" lang="en-US" altLang="ja-JP" sz="800"/>
              <a:t>/s]</a:t>
            </a:r>
          </a:p>
        </p:txBody>
      </p:sp>
      <p:sp>
        <p:nvSpPr>
          <p:cNvPr id="143" name="テキスト ボックス 142">
            <a:extLst>
              <a:ext uri="{FF2B5EF4-FFF2-40B4-BE49-F238E27FC236}">
                <a16:creationId xmlns:a16="http://schemas.microsoft.com/office/drawing/2014/main" id="{277BEEBB-1CC6-4615-9D71-5C8AE503A19E}"/>
              </a:ext>
            </a:extLst>
          </p:cNvPr>
          <p:cNvSpPr txBox="1"/>
          <p:nvPr/>
        </p:nvSpPr>
        <p:spPr>
          <a:xfrm>
            <a:off x="3452066" y="1036601"/>
            <a:ext cx="3631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Regional ver</a:t>
            </a:r>
            <a:r>
              <a:rPr lang="en-US" altLang="ja-JP" sz="16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(Japan)</a:t>
            </a:r>
            <a:endParaRPr kumimoji="1" lang="ja-JP" altLang="en-US" sz="1600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5C2E0471-873B-41B3-895E-1C2C17B1C688}"/>
              </a:ext>
            </a:extLst>
          </p:cNvPr>
          <p:cNvSpPr txBox="1"/>
          <p:nvPr/>
        </p:nvSpPr>
        <p:spPr>
          <a:xfrm>
            <a:off x="3137383" y="355754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/>
              <a:t>Global</a:t>
            </a:r>
            <a:endParaRPr kumimoji="1" lang="ja-JP" altLang="en-US" b="1" i="1"/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2E69FC4D-0DC0-4E68-9792-8CF825A4D092}"/>
              </a:ext>
            </a:extLst>
          </p:cNvPr>
          <p:cNvSpPr txBox="1"/>
          <p:nvPr/>
        </p:nvSpPr>
        <p:spPr>
          <a:xfrm>
            <a:off x="5886507" y="3756773"/>
            <a:ext cx="85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i="1"/>
              <a:t>Japan</a:t>
            </a:r>
            <a:endParaRPr kumimoji="1" lang="ja-JP" altLang="en-US" b="1" i="1"/>
          </a:p>
        </p:txBody>
      </p: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9B65B314-F183-4202-A981-D56AA3D3D293}"/>
              </a:ext>
            </a:extLst>
          </p:cNvPr>
          <p:cNvSpPr txBox="1"/>
          <p:nvPr/>
        </p:nvSpPr>
        <p:spPr>
          <a:xfrm>
            <a:off x="4266674" y="4314617"/>
            <a:ext cx="2561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Typhoon Hagibis Forecast</a:t>
            </a:r>
            <a:endParaRPr kumimoji="1" lang="ja-JP" altLang="en-US" sz="1600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8C64977D-5F9E-438E-AAAD-A1CBAB6786B0}"/>
              </a:ext>
            </a:extLst>
          </p:cNvPr>
          <p:cNvSpPr txBox="1"/>
          <p:nvPr/>
        </p:nvSpPr>
        <p:spPr>
          <a:xfrm>
            <a:off x="3155566" y="5899790"/>
            <a:ext cx="2280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i="1"/>
              <a:t>91.6% of the flooded locations are predicted!</a:t>
            </a:r>
            <a:endParaRPr lang="ja-JP" altLang="en-US" sz="1400" b="1" i="1"/>
          </a:p>
        </p:txBody>
      </p:sp>
      <p:pic>
        <p:nvPicPr>
          <p:cNvPr id="1062" name="図 1061">
            <a:extLst>
              <a:ext uri="{FF2B5EF4-FFF2-40B4-BE49-F238E27FC236}">
                <a16:creationId xmlns:a16="http://schemas.microsoft.com/office/drawing/2014/main" id="{F6AF382C-ABA3-46BB-A1BD-8DD2DF7375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82812" y="1343601"/>
            <a:ext cx="3394730" cy="1906850"/>
          </a:xfrm>
          <a:prstGeom prst="rect">
            <a:avLst/>
          </a:prstGeom>
        </p:spPr>
      </p:pic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54FAA9F0-A67D-482D-8CE5-00E8799D625D}"/>
              </a:ext>
            </a:extLst>
          </p:cNvPr>
          <p:cNvSpPr txBox="1"/>
          <p:nvPr/>
        </p:nvSpPr>
        <p:spPr>
          <a:xfrm>
            <a:off x="8261567" y="1035041"/>
            <a:ext cx="2022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i="1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Ensemble Approach</a:t>
            </a:r>
            <a:endParaRPr kumimoji="1" lang="ja-JP" altLang="en-US" sz="1600" i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1" name="Picture 29">
            <a:extLst>
              <a:ext uri="{FF2B5EF4-FFF2-40B4-BE49-F238E27FC236}">
                <a16:creationId xmlns:a16="http://schemas.microsoft.com/office/drawing/2014/main" id="{F8CC1C07-A4E4-4610-95E9-B2AC68094B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72481" y="1096941"/>
            <a:ext cx="1529798" cy="1338573"/>
          </a:xfrm>
          <a:prstGeom prst="rect">
            <a:avLst/>
          </a:prstGeom>
        </p:spPr>
      </p:pic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F8126688-8D2E-48B4-9B94-11000C2DE644}"/>
              </a:ext>
            </a:extLst>
          </p:cNvPr>
          <p:cNvCxnSpPr>
            <a:cxnSpLocks/>
            <a:endCxn id="191" idx="2"/>
          </p:cNvCxnSpPr>
          <p:nvPr/>
        </p:nvCxnSpPr>
        <p:spPr bwMode="auto">
          <a:xfrm flipH="1">
            <a:off x="7982786" y="3339714"/>
            <a:ext cx="500746" cy="408127"/>
          </a:xfrm>
          <a:prstGeom prst="line">
            <a:avLst/>
          </a:prstGeom>
          <a:noFill/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613929BF-047D-46F4-98CC-DDCE8B620FFC}"/>
              </a:ext>
            </a:extLst>
          </p:cNvPr>
          <p:cNvSpPr txBox="1"/>
          <p:nvPr/>
        </p:nvSpPr>
        <p:spPr>
          <a:xfrm>
            <a:off x="7720534" y="3470842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/>
              <a:t>2021</a:t>
            </a:r>
            <a:endParaRPr kumimoji="1" lang="ja-JP" altLang="en-US" sz="1200"/>
          </a:p>
        </p:txBody>
      </p:sp>
      <p:cxnSp>
        <p:nvCxnSpPr>
          <p:cNvPr id="194" name="直線コネクタ 193">
            <a:extLst>
              <a:ext uri="{FF2B5EF4-FFF2-40B4-BE49-F238E27FC236}">
                <a16:creationId xmlns:a16="http://schemas.microsoft.com/office/drawing/2014/main" id="{B0BC64FF-66A9-4617-B9FD-4245D495EB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84092" y="4060340"/>
            <a:ext cx="135353" cy="265325"/>
          </a:xfrm>
          <a:prstGeom prst="lin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076" name="テキスト ボックス 1075">
            <a:extLst>
              <a:ext uri="{FF2B5EF4-FFF2-40B4-BE49-F238E27FC236}">
                <a16:creationId xmlns:a16="http://schemas.microsoft.com/office/drawing/2014/main" id="{4AE07DA6-65CB-4E7E-A34A-8AF5392B81DF}"/>
              </a:ext>
            </a:extLst>
          </p:cNvPr>
          <p:cNvSpPr txBox="1"/>
          <p:nvPr/>
        </p:nvSpPr>
        <p:spPr>
          <a:xfrm>
            <a:off x="6337409" y="6656214"/>
            <a:ext cx="9476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>
                <a:solidFill>
                  <a:schemeClr val="bg1">
                    <a:lumMod val="50000"/>
                  </a:schemeClr>
                </a:solidFill>
              </a:rPr>
              <a:t>Ma et al., 2021</a:t>
            </a:r>
            <a:endParaRPr kumimoji="1" lang="ja-JP" altLang="en-US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77" name="図 1076">
            <a:extLst>
              <a:ext uri="{FF2B5EF4-FFF2-40B4-BE49-F238E27FC236}">
                <a16:creationId xmlns:a16="http://schemas.microsoft.com/office/drawing/2014/main" id="{3D7F5B3E-EA8C-4794-B5BD-58748D0D48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55537" y="5164536"/>
            <a:ext cx="2135812" cy="1470507"/>
          </a:xfrm>
          <a:prstGeom prst="rect">
            <a:avLst/>
          </a:prstGeom>
        </p:spPr>
      </p:pic>
      <p:pic>
        <p:nvPicPr>
          <p:cNvPr id="1079" name="図 1078">
            <a:extLst>
              <a:ext uri="{FF2B5EF4-FFF2-40B4-BE49-F238E27FC236}">
                <a16:creationId xmlns:a16="http://schemas.microsoft.com/office/drawing/2014/main" id="{20CBD75B-9ADF-40E3-8816-FBA7A7D680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20534" y="4662551"/>
            <a:ext cx="1888124" cy="2004765"/>
          </a:xfrm>
          <a:prstGeom prst="rect">
            <a:avLst/>
          </a:prstGeom>
        </p:spPr>
      </p:pic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7D28F7CF-760F-44D4-BA3A-8D3AF1B7CD3C}"/>
              </a:ext>
            </a:extLst>
          </p:cNvPr>
          <p:cNvSpPr txBox="1"/>
          <p:nvPr/>
        </p:nvSpPr>
        <p:spPr>
          <a:xfrm>
            <a:off x="7516243" y="4314617"/>
            <a:ext cx="3570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 for Bias Correction</a:t>
            </a:r>
            <a:endParaRPr kumimoji="1" lang="ja-JP" altLang="en-US" sz="1600" i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C5F912D2-9EA1-4760-8350-3B5039D4892A}"/>
              </a:ext>
            </a:extLst>
          </p:cNvPr>
          <p:cNvSpPr txBox="1"/>
          <p:nvPr/>
        </p:nvSpPr>
        <p:spPr>
          <a:xfrm>
            <a:off x="7952024" y="376676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/>
              <a:t>10</a:t>
            </a:r>
            <a:r>
              <a:rPr kumimoji="1" lang="en-US" altLang="ja-JP" sz="1200"/>
              <a:t>km development</a:t>
            </a:r>
            <a:endParaRPr kumimoji="1" lang="ja-JP" altLang="en-US" sz="1200"/>
          </a:p>
        </p:txBody>
      </p:sp>
      <p:cxnSp>
        <p:nvCxnSpPr>
          <p:cNvPr id="204" name="直線コネクタ 203">
            <a:extLst>
              <a:ext uri="{FF2B5EF4-FFF2-40B4-BE49-F238E27FC236}">
                <a16:creationId xmlns:a16="http://schemas.microsoft.com/office/drawing/2014/main" id="{3CDA8933-5E37-4D25-B8BD-7C28223EB5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59093" y="3745262"/>
            <a:ext cx="19391" cy="34192"/>
          </a:xfrm>
          <a:prstGeom prst="line">
            <a:avLst/>
          </a:prstGeom>
          <a:noFill/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pic>
        <p:nvPicPr>
          <p:cNvPr id="1086" name="図 1085">
            <a:extLst>
              <a:ext uri="{FF2B5EF4-FFF2-40B4-BE49-F238E27FC236}">
                <a16:creationId xmlns:a16="http://schemas.microsoft.com/office/drawing/2014/main" id="{C71E03C1-250E-4426-BCBC-85238A64E8F9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25000"/>
          </a:blip>
          <a:stretch>
            <a:fillRect/>
          </a:stretch>
        </p:blipFill>
        <p:spPr>
          <a:xfrm rot="5400000">
            <a:off x="9260617" y="3421972"/>
            <a:ext cx="952132" cy="952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9A4B30C-31F4-41B1-B2CA-AE25D6C250D5}"/>
              </a:ext>
            </a:extLst>
          </p:cNvPr>
          <p:cNvSpPr txBox="1"/>
          <p:nvPr/>
        </p:nvSpPr>
        <p:spPr>
          <a:xfrm>
            <a:off x="5837653" y="4053668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/>
              <a:t>1</a:t>
            </a:r>
            <a:r>
              <a:rPr kumimoji="1" lang="en-US" altLang="ja-JP" sz="1200"/>
              <a:t>km</a:t>
            </a:r>
            <a:endParaRPr kumimoji="1" lang="ja-JP" altLang="en-US" sz="1200"/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AA44909A-8BE9-4DB2-9523-5CA6A96D8439}"/>
              </a:ext>
            </a:extLst>
          </p:cNvPr>
          <p:cNvSpPr txBox="1"/>
          <p:nvPr/>
        </p:nvSpPr>
        <p:spPr>
          <a:xfrm>
            <a:off x="9581518" y="4915175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>
                <a:solidFill>
                  <a:schemeClr val="bg1">
                    <a:lumMod val="50000"/>
                  </a:schemeClr>
                </a:solidFill>
              </a:rPr>
              <a:t>Yoshikane and Yoshimura., 2022</a:t>
            </a:r>
            <a:endParaRPr kumimoji="1" lang="ja-JP" altLang="en-US" sz="9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Audio Recording 2022/07/14 15:43:18" descr="Audio Recording 2022/07/14 15:43:18">
            <a:hlinkClick r:id="" action="ppaction://media"/>
            <a:extLst>
              <a:ext uri="{FF2B5EF4-FFF2-40B4-BE49-F238E27FC236}">
                <a16:creationId xmlns:a16="http://schemas.microsoft.com/office/drawing/2014/main" id="{F0A4FFFC-270C-5CAC-5274-537942D43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25739"/>
      </p:ext>
    </p:extLst>
  </p:cSld>
  <p:clrMapOvr>
    <a:masterClrMapping/>
  </p:clrMapOvr>
  <p:transition advClick="0" advTm="77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11" objId="3"/>
        <p14:stopEvt time="7575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BED85AB-1D94-41CD-8F63-9682D78E9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67" b="15404"/>
          <a:stretch/>
        </p:blipFill>
        <p:spPr>
          <a:xfrm>
            <a:off x="9020175" y="1023191"/>
            <a:ext cx="2902253" cy="93871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62401AD-38AE-4E7C-A6A9-3BDDEFE2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130" y="201047"/>
            <a:ext cx="8462020" cy="579438"/>
          </a:xfrm>
        </p:spPr>
        <p:txBody>
          <a:bodyPr/>
          <a:lstStyle/>
          <a:p>
            <a:r>
              <a:rPr lang="en-US" altLang="ja-JP" sz="2800"/>
              <a:t>“JAXA Realtime Weather Watch” GSMaP </a:t>
            </a:r>
            <a:r>
              <a:rPr kumimoji="1" lang="en-US" altLang="ja-JP" sz="2800"/>
              <a:t>Assimilation in </a:t>
            </a:r>
            <a:br>
              <a:rPr kumimoji="1" lang="en-US" altLang="ja-JP" sz="2800"/>
            </a:br>
            <a:r>
              <a:rPr lang="en-US" altLang="ja-JP" sz="2800"/>
              <a:t>JAXA Supercomputer System</a:t>
            </a:r>
            <a:r>
              <a:rPr lang="ja-JP" altLang="en-US" sz="2800"/>
              <a:t> </a:t>
            </a:r>
            <a:r>
              <a:rPr lang="en-US" altLang="ja-JP" sz="2800"/>
              <a:t>(NEXRA)</a:t>
            </a:r>
            <a:endParaRPr kumimoji="1" lang="ja-JP" altLang="en-US" sz="280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4C009C-2B6C-4E3B-B143-83033C44D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73" y="946445"/>
            <a:ext cx="8833202" cy="1079500"/>
          </a:xfrm>
        </p:spPr>
        <p:txBody>
          <a:bodyPr/>
          <a:lstStyle/>
          <a:p>
            <a:r>
              <a:rPr lang="en-US" altLang="ja-JP" sz="2000"/>
              <a:t>JAXA, Univ. Tokyo and RIKEN installed the NICAM-LETKF data assimilation system using the GSMaP at JAXA supercomputer system generation 3 (JSS3) and has experimentally operated it in near-real time (</a:t>
            </a:r>
            <a:r>
              <a:rPr lang="en-US" altLang="ja-JP" sz="2000">
                <a:solidFill>
                  <a:srgbClr val="FF0000"/>
                </a:solidFill>
              </a:rPr>
              <a:t>Kotsuki et al. 2019, </a:t>
            </a:r>
            <a:r>
              <a:rPr lang="en-US" altLang="ja-JP" sz="2000" i="1">
                <a:solidFill>
                  <a:srgbClr val="FF0000"/>
                </a:solidFill>
              </a:rPr>
              <a:t>SOLA</a:t>
            </a:r>
            <a:r>
              <a:rPr lang="en-US" altLang="ja-JP" sz="2000"/>
              <a:t>).</a:t>
            </a:r>
          </a:p>
          <a:p>
            <a:r>
              <a:rPr kumimoji="1"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Monitoring home page of the NEXRA is now </a:t>
            </a:r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available as “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JAXA </a:t>
            </a:r>
            <a:r>
              <a:rPr lang="en-US" altLang="ja-JP" sz="2000" b="1" err="1">
                <a:latin typeface="Calibri" panose="020F0502020204030204" pitchFamily="34" charset="0"/>
                <a:cs typeface="Calibri" panose="020F0502020204030204" pitchFamily="34" charset="0"/>
              </a:rPr>
              <a:t>realtime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 weather watch</a:t>
            </a:r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ja-JP" sz="2000"/>
          </a:p>
          <a:p>
            <a:endParaRPr lang="ja-JP" altLang="en-US" sz="20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DE622A4-27D8-4A37-A6EE-68BDFFAD07A8}"/>
              </a:ext>
            </a:extLst>
          </p:cNvPr>
          <p:cNvSpPr txBox="1"/>
          <p:nvPr/>
        </p:nvSpPr>
        <p:spPr>
          <a:xfrm>
            <a:off x="259596" y="2620236"/>
            <a:ext cx="5558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ICAM-L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TKF at JA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esearch 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nalysis = </a:t>
            </a:r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NEXRA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B88B8F-3DD6-4643-889B-27C32B175504}"/>
              </a:ext>
            </a:extLst>
          </p:cNvPr>
          <p:cNvSpPr txBox="1"/>
          <p:nvPr/>
        </p:nvSpPr>
        <p:spPr>
          <a:xfrm>
            <a:off x="447677" y="5596432"/>
            <a:ext cx="4777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latin typeface="Calibri" panose="020F0502020204030204" pitchFamily="34" charset="0"/>
                <a:cs typeface="Calibri" panose="020F0502020204030204" pitchFamily="34" charset="0"/>
              </a:rPr>
              <a:t>5-day weather prediction data with </a:t>
            </a:r>
            <a:r>
              <a:rPr kumimoji="1" lang="en-US" altLang="ja-JP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14km horizontal resolution </a:t>
            </a:r>
            <a:r>
              <a:rPr kumimoji="1" lang="en-US" altLang="ja-JP" sz="2400">
                <a:latin typeface="Calibri" panose="020F0502020204030204" pitchFamily="34" charset="0"/>
                <a:cs typeface="Calibri" panose="020F0502020204030204" pitchFamily="34" charset="0"/>
              </a:rPr>
              <a:t>have been computed since July 2021!</a:t>
            </a:r>
            <a:endParaRPr kumimoji="1" lang="ja-JP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60B0007-1658-4FE5-826D-2AA3C1B47C0A}"/>
              </a:ext>
            </a:extLst>
          </p:cNvPr>
          <p:cNvSpPr txBox="1"/>
          <p:nvPr/>
        </p:nvSpPr>
        <p:spPr>
          <a:xfrm>
            <a:off x="8738021" y="1771033"/>
            <a:ext cx="32457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https://www.eorc.jaxa.jp/theme/NEXRA/</a:t>
            </a:r>
            <a:endParaRPr kumimoji="1" lang="ja-JP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CE399A-77E6-4B80-BAC4-3314C1E6A8AE}"/>
              </a:ext>
            </a:extLst>
          </p:cNvPr>
          <p:cNvSpPr txBox="1"/>
          <p:nvPr/>
        </p:nvSpPr>
        <p:spPr>
          <a:xfrm>
            <a:off x="4939255" y="3020346"/>
            <a:ext cx="1590463" cy="26468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Kotsuki et al., 2019: </a:t>
            </a:r>
            <a:r>
              <a:rPr lang="en-US" altLang="ja-JP" sz="1200">
                <a:latin typeface="Calibri" panose="020F0502020204030204" pitchFamily="34" charset="0"/>
                <a:cs typeface="Calibri" panose="020F0502020204030204" pitchFamily="34" charset="0"/>
              </a:rPr>
              <a:t>Predictability of Record-Breaking Rainfall in Japan in July 2018: Ensemble Forecast Experiments with the Near-real-time Global Atmospheric Data Assimilation System NEXRA.</a:t>
            </a: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i="1">
                <a:latin typeface="Calibri" panose="020F0502020204030204" pitchFamily="34" charset="0"/>
                <a:cs typeface="Calibri" panose="020F0502020204030204" pitchFamily="34" charset="0"/>
              </a:rPr>
              <a:t>SOLA</a:t>
            </a: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, 15A, </a:t>
            </a:r>
          </a:p>
          <a:p>
            <a:r>
              <a:rPr lang="en-US" altLang="ja-JP" sz="1400" u="sng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https://doi.org/10.2151/sola.15A-001</a:t>
            </a:r>
            <a:r>
              <a:rPr lang="en-US" altLang="ja-JP" sz="14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C0687A0-FA18-4794-9F5A-ED2AE752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791F2-0C83-442B-88D7-E98165590568}" type="slidenum">
              <a:rPr lang="en-US" altLang="ja-JP" dirty="0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A299BB2-E1D2-42F5-A59C-A2550C7F38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77" b="4641"/>
          <a:stretch/>
        </p:blipFill>
        <p:spPr>
          <a:xfrm>
            <a:off x="461315" y="3020346"/>
            <a:ext cx="4357265" cy="250220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CB45FA9-D4DB-4F44-A0A3-4A20F33894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43" y="3075749"/>
            <a:ext cx="4968552" cy="2645339"/>
          </a:xfrm>
          <a:prstGeom prst="rect">
            <a:avLst/>
          </a:prstGeom>
        </p:spPr>
      </p:pic>
      <p:pic>
        <p:nvPicPr>
          <p:cNvPr id="19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3F2C06D3-1760-45DB-8860-EB6A2574A7E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0394" y="4583278"/>
            <a:ext cx="3006025" cy="1200329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742C0FAF-5768-4FF5-8A86-A06EF5DB7EED}"/>
              </a:ext>
            </a:extLst>
          </p:cNvPr>
          <p:cNvSpPr/>
          <p:nvPr/>
        </p:nvSpPr>
        <p:spPr>
          <a:xfrm rot="15356086" flipH="1" flipV="1">
            <a:off x="9645174" y="4726970"/>
            <a:ext cx="217677" cy="1143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DC8C22-94C5-488C-B785-F933817A2D90}"/>
              </a:ext>
            </a:extLst>
          </p:cNvPr>
          <p:cNvSpPr txBox="1"/>
          <p:nvPr/>
        </p:nvSpPr>
        <p:spPr>
          <a:xfrm>
            <a:off x="7530928" y="2546659"/>
            <a:ext cx="393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Collaboration with Today’s Earth</a:t>
            </a:r>
            <a:endParaRPr kumimoji="1" lang="ja-JP" altLang="en-US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2010E46-066C-41A1-B680-B9630B4AE536}"/>
              </a:ext>
            </a:extLst>
          </p:cNvPr>
          <p:cNvSpPr txBox="1"/>
          <p:nvPr/>
        </p:nvSpPr>
        <p:spPr>
          <a:xfrm>
            <a:off x="6954682" y="5812459"/>
            <a:ext cx="50896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of ensemble hydrological simulation is now open internally </a:t>
            </a:r>
          </a:p>
          <a:p>
            <a:pPr algn="ctr"/>
            <a:r>
              <a:rPr lang="en-US" altLang="ja-JP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(will be in public in this FY!)</a:t>
            </a:r>
            <a:endParaRPr kumimoji="1"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Recording 2022/07/14 15:46:56" descr="Audio Recording 2022/07/14 15:46:56">
            <a:hlinkClick r:id="" action="ppaction://media"/>
            <a:extLst>
              <a:ext uri="{FF2B5EF4-FFF2-40B4-BE49-F238E27FC236}">
                <a16:creationId xmlns:a16="http://schemas.microsoft.com/office/drawing/2014/main" id="{58312263-8107-3854-4210-AD380B732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98312"/>
      </p:ext>
    </p:extLst>
  </p:cSld>
  <p:clrMapOvr>
    <a:masterClrMapping/>
  </p:clrMapOvr>
  <p:transition advClick="0" advTm="75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23" objId="4"/>
        <p14:stopEvt time="74314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A73E5-6E86-4E89-AF37-1BF843EE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Summary</a:t>
            </a:r>
            <a:endParaRPr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7D540-2083-49B1-9FD7-7EBB09E8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081666"/>
            <a:ext cx="11559540" cy="55979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800"/>
              <a:t>JAXA Satellites/Sensors</a:t>
            </a:r>
          </a:p>
          <a:p>
            <a:pPr lvl="1"/>
            <a:r>
              <a:rPr lang="en-US" altLang="ja-JP" sz="2400"/>
              <a:t>Nominal Operation: GCOM-C, GOSAT-2</a:t>
            </a:r>
          </a:p>
          <a:p>
            <a:pPr lvl="1"/>
            <a:r>
              <a:rPr lang="en-US" altLang="ja-JP" sz="2400"/>
              <a:t>Extended Operation: GOSAT, GCOM-W, GPM/DPR, ALOS-2 </a:t>
            </a:r>
          </a:p>
          <a:p>
            <a:pPr lvl="1"/>
            <a:r>
              <a:rPr lang="en-US" altLang="ja-JP" sz="2400"/>
              <a:t>Future: ALOS-3 (TBC), ALOS-4 (TBC), </a:t>
            </a:r>
            <a:r>
              <a:rPr lang="en-US" altLang="ja-JP" sz="2400" err="1"/>
              <a:t>EarthCARE</a:t>
            </a:r>
            <a:r>
              <a:rPr lang="en-US" altLang="ja-JP" sz="2400"/>
              <a:t>/CPR (JFY2023), and GOSAT-GW (JFY2023)</a:t>
            </a:r>
          </a:p>
          <a:p>
            <a:pPr lvl="1"/>
            <a:r>
              <a:rPr lang="en-US" altLang="ja-JP" sz="2400"/>
              <a:t>Phase A</a:t>
            </a:r>
            <a:r>
              <a:rPr lang="ja-JP" altLang="en-US" sz="2400"/>
              <a:t> </a:t>
            </a:r>
            <a:r>
              <a:rPr lang="en-US" altLang="ja-JP" sz="2400"/>
              <a:t>Study: Precipitation Measuring Mission (PMM) with Ku Doppler Radar</a:t>
            </a:r>
          </a:p>
          <a:p>
            <a:r>
              <a:rPr lang="en-US" altLang="ja-JP" sz="2800"/>
              <a:t>Data Release/Researches related to GEWEX</a:t>
            </a:r>
          </a:p>
          <a:p>
            <a:pPr lvl="1"/>
            <a:r>
              <a:rPr lang="en-US" altLang="ja-JP" sz="2200"/>
              <a:t>GCOM-C/SGLI Ver.3 release - aerosol, ecosystem change, sea ice, wildfire, etc.</a:t>
            </a:r>
          </a:p>
          <a:p>
            <a:pPr lvl="1"/>
            <a:r>
              <a:rPr lang="en-US" altLang="ja-JP" sz="2200"/>
              <a:t>GCOM-W/AMSR new products - sea ice motion vector, precipitation (Ver.3 update) and SST (Ver.4.1 update)</a:t>
            </a:r>
          </a:p>
          <a:p>
            <a:pPr lvl="1"/>
            <a:r>
              <a:rPr lang="en-US" altLang="ja-JP" sz="2200"/>
              <a:t>Calibration of TRMM/PR and GPM/DPR for long-term dataset</a:t>
            </a:r>
          </a:p>
          <a:p>
            <a:pPr lvl="1"/>
            <a:r>
              <a:rPr lang="en-US" altLang="ja-JP" sz="2200"/>
              <a:t>GSMaP Climate Rainfall Watch</a:t>
            </a:r>
            <a:r>
              <a:rPr lang="en-US" altLang="ja-JP"/>
              <a:t> web site</a:t>
            </a:r>
            <a:endParaRPr lang="en-US" altLang="ja-JP" sz="2000"/>
          </a:p>
          <a:p>
            <a:pPr lvl="1"/>
            <a:r>
              <a:rPr lang="en-US" altLang="ja-JP" sz="2400"/>
              <a:t>Collaboration with model communities</a:t>
            </a:r>
          </a:p>
          <a:p>
            <a:pPr lvl="2"/>
            <a:r>
              <a:rPr lang="en-US" altLang="ja-JP" sz="2200"/>
              <a:t>Today’s Earth - global terrestrial hydrological simulation system</a:t>
            </a:r>
          </a:p>
          <a:p>
            <a:pPr lvl="2"/>
            <a:r>
              <a:rPr lang="en-US" altLang="ja-JP" sz="2200"/>
              <a:t>NEXRA - GSMaP assimilated atmospheric model</a:t>
            </a:r>
          </a:p>
          <a:p>
            <a:pPr lvl="1"/>
            <a:r>
              <a:rPr lang="en-US" altLang="ja-JP" sz="2400"/>
              <a:t>Collaborations with WMO, JMA and other agency/institute/private company are ongoing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4F6C354-5F68-4C72-8C58-2059BAB6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46BBC-97E3-4DCF-A0DC-95D4176BE0B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DA9136-C887-406C-AE72-BC63F7E9B8C5}"/>
              </a:ext>
            </a:extLst>
          </p:cNvPr>
          <p:cNvSpPr txBox="1"/>
          <p:nvPr/>
        </p:nvSpPr>
        <p:spPr>
          <a:xfrm>
            <a:off x="7332785" y="483577"/>
            <a:ext cx="2162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最後に修正</a:t>
            </a:r>
          </a:p>
        </p:txBody>
      </p:sp>
      <p:pic>
        <p:nvPicPr>
          <p:cNvPr id="5" name="Audio Recording 2022/07/14 15:52:17" descr="Audio Recording 2022/07/14 15:52:17">
            <a:hlinkClick r:id="" action="ppaction://media"/>
            <a:extLst>
              <a:ext uri="{FF2B5EF4-FFF2-40B4-BE49-F238E27FC236}">
                <a16:creationId xmlns:a16="http://schemas.microsoft.com/office/drawing/2014/main" id="{03D58135-8831-6DFB-80BE-1A0DABAB1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78870"/>
      </p:ext>
    </p:extLst>
  </p:cSld>
  <p:clrMapOvr>
    <a:masterClrMapping/>
  </p:clrMapOvr>
  <p:transition advClick="0" advTm="163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71" objId="5"/>
        <p14:stopEvt time="16046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Group 178"/>
          <p:cNvGraphicFramePr>
            <a:graphicFrameLocks noGrp="1"/>
          </p:cNvGraphicFramePr>
          <p:nvPr/>
        </p:nvGraphicFramePr>
        <p:xfrm>
          <a:off x="387545" y="987147"/>
          <a:ext cx="11459320" cy="5526707"/>
        </p:xfrm>
        <a:graphic>
          <a:graphicData uri="http://schemas.openxmlformats.org/drawingml/2006/table">
            <a:tbl>
              <a:tblPr/>
              <a:tblGrid>
                <a:gridCol w="2698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11152">
                  <a:extLst>
                    <a:ext uri="{9D8B030D-6E8A-4147-A177-3AD203B41FA5}">
                      <a16:colId xmlns:a16="http://schemas.microsoft.com/office/drawing/2014/main" val="3366650245"/>
                    </a:ext>
                  </a:extLst>
                </a:gridCol>
              </a:tblGrid>
              <a:tr h="277457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841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Targets (JFY: Apr-Mar)</a:t>
                      </a:r>
                    </a:p>
                  </a:txBody>
                  <a:tcPr marL="18000" marR="18000" marT="18000" marB="180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2014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2015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2016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2017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2018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2019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2020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2021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2022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2023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2024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2025</a:t>
                      </a: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2493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Disasters Management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  &amp; Land Monitoring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JERS1/OPS, SAR (1992-1998)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ADEOS-I/AVNIR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ALOS/AVNIR2, PALSAR (2006-2011)</a:t>
                      </a: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276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System</a:t>
                      </a:r>
                    </a:p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Climate change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ADEOS-I/OCTS (1996-1997)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ADEOS-II/GLI (2003)</a:t>
                      </a: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448">
                <a:tc>
                  <a:txBody>
                    <a:bodyPr/>
                    <a:lstStyle/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1" lang="en-US" altLang="ja-JP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727065"/>
                  </a:ext>
                </a:extLst>
              </a:tr>
              <a:tr h="1076588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0488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Water Cycle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ADEOS-II/AMSR (2003)</a:t>
                      </a:r>
                    </a:p>
                    <a:p>
                      <a:pPr marL="8255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Aqua/AMSR-E (2002-2011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)</a:t>
                      </a:r>
                    </a:p>
                  </a:txBody>
                  <a:tcPr marL="36000" marR="36000" marT="18000" marB="18000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5714"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50" charset="-128"/>
                          <a:ea typeface="Arial Unicode MS" panose="020B0604020202020204" pitchFamily="50" charset="-128"/>
                          <a:cs typeface="Arial Unicode MS" panose="020B0604020202020204" pitchFamily="50" charset="-128"/>
                        </a:rPr>
                        <a:t>Greenhouse gases</a:t>
                      </a: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1pPr>
                      <a:lvl2pPr indent="457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2pPr>
                      <a:lvl3pPr indent="914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3pPr>
                      <a:lvl4pPr indent="1371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4pPr>
                      <a:lvl5pPr indent="18288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5pPr>
                      <a:lvl6pPr indent="22860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6pPr>
                      <a:lvl7pPr indent="27432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7pPr>
                      <a:lvl8pPr indent="32004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8pPr>
                      <a:lvl9pPr indent="3657600" algn="r" defTabSz="457200">
                        <a:spcBef>
                          <a:spcPts val="600"/>
                        </a:spcBef>
                        <a:defRPr sz="1000">
                          <a:solidFill>
                            <a:schemeClr val="tx1"/>
                          </a:solidFill>
                          <a:latin typeface="Garamond"/>
                          <a:ea typeface="HGP教科書体"/>
                          <a:sym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4778">
                <a:tc>
                  <a:txBody>
                    <a:bodyPr/>
                    <a:lstStyle/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  <a:p>
                      <a:pPr marL="92075" marR="0" lvl="0" indent="-90488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1" lang="en-US" altLang="ja-JP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36000" marR="36000" marT="18000" marB="18000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>
                        <a:alpha val="5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anose="020B0604020202020204" pitchFamily="50" charset="-128"/>
                        <a:ea typeface="Arial Unicode MS" panose="020B0604020202020204" pitchFamily="50" charset="-128"/>
                        <a:cs typeface="Arial Unicode MS" panose="020B0604020202020204" pitchFamily="50" charset="-128"/>
                      </a:endParaRPr>
                    </a:p>
                  </a:txBody>
                  <a:tcPr marL="18000" marR="18000" marT="18000" marB="18000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987253"/>
                  </a:ext>
                </a:extLst>
              </a:tr>
            </a:tbl>
          </a:graphicData>
        </a:graphic>
      </p:graphicFrame>
      <p:sp>
        <p:nvSpPr>
          <p:cNvPr id="5" name="タイトル 4">
            <a:extLst>
              <a:ext uri="{FF2B5EF4-FFF2-40B4-BE49-F238E27FC236}">
                <a16:creationId xmlns:a16="http://schemas.microsoft.com/office/drawing/2014/main" id="{626C0FA1-1819-4AF5-8948-228C373F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268" y="178420"/>
            <a:ext cx="10290307" cy="667541"/>
          </a:xfrm>
        </p:spPr>
        <p:txBody>
          <a:bodyPr/>
          <a:lstStyle/>
          <a:p>
            <a:r>
              <a:rPr lang="en-US" altLang="ja-JP"/>
              <a:t>Japanese Earth Observation Satellites/Sensors</a:t>
            </a:r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C1698CB-504B-4434-B2B5-2DA012A7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1092" y="6445072"/>
            <a:ext cx="504851" cy="397936"/>
          </a:xfrm>
        </p:spPr>
        <p:txBody>
          <a:bodyPr/>
          <a:lstStyle/>
          <a:p>
            <a:pPr lvl="0"/>
            <a:fld id="{92B7386E-C2F9-4FDD-850A-759F4B31A3FD}" type="slidenum">
              <a:rPr lang="en-US" altLang="ja-JP" noProof="0" smtClean="0"/>
              <a:pPr lvl="0"/>
              <a:t>2</a:t>
            </a:fld>
            <a:endParaRPr lang="en-US" altLang="ja-JP" noProof="0"/>
          </a:p>
        </p:txBody>
      </p:sp>
      <p:sp>
        <p:nvSpPr>
          <p:cNvPr id="176" name="Rectangle 105"/>
          <p:cNvSpPr>
            <a:spLocks noChangeArrowheads="1"/>
          </p:cNvSpPr>
          <p:nvPr/>
        </p:nvSpPr>
        <p:spPr bwMode="auto">
          <a:xfrm>
            <a:off x="4243323" y="6590549"/>
            <a:ext cx="7309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On orbit</a:t>
            </a:r>
          </a:p>
        </p:txBody>
      </p:sp>
      <p:sp>
        <p:nvSpPr>
          <p:cNvPr id="202" name="Text Box 107"/>
          <p:cNvSpPr txBox="1">
            <a:spLocks noChangeArrowheads="1"/>
          </p:cNvSpPr>
          <p:nvPr/>
        </p:nvSpPr>
        <p:spPr bwMode="auto">
          <a:xfrm>
            <a:off x="505042" y="6514851"/>
            <a:ext cx="148470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Mission status</a:t>
            </a:r>
          </a:p>
        </p:txBody>
      </p:sp>
      <p:sp>
        <p:nvSpPr>
          <p:cNvPr id="203" name="Line 108"/>
          <p:cNvSpPr>
            <a:spLocks noChangeShapeType="1"/>
          </p:cNvSpPr>
          <p:nvPr/>
        </p:nvSpPr>
        <p:spPr bwMode="auto">
          <a:xfrm>
            <a:off x="3695998" y="6696808"/>
            <a:ext cx="485775" cy="0"/>
          </a:xfrm>
          <a:prstGeom prst="line">
            <a:avLst/>
          </a:prstGeom>
          <a:noFill/>
          <a:ln w="152400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5" name="Rectangle 113"/>
          <p:cNvSpPr>
            <a:spLocks noChangeArrowheads="1"/>
          </p:cNvSpPr>
          <p:nvPr/>
        </p:nvSpPr>
        <p:spPr bwMode="auto">
          <a:xfrm>
            <a:off x="3382488" y="1399377"/>
            <a:ext cx="2106346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[Land and disaster monitoring] </a:t>
            </a:r>
          </a:p>
        </p:txBody>
      </p:sp>
      <p:sp>
        <p:nvSpPr>
          <p:cNvPr id="208" name="Rectangle 127"/>
          <p:cNvSpPr>
            <a:spLocks noChangeArrowheads="1"/>
          </p:cNvSpPr>
          <p:nvPr/>
        </p:nvSpPr>
        <p:spPr bwMode="auto">
          <a:xfrm>
            <a:off x="3134807" y="4523468"/>
            <a:ext cx="932720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[CO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]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9" name="Rectangle 131"/>
          <p:cNvSpPr>
            <a:spLocks noChangeArrowheads="1"/>
          </p:cNvSpPr>
          <p:nvPr/>
        </p:nvSpPr>
        <p:spPr bwMode="auto">
          <a:xfrm>
            <a:off x="3411043" y="4038245"/>
            <a:ext cx="2279470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[Wind, SST , water vapor, rainfall]</a:t>
            </a:r>
          </a:p>
        </p:txBody>
      </p:sp>
      <p:sp>
        <p:nvSpPr>
          <p:cNvPr id="210" name="Rectangle 136"/>
          <p:cNvSpPr>
            <a:spLocks noChangeArrowheads="1"/>
          </p:cNvSpPr>
          <p:nvPr/>
        </p:nvSpPr>
        <p:spPr bwMode="auto">
          <a:xfrm>
            <a:off x="4287320" y="3418436"/>
            <a:ext cx="1809790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[Precipitation 3D structure]</a:t>
            </a:r>
          </a:p>
        </p:txBody>
      </p:sp>
      <p:sp>
        <p:nvSpPr>
          <p:cNvPr id="219" name="Rectangle 140"/>
          <p:cNvSpPr>
            <a:spLocks noChangeArrowheads="1"/>
          </p:cNvSpPr>
          <p:nvPr/>
        </p:nvSpPr>
        <p:spPr bwMode="auto">
          <a:xfrm>
            <a:off x="6625443" y="5023517"/>
            <a:ext cx="1029128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[CO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CO]</a:t>
            </a:r>
          </a:p>
        </p:txBody>
      </p:sp>
      <p:sp>
        <p:nvSpPr>
          <p:cNvPr id="220" name="Line 133"/>
          <p:cNvSpPr>
            <a:spLocks noChangeShapeType="1"/>
          </p:cNvSpPr>
          <p:nvPr/>
        </p:nvSpPr>
        <p:spPr bwMode="auto">
          <a:xfrm flipV="1">
            <a:off x="5076735" y="6696554"/>
            <a:ext cx="469031" cy="0"/>
          </a:xfrm>
          <a:prstGeom prst="line">
            <a:avLst/>
          </a:prstGeom>
          <a:noFill/>
          <a:ln w="152400">
            <a:solidFill>
              <a:srgbClr val="00B050">
                <a:alpha val="70195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1" name="Rectangle 134"/>
          <p:cNvSpPr>
            <a:spLocks noChangeArrowheads="1"/>
          </p:cNvSpPr>
          <p:nvPr/>
        </p:nvSpPr>
        <p:spPr bwMode="auto">
          <a:xfrm>
            <a:off x="5602511" y="6581395"/>
            <a:ext cx="12070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Development</a:t>
            </a:r>
          </a:p>
        </p:txBody>
      </p:sp>
      <p:sp>
        <p:nvSpPr>
          <p:cNvPr id="222" name="正方形/長方形 221"/>
          <p:cNvSpPr/>
          <p:nvPr/>
        </p:nvSpPr>
        <p:spPr>
          <a:xfrm>
            <a:off x="3081280" y="3378248"/>
            <a:ext cx="1152000" cy="184666"/>
          </a:xfrm>
          <a:prstGeom prst="rect">
            <a:avLst/>
          </a:prstGeom>
          <a:solidFill>
            <a:srgbClr val="0070C0">
              <a:alpha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TRMM / PR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3" name="正方形/長方形 222"/>
          <p:cNvSpPr/>
          <p:nvPr/>
        </p:nvSpPr>
        <p:spPr>
          <a:xfrm>
            <a:off x="3502319" y="1608863"/>
            <a:ext cx="3515452" cy="191822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ALOS-2 / PALSAR-2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4" name="正方形/長方形 223"/>
          <p:cNvSpPr/>
          <p:nvPr/>
        </p:nvSpPr>
        <p:spPr>
          <a:xfrm>
            <a:off x="3486184" y="3662763"/>
            <a:ext cx="2191633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GPM / </a:t>
            </a: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DPR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5" name="正方形/長方形 224"/>
          <p:cNvSpPr/>
          <p:nvPr/>
        </p:nvSpPr>
        <p:spPr>
          <a:xfrm>
            <a:off x="3108757" y="4227979"/>
            <a:ext cx="2615443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GCOM-W / AMSR2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87" name="正方形/長方形 286"/>
          <p:cNvSpPr/>
          <p:nvPr/>
        </p:nvSpPr>
        <p:spPr>
          <a:xfrm>
            <a:off x="9296663" y="2043850"/>
            <a:ext cx="2556000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ALOS-3/Advanced Optical</a:t>
            </a:r>
          </a:p>
        </p:txBody>
      </p:sp>
      <p:pic>
        <p:nvPicPr>
          <p:cNvPr id="289" name="Picture 53" descr="C:\Documents and Settings\02027\デスクトップ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021" y="1396757"/>
            <a:ext cx="8001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" name="正方形/長方形 289"/>
          <p:cNvSpPr/>
          <p:nvPr/>
        </p:nvSpPr>
        <p:spPr>
          <a:xfrm>
            <a:off x="9455331" y="1608037"/>
            <a:ext cx="2373226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ALOS-4/Advanced SAR</a:t>
            </a:r>
          </a:p>
        </p:txBody>
      </p:sp>
      <p:sp>
        <p:nvSpPr>
          <p:cNvPr id="296" name="正方形/長方形 295"/>
          <p:cNvSpPr/>
          <p:nvPr/>
        </p:nvSpPr>
        <p:spPr bwMode="auto">
          <a:xfrm>
            <a:off x="6970737" y="1609586"/>
            <a:ext cx="99546" cy="1908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98" name="直線コネクタ 297"/>
          <p:cNvCxnSpPr>
            <a:cxnSpLocks/>
          </p:cNvCxnSpPr>
          <p:nvPr/>
        </p:nvCxnSpPr>
        <p:spPr>
          <a:xfrm flipH="1">
            <a:off x="9120298" y="1249136"/>
            <a:ext cx="26588" cy="5244508"/>
          </a:xfrm>
          <a:prstGeom prst="line">
            <a:avLst/>
          </a:prstGeom>
          <a:noFill/>
          <a:ln w="38100" cap="flat" cmpd="sng" algn="ctr">
            <a:solidFill>
              <a:srgbClr val="FF0000">
                <a:alpha val="50196"/>
              </a:srgbClr>
            </a:solidFill>
            <a:prstDash val="sysDot"/>
          </a:ln>
          <a:effectLst/>
        </p:spPr>
      </p:cxnSp>
      <p:sp>
        <p:nvSpPr>
          <p:cNvPr id="300" name="Rectangle 104"/>
          <p:cNvSpPr>
            <a:spLocks noChangeArrowheads="1"/>
          </p:cNvSpPr>
          <p:nvPr/>
        </p:nvSpPr>
        <p:spPr bwMode="auto">
          <a:xfrm>
            <a:off x="7542981" y="6589707"/>
            <a:ext cx="11509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Pre-phase-A</a:t>
            </a:r>
          </a:p>
        </p:txBody>
      </p:sp>
      <p:sp>
        <p:nvSpPr>
          <p:cNvPr id="301" name="正方形/長方形 300"/>
          <p:cNvSpPr/>
          <p:nvPr/>
        </p:nvSpPr>
        <p:spPr>
          <a:xfrm>
            <a:off x="6972896" y="6622836"/>
            <a:ext cx="474920" cy="153888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30196"/>
            </a:sys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02" name="正方形/長方形 301"/>
          <p:cNvSpPr/>
          <p:nvPr/>
        </p:nvSpPr>
        <p:spPr>
          <a:xfrm>
            <a:off x="5135794" y="6260406"/>
            <a:ext cx="4320000" cy="1800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Himawari-9 (standby)</a:t>
            </a:r>
          </a:p>
        </p:txBody>
      </p:sp>
      <p:sp>
        <p:nvSpPr>
          <p:cNvPr id="303" name="正方形/長方形 302"/>
          <p:cNvSpPr/>
          <p:nvPr/>
        </p:nvSpPr>
        <p:spPr>
          <a:xfrm>
            <a:off x="3803794" y="6027168"/>
            <a:ext cx="5652000" cy="1800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Himawari-8</a:t>
            </a:r>
          </a:p>
        </p:txBody>
      </p:sp>
      <p:sp>
        <p:nvSpPr>
          <p:cNvPr id="304" name="正方形/長方形 303"/>
          <p:cNvSpPr/>
          <p:nvPr/>
        </p:nvSpPr>
        <p:spPr>
          <a:xfrm>
            <a:off x="5619598" y="5733698"/>
            <a:ext cx="18870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[Cloud, aerosol, SST]</a:t>
            </a:r>
          </a:p>
        </p:txBody>
      </p:sp>
      <p:sp>
        <p:nvSpPr>
          <p:cNvPr id="305" name="正方形/長方形 304"/>
          <p:cNvSpPr/>
          <p:nvPr/>
        </p:nvSpPr>
        <p:spPr>
          <a:xfrm>
            <a:off x="3089212" y="5581574"/>
            <a:ext cx="1471509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MTSAT-1R</a:t>
            </a:r>
          </a:p>
        </p:txBody>
      </p:sp>
      <p:sp>
        <p:nvSpPr>
          <p:cNvPr id="307" name="正方形/長方形 306"/>
          <p:cNvSpPr/>
          <p:nvPr/>
        </p:nvSpPr>
        <p:spPr>
          <a:xfrm>
            <a:off x="3077271" y="5815757"/>
            <a:ext cx="2341204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MTSAT-2 (Himawari-7)</a:t>
            </a:r>
          </a:p>
        </p:txBody>
      </p:sp>
      <p:pic>
        <p:nvPicPr>
          <p:cNvPr id="315" name="Picture 55" descr="mtsat-2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021" y="5472566"/>
            <a:ext cx="621418" cy="40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" name="Picture 3" descr="D:\Document_murakami\生態系\Himawari8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488" y="6033664"/>
            <a:ext cx="450050" cy="471385"/>
          </a:xfrm>
          <a:prstGeom prst="rect">
            <a:avLst/>
          </a:prstGeom>
          <a:noFill/>
        </p:spPr>
      </p:pic>
      <p:sp>
        <p:nvSpPr>
          <p:cNvPr id="317" name="正方形/長方形 316"/>
          <p:cNvSpPr/>
          <p:nvPr/>
        </p:nvSpPr>
        <p:spPr>
          <a:xfrm>
            <a:off x="384259" y="5677518"/>
            <a:ext cx="264939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JMA geostationary meteorological satellites</a:t>
            </a:r>
          </a:p>
        </p:txBody>
      </p:sp>
      <p:pic>
        <p:nvPicPr>
          <p:cNvPr id="318" name="Picture 2" descr="D:\Document_murakami\IVOS\201511\gosat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372" y="5009504"/>
            <a:ext cx="666080" cy="333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Picture 5" descr="D:\Document_murakami\IVOS\201511\gcom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79043">
            <a:off x="2589966" y="4046804"/>
            <a:ext cx="672743" cy="364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Picture 6" descr="D:\Document_murakami\IVOS\201511\gp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372" y="3542342"/>
            <a:ext cx="658144" cy="4250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7" descr="D:\Document_murakami\IVOS\201511\gosa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717" y="4583803"/>
            <a:ext cx="468865" cy="2930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Picture 2" descr="P:\TRM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35899">
            <a:off x="2677532" y="3237601"/>
            <a:ext cx="534327" cy="333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" name="Rectangle 127"/>
          <p:cNvSpPr>
            <a:spLocks noChangeArrowheads="1"/>
          </p:cNvSpPr>
          <p:nvPr/>
        </p:nvSpPr>
        <p:spPr bwMode="auto">
          <a:xfrm>
            <a:off x="3346288" y="3848834"/>
            <a:ext cx="7341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NASA</a:t>
            </a:r>
          </a:p>
        </p:txBody>
      </p:sp>
      <p:sp>
        <p:nvSpPr>
          <p:cNvPr id="326" name="Rectangle 127"/>
          <p:cNvSpPr>
            <a:spLocks noChangeArrowheads="1"/>
          </p:cNvSpPr>
          <p:nvPr/>
        </p:nvSpPr>
        <p:spPr bwMode="auto">
          <a:xfrm>
            <a:off x="2273525" y="3521108"/>
            <a:ext cx="7341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NASA</a:t>
            </a:r>
          </a:p>
        </p:txBody>
      </p:sp>
      <p:sp>
        <p:nvSpPr>
          <p:cNvPr id="327" name="Rectangle 127"/>
          <p:cNvSpPr>
            <a:spLocks noChangeArrowheads="1"/>
          </p:cNvSpPr>
          <p:nvPr/>
        </p:nvSpPr>
        <p:spPr bwMode="auto">
          <a:xfrm>
            <a:off x="5880175" y="5286264"/>
            <a:ext cx="6668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MOE</a:t>
            </a:r>
          </a:p>
        </p:txBody>
      </p:sp>
      <p:pic>
        <p:nvPicPr>
          <p:cNvPr id="331" name="Picture 2" descr="D:\Documents\KJWOC\adeos1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524" y="3967393"/>
            <a:ext cx="523070" cy="338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D302718C-7CBB-4229-96C4-87F626C13FA3}"/>
              </a:ext>
            </a:extLst>
          </p:cNvPr>
          <p:cNvSpPr/>
          <p:nvPr/>
        </p:nvSpPr>
        <p:spPr>
          <a:xfrm>
            <a:off x="10031824" y="4548955"/>
            <a:ext cx="1800000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GOSAT-GW/TANSO-3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3" name="角丸四角形 162"/>
          <p:cNvSpPr/>
          <p:nvPr/>
        </p:nvSpPr>
        <p:spPr>
          <a:xfrm>
            <a:off x="7387982" y="5561004"/>
            <a:ext cx="2117429" cy="22158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lIns="54000" tIns="18000" rIns="54000" bIns="1800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Himawari-10/11 planning</a:t>
            </a:r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955C3A1E-748D-4B1B-A070-2C44246CE8F6}"/>
              </a:ext>
            </a:extLst>
          </p:cNvPr>
          <p:cNvSpPr/>
          <p:nvPr/>
        </p:nvSpPr>
        <p:spPr>
          <a:xfrm>
            <a:off x="10035540" y="4244256"/>
            <a:ext cx="1800000" cy="190800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GOSAT-GW/AMSR3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5" name="Rectangle 105">
            <a:extLst>
              <a:ext uri="{FF2B5EF4-FFF2-40B4-BE49-F238E27FC236}">
                <a16:creationId xmlns:a16="http://schemas.microsoft.com/office/drawing/2014/main" id="{F58C638D-C3F8-48EA-93A7-99FC621B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30" y="6581395"/>
            <a:ext cx="9906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Completed</a:t>
            </a:r>
          </a:p>
        </p:txBody>
      </p:sp>
      <p:sp>
        <p:nvSpPr>
          <p:cNvPr id="186" name="Line 108">
            <a:extLst>
              <a:ext uri="{FF2B5EF4-FFF2-40B4-BE49-F238E27FC236}">
                <a16:creationId xmlns:a16="http://schemas.microsoft.com/office/drawing/2014/main" id="{B397C10D-9BEC-46DC-B009-03C24EA17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305" y="6687518"/>
            <a:ext cx="485775" cy="0"/>
          </a:xfrm>
          <a:prstGeom prst="line">
            <a:avLst/>
          </a:prstGeom>
          <a:noFill/>
          <a:ln w="152400">
            <a:solidFill>
              <a:srgbClr val="0070C0">
                <a:alpha val="60000"/>
              </a:srgb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0" name="Rectangle 131">
            <a:extLst>
              <a:ext uri="{FF2B5EF4-FFF2-40B4-BE49-F238E27FC236}">
                <a16:creationId xmlns:a16="http://schemas.microsoft.com/office/drawing/2014/main" id="{2D25E637-8F94-465A-A28F-E2B4B28A0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138" y="3860181"/>
            <a:ext cx="1795006" cy="36933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[Wind, SST , water vapor, precipitation]</a:t>
            </a:r>
          </a:p>
        </p:txBody>
      </p:sp>
      <p:sp>
        <p:nvSpPr>
          <p:cNvPr id="201" name="Rectangle 127">
            <a:extLst>
              <a:ext uri="{FF2B5EF4-FFF2-40B4-BE49-F238E27FC236}">
                <a16:creationId xmlns:a16="http://schemas.microsoft.com/office/drawing/2014/main" id="{35998316-649B-439B-BA7B-5ED6551FC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747" y="4967003"/>
            <a:ext cx="6668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MOE</a:t>
            </a:r>
          </a:p>
        </p:txBody>
      </p:sp>
      <p:sp>
        <p:nvSpPr>
          <p:cNvPr id="226" name="正方形/長方形 225"/>
          <p:cNvSpPr/>
          <p:nvPr/>
        </p:nvSpPr>
        <p:spPr>
          <a:xfrm>
            <a:off x="3077271" y="4747351"/>
            <a:ext cx="1368000" cy="200911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none" lIns="36000" tIns="0" rIns="3600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 / FTS, CAI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1A3F26F-5353-4488-B41F-F99F29448467}"/>
              </a:ext>
            </a:extLst>
          </p:cNvPr>
          <p:cNvSpPr/>
          <p:nvPr/>
        </p:nvSpPr>
        <p:spPr>
          <a:xfrm>
            <a:off x="4521017" y="5521492"/>
            <a:ext cx="9925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(Himawari-6)</a:t>
            </a: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204" name="Rectangle 127">
            <a:extLst>
              <a:ext uri="{FF2B5EF4-FFF2-40B4-BE49-F238E27FC236}">
                <a16:creationId xmlns:a16="http://schemas.microsoft.com/office/drawing/2014/main" id="{FFE88512-010B-4A46-9828-4C413DD46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2757" y="4742119"/>
            <a:ext cx="35105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MOE</a:t>
            </a:r>
          </a:p>
        </p:txBody>
      </p:sp>
      <p:sp>
        <p:nvSpPr>
          <p:cNvPr id="234" name="Rectangle 140">
            <a:extLst>
              <a:ext uri="{FF2B5EF4-FFF2-40B4-BE49-F238E27FC236}">
                <a16:creationId xmlns:a16="http://schemas.microsoft.com/office/drawing/2014/main" id="{B35EE90C-6EFB-41CA-9172-E0DC0A770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1837" y="4777996"/>
            <a:ext cx="1086836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[CO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2, 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CH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, NO</a:t>
            </a:r>
            <a:r>
              <a:rPr kumimoji="1" lang="en-US" altLang="ja-JP" sz="12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]</a:t>
            </a:r>
          </a:p>
        </p:txBody>
      </p:sp>
      <p:sp>
        <p:nvSpPr>
          <p:cNvPr id="383" name="Rectangle 113">
            <a:extLst>
              <a:ext uri="{FF2B5EF4-FFF2-40B4-BE49-F238E27FC236}">
                <a16:creationId xmlns:a16="http://schemas.microsoft.com/office/drawing/2014/main" id="{EC28AA27-1587-4B11-8911-A9130C9DA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2659" y="1397693"/>
            <a:ext cx="2106346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[Land and disaster monitoring] </a:t>
            </a:r>
          </a:p>
        </p:txBody>
      </p:sp>
      <p:sp>
        <p:nvSpPr>
          <p:cNvPr id="384" name="Rectangle 113">
            <a:extLst>
              <a:ext uri="{FF2B5EF4-FFF2-40B4-BE49-F238E27FC236}">
                <a16:creationId xmlns:a16="http://schemas.microsoft.com/office/drawing/2014/main" id="{6F3209FC-0657-4FE3-B0B0-294487C1E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2944" y="1815760"/>
            <a:ext cx="2106346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[Land and disaster monitoring] </a:t>
            </a:r>
          </a:p>
        </p:txBody>
      </p:sp>
      <p:sp>
        <p:nvSpPr>
          <p:cNvPr id="509" name="正方形/長方形 508">
            <a:extLst>
              <a:ext uri="{FF2B5EF4-FFF2-40B4-BE49-F238E27FC236}">
                <a16:creationId xmlns:a16="http://schemas.microsoft.com/office/drawing/2014/main" id="{6FC4BC7E-037C-4913-94FF-2B0D3FC55878}"/>
              </a:ext>
            </a:extLst>
          </p:cNvPr>
          <p:cNvSpPr/>
          <p:nvPr/>
        </p:nvSpPr>
        <p:spPr>
          <a:xfrm>
            <a:off x="9462507" y="6030640"/>
            <a:ext cx="2376000" cy="1800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Himawari-8 (standby)</a:t>
            </a:r>
          </a:p>
        </p:txBody>
      </p:sp>
      <p:sp>
        <p:nvSpPr>
          <p:cNvPr id="510" name="正方形/長方形 509">
            <a:extLst>
              <a:ext uri="{FF2B5EF4-FFF2-40B4-BE49-F238E27FC236}">
                <a16:creationId xmlns:a16="http://schemas.microsoft.com/office/drawing/2014/main" id="{1BCE57C9-9CE3-4101-B126-DB4923F08CBD}"/>
              </a:ext>
            </a:extLst>
          </p:cNvPr>
          <p:cNvSpPr/>
          <p:nvPr/>
        </p:nvSpPr>
        <p:spPr>
          <a:xfrm>
            <a:off x="9462507" y="6260406"/>
            <a:ext cx="2376000" cy="1800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Himawari-9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1CF563-3DEE-41B9-BD6A-618F60728C90}"/>
              </a:ext>
            </a:extLst>
          </p:cNvPr>
          <p:cNvGrpSpPr/>
          <p:nvPr/>
        </p:nvGrpSpPr>
        <p:grpSpPr>
          <a:xfrm>
            <a:off x="7112273" y="1609586"/>
            <a:ext cx="404346" cy="190800"/>
            <a:chOff x="7481806" y="1609586"/>
            <a:chExt cx="404346" cy="190800"/>
          </a:xfrm>
        </p:grpSpPr>
        <p:sp>
          <p:nvSpPr>
            <p:cNvPr id="295" name="正方形/長方形 294"/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5" name="正方形/長方形 394">
              <a:extLst>
                <a:ext uri="{FF2B5EF4-FFF2-40B4-BE49-F238E27FC236}">
                  <a16:creationId xmlns:a16="http://schemas.microsoft.com/office/drawing/2014/main" id="{585917CD-4327-4122-B4C5-67534A4F15F9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6" name="正方形/長方形 395">
              <a:extLst>
                <a:ext uri="{FF2B5EF4-FFF2-40B4-BE49-F238E27FC236}">
                  <a16:creationId xmlns:a16="http://schemas.microsoft.com/office/drawing/2014/main" id="{EEC65F4D-2421-4792-B2DC-0BDD129BE7DB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97" name="グループ化 396">
            <a:extLst>
              <a:ext uri="{FF2B5EF4-FFF2-40B4-BE49-F238E27FC236}">
                <a16:creationId xmlns:a16="http://schemas.microsoft.com/office/drawing/2014/main" id="{0493BDF4-20A4-4D85-BA5C-BF5925AD65FA}"/>
              </a:ext>
            </a:extLst>
          </p:cNvPr>
          <p:cNvGrpSpPr/>
          <p:nvPr/>
        </p:nvGrpSpPr>
        <p:grpSpPr>
          <a:xfrm>
            <a:off x="7569177" y="1609586"/>
            <a:ext cx="404346" cy="190800"/>
            <a:chOff x="7481806" y="1609586"/>
            <a:chExt cx="404346" cy="190800"/>
          </a:xfrm>
        </p:grpSpPr>
        <p:sp>
          <p:nvSpPr>
            <p:cNvPr id="398" name="正方形/長方形 397">
              <a:extLst>
                <a:ext uri="{FF2B5EF4-FFF2-40B4-BE49-F238E27FC236}">
                  <a16:creationId xmlns:a16="http://schemas.microsoft.com/office/drawing/2014/main" id="{4C3AD095-A6ED-456F-A406-5558E9A9C1B1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99" name="正方形/長方形 398">
              <a:extLst>
                <a:ext uri="{FF2B5EF4-FFF2-40B4-BE49-F238E27FC236}">
                  <a16:creationId xmlns:a16="http://schemas.microsoft.com/office/drawing/2014/main" id="{C5EC98DE-8ED7-4804-82BC-9BC64B61E128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0" name="正方形/長方形 399">
              <a:extLst>
                <a:ext uri="{FF2B5EF4-FFF2-40B4-BE49-F238E27FC236}">
                  <a16:creationId xmlns:a16="http://schemas.microsoft.com/office/drawing/2014/main" id="{3A932A7A-AA50-4B27-BE96-B82C68C8C300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01" name="グループ化 400">
            <a:extLst>
              <a:ext uri="{FF2B5EF4-FFF2-40B4-BE49-F238E27FC236}">
                <a16:creationId xmlns:a16="http://schemas.microsoft.com/office/drawing/2014/main" id="{924C3F2F-93FB-4E79-AE23-742181553FEA}"/>
              </a:ext>
            </a:extLst>
          </p:cNvPr>
          <p:cNvGrpSpPr/>
          <p:nvPr/>
        </p:nvGrpSpPr>
        <p:grpSpPr>
          <a:xfrm>
            <a:off x="8037383" y="1609586"/>
            <a:ext cx="404346" cy="190800"/>
            <a:chOff x="7481806" y="1609586"/>
            <a:chExt cx="404346" cy="190800"/>
          </a:xfrm>
        </p:grpSpPr>
        <p:sp>
          <p:nvSpPr>
            <p:cNvPr id="402" name="正方形/長方形 401">
              <a:extLst>
                <a:ext uri="{FF2B5EF4-FFF2-40B4-BE49-F238E27FC236}">
                  <a16:creationId xmlns:a16="http://schemas.microsoft.com/office/drawing/2014/main" id="{4581D354-CD92-4484-A3FD-5F05657DDCDE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3" name="正方形/長方形 402">
              <a:extLst>
                <a:ext uri="{FF2B5EF4-FFF2-40B4-BE49-F238E27FC236}">
                  <a16:creationId xmlns:a16="http://schemas.microsoft.com/office/drawing/2014/main" id="{2B6FF4AD-F905-4191-97F8-A861C07315F3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4" name="正方形/長方形 403">
              <a:extLst>
                <a:ext uri="{FF2B5EF4-FFF2-40B4-BE49-F238E27FC236}">
                  <a16:creationId xmlns:a16="http://schemas.microsoft.com/office/drawing/2014/main" id="{6D6C9ADF-3B2E-4E17-AD6C-FAAB5BF89BE4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05" name="グループ化 404">
            <a:extLst>
              <a:ext uri="{FF2B5EF4-FFF2-40B4-BE49-F238E27FC236}">
                <a16:creationId xmlns:a16="http://schemas.microsoft.com/office/drawing/2014/main" id="{53CEEA6F-771B-4EF9-A3FF-BE49A89F65EB}"/>
              </a:ext>
            </a:extLst>
          </p:cNvPr>
          <p:cNvGrpSpPr/>
          <p:nvPr/>
        </p:nvGrpSpPr>
        <p:grpSpPr>
          <a:xfrm>
            <a:off x="8494583" y="1609586"/>
            <a:ext cx="404346" cy="190800"/>
            <a:chOff x="7481806" y="1609586"/>
            <a:chExt cx="404346" cy="190800"/>
          </a:xfrm>
        </p:grpSpPr>
        <p:sp>
          <p:nvSpPr>
            <p:cNvPr id="406" name="正方形/長方形 405">
              <a:extLst>
                <a:ext uri="{FF2B5EF4-FFF2-40B4-BE49-F238E27FC236}">
                  <a16:creationId xmlns:a16="http://schemas.microsoft.com/office/drawing/2014/main" id="{F69BF0FD-FF66-4FEC-837D-22C5E9C080EC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7" name="正方形/長方形 406">
              <a:extLst>
                <a:ext uri="{FF2B5EF4-FFF2-40B4-BE49-F238E27FC236}">
                  <a16:creationId xmlns:a16="http://schemas.microsoft.com/office/drawing/2014/main" id="{9D474B6E-4B23-4E56-A9AD-8646B1AFBA27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8" name="正方形/長方形 407">
              <a:extLst>
                <a:ext uri="{FF2B5EF4-FFF2-40B4-BE49-F238E27FC236}">
                  <a16:creationId xmlns:a16="http://schemas.microsoft.com/office/drawing/2014/main" id="{7A17A46B-A02B-44EC-85C8-D7316D4968AC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158" name="Rectangle 124">
            <a:extLst>
              <a:ext uri="{FF2B5EF4-FFF2-40B4-BE49-F238E27FC236}">
                <a16:creationId xmlns:a16="http://schemas.microsoft.com/office/drawing/2014/main" id="{B9503D4A-5259-4031-BCA9-3F2A4FB26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6136" y="2746311"/>
            <a:ext cx="2208938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[Cloud and aerosol 3D structure]</a:t>
            </a:r>
          </a:p>
        </p:txBody>
      </p:sp>
      <p:sp>
        <p:nvSpPr>
          <p:cNvPr id="159" name="正方形/長方形 158">
            <a:extLst>
              <a:ext uri="{FF2B5EF4-FFF2-40B4-BE49-F238E27FC236}">
                <a16:creationId xmlns:a16="http://schemas.microsoft.com/office/drawing/2014/main" id="{FF5620DC-F2CF-4855-96B9-0549EF9234B3}"/>
              </a:ext>
            </a:extLst>
          </p:cNvPr>
          <p:cNvSpPr/>
          <p:nvPr/>
        </p:nvSpPr>
        <p:spPr>
          <a:xfrm>
            <a:off x="5773544" y="2583221"/>
            <a:ext cx="3656026" cy="184666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GCOM-C / SGLI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0" name="正方形/長方形 159">
            <a:extLst>
              <a:ext uri="{FF2B5EF4-FFF2-40B4-BE49-F238E27FC236}">
                <a16:creationId xmlns:a16="http://schemas.microsoft.com/office/drawing/2014/main" id="{91627B40-8F78-46D5-AA0C-EE456A9083A3}"/>
              </a:ext>
            </a:extLst>
          </p:cNvPr>
          <p:cNvSpPr/>
          <p:nvPr/>
        </p:nvSpPr>
        <p:spPr>
          <a:xfrm>
            <a:off x="9896016" y="2934009"/>
            <a:ext cx="1944000" cy="184666"/>
          </a:xfrm>
          <a:prstGeom prst="rect">
            <a:avLst/>
          </a:prstGeom>
          <a:solidFill>
            <a:srgbClr val="00B050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EarthCARE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/ </a:t>
            </a: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CPR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161" name="図 36" descr="EC4_RGB.png">
            <a:extLst>
              <a:ext uri="{FF2B5EF4-FFF2-40B4-BE49-F238E27FC236}">
                <a16:creationId xmlns:a16="http://schemas.microsoft.com/office/drawing/2014/main" id="{6B590575-7362-4CED-9331-26F6160B68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78705">
            <a:off x="9226952" y="2800985"/>
            <a:ext cx="664310" cy="38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" name="Picture 3" descr="D:\Document_murakami\IVOS\201511\gcomc.png">
            <a:extLst>
              <a:ext uri="{FF2B5EF4-FFF2-40B4-BE49-F238E27FC236}">
                <a16:creationId xmlns:a16="http://schemas.microsoft.com/office/drawing/2014/main" id="{664B15FF-E7DE-4EF6-922E-4CEA8FD3A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1043">
            <a:off x="5063360" y="2504475"/>
            <a:ext cx="794653" cy="364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Rectangle 127">
            <a:extLst>
              <a:ext uri="{FF2B5EF4-FFF2-40B4-BE49-F238E27FC236}">
                <a16:creationId xmlns:a16="http://schemas.microsoft.com/office/drawing/2014/main" id="{BB3DECB6-FEA9-43C4-A8A9-0D1D2A5B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5933" y="3099461"/>
            <a:ext cx="6235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ESA</a:t>
            </a:r>
          </a:p>
        </p:txBody>
      </p:sp>
      <p:sp>
        <p:nvSpPr>
          <p:cNvPr id="165" name="Rectangle 123">
            <a:extLst>
              <a:ext uri="{FF2B5EF4-FFF2-40B4-BE49-F238E27FC236}">
                <a16:creationId xmlns:a16="http://schemas.microsoft.com/office/drawing/2014/main" id="{D2F61A60-4D2F-455C-8D24-B94B81F2C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248" y="2370297"/>
            <a:ext cx="3098732" cy="184666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[Vegetation, aerosol, cloud, SST, ocean color]</a:t>
            </a:r>
          </a:p>
        </p:txBody>
      </p:sp>
      <p:pic>
        <p:nvPicPr>
          <p:cNvPr id="168" name="Picture 2">
            <a:extLst>
              <a:ext uri="{FF2B5EF4-FFF2-40B4-BE49-F238E27FC236}">
                <a16:creationId xmlns:a16="http://schemas.microsoft.com/office/drawing/2014/main" id="{0589BF92-FDA0-4E5E-A044-122711C1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299" y="2978308"/>
            <a:ext cx="475133" cy="31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8" name="Picture 43" descr="dms_opt_tra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5903">
            <a:off x="8006508" y="1842689"/>
            <a:ext cx="876837" cy="38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正方形/長方形 226"/>
          <p:cNvSpPr/>
          <p:nvPr/>
        </p:nvSpPr>
        <p:spPr>
          <a:xfrm>
            <a:off x="6654211" y="5224251"/>
            <a:ext cx="3744000" cy="1908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t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GOSAT-2</a:t>
            </a:r>
            <a:endParaRPr kumimoji="1" lang="ja-JP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55A379A7-394D-428F-89B2-056DECC2286F}"/>
              </a:ext>
            </a:extLst>
          </p:cNvPr>
          <p:cNvGrpSpPr/>
          <p:nvPr/>
        </p:nvGrpSpPr>
        <p:grpSpPr>
          <a:xfrm>
            <a:off x="5731167" y="3666676"/>
            <a:ext cx="404346" cy="190800"/>
            <a:chOff x="7481806" y="1609586"/>
            <a:chExt cx="404346" cy="190800"/>
          </a:xfrm>
        </p:grpSpPr>
        <p:sp>
          <p:nvSpPr>
            <p:cNvPr id="199" name="正方形/長方形 198">
              <a:extLst>
                <a:ext uri="{FF2B5EF4-FFF2-40B4-BE49-F238E27FC236}">
                  <a16:creationId xmlns:a16="http://schemas.microsoft.com/office/drawing/2014/main" id="{E4D0CB6D-7056-4122-ADBC-5896FF3817CB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8" name="正方形/長方形 217">
              <a:extLst>
                <a:ext uri="{FF2B5EF4-FFF2-40B4-BE49-F238E27FC236}">
                  <a16:creationId xmlns:a16="http://schemas.microsoft.com/office/drawing/2014/main" id="{23CBC0C3-774B-43A2-8713-B1D8A821890B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28" name="正方形/長方形 227">
              <a:extLst>
                <a:ext uri="{FF2B5EF4-FFF2-40B4-BE49-F238E27FC236}">
                  <a16:creationId xmlns:a16="http://schemas.microsoft.com/office/drawing/2014/main" id="{F3D98C3D-2EC6-417E-9624-828F33D794B8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3D076A7-3E19-4985-8049-022E85958398}"/>
              </a:ext>
            </a:extLst>
          </p:cNvPr>
          <p:cNvGrpSpPr/>
          <p:nvPr/>
        </p:nvGrpSpPr>
        <p:grpSpPr>
          <a:xfrm>
            <a:off x="9794595" y="3483255"/>
            <a:ext cx="295494" cy="153888"/>
            <a:chOff x="7481806" y="1609586"/>
            <a:chExt cx="404346" cy="190800"/>
          </a:xfrm>
          <a:solidFill>
            <a:srgbClr val="FFC000"/>
          </a:solidFill>
        </p:grpSpPr>
        <p:sp>
          <p:nvSpPr>
            <p:cNvPr id="230" name="正方形/長方形 229">
              <a:extLst>
                <a:ext uri="{FF2B5EF4-FFF2-40B4-BE49-F238E27FC236}">
                  <a16:creationId xmlns:a16="http://schemas.microsoft.com/office/drawing/2014/main" id="{0CAD02C7-34EC-4745-9D7C-216A4181CE4E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1" name="正方形/長方形 230">
              <a:extLst>
                <a:ext uri="{FF2B5EF4-FFF2-40B4-BE49-F238E27FC236}">
                  <a16:creationId xmlns:a16="http://schemas.microsoft.com/office/drawing/2014/main" id="{99C5CDF7-E43A-4897-AB6B-85931813A477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2" name="正方形/長方形 231">
              <a:extLst>
                <a:ext uri="{FF2B5EF4-FFF2-40B4-BE49-F238E27FC236}">
                  <a16:creationId xmlns:a16="http://schemas.microsoft.com/office/drawing/2014/main" id="{FDA835CB-2290-4973-9F0D-791E3722AFFD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25154894-9CBB-410B-AB7B-6423F9471970}"/>
              </a:ext>
            </a:extLst>
          </p:cNvPr>
          <p:cNvGrpSpPr/>
          <p:nvPr/>
        </p:nvGrpSpPr>
        <p:grpSpPr>
          <a:xfrm>
            <a:off x="6656277" y="3666676"/>
            <a:ext cx="404346" cy="190800"/>
            <a:chOff x="7481806" y="1609586"/>
            <a:chExt cx="404346" cy="190800"/>
          </a:xfrm>
        </p:grpSpPr>
        <p:sp>
          <p:nvSpPr>
            <p:cNvPr id="235" name="正方形/長方形 234">
              <a:extLst>
                <a:ext uri="{FF2B5EF4-FFF2-40B4-BE49-F238E27FC236}">
                  <a16:creationId xmlns:a16="http://schemas.microsoft.com/office/drawing/2014/main" id="{0DE057A0-6568-4D99-B905-80D71D43B1BF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6" name="正方形/長方形 235">
              <a:extLst>
                <a:ext uri="{FF2B5EF4-FFF2-40B4-BE49-F238E27FC236}">
                  <a16:creationId xmlns:a16="http://schemas.microsoft.com/office/drawing/2014/main" id="{461058D0-79C0-41A9-BC8C-4C2B2B39CE3E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37" name="正方形/長方形 236">
              <a:extLst>
                <a:ext uri="{FF2B5EF4-FFF2-40B4-BE49-F238E27FC236}">
                  <a16:creationId xmlns:a16="http://schemas.microsoft.com/office/drawing/2014/main" id="{A31F3AC5-2BDA-4AB0-A42C-E827CE28DB8B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38" name="グループ化 237">
            <a:extLst>
              <a:ext uri="{FF2B5EF4-FFF2-40B4-BE49-F238E27FC236}">
                <a16:creationId xmlns:a16="http://schemas.microsoft.com/office/drawing/2014/main" id="{78B3589E-BD5F-403D-91F0-FA516B2D124E}"/>
              </a:ext>
            </a:extLst>
          </p:cNvPr>
          <p:cNvGrpSpPr/>
          <p:nvPr/>
        </p:nvGrpSpPr>
        <p:grpSpPr>
          <a:xfrm>
            <a:off x="7113477" y="3666676"/>
            <a:ext cx="404346" cy="190800"/>
            <a:chOff x="7481806" y="1609586"/>
            <a:chExt cx="404346" cy="190800"/>
          </a:xfrm>
        </p:grpSpPr>
        <p:sp>
          <p:nvSpPr>
            <p:cNvPr id="239" name="正方形/長方形 238">
              <a:extLst>
                <a:ext uri="{FF2B5EF4-FFF2-40B4-BE49-F238E27FC236}">
                  <a16:creationId xmlns:a16="http://schemas.microsoft.com/office/drawing/2014/main" id="{27264317-101B-4844-A81D-AF6BE5A2A427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0" name="正方形/長方形 239">
              <a:extLst>
                <a:ext uri="{FF2B5EF4-FFF2-40B4-BE49-F238E27FC236}">
                  <a16:creationId xmlns:a16="http://schemas.microsoft.com/office/drawing/2014/main" id="{53C04630-5A71-47FC-9E18-C1089C96FD68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1" name="正方形/長方形 240">
              <a:extLst>
                <a:ext uri="{FF2B5EF4-FFF2-40B4-BE49-F238E27FC236}">
                  <a16:creationId xmlns:a16="http://schemas.microsoft.com/office/drawing/2014/main" id="{446F0F23-619C-4BBD-8C1F-D4A0AB34B3DB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42" name="グループ化 241">
            <a:extLst>
              <a:ext uri="{FF2B5EF4-FFF2-40B4-BE49-F238E27FC236}">
                <a16:creationId xmlns:a16="http://schemas.microsoft.com/office/drawing/2014/main" id="{5C6FEFA7-56A2-414A-9658-C901C6AC0013}"/>
              </a:ext>
            </a:extLst>
          </p:cNvPr>
          <p:cNvGrpSpPr/>
          <p:nvPr/>
        </p:nvGrpSpPr>
        <p:grpSpPr>
          <a:xfrm>
            <a:off x="7553977" y="3665176"/>
            <a:ext cx="404346" cy="190800"/>
            <a:chOff x="7481806" y="1609586"/>
            <a:chExt cx="404346" cy="190800"/>
          </a:xfrm>
        </p:grpSpPr>
        <p:sp>
          <p:nvSpPr>
            <p:cNvPr id="243" name="正方形/長方形 242">
              <a:extLst>
                <a:ext uri="{FF2B5EF4-FFF2-40B4-BE49-F238E27FC236}">
                  <a16:creationId xmlns:a16="http://schemas.microsoft.com/office/drawing/2014/main" id="{AB17736E-8DC3-43D9-BACE-1896A67055D3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4" name="正方形/長方形 243">
              <a:extLst>
                <a:ext uri="{FF2B5EF4-FFF2-40B4-BE49-F238E27FC236}">
                  <a16:creationId xmlns:a16="http://schemas.microsoft.com/office/drawing/2014/main" id="{5384D13D-75F6-4ED0-BBE1-62335BE4CA27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5" name="正方形/長方形 244">
              <a:extLst>
                <a:ext uri="{FF2B5EF4-FFF2-40B4-BE49-F238E27FC236}">
                  <a16:creationId xmlns:a16="http://schemas.microsoft.com/office/drawing/2014/main" id="{E852BDC6-FD4E-4757-AD4B-FAF461850534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46" name="グループ化 245">
            <a:extLst>
              <a:ext uri="{FF2B5EF4-FFF2-40B4-BE49-F238E27FC236}">
                <a16:creationId xmlns:a16="http://schemas.microsoft.com/office/drawing/2014/main" id="{E1CBBB68-D33F-4D73-98ED-6994A3B1A72A}"/>
              </a:ext>
            </a:extLst>
          </p:cNvPr>
          <p:cNvGrpSpPr/>
          <p:nvPr/>
        </p:nvGrpSpPr>
        <p:grpSpPr>
          <a:xfrm>
            <a:off x="8010881" y="3665176"/>
            <a:ext cx="404346" cy="190800"/>
            <a:chOff x="7481806" y="1609586"/>
            <a:chExt cx="404346" cy="190800"/>
          </a:xfrm>
        </p:grpSpPr>
        <p:sp>
          <p:nvSpPr>
            <p:cNvPr id="247" name="正方形/長方形 246">
              <a:extLst>
                <a:ext uri="{FF2B5EF4-FFF2-40B4-BE49-F238E27FC236}">
                  <a16:creationId xmlns:a16="http://schemas.microsoft.com/office/drawing/2014/main" id="{3F497FA2-FFBB-4BC0-846A-011857A2464C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8" name="正方形/長方形 247">
              <a:extLst>
                <a:ext uri="{FF2B5EF4-FFF2-40B4-BE49-F238E27FC236}">
                  <a16:creationId xmlns:a16="http://schemas.microsoft.com/office/drawing/2014/main" id="{EF757A50-C2A1-4EFD-90BE-646273CBB839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49" name="正方形/長方形 248">
              <a:extLst>
                <a:ext uri="{FF2B5EF4-FFF2-40B4-BE49-F238E27FC236}">
                  <a16:creationId xmlns:a16="http://schemas.microsoft.com/office/drawing/2014/main" id="{F577095E-4693-4B54-9836-57273C1C54F7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50" name="グループ化 249">
            <a:extLst>
              <a:ext uri="{FF2B5EF4-FFF2-40B4-BE49-F238E27FC236}">
                <a16:creationId xmlns:a16="http://schemas.microsoft.com/office/drawing/2014/main" id="{CDE9847A-1A4D-48D0-AD0E-45AF2FD2C138}"/>
              </a:ext>
            </a:extLst>
          </p:cNvPr>
          <p:cNvGrpSpPr/>
          <p:nvPr/>
        </p:nvGrpSpPr>
        <p:grpSpPr>
          <a:xfrm>
            <a:off x="8479087" y="3665176"/>
            <a:ext cx="404346" cy="190800"/>
            <a:chOff x="7481806" y="1609586"/>
            <a:chExt cx="404346" cy="190800"/>
          </a:xfrm>
        </p:grpSpPr>
        <p:sp>
          <p:nvSpPr>
            <p:cNvPr id="251" name="正方形/長方形 250">
              <a:extLst>
                <a:ext uri="{FF2B5EF4-FFF2-40B4-BE49-F238E27FC236}">
                  <a16:creationId xmlns:a16="http://schemas.microsoft.com/office/drawing/2014/main" id="{8448A43E-A250-4D32-BECC-5AF8F8634CD7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2" name="正方形/長方形 251">
              <a:extLst>
                <a:ext uri="{FF2B5EF4-FFF2-40B4-BE49-F238E27FC236}">
                  <a16:creationId xmlns:a16="http://schemas.microsoft.com/office/drawing/2014/main" id="{1706BD59-D56D-4D68-8194-BAD621506AFD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53" name="正方形/長方形 252">
              <a:extLst>
                <a:ext uri="{FF2B5EF4-FFF2-40B4-BE49-F238E27FC236}">
                  <a16:creationId xmlns:a16="http://schemas.microsoft.com/office/drawing/2014/main" id="{23F8EA54-3C09-4DB6-BC94-F367ED4B7E10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58" name="グループ化 257">
            <a:extLst>
              <a:ext uri="{FF2B5EF4-FFF2-40B4-BE49-F238E27FC236}">
                <a16:creationId xmlns:a16="http://schemas.microsoft.com/office/drawing/2014/main" id="{7A41F74A-3E7D-48F6-B1DB-2710575FE111}"/>
              </a:ext>
            </a:extLst>
          </p:cNvPr>
          <p:cNvGrpSpPr/>
          <p:nvPr/>
        </p:nvGrpSpPr>
        <p:grpSpPr>
          <a:xfrm>
            <a:off x="5779077" y="4218895"/>
            <a:ext cx="404346" cy="190800"/>
            <a:chOff x="7481806" y="1609586"/>
            <a:chExt cx="404346" cy="190800"/>
          </a:xfrm>
        </p:grpSpPr>
        <p:sp>
          <p:nvSpPr>
            <p:cNvPr id="259" name="正方形/長方形 258">
              <a:extLst>
                <a:ext uri="{FF2B5EF4-FFF2-40B4-BE49-F238E27FC236}">
                  <a16:creationId xmlns:a16="http://schemas.microsoft.com/office/drawing/2014/main" id="{F6AF8C54-1A58-48A2-AF91-96068D7D5C9C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0" name="正方形/長方形 259">
              <a:extLst>
                <a:ext uri="{FF2B5EF4-FFF2-40B4-BE49-F238E27FC236}">
                  <a16:creationId xmlns:a16="http://schemas.microsoft.com/office/drawing/2014/main" id="{6530BED2-415F-41D7-AF6D-C89EECEA4408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1" name="正方形/長方形 260">
              <a:extLst>
                <a:ext uri="{FF2B5EF4-FFF2-40B4-BE49-F238E27FC236}">
                  <a16:creationId xmlns:a16="http://schemas.microsoft.com/office/drawing/2014/main" id="{145B9E36-212F-474B-8B30-FA00C0AEDA15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62" name="グループ化 261">
            <a:extLst>
              <a:ext uri="{FF2B5EF4-FFF2-40B4-BE49-F238E27FC236}">
                <a16:creationId xmlns:a16="http://schemas.microsoft.com/office/drawing/2014/main" id="{DCDB1BBA-30A9-43E3-ACD4-E9AD4A83FFB7}"/>
              </a:ext>
            </a:extLst>
          </p:cNvPr>
          <p:cNvGrpSpPr/>
          <p:nvPr/>
        </p:nvGrpSpPr>
        <p:grpSpPr>
          <a:xfrm>
            <a:off x="6235981" y="4218895"/>
            <a:ext cx="404346" cy="190800"/>
            <a:chOff x="7481806" y="1609586"/>
            <a:chExt cx="404346" cy="190800"/>
          </a:xfrm>
        </p:grpSpPr>
        <p:sp>
          <p:nvSpPr>
            <p:cNvPr id="263" name="正方形/長方形 262">
              <a:extLst>
                <a:ext uri="{FF2B5EF4-FFF2-40B4-BE49-F238E27FC236}">
                  <a16:creationId xmlns:a16="http://schemas.microsoft.com/office/drawing/2014/main" id="{3F1A4718-F085-4B64-A755-6B4CBA9F56AE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4" name="正方形/長方形 263">
              <a:extLst>
                <a:ext uri="{FF2B5EF4-FFF2-40B4-BE49-F238E27FC236}">
                  <a16:creationId xmlns:a16="http://schemas.microsoft.com/office/drawing/2014/main" id="{33F17273-9164-475F-A533-082A2AA88CBB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5" name="正方形/長方形 264">
              <a:extLst>
                <a:ext uri="{FF2B5EF4-FFF2-40B4-BE49-F238E27FC236}">
                  <a16:creationId xmlns:a16="http://schemas.microsoft.com/office/drawing/2014/main" id="{75F4D324-B14A-4AFB-AE85-B2683CAD4D69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08590639-3EEE-4F18-9AA6-F31E734D08D6}"/>
              </a:ext>
            </a:extLst>
          </p:cNvPr>
          <p:cNvGrpSpPr/>
          <p:nvPr/>
        </p:nvGrpSpPr>
        <p:grpSpPr>
          <a:xfrm>
            <a:off x="6704187" y="4218895"/>
            <a:ext cx="404346" cy="190800"/>
            <a:chOff x="7481806" y="1609586"/>
            <a:chExt cx="404346" cy="190800"/>
          </a:xfrm>
        </p:grpSpPr>
        <p:sp>
          <p:nvSpPr>
            <p:cNvPr id="267" name="正方形/長方形 266">
              <a:extLst>
                <a:ext uri="{FF2B5EF4-FFF2-40B4-BE49-F238E27FC236}">
                  <a16:creationId xmlns:a16="http://schemas.microsoft.com/office/drawing/2014/main" id="{EEC615BD-0FB0-4233-B277-6A45CFC50D4A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8" name="正方形/長方形 267">
              <a:extLst>
                <a:ext uri="{FF2B5EF4-FFF2-40B4-BE49-F238E27FC236}">
                  <a16:creationId xmlns:a16="http://schemas.microsoft.com/office/drawing/2014/main" id="{8F2E82AC-AEB3-4F3D-AFC8-255A5AA3EF4D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69" name="正方形/長方形 268">
              <a:extLst>
                <a:ext uri="{FF2B5EF4-FFF2-40B4-BE49-F238E27FC236}">
                  <a16:creationId xmlns:a16="http://schemas.microsoft.com/office/drawing/2014/main" id="{2189B6E2-3B43-4169-AA51-257AD72EAA23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57E9CAA2-21F8-46EE-AEA5-3646B0A06A6F}"/>
              </a:ext>
            </a:extLst>
          </p:cNvPr>
          <p:cNvGrpSpPr/>
          <p:nvPr/>
        </p:nvGrpSpPr>
        <p:grpSpPr>
          <a:xfrm>
            <a:off x="7161387" y="4218895"/>
            <a:ext cx="404346" cy="190800"/>
            <a:chOff x="7481806" y="1609586"/>
            <a:chExt cx="404346" cy="190800"/>
          </a:xfrm>
        </p:grpSpPr>
        <p:sp>
          <p:nvSpPr>
            <p:cNvPr id="273" name="正方形/長方形 272">
              <a:extLst>
                <a:ext uri="{FF2B5EF4-FFF2-40B4-BE49-F238E27FC236}">
                  <a16:creationId xmlns:a16="http://schemas.microsoft.com/office/drawing/2014/main" id="{55093707-2A47-453F-9042-E5AC09E0E926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4" name="正方形/長方形 273">
              <a:extLst>
                <a:ext uri="{FF2B5EF4-FFF2-40B4-BE49-F238E27FC236}">
                  <a16:creationId xmlns:a16="http://schemas.microsoft.com/office/drawing/2014/main" id="{2EA38F92-BD20-468F-9800-67897814C385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5" name="正方形/長方形 274">
              <a:extLst>
                <a:ext uri="{FF2B5EF4-FFF2-40B4-BE49-F238E27FC236}">
                  <a16:creationId xmlns:a16="http://schemas.microsoft.com/office/drawing/2014/main" id="{94A252EF-157B-410D-A4E4-3090E720959D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78BB27EF-C084-4E3E-A1A5-BF69D003AA54}"/>
              </a:ext>
            </a:extLst>
          </p:cNvPr>
          <p:cNvGrpSpPr/>
          <p:nvPr/>
        </p:nvGrpSpPr>
        <p:grpSpPr>
          <a:xfrm>
            <a:off x="7626647" y="4218895"/>
            <a:ext cx="404346" cy="190800"/>
            <a:chOff x="7481806" y="1609586"/>
            <a:chExt cx="404346" cy="190800"/>
          </a:xfrm>
        </p:grpSpPr>
        <p:sp>
          <p:nvSpPr>
            <p:cNvPr id="277" name="正方形/長方形 276">
              <a:extLst>
                <a:ext uri="{FF2B5EF4-FFF2-40B4-BE49-F238E27FC236}">
                  <a16:creationId xmlns:a16="http://schemas.microsoft.com/office/drawing/2014/main" id="{5BEB3E0D-6494-483B-869F-FC6850D5DCC2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8" name="正方形/長方形 277">
              <a:extLst>
                <a:ext uri="{FF2B5EF4-FFF2-40B4-BE49-F238E27FC236}">
                  <a16:creationId xmlns:a16="http://schemas.microsoft.com/office/drawing/2014/main" id="{E5B1D1A0-6588-488F-88E8-0811F9BBD7A1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79" name="正方形/長方形 278">
              <a:extLst>
                <a:ext uri="{FF2B5EF4-FFF2-40B4-BE49-F238E27FC236}">
                  <a16:creationId xmlns:a16="http://schemas.microsoft.com/office/drawing/2014/main" id="{00771C78-BA3B-4CEF-A07B-743180DF0316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CF2DAD36-CCA3-4AA0-9F63-2D6F7425A5CB}"/>
              </a:ext>
            </a:extLst>
          </p:cNvPr>
          <p:cNvGrpSpPr/>
          <p:nvPr/>
        </p:nvGrpSpPr>
        <p:grpSpPr>
          <a:xfrm>
            <a:off x="8083551" y="4218895"/>
            <a:ext cx="404346" cy="190800"/>
            <a:chOff x="7481806" y="1609586"/>
            <a:chExt cx="404346" cy="190800"/>
          </a:xfrm>
        </p:grpSpPr>
        <p:sp>
          <p:nvSpPr>
            <p:cNvPr id="281" name="正方形/長方形 280">
              <a:extLst>
                <a:ext uri="{FF2B5EF4-FFF2-40B4-BE49-F238E27FC236}">
                  <a16:creationId xmlns:a16="http://schemas.microsoft.com/office/drawing/2014/main" id="{5222ED42-2C41-4B3D-A3DD-81B6BC6E2810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2" name="正方形/長方形 281">
              <a:extLst>
                <a:ext uri="{FF2B5EF4-FFF2-40B4-BE49-F238E27FC236}">
                  <a16:creationId xmlns:a16="http://schemas.microsoft.com/office/drawing/2014/main" id="{0A5B7A7D-A97C-41F4-8E9B-056B4A652635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83" name="正方形/長方形 282">
              <a:extLst>
                <a:ext uri="{FF2B5EF4-FFF2-40B4-BE49-F238E27FC236}">
                  <a16:creationId xmlns:a16="http://schemas.microsoft.com/office/drawing/2014/main" id="{25B6B30E-FE84-4D98-A954-EAABEFC69BC7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A0A39BF5-436F-4439-A006-564641730EA4}"/>
              </a:ext>
            </a:extLst>
          </p:cNvPr>
          <p:cNvGrpSpPr/>
          <p:nvPr/>
        </p:nvGrpSpPr>
        <p:grpSpPr>
          <a:xfrm>
            <a:off x="8551757" y="4218895"/>
            <a:ext cx="404346" cy="190800"/>
            <a:chOff x="7481806" y="1609586"/>
            <a:chExt cx="404346" cy="190800"/>
          </a:xfrm>
        </p:grpSpPr>
        <p:sp>
          <p:nvSpPr>
            <p:cNvPr id="285" name="正方形/長方形 284">
              <a:extLst>
                <a:ext uri="{FF2B5EF4-FFF2-40B4-BE49-F238E27FC236}">
                  <a16:creationId xmlns:a16="http://schemas.microsoft.com/office/drawing/2014/main" id="{FF7A1113-5233-4F44-9AD2-F7BFC2330456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1" name="正方形/長方形 290">
              <a:extLst>
                <a:ext uri="{FF2B5EF4-FFF2-40B4-BE49-F238E27FC236}">
                  <a16:creationId xmlns:a16="http://schemas.microsoft.com/office/drawing/2014/main" id="{B878EA13-CDCA-4602-B6AE-62DD3E9862CF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92" name="正方形/長方形 291">
              <a:extLst>
                <a:ext uri="{FF2B5EF4-FFF2-40B4-BE49-F238E27FC236}">
                  <a16:creationId xmlns:a16="http://schemas.microsoft.com/office/drawing/2014/main" id="{BA7420B3-E443-42F5-8DC9-D0DBEB63294F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A880D951-729E-4097-ADFA-4DEA1B98A79B}"/>
              </a:ext>
            </a:extLst>
          </p:cNvPr>
          <p:cNvSpPr/>
          <p:nvPr/>
        </p:nvSpPr>
        <p:spPr bwMode="auto">
          <a:xfrm>
            <a:off x="8950693" y="1607595"/>
            <a:ext cx="99546" cy="1908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AA67E8C3-3121-489C-BF8E-C1C5DB4D81D2}"/>
              </a:ext>
            </a:extLst>
          </p:cNvPr>
          <p:cNvSpPr/>
          <p:nvPr/>
        </p:nvSpPr>
        <p:spPr bwMode="auto">
          <a:xfrm>
            <a:off x="8933797" y="3665176"/>
            <a:ext cx="99546" cy="1908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357" name="グループ化 356">
            <a:extLst>
              <a:ext uri="{FF2B5EF4-FFF2-40B4-BE49-F238E27FC236}">
                <a16:creationId xmlns:a16="http://schemas.microsoft.com/office/drawing/2014/main" id="{BB030F3E-8AB3-4D04-9D70-CBBB37ABFDB8}"/>
              </a:ext>
            </a:extLst>
          </p:cNvPr>
          <p:cNvGrpSpPr/>
          <p:nvPr/>
        </p:nvGrpSpPr>
        <p:grpSpPr>
          <a:xfrm>
            <a:off x="4522094" y="4752579"/>
            <a:ext cx="404346" cy="190800"/>
            <a:chOff x="7481806" y="1609586"/>
            <a:chExt cx="404346" cy="190800"/>
          </a:xfrm>
        </p:grpSpPr>
        <p:sp>
          <p:nvSpPr>
            <p:cNvPr id="358" name="正方形/長方形 357">
              <a:extLst>
                <a:ext uri="{FF2B5EF4-FFF2-40B4-BE49-F238E27FC236}">
                  <a16:creationId xmlns:a16="http://schemas.microsoft.com/office/drawing/2014/main" id="{3E9FD02E-FAF4-43E6-B811-E8430B4E7CF4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59" name="正方形/長方形 358">
              <a:extLst>
                <a:ext uri="{FF2B5EF4-FFF2-40B4-BE49-F238E27FC236}">
                  <a16:creationId xmlns:a16="http://schemas.microsoft.com/office/drawing/2014/main" id="{BCB51061-0F38-401A-81D4-6EED9A679C92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0" name="正方形/長方形 359">
              <a:extLst>
                <a:ext uri="{FF2B5EF4-FFF2-40B4-BE49-F238E27FC236}">
                  <a16:creationId xmlns:a16="http://schemas.microsoft.com/office/drawing/2014/main" id="{60645723-F63B-4A84-9437-8EE231539ED5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61" name="グループ化 360">
            <a:extLst>
              <a:ext uri="{FF2B5EF4-FFF2-40B4-BE49-F238E27FC236}">
                <a16:creationId xmlns:a16="http://schemas.microsoft.com/office/drawing/2014/main" id="{32BEC914-1A43-4559-B1D5-3BB8C9088031}"/>
              </a:ext>
            </a:extLst>
          </p:cNvPr>
          <p:cNvGrpSpPr/>
          <p:nvPr/>
        </p:nvGrpSpPr>
        <p:grpSpPr>
          <a:xfrm>
            <a:off x="4978998" y="4752579"/>
            <a:ext cx="404346" cy="190800"/>
            <a:chOff x="7481806" y="1609586"/>
            <a:chExt cx="404346" cy="190800"/>
          </a:xfrm>
        </p:grpSpPr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43591808-3524-42C0-AF61-BE5F466E7A97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3" name="正方形/長方形 362">
              <a:extLst>
                <a:ext uri="{FF2B5EF4-FFF2-40B4-BE49-F238E27FC236}">
                  <a16:creationId xmlns:a16="http://schemas.microsoft.com/office/drawing/2014/main" id="{27AD23F4-8B20-45B7-9808-3E747DCC8664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4" name="正方形/長方形 363">
              <a:extLst>
                <a:ext uri="{FF2B5EF4-FFF2-40B4-BE49-F238E27FC236}">
                  <a16:creationId xmlns:a16="http://schemas.microsoft.com/office/drawing/2014/main" id="{F77E27CC-44FF-4D07-9885-34C7813453AA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65" name="グループ化 364">
            <a:extLst>
              <a:ext uri="{FF2B5EF4-FFF2-40B4-BE49-F238E27FC236}">
                <a16:creationId xmlns:a16="http://schemas.microsoft.com/office/drawing/2014/main" id="{8A2B4A3D-F158-47CE-8132-89CF7A7EA7F4}"/>
              </a:ext>
            </a:extLst>
          </p:cNvPr>
          <p:cNvGrpSpPr/>
          <p:nvPr/>
        </p:nvGrpSpPr>
        <p:grpSpPr>
          <a:xfrm>
            <a:off x="5447204" y="4752579"/>
            <a:ext cx="404346" cy="190800"/>
            <a:chOff x="7481806" y="1609586"/>
            <a:chExt cx="404346" cy="190800"/>
          </a:xfrm>
        </p:grpSpPr>
        <p:sp>
          <p:nvSpPr>
            <p:cNvPr id="366" name="正方形/長方形 365">
              <a:extLst>
                <a:ext uri="{FF2B5EF4-FFF2-40B4-BE49-F238E27FC236}">
                  <a16:creationId xmlns:a16="http://schemas.microsoft.com/office/drawing/2014/main" id="{6DFB132F-E480-4A5F-884F-2B054E212DD3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7" name="正方形/長方形 366">
              <a:extLst>
                <a:ext uri="{FF2B5EF4-FFF2-40B4-BE49-F238E27FC236}">
                  <a16:creationId xmlns:a16="http://schemas.microsoft.com/office/drawing/2014/main" id="{DD0C9DEA-7066-47C6-9659-FB348D5EE1A2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68" name="正方形/長方形 367">
              <a:extLst>
                <a:ext uri="{FF2B5EF4-FFF2-40B4-BE49-F238E27FC236}">
                  <a16:creationId xmlns:a16="http://schemas.microsoft.com/office/drawing/2014/main" id="{A97AE052-8E77-4500-A49A-3BCB1A72C4C0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69" name="グループ化 368">
            <a:extLst>
              <a:ext uri="{FF2B5EF4-FFF2-40B4-BE49-F238E27FC236}">
                <a16:creationId xmlns:a16="http://schemas.microsoft.com/office/drawing/2014/main" id="{4C25FC01-06B0-4A01-BAD5-14F308D80B7E}"/>
              </a:ext>
            </a:extLst>
          </p:cNvPr>
          <p:cNvGrpSpPr/>
          <p:nvPr/>
        </p:nvGrpSpPr>
        <p:grpSpPr>
          <a:xfrm>
            <a:off x="5904404" y="4752579"/>
            <a:ext cx="404346" cy="190800"/>
            <a:chOff x="7481806" y="1609586"/>
            <a:chExt cx="404346" cy="190800"/>
          </a:xfrm>
        </p:grpSpPr>
        <p:sp>
          <p:nvSpPr>
            <p:cNvPr id="370" name="正方形/長方形 369">
              <a:extLst>
                <a:ext uri="{FF2B5EF4-FFF2-40B4-BE49-F238E27FC236}">
                  <a16:creationId xmlns:a16="http://schemas.microsoft.com/office/drawing/2014/main" id="{44C07C10-416C-43EE-B88F-6A8183E5A1FD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1" name="正方形/長方形 370">
              <a:extLst>
                <a:ext uri="{FF2B5EF4-FFF2-40B4-BE49-F238E27FC236}">
                  <a16:creationId xmlns:a16="http://schemas.microsoft.com/office/drawing/2014/main" id="{DCE4D3D1-CDD6-482B-8747-D669CD092211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2" name="正方形/長方形 371">
              <a:extLst>
                <a:ext uri="{FF2B5EF4-FFF2-40B4-BE49-F238E27FC236}">
                  <a16:creationId xmlns:a16="http://schemas.microsoft.com/office/drawing/2014/main" id="{8524BA7B-F1CC-441B-94C5-52E13D252D66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73" name="グループ化 372">
            <a:extLst>
              <a:ext uri="{FF2B5EF4-FFF2-40B4-BE49-F238E27FC236}">
                <a16:creationId xmlns:a16="http://schemas.microsoft.com/office/drawing/2014/main" id="{1C63DE6E-0783-4DDA-943D-7514E17899B3}"/>
              </a:ext>
            </a:extLst>
          </p:cNvPr>
          <p:cNvGrpSpPr/>
          <p:nvPr/>
        </p:nvGrpSpPr>
        <p:grpSpPr>
          <a:xfrm>
            <a:off x="6369664" y="4752579"/>
            <a:ext cx="404346" cy="190800"/>
            <a:chOff x="7481806" y="1609586"/>
            <a:chExt cx="404346" cy="190800"/>
          </a:xfrm>
        </p:grpSpPr>
        <p:sp>
          <p:nvSpPr>
            <p:cNvPr id="374" name="正方形/長方形 373">
              <a:extLst>
                <a:ext uri="{FF2B5EF4-FFF2-40B4-BE49-F238E27FC236}">
                  <a16:creationId xmlns:a16="http://schemas.microsoft.com/office/drawing/2014/main" id="{7104111A-2C10-4C2C-9406-938FD4C60F60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5" name="正方形/長方形 374">
              <a:extLst>
                <a:ext uri="{FF2B5EF4-FFF2-40B4-BE49-F238E27FC236}">
                  <a16:creationId xmlns:a16="http://schemas.microsoft.com/office/drawing/2014/main" id="{F4438386-CF38-4CA7-BAEE-D86D10AF53E8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76" name="正方形/長方形 375">
              <a:extLst>
                <a:ext uri="{FF2B5EF4-FFF2-40B4-BE49-F238E27FC236}">
                  <a16:creationId xmlns:a16="http://schemas.microsoft.com/office/drawing/2014/main" id="{DEE24E72-D3FC-4175-8DD6-683ABFB80730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77" name="グループ化 376">
            <a:extLst>
              <a:ext uri="{FF2B5EF4-FFF2-40B4-BE49-F238E27FC236}">
                <a16:creationId xmlns:a16="http://schemas.microsoft.com/office/drawing/2014/main" id="{6896D230-67C1-491D-BFDF-CF6388C5C247}"/>
              </a:ext>
            </a:extLst>
          </p:cNvPr>
          <p:cNvGrpSpPr/>
          <p:nvPr/>
        </p:nvGrpSpPr>
        <p:grpSpPr>
          <a:xfrm>
            <a:off x="6826568" y="4752579"/>
            <a:ext cx="404346" cy="190800"/>
            <a:chOff x="7481806" y="1609586"/>
            <a:chExt cx="404346" cy="190800"/>
          </a:xfrm>
        </p:grpSpPr>
        <p:sp>
          <p:nvSpPr>
            <p:cNvPr id="378" name="正方形/長方形 377">
              <a:extLst>
                <a:ext uri="{FF2B5EF4-FFF2-40B4-BE49-F238E27FC236}">
                  <a16:creationId xmlns:a16="http://schemas.microsoft.com/office/drawing/2014/main" id="{8AAFDCBA-8C7C-4631-8E48-E599029B5D1F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09" name="正方形/長方形 408">
              <a:extLst>
                <a:ext uri="{FF2B5EF4-FFF2-40B4-BE49-F238E27FC236}">
                  <a16:creationId xmlns:a16="http://schemas.microsoft.com/office/drawing/2014/main" id="{CF476D0C-FEC4-4FB7-8252-9BB851580F53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0" name="正方形/長方形 409">
              <a:extLst>
                <a:ext uri="{FF2B5EF4-FFF2-40B4-BE49-F238E27FC236}">
                  <a16:creationId xmlns:a16="http://schemas.microsoft.com/office/drawing/2014/main" id="{49551556-627C-4750-9C3A-0A052EF80221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11" name="グループ化 410">
            <a:extLst>
              <a:ext uri="{FF2B5EF4-FFF2-40B4-BE49-F238E27FC236}">
                <a16:creationId xmlns:a16="http://schemas.microsoft.com/office/drawing/2014/main" id="{CE051851-20CB-48FE-B54C-0F1D9E963D27}"/>
              </a:ext>
            </a:extLst>
          </p:cNvPr>
          <p:cNvGrpSpPr/>
          <p:nvPr/>
        </p:nvGrpSpPr>
        <p:grpSpPr>
          <a:xfrm>
            <a:off x="7294774" y="4752579"/>
            <a:ext cx="404346" cy="190800"/>
            <a:chOff x="7481806" y="1609586"/>
            <a:chExt cx="404346" cy="190800"/>
          </a:xfrm>
        </p:grpSpPr>
        <p:sp>
          <p:nvSpPr>
            <p:cNvPr id="412" name="正方形/長方形 411">
              <a:extLst>
                <a:ext uri="{FF2B5EF4-FFF2-40B4-BE49-F238E27FC236}">
                  <a16:creationId xmlns:a16="http://schemas.microsoft.com/office/drawing/2014/main" id="{ED904B35-08F4-467B-8AD5-DEF7E45CDA13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3" name="正方形/長方形 412">
              <a:extLst>
                <a:ext uri="{FF2B5EF4-FFF2-40B4-BE49-F238E27FC236}">
                  <a16:creationId xmlns:a16="http://schemas.microsoft.com/office/drawing/2014/main" id="{B0675C07-A40C-414F-83C2-20867EC9B9E5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4" name="正方形/長方形 413">
              <a:extLst>
                <a:ext uri="{FF2B5EF4-FFF2-40B4-BE49-F238E27FC236}">
                  <a16:creationId xmlns:a16="http://schemas.microsoft.com/office/drawing/2014/main" id="{93A0909F-03EF-490C-94EB-80DF993AA4C5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15" name="グループ化 414">
            <a:extLst>
              <a:ext uri="{FF2B5EF4-FFF2-40B4-BE49-F238E27FC236}">
                <a16:creationId xmlns:a16="http://schemas.microsoft.com/office/drawing/2014/main" id="{6C3BABAC-AC27-41A1-B295-23301D1946C4}"/>
              </a:ext>
            </a:extLst>
          </p:cNvPr>
          <p:cNvGrpSpPr/>
          <p:nvPr/>
        </p:nvGrpSpPr>
        <p:grpSpPr>
          <a:xfrm>
            <a:off x="7602741" y="4752579"/>
            <a:ext cx="404346" cy="190800"/>
            <a:chOff x="7481806" y="1609586"/>
            <a:chExt cx="404346" cy="190800"/>
          </a:xfrm>
        </p:grpSpPr>
        <p:sp>
          <p:nvSpPr>
            <p:cNvPr id="416" name="正方形/長方形 415">
              <a:extLst>
                <a:ext uri="{FF2B5EF4-FFF2-40B4-BE49-F238E27FC236}">
                  <a16:creationId xmlns:a16="http://schemas.microsoft.com/office/drawing/2014/main" id="{BC2AE655-E361-443E-9934-28DEE86777CA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7" name="正方形/長方形 416">
              <a:extLst>
                <a:ext uri="{FF2B5EF4-FFF2-40B4-BE49-F238E27FC236}">
                  <a16:creationId xmlns:a16="http://schemas.microsoft.com/office/drawing/2014/main" id="{0A809E6F-1CBC-43BE-98C6-96FB0F4B6FCE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18" name="正方形/長方形 417">
              <a:extLst>
                <a:ext uri="{FF2B5EF4-FFF2-40B4-BE49-F238E27FC236}">
                  <a16:creationId xmlns:a16="http://schemas.microsoft.com/office/drawing/2014/main" id="{B5449DA9-84A2-4D7C-8AE8-0B36CBD14ABF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19" name="グループ化 418">
            <a:extLst>
              <a:ext uri="{FF2B5EF4-FFF2-40B4-BE49-F238E27FC236}">
                <a16:creationId xmlns:a16="http://schemas.microsoft.com/office/drawing/2014/main" id="{CA9E4916-5C04-4B6F-A3CB-F91CBEB9651C}"/>
              </a:ext>
            </a:extLst>
          </p:cNvPr>
          <p:cNvGrpSpPr/>
          <p:nvPr/>
        </p:nvGrpSpPr>
        <p:grpSpPr>
          <a:xfrm>
            <a:off x="8059645" y="4752579"/>
            <a:ext cx="404346" cy="190800"/>
            <a:chOff x="7481806" y="1609586"/>
            <a:chExt cx="404346" cy="190800"/>
          </a:xfrm>
        </p:grpSpPr>
        <p:sp>
          <p:nvSpPr>
            <p:cNvPr id="420" name="正方形/長方形 419">
              <a:extLst>
                <a:ext uri="{FF2B5EF4-FFF2-40B4-BE49-F238E27FC236}">
                  <a16:creationId xmlns:a16="http://schemas.microsoft.com/office/drawing/2014/main" id="{20F2C4B3-DCD3-4A20-99D1-860CFB14E855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1" name="正方形/長方形 420">
              <a:extLst>
                <a:ext uri="{FF2B5EF4-FFF2-40B4-BE49-F238E27FC236}">
                  <a16:creationId xmlns:a16="http://schemas.microsoft.com/office/drawing/2014/main" id="{A01779E9-9FBE-49C7-AFF2-3C8929C3A9AD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2" name="正方形/長方形 421">
              <a:extLst>
                <a:ext uri="{FF2B5EF4-FFF2-40B4-BE49-F238E27FC236}">
                  <a16:creationId xmlns:a16="http://schemas.microsoft.com/office/drawing/2014/main" id="{9ED0326A-6B1A-46E5-816F-260C2C62CE8C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423" name="グループ化 422">
            <a:extLst>
              <a:ext uri="{FF2B5EF4-FFF2-40B4-BE49-F238E27FC236}">
                <a16:creationId xmlns:a16="http://schemas.microsoft.com/office/drawing/2014/main" id="{18C13193-98E0-4935-8AE3-683173B8EFD4}"/>
              </a:ext>
            </a:extLst>
          </p:cNvPr>
          <p:cNvGrpSpPr/>
          <p:nvPr/>
        </p:nvGrpSpPr>
        <p:grpSpPr>
          <a:xfrm>
            <a:off x="8499276" y="4752579"/>
            <a:ext cx="404346" cy="190800"/>
            <a:chOff x="7481806" y="1609586"/>
            <a:chExt cx="404346" cy="190800"/>
          </a:xfrm>
        </p:grpSpPr>
        <p:sp>
          <p:nvSpPr>
            <p:cNvPr id="424" name="正方形/長方形 423">
              <a:extLst>
                <a:ext uri="{FF2B5EF4-FFF2-40B4-BE49-F238E27FC236}">
                  <a16:creationId xmlns:a16="http://schemas.microsoft.com/office/drawing/2014/main" id="{2755E512-FA63-4A93-B07B-475AF0EEF840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5" name="正方形/長方形 424">
              <a:extLst>
                <a:ext uri="{FF2B5EF4-FFF2-40B4-BE49-F238E27FC236}">
                  <a16:creationId xmlns:a16="http://schemas.microsoft.com/office/drawing/2014/main" id="{1EF10FE2-848F-4466-AA7B-E4A30E1A4009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26" name="正方形/長方形 425">
              <a:extLst>
                <a:ext uri="{FF2B5EF4-FFF2-40B4-BE49-F238E27FC236}">
                  <a16:creationId xmlns:a16="http://schemas.microsoft.com/office/drawing/2014/main" id="{C9C46ECB-5CDA-46D0-B4EA-3955AD8DBF40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sp>
        <p:nvSpPr>
          <p:cNvPr id="427" name="正方形/長方形 426">
            <a:extLst>
              <a:ext uri="{FF2B5EF4-FFF2-40B4-BE49-F238E27FC236}">
                <a16:creationId xmlns:a16="http://schemas.microsoft.com/office/drawing/2014/main" id="{8474D5D4-5D56-4E5B-A7A2-5A79518FF955}"/>
              </a:ext>
            </a:extLst>
          </p:cNvPr>
          <p:cNvSpPr/>
          <p:nvPr/>
        </p:nvSpPr>
        <p:spPr bwMode="auto">
          <a:xfrm>
            <a:off x="8962372" y="4751026"/>
            <a:ext cx="99546" cy="190800"/>
          </a:xfrm>
          <a:prstGeom prst="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187" name="グループ化 186">
            <a:extLst>
              <a:ext uri="{FF2B5EF4-FFF2-40B4-BE49-F238E27FC236}">
                <a16:creationId xmlns:a16="http://schemas.microsoft.com/office/drawing/2014/main" id="{85B68FB6-BBF1-4F4C-8284-AE1716D37B1F}"/>
              </a:ext>
            </a:extLst>
          </p:cNvPr>
          <p:cNvGrpSpPr/>
          <p:nvPr/>
        </p:nvGrpSpPr>
        <p:grpSpPr>
          <a:xfrm>
            <a:off x="8937130" y="1612519"/>
            <a:ext cx="404346" cy="190800"/>
            <a:chOff x="7481806" y="1609586"/>
            <a:chExt cx="404346" cy="190800"/>
          </a:xfrm>
        </p:grpSpPr>
        <p:sp>
          <p:nvSpPr>
            <p:cNvPr id="188" name="正方形/長方形 187">
              <a:extLst>
                <a:ext uri="{FF2B5EF4-FFF2-40B4-BE49-F238E27FC236}">
                  <a16:creationId xmlns:a16="http://schemas.microsoft.com/office/drawing/2014/main" id="{18FF7D28-A90C-45ED-8A9C-A906602DD67D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89" name="正方形/長方形 188">
              <a:extLst>
                <a:ext uri="{FF2B5EF4-FFF2-40B4-BE49-F238E27FC236}">
                  <a16:creationId xmlns:a16="http://schemas.microsoft.com/office/drawing/2014/main" id="{EA55D653-03CD-4F3D-B35A-89FD702F4902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0" name="正方形/長方形 189">
              <a:extLst>
                <a:ext uri="{FF2B5EF4-FFF2-40B4-BE49-F238E27FC236}">
                  <a16:creationId xmlns:a16="http://schemas.microsoft.com/office/drawing/2014/main" id="{EC4F614B-D305-4768-88BD-FD3143E432C4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191" name="グループ化 190">
            <a:extLst>
              <a:ext uri="{FF2B5EF4-FFF2-40B4-BE49-F238E27FC236}">
                <a16:creationId xmlns:a16="http://schemas.microsoft.com/office/drawing/2014/main" id="{37E4F577-BA6F-4697-BBD5-063191094299}"/>
              </a:ext>
            </a:extLst>
          </p:cNvPr>
          <p:cNvGrpSpPr/>
          <p:nvPr/>
        </p:nvGrpSpPr>
        <p:grpSpPr>
          <a:xfrm>
            <a:off x="9095386" y="3661121"/>
            <a:ext cx="404346" cy="190800"/>
            <a:chOff x="7481806" y="1609586"/>
            <a:chExt cx="404346" cy="190800"/>
          </a:xfrm>
        </p:grpSpPr>
        <p:sp>
          <p:nvSpPr>
            <p:cNvPr id="192" name="正方形/長方形 191">
              <a:extLst>
                <a:ext uri="{FF2B5EF4-FFF2-40B4-BE49-F238E27FC236}">
                  <a16:creationId xmlns:a16="http://schemas.microsoft.com/office/drawing/2014/main" id="{71A2D87C-6F70-4EE0-A156-C9E0935F0253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3" name="正方形/長方形 192">
              <a:extLst>
                <a:ext uri="{FF2B5EF4-FFF2-40B4-BE49-F238E27FC236}">
                  <a16:creationId xmlns:a16="http://schemas.microsoft.com/office/drawing/2014/main" id="{976DC3FD-A5FB-4698-B04A-2BD7A9213E19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195" name="正方形/長方形 194">
              <a:extLst>
                <a:ext uri="{FF2B5EF4-FFF2-40B4-BE49-F238E27FC236}">
                  <a16:creationId xmlns:a16="http://schemas.microsoft.com/office/drawing/2014/main" id="{AEAB43EE-74E1-4A21-90E1-33021D7E048B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CB6442AD-47FE-48A7-BC44-6B3F2A815173}"/>
              </a:ext>
            </a:extLst>
          </p:cNvPr>
          <p:cNvGrpSpPr/>
          <p:nvPr/>
        </p:nvGrpSpPr>
        <p:grpSpPr>
          <a:xfrm>
            <a:off x="9036773" y="4217966"/>
            <a:ext cx="404346" cy="190800"/>
            <a:chOff x="7481806" y="1609586"/>
            <a:chExt cx="404346" cy="190800"/>
          </a:xfrm>
        </p:grpSpPr>
        <p:sp>
          <p:nvSpPr>
            <p:cNvPr id="197" name="正方形/長方形 196">
              <a:extLst>
                <a:ext uri="{FF2B5EF4-FFF2-40B4-BE49-F238E27FC236}">
                  <a16:creationId xmlns:a16="http://schemas.microsoft.com/office/drawing/2014/main" id="{C46C3E9D-D527-4853-8D72-B9D84E2676E1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6" name="正方形/長方形 205">
              <a:extLst>
                <a:ext uri="{FF2B5EF4-FFF2-40B4-BE49-F238E27FC236}">
                  <a16:creationId xmlns:a16="http://schemas.microsoft.com/office/drawing/2014/main" id="{D9180247-F7E5-4060-A27B-B9EBAF79AE92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07" name="正方形/長方形 206">
              <a:extLst>
                <a:ext uri="{FF2B5EF4-FFF2-40B4-BE49-F238E27FC236}">
                  <a16:creationId xmlns:a16="http://schemas.microsoft.com/office/drawing/2014/main" id="{30D0C59E-9BDF-4344-8240-AD738DBD4B11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0C6AB892-7A39-4D33-B858-503C00386BC3}"/>
              </a:ext>
            </a:extLst>
          </p:cNvPr>
          <p:cNvGrpSpPr/>
          <p:nvPr/>
        </p:nvGrpSpPr>
        <p:grpSpPr>
          <a:xfrm>
            <a:off x="9110044" y="4748432"/>
            <a:ext cx="404346" cy="190800"/>
            <a:chOff x="7481806" y="1609586"/>
            <a:chExt cx="404346" cy="190800"/>
          </a:xfrm>
        </p:grpSpPr>
        <p:sp>
          <p:nvSpPr>
            <p:cNvPr id="212" name="正方形/長方形 211">
              <a:extLst>
                <a:ext uri="{FF2B5EF4-FFF2-40B4-BE49-F238E27FC236}">
                  <a16:creationId xmlns:a16="http://schemas.microsoft.com/office/drawing/2014/main" id="{1701A268-F22D-415D-BA95-19E1F8CDD971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3" name="正方形/長方形 212">
              <a:extLst>
                <a:ext uri="{FF2B5EF4-FFF2-40B4-BE49-F238E27FC236}">
                  <a16:creationId xmlns:a16="http://schemas.microsoft.com/office/drawing/2014/main" id="{5E2270CD-979E-45A3-B1E5-BBC751F28437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214" name="正方形/長方形 213">
              <a:extLst>
                <a:ext uri="{FF2B5EF4-FFF2-40B4-BE49-F238E27FC236}">
                  <a16:creationId xmlns:a16="http://schemas.microsoft.com/office/drawing/2014/main" id="{679CEC1A-7ACC-4F83-B475-6B9091879C6E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pic>
        <p:nvPicPr>
          <p:cNvPr id="194" name="図 193">
            <a:extLst>
              <a:ext uri="{FF2B5EF4-FFF2-40B4-BE49-F238E27FC236}">
                <a16:creationId xmlns:a16="http://schemas.microsoft.com/office/drawing/2014/main" id="{C815A4B9-4BAC-4C97-BA8E-0845D08567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920" y="4198204"/>
            <a:ext cx="735252" cy="478611"/>
          </a:xfrm>
          <a:prstGeom prst="rect">
            <a:avLst/>
          </a:prstGeom>
        </p:spPr>
      </p:pic>
      <p:sp>
        <p:nvSpPr>
          <p:cNvPr id="271" name="Rectangle 104">
            <a:extLst>
              <a:ext uri="{FF2B5EF4-FFF2-40B4-BE49-F238E27FC236}">
                <a16:creationId xmlns:a16="http://schemas.microsoft.com/office/drawing/2014/main" id="{91837FE6-42FD-4911-BCFD-D008D7778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5367" y="6563073"/>
            <a:ext cx="7854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Phase-A</a:t>
            </a:r>
          </a:p>
        </p:txBody>
      </p:sp>
      <p:sp>
        <p:nvSpPr>
          <p:cNvPr id="286" name="正方形/長方形 285">
            <a:extLst>
              <a:ext uri="{FF2B5EF4-FFF2-40B4-BE49-F238E27FC236}">
                <a16:creationId xmlns:a16="http://schemas.microsoft.com/office/drawing/2014/main" id="{B895DAE9-F6F2-412F-8C85-0334172E723A}"/>
              </a:ext>
            </a:extLst>
          </p:cNvPr>
          <p:cNvSpPr/>
          <p:nvPr/>
        </p:nvSpPr>
        <p:spPr>
          <a:xfrm>
            <a:off x="8795282" y="6596202"/>
            <a:ext cx="474920" cy="153888"/>
          </a:xfrm>
          <a:prstGeom prst="rect">
            <a:avLst/>
          </a:prstGeom>
          <a:solidFill>
            <a:srgbClr val="FFC000">
              <a:alpha val="30196"/>
            </a:srgb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3" name="正方形/長方形 292">
            <a:extLst>
              <a:ext uri="{FF2B5EF4-FFF2-40B4-BE49-F238E27FC236}">
                <a16:creationId xmlns:a16="http://schemas.microsoft.com/office/drawing/2014/main" id="{385C0DBA-D387-400D-92B9-F07ED084BEE1}"/>
              </a:ext>
            </a:extLst>
          </p:cNvPr>
          <p:cNvSpPr/>
          <p:nvPr/>
        </p:nvSpPr>
        <p:spPr>
          <a:xfrm>
            <a:off x="7403158" y="3463739"/>
            <a:ext cx="1419736" cy="153888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30196"/>
            </a:sys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ACCP Pre-phase A</a:t>
            </a:r>
          </a:p>
        </p:txBody>
      </p:sp>
      <p:sp>
        <p:nvSpPr>
          <p:cNvPr id="294" name="正方形/長方形 293">
            <a:extLst>
              <a:ext uri="{FF2B5EF4-FFF2-40B4-BE49-F238E27FC236}">
                <a16:creationId xmlns:a16="http://schemas.microsoft.com/office/drawing/2014/main" id="{D0954DE6-8B07-47F6-BED4-E573EAABB556}"/>
              </a:ext>
            </a:extLst>
          </p:cNvPr>
          <p:cNvSpPr/>
          <p:nvPr/>
        </p:nvSpPr>
        <p:spPr>
          <a:xfrm>
            <a:off x="8929550" y="3379414"/>
            <a:ext cx="784118" cy="307777"/>
          </a:xfrm>
          <a:prstGeom prst="rect">
            <a:avLst/>
          </a:prstGeom>
          <a:solidFill>
            <a:srgbClr val="FFC000">
              <a:alpha val="30196"/>
            </a:srgbClr>
          </a:solidFill>
          <a:ln w="25400" cap="flat" cmpd="sng" algn="ctr">
            <a:solidFill>
              <a:sysClr val="windowText" lastClr="000000"/>
            </a:solidFill>
            <a:prstDash val="sysDot"/>
          </a:ln>
          <a:effectLst/>
        </p:spPr>
        <p:txBody>
          <a:bodyPr wrap="square" lIns="36000" tIns="0" rIns="36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PMM(TBD) Phase A</a:t>
            </a:r>
          </a:p>
        </p:txBody>
      </p:sp>
      <p:grpSp>
        <p:nvGrpSpPr>
          <p:cNvPr id="297" name="グループ化 296">
            <a:extLst>
              <a:ext uri="{FF2B5EF4-FFF2-40B4-BE49-F238E27FC236}">
                <a16:creationId xmlns:a16="http://schemas.microsoft.com/office/drawing/2014/main" id="{657CFD63-DB3F-4403-A5F7-B193518DC92A}"/>
              </a:ext>
            </a:extLst>
          </p:cNvPr>
          <p:cNvGrpSpPr/>
          <p:nvPr/>
        </p:nvGrpSpPr>
        <p:grpSpPr>
          <a:xfrm>
            <a:off x="6182147" y="3669781"/>
            <a:ext cx="404346" cy="190800"/>
            <a:chOff x="7481806" y="1609586"/>
            <a:chExt cx="404346" cy="190800"/>
          </a:xfrm>
        </p:grpSpPr>
        <p:sp>
          <p:nvSpPr>
            <p:cNvPr id="306" name="正方形/長方形 305">
              <a:extLst>
                <a:ext uri="{FF2B5EF4-FFF2-40B4-BE49-F238E27FC236}">
                  <a16:creationId xmlns:a16="http://schemas.microsoft.com/office/drawing/2014/main" id="{12AB83B6-6E73-4F67-8E81-417DB6C4C3EF}"/>
                </a:ext>
              </a:extLst>
            </p:cNvPr>
            <p:cNvSpPr/>
            <p:nvPr/>
          </p:nvSpPr>
          <p:spPr bwMode="auto">
            <a:xfrm>
              <a:off x="77866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08" name="正方形/長方形 307">
              <a:extLst>
                <a:ext uri="{FF2B5EF4-FFF2-40B4-BE49-F238E27FC236}">
                  <a16:creationId xmlns:a16="http://schemas.microsoft.com/office/drawing/2014/main" id="{EA0CFD58-987B-46AF-B2C7-43AF19866E87}"/>
                </a:ext>
              </a:extLst>
            </p:cNvPr>
            <p:cNvSpPr/>
            <p:nvPr/>
          </p:nvSpPr>
          <p:spPr bwMode="auto">
            <a:xfrm>
              <a:off x="76342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311" name="正方形/長方形 310">
              <a:extLst>
                <a:ext uri="{FF2B5EF4-FFF2-40B4-BE49-F238E27FC236}">
                  <a16:creationId xmlns:a16="http://schemas.microsoft.com/office/drawing/2014/main" id="{E9DAB448-254F-4960-81A7-3648F2D11163}"/>
                </a:ext>
              </a:extLst>
            </p:cNvPr>
            <p:cNvSpPr/>
            <p:nvPr/>
          </p:nvSpPr>
          <p:spPr bwMode="auto">
            <a:xfrm>
              <a:off x="7481806" y="1609586"/>
              <a:ext cx="99546" cy="19080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pic>
        <p:nvPicPr>
          <p:cNvPr id="4" name="Audio Recording 2022/07/14 14:34:58" descr="Audio Recording 2022/07/14 14:34:58">
            <a:hlinkClick r:id="" action="ppaction://media"/>
            <a:extLst>
              <a:ext uri="{FF2B5EF4-FFF2-40B4-BE49-F238E27FC236}">
                <a16:creationId xmlns:a16="http://schemas.microsoft.com/office/drawing/2014/main" id="{08D72FE5-CF16-249E-9B37-9BC5FDC45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7387">
        <p:fade/>
      </p:transition>
    </mc:Choice>
    <mc:Fallback xmlns="">
      <p:transition spd="med" advClick="0" advTm="57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54" objId="4"/>
        <p14:stopEvt time="56081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CAA833B7-842A-43C2-B219-EBF36E815E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1"/>
          <a:stretch/>
        </p:blipFill>
        <p:spPr>
          <a:xfrm rot="5400000">
            <a:off x="8618152" y="2468559"/>
            <a:ext cx="2363341" cy="4501447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DF4C984-14D9-425B-97E3-08BF036B22F3}"/>
              </a:ext>
            </a:extLst>
          </p:cNvPr>
          <p:cNvSpPr txBox="1"/>
          <p:nvPr/>
        </p:nvSpPr>
        <p:spPr>
          <a:xfrm>
            <a:off x="7789535" y="5855249"/>
            <a:ext cx="4313812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Monthly fine-mode AOT@500nm by GCOM-C/SGLI POL</a:t>
            </a:r>
          </a:p>
        </p:txBody>
      </p:sp>
      <p:pic>
        <p:nvPicPr>
          <p:cNvPr id="38" name="図 37" descr="マップ&#10;&#10;中程度の精度で自動的に生成された説明">
            <a:extLst>
              <a:ext uri="{FF2B5EF4-FFF2-40B4-BE49-F238E27FC236}">
                <a16:creationId xmlns:a16="http://schemas.microsoft.com/office/drawing/2014/main" id="{048B8E55-637E-44FC-9F9A-C97E60D81E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06"/>
          <a:stretch/>
        </p:blipFill>
        <p:spPr>
          <a:xfrm>
            <a:off x="7457213" y="922966"/>
            <a:ext cx="4501448" cy="2588145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2597922-B97C-47D7-B2DF-92F1A7736B72}"/>
              </a:ext>
            </a:extLst>
          </p:cNvPr>
          <p:cNvSpPr txBox="1"/>
          <p:nvPr/>
        </p:nvSpPr>
        <p:spPr>
          <a:xfrm>
            <a:off x="7695552" y="2843914"/>
            <a:ext cx="2588692" cy="49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92" b="1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Aug. 2021 monthly AOT 500nm (fine mode) by </a:t>
            </a:r>
            <a:r>
              <a:rPr lang="en-US" altLang="ja-JP" sz="1292" b="1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SGLI polarimetry</a:t>
            </a:r>
            <a:endParaRPr lang="ja-JP" altLang="en-US" sz="1292" b="1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1966663C-49A8-45D6-A911-FE66DD97F197}"/>
              </a:ext>
            </a:extLst>
          </p:cNvPr>
          <p:cNvSpPr/>
          <p:nvPr/>
        </p:nvSpPr>
        <p:spPr>
          <a:xfrm flipV="1">
            <a:off x="8625845" y="1252630"/>
            <a:ext cx="706633" cy="290099"/>
          </a:xfrm>
          <a:prstGeom prst="rect">
            <a:avLst/>
          </a:prstGeom>
          <a:noFill/>
          <a:ln w="38100">
            <a:solidFill>
              <a:srgbClr val="92D05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15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42" name="図 41" descr="マップ&#10;&#10;中程度の精度で自動的に生成された説明">
            <a:extLst>
              <a:ext uri="{FF2B5EF4-FFF2-40B4-BE49-F238E27FC236}">
                <a16:creationId xmlns:a16="http://schemas.microsoft.com/office/drawing/2014/main" id="{F7DF02DF-E61E-4870-A5EF-7D55254156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013"/>
          <a:stretch/>
        </p:blipFill>
        <p:spPr>
          <a:xfrm>
            <a:off x="10460902" y="2958499"/>
            <a:ext cx="1444283" cy="290097"/>
          </a:xfrm>
          <a:prstGeom prst="rect">
            <a:avLst/>
          </a:prstGeom>
        </p:spPr>
      </p:pic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3244A211-9944-4ADD-A1C2-DF8374092D36}"/>
              </a:ext>
            </a:extLst>
          </p:cNvPr>
          <p:cNvSpPr/>
          <p:nvPr/>
        </p:nvSpPr>
        <p:spPr>
          <a:xfrm flipV="1">
            <a:off x="10291639" y="1441764"/>
            <a:ext cx="342628" cy="290098"/>
          </a:xfrm>
          <a:prstGeom prst="rect">
            <a:avLst/>
          </a:prstGeom>
          <a:noFill/>
          <a:ln w="38100">
            <a:solidFill>
              <a:srgbClr val="FFFF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15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AEA4062-1678-460A-97BB-B9A4157038FA}"/>
              </a:ext>
            </a:extLst>
          </p:cNvPr>
          <p:cNvSpPr/>
          <p:nvPr/>
        </p:nvSpPr>
        <p:spPr>
          <a:xfrm flipV="1">
            <a:off x="11126511" y="2111447"/>
            <a:ext cx="341697" cy="408217"/>
          </a:xfrm>
          <a:prstGeom prst="rect">
            <a:avLst/>
          </a:prstGeom>
          <a:noFill/>
          <a:ln w="38100">
            <a:solidFill>
              <a:srgbClr val="FF6903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15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52D1892-DDE0-4A08-A5AD-5B2C419BB209}"/>
              </a:ext>
            </a:extLst>
          </p:cNvPr>
          <p:cNvCxnSpPr>
            <a:cxnSpLocks/>
            <a:stCxn id="44" idx="0"/>
          </p:cNvCxnSpPr>
          <p:nvPr/>
        </p:nvCxnSpPr>
        <p:spPr>
          <a:xfrm>
            <a:off x="10462953" y="1731862"/>
            <a:ext cx="986921" cy="2798190"/>
          </a:xfrm>
          <a:prstGeom prst="straightConnector1">
            <a:avLst/>
          </a:prstGeom>
          <a:ln w="19050">
            <a:solidFill>
              <a:srgbClr val="CCCC0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6E4695C-5317-408C-BEBD-CB85FF11560C}"/>
              </a:ext>
            </a:extLst>
          </p:cNvPr>
          <p:cNvCxnSpPr>
            <a:cxnSpLocks/>
            <a:stCxn id="45" idx="0"/>
          </p:cNvCxnSpPr>
          <p:nvPr/>
        </p:nvCxnSpPr>
        <p:spPr>
          <a:xfrm>
            <a:off x="11297360" y="2519664"/>
            <a:ext cx="152514" cy="2695571"/>
          </a:xfrm>
          <a:prstGeom prst="straightConnector1">
            <a:avLst/>
          </a:prstGeom>
          <a:ln w="19050">
            <a:solidFill>
              <a:srgbClr val="FF6903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643730F4-4467-4D2D-BB84-015CD2690D3C}"/>
              </a:ext>
            </a:extLst>
          </p:cNvPr>
          <p:cNvCxnSpPr>
            <a:cxnSpLocks/>
            <a:stCxn id="41" idx="0"/>
          </p:cNvCxnSpPr>
          <p:nvPr/>
        </p:nvCxnSpPr>
        <p:spPr>
          <a:xfrm>
            <a:off x="8979162" y="1542729"/>
            <a:ext cx="2470712" cy="2177498"/>
          </a:xfrm>
          <a:prstGeom prst="straightConnector1">
            <a:avLst/>
          </a:prstGeom>
          <a:ln w="19050">
            <a:solidFill>
              <a:srgbClr val="92D050">
                <a:alpha val="69804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FD59A0-1C1F-415F-AFF0-855C0BEF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Climate Monitoring by GCOM-C</a:t>
            </a:r>
            <a:br>
              <a:rPr lang="en-US" altLang="ja-JP"/>
            </a:br>
            <a:r>
              <a:rPr lang="en-US" altLang="ja-JP" sz="2400"/>
              <a:t>Global Change Observation Mission - Climate (GCOM-C)</a:t>
            </a:r>
            <a:endParaRPr lang="ja-JP" altLang="en-US" sz="400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39E01959-DC42-4E81-97FC-7E94421702B3}"/>
              </a:ext>
            </a:extLst>
          </p:cNvPr>
          <p:cNvCxnSpPr>
            <a:cxnSpLocks/>
          </p:cNvCxnSpPr>
          <p:nvPr/>
        </p:nvCxnSpPr>
        <p:spPr bwMode="auto">
          <a:xfrm flipV="1">
            <a:off x="668366" y="5230730"/>
            <a:ext cx="216311" cy="546925"/>
          </a:xfrm>
          <a:prstGeom prst="straightConnector1">
            <a:avLst/>
          </a:prstGeom>
          <a:noFill/>
          <a:ln w="57150" cap="flat" cmpd="sng" algn="ctr">
            <a:solidFill>
              <a:srgbClr val="0066FF">
                <a:alpha val="50196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7D5EE542-81EE-4FDC-B0ED-D1759EDBAC36}"/>
              </a:ext>
            </a:extLst>
          </p:cNvPr>
          <p:cNvCxnSpPr>
            <a:cxnSpLocks/>
          </p:cNvCxnSpPr>
          <p:nvPr/>
        </p:nvCxnSpPr>
        <p:spPr bwMode="auto">
          <a:xfrm>
            <a:off x="728672" y="3099503"/>
            <a:ext cx="156005" cy="445070"/>
          </a:xfrm>
          <a:prstGeom prst="straightConnector1">
            <a:avLst/>
          </a:prstGeom>
          <a:noFill/>
          <a:ln w="57150" cap="flat" cmpd="sng" algn="ctr">
            <a:solidFill>
              <a:srgbClr val="00B050">
                <a:alpha val="50196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2B464B10-1E83-4F55-9480-E365B63F72B2}"/>
              </a:ext>
            </a:extLst>
          </p:cNvPr>
          <p:cNvGrpSpPr/>
          <p:nvPr/>
        </p:nvGrpSpPr>
        <p:grpSpPr>
          <a:xfrm>
            <a:off x="227373" y="3425228"/>
            <a:ext cx="1872653" cy="1875251"/>
            <a:chOff x="3528187" y="2838347"/>
            <a:chExt cx="1872653" cy="1875251"/>
          </a:xfrm>
        </p:grpSpPr>
        <p:pic>
          <p:nvPicPr>
            <p:cNvPr id="51" name="図 50" descr="座る, 写真, ブラック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5F1D572A-AEFF-42BA-8C4C-9362900CE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 amt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355" y="2932916"/>
              <a:ext cx="1689356" cy="1689356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FBCBD89-5BBF-4E55-A7F3-AABD979526F2}"/>
                </a:ext>
              </a:extLst>
            </p:cNvPr>
            <p:cNvSpPr txBox="1"/>
            <p:nvPr/>
          </p:nvSpPr>
          <p:spPr>
            <a:xfrm>
              <a:off x="3626794" y="3634780"/>
              <a:ext cx="16538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>
                  <a:solidFill>
                    <a:schemeClr val="bg1"/>
                  </a:solidFill>
                  <a:latin typeface="Calibri" panose="020F0502020204030204" pitchFamily="34" charset="0"/>
                  <a:ea typeface="Yu Gothic Medium" panose="020B0500000000000000" pitchFamily="50" charset="-128"/>
                  <a:cs typeface="Calibri" panose="020F0502020204030204" pitchFamily="34" charset="0"/>
                </a:rPr>
                <a:t>Earth system model</a:t>
              </a:r>
            </a:p>
            <a:p>
              <a:pPr algn="ctr"/>
              <a:r>
                <a:rPr lang="en-US" altLang="ja-JP" sz="1400" b="1">
                  <a:solidFill>
                    <a:schemeClr val="bg1"/>
                  </a:solidFill>
                  <a:latin typeface="Calibri" panose="020F0502020204030204" pitchFamily="34" charset="0"/>
                  <a:ea typeface="Yu Gothic Medium" panose="020B0500000000000000" pitchFamily="50" charset="-128"/>
                  <a:cs typeface="Calibri" panose="020F0502020204030204" pitchFamily="34" charset="0"/>
                </a:rPr>
                <a:t>(ESM)</a:t>
              </a:r>
              <a:endParaRPr kumimoji="1" lang="ja-JP" altLang="en-US" sz="1400" b="1">
                <a:solidFill>
                  <a:schemeClr val="bg1"/>
                </a:solidFill>
                <a:latin typeface="Calibri" panose="020F0502020204030204" pitchFamily="34" charset="0"/>
                <a:ea typeface="Yu Gothic Medium" panose="020B05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1FC22484-0740-4079-8E74-7F3BB5BDA975}"/>
                </a:ext>
              </a:extLst>
            </p:cNvPr>
            <p:cNvSpPr/>
            <p:nvPr/>
          </p:nvSpPr>
          <p:spPr bwMode="auto">
            <a:xfrm>
              <a:off x="3528187" y="2838347"/>
              <a:ext cx="1872653" cy="1875251"/>
            </a:xfrm>
            <a:prstGeom prst="ellipse">
              <a:avLst/>
            </a:prstGeom>
            <a:noFill/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22275" marR="0" indent="0" algn="ctr" defTabSz="842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9F4B718-CB11-4DB3-92F9-2824CCD8B554}"/>
              </a:ext>
            </a:extLst>
          </p:cNvPr>
          <p:cNvSpPr/>
          <p:nvPr/>
        </p:nvSpPr>
        <p:spPr>
          <a:xfrm>
            <a:off x="88062" y="2362735"/>
            <a:ext cx="2809630" cy="8002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742927"/>
            <a:r>
              <a:rPr lang="en-US" altLang="ja-JP" sz="1400" b="1">
                <a:solidFill>
                  <a:srgbClr val="00B050"/>
                </a:solidFill>
                <a:latin typeface="Calibri"/>
                <a:ea typeface="Yu Gothic Medium"/>
                <a:cs typeface="Calibri"/>
              </a:rPr>
              <a:t>Land vegetation </a:t>
            </a:r>
            <a:r>
              <a:rPr lang="en-US" altLang="ja-JP">
                <a:solidFill>
                  <a:srgbClr val="00B050"/>
                </a:solidFill>
              </a:rPr>
              <a:t>,</a:t>
            </a:r>
            <a:r>
              <a:rPr lang="en-US" altLang="ja-JP" sz="1400" b="1">
                <a:solidFill>
                  <a:srgbClr val="00B050"/>
                </a:solidFill>
                <a:latin typeface="Calibri"/>
                <a:ea typeface="Yu Gothic Medium"/>
                <a:cs typeface="Calibri"/>
              </a:rPr>
              <a:t>Leaf area index</a:t>
            </a:r>
          </a:p>
          <a:p>
            <a:pPr defTabSz="742927"/>
            <a:r>
              <a:rPr lang="en-US" altLang="ja-JP" sz="1400" b="1">
                <a:solidFill>
                  <a:srgbClr val="00B050"/>
                </a:solidFill>
                <a:latin typeface="Calibri"/>
                <a:ea typeface="Yu Gothic Medium"/>
                <a:cs typeface="Calibri"/>
              </a:rPr>
              <a:t>Land surface temperature,</a:t>
            </a:r>
          </a:p>
          <a:p>
            <a:pPr defTabSz="742927"/>
            <a:r>
              <a:rPr lang="en-US" altLang="ja-JP" sz="1400" b="1">
                <a:solidFill>
                  <a:srgbClr val="00B050"/>
                </a:solidFill>
                <a:latin typeface="Calibri"/>
                <a:ea typeface="Yu Gothic Medium"/>
                <a:cs typeface="Calibri"/>
              </a:rPr>
              <a:t>BRDF reflectance, Land cover, …</a:t>
            </a:r>
            <a:endParaRPr lang="en-US" altLang="ja-JP" sz="1400" b="1">
              <a:solidFill>
                <a:srgbClr val="00B050"/>
              </a:solidFill>
              <a:latin typeface="Calibri" panose="020F0502020204030204" pitchFamily="34" charset="0"/>
              <a:ea typeface="Yu Gothic Medium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D25A1B72-9AD1-47D6-A222-8A199434D963}"/>
              </a:ext>
            </a:extLst>
          </p:cNvPr>
          <p:cNvSpPr/>
          <p:nvPr/>
        </p:nvSpPr>
        <p:spPr>
          <a:xfrm>
            <a:off x="66358" y="5796831"/>
            <a:ext cx="2005805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742927"/>
            <a:r>
              <a:rPr lang="en-US" altLang="ja-JP" sz="1400" b="1">
                <a:solidFill>
                  <a:srgbClr val="1D9EFF"/>
                </a:solidFill>
                <a:latin typeface="Calibri" panose="020F0502020204030204" pitchFamily="34" charset="0"/>
                <a:ea typeface="Yu Gothic Medium" panose="020B0500000000000000" pitchFamily="50" charset="-128"/>
                <a:cs typeface="Calibri" panose="020F0502020204030204" pitchFamily="34" charset="0"/>
              </a:rPr>
              <a:t>Ocean Chlorophyll-a</a:t>
            </a:r>
          </a:p>
          <a:p>
            <a:pPr defTabSz="742927"/>
            <a:r>
              <a:rPr lang="en-US" altLang="ja-JP" sz="1400" b="1">
                <a:solidFill>
                  <a:srgbClr val="1D9EFF"/>
                </a:solidFill>
                <a:latin typeface="Calibri"/>
                <a:ea typeface="Yu Gothic Medium"/>
                <a:cs typeface="Calibri"/>
              </a:rPr>
              <a:t>Total suspended matter</a:t>
            </a:r>
          </a:p>
          <a:p>
            <a:pPr defTabSz="742927"/>
            <a:r>
              <a:rPr lang="en-US" altLang="ja-JP" sz="1400" b="1">
                <a:solidFill>
                  <a:srgbClr val="1D9EFF"/>
                </a:solidFill>
                <a:latin typeface="Calibri"/>
                <a:ea typeface="Yu Gothic Medium"/>
                <a:cs typeface="Calibri"/>
              </a:rPr>
              <a:t>Sea surface temperature,</a:t>
            </a:r>
          </a:p>
          <a:p>
            <a:pPr defTabSz="742927"/>
            <a:r>
              <a:rPr lang="en-US" altLang="ja-JP" sz="1400" b="1">
                <a:solidFill>
                  <a:srgbClr val="1D9EFF"/>
                </a:solidFill>
                <a:latin typeface="Calibri"/>
                <a:ea typeface="Yu Gothic Medium"/>
                <a:cs typeface="Calibri"/>
              </a:rPr>
              <a:t>…</a:t>
            </a:r>
            <a:endParaRPr lang="en-US" altLang="ja-JP" sz="1400" b="1">
              <a:solidFill>
                <a:srgbClr val="1D9EFF"/>
              </a:solidFill>
              <a:latin typeface="Calibri" panose="020F0502020204030204" pitchFamily="34" charset="0"/>
              <a:ea typeface="Yu Gothic Medium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68EF90-2071-48FE-B72C-6B7BD74DE6F7}"/>
              </a:ext>
            </a:extLst>
          </p:cNvPr>
          <p:cNvSpPr txBox="1"/>
          <p:nvPr/>
        </p:nvSpPr>
        <p:spPr>
          <a:xfrm>
            <a:off x="2397206" y="3060074"/>
            <a:ext cx="3142655" cy="107721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ja-JP" sz="1600" b="1">
                <a:solidFill>
                  <a:srgbClr val="FF9933"/>
                </a:solidFill>
                <a:latin typeface="Calibri"/>
                <a:ea typeface="Yu Gothic Medium"/>
                <a:cs typeface="Calibri"/>
              </a:rPr>
              <a:t>Atmosphere</a:t>
            </a:r>
          </a:p>
          <a:p>
            <a:r>
              <a:rPr kumimoji="1" lang="en-US" altLang="ja-JP" sz="1600" b="1">
                <a:solidFill>
                  <a:srgbClr val="FF9933"/>
                </a:solidFill>
                <a:latin typeface="Calibri"/>
                <a:ea typeface="Yu Gothic Medium"/>
                <a:cs typeface="Calibri"/>
              </a:rPr>
              <a:t>aerosol and clouds,</a:t>
            </a:r>
          </a:p>
          <a:p>
            <a:r>
              <a:rPr lang="en-US" altLang="ja-JP" sz="1600" b="1">
                <a:solidFill>
                  <a:srgbClr val="FF9933"/>
                </a:solidFill>
                <a:latin typeface="Calibri"/>
                <a:ea typeface="Yu Gothic Medium"/>
                <a:cs typeface="Calibri"/>
              </a:rPr>
              <a:t>shortwave and longwave radiation</a:t>
            </a:r>
          </a:p>
          <a:p>
            <a:r>
              <a:rPr lang="en-US" altLang="ja-JP" sz="1600" b="1">
                <a:solidFill>
                  <a:srgbClr val="FF9933"/>
                </a:solidFill>
                <a:latin typeface="Calibri"/>
                <a:ea typeface="Yu Gothic Medium"/>
                <a:cs typeface="Calibri"/>
              </a:rPr>
              <a:t>…</a:t>
            </a:r>
            <a:endParaRPr lang="en-US" altLang="ja-JP" sz="1600" b="1">
              <a:solidFill>
                <a:srgbClr val="FF9933"/>
              </a:solidFill>
              <a:latin typeface="Calibri" panose="020F0502020204030204" pitchFamily="34" charset="0"/>
              <a:ea typeface="Yu Gothic Medium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5CC70B99-B8F1-4BE2-8C15-E9B84DBDCA1F}"/>
              </a:ext>
            </a:extLst>
          </p:cNvPr>
          <p:cNvSpPr/>
          <p:nvPr/>
        </p:nvSpPr>
        <p:spPr>
          <a:xfrm>
            <a:off x="2858622" y="961433"/>
            <a:ext cx="4779465" cy="21390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3525" indent="-263525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>
                <a:latin typeface="Calibri"/>
                <a:ea typeface="Yu Gothic Medium"/>
                <a:cs typeface="Calibri"/>
              </a:rPr>
              <a:t>Observation started since Jan. 1, 2018</a:t>
            </a:r>
          </a:p>
          <a:p>
            <a:pPr marL="263525" indent="-263525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250-m resolution</a:t>
            </a:r>
            <a:r>
              <a:rPr lang="en-US" altLang="ja-JP" sz="1600">
                <a:latin typeface="Calibri"/>
                <a:ea typeface="Yu Gothic Medium"/>
                <a:cs typeface="Calibri"/>
              </a:rPr>
              <a:t>, 19 channels in </a:t>
            </a:r>
            <a:r>
              <a:rPr lang="en-US" altLang="ja-JP" sz="1600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NUV</a:t>
            </a:r>
            <a:r>
              <a:rPr lang="en-US" altLang="ja-JP" sz="1600">
                <a:latin typeface="Calibri"/>
                <a:ea typeface="Yu Gothic Medium"/>
                <a:cs typeface="Calibri"/>
              </a:rPr>
              <a:t>-TIR including 2-ch </a:t>
            </a:r>
            <a:r>
              <a:rPr lang="en-US" altLang="ja-JP" sz="1600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polarization</a:t>
            </a:r>
            <a:r>
              <a:rPr lang="en-US" altLang="ja-JP" sz="1600">
                <a:latin typeface="Calibri"/>
                <a:ea typeface="Yu Gothic Medium"/>
                <a:cs typeface="Calibri"/>
              </a:rPr>
              <a:t> with 1150-1400km swath</a:t>
            </a:r>
          </a:p>
          <a:p>
            <a:pPr marL="263525" indent="-263525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Version 3 products released Nov. 2021: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  <a:hlinkClick r:id="rId10"/>
              </a:rPr>
              <a:t>https://gportal.jaxa.jp/gpr/</a:t>
            </a:r>
            <a:endParaRPr lang="en-US" altLang="ja-JP" sz="1600" b="1">
              <a:solidFill>
                <a:srgbClr val="FF0000"/>
              </a:solidFill>
              <a:latin typeface="Calibri"/>
              <a:ea typeface="Yu Gothic Medium"/>
              <a:cs typeface="Calibri"/>
            </a:endParaRPr>
          </a:p>
          <a:p>
            <a:pPr marL="263525" indent="-263525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>
                <a:latin typeface="Calibri"/>
                <a:ea typeface="Yu Gothic Medium"/>
                <a:cs typeface="Calibri"/>
              </a:rPr>
              <a:t>Research products (land cover, albedo, primary production, evapotranspiration, shortwave and longwave radiation, etc.) are under development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127863D-17A0-4E44-B18A-FC9C6B57AC93}"/>
              </a:ext>
            </a:extLst>
          </p:cNvPr>
          <p:cNvSpPr txBox="1"/>
          <p:nvPr/>
        </p:nvSpPr>
        <p:spPr>
          <a:xfrm>
            <a:off x="2235419" y="5001495"/>
            <a:ext cx="175887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ja-JP" sz="1400">
                <a:latin typeface="Calibri"/>
                <a:ea typeface="Yu Gothic Medium"/>
                <a:cs typeface="Calibri"/>
              </a:rPr>
              <a:t>Collaboration with </a:t>
            </a:r>
          </a:p>
          <a:p>
            <a:r>
              <a:rPr lang="en-US" altLang="ja-JP" sz="1400">
                <a:latin typeface="Calibri"/>
                <a:ea typeface="Yu Gothic Medium"/>
                <a:cs typeface="Calibri"/>
              </a:rPr>
              <a:t>JAMSTEC</a:t>
            </a:r>
            <a:r>
              <a:rPr kumimoji="1" lang="en-US" altLang="ja-JP" sz="1400">
                <a:latin typeface="Calibri"/>
                <a:ea typeface="Yu Gothic Medium"/>
                <a:cs typeface="Calibri"/>
              </a:rPr>
              <a:t>, Tokyo Univ.</a:t>
            </a:r>
            <a:endParaRPr kumimoji="1" lang="ja-JP" altLang="en-US" sz="1400">
              <a:latin typeface="Calibri"/>
              <a:ea typeface="Yu Gothic Medium"/>
              <a:cs typeface="Calibri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5376BAD-8EA6-441C-877A-7A2289BD3AFC}"/>
              </a:ext>
            </a:extLst>
          </p:cNvPr>
          <p:cNvSpPr txBox="1"/>
          <p:nvPr/>
        </p:nvSpPr>
        <p:spPr>
          <a:xfrm>
            <a:off x="293037" y="1965843"/>
            <a:ext cx="2328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>
                <a:latin typeface="Calibri" panose="020F0502020204030204" pitchFamily="34" charset="0"/>
                <a:ea typeface="Yu Gothic Medium" panose="020B0500000000000000" pitchFamily="50" charset="-128"/>
                <a:cs typeface="Calibri" panose="020F0502020204030204" pitchFamily="34" charset="0"/>
              </a:rPr>
              <a:t>Global ecosystem change</a:t>
            </a:r>
            <a:endParaRPr kumimoji="1" lang="ja-JP" altLang="en-US" sz="1600" b="1">
              <a:latin typeface="Calibri" panose="020F0502020204030204" pitchFamily="34" charset="0"/>
              <a:ea typeface="Yu Gothic Medium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1AC39AF4-F54B-43BE-9B72-0B36EDFAD791}"/>
              </a:ext>
            </a:extLst>
          </p:cNvPr>
          <p:cNvSpPr/>
          <p:nvPr/>
        </p:nvSpPr>
        <p:spPr>
          <a:xfrm>
            <a:off x="2055755" y="4099971"/>
            <a:ext cx="2552341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742927"/>
            <a:r>
              <a:rPr lang="en-US" sz="1400" b="1">
                <a:latin typeface="Calibri"/>
                <a:ea typeface="Yu Gothic Medium"/>
                <a:cs typeface="Calibri"/>
                <a:sym typeface="Symbol" panose="05050102010706020507" pitchFamily="18" charset="2"/>
              </a:rPr>
              <a:t>Model-observation comparison</a:t>
            </a:r>
            <a:endParaRPr lang="en-US" sz="1400" b="1">
              <a:latin typeface="Arial"/>
              <a:ea typeface="Yu Gothic Medium"/>
              <a:cs typeface="Arial"/>
              <a:sym typeface="Symbol" panose="05050102010706020507" pitchFamily="18" charset="2"/>
            </a:endParaRPr>
          </a:p>
          <a:p>
            <a:pPr marL="174625" lvl="0" indent="-174625" defTabSz="742927"/>
            <a:r>
              <a:rPr lang="en-US" altLang="ja-JP" sz="1400" b="1">
                <a:solidFill>
                  <a:srgbClr val="FF0000"/>
                </a:solidFill>
                <a:latin typeface="Calibri"/>
                <a:ea typeface="Yu Gothic Medium"/>
                <a:cs typeface="Calibri"/>
                <a:sym typeface="Symbol" panose="05050102010706020507" pitchFamily="18" charset="2"/>
              </a:rPr>
              <a:t></a:t>
            </a:r>
            <a:r>
              <a:rPr lang="ja-JP" altLang="en-US" sz="1400" b="1">
                <a:solidFill>
                  <a:srgbClr val="FF0000"/>
                </a:solidFill>
                <a:latin typeface="Calibri"/>
                <a:ea typeface="Yu Gothic Medium"/>
                <a:cs typeface="Calibri"/>
                <a:sym typeface="Symbol" panose="05050102010706020507" pitchFamily="18" charset="2"/>
              </a:rPr>
              <a:t> </a:t>
            </a:r>
            <a:r>
              <a:rPr lang="en-US" altLang="ja-JP" sz="1400" b="1">
                <a:solidFill>
                  <a:srgbClr val="FF0000"/>
                </a:solidFill>
                <a:latin typeface="Calibri"/>
                <a:ea typeface="Yu Gothic Medium"/>
                <a:cs typeface="Calibri"/>
                <a:sym typeface="Symbol" panose="05050102010706020507" pitchFamily="18" charset="2"/>
              </a:rPr>
              <a:t>Improvement of the ESM</a:t>
            </a:r>
            <a:endParaRPr lang="en-US" sz="1400" b="1">
              <a:latin typeface="Calibri"/>
              <a:ea typeface="Yu Gothic Medium"/>
              <a:cs typeface="Calibri"/>
            </a:endParaRPr>
          </a:p>
          <a:p>
            <a:pPr marL="285750" lvl="0" indent="-285750" defTabSz="742927">
              <a:buFont typeface="Symbol" panose="05050102010706020507" pitchFamily="18" charset="2"/>
              <a:buChar char="®"/>
            </a:pPr>
            <a:r>
              <a:rPr lang="en-US" altLang="ja-JP" sz="1400" b="1">
                <a:solidFill>
                  <a:srgbClr val="FF0000"/>
                </a:solidFill>
                <a:latin typeface="Calibri" panose="020F0502020204030204" pitchFamily="34" charset="0"/>
                <a:ea typeface="Yu Gothic Medium" panose="020B0500000000000000" pitchFamily="50" charset="-128"/>
                <a:cs typeface="Calibri" panose="020F0502020204030204" pitchFamily="34" charset="0"/>
                <a:sym typeface="Symbol" panose="05050102010706020507" pitchFamily="18" charset="2"/>
              </a:rPr>
              <a:t>Improvement of future prediction</a:t>
            </a:r>
            <a:endParaRPr lang="en-US" altLang="ja-JP" sz="1400" b="1">
              <a:solidFill>
                <a:srgbClr val="FF0000"/>
              </a:solidFill>
              <a:latin typeface="Calibri" panose="020F0502020204030204" pitchFamily="34" charset="0"/>
              <a:ea typeface="Yu Gothic Medium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524B871C-289F-493A-8156-612F11ABE1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67" t="2539" r="16820" b="9224"/>
          <a:stretch/>
        </p:blipFill>
        <p:spPr>
          <a:xfrm>
            <a:off x="101465" y="246595"/>
            <a:ext cx="1478525" cy="147852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テキスト プレースホルダー 22">
            <a:extLst>
              <a:ext uri="{FF2B5EF4-FFF2-40B4-BE49-F238E27FC236}">
                <a16:creationId xmlns:a16="http://schemas.microsoft.com/office/drawing/2014/main" id="{A20EBCCD-ABCA-414F-8670-50E235B4B864}"/>
              </a:ext>
            </a:extLst>
          </p:cNvPr>
          <p:cNvSpPr txBox="1">
            <a:spLocks/>
          </p:cNvSpPr>
          <p:nvPr/>
        </p:nvSpPr>
        <p:spPr>
          <a:xfrm>
            <a:off x="215963" y="396462"/>
            <a:ext cx="1249528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GCOM-C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C3055490-6224-4C22-8B20-F6347BABC999}"/>
              </a:ext>
            </a:extLst>
          </p:cNvPr>
          <p:cNvSpPr/>
          <p:nvPr/>
        </p:nvSpPr>
        <p:spPr>
          <a:xfrm>
            <a:off x="1162220" y="690125"/>
            <a:ext cx="1772126" cy="69321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Energy</a:t>
            </a:r>
            <a:r>
              <a:rPr lang="ja-JP" altLang="en-US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Budget</a:t>
            </a: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4E5CB7A5-17A9-4340-BD36-5F0276B9F02D}"/>
              </a:ext>
            </a:extLst>
          </p:cNvPr>
          <p:cNvSpPr/>
          <p:nvPr/>
        </p:nvSpPr>
        <p:spPr>
          <a:xfrm>
            <a:off x="668366" y="1314013"/>
            <a:ext cx="1772126" cy="69321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42927">
              <a:lnSpc>
                <a:spcPct val="80000"/>
              </a:lnSpc>
            </a:pP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Carbon</a:t>
            </a:r>
            <a:r>
              <a:rPr lang="ja-JP" altLang="en-US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 </a:t>
            </a:r>
            <a:b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&amp; Material Cycle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4FB8B8-C091-4B40-A64B-FD23F241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791F2-0C83-442B-88D7-E98165590568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93B9D9-E068-6A59-DD0E-A873BFF2CB8A}"/>
              </a:ext>
            </a:extLst>
          </p:cNvPr>
          <p:cNvSpPr/>
          <p:nvPr/>
        </p:nvSpPr>
        <p:spPr>
          <a:xfrm>
            <a:off x="2044907" y="5777655"/>
            <a:ext cx="179749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742927"/>
            <a:r>
              <a:rPr lang="en-US" altLang="ja-JP" sz="1400" b="1">
                <a:solidFill>
                  <a:srgbClr val="CC66FF"/>
                </a:solidFill>
                <a:latin typeface="Calibri"/>
                <a:ea typeface="Yu Gothic Medium"/>
                <a:cs typeface="Calibri"/>
              </a:rPr>
              <a:t>Snow Ice distribution</a:t>
            </a:r>
          </a:p>
          <a:p>
            <a:pPr defTabSz="742927"/>
            <a:r>
              <a:rPr lang="en-US" altLang="ja-JP" sz="1400" b="1">
                <a:solidFill>
                  <a:srgbClr val="CC66FF"/>
                </a:solidFill>
                <a:latin typeface="Calibri"/>
                <a:ea typeface="Yu Gothic Medium"/>
                <a:cs typeface="Calibri"/>
              </a:rPr>
              <a:t>Snow properties, albedo, …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8DCFDD7-17A0-4C4B-8EB3-8C202952F8A4}"/>
              </a:ext>
            </a:extLst>
          </p:cNvPr>
          <p:cNvSpPr txBox="1"/>
          <p:nvPr/>
        </p:nvSpPr>
        <p:spPr>
          <a:xfrm>
            <a:off x="10904109" y="3637680"/>
            <a:ext cx="543739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2021</a:t>
            </a:r>
            <a:endParaRPr lang="ja-JP" altLang="en-US" sz="1292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883F0C2-3839-4D16-B770-64EC8714F5EB}"/>
              </a:ext>
            </a:extLst>
          </p:cNvPr>
          <p:cNvSpPr txBox="1"/>
          <p:nvPr/>
        </p:nvSpPr>
        <p:spPr>
          <a:xfrm>
            <a:off x="9983646" y="3637680"/>
            <a:ext cx="543739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2020</a:t>
            </a:r>
            <a:endParaRPr lang="ja-JP" altLang="en-US" sz="1292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472001B-8B1F-4A0D-AF0E-8107B8BA7EDA}"/>
              </a:ext>
            </a:extLst>
          </p:cNvPr>
          <p:cNvSpPr txBox="1"/>
          <p:nvPr/>
        </p:nvSpPr>
        <p:spPr>
          <a:xfrm>
            <a:off x="8930371" y="3645377"/>
            <a:ext cx="543739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2019</a:t>
            </a:r>
            <a:endParaRPr lang="ja-JP" altLang="en-US" sz="1292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F5D80E3-3ED8-447B-A980-2F121BDFCDE6}"/>
              </a:ext>
            </a:extLst>
          </p:cNvPr>
          <p:cNvSpPr txBox="1"/>
          <p:nvPr/>
        </p:nvSpPr>
        <p:spPr>
          <a:xfrm>
            <a:off x="7971927" y="3636610"/>
            <a:ext cx="543739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2018</a:t>
            </a:r>
            <a:endParaRPr lang="ja-JP" altLang="en-US" sz="1292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pic>
        <p:nvPicPr>
          <p:cNvPr id="59" name="図 58" descr="黒い背景と白い文字&#10;&#10;自動的に生成された説明">
            <a:extLst>
              <a:ext uri="{FF2B5EF4-FFF2-40B4-BE49-F238E27FC236}">
                <a16:creationId xmlns:a16="http://schemas.microsoft.com/office/drawing/2014/main" id="{80028568-5AC1-4E8D-A437-CBFA3494AA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32883" r="49145" b="36765"/>
          <a:stretch/>
        </p:blipFill>
        <p:spPr>
          <a:xfrm>
            <a:off x="4609552" y="3854254"/>
            <a:ext cx="2564729" cy="212595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7B65EFA-E292-4F37-9790-2DB516028218}"/>
              </a:ext>
            </a:extLst>
          </p:cNvPr>
          <p:cNvSpPr txBox="1"/>
          <p:nvPr/>
        </p:nvSpPr>
        <p:spPr>
          <a:xfrm>
            <a:off x="5495036" y="3885824"/>
            <a:ext cx="979755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North pole</a:t>
            </a:r>
            <a:endParaRPr lang="ja-JP" altLang="en-US" sz="1292">
              <a:effectLst>
                <a:glow rad="101600">
                  <a:schemeClr val="bg1">
                    <a:alpha val="60000"/>
                  </a:schemeClr>
                </a:glo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A3744F89-DD3D-4440-8BED-AE553A872321}"/>
              </a:ext>
            </a:extLst>
          </p:cNvPr>
          <p:cNvSpPr txBox="1"/>
          <p:nvPr/>
        </p:nvSpPr>
        <p:spPr>
          <a:xfrm>
            <a:off x="3968533" y="5939577"/>
            <a:ext cx="3608680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92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RGB image of SGLI </a:t>
            </a:r>
            <a:r>
              <a:rPr kumimoji="0" lang="en-US" altLang="ja-JP" sz="1292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R</a:t>
            </a:r>
            <a:r>
              <a:rPr kumimoji="0" lang="en-US" altLang="ja-JP" sz="1292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-</a:t>
            </a:r>
            <a:r>
              <a:rPr kumimoji="0" lang="en-US" altLang="ja-JP" sz="1292">
                <a:solidFill>
                  <a:srgbClr val="00B050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G</a:t>
            </a:r>
            <a:r>
              <a:rPr kumimoji="0" lang="en-US" altLang="ja-JP" sz="1292">
                <a:solidFill>
                  <a:prstClr val="black"/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-</a:t>
            </a:r>
            <a:r>
              <a:rPr kumimoji="0" lang="en-US" altLang="ja-JP" sz="1292" i="0" u="none" strike="noStrike" kern="1200" cap="none" spc="0" normalizeH="0" baseline="0" noProof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NUV</a:t>
            </a:r>
            <a:r>
              <a:rPr kumimoji="0" lang="en-US" altLang="ja-JP" sz="1292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, 2021/07/24-8/10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4FD8BF9-D901-4744-A77A-3D030F8D463C}"/>
              </a:ext>
            </a:extLst>
          </p:cNvPr>
          <p:cNvSpPr txBox="1"/>
          <p:nvPr/>
        </p:nvSpPr>
        <p:spPr>
          <a:xfrm>
            <a:off x="4773336" y="4981407"/>
            <a:ext cx="679994" cy="29117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292">
                <a:solidFill>
                  <a:prstClr val="black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Siberia</a:t>
            </a:r>
            <a:endParaRPr lang="ja-JP" altLang="en-US" sz="1292">
              <a:solidFill>
                <a:prstClr val="black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E78631C1-A23E-4BF4-82A7-86EAFD8EB7DC}"/>
              </a:ext>
            </a:extLst>
          </p:cNvPr>
          <p:cNvSpPr txBox="1"/>
          <p:nvPr/>
        </p:nvSpPr>
        <p:spPr>
          <a:xfrm>
            <a:off x="6697579" y="4073802"/>
            <a:ext cx="583813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105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Yu Gothic UI" panose="020B0500000000000000" pitchFamily="50" charset="-128"/>
                <a:ea typeface="Yu Gothic UI" panose="020B0500000000000000" pitchFamily="50" charset="-128"/>
              </a:rPr>
              <a:t>Alaska</a:t>
            </a:r>
            <a:endParaRPr lang="ja-JP" altLang="en-US" sz="1050">
              <a:effectLst>
                <a:glow rad="101600">
                  <a:schemeClr val="bg1">
                    <a:alpha val="60000"/>
                  </a:schemeClr>
                </a:glow>
              </a:effectLst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7FB53D65-20F9-45FB-B94E-350B93A9E992}"/>
              </a:ext>
            </a:extLst>
          </p:cNvPr>
          <p:cNvSpPr txBox="1"/>
          <p:nvPr/>
        </p:nvSpPr>
        <p:spPr>
          <a:xfrm>
            <a:off x="7638087" y="6115645"/>
            <a:ext cx="4313812" cy="68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lvl="0" indent="-179388">
              <a:buFont typeface="Wingdings" panose="05000000000000000000" pitchFamily="2" charset="2"/>
              <a:buChar char="ü"/>
              <a:defRPr/>
            </a:pPr>
            <a:r>
              <a:rPr kumimoji="1" lang="en-US" altLang="ja-JP" sz="129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SGLI polarimetry could monitor the temporal change of aerosol from wildfires with small influence of </a:t>
            </a:r>
            <a:r>
              <a:rPr lang="en-US" altLang="ja-JP" sz="1292">
                <a:solidFill>
                  <a:schemeClr val="tx1">
                    <a:lumMod val="50000"/>
                    <a:lumOff val="50000"/>
                  </a:schemeClr>
                </a:solidFill>
                <a:latin typeface="Yu Gothic UI" panose="020B0500000000000000" pitchFamily="50" charset="-128"/>
                <a:ea typeface="Yu Gothic UI" panose="020B0500000000000000" pitchFamily="50" charset="-128"/>
              </a:rPr>
              <a:t>land/cloud/snow </a:t>
            </a:r>
            <a:r>
              <a:rPr kumimoji="1" lang="en-US" altLang="ja-JP" sz="1292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contamination</a:t>
            </a:r>
            <a:endParaRPr kumimoji="1" lang="ja-JP" altLang="en-US" sz="1292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+mn-cs"/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CD0BCF60-F3BF-40F6-8C53-180907BD1478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>
            <a:off x="1880996" y="3598683"/>
            <a:ext cx="516210" cy="326415"/>
          </a:xfrm>
          <a:prstGeom prst="straightConnector1">
            <a:avLst/>
          </a:prstGeom>
          <a:noFill/>
          <a:ln w="57150" cap="flat" cmpd="sng" algn="ctr">
            <a:solidFill>
              <a:srgbClr val="FF9933">
                <a:alpha val="50196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05B4DF0-C6ED-415B-BDAD-6F67D8AB7E5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84578" y="5054078"/>
            <a:ext cx="567124" cy="723577"/>
          </a:xfrm>
          <a:prstGeom prst="straightConnector1">
            <a:avLst/>
          </a:prstGeom>
          <a:noFill/>
          <a:ln w="57150" cap="flat" cmpd="sng" algn="ctr">
            <a:solidFill>
              <a:srgbClr val="7030A0">
                <a:alpha val="50196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52569C25-55BF-4E20-9DAE-835599256569}"/>
              </a:ext>
            </a:extLst>
          </p:cNvPr>
          <p:cNvSpPr txBox="1"/>
          <p:nvPr/>
        </p:nvSpPr>
        <p:spPr>
          <a:xfrm>
            <a:off x="3691130" y="6243081"/>
            <a:ext cx="4098232" cy="49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ja-JP" sz="1292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Yu Gothic UI" panose="020B0500000000000000" pitchFamily="50" charset="-128"/>
                <a:ea typeface="Yu Gothic UI" panose="020B0500000000000000" pitchFamily="50" charset="-128"/>
                <a:cs typeface="+mn-cs"/>
              </a:rPr>
              <a:t>Two kinds of aerosols (light-gray and yellow: small and large absorption in NUV) from the wildfires</a:t>
            </a:r>
            <a:endParaRPr kumimoji="0" lang="ja-JP" altLang="en-US" sz="1292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Yu Gothic UI" panose="020B0500000000000000" pitchFamily="50" charset="-128"/>
              <a:ea typeface="Yu Gothic UI" panose="020B0500000000000000" pitchFamily="50" charset="-128"/>
              <a:cs typeface="+mn-cs"/>
            </a:endParaRPr>
          </a:p>
        </p:txBody>
      </p:sp>
      <p:pic>
        <p:nvPicPr>
          <p:cNvPr id="5" name="Audio Recording 2022/07/14 14:39:29" descr="Audio Recording 2022/07/14 14:39:29">
            <a:hlinkClick r:id="" action="ppaction://media"/>
            <a:extLst>
              <a:ext uri="{FF2B5EF4-FFF2-40B4-BE49-F238E27FC236}">
                <a16:creationId xmlns:a16="http://schemas.microsoft.com/office/drawing/2014/main" id="{46A22595-499C-33D5-AB68-A9EFB67C0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24530"/>
      </p:ext>
    </p:extLst>
  </p:cSld>
  <p:clrMapOvr>
    <a:masterClrMapping/>
  </p:clrMapOvr>
  <p:transition advClick="0" advTm="70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03" objId="5"/>
        <p14:stopEvt time="69298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DC7A74-20AD-4B5A-8505-6B3714664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New GCOM-W/AMSR2 Products</a:t>
            </a:r>
            <a:br>
              <a:rPr kumimoji="1" lang="en-US" altLang="ja-JP"/>
            </a:br>
            <a:r>
              <a:rPr lang="en-US" altLang="ja-JP" sz="2800"/>
              <a:t>Global Change Observation Mission - Water (GCOM-W)</a:t>
            </a:r>
            <a:endParaRPr kumimoji="1" lang="ja-JP" altLang="en-US" sz="280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C0F64B-063C-4018-B24D-A6A725E3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791F2-0C83-442B-88D7-E98165590568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38" name="図 14" descr="245f95a09bde6adbffda294e7c40f172.jpg">
            <a:extLst>
              <a:ext uri="{FF2B5EF4-FFF2-40B4-BE49-F238E27FC236}">
                <a16:creationId xmlns:a16="http://schemas.microsoft.com/office/drawing/2014/main" id="{5F32699D-6756-4F4D-92A8-A5894411DE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000" t="725" r="10022" b="14144"/>
          <a:stretch/>
        </p:blipFill>
        <p:spPr bwMode="auto">
          <a:xfrm>
            <a:off x="45802" y="10683"/>
            <a:ext cx="1501200" cy="150120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D6FB9409-ED94-406A-AFB6-89917B73E758}"/>
              </a:ext>
            </a:extLst>
          </p:cNvPr>
          <p:cNvSpPr/>
          <p:nvPr/>
        </p:nvSpPr>
        <p:spPr>
          <a:xfrm>
            <a:off x="53013" y="1277895"/>
            <a:ext cx="1211404" cy="6932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Water Cycle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8F6FD6F5-8122-43C6-BD0B-73D76DBACD19}"/>
              </a:ext>
            </a:extLst>
          </p:cNvPr>
          <p:cNvSpPr txBox="1"/>
          <p:nvPr/>
        </p:nvSpPr>
        <p:spPr>
          <a:xfrm>
            <a:off x="7218548" y="964354"/>
            <a:ext cx="460415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177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AMSR2 Snow Depth Ver.3 (Research)</a:t>
            </a:r>
            <a:endParaRPr kumimoji="1" lang="ja-JP" altLang="en-US" sz="2177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A07C9945-5A6F-4A73-B52C-23D92A4BEF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r="25987"/>
          <a:stretch/>
        </p:blipFill>
        <p:spPr>
          <a:xfrm>
            <a:off x="3742035" y="3426452"/>
            <a:ext cx="2882374" cy="3401432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CBB46DEE-8514-403F-AF01-05FCEC8B6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5594"/>
          <a:stretch/>
        </p:blipFill>
        <p:spPr>
          <a:xfrm>
            <a:off x="370265" y="3424116"/>
            <a:ext cx="2914074" cy="3401532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BA1D31D-EF11-435E-934A-1546311863EB}"/>
              </a:ext>
            </a:extLst>
          </p:cNvPr>
          <p:cNvSpPr txBox="1"/>
          <p:nvPr/>
        </p:nvSpPr>
        <p:spPr>
          <a:xfrm>
            <a:off x="421381" y="3732384"/>
            <a:ext cx="776792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14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V4</a:t>
            </a:r>
            <a:endParaRPr kumimoji="1" lang="ja-JP" altLang="en-US" sz="1814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7CC9642-37AB-4C3D-A1B8-71EDEB7C9F73}"/>
              </a:ext>
            </a:extLst>
          </p:cNvPr>
          <p:cNvSpPr txBox="1"/>
          <p:nvPr/>
        </p:nvSpPr>
        <p:spPr>
          <a:xfrm>
            <a:off x="3729881" y="3720134"/>
            <a:ext cx="759481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14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V4.1</a:t>
            </a:r>
            <a:endParaRPr kumimoji="1" lang="ja-JP" altLang="en-US" sz="1814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矢印: 右 61">
            <a:extLst>
              <a:ext uri="{FF2B5EF4-FFF2-40B4-BE49-F238E27FC236}">
                <a16:creationId xmlns:a16="http://schemas.microsoft.com/office/drawing/2014/main" id="{0163E033-550E-495B-B7F4-95E3DD20D857}"/>
              </a:ext>
            </a:extLst>
          </p:cNvPr>
          <p:cNvSpPr/>
          <p:nvPr/>
        </p:nvSpPr>
        <p:spPr bwMode="auto">
          <a:xfrm>
            <a:off x="3336934" y="4846883"/>
            <a:ext cx="392947" cy="494811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1465" rIns="82931" bIns="41465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2961" marR="0" indent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542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D16F857-D3D8-4A7B-8218-82B175DA490F}"/>
              </a:ext>
            </a:extLst>
          </p:cNvPr>
          <p:cNvSpPr txBox="1"/>
          <p:nvPr/>
        </p:nvSpPr>
        <p:spPr>
          <a:xfrm rot="20441102">
            <a:off x="4910465" y="3821255"/>
            <a:ext cx="1157334" cy="565283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1270" b="1">
                <a:latin typeface="Calibri" panose="020F0502020204030204" pitchFamily="34" charset="0"/>
                <a:cs typeface="Calibri" panose="020F0502020204030204" pitchFamily="34" charset="0"/>
              </a:rPr>
              <a:t>Will be r</a:t>
            </a:r>
            <a:r>
              <a:rPr kumimoji="1" lang="en-US" altLang="ja-JP" sz="1270" b="1">
                <a:latin typeface="Calibri" panose="020F0502020204030204" pitchFamily="34" charset="0"/>
                <a:cs typeface="Calibri" panose="020F0502020204030204" pitchFamily="34" charset="0"/>
              </a:rPr>
              <a:t>eleased in summer 2022</a:t>
            </a:r>
            <a:endParaRPr kumimoji="1" lang="ja-JP" altLang="en-US" sz="127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吹き出し: 角を丸めた四角形 63">
            <a:extLst>
              <a:ext uri="{FF2B5EF4-FFF2-40B4-BE49-F238E27FC236}">
                <a16:creationId xmlns:a16="http://schemas.microsoft.com/office/drawing/2014/main" id="{F52763B4-7617-43AF-ADF9-373562E2DD2B}"/>
              </a:ext>
            </a:extLst>
          </p:cNvPr>
          <p:cNvSpPr/>
          <p:nvPr/>
        </p:nvSpPr>
        <p:spPr bwMode="auto">
          <a:xfrm>
            <a:off x="3966686" y="6045774"/>
            <a:ext cx="882862" cy="447196"/>
          </a:xfrm>
          <a:prstGeom prst="wedgeRoundRectCallout">
            <a:avLst>
              <a:gd name="adj1" fmla="val 133579"/>
              <a:gd name="adj2" fmla="val -251513"/>
              <a:gd name="adj3" fmla="val 1666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1465" rIns="82931" bIns="41465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23" marR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Retrieve </a:t>
            </a:r>
          </a:p>
          <a:p>
            <a:pPr marL="80623" marR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rainy/windy </a:t>
            </a:r>
          </a:p>
          <a:p>
            <a:pPr marL="80623" marR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pixels</a:t>
            </a:r>
            <a:endParaRPr kumimoji="1" lang="ja-JP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5" name="吹き出し: 角を丸めた四角形 64">
            <a:extLst>
              <a:ext uri="{FF2B5EF4-FFF2-40B4-BE49-F238E27FC236}">
                <a16:creationId xmlns:a16="http://schemas.microsoft.com/office/drawing/2014/main" id="{8A098A3D-D373-4BDD-A986-875C72520912}"/>
              </a:ext>
            </a:extLst>
          </p:cNvPr>
          <p:cNvSpPr/>
          <p:nvPr/>
        </p:nvSpPr>
        <p:spPr bwMode="auto">
          <a:xfrm>
            <a:off x="587222" y="6045774"/>
            <a:ext cx="907017" cy="447196"/>
          </a:xfrm>
          <a:prstGeom prst="wedgeRoundRectCallout">
            <a:avLst>
              <a:gd name="adj1" fmla="val 139936"/>
              <a:gd name="adj2" fmla="val -259906"/>
              <a:gd name="adj3" fmla="val 1666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1465" rIns="82931" bIns="41465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23" marR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Missing due </a:t>
            </a:r>
            <a:b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</a:b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to rain and/or</a:t>
            </a:r>
            <a:b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</a:br>
            <a:r>
              <a:rPr kumimoji="1" lang="en-US" altLang="ja-JP" sz="105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rPr>
              <a:t>strong wind</a:t>
            </a:r>
            <a:endParaRPr kumimoji="1" lang="ja-JP" alt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BAB5E150-51FA-48D2-8775-39B9DA3B5B30}"/>
              </a:ext>
            </a:extLst>
          </p:cNvPr>
          <p:cNvSpPr txBox="1"/>
          <p:nvPr/>
        </p:nvSpPr>
        <p:spPr>
          <a:xfrm>
            <a:off x="1550973" y="3113517"/>
            <a:ext cx="4295622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177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AMSR2 SST Ver.4.1</a:t>
            </a:r>
            <a:endParaRPr kumimoji="1" lang="ja-JP" altLang="en-US" sz="2177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図 16" descr="グラフ, ヒストグラム&#10;&#10;自動的に生成された説明">
            <a:extLst>
              <a:ext uri="{FF2B5EF4-FFF2-40B4-BE49-F238E27FC236}">
                <a16:creationId xmlns:a16="http://schemas.microsoft.com/office/drawing/2014/main" id="{368411F4-A468-474B-94D9-FC52ABD7B7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8675" r="27646" b="7960"/>
          <a:stretch/>
        </p:blipFill>
        <p:spPr>
          <a:xfrm>
            <a:off x="7069422" y="1544510"/>
            <a:ext cx="2288534" cy="1751610"/>
          </a:xfrm>
          <a:prstGeom prst="rect">
            <a:avLst/>
          </a:prstGeom>
        </p:spPr>
      </p:pic>
      <p:pic>
        <p:nvPicPr>
          <p:cNvPr id="18" name="図 17" descr="グラフ, ヒストグラム&#10;&#10;自動的に生成された説明">
            <a:extLst>
              <a:ext uri="{FF2B5EF4-FFF2-40B4-BE49-F238E27FC236}">
                <a16:creationId xmlns:a16="http://schemas.microsoft.com/office/drawing/2014/main" id="{EE26E266-135D-4368-831F-51EA050B61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t="8692" r="27514" b="6806"/>
          <a:stretch/>
        </p:blipFill>
        <p:spPr>
          <a:xfrm>
            <a:off x="9869452" y="1501552"/>
            <a:ext cx="2317292" cy="1794568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2EC1864D-A2A6-4705-A6B7-42F056409763}"/>
              </a:ext>
            </a:extLst>
          </p:cNvPr>
          <p:cNvSpPr/>
          <p:nvPr/>
        </p:nvSpPr>
        <p:spPr bwMode="auto">
          <a:xfrm>
            <a:off x="9357956" y="2172909"/>
            <a:ext cx="392947" cy="494811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1465" rIns="82931" bIns="41465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2961" marR="0" indent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542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5B05583-AA7B-4612-9347-9EEF43FB4AA6}"/>
              </a:ext>
            </a:extLst>
          </p:cNvPr>
          <p:cNvSpPr txBox="1"/>
          <p:nvPr/>
        </p:nvSpPr>
        <p:spPr>
          <a:xfrm>
            <a:off x="7229830" y="3287572"/>
            <a:ext cx="164788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200"/>
              <a:t>sin-situ</a:t>
            </a:r>
            <a:r>
              <a:rPr lang="ja-JP" altLang="en-US" sz="1200"/>
              <a:t> </a:t>
            </a:r>
            <a:r>
              <a:rPr lang="en-US" altLang="ja-JP" sz="1200"/>
              <a:t>snow</a:t>
            </a:r>
            <a:r>
              <a:rPr lang="ja-JP" altLang="en-US" sz="1200"/>
              <a:t> </a:t>
            </a:r>
            <a:r>
              <a:rPr lang="en-US" altLang="ja-JP" sz="1200"/>
              <a:t>depth</a:t>
            </a:r>
            <a:r>
              <a:rPr lang="ja-JP" altLang="en-US" sz="1200"/>
              <a:t> </a:t>
            </a:r>
            <a:r>
              <a:rPr lang="en-US" altLang="ja-JP" sz="1200"/>
              <a:t>[cm]</a:t>
            </a:r>
            <a:endParaRPr kumimoji="1" lang="ja-JP" altLang="en-US" sz="120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E0A8F0D-0A4C-4427-B288-C0AEA74C8216}"/>
              </a:ext>
            </a:extLst>
          </p:cNvPr>
          <p:cNvSpPr txBox="1"/>
          <p:nvPr/>
        </p:nvSpPr>
        <p:spPr>
          <a:xfrm rot="16200000">
            <a:off x="6086583" y="2269280"/>
            <a:ext cx="180177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200"/>
              <a:t>AMSR2</a:t>
            </a:r>
            <a:r>
              <a:rPr lang="ja-JP" altLang="en-US" sz="1200"/>
              <a:t>　</a:t>
            </a:r>
            <a:r>
              <a:rPr lang="en-US" altLang="ja-JP" sz="1200"/>
              <a:t>Snow Depth [cm]</a:t>
            </a:r>
            <a:endParaRPr kumimoji="1" lang="ja-JP" altLang="en-US" sz="12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2CEB388-2DA5-4D4F-B736-CF80FA0FC19D}"/>
              </a:ext>
            </a:extLst>
          </p:cNvPr>
          <p:cNvSpPr txBox="1"/>
          <p:nvPr/>
        </p:nvSpPr>
        <p:spPr>
          <a:xfrm>
            <a:off x="10109388" y="3287572"/>
            <a:ext cx="164788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200"/>
              <a:t>sin-situ</a:t>
            </a:r>
            <a:r>
              <a:rPr lang="ja-JP" altLang="en-US" sz="1200"/>
              <a:t> </a:t>
            </a:r>
            <a:r>
              <a:rPr lang="en-US" altLang="ja-JP" sz="1200"/>
              <a:t>snow</a:t>
            </a:r>
            <a:r>
              <a:rPr lang="ja-JP" altLang="en-US" sz="1200"/>
              <a:t> </a:t>
            </a:r>
            <a:r>
              <a:rPr lang="en-US" altLang="ja-JP" sz="1200"/>
              <a:t>depth</a:t>
            </a:r>
            <a:r>
              <a:rPr lang="ja-JP" altLang="en-US" sz="1200"/>
              <a:t> </a:t>
            </a:r>
            <a:r>
              <a:rPr lang="en-US" altLang="ja-JP" sz="1200"/>
              <a:t>[cm]</a:t>
            </a:r>
            <a:endParaRPr kumimoji="1" lang="ja-JP" altLang="en-US" sz="12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27D7D6-36C5-46F9-B93F-B452973AF2BC}"/>
              </a:ext>
            </a:extLst>
          </p:cNvPr>
          <p:cNvSpPr txBox="1"/>
          <p:nvPr/>
        </p:nvSpPr>
        <p:spPr>
          <a:xfrm rot="16200000">
            <a:off x="8903867" y="2306502"/>
            <a:ext cx="180177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1200"/>
              <a:t>AMSR2</a:t>
            </a:r>
            <a:r>
              <a:rPr lang="ja-JP" altLang="en-US" sz="1200"/>
              <a:t>　</a:t>
            </a:r>
            <a:r>
              <a:rPr lang="en-US" altLang="ja-JP" sz="1200"/>
              <a:t>Snow Depth [cm]</a:t>
            </a:r>
            <a:endParaRPr kumimoji="1" lang="ja-JP" altLang="en-US" sz="12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70EAD6F-115D-425B-971B-257097736B54}"/>
              </a:ext>
            </a:extLst>
          </p:cNvPr>
          <p:cNvSpPr txBox="1"/>
          <p:nvPr/>
        </p:nvSpPr>
        <p:spPr>
          <a:xfrm>
            <a:off x="7203755" y="1293964"/>
            <a:ext cx="196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b="1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endParaRPr kumimoji="1" lang="ja-JP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E1AA6E7-E33C-4A15-AF8C-9DF9F97B8525}"/>
              </a:ext>
            </a:extLst>
          </p:cNvPr>
          <p:cNvSpPr txBox="1"/>
          <p:nvPr/>
        </p:nvSpPr>
        <p:spPr>
          <a:xfrm>
            <a:off x="10054119" y="1277895"/>
            <a:ext cx="113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kumimoji="1" lang="ja-JP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18A9AE-DE84-432B-B49F-E22AAEB77CB9}"/>
              </a:ext>
            </a:extLst>
          </p:cNvPr>
          <p:cNvSpPr txBox="1"/>
          <p:nvPr/>
        </p:nvSpPr>
        <p:spPr>
          <a:xfrm>
            <a:off x="7079804" y="3566641"/>
            <a:ext cx="4022469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/>
              <a:t>Improved version of </a:t>
            </a:r>
            <a:r>
              <a:rPr kumimoji="1" lang="en-US" altLang="ja-JP" sz="1400"/>
              <a:t>Snow Depth (SND) and Soil Moistur</a:t>
            </a:r>
            <a:r>
              <a:rPr lang="en-US" altLang="ja-JP" sz="1400"/>
              <a:t>e Content (SMC) products, which are developed for AMSR3 will be released to public as </a:t>
            </a:r>
            <a:r>
              <a:rPr lang="en-US" altLang="ja-JP" sz="1400" b="1"/>
              <a:t>research product.</a:t>
            </a:r>
            <a:endParaRPr kumimoji="1" lang="ja-JP" altLang="en-US" sz="140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522D47B-6906-4BE0-B50A-7A3AD576ED5F}"/>
              </a:ext>
            </a:extLst>
          </p:cNvPr>
          <p:cNvSpPr txBox="1"/>
          <p:nvPr/>
        </p:nvSpPr>
        <p:spPr>
          <a:xfrm rot="20441102">
            <a:off x="10965221" y="3724629"/>
            <a:ext cx="1157334" cy="565283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1270" b="1">
                <a:latin typeface="Calibri" panose="020F0502020204030204" pitchFamily="34" charset="0"/>
                <a:cs typeface="Calibri" panose="020F0502020204030204" pitchFamily="34" charset="0"/>
              </a:rPr>
              <a:t>Will be r</a:t>
            </a:r>
            <a:r>
              <a:rPr kumimoji="1" lang="en-US" altLang="ja-JP" sz="1270" b="1">
                <a:latin typeface="Calibri" panose="020F0502020204030204" pitchFamily="34" charset="0"/>
                <a:cs typeface="Calibri" panose="020F0502020204030204" pitchFamily="34" charset="0"/>
              </a:rPr>
              <a:t>eleased in summer 2022</a:t>
            </a:r>
            <a:endParaRPr kumimoji="1" lang="ja-JP" altLang="en-US" sz="127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図 27" descr="マップ&#10;&#10;自動的に生成された説明">
            <a:extLst>
              <a:ext uri="{FF2B5EF4-FFF2-40B4-BE49-F238E27FC236}">
                <a16:creationId xmlns:a16="http://schemas.microsoft.com/office/drawing/2014/main" id="{6BA2F1AF-EACF-44FF-92A4-9C73BA9CD8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8"/>
          <a:stretch/>
        </p:blipFill>
        <p:spPr>
          <a:xfrm>
            <a:off x="9637338" y="4774515"/>
            <a:ext cx="2314598" cy="1995699"/>
          </a:xfrm>
          <a:prstGeom prst="rect">
            <a:avLst/>
          </a:prstGeom>
        </p:spPr>
      </p:pic>
      <p:pic>
        <p:nvPicPr>
          <p:cNvPr id="29" name="図 28" descr="マップ&#10;&#10;自動的に生成された説明">
            <a:extLst>
              <a:ext uri="{FF2B5EF4-FFF2-40B4-BE49-F238E27FC236}">
                <a16:creationId xmlns:a16="http://schemas.microsoft.com/office/drawing/2014/main" id="{84856E06-EC9A-4CE1-85E6-DA6A94E74B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8"/>
          <a:stretch/>
        </p:blipFill>
        <p:spPr>
          <a:xfrm>
            <a:off x="7006445" y="4827367"/>
            <a:ext cx="2314598" cy="1995699"/>
          </a:xfrm>
          <a:prstGeom prst="rect">
            <a:avLst/>
          </a:prstGeom>
        </p:spPr>
      </p:pic>
      <p:sp>
        <p:nvSpPr>
          <p:cNvPr id="34" name="矢印: 右 33">
            <a:extLst>
              <a:ext uri="{FF2B5EF4-FFF2-40B4-BE49-F238E27FC236}">
                <a16:creationId xmlns:a16="http://schemas.microsoft.com/office/drawing/2014/main" id="{734E8875-7CB0-4748-A171-9A126FF9C39F}"/>
              </a:ext>
            </a:extLst>
          </p:cNvPr>
          <p:cNvSpPr/>
          <p:nvPr/>
        </p:nvSpPr>
        <p:spPr bwMode="auto">
          <a:xfrm>
            <a:off x="9330764" y="5149092"/>
            <a:ext cx="392947" cy="494811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1465" rIns="82931" bIns="41465" numCol="1" rtlCol="0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2961" marR="0" indent="0" algn="ctr" defTabSz="7644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542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A25AC9D-F92E-429B-8FB2-DCA8F20A1D7C}"/>
              </a:ext>
            </a:extLst>
          </p:cNvPr>
          <p:cNvSpPr txBox="1"/>
          <p:nvPr/>
        </p:nvSpPr>
        <p:spPr>
          <a:xfrm>
            <a:off x="7231127" y="4984917"/>
            <a:ext cx="196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800" b="1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endParaRPr kumimoji="1" lang="ja-JP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B59FA89-CD22-4C32-BF0D-4EB5D619A074}"/>
              </a:ext>
            </a:extLst>
          </p:cNvPr>
          <p:cNvSpPr txBox="1"/>
          <p:nvPr/>
        </p:nvSpPr>
        <p:spPr>
          <a:xfrm>
            <a:off x="9843533" y="4932866"/>
            <a:ext cx="113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kumimoji="1" lang="ja-JP" altLang="en-US" sz="1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045BC9C-2C6A-4DEC-AF1D-8E0C3B5D5376}"/>
              </a:ext>
            </a:extLst>
          </p:cNvPr>
          <p:cNvSpPr txBox="1"/>
          <p:nvPr/>
        </p:nvSpPr>
        <p:spPr>
          <a:xfrm>
            <a:off x="7089227" y="4481810"/>
            <a:ext cx="493040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635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926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904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8539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317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7808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02443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7077" algn="l" defTabSz="829269" rtl="0" eaLnBrk="1" latinLnBrk="0" hangingPunct="1">
              <a:defRPr kumimoji="1"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177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AMSR2 Soil Moisture Content (Research)</a:t>
            </a:r>
            <a:endParaRPr kumimoji="1" lang="ja-JP" altLang="en-US" sz="2177" b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96A4AD-9556-49D7-9C40-343D74E9E3F4}"/>
              </a:ext>
            </a:extLst>
          </p:cNvPr>
          <p:cNvSpPr txBox="1"/>
          <p:nvPr/>
        </p:nvSpPr>
        <p:spPr>
          <a:xfrm>
            <a:off x="8822191" y="6378636"/>
            <a:ext cx="21516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200"/>
              <a:t>SMC r</a:t>
            </a:r>
            <a:r>
              <a:rPr kumimoji="1" lang="en-US" altLang="ja-JP" sz="1200"/>
              <a:t>atio of Sep.-Oct. 2019 versus normal year</a:t>
            </a:r>
            <a:endParaRPr kumimoji="1" lang="ja-JP" altLang="en-US" sz="120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5E6DD7C-8DF4-408A-B682-EFB4BE1FA830}"/>
              </a:ext>
            </a:extLst>
          </p:cNvPr>
          <p:cNvSpPr/>
          <p:nvPr/>
        </p:nvSpPr>
        <p:spPr>
          <a:xfrm>
            <a:off x="1313102" y="946031"/>
            <a:ext cx="5916728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>
                <a:latin typeface="Calibri"/>
                <a:ea typeface="Yu Gothic Medium"/>
                <a:cs typeface="Calibri"/>
              </a:rPr>
              <a:t>Start observation since Jul. 3, 2012</a:t>
            </a: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>
                <a:latin typeface="Calibri"/>
                <a:ea typeface="Yu Gothic Medium"/>
                <a:cs typeface="Calibri"/>
              </a:rPr>
              <a:t>Finest spatial resolution among PMWs</a:t>
            </a: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Sea Ice Motion Vector V1 in Mar. 2022</a:t>
            </a: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Precipitation V3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&amp;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SST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V4.1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is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planned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in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summer 2022</a:t>
            </a: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Improved Snow depth V3 &amp; Soil Moisture Content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will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be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released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as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research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product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in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summer 2022</a:t>
            </a: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Standard product: </a:t>
            </a:r>
            <a:r>
              <a:rPr lang="en-US" altLang="ja-JP" sz="1200">
                <a:solidFill>
                  <a:srgbClr val="FF0000"/>
                </a:solidFill>
                <a:latin typeface="Calibri"/>
                <a:ea typeface="Yu Gothic Medium"/>
                <a:cs typeface="Calibri"/>
                <a:hlinkClick r:id="rId12"/>
              </a:rPr>
              <a:t>https://gportal.jaxa.jp/gpr/</a:t>
            </a:r>
            <a:endParaRPr lang="en-US" altLang="ja-JP" sz="1200">
              <a:solidFill>
                <a:srgbClr val="FF0000"/>
              </a:solidFill>
              <a:latin typeface="Calibri"/>
              <a:ea typeface="Yu Gothic Medium"/>
              <a:cs typeface="Calibri"/>
            </a:endParaRPr>
          </a:p>
          <a:p>
            <a:pPr marL="179070" indent="-179070" defTabSz="742927">
              <a:spcBef>
                <a:spcPts val="200"/>
              </a:spcBef>
              <a:buFont typeface="Wingdings" panose="05000000000000000000" pitchFamily="2" charset="2"/>
              <a:buChar char="ü"/>
            </a:pP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Research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product:</a:t>
            </a:r>
            <a:r>
              <a:rPr lang="ja-JP" altLang="en-US" sz="1600" b="1">
                <a:solidFill>
                  <a:srgbClr val="FF0000"/>
                </a:solidFill>
                <a:latin typeface="Calibri"/>
                <a:ea typeface="Yu Gothic Medium"/>
                <a:cs typeface="Calibri"/>
              </a:rPr>
              <a:t> </a:t>
            </a:r>
            <a:r>
              <a:rPr lang="en-US" altLang="ja-JP" sz="1200">
                <a:latin typeface="Calibri"/>
                <a:ea typeface="Yu Gothic Medium"/>
                <a:cs typeface="Calibri"/>
                <a:hlinkClick r:id="rId13"/>
              </a:rPr>
              <a:t>https://suzaku.eorc.jaxa.jp/GCOM_W/research/resdist.html</a:t>
            </a:r>
            <a:endParaRPr lang="en-US" altLang="ja-JP" sz="1600">
              <a:latin typeface="Calibri"/>
              <a:ea typeface="Yu Gothic Medium"/>
              <a:cs typeface="Calibri"/>
            </a:endParaRPr>
          </a:p>
        </p:txBody>
      </p:sp>
      <p:pic>
        <p:nvPicPr>
          <p:cNvPr id="6" name="Audio Recording 2022/07/14 14:41:00" descr="Audio Recording 2022/07/14 14:41:00">
            <a:hlinkClick r:id="" action="ppaction://media"/>
            <a:extLst>
              <a:ext uri="{FF2B5EF4-FFF2-40B4-BE49-F238E27FC236}">
                <a16:creationId xmlns:a16="http://schemas.microsoft.com/office/drawing/2014/main" id="{F82CE9DF-948E-7D08-30E4-3679B13D8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008"/>
    </mc:Choice>
    <mc:Fallback xmlns="">
      <p:transition advClick="0" advTm="4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2" objId="6"/>
        <p14:stopEvt time="45973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92BB2B-371B-4345-9125-F3B66342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435" y="162034"/>
            <a:ext cx="9324259" cy="631676"/>
          </a:xfrm>
        </p:spPr>
        <p:txBody>
          <a:bodyPr/>
          <a:lstStyle/>
          <a:p>
            <a:r>
              <a:rPr lang="en-US" altLang="ja-JP" sz="2800">
                <a:solidFill>
                  <a:srgbClr val="FFFFFF"/>
                </a:solidFill>
                <a:latin typeface="Calibri"/>
                <a:cs typeface="Calibri"/>
              </a:rPr>
              <a:t>Monitoring of Extreme Heavy Rainfall and Drought based upon 21-yr Statistics of the GSMaP Precipitation Data </a:t>
            </a:r>
            <a:endParaRPr lang="en-US" altLang="ja-JP" sz="2800">
              <a:latin typeface="Calibri"/>
              <a:cs typeface="Calibri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813922-C7A0-41EE-8B34-BDAC72DBF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940" y="879338"/>
            <a:ext cx="11863641" cy="1871882"/>
          </a:xfrm>
        </p:spPr>
        <p:txBody>
          <a:bodyPr/>
          <a:lstStyle/>
          <a:p>
            <a:r>
              <a:rPr lang="en-US" altLang="ja-JP">
                <a:effectLst/>
                <a:latin typeface="Calibri"/>
                <a:cs typeface="Calibri"/>
              </a:rPr>
              <a:t>JAXA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has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developed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the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Global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Satellite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Mapping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of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Precipitation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(</a:t>
            </a:r>
            <a:r>
              <a:rPr lang="en-US" altLang="ja-JP" err="1">
                <a:effectLst/>
                <a:latin typeface="Calibri"/>
                <a:cs typeface="Calibri"/>
              </a:rPr>
              <a:t>GSMaP</a:t>
            </a:r>
            <a:r>
              <a:rPr lang="en-US" altLang="ja-JP">
                <a:effectLst/>
                <a:latin typeface="Calibri"/>
                <a:cs typeface="Calibri"/>
              </a:rPr>
              <a:t>)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in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the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Global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Precipitation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Measurement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(GPM)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>
                <a:effectLst/>
                <a:latin typeface="Calibri"/>
                <a:cs typeface="Calibri"/>
              </a:rPr>
              <a:t>mission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 sz="1800">
                <a:effectLst/>
                <a:latin typeface="Calibri"/>
                <a:cs typeface="Calibri"/>
              </a:rPr>
              <a:t>(Kubota</a:t>
            </a:r>
            <a:r>
              <a:rPr lang="ja-JP" altLang="en-US" sz="1800">
                <a:effectLst/>
                <a:latin typeface="Calibri"/>
                <a:cs typeface="Calibri"/>
              </a:rPr>
              <a:t> </a:t>
            </a:r>
            <a:r>
              <a:rPr lang="en-US" altLang="ja-JP" sz="1800">
                <a:effectLst/>
                <a:latin typeface="Calibri"/>
                <a:cs typeface="Calibri"/>
              </a:rPr>
              <a:t>et</a:t>
            </a:r>
            <a:r>
              <a:rPr lang="ja-JP" altLang="en-US" sz="1800">
                <a:effectLst/>
                <a:latin typeface="Calibri"/>
                <a:cs typeface="Calibri"/>
              </a:rPr>
              <a:t> </a:t>
            </a:r>
            <a:r>
              <a:rPr lang="en-US" altLang="ja-JP" sz="1800">
                <a:effectLst/>
                <a:latin typeface="Calibri"/>
                <a:cs typeface="Calibri"/>
              </a:rPr>
              <a:t>al.</a:t>
            </a:r>
            <a:r>
              <a:rPr lang="ja-JP" altLang="en-US" sz="1800">
                <a:effectLst/>
                <a:latin typeface="Calibri"/>
                <a:cs typeface="Calibri"/>
              </a:rPr>
              <a:t> </a:t>
            </a:r>
            <a:r>
              <a:rPr lang="en-US" altLang="ja-JP" sz="1800">
                <a:effectLst/>
                <a:latin typeface="Calibri"/>
                <a:cs typeface="Calibri"/>
              </a:rPr>
              <a:t>2020,</a:t>
            </a:r>
            <a:r>
              <a:rPr lang="ja-JP" altLang="en-US">
                <a:effectLst/>
                <a:latin typeface="Calibri"/>
                <a:cs typeface="Calibri"/>
              </a:rPr>
              <a:t> </a:t>
            </a:r>
            <a:r>
              <a:rPr lang="en-US" altLang="ja-JP" sz="1600">
                <a:effectLst/>
                <a:latin typeface="Calibri"/>
                <a:cs typeface="Calibri"/>
                <a:hlinkClick r:id="rId5"/>
              </a:rPr>
              <a:t>https://doi.org/10.1007/978-3-030-24568-9_20</a:t>
            </a:r>
            <a:r>
              <a:rPr lang="en-US" altLang="ja-JP">
                <a:effectLst/>
                <a:latin typeface="Calibri"/>
                <a:cs typeface="Calibri"/>
              </a:rPr>
              <a:t>).</a:t>
            </a:r>
          </a:p>
          <a:p>
            <a:r>
              <a:rPr lang="ja-JP">
                <a:effectLst/>
                <a:latin typeface="Calibri"/>
                <a:cs typeface="Calibri"/>
              </a:rPr>
              <a:t>"JAXA Climate Rainfall Watch", which provides information about </a:t>
            </a:r>
            <a:br>
              <a:rPr lang="en-US" altLang="ja-JP">
                <a:effectLst/>
                <a:latin typeface="Calibri"/>
                <a:cs typeface="Calibri"/>
              </a:rPr>
            </a:br>
            <a:r>
              <a:rPr lang="ja-JP">
                <a:effectLst/>
                <a:latin typeface="Calibri"/>
                <a:cs typeface="Calibri"/>
              </a:rPr>
              <a:t>extreme heavy rainfall and drought over the world</a:t>
            </a:r>
            <a:r>
              <a:rPr lang="en-US" altLang="ja-JP">
                <a:effectLst/>
                <a:latin typeface="Calibri"/>
                <a:cs typeface="Calibri"/>
              </a:rPr>
              <a:t>, </a:t>
            </a:r>
            <a:r>
              <a:rPr lang="ja-JP" altLang="ja-JP">
                <a:effectLst/>
                <a:latin typeface="Calibri"/>
                <a:cs typeface="Calibri"/>
              </a:rPr>
              <a:t>is now available</a:t>
            </a:r>
            <a:r>
              <a:rPr lang="ja-JP">
                <a:effectLst/>
                <a:latin typeface="Calibri"/>
                <a:cs typeface="Calibri"/>
              </a:rPr>
              <a:t>.</a:t>
            </a:r>
            <a:endParaRPr lang="en-US" altLang="ja-JP">
              <a:effectLst/>
              <a:latin typeface="Calibri"/>
              <a:cs typeface="Calibri"/>
            </a:endParaRPr>
          </a:p>
          <a:p>
            <a:pPr marL="702945" lvl="1"/>
            <a:r>
              <a:rPr lang="en-US" altLang="ja-JP">
                <a:effectLst/>
                <a:latin typeface="Calibri"/>
                <a:cs typeface="Calibri"/>
              </a:rPr>
              <a:t>Calculated based upon </a:t>
            </a:r>
            <a:r>
              <a:rPr lang="en-US" altLang="ja-JP">
                <a:solidFill>
                  <a:srgbClr val="FF0000"/>
                </a:solidFill>
                <a:effectLst/>
                <a:latin typeface="Calibri"/>
                <a:cs typeface="Calibri"/>
              </a:rPr>
              <a:t>22-yr </a:t>
            </a:r>
            <a:r>
              <a:rPr lang="en-US" altLang="ja-JP">
                <a:effectLst/>
                <a:latin typeface="Calibri"/>
                <a:cs typeface="Calibri"/>
              </a:rPr>
              <a:t>statistics with </a:t>
            </a:r>
            <a:r>
              <a:rPr lang="en-US" b="1">
                <a:effectLst/>
                <a:latin typeface="Calibri"/>
                <a:cs typeface="Calibri"/>
              </a:rPr>
              <a:t>Standardized Precipitation Index (SPI)</a:t>
            </a:r>
            <a:br>
              <a:rPr lang="en-US" b="1">
                <a:effectLst/>
                <a:latin typeface="Calibri"/>
                <a:cs typeface="Calibri"/>
              </a:rPr>
            </a:br>
            <a:r>
              <a:rPr lang="en-US" altLang="ja-JP" sz="1800">
                <a:effectLst/>
                <a:latin typeface="Calibri"/>
                <a:cs typeface="Calibri"/>
              </a:rPr>
              <a:t>(21-yr statistics are reported in Tashima et al. 2020, </a:t>
            </a:r>
            <a:r>
              <a:rPr lang="en-US" sz="1800">
                <a:effectLst/>
                <a:latin typeface="Calibri"/>
                <a:cs typeface="Calibri"/>
                <a:hlinkClick r:id="rId6"/>
              </a:rPr>
              <a:t>https://doi.org/10.1109/JSTARS.2020.3014881</a:t>
            </a:r>
            <a:r>
              <a:rPr lang="en-US" altLang="ja-JP" sz="1800">
                <a:effectLst/>
                <a:latin typeface="Calibri"/>
                <a:cs typeface="Calibri"/>
              </a:rPr>
              <a:t>)</a:t>
            </a:r>
            <a:endParaRPr lang="ja-JP" altLang="en-US" sz="1800">
              <a:effectLst/>
            </a:endParaRPr>
          </a:p>
          <a:p>
            <a:pPr marL="702945" lvl="1"/>
            <a:endParaRPr lang="ja-JP">
              <a:effectLst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80091D-BB73-4A00-8502-3C9B8BFB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791F2-0C83-442B-88D7-E98165590568}" type="slidenum">
              <a:rPr lang="en-US" altLang="ja-JP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D28B17-63B6-4F7F-ABFC-2EE2A9554748}"/>
              </a:ext>
            </a:extLst>
          </p:cNvPr>
          <p:cNvSpPr txBox="1"/>
          <p:nvPr/>
        </p:nvSpPr>
        <p:spPr>
          <a:xfrm>
            <a:off x="6217856" y="3077956"/>
            <a:ext cx="5356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b="1">
                <a:latin typeface="Calibri" panose="020F0502020204030204" pitchFamily="34" charset="0"/>
                <a:cs typeface="Calibri" panose="020F0502020204030204" pitchFamily="34" charset="0"/>
              </a:rPr>
              <a:t>Drought index in Dec. 2019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38EB056-BEE6-4BAE-9412-26FAA4CDF55F}"/>
              </a:ext>
            </a:extLst>
          </p:cNvPr>
          <p:cNvSpPr txBox="1"/>
          <p:nvPr/>
        </p:nvSpPr>
        <p:spPr>
          <a:xfrm>
            <a:off x="3726981" y="6467457"/>
            <a:ext cx="4981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b="1">
                <a:solidFill>
                  <a:srgbClr val="FF0000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https://sharaku.eorc.jaxa.jp/GSMaP_CLM/</a:t>
            </a:r>
          </a:p>
        </p:txBody>
      </p:sp>
      <p:sp>
        <p:nvSpPr>
          <p:cNvPr id="16" name="ストライプ矢印 62">
            <a:extLst>
              <a:ext uri="{FF2B5EF4-FFF2-40B4-BE49-F238E27FC236}">
                <a16:creationId xmlns:a16="http://schemas.microsoft.com/office/drawing/2014/main" id="{FB2FE54F-5603-4F1F-9733-5A969F3E490C}"/>
              </a:ext>
            </a:extLst>
          </p:cNvPr>
          <p:cNvSpPr/>
          <p:nvPr/>
        </p:nvSpPr>
        <p:spPr>
          <a:xfrm>
            <a:off x="5838660" y="4620690"/>
            <a:ext cx="514746" cy="527910"/>
          </a:xfrm>
          <a:prstGeom prst="strip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CBE34F6-940F-489D-87C8-89316A849EB4}"/>
              </a:ext>
            </a:extLst>
          </p:cNvPr>
          <p:cNvSpPr txBox="1"/>
          <p:nvPr/>
        </p:nvSpPr>
        <p:spPr>
          <a:xfrm>
            <a:off x="349998" y="3090908"/>
            <a:ext cx="426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>
                <a:latin typeface="Calibri" panose="020F0502020204030204" pitchFamily="34" charset="0"/>
                <a:cs typeface="Calibri" panose="020F0502020204030204" pitchFamily="34" charset="0"/>
              </a:rPr>
              <a:t>Monthly Rainfall by GSMaP in Dec. 2019</a:t>
            </a:r>
            <a:endParaRPr kumimoji="1" lang="ja-JP" alt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F0B2735-F402-4F23-BEF9-8F56196C74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82" b="3236"/>
          <a:stretch/>
        </p:blipFill>
        <p:spPr>
          <a:xfrm>
            <a:off x="465712" y="3429000"/>
            <a:ext cx="5123474" cy="307747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600A84A-5B12-45A8-B730-3F1474A151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45" b="3333"/>
          <a:stretch/>
        </p:blipFill>
        <p:spPr>
          <a:xfrm>
            <a:off x="6293932" y="3429000"/>
            <a:ext cx="5123474" cy="3053562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C3DDADE-BE7C-46DC-BAA0-F5751A04B4A2}"/>
              </a:ext>
            </a:extLst>
          </p:cNvPr>
          <p:cNvSpPr/>
          <p:nvPr/>
        </p:nvSpPr>
        <p:spPr>
          <a:xfrm>
            <a:off x="8585265" y="4520031"/>
            <a:ext cx="2100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>
                <a:latin typeface="Calibri" panose="020F0502020204030204" pitchFamily="34" charset="0"/>
                <a:cs typeface="Calibri" panose="020F0502020204030204" pitchFamily="34" charset="0"/>
              </a:rPr>
              <a:t>Drought in Australia</a:t>
            </a:r>
            <a:br>
              <a:rPr lang="en-US" altLang="ja-JP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b="1">
                <a:latin typeface="Calibri" panose="020F0502020204030204" pitchFamily="34" charset="0"/>
                <a:cs typeface="Calibri" panose="020F0502020204030204" pitchFamily="34" charset="0"/>
              </a:rPr>
              <a:t>in Dec. 2019 </a:t>
            </a:r>
            <a:endParaRPr lang="ja-JP" altLang="en-US"/>
          </a:p>
        </p:txBody>
      </p:sp>
      <p:pic>
        <p:nvPicPr>
          <p:cNvPr id="22" name="図 21" descr="ロゴ&#10;&#10;自動的に生成された説明">
            <a:extLst>
              <a:ext uri="{FF2B5EF4-FFF2-40B4-BE49-F238E27FC236}">
                <a16:creationId xmlns:a16="http://schemas.microsoft.com/office/drawing/2014/main" id="{0B54E917-E09F-4670-88D8-B5461BEDD9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54" y="6239105"/>
            <a:ext cx="1945863" cy="61381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B3ADA1E-0503-40F2-8673-59A4CCE9EDF5}"/>
              </a:ext>
            </a:extLst>
          </p:cNvPr>
          <p:cNvGrpSpPr/>
          <p:nvPr/>
        </p:nvGrpSpPr>
        <p:grpSpPr>
          <a:xfrm>
            <a:off x="9589774" y="1641472"/>
            <a:ext cx="1479600" cy="1479600"/>
            <a:chOff x="4965263" y="1858718"/>
            <a:chExt cx="1479600" cy="147960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FAAC9E3-59CD-4E45-A72F-3DD82EB37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3052" t="1309" r="5944" b="2671"/>
            <a:stretch/>
          </p:blipFill>
          <p:spPr>
            <a:xfrm>
              <a:off x="4965263" y="1858718"/>
              <a:ext cx="1479600" cy="1479600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5" name="テキスト プレースホルダー 22">
              <a:extLst>
                <a:ext uri="{FF2B5EF4-FFF2-40B4-BE49-F238E27FC236}">
                  <a16:creationId xmlns:a16="http://schemas.microsoft.com/office/drawing/2014/main" id="{270B5706-8B9D-4032-9C7D-686C18D1BFBA}"/>
                </a:ext>
              </a:extLst>
            </p:cNvPr>
            <p:cNvSpPr txBox="1">
              <a:spLocks/>
            </p:cNvSpPr>
            <p:nvPr/>
          </p:nvSpPr>
          <p:spPr>
            <a:xfrm>
              <a:off x="4997053" y="1933247"/>
              <a:ext cx="1365519" cy="378523"/>
            </a:xfrm>
            <a:prstGeom prst="rect">
              <a:avLst/>
            </a:prstGeom>
          </p:spPr>
          <p:txBody>
            <a:bodyPr/>
            <a:lstStyle>
              <a:lvl1pPr marL="0" indent="0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6377">
                <a:defRPr/>
              </a:pPr>
              <a:r>
                <a:rPr lang="en-US" sz="2000" b="1" i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GPM/DPR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2E09A0F-2067-47F5-AE54-477E6F445482}"/>
              </a:ext>
            </a:extLst>
          </p:cNvPr>
          <p:cNvGrpSpPr/>
          <p:nvPr/>
        </p:nvGrpSpPr>
        <p:grpSpPr>
          <a:xfrm>
            <a:off x="10619027" y="1995522"/>
            <a:ext cx="1501200" cy="1501200"/>
            <a:chOff x="6946171" y="4927922"/>
            <a:chExt cx="1501200" cy="1501200"/>
          </a:xfrm>
        </p:grpSpPr>
        <p:pic>
          <p:nvPicPr>
            <p:cNvPr id="27" name="図 14" descr="245f95a09bde6adbffda294e7c40f172.jpg">
              <a:extLst>
                <a:ext uri="{FF2B5EF4-FFF2-40B4-BE49-F238E27FC236}">
                  <a16:creationId xmlns:a16="http://schemas.microsoft.com/office/drawing/2014/main" id="{018C8BDC-065F-4F4C-90AB-87DF62870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/>
            <a:srcRect l="28000" t="725" r="10022" b="14144"/>
            <a:stretch/>
          </p:blipFill>
          <p:spPr bwMode="auto">
            <a:xfrm>
              <a:off x="6946171" y="4927922"/>
              <a:ext cx="1501200" cy="1501200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8" name="テキスト プレースホルダー 22">
              <a:extLst>
                <a:ext uri="{FF2B5EF4-FFF2-40B4-BE49-F238E27FC236}">
                  <a16:creationId xmlns:a16="http://schemas.microsoft.com/office/drawing/2014/main" id="{45C8C713-B70C-4219-BAA4-C2188FE95B9B}"/>
                </a:ext>
              </a:extLst>
            </p:cNvPr>
            <p:cNvSpPr txBox="1">
              <a:spLocks/>
            </p:cNvSpPr>
            <p:nvPr/>
          </p:nvSpPr>
          <p:spPr>
            <a:xfrm>
              <a:off x="7068902" y="4971798"/>
              <a:ext cx="1249528" cy="378523"/>
            </a:xfrm>
            <a:prstGeom prst="rect">
              <a:avLst/>
            </a:prstGeom>
          </p:spPr>
          <p:txBody>
            <a:bodyPr/>
            <a:lstStyle>
              <a:lvl1pPr marL="0" indent="0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6377">
                <a:defRPr/>
              </a:pPr>
              <a:r>
                <a:rPr lang="en-US" sz="20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GCOM-W</a:t>
              </a:r>
              <a:br>
                <a:rPr lang="en-US" sz="20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/AMSR</a:t>
              </a:r>
              <a:r>
                <a:rPr lang="en-US" altLang="ja-JP" sz="20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Audio Recording 2022/07/14 14:51:14" descr="Audio Recording 2022/07/14 14:51:14">
            <a:hlinkClick r:id="" action="ppaction://media"/>
            <a:extLst>
              <a:ext uri="{FF2B5EF4-FFF2-40B4-BE49-F238E27FC236}">
                <a16:creationId xmlns:a16="http://schemas.microsoft.com/office/drawing/2014/main" id="{76032796-3306-D32E-68F8-0C822CE3F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3055"/>
      </p:ext>
    </p:extLst>
  </p:cSld>
  <p:clrMapOvr>
    <a:masterClrMapping/>
  </p:clrMapOvr>
  <p:transition advClick="0" advTm="77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08" objId="5"/>
        <p14:stopEvt time="7516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D7AD7AD-25B6-4EC6-895B-C3E2C351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398" y="150213"/>
            <a:ext cx="9067384" cy="633467"/>
          </a:xfrm>
        </p:spPr>
        <p:txBody>
          <a:bodyPr/>
          <a:lstStyle/>
          <a:p>
            <a:r>
              <a:rPr lang="en-US" altLang="ja-JP" sz="2800">
                <a:latin typeface="Calibri"/>
                <a:cs typeface="Calibri"/>
                <a:sym typeface="Wingdings" panose="05000000000000000000" pitchFamily="2" charset="2"/>
              </a:rPr>
              <a:t>Constructing long-term precipitation radar datasets by TRMM/PR (1997-2015) and the GPM/DPR (2014-) </a:t>
            </a:r>
            <a:endParaRPr lang="ja-JP" altLang="en-US" sz="280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18DCB73F-7DCB-4C53-8E30-1A8CD8D8C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84527"/>
            <a:ext cx="9355436" cy="522128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600"/>
              </a:spcBef>
              <a:tabLst>
                <a:tab pos="268288" algn="l"/>
              </a:tabLst>
            </a:pPr>
            <a:r>
              <a:rPr lang="en-US" altLang="ja-JP" sz="2000"/>
              <a:t>Constructing long-term precipitation radar datasets by TRMM/PR (1997-2015) and the GPM/DPR (2014-) 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tabLst>
                <a:tab pos="268288" algn="l"/>
              </a:tabLst>
            </a:pPr>
            <a:r>
              <a:rPr lang="en-US" altLang="ja-JP" sz="1800">
                <a:sym typeface="Wingdings" panose="05000000000000000000" pitchFamily="2" charset="2"/>
              </a:rPr>
              <a:t>Better continuity was realized in the TRMM/PR and the GPM/</a:t>
            </a:r>
            <a:r>
              <a:rPr lang="en-US" altLang="ja-JP" sz="1800" err="1">
                <a:sym typeface="Wingdings" panose="05000000000000000000" pitchFamily="2" charset="2"/>
              </a:rPr>
              <a:t>KuPR</a:t>
            </a:r>
            <a:r>
              <a:rPr lang="en-US" altLang="ja-JP" sz="1800">
                <a:sym typeface="Wingdings" panose="05000000000000000000" pitchFamily="2" charset="2"/>
              </a:rPr>
              <a:t>, by using </a:t>
            </a:r>
            <a:r>
              <a:rPr lang="en-US" altLang="ja-JP" sz="1800">
                <a:solidFill>
                  <a:srgbClr val="FF0000"/>
                </a:solidFill>
                <a:sym typeface="Wingdings" panose="05000000000000000000" pitchFamily="2" charset="2"/>
              </a:rPr>
              <a:t>well-considered calibration coefficients and common precipitation estimation algorithms </a:t>
            </a:r>
            <a:r>
              <a:rPr lang="en-US" altLang="ja-JP" sz="1800">
                <a:sym typeface="Wingdings" panose="05000000000000000000" pitchFamily="2" charset="2"/>
              </a:rPr>
              <a:t>between the TRMM/PR and the GPM/</a:t>
            </a:r>
            <a:r>
              <a:rPr lang="en-US" altLang="ja-JP" sz="1800" err="1">
                <a:sym typeface="Wingdings" panose="05000000000000000000" pitchFamily="2" charset="2"/>
              </a:rPr>
              <a:t>KuPR</a:t>
            </a:r>
            <a:r>
              <a:rPr lang="en-US" altLang="ja-JP" sz="1800">
                <a:sym typeface="Wingdings" panose="05000000000000000000" pitchFamily="2" charset="2"/>
              </a:rPr>
              <a:t>.</a:t>
            </a:r>
            <a:endParaRPr lang="en-US" altLang="ja-JP" sz="1800" u="sng">
              <a:solidFill>
                <a:srgbClr val="FF0000"/>
              </a:solidFill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C1D0D8B-3135-472E-8E2D-DF35F6E68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9"/>
          <a:stretch/>
        </p:blipFill>
        <p:spPr>
          <a:xfrm>
            <a:off x="4429159" y="3308716"/>
            <a:ext cx="3797817" cy="180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C188568-A334-4003-8417-DA5A7C6919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57"/>
          <a:stretch/>
        </p:blipFill>
        <p:spPr>
          <a:xfrm>
            <a:off x="452834" y="3365231"/>
            <a:ext cx="3798241" cy="18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5AFDCA2-7545-45B4-B2E4-C28B353758F1}"/>
              </a:ext>
            </a:extLst>
          </p:cNvPr>
          <p:cNvSpPr txBox="1"/>
          <p:nvPr/>
        </p:nvSpPr>
        <p:spPr>
          <a:xfrm>
            <a:off x="3171161" y="4424151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err="1">
                <a:solidFill>
                  <a:srgbClr val="3FE33D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>
                <a:solidFill>
                  <a:srgbClr val="3FE33D"/>
                </a:solidFill>
                <a:latin typeface="Calibri"/>
                <a:ea typeface="メイリオ"/>
              </a:rPr>
              <a:t> V6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FEA9FB8-31A8-4742-B98D-54E6E6D8F5FA}"/>
              </a:ext>
            </a:extLst>
          </p:cNvPr>
          <p:cNvSpPr txBox="1"/>
          <p:nvPr/>
        </p:nvSpPr>
        <p:spPr>
          <a:xfrm>
            <a:off x="3127334" y="3566338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err="1">
                <a:solidFill>
                  <a:srgbClr val="FF0000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>
                <a:solidFill>
                  <a:srgbClr val="FF0000"/>
                </a:solidFill>
                <a:latin typeface="Calibri"/>
                <a:ea typeface="メイリオ"/>
              </a:rPr>
              <a:t> V5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1E53C59-0CB2-4C13-93BB-38DC131E390F}"/>
              </a:ext>
            </a:extLst>
          </p:cNvPr>
          <p:cNvSpPr txBox="1"/>
          <p:nvPr/>
        </p:nvSpPr>
        <p:spPr>
          <a:xfrm>
            <a:off x="1687834" y="3618653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Calibri"/>
                <a:ea typeface="メイリオ"/>
              </a:rPr>
              <a:t>PR V7</a:t>
            </a:r>
            <a:endParaRPr lang="ja-JP" altLang="en-US" sz="1600" b="1">
              <a:solidFill>
                <a:srgbClr val="0000FF"/>
              </a:solidFill>
              <a:latin typeface="Calibri"/>
              <a:ea typeface="メイリオ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6BBCCBE-E0E0-4C4B-9FE9-5E67E62F71A5}"/>
              </a:ext>
            </a:extLst>
          </p:cNvPr>
          <p:cNvSpPr txBox="1"/>
          <p:nvPr/>
        </p:nvSpPr>
        <p:spPr>
          <a:xfrm>
            <a:off x="1243471" y="4476072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latin typeface="Calibri"/>
                <a:ea typeface="メイリオ"/>
              </a:rPr>
              <a:t>PR V8</a:t>
            </a:r>
            <a:endParaRPr lang="ja-JP" altLang="en-US" sz="1600" b="1">
              <a:latin typeface="Calibri"/>
              <a:ea typeface="メイリオ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17FCAC0-B145-47D9-97FD-D62E29AA9F4A}"/>
              </a:ext>
            </a:extLst>
          </p:cNvPr>
          <p:cNvSpPr txBox="1"/>
          <p:nvPr/>
        </p:nvSpPr>
        <p:spPr>
          <a:xfrm>
            <a:off x="452834" y="2590208"/>
            <a:ext cx="3712509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Over-land</a:t>
            </a:r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 surface precipitation rates averaged in 35S-35N.</a:t>
            </a:r>
            <a:endParaRPr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1E5424C-DF78-439F-BD64-B12D83F010C6}"/>
              </a:ext>
            </a:extLst>
          </p:cNvPr>
          <p:cNvSpPr txBox="1"/>
          <p:nvPr/>
        </p:nvSpPr>
        <p:spPr>
          <a:xfrm>
            <a:off x="7256305" y="4075962"/>
            <a:ext cx="127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err="1">
                <a:solidFill>
                  <a:srgbClr val="3FE33D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>
                <a:solidFill>
                  <a:srgbClr val="3FE33D"/>
                </a:solidFill>
                <a:latin typeface="Calibri"/>
                <a:ea typeface="メイリオ"/>
              </a:rPr>
              <a:t> V6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64224AA-B92E-49C1-BD8A-BC152E8D80A4}"/>
              </a:ext>
            </a:extLst>
          </p:cNvPr>
          <p:cNvSpPr txBox="1"/>
          <p:nvPr/>
        </p:nvSpPr>
        <p:spPr>
          <a:xfrm>
            <a:off x="7178792" y="3412684"/>
            <a:ext cx="1115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err="1">
                <a:solidFill>
                  <a:srgbClr val="FF0000"/>
                </a:solidFill>
                <a:latin typeface="Calibri"/>
                <a:ea typeface="メイリオ"/>
              </a:rPr>
              <a:t>KuPR</a:t>
            </a:r>
            <a:r>
              <a:rPr lang="en-US" altLang="ja-JP" sz="2000" b="1">
                <a:solidFill>
                  <a:srgbClr val="FF0000"/>
                </a:solidFill>
                <a:latin typeface="Calibri"/>
                <a:ea typeface="メイリオ"/>
              </a:rPr>
              <a:t> V5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E574124-B21E-45B9-AC7C-CB29CB8491B4}"/>
              </a:ext>
            </a:extLst>
          </p:cNvPr>
          <p:cNvSpPr txBox="1"/>
          <p:nvPr/>
        </p:nvSpPr>
        <p:spPr>
          <a:xfrm>
            <a:off x="5521828" y="4176809"/>
            <a:ext cx="2013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  <a:latin typeface="Calibri"/>
                <a:ea typeface="メイリオ"/>
              </a:rPr>
              <a:t>PR V7</a:t>
            </a:r>
            <a:endParaRPr lang="ja-JP" altLang="en-US" sz="1600" b="1">
              <a:solidFill>
                <a:srgbClr val="0000FF"/>
              </a:solidFill>
              <a:latin typeface="Calibri"/>
              <a:ea typeface="メイリオ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9850A7A-86A2-4045-AA8C-B3BC9B67A5FF}"/>
              </a:ext>
            </a:extLst>
          </p:cNvPr>
          <p:cNvSpPr txBox="1"/>
          <p:nvPr/>
        </p:nvSpPr>
        <p:spPr>
          <a:xfrm>
            <a:off x="5969523" y="3554681"/>
            <a:ext cx="870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latin typeface="Calibri"/>
                <a:ea typeface="メイリオ"/>
              </a:rPr>
              <a:t>PR V8</a:t>
            </a:r>
            <a:endParaRPr lang="ja-JP" altLang="en-US" sz="1600" b="1">
              <a:latin typeface="Calibri"/>
              <a:ea typeface="メイリオ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9E9526C-DAE4-43DD-85F3-3D6B6531D317}"/>
              </a:ext>
            </a:extLst>
          </p:cNvPr>
          <p:cNvSpPr txBox="1"/>
          <p:nvPr/>
        </p:nvSpPr>
        <p:spPr>
          <a:xfrm>
            <a:off x="4447326" y="2560024"/>
            <a:ext cx="3797817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Over-ocean </a:t>
            </a:r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surface precipitation rates averaged in 35S-35N.</a:t>
            </a:r>
            <a:endParaRPr lang="ja-JP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F36550F-CE21-424C-97CA-FE035284CE74}"/>
              </a:ext>
            </a:extLst>
          </p:cNvPr>
          <p:cNvSpPr txBox="1"/>
          <p:nvPr/>
        </p:nvSpPr>
        <p:spPr>
          <a:xfrm>
            <a:off x="362627" y="48911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110A427-FE8A-432E-918B-26AF15E55AE6}"/>
              </a:ext>
            </a:extLst>
          </p:cNvPr>
          <p:cNvSpPr txBox="1"/>
          <p:nvPr/>
        </p:nvSpPr>
        <p:spPr>
          <a:xfrm>
            <a:off x="3777751" y="48911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FDBB6E0-0D6D-47D1-B916-FB21568D0DB4}"/>
              </a:ext>
            </a:extLst>
          </p:cNvPr>
          <p:cNvSpPr txBox="1"/>
          <p:nvPr/>
        </p:nvSpPr>
        <p:spPr>
          <a:xfrm>
            <a:off x="4477788" y="48911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1998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5DEC0E8-F750-4A79-A34B-49728FBCEE13}"/>
              </a:ext>
            </a:extLst>
          </p:cNvPr>
          <p:cNvSpPr txBox="1"/>
          <p:nvPr/>
        </p:nvSpPr>
        <p:spPr>
          <a:xfrm>
            <a:off x="7736346" y="489115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6405FA-91FB-4759-A0D1-34FEEE4E7F61}"/>
              </a:ext>
            </a:extLst>
          </p:cNvPr>
          <p:cNvSpPr txBox="1"/>
          <p:nvPr/>
        </p:nvSpPr>
        <p:spPr>
          <a:xfrm>
            <a:off x="981429" y="5239315"/>
            <a:ext cx="67119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ja-JP" sz="2000" b="1">
                <a:latin typeface="Calibri" panose="020F0502020204030204" pitchFamily="34" charset="0"/>
                <a:cs typeface="Calibri" panose="020F0502020204030204" pitchFamily="34" charset="0"/>
              </a:rPr>
              <a:t>These dataset was used long-term precipitation analyses.</a:t>
            </a:r>
          </a:p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Takahashi, H.G., Fujinami, H. Recent decadal enhancement of </a:t>
            </a:r>
            <a:r>
              <a:rPr lang="en-US" altLang="ja-JP" err="1">
                <a:latin typeface="Calibri" panose="020F0502020204030204" pitchFamily="34" charset="0"/>
                <a:cs typeface="Calibri" panose="020F0502020204030204" pitchFamily="34" charset="0"/>
              </a:rPr>
              <a:t>Meiyu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ja-JP" err="1">
                <a:latin typeface="Calibri" panose="020F0502020204030204" pitchFamily="34" charset="0"/>
                <a:cs typeface="Calibri" panose="020F0502020204030204" pitchFamily="34" charset="0"/>
              </a:rPr>
              <a:t>Baiu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 heavy rainfall over East Asia. </a:t>
            </a:r>
            <a:r>
              <a:rPr lang="en-US" altLang="ja-JP" i="1">
                <a:latin typeface="Calibri" panose="020F0502020204030204" pitchFamily="34" charset="0"/>
                <a:cs typeface="Calibri" panose="020F0502020204030204" pitchFamily="34" charset="0"/>
              </a:rPr>
              <a:t>Sci. Rep. 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11, 13665 (2021). 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https://doi.org/10.1038/s41598-021-93006-0</a:t>
            </a:r>
            <a:endParaRPr lang="en-US" altLang="ja-JP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https://earth.jaxa.jp/en/earthview/2021/08/02/5584/index.html</a:t>
            </a:r>
            <a:endParaRPr lang="en-US" altLang="ja-JP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BAF7D0-DF05-4301-96D2-F1466711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615" y="4329761"/>
            <a:ext cx="3777592" cy="241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矢印: 折線 5">
            <a:extLst>
              <a:ext uri="{FF2B5EF4-FFF2-40B4-BE49-F238E27FC236}">
                <a16:creationId xmlns:a16="http://schemas.microsoft.com/office/drawing/2014/main" id="{63AFEF00-77FC-43C6-8A16-B6E67C0CD705}"/>
              </a:ext>
            </a:extLst>
          </p:cNvPr>
          <p:cNvSpPr/>
          <p:nvPr/>
        </p:nvSpPr>
        <p:spPr bwMode="auto">
          <a:xfrm rot="5400000">
            <a:off x="9032304" y="1950904"/>
            <a:ext cx="531386" cy="1169828"/>
          </a:xfrm>
          <a:prstGeom prst="bentArrow">
            <a:avLst>
              <a:gd name="adj1" fmla="val 25000"/>
              <a:gd name="adj2" fmla="val 33690"/>
              <a:gd name="adj3" fmla="val 25000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39BB01-EE75-42AA-9D82-144C7B03C391}"/>
              </a:ext>
            </a:extLst>
          </p:cNvPr>
          <p:cNvSpPr txBox="1"/>
          <p:nvPr/>
        </p:nvSpPr>
        <p:spPr>
          <a:xfrm>
            <a:off x="8380866" y="2817856"/>
            <a:ext cx="3777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Takahashi and Fujinami (2021) showed </a:t>
            </a:r>
            <a:r>
              <a:rPr kumimoji="1" lang="en-US" altLang="ja-JP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ja-JP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ecent decadal enhancement of </a:t>
            </a:r>
            <a:r>
              <a:rPr lang="en-US" altLang="ja-JP" b="1" i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Meiyu-Baiu</a:t>
            </a:r>
            <a:r>
              <a:rPr lang="en-US" altLang="ja-JP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heavy rainfall </a:t>
            </a:r>
            <a:r>
              <a:rPr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1" lang="en-US" altLang="ja-JP">
                <a:latin typeface="Calibri" panose="020F0502020204030204" pitchFamily="34" charset="0"/>
                <a:cs typeface="Calibri" panose="020F0502020204030204" pitchFamily="34" charset="0"/>
              </a:rPr>
              <a:t>ver the East Asia using the TRMM/PR &amp; GPM/DPR dataset.</a:t>
            </a:r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92799D3-ABF1-484D-BE61-FA81E1463441}"/>
              </a:ext>
            </a:extLst>
          </p:cNvPr>
          <p:cNvGrpSpPr/>
          <p:nvPr/>
        </p:nvGrpSpPr>
        <p:grpSpPr>
          <a:xfrm>
            <a:off x="10106328" y="466946"/>
            <a:ext cx="1501200" cy="1501200"/>
            <a:chOff x="5528830" y="3405275"/>
            <a:chExt cx="1501200" cy="1501200"/>
          </a:xfrm>
        </p:grpSpPr>
        <p:pic>
          <p:nvPicPr>
            <p:cNvPr id="35" name="図 34" descr="衛星, 輸送, 光, 交通 が含まれている画像&#10;&#10;自動的に生成された説明">
              <a:extLst>
                <a:ext uri="{FF2B5EF4-FFF2-40B4-BE49-F238E27FC236}">
                  <a16:creationId xmlns:a16="http://schemas.microsoft.com/office/drawing/2014/main" id="{93E363DA-90F0-4109-BB42-3E13EDCF9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5" t="30549" r="35679" b="11597"/>
            <a:stretch/>
          </p:blipFill>
          <p:spPr>
            <a:xfrm>
              <a:off x="5528830" y="3405275"/>
              <a:ext cx="1501200" cy="1501200"/>
            </a:xfrm>
            <a:prstGeom prst="ellipse">
              <a:avLst/>
            </a:prstGeom>
          </p:spPr>
        </p:pic>
        <p:sp>
          <p:nvSpPr>
            <p:cNvPr id="36" name="テキスト プレースホルダー 22">
              <a:extLst>
                <a:ext uri="{FF2B5EF4-FFF2-40B4-BE49-F238E27FC236}">
                  <a16:creationId xmlns:a16="http://schemas.microsoft.com/office/drawing/2014/main" id="{0AE942CF-3957-459D-956B-8FA8A337CF3F}"/>
                </a:ext>
              </a:extLst>
            </p:cNvPr>
            <p:cNvSpPr txBox="1">
              <a:spLocks/>
            </p:cNvSpPr>
            <p:nvPr/>
          </p:nvSpPr>
          <p:spPr>
            <a:xfrm>
              <a:off x="5592483" y="3539190"/>
              <a:ext cx="1373893" cy="378523"/>
            </a:xfrm>
            <a:prstGeom prst="rect">
              <a:avLst/>
            </a:prstGeom>
          </p:spPr>
          <p:txBody>
            <a:bodyPr/>
            <a:lstStyle>
              <a:lvl1pPr marL="0" indent="0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6377">
                <a:defRPr/>
              </a:pPr>
              <a:r>
                <a:rPr lang="en-US" sz="2000" b="1" i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TRMM/PR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D39A0EC-3CFC-4227-A7A4-A55FEF7DE7AD}"/>
              </a:ext>
            </a:extLst>
          </p:cNvPr>
          <p:cNvGrpSpPr/>
          <p:nvPr/>
        </p:nvGrpSpPr>
        <p:grpSpPr>
          <a:xfrm>
            <a:off x="10678503" y="1390074"/>
            <a:ext cx="1479600" cy="1479600"/>
            <a:chOff x="4965263" y="1858718"/>
            <a:chExt cx="1479600" cy="1479600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788684AD-BED6-4763-81D8-568C15E28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052" t="1309" r="5944" b="2671"/>
            <a:stretch/>
          </p:blipFill>
          <p:spPr>
            <a:xfrm>
              <a:off x="4965263" y="1858718"/>
              <a:ext cx="1479600" cy="1479600"/>
            </a:xfrm>
            <a:prstGeom prst="ellipse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9" name="テキスト プレースホルダー 22">
              <a:extLst>
                <a:ext uri="{FF2B5EF4-FFF2-40B4-BE49-F238E27FC236}">
                  <a16:creationId xmlns:a16="http://schemas.microsoft.com/office/drawing/2014/main" id="{CE10B396-85E3-41F4-9B51-98313B74B441}"/>
                </a:ext>
              </a:extLst>
            </p:cNvPr>
            <p:cNvSpPr txBox="1">
              <a:spLocks/>
            </p:cNvSpPr>
            <p:nvPr/>
          </p:nvSpPr>
          <p:spPr>
            <a:xfrm>
              <a:off x="4997053" y="1933247"/>
              <a:ext cx="1365519" cy="378523"/>
            </a:xfrm>
            <a:prstGeom prst="rect">
              <a:avLst/>
            </a:prstGeom>
          </p:spPr>
          <p:txBody>
            <a:bodyPr/>
            <a:lstStyle>
              <a:lvl1pPr marL="0" indent="0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16377">
                <a:defRPr/>
              </a:pPr>
              <a:r>
                <a:rPr lang="en-US" sz="2000" b="1" i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GPM/DPR</a:t>
              </a:r>
            </a:p>
          </p:txBody>
        </p:sp>
      </p:grpSp>
      <p:pic>
        <p:nvPicPr>
          <p:cNvPr id="4" name="Audio Recording 2022/07/14 14:53:43" descr="Audio Recording 2022/07/14 14:53:43">
            <a:hlinkClick r:id="" action="ppaction://media"/>
            <a:extLst>
              <a:ext uri="{FF2B5EF4-FFF2-40B4-BE49-F238E27FC236}">
                <a16:creationId xmlns:a16="http://schemas.microsoft.com/office/drawing/2014/main" id="{1FEF8AA2-3552-CF41-95EA-CD2A12545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9641"/>
      </p:ext>
    </p:extLst>
  </p:cSld>
  <p:clrMapOvr>
    <a:masterClrMapping/>
  </p:clrMapOvr>
  <p:transition advClick="0" advTm="843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43" objId="4"/>
        <p14:stopEvt time="8227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108C61-EFA2-41DA-BC64-B968472E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Long-term precipitation observations </a:t>
            </a:r>
            <a:br>
              <a:rPr lang="en-US" altLang="ja-JP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</a:br>
            <a:r>
              <a:rPr lang="en-US" altLang="ja-JP">
                <a:solidFill>
                  <a:srgbClr val="FFFFFF"/>
                </a:solidFill>
                <a:latin typeface="Calibri"/>
                <a:ea typeface="ＭＳ Ｐゴシック"/>
                <a:cs typeface="Calibri"/>
              </a:rPr>
              <a:t>by Spaceborne Precipitation Radar</a:t>
            </a:r>
            <a:endParaRPr kumimoji="1" lang="ja-JP" altLang="en-US"/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FE46D118-80EC-4B85-A90D-AFA5DA5B159D}"/>
              </a:ext>
            </a:extLst>
          </p:cNvPr>
          <p:cNvSpPr/>
          <p:nvPr/>
        </p:nvSpPr>
        <p:spPr>
          <a:xfrm>
            <a:off x="6326312" y="2265448"/>
            <a:ext cx="2789435" cy="484632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2014-</a:t>
            </a:r>
            <a:endParaRPr lang="ja-JP" altLang="en-US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D5B9FB9-9FCD-47B0-9909-C3FB3CDFD906}"/>
              </a:ext>
            </a:extLst>
          </p:cNvPr>
          <p:cNvSpPr/>
          <p:nvPr/>
        </p:nvSpPr>
        <p:spPr>
          <a:xfrm>
            <a:off x="562166" y="1019896"/>
            <a:ext cx="11449533" cy="2965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F3E002-8731-4D1C-A729-0FBD4C93E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169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1995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37C8D8E-0ECD-49A7-91C2-746CE6E5B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085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2000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C5DDA46-26F8-465D-8084-78BCE1A35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999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2005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0AEFE5D-CACE-4ABE-AB86-C66DD164A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827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2015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F7657B1-A645-48EF-942A-E9E0CEC7E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913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2010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950E3EE-FD5D-4FAD-9F6E-4302B7EA6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6739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2020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8" name="左右矢印 14">
            <a:extLst>
              <a:ext uri="{FF2B5EF4-FFF2-40B4-BE49-F238E27FC236}">
                <a16:creationId xmlns:a16="http://schemas.microsoft.com/office/drawing/2014/main" id="{F764234D-2B7C-4322-99B6-DFDCA1944B58}"/>
              </a:ext>
            </a:extLst>
          </p:cNvPr>
          <p:cNvSpPr/>
          <p:nvPr/>
        </p:nvSpPr>
        <p:spPr>
          <a:xfrm>
            <a:off x="1538734" y="1368678"/>
            <a:ext cx="5459622" cy="571500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1997 - 2015</a:t>
            </a:r>
            <a:endParaRPr lang="ja-JP" alt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コンテンツ プレースホルダー 27" descr="衛星, 名刺 が含まれている画像&#10;&#10;高い精度で生成された説明">
            <a:extLst>
              <a:ext uri="{FF2B5EF4-FFF2-40B4-BE49-F238E27FC236}">
                <a16:creationId xmlns:a16="http://schemas.microsoft.com/office/drawing/2014/main" id="{F4B63E21-E0AD-402C-8F93-CC7F3F9D73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13" y="988451"/>
            <a:ext cx="1443964" cy="962643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6EAB171-B5F0-4B46-A327-DE067EB5C9DF}"/>
              </a:ext>
            </a:extLst>
          </p:cNvPr>
          <p:cNvSpPr/>
          <p:nvPr/>
        </p:nvSpPr>
        <p:spPr>
          <a:xfrm>
            <a:off x="6354869" y="1316495"/>
            <a:ext cx="643489" cy="1624087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32" name="Picture 46" descr="GPM_core1_RGB">
            <a:extLst>
              <a:ext uri="{FF2B5EF4-FFF2-40B4-BE49-F238E27FC236}">
                <a16:creationId xmlns:a16="http://schemas.microsoft.com/office/drawing/2014/main" id="{0E0B6B6B-6EE2-4334-BC2C-70E64D84C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7653"/>
          <a:stretch/>
        </p:blipFill>
        <p:spPr bwMode="auto">
          <a:xfrm>
            <a:off x="5722986" y="1813419"/>
            <a:ext cx="1630245" cy="1400002"/>
          </a:xfrm>
          <a:prstGeom prst="rect">
            <a:avLst/>
          </a:prstGeom>
          <a:noFill/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3606929-031E-441D-956F-D7481D5A827B}"/>
              </a:ext>
            </a:extLst>
          </p:cNvPr>
          <p:cNvSpPr txBox="1"/>
          <p:nvPr/>
        </p:nvSpPr>
        <p:spPr>
          <a:xfrm>
            <a:off x="6235073" y="1334178"/>
            <a:ext cx="1178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Overlap</a:t>
            </a:r>
            <a:br>
              <a:rPr lang="en-US" altLang="ja-JP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calibrate</a:t>
            </a:r>
            <a:endParaRPr lang="ja-JP" altLang="en-US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85F074E-B0CD-4C4C-B259-A307441FB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4229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2025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79B05D3-AFF3-4F28-85DF-CCF90F763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0621" y="999346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</a:rPr>
              <a:t>2030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70FA7AB-C0F5-41F3-BDD0-FFABE9F1A134}"/>
              </a:ext>
            </a:extLst>
          </p:cNvPr>
          <p:cNvSpPr/>
          <p:nvPr/>
        </p:nvSpPr>
        <p:spPr>
          <a:xfrm>
            <a:off x="9177548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21829F4C-DE12-42D2-AB93-F1CA2F53824E}"/>
              </a:ext>
            </a:extLst>
          </p:cNvPr>
          <p:cNvSpPr/>
          <p:nvPr/>
        </p:nvSpPr>
        <p:spPr>
          <a:xfrm>
            <a:off x="9433787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469F604-C580-44AB-8C29-5BA7ED6F40D0}"/>
              </a:ext>
            </a:extLst>
          </p:cNvPr>
          <p:cNvSpPr/>
          <p:nvPr/>
        </p:nvSpPr>
        <p:spPr>
          <a:xfrm>
            <a:off x="10905600" y="3036960"/>
            <a:ext cx="193675" cy="23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072322A-DF03-4A15-8703-6C8124E55F38}"/>
              </a:ext>
            </a:extLst>
          </p:cNvPr>
          <p:cNvSpPr/>
          <p:nvPr/>
        </p:nvSpPr>
        <p:spPr>
          <a:xfrm>
            <a:off x="9946265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8693DACA-3A6A-4B28-878B-7774E9FC1C79}"/>
              </a:ext>
            </a:extLst>
          </p:cNvPr>
          <p:cNvSpPr/>
          <p:nvPr/>
        </p:nvSpPr>
        <p:spPr>
          <a:xfrm>
            <a:off x="10202504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C749A00-E7A8-4953-93F9-20B36FA70C97}"/>
              </a:ext>
            </a:extLst>
          </p:cNvPr>
          <p:cNvSpPr/>
          <p:nvPr/>
        </p:nvSpPr>
        <p:spPr>
          <a:xfrm>
            <a:off x="10458743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5D08867-8013-4263-8F9C-FA8F3D812481}"/>
              </a:ext>
            </a:extLst>
          </p:cNvPr>
          <p:cNvSpPr/>
          <p:nvPr/>
        </p:nvSpPr>
        <p:spPr>
          <a:xfrm>
            <a:off x="10714982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E8740DE-7319-4307-B179-DE463F9E6DAB}"/>
              </a:ext>
            </a:extLst>
          </p:cNvPr>
          <p:cNvSpPr/>
          <p:nvPr/>
        </p:nvSpPr>
        <p:spPr>
          <a:xfrm>
            <a:off x="10971221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0103AFFC-C684-4EC9-97D8-B96C6CF9A7CA}"/>
              </a:ext>
            </a:extLst>
          </p:cNvPr>
          <p:cNvSpPr/>
          <p:nvPr/>
        </p:nvSpPr>
        <p:spPr>
          <a:xfrm>
            <a:off x="11227458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DFD7E871-10B1-4260-BF04-49AE59ADB857}"/>
              </a:ext>
            </a:extLst>
          </p:cNvPr>
          <p:cNvSpPr/>
          <p:nvPr/>
        </p:nvSpPr>
        <p:spPr>
          <a:xfrm>
            <a:off x="11483697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1D2362D-54C8-437C-B972-8023D6691277}"/>
              </a:ext>
            </a:extLst>
          </p:cNvPr>
          <p:cNvSpPr/>
          <p:nvPr/>
        </p:nvSpPr>
        <p:spPr>
          <a:xfrm>
            <a:off x="11739936" y="2391875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4E16EA56-B7C3-41B9-81FE-F86CB1E7AF09}"/>
              </a:ext>
            </a:extLst>
          </p:cNvPr>
          <p:cNvSpPr txBox="1"/>
          <p:nvPr/>
        </p:nvSpPr>
        <p:spPr>
          <a:xfrm>
            <a:off x="4486824" y="2107656"/>
            <a:ext cx="1779588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2400" b="1">
                <a:latin typeface="Calibri" panose="020F0502020204030204" pitchFamily="34" charset="0"/>
                <a:ea typeface="+mj-ea"/>
              </a:rPr>
              <a:t>GPM/DPR</a:t>
            </a:r>
          </a:p>
          <a:p>
            <a:pPr algn="ctr">
              <a:defRPr/>
            </a:pPr>
            <a:r>
              <a:rPr lang="en-US" altLang="ja-JP" sz="1400">
                <a:latin typeface="Calibri" panose="020F0502020204030204" pitchFamily="34" charset="0"/>
                <a:cs typeface="Arial" pitchFamily="34" charset="0"/>
              </a:rPr>
              <a:t>Ku-band (13.6GHz)</a:t>
            </a:r>
          </a:p>
          <a:p>
            <a:pPr algn="ctr">
              <a:defRPr/>
            </a:pPr>
            <a:r>
              <a:rPr lang="en-US" altLang="ja-JP" sz="1400">
                <a:latin typeface="Calibri" panose="020F0502020204030204" pitchFamily="34" charset="0"/>
                <a:cs typeface="Arial" pitchFamily="34" charset="0"/>
              </a:rPr>
              <a:t>Ka-band (35.5GHz)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2BF4AA2-5D57-4A36-80CF-B82D3E82B56F}"/>
              </a:ext>
            </a:extLst>
          </p:cNvPr>
          <p:cNvSpPr txBox="1"/>
          <p:nvPr/>
        </p:nvSpPr>
        <p:spPr>
          <a:xfrm>
            <a:off x="97085" y="1429413"/>
            <a:ext cx="175400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400" b="1">
                <a:latin typeface="Calibri" panose="020F0502020204030204" pitchFamily="34" charset="0"/>
                <a:ea typeface="+mj-ea"/>
              </a:rPr>
              <a:t>TRMM/PR</a:t>
            </a:r>
          </a:p>
          <a:p>
            <a:pPr algn="ctr">
              <a:defRPr/>
            </a:pPr>
            <a:r>
              <a:rPr lang="en-US" altLang="ja-JP" sz="1600">
                <a:latin typeface="Calibri" pitchFamily="34" charset="0"/>
              </a:rPr>
              <a:t>Ku-band</a:t>
            </a:r>
            <a:r>
              <a:rPr lang="ja-JP" altLang="en-US" sz="1600">
                <a:latin typeface="Calibri" pitchFamily="34" charset="0"/>
              </a:rPr>
              <a:t> </a:t>
            </a:r>
            <a:r>
              <a:rPr lang="en-US" altLang="ja-JP" sz="1600">
                <a:latin typeface="Calibri" pitchFamily="34" charset="0"/>
              </a:rPr>
              <a:t>(13.8GHz)</a:t>
            </a:r>
            <a:endParaRPr lang="ja-JP" altLang="en-US" sz="1600">
              <a:latin typeface="Calibri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DABFA12-76D2-464F-B57B-7C276972EBF9}"/>
              </a:ext>
            </a:extLst>
          </p:cNvPr>
          <p:cNvSpPr txBox="1"/>
          <p:nvPr/>
        </p:nvSpPr>
        <p:spPr>
          <a:xfrm>
            <a:off x="7985112" y="2722896"/>
            <a:ext cx="2762828" cy="5847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ja-JP" sz="2400" b="1">
                <a:latin typeface="Calibri" panose="020F0502020204030204" pitchFamily="34" charset="0"/>
                <a:ea typeface="+mj-ea"/>
              </a:rPr>
              <a:t>PMM/</a:t>
            </a:r>
            <a:r>
              <a:rPr lang="en-US" altLang="ja-JP" sz="2400" b="1" err="1">
                <a:latin typeface="Calibri" panose="020F0502020204030204" pitchFamily="34" charset="0"/>
                <a:ea typeface="+mj-ea"/>
              </a:rPr>
              <a:t>KuDPR</a:t>
            </a:r>
            <a:r>
              <a:rPr lang="en-US" altLang="ja-JP" sz="2400" b="1">
                <a:latin typeface="Calibri" panose="020F0502020204030204" pitchFamily="34" charset="0"/>
                <a:ea typeface="+mj-ea"/>
              </a:rPr>
              <a:t> </a:t>
            </a:r>
            <a:r>
              <a:rPr lang="en-US" altLang="ja-JP" sz="1100" b="1">
                <a:latin typeface="Calibri" panose="020F0502020204030204" pitchFamily="34" charset="0"/>
                <a:ea typeface="+mj-ea"/>
              </a:rPr>
              <a:t>(TBC)</a:t>
            </a:r>
            <a:endParaRPr lang="en-US" altLang="ja-JP" sz="2400" b="1">
              <a:latin typeface="Calibri" panose="020F0502020204030204" pitchFamily="34" charset="0"/>
              <a:ea typeface="+mj-ea"/>
            </a:endParaRPr>
          </a:p>
          <a:p>
            <a:pPr algn="ctr">
              <a:defRPr/>
            </a:pPr>
            <a:r>
              <a:rPr lang="en-US" altLang="ja-JP" sz="1400">
                <a:latin typeface="Calibri" panose="020F0502020204030204" pitchFamily="34" charset="0"/>
                <a:cs typeface="Arial" pitchFamily="34" charset="0"/>
              </a:rPr>
              <a:t>Ku-band (13.6GHz) </a:t>
            </a:r>
            <a:r>
              <a:rPr lang="en-US" altLang="ja-JP" sz="1400" b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With Doppler obs.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F00A545-8B2D-4F13-A6D0-F5B772FA233D}"/>
              </a:ext>
            </a:extLst>
          </p:cNvPr>
          <p:cNvSpPr/>
          <p:nvPr/>
        </p:nvSpPr>
        <p:spPr>
          <a:xfrm>
            <a:off x="9690026" y="2387853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860DA125-4107-4C73-9A4B-AD2B24620E80}"/>
              </a:ext>
            </a:extLst>
          </p:cNvPr>
          <p:cNvSpPr/>
          <p:nvPr/>
        </p:nvSpPr>
        <p:spPr>
          <a:xfrm>
            <a:off x="11177543" y="3036960"/>
            <a:ext cx="193675" cy="23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0C04884-0CC6-4EC9-B1A7-D6784FC95753}"/>
              </a:ext>
            </a:extLst>
          </p:cNvPr>
          <p:cNvSpPr/>
          <p:nvPr/>
        </p:nvSpPr>
        <p:spPr>
          <a:xfrm>
            <a:off x="11449488" y="3036960"/>
            <a:ext cx="193675" cy="23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CD1D71B0-742D-47DA-AD16-21F77BF9DA32}"/>
              </a:ext>
            </a:extLst>
          </p:cNvPr>
          <p:cNvSpPr/>
          <p:nvPr/>
        </p:nvSpPr>
        <p:spPr>
          <a:xfrm>
            <a:off x="11996179" y="2394620"/>
            <a:ext cx="193675" cy="237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774BA8F4-D61D-4B83-8CB9-FCEE52404F89}"/>
              </a:ext>
            </a:extLst>
          </p:cNvPr>
          <p:cNvSpPr/>
          <p:nvPr/>
        </p:nvSpPr>
        <p:spPr>
          <a:xfrm>
            <a:off x="11721433" y="3036960"/>
            <a:ext cx="193675" cy="23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804334C-E9D9-4F54-8072-C45B92D3AD88}"/>
              </a:ext>
            </a:extLst>
          </p:cNvPr>
          <p:cNvSpPr/>
          <p:nvPr/>
        </p:nvSpPr>
        <p:spPr>
          <a:xfrm>
            <a:off x="11993379" y="3036960"/>
            <a:ext cx="193675" cy="2376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スライド番号プレースホルダー 2">
            <a:extLst>
              <a:ext uri="{FF2B5EF4-FFF2-40B4-BE49-F238E27FC236}">
                <a16:creationId xmlns:a16="http://schemas.microsoft.com/office/drawing/2014/main" id="{BC6AA9BA-E289-4B36-9F4A-117D0749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2762" y="6460067"/>
            <a:ext cx="504851" cy="397936"/>
          </a:xfrm>
        </p:spPr>
        <p:txBody>
          <a:bodyPr/>
          <a:lstStyle/>
          <a:p>
            <a:pPr>
              <a:defRPr/>
            </a:pPr>
            <a:fld id="{92B7386E-C2F9-4FDD-850A-759F4B31A3FD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6F05D52F-6310-423E-A95F-2AFED81A9C7B}"/>
              </a:ext>
            </a:extLst>
          </p:cNvPr>
          <p:cNvSpPr/>
          <p:nvPr/>
        </p:nvSpPr>
        <p:spPr bwMode="auto">
          <a:xfrm>
            <a:off x="97086" y="3398992"/>
            <a:ext cx="11914612" cy="950948"/>
          </a:xfrm>
          <a:prstGeom prst="roundRect">
            <a:avLst>
              <a:gd name="adj" fmla="val 5419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algn="ctr" defTabSz="842963" fontAlgn="base">
              <a:spcBef>
                <a:spcPct val="0"/>
              </a:spcBef>
              <a:spcAft>
                <a:spcPct val="0"/>
              </a:spcAft>
            </a:pPr>
            <a:endParaRPr lang="ja-JP" altLang="en-US" sz="170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9" name="二等辺三角形 58">
            <a:extLst>
              <a:ext uri="{FF2B5EF4-FFF2-40B4-BE49-F238E27FC236}">
                <a16:creationId xmlns:a16="http://schemas.microsoft.com/office/drawing/2014/main" id="{693EC553-C3D4-415B-8A6D-597E65D49422}"/>
              </a:ext>
            </a:extLst>
          </p:cNvPr>
          <p:cNvSpPr/>
          <p:nvPr/>
        </p:nvSpPr>
        <p:spPr bwMode="auto">
          <a:xfrm rot="3697507">
            <a:off x="7356664" y="2614795"/>
            <a:ext cx="484257" cy="1344203"/>
          </a:xfrm>
          <a:prstGeom prst="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algn="ctr" defTabSz="842963" fontAlgn="base">
              <a:spcBef>
                <a:spcPct val="0"/>
              </a:spcBef>
              <a:spcAft>
                <a:spcPct val="0"/>
              </a:spcAft>
            </a:pPr>
            <a:endParaRPr lang="ja-JP" altLang="en-US" sz="170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2D21C676-A157-4E66-B2F9-F2D8E316D3BF}"/>
              </a:ext>
            </a:extLst>
          </p:cNvPr>
          <p:cNvSpPr txBox="1"/>
          <p:nvPr/>
        </p:nvSpPr>
        <p:spPr>
          <a:xfrm>
            <a:off x="180303" y="3374209"/>
            <a:ext cx="117330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sz="2100" b="1" u="sng">
                <a:latin typeface="Calibri" panose="020F0502020204030204" pitchFamily="34" charset="0"/>
                <a:cs typeface="Calibri" panose="020F0502020204030204" pitchFamily="34" charset="0"/>
              </a:rPr>
              <a:t>Precipitation Measuring Mission carrying Ku-band Doppler Precipitation Radar (PMM/</a:t>
            </a:r>
            <a:r>
              <a:rPr lang="en-US" altLang="ja-JP" sz="2100" b="1" u="sng" err="1">
                <a:latin typeface="Calibri" panose="020F0502020204030204" pitchFamily="34" charset="0"/>
                <a:cs typeface="Calibri" panose="020F0502020204030204" pitchFamily="34" charset="0"/>
              </a:rPr>
              <a:t>KuDPR</a:t>
            </a:r>
            <a:r>
              <a:rPr lang="en-US" altLang="ja-JP" sz="2100" b="1" u="sng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sz="1600" i="1">
                <a:latin typeface="Calibri" panose="020F0502020204030204" pitchFamily="34" charset="0"/>
                <a:cs typeface="Calibri" panose="020F0502020204030204" pitchFamily="34" charset="0"/>
              </a:rPr>
              <a:t>In January 2022, PMM Pre-Project Team was organized in JAXA, and </a:t>
            </a:r>
            <a:r>
              <a:rPr lang="en-US" altLang="ja-JP" sz="160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July 2022, System Requirement Review (SRR) was completed in JAXA. </a:t>
            </a:r>
            <a:r>
              <a:rPr lang="en-US" altLang="ja-JP" sz="1600" i="1">
                <a:latin typeface="Calibri" panose="020F0502020204030204" pitchFamily="34" charset="0"/>
                <a:cs typeface="Calibri" panose="020F0502020204030204" pitchFamily="34" charset="0"/>
              </a:rPr>
              <a:t>We plan System Definition Review (SDR) in winter 2022-2023.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ja-JP" sz="2100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7F15DD-7A8F-482A-BFD2-5960EEE77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69" y="5053878"/>
            <a:ext cx="5916447" cy="173983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D9AEF3-6362-46EB-A9B8-7982FB11A683}"/>
              </a:ext>
            </a:extLst>
          </p:cNvPr>
          <p:cNvSpPr txBox="1"/>
          <p:nvPr/>
        </p:nvSpPr>
        <p:spPr>
          <a:xfrm>
            <a:off x="565525" y="4335262"/>
            <a:ext cx="619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</a:rPr>
              <a:t>Better sensitivities in the PMM/</a:t>
            </a:r>
            <a:r>
              <a:rPr kumimoji="1" lang="en-US" altLang="ja-JP" err="1">
                <a:solidFill>
                  <a:srgbClr val="FF0000"/>
                </a:solidFill>
              </a:rPr>
              <a:t>KuDPR</a:t>
            </a:r>
            <a:endParaRPr kumimoji="1" lang="en-US" altLang="ja-JP">
              <a:solidFill>
                <a:srgbClr val="FF0000"/>
              </a:solidFill>
            </a:endParaRPr>
          </a:p>
          <a:p>
            <a:r>
              <a:rPr lang="en-US" altLang="ja-JP">
                <a:solidFill>
                  <a:srgbClr val="FF0000"/>
                </a:solidFill>
                <a:sym typeface="Wingdings" panose="05000000000000000000" pitchFamily="2" charset="2"/>
              </a:rPr>
              <a:t>Better understanding for  cloud-precipitation process</a:t>
            </a:r>
          </a:p>
          <a:p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06" name="二等辺三角形 105">
            <a:extLst>
              <a:ext uri="{FF2B5EF4-FFF2-40B4-BE49-F238E27FC236}">
                <a16:creationId xmlns:a16="http://schemas.microsoft.com/office/drawing/2014/main" id="{BA3DDF57-2672-4CEE-BBE3-7AB27B05C381}"/>
              </a:ext>
            </a:extLst>
          </p:cNvPr>
          <p:cNvSpPr/>
          <p:nvPr/>
        </p:nvSpPr>
        <p:spPr>
          <a:xfrm>
            <a:off x="9157540" y="4588837"/>
            <a:ext cx="1409247" cy="2224547"/>
          </a:xfrm>
          <a:prstGeom prst="triangle">
            <a:avLst>
              <a:gd name="adj" fmla="val 49312"/>
            </a:avLst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52">
              <a:defRPr/>
            </a:pPr>
            <a:endParaRPr lang="ja-JP" altLang="en-US" sz="1524" b="1">
              <a:solidFill>
                <a:prstClr val="white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7" name="図 106" descr="海洋生物, 挿絵 が含まれている画像&#10;&#10;自動的に生成された説明">
            <a:extLst>
              <a:ext uri="{FF2B5EF4-FFF2-40B4-BE49-F238E27FC236}">
                <a16:creationId xmlns:a16="http://schemas.microsoft.com/office/drawing/2014/main" id="{8A4A0B23-FDB2-44A1-8A66-65C41ADA79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4" y="5668995"/>
            <a:ext cx="245760" cy="266765"/>
          </a:xfrm>
          <a:prstGeom prst="rect">
            <a:avLst/>
          </a:prstGeom>
        </p:spPr>
      </p:pic>
      <p:sp>
        <p:nvSpPr>
          <p:cNvPr id="108" name="フリーフォーム: 図形 107">
            <a:extLst>
              <a:ext uri="{FF2B5EF4-FFF2-40B4-BE49-F238E27FC236}">
                <a16:creationId xmlns:a16="http://schemas.microsoft.com/office/drawing/2014/main" id="{127032A4-B76C-4A41-BCFF-F0DE9F3C7EA6}"/>
              </a:ext>
            </a:extLst>
          </p:cNvPr>
          <p:cNvSpPr/>
          <p:nvPr/>
        </p:nvSpPr>
        <p:spPr>
          <a:xfrm>
            <a:off x="9660446" y="6237709"/>
            <a:ext cx="245760" cy="135613"/>
          </a:xfrm>
          <a:custGeom>
            <a:avLst/>
            <a:gdLst>
              <a:gd name="connsiteX0" fmla="*/ 859929 w 2683471"/>
              <a:gd name="connsiteY0" fmla="*/ 64972 h 1274741"/>
              <a:gd name="connsiteX1" fmla="*/ 241092 w 2683471"/>
              <a:gd name="connsiteY1" fmla="*/ 351299 h 1274741"/>
              <a:gd name="connsiteX2" fmla="*/ 947 w 2683471"/>
              <a:gd name="connsiteY2" fmla="*/ 831590 h 1274741"/>
              <a:gd name="connsiteX3" fmla="*/ 314983 w 2683471"/>
              <a:gd name="connsiteY3" fmla="*/ 1210281 h 1274741"/>
              <a:gd name="connsiteX4" fmla="*/ 2180729 w 2683471"/>
              <a:gd name="connsiteY4" fmla="*/ 1256463 h 1274741"/>
              <a:gd name="connsiteX5" fmla="*/ 2670256 w 2683471"/>
              <a:gd name="connsiteY5" fmla="*/ 1016317 h 1274741"/>
              <a:gd name="connsiteX6" fmla="*/ 2467056 w 2683471"/>
              <a:gd name="connsiteY6" fmla="*/ 388245 h 1274741"/>
              <a:gd name="connsiteX7" fmla="*/ 1672729 w 2683471"/>
              <a:gd name="connsiteY7" fmla="*/ 64972 h 1274741"/>
              <a:gd name="connsiteX8" fmla="*/ 1275565 w 2683471"/>
              <a:gd name="connsiteY8" fmla="*/ 317 h 1274741"/>
              <a:gd name="connsiteX9" fmla="*/ 859929 w 2683471"/>
              <a:gd name="connsiteY9" fmla="*/ 64972 h 127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471" h="1274741">
                <a:moveTo>
                  <a:pt x="859929" y="64972"/>
                </a:moveTo>
                <a:cubicBezTo>
                  <a:pt x="687517" y="123469"/>
                  <a:pt x="384256" y="223529"/>
                  <a:pt x="241092" y="351299"/>
                </a:cubicBezTo>
                <a:cubicBezTo>
                  <a:pt x="97928" y="479069"/>
                  <a:pt x="-11368" y="688426"/>
                  <a:pt x="947" y="831590"/>
                </a:cubicBezTo>
                <a:cubicBezTo>
                  <a:pt x="13262" y="974754"/>
                  <a:pt x="-48314" y="1139469"/>
                  <a:pt x="314983" y="1210281"/>
                </a:cubicBezTo>
                <a:cubicBezTo>
                  <a:pt x="678280" y="1281093"/>
                  <a:pt x="1788183" y="1288790"/>
                  <a:pt x="2180729" y="1256463"/>
                </a:cubicBezTo>
                <a:cubicBezTo>
                  <a:pt x="2573275" y="1224136"/>
                  <a:pt x="2622535" y="1161020"/>
                  <a:pt x="2670256" y="1016317"/>
                </a:cubicBezTo>
                <a:cubicBezTo>
                  <a:pt x="2717977" y="871614"/>
                  <a:pt x="2633311" y="546803"/>
                  <a:pt x="2467056" y="388245"/>
                </a:cubicBezTo>
                <a:cubicBezTo>
                  <a:pt x="2300801" y="229687"/>
                  <a:pt x="1871311" y="129627"/>
                  <a:pt x="1672729" y="64972"/>
                </a:cubicBezTo>
                <a:cubicBezTo>
                  <a:pt x="1474147" y="317"/>
                  <a:pt x="1415650" y="-1222"/>
                  <a:pt x="1275565" y="317"/>
                </a:cubicBezTo>
                <a:cubicBezTo>
                  <a:pt x="1135480" y="1856"/>
                  <a:pt x="1032341" y="6475"/>
                  <a:pt x="859929" y="64972"/>
                </a:cubicBezTo>
                <a:close/>
              </a:path>
            </a:pathLst>
          </a:custGeom>
          <a:solidFill>
            <a:srgbClr val="00B0F0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52">
              <a:defRPr/>
            </a:pPr>
            <a:endParaRPr lang="ja-JP" altLang="en-US" sz="1524" b="1">
              <a:solidFill>
                <a:prstClr val="white"/>
              </a:solidFill>
              <a:latin typeface="Calibri"/>
              <a:ea typeface="游ゴシック"/>
            </a:endParaRPr>
          </a:p>
        </p:txBody>
      </p:sp>
      <p:sp>
        <p:nvSpPr>
          <p:cNvPr id="109" name="フリーフォーム: 図形 108">
            <a:extLst>
              <a:ext uri="{FF2B5EF4-FFF2-40B4-BE49-F238E27FC236}">
                <a16:creationId xmlns:a16="http://schemas.microsoft.com/office/drawing/2014/main" id="{DA776F6F-61A7-4D7B-9865-64E410A8D484}"/>
              </a:ext>
            </a:extLst>
          </p:cNvPr>
          <p:cNvSpPr/>
          <p:nvPr/>
        </p:nvSpPr>
        <p:spPr>
          <a:xfrm>
            <a:off x="9157541" y="5272209"/>
            <a:ext cx="2148733" cy="1303172"/>
          </a:xfrm>
          <a:custGeom>
            <a:avLst/>
            <a:gdLst>
              <a:gd name="connsiteX0" fmla="*/ 173825 w 5634664"/>
              <a:gd name="connsiteY0" fmla="*/ 3512777 h 3635325"/>
              <a:gd name="connsiteX1" fmla="*/ 98410 w 5634664"/>
              <a:gd name="connsiteY1" fmla="*/ 2023342 h 3635325"/>
              <a:gd name="connsiteX2" fmla="*/ 1352175 w 5634664"/>
              <a:gd name="connsiteY2" fmla="*/ 6006 h 3635325"/>
              <a:gd name="connsiteX3" fmla="*/ 2181734 w 5634664"/>
              <a:gd name="connsiteY3" fmla="*/ 1410599 h 3635325"/>
              <a:gd name="connsiteX4" fmla="*/ 5631944 w 5634664"/>
              <a:gd name="connsiteY4" fmla="*/ 1665123 h 3635325"/>
              <a:gd name="connsiteX5" fmla="*/ 2756769 w 5634664"/>
              <a:gd name="connsiteY5" fmla="*/ 2598377 h 3635325"/>
              <a:gd name="connsiteX6" fmla="*/ 2596513 w 5634664"/>
              <a:gd name="connsiteY6" fmla="*/ 3635325 h 3635325"/>
              <a:gd name="connsiteX7" fmla="*/ 2596513 w 5634664"/>
              <a:gd name="connsiteY7" fmla="*/ 3635325 h 3635325"/>
              <a:gd name="connsiteX0" fmla="*/ 173825 w 4379895"/>
              <a:gd name="connsiteY0" fmla="*/ 3512831 h 3635379"/>
              <a:gd name="connsiteX1" fmla="*/ 98410 w 4379895"/>
              <a:gd name="connsiteY1" fmla="*/ 2023396 h 3635379"/>
              <a:gd name="connsiteX2" fmla="*/ 1352175 w 4379895"/>
              <a:gd name="connsiteY2" fmla="*/ 6060 h 3635379"/>
              <a:gd name="connsiteX3" fmla="*/ 2181734 w 4379895"/>
              <a:gd name="connsiteY3" fmla="*/ 1410653 h 3635379"/>
              <a:gd name="connsiteX4" fmla="*/ 4375258 w 4379895"/>
              <a:gd name="connsiteY4" fmla="*/ 1735603 h 3635379"/>
              <a:gd name="connsiteX5" fmla="*/ 2756769 w 4379895"/>
              <a:gd name="connsiteY5" fmla="*/ 2598431 h 3635379"/>
              <a:gd name="connsiteX6" fmla="*/ 2596513 w 4379895"/>
              <a:gd name="connsiteY6" fmla="*/ 3635379 h 3635379"/>
              <a:gd name="connsiteX7" fmla="*/ 2596513 w 4379895"/>
              <a:gd name="connsiteY7" fmla="*/ 3635379 h 363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9895" h="3635379">
                <a:moveTo>
                  <a:pt x="173825" y="3512831"/>
                </a:moveTo>
                <a:cubicBezTo>
                  <a:pt x="37921" y="3060344"/>
                  <a:pt x="-97982" y="2607858"/>
                  <a:pt x="98410" y="2023396"/>
                </a:cubicBezTo>
                <a:cubicBezTo>
                  <a:pt x="294802" y="1438934"/>
                  <a:pt x="1004955" y="108184"/>
                  <a:pt x="1352175" y="6060"/>
                </a:cubicBezTo>
                <a:cubicBezTo>
                  <a:pt x="1699395" y="-96064"/>
                  <a:pt x="1677887" y="1122396"/>
                  <a:pt x="2181734" y="1410653"/>
                </a:cubicBezTo>
                <a:cubicBezTo>
                  <a:pt x="2685581" y="1698910"/>
                  <a:pt x="4279419" y="1537640"/>
                  <a:pt x="4375258" y="1735603"/>
                </a:cubicBezTo>
                <a:cubicBezTo>
                  <a:pt x="4471097" y="1933566"/>
                  <a:pt x="3053226" y="2281802"/>
                  <a:pt x="2756769" y="2598431"/>
                </a:cubicBezTo>
                <a:cubicBezTo>
                  <a:pt x="2460312" y="2915060"/>
                  <a:pt x="2596513" y="3635379"/>
                  <a:pt x="2596513" y="3635379"/>
                </a:cubicBezTo>
                <a:lnTo>
                  <a:pt x="2596513" y="3635379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52">
              <a:defRPr/>
            </a:pPr>
            <a:endParaRPr lang="ja-JP" altLang="en-US" sz="1524" b="1">
              <a:solidFill>
                <a:prstClr val="white"/>
              </a:solidFill>
              <a:latin typeface="Calibri"/>
              <a:ea typeface="游ゴシック"/>
            </a:endParaRPr>
          </a:p>
        </p:txBody>
      </p:sp>
      <p:sp>
        <p:nvSpPr>
          <p:cNvPr id="110" name="フリーフォーム: 図形 109">
            <a:extLst>
              <a:ext uri="{FF2B5EF4-FFF2-40B4-BE49-F238E27FC236}">
                <a16:creationId xmlns:a16="http://schemas.microsoft.com/office/drawing/2014/main" id="{1433A29B-4EB3-4E9C-9C54-179D25413FF6}"/>
              </a:ext>
            </a:extLst>
          </p:cNvPr>
          <p:cNvSpPr/>
          <p:nvPr/>
        </p:nvSpPr>
        <p:spPr>
          <a:xfrm>
            <a:off x="10109025" y="6332266"/>
            <a:ext cx="245760" cy="135613"/>
          </a:xfrm>
          <a:custGeom>
            <a:avLst/>
            <a:gdLst>
              <a:gd name="connsiteX0" fmla="*/ 859929 w 2683471"/>
              <a:gd name="connsiteY0" fmla="*/ 64972 h 1274741"/>
              <a:gd name="connsiteX1" fmla="*/ 241092 w 2683471"/>
              <a:gd name="connsiteY1" fmla="*/ 351299 h 1274741"/>
              <a:gd name="connsiteX2" fmla="*/ 947 w 2683471"/>
              <a:gd name="connsiteY2" fmla="*/ 831590 h 1274741"/>
              <a:gd name="connsiteX3" fmla="*/ 314983 w 2683471"/>
              <a:gd name="connsiteY3" fmla="*/ 1210281 h 1274741"/>
              <a:gd name="connsiteX4" fmla="*/ 2180729 w 2683471"/>
              <a:gd name="connsiteY4" fmla="*/ 1256463 h 1274741"/>
              <a:gd name="connsiteX5" fmla="*/ 2670256 w 2683471"/>
              <a:gd name="connsiteY5" fmla="*/ 1016317 h 1274741"/>
              <a:gd name="connsiteX6" fmla="*/ 2467056 w 2683471"/>
              <a:gd name="connsiteY6" fmla="*/ 388245 h 1274741"/>
              <a:gd name="connsiteX7" fmla="*/ 1672729 w 2683471"/>
              <a:gd name="connsiteY7" fmla="*/ 64972 h 1274741"/>
              <a:gd name="connsiteX8" fmla="*/ 1275565 w 2683471"/>
              <a:gd name="connsiteY8" fmla="*/ 317 h 1274741"/>
              <a:gd name="connsiteX9" fmla="*/ 859929 w 2683471"/>
              <a:gd name="connsiteY9" fmla="*/ 64972 h 127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471" h="1274741">
                <a:moveTo>
                  <a:pt x="859929" y="64972"/>
                </a:moveTo>
                <a:cubicBezTo>
                  <a:pt x="687517" y="123469"/>
                  <a:pt x="384256" y="223529"/>
                  <a:pt x="241092" y="351299"/>
                </a:cubicBezTo>
                <a:cubicBezTo>
                  <a:pt x="97928" y="479069"/>
                  <a:pt x="-11368" y="688426"/>
                  <a:pt x="947" y="831590"/>
                </a:cubicBezTo>
                <a:cubicBezTo>
                  <a:pt x="13262" y="974754"/>
                  <a:pt x="-48314" y="1139469"/>
                  <a:pt x="314983" y="1210281"/>
                </a:cubicBezTo>
                <a:cubicBezTo>
                  <a:pt x="678280" y="1281093"/>
                  <a:pt x="1788183" y="1288790"/>
                  <a:pt x="2180729" y="1256463"/>
                </a:cubicBezTo>
                <a:cubicBezTo>
                  <a:pt x="2573275" y="1224136"/>
                  <a:pt x="2622535" y="1161020"/>
                  <a:pt x="2670256" y="1016317"/>
                </a:cubicBezTo>
                <a:cubicBezTo>
                  <a:pt x="2717977" y="871614"/>
                  <a:pt x="2633311" y="546803"/>
                  <a:pt x="2467056" y="388245"/>
                </a:cubicBezTo>
                <a:cubicBezTo>
                  <a:pt x="2300801" y="229687"/>
                  <a:pt x="1871311" y="129627"/>
                  <a:pt x="1672729" y="64972"/>
                </a:cubicBezTo>
                <a:cubicBezTo>
                  <a:pt x="1474147" y="317"/>
                  <a:pt x="1415650" y="-1222"/>
                  <a:pt x="1275565" y="317"/>
                </a:cubicBezTo>
                <a:cubicBezTo>
                  <a:pt x="1135480" y="1856"/>
                  <a:pt x="1032341" y="6475"/>
                  <a:pt x="859929" y="64972"/>
                </a:cubicBezTo>
                <a:close/>
              </a:path>
            </a:pathLst>
          </a:custGeom>
          <a:solidFill>
            <a:srgbClr val="00B0F0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4252">
              <a:defRPr/>
            </a:pPr>
            <a:endParaRPr lang="ja-JP" altLang="en-US" sz="1524" b="1">
              <a:solidFill>
                <a:prstClr val="white"/>
              </a:solidFill>
              <a:latin typeface="Calibri"/>
              <a:ea typeface="游ゴシック"/>
            </a:endParaRPr>
          </a:p>
        </p:txBody>
      </p:sp>
      <p:pic>
        <p:nvPicPr>
          <p:cNvPr id="111" name="図 110" descr="海洋生物, 挿絵 が含まれている画像&#10;&#10;自動的に生成された説明">
            <a:extLst>
              <a:ext uri="{FF2B5EF4-FFF2-40B4-BE49-F238E27FC236}">
                <a16:creationId xmlns:a16="http://schemas.microsoft.com/office/drawing/2014/main" id="{50E52CB9-E8FA-4C35-9DE0-985E35629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710" y="5836770"/>
            <a:ext cx="245760" cy="266765"/>
          </a:xfrm>
          <a:prstGeom prst="rect">
            <a:avLst/>
          </a:prstGeom>
        </p:spPr>
      </p:pic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4A11129A-9075-4034-8808-75F8B097260C}"/>
              </a:ext>
            </a:extLst>
          </p:cNvPr>
          <p:cNvCxnSpPr>
            <a:cxnSpLocks/>
          </p:cNvCxnSpPr>
          <p:nvPr/>
        </p:nvCxnSpPr>
        <p:spPr>
          <a:xfrm flipV="1">
            <a:off x="9498659" y="5655775"/>
            <a:ext cx="0" cy="513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B8035F15-7DD7-4FD0-B618-30B27AA10AAF}"/>
              </a:ext>
            </a:extLst>
          </p:cNvPr>
          <p:cNvGrpSpPr/>
          <p:nvPr/>
        </p:nvGrpSpPr>
        <p:grpSpPr>
          <a:xfrm>
            <a:off x="9168133" y="5988369"/>
            <a:ext cx="352908" cy="361807"/>
            <a:chOff x="4834647" y="3191171"/>
            <a:chExt cx="416827" cy="427337"/>
          </a:xfrm>
        </p:grpSpPr>
        <p:sp>
          <p:nvSpPr>
            <p:cNvPr id="114" name="楕円 113">
              <a:extLst>
                <a:ext uri="{FF2B5EF4-FFF2-40B4-BE49-F238E27FC236}">
                  <a16:creationId xmlns:a16="http://schemas.microsoft.com/office/drawing/2014/main" id="{396B0A9A-5D10-4CFC-9252-C8DC72892A3C}"/>
                </a:ext>
              </a:extLst>
            </p:cNvPr>
            <p:cNvSpPr/>
            <p:nvPr/>
          </p:nvSpPr>
          <p:spPr>
            <a:xfrm>
              <a:off x="4834647" y="3191171"/>
              <a:ext cx="112027" cy="1215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252">
                <a:defRPr/>
              </a:pPr>
              <a:endParaRPr lang="ja-JP" altLang="en-US" sz="1524" b="1">
                <a:solidFill>
                  <a:prstClr val="white"/>
                </a:solidFill>
                <a:latin typeface="Calibri"/>
                <a:ea typeface="游ゴシック"/>
              </a:endParaRPr>
            </a:p>
          </p:txBody>
        </p:sp>
        <p:sp>
          <p:nvSpPr>
            <p:cNvPr id="115" name="楕円 114">
              <a:extLst>
                <a:ext uri="{FF2B5EF4-FFF2-40B4-BE49-F238E27FC236}">
                  <a16:creationId xmlns:a16="http://schemas.microsoft.com/office/drawing/2014/main" id="{50FCDDEC-333C-4126-AA4D-FCEF48A68589}"/>
                </a:ext>
              </a:extLst>
            </p:cNvPr>
            <p:cNvSpPr/>
            <p:nvPr/>
          </p:nvSpPr>
          <p:spPr>
            <a:xfrm>
              <a:off x="4987047" y="3343571"/>
              <a:ext cx="112027" cy="1215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252">
                <a:defRPr/>
              </a:pPr>
              <a:endParaRPr lang="ja-JP" altLang="en-US" sz="1524" b="1">
                <a:solidFill>
                  <a:prstClr val="white"/>
                </a:solidFill>
                <a:latin typeface="Calibri"/>
                <a:ea typeface="游ゴシック"/>
              </a:endParaRPr>
            </a:p>
          </p:txBody>
        </p:sp>
        <p:sp>
          <p:nvSpPr>
            <p:cNvPr id="116" name="楕円 115">
              <a:extLst>
                <a:ext uri="{FF2B5EF4-FFF2-40B4-BE49-F238E27FC236}">
                  <a16:creationId xmlns:a16="http://schemas.microsoft.com/office/drawing/2014/main" id="{159190B7-258C-41BC-9809-41E06378D4D6}"/>
                </a:ext>
              </a:extLst>
            </p:cNvPr>
            <p:cNvSpPr/>
            <p:nvPr/>
          </p:nvSpPr>
          <p:spPr>
            <a:xfrm>
              <a:off x="5139447" y="3495971"/>
              <a:ext cx="112027" cy="1215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252">
                <a:defRPr/>
              </a:pPr>
              <a:endParaRPr lang="ja-JP" altLang="en-US" sz="1524" b="1">
                <a:solidFill>
                  <a:prstClr val="white"/>
                </a:solidFill>
                <a:latin typeface="Calibri"/>
                <a:ea typeface="游ゴシック"/>
              </a:endParaRPr>
            </a:p>
          </p:txBody>
        </p:sp>
        <p:sp>
          <p:nvSpPr>
            <p:cNvPr id="117" name="楕円 116">
              <a:extLst>
                <a:ext uri="{FF2B5EF4-FFF2-40B4-BE49-F238E27FC236}">
                  <a16:creationId xmlns:a16="http://schemas.microsoft.com/office/drawing/2014/main" id="{249801EA-8715-4AFC-A8B7-4955A13403F9}"/>
                </a:ext>
              </a:extLst>
            </p:cNvPr>
            <p:cNvSpPr/>
            <p:nvPr/>
          </p:nvSpPr>
          <p:spPr>
            <a:xfrm>
              <a:off x="5063978" y="3201926"/>
              <a:ext cx="112027" cy="1215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252">
                <a:defRPr/>
              </a:pPr>
              <a:endParaRPr lang="ja-JP" altLang="en-US" sz="1524" b="1">
                <a:solidFill>
                  <a:prstClr val="white"/>
                </a:solidFill>
                <a:latin typeface="Calibri"/>
                <a:ea typeface="游ゴシック"/>
              </a:endParaRPr>
            </a:p>
          </p:txBody>
        </p:sp>
        <p:sp>
          <p:nvSpPr>
            <p:cNvPr id="118" name="楕円 117">
              <a:extLst>
                <a:ext uri="{FF2B5EF4-FFF2-40B4-BE49-F238E27FC236}">
                  <a16:creationId xmlns:a16="http://schemas.microsoft.com/office/drawing/2014/main" id="{4C3D35CC-7C1B-423D-9D30-CEC89BED55D4}"/>
                </a:ext>
              </a:extLst>
            </p:cNvPr>
            <p:cNvSpPr/>
            <p:nvPr/>
          </p:nvSpPr>
          <p:spPr>
            <a:xfrm>
              <a:off x="4931033" y="3496988"/>
              <a:ext cx="112027" cy="12152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74252">
                <a:defRPr/>
              </a:pPr>
              <a:endParaRPr lang="ja-JP" altLang="en-US" sz="1524" b="1">
                <a:solidFill>
                  <a:prstClr val="white"/>
                </a:solidFill>
                <a:latin typeface="Calibri"/>
                <a:ea typeface="游ゴシック"/>
              </a:endParaRPr>
            </a:p>
          </p:txBody>
        </p:sp>
      </p:grp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72B58D47-EF2A-48F5-8B84-A813E68CC25E}"/>
              </a:ext>
            </a:extLst>
          </p:cNvPr>
          <p:cNvCxnSpPr>
            <a:cxnSpLocks/>
          </p:cNvCxnSpPr>
          <p:nvPr/>
        </p:nvCxnSpPr>
        <p:spPr>
          <a:xfrm flipH="1">
            <a:off x="9882343" y="5843840"/>
            <a:ext cx="2" cy="2252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矢印コネクタ 119">
            <a:extLst>
              <a:ext uri="{FF2B5EF4-FFF2-40B4-BE49-F238E27FC236}">
                <a16:creationId xmlns:a16="http://schemas.microsoft.com/office/drawing/2014/main" id="{3486074C-0C2E-4313-BF22-9B434C69F2DE}"/>
              </a:ext>
            </a:extLst>
          </p:cNvPr>
          <p:cNvCxnSpPr>
            <a:cxnSpLocks/>
          </p:cNvCxnSpPr>
          <p:nvPr/>
        </p:nvCxnSpPr>
        <p:spPr>
          <a:xfrm>
            <a:off x="10047815" y="6203233"/>
            <a:ext cx="8896" cy="4170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0D5ED-C6B9-446A-8CD5-EC6B800A8540}"/>
              </a:ext>
            </a:extLst>
          </p:cNvPr>
          <p:cNvSpPr txBox="1"/>
          <p:nvPr/>
        </p:nvSpPr>
        <p:spPr>
          <a:xfrm>
            <a:off x="6875983" y="4285678"/>
            <a:ext cx="2251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>
                <a:solidFill>
                  <a:srgbClr val="FF0000"/>
                </a:solidFill>
              </a:rPr>
              <a:t>Challenges in measuring doppler velocities by the PMM/</a:t>
            </a:r>
            <a:r>
              <a:rPr kumimoji="1" lang="en-US" altLang="ja-JP" err="1">
                <a:solidFill>
                  <a:srgbClr val="FF0000"/>
                </a:solidFill>
              </a:rPr>
              <a:t>KuDPR</a:t>
            </a:r>
            <a:r>
              <a:rPr kumimoji="1" lang="en-US" altLang="ja-JP">
                <a:solidFill>
                  <a:srgbClr val="FF0000"/>
                </a:solidFill>
              </a:rPr>
              <a:t> </a:t>
            </a:r>
          </a:p>
          <a:p>
            <a:endParaRPr lang="en-US" altLang="ja-JP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US" altLang="ja-JP">
                <a:solidFill>
                  <a:srgbClr val="FF0000"/>
                </a:solidFill>
                <a:sym typeface="Wingdings" panose="05000000000000000000" pitchFamily="2" charset="2"/>
              </a:rPr>
              <a:t>Better understanding for convection in precipitating clouds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6" name="Audio Recording 2022/07/14 14:58:18" descr="Audio Recording 2022/07/14 14:58:18">
            <a:hlinkClick r:id="" action="ppaction://media"/>
            <a:extLst>
              <a:ext uri="{FF2B5EF4-FFF2-40B4-BE49-F238E27FC236}">
                <a16:creationId xmlns:a16="http://schemas.microsoft.com/office/drawing/2014/main" id="{D30F3CDD-45D8-A207-30E1-D2517C8F6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77745"/>
      </p:ext>
    </p:extLst>
  </p:cSld>
  <p:clrMapOvr>
    <a:masterClrMapping/>
  </p:clrMapOvr>
  <p:transition advClick="0" advTm="1210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95" objId="6"/>
        <p14:stopEvt time="118776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筆記用具 が含まれている画像&#10;&#10;自動的に生成された説明">
            <a:extLst>
              <a:ext uri="{FF2B5EF4-FFF2-40B4-BE49-F238E27FC236}">
                <a16:creationId xmlns:a16="http://schemas.microsoft.com/office/drawing/2014/main" id="{6AB83232-2B03-4988-8478-CB127EC055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2" b="2677"/>
          <a:stretch/>
        </p:blipFill>
        <p:spPr>
          <a:xfrm>
            <a:off x="7665334" y="3122971"/>
            <a:ext cx="4376147" cy="3265803"/>
          </a:xfrm>
          <a:prstGeom prst="rect">
            <a:avLst/>
          </a:prstGeom>
        </p:spPr>
      </p:pic>
      <p:pic>
        <p:nvPicPr>
          <p:cNvPr id="21" name="Picture 2" descr="F:\EarthCARE\計画・スケジュール\2009\20090903_パンフレット\EarthCARE20090902.jpg">
            <a:extLst>
              <a:ext uri="{FF2B5EF4-FFF2-40B4-BE49-F238E27FC236}">
                <a16:creationId xmlns:a16="http://schemas.microsoft.com/office/drawing/2014/main" id="{FF18CA00-70C0-49CA-89DF-0B958440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9" y="2852630"/>
            <a:ext cx="2040350" cy="15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A76324-09BF-4C94-A44D-24EAB411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13" y="190115"/>
            <a:ext cx="10069375" cy="642761"/>
          </a:xfrm>
        </p:spPr>
        <p:txBody>
          <a:bodyPr/>
          <a:lstStyle/>
          <a:p>
            <a:r>
              <a:rPr kumimoji="1" lang="en-US" altLang="ja-JP"/>
              <a:t>Future Missions for Climate &amp; Water:</a:t>
            </a:r>
            <a:br>
              <a:rPr kumimoji="1" lang="en-US" altLang="ja-JP"/>
            </a:br>
            <a:r>
              <a:rPr kumimoji="1" lang="en-US" altLang="ja-JP" err="1"/>
              <a:t>EarthCARE</a:t>
            </a:r>
            <a:r>
              <a:rPr kumimoji="1" lang="en-US" altLang="ja-JP"/>
              <a:t> (JFY2023)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A0BAA3-397B-4C1B-82B4-2F4B615C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7386E-C2F9-4FDD-850A-759F4B31A3FD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5F1BE10-6810-47E6-A52B-D1A17F0745F5}"/>
              </a:ext>
            </a:extLst>
          </p:cNvPr>
          <p:cNvSpPr/>
          <p:nvPr/>
        </p:nvSpPr>
        <p:spPr>
          <a:xfrm>
            <a:off x="2384269" y="983799"/>
            <a:ext cx="36413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Europe-Japan joint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3 dimensional global distributions of cloud and aerosol to contribute to precise understanding of climate change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JAXA and NICT provides </a:t>
            </a:r>
            <a:r>
              <a:rPr lang="en-US" altLang="ja-JP" u="sng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world's first satellite-based cloud vertical motion</a:t>
            </a:r>
            <a:r>
              <a:rPr lang="en-US" altLang="ja-JP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 by the Clod Profiling Radar (CPR) with 94 GHz with Doppler Capability at 0.8 km spatial resolution.</a:t>
            </a:r>
          </a:p>
        </p:txBody>
      </p:sp>
      <p:graphicFrame>
        <p:nvGraphicFramePr>
          <p:cNvPr id="6" name="Group 75">
            <a:extLst>
              <a:ext uri="{FF2B5EF4-FFF2-40B4-BE49-F238E27FC236}">
                <a16:creationId xmlns:a16="http://schemas.microsoft.com/office/drawing/2014/main" id="{E4478595-762B-40EC-BF48-BCE562D98839}"/>
              </a:ext>
            </a:extLst>
          </p:cNvPr>
          <p:cNvGraphicFramePr>
            <a:graphicFrameLocks noGrp="1"/>
          </p:cNvGraphicFramePr>
          <p:nvPr/>
        </p:nvGraphicFramePr>
        <p:xfrm>
          <a:off x="197339" y="4500423"/>
          <a:ext cx="5554874" cy="2286000"/>
        </p:xfrm>
        <a:graphic>
          <a:graphicData uri="http://schemas.openxmlformats.org/drawingml/2006/table">
            <a:tbl>
              <a:tblPr/>
              <a:tblGrid>
                <a:gridCol w="1487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Orbit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Sun-synchronous sub-recurrent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Altitude: approx. 400km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Inclination angle: 97.05</a:t>
                      </a:r>
                      <a:r>
                        <a:rPr kumimoji="1" lang="en-US" altLang="ja-JP" sz="1200" ker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Local Sun Time at Desc.: 14:00</a:t>
                      </a:r>
                      <a:b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Revisit time: 25 days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606022"/>
                  </a:ext>
                </a:extLst>
              </a:tr>
              <a:tr h="328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Instruments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Cloud Profiling Radar (CPR) </a:t>
                      </a: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by NICT &amp; JAXA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Atmospheric Lidar (ATLID) by ESA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Multi-Spectral Imager (MSI) by ESA)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Broad-Band Radiometer (BBR) by ESA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Approx. 2.2 tons at launch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b="1" kern="0"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Designed lifetime</a:t>
                      </a:r>
                      <a:endParaRPr lang="ja-JP" sz="1200" b="1" kern="100"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200" kern="100"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3 years</a:t>
                      </a:r>
                      <a:endParaRPr lang="ja-JP" sz="1200" kern="100"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" name="図プレースホルダー 102">
            <a:extLst>
              <a:ext uri="{FF2B5EF4-FFF2-40B4-BE49-F238E27FC236}">
                <a16:creationId xmlns:a16="http://schemas.microsoft.com/office/drawing/2014/main" id="{7E7ED5FD-3EA9-4960-AE8B-3C36A290D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82271" y="1046399"/>
            <a:ext cx="1479600" cy="1479600"/>
          </a:xfrm>
          <a:prstGeom prst="ellipse">
            <a:avLst/>
          </a:prstGeom>
        </p:spPr>
      </p:pic>
      <p:sp>
        <p:nvSpPr>
          <p:cNvPr id="9" name="テキスト プレースホルダー 22">
            <a:extLst>
              <a:ext uri="{FF2B5EF4-FFF2-40B4-BE49-F238E27FC236}">
                <a16:creationId xmlns:a16="http://schemas.microsoft.com/office/drawing/2014/main" id="{34D99D7B-0D53-4F25-8713-F898800BCE12}"/>
              </a:ext>
            </a:extLst>
          </p:cNvPr>
          <p:cNvSpPr txBox="1">
            <a:spLocks/>
          </p:cNvSpPr>
          <p:nvPr/>
        </p:nvSpPr>
        <p:spPr>
          <a:xfrm>
            <a:off x="106345" y="1969894"/>
            <a:ext cx="1479600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EarthCARE</a:t>
            </a:r>
            <a:endParaRPr lang="en-US" sz="18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90404C-76C6-476B-8956-235FC7F6FCCC}"/>
              </a:ext>
            </a:extLst>
          </p:cNvPr>
          <p:cNvSpPr txBox="1"/>
          <p:nvPr/>
        </p:nvSpPr>
        <p:spPr>
          <a:xfrm>
            <a:off x="771366" y="961949"/>
            <a:ext cx="1291064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To be launched </a:t>
            </a:r>
            <a:b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in JFY2023</a:t>
            </a:r>
            <a:endParaRPr lang="ja-JP" alt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39647B4-CF21-4E5B-A2BF-24716978D26C}"/>
              </a:ext>
            </a:extLst>
          </p:cNvPr>
          <p:cNvSpPr/>
          <p:nvPr/>
        </p:nvSpPr>
        <p:spPr>
          <a:xfrm>
            <a:off x="974841" y="2141671"/>
            <a:ext cx="1479600" cy="120064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685800" eaLnBrk="0" hangingPunct="0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Cloud/</a:t>
            </a:r>
            <a:b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Aerosol</a:t>
            </a:r>
          </a:p>
          <a:p>
            <a:pPr algn="ctr" defTabSz="685800" eaLnBrk="0" hangingPunct="0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Radiation </a:t>
            </a:r>
            <a:b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</a:b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Budget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CEBB90-57DA-49E5-B42B-3B44A74A5F2A}"/>
              </a:ext>
            </a:extLst>
          </p:cNvPr>
          <p:cNvSpPr txBox="1"/>
          <p:nvPr/>
        </p:nvSpPr>
        <p:spPr>
          <a:xfrm>
            <a:off x="6072463" y="1223559"/>
            <a:ext cx="5862724" cy="16312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Clouds continue to contribute the largest sources of uncertainty in current climate predictions.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>
                <a:latin typeface="Calibri" panose="020F0502020204030204" pitchFamily="34" charset="0"/>
                <a:cs typeface="Calibri" panose="020F0502020204030204" pitchFamily="34" charset="0"/>
              </a:rPr>
              <a:t>Measuring Doppler velocities from space is very challenging (Illingworth et al. 2015), but it is expected to advance climate modeling. 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9208052-5CA7-4AD1-AA6A-EBBA5943AA83}"/>
              </a:ext>
            </a:extLst>
          </p:cNvPr>
          <p:cNvSpPr txBox="1"/>
          <p:nvPr/>
        </p:nvSpPr>
        <p:spPr>
          <a:xfrm>
            <a:off x="5897079" y="3122971"/>
            <a:ext cx="212697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/>
              <a:t>Doppler simulation of global clouds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ja-JP" sz="1400"/>
              <a:t>estimated the satellite-observed Doppler velocity by using a combined approach of global cloud resolving model “NICAM” and a satellite data simulator “Joint-Simulator” (</a:t>
            </a:r>
            <a:r>
              <a:rPr lang="en-US" altLang="ja-JP" sz="1400" err="1"/>
              <a:t>Hagihara</a:t>
            </a:r>
            <a:r>
              <a:rPr lang="en-US" altLang="ja-JP" sz="1400"/>
              <a:t> et al. 2022).</a:t>
            </a:r>
          </a:p>
          <a:p>
            <a:endParaRPr kumimoji="1" lang="ja-JP" altLang="en-US"/>
          </a:p>
        </p:txBody>
      </p:sp>
      <p:pic>
        <p:nvPicPr>
          <p:cNvPr id="4" name="Audio Recording 2022/07/14 14:59:42" descr="Audio Recording 2022/07/14 14:59:42">
            <a:hlinkClick r:id="" action="ppaction://media"/>
            <a:extLst>
              <a:ext uri="{FF2B5EF4-FFF2-40B4-BE49-F238E27FC236}">
                <a16:creationId xmlns:a16="http://schemas.microsoft.com/office/drawing/2014/main" id="{8A95FAA2-02EE-FF6F-82D9-309BCFE39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58977"/>
      </p:ext>
    </p:extLst>
  </p:cSld>
  <p:clrMapOvr>
    <a:masterClrMapping/>
  </p:clrMapOvr>
  <p:transition advClick="0" advTm="67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50" objId="4"/>
        <p14:stopEvt time="64693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A76324-09BF-4C94-A44D-24EAB411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13" y="190115"/>
            <a:ext cx="10069375" cy="642761"/>
          </a:xfrm>
        </p:spPr>
        <p:txBody>
          <a:bodyPr/>
          <a:lstStyle/>
          <a:p>
            <a:r>
              <a:rPr kumimoji="1" lang="en-US" altLang="ja-JP"/>
              <a:t>Future Missions for Climate &amp; Water:</a:t>
            </a:r>
            <a:br>
              <a:rPr kumimoji="1" lang="en-US" altLang="ja-JP"/>
            </a:br>
            <a:r>
              <a:rPr kumimoji="1" lang="en-US" altLang="ja-JP"/>
              <a:t>GOSAT-GW (JFY2023)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A0BAA3-397B-4C1B-82B4-2F4B615C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B7386E-C2F9-4FDD-850A-759F4B31A3FD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11" name="図 10" descr="輸送, 衛星, 座る, 木製 が含まれている画像&#10;&#10;自動的に生成された説明">
            <a:extLst>
              <a:ext uri="{FF2B5EF4-FFF2-40B4-BE49-F238E27FC236}">
                <a16:creationId xmlns:a16="http://schemas.microsoft.com/office/drawing/2014/main" id="{009A20B0-4CEA-4DA4-90DA-C0C4FE67E3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-298" r="32732" b="298"/>
          <a:stretch/>
        </p:blipFill>
        <p:spPr>
          <a:xfrm>
            <a:off x="68172" y="1140979"/>
            <a:ext cx="1479600" cy="1479600"/>
          </a:xfrm>
          <a:prstGeom prst="ellipse">
            <a:avLst/>
          </a:prstGeom>
        </p:spPr>
      </p:pic>
      <p:sp>
        <p:nvSpPr>
          <p:cNvPr id="12" name="テキスト プレースホルダー 22">
            <a:extLst>
              <a:ext uri="{FF2B5EF4-FFF2-40B4-BE49-F238E27FC236}">
                <a16:creationId xmlns:a16="http://schemas.microsoft.com/office/drawing/2014/main" id="{20E4B348-2AC4-4915-B765-814544518712}"/>
              </a:ext>
            </a:extLst>
          </p:cNvPr>
          <p:cNvSpPr txBox="1">
            <a:spLocks/>
          </p:cNvSpPr>
          <p:nvPr/>
        </p:nvSpPr>
        <p:spPr>
          <a:xfrm>
            <a:off x="24214" y="2076750"/>
            <a:ext cx="1479600" cy="378523"/>
          </a:xfrm>
          <a:prstGeom prst="rect">
            <a:avLst/>
          </a:prstGeom>
        </p:spPr>
        <p:txBody>
          <a:bodyPr/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16377">
              <a:defRPr/>
            </a:pPr>
            <a:r>
              <a:rPr lang="en-US" sz="20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GOSAT-GW</a:t>
            </a:r>
            <a:endParaRPr lang="en-US" sz="1800" b="1" i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ACC6CC-1196-455C-89E6-B87EBC146DA5}"/>
              </a:ext>
            </a:extLst>
          </p:cNvPr>
          <p:cNvSpPr txBox="1"/>
          <p:nvPr/>
        </p:nvSpPr>
        <p:spPr>
          <a:xfrm>
            <a:off x="858282" y="1020220"/>
            <a:ext cx="1291064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To be launched </a:t>
            </a:r>
            <a:b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in JFY2023</a:t>
            </a:r>
            <a:endParaRPr lang="ja-JP" alt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626F676-BE57-42CA-8758-189FA7E5B1F4}"/>
              </a:ext>
            </a:extLst>
          </p:cNvPr>
          <p:cNvSpPr/>
          <p:nvPr/>
        </p:nvSpPr>
        <p:spPr>
          <a:xfrm>
            <a:off x="494106" y="2503864"/>
            <a:ext cx="1211404" cy="742423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742927">
              <a:lnSpc>
                <a:spcPct val="80000"/>
              </a:lnSpc>
            </a:pPr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Green-house gases</a:t>
            </a:r>
          </a:p>
        </p:txBody>
      </p:sp>
      <p:graphicFrame>
        <p:nvGraphicFramePr>
          <p:cNvPr id="17" name="Group 75">
            <a:extLst>
              <a:ext uri="{FF2B5EF4-FFF2-40B4-BE49-F238E27FC236}">
                <a16:creationId xmlns:a16="http://schemas.microsoft.com/office/drawing/2014/main" id="{9F52FE44-1D12-4A3B-95B6-738C1EA25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862330"/>
              </p:ext>
            </p:extLst>
          </p:nvPr>
        </p:nvGraphicFramePr>
        <p:xfrm>
          <a:off x="6689659" y="1029022"/>
          <a:ext cx="5370859" cy="2286000"/>
        </p:xfrm>
        <a:graphic>
          <a:graphicData uri="http://schemas.openxmlformats.org/drawingml/2006/table">
            <a:tbl>
              <a:tblPr/>
              <a:tblGrid>
                <a:gridCol w="137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4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Orbit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Sun-synchronous sub-recurrent orbit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Altitude: approx. 666km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Inclination angle: 98.06</a:t>
                      </a:r>
                      <a:r>
                        <a:rPr kumimoji="1" lang="en-US" altLang="ja-JP" sz="1200" ker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Local Sun Time at Desc.: 1:30 +/- 15 min</a:t>
                      </a:r>
                      <a:b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</a:b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Revisit time: 3 days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4606022"/>
                  </a:ext>
                </a:extLst>
              </a:tr>
              <a:tr h="328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Instruments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Advanced Microwave Scanning Radiometer 3 (AMSR3)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- Total Anthropogenic and Natural emissions mapping SpectrOmeter-3 (TANSO-3)</a:t>
                      </a:r>
                      <a:r>
                        <a:rPr kumimoji="1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 (for Ministry of Environment in Japan (MOE))</a:t>
                      </a:r>
                      <a:endParaRPr kumimoji="1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Approx. 2.6 tons at launch</a:t>
                      </a:r>
                    </a:p>
                  </a:txBody>
                  <a:tcPr horzOverflow="overflow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4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b="1" kern="0"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Designed lifetime</a:t>
                      </a:r>
                      <a:endParaRPr lang="ja-JP" sz="1200" b="1" kern="100"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200" b="1" kern="1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ＭＳ Ｐゴシック" pitchFamily="50" charset="-128"/>
                          <a:cs typeface="Calibri" panose="020F0502020204030204" pitchFamily="34" charset="0"/>
                        </a:rPr>
                        <a:t>7 years</a:t>
                      </a:r>
                      <a:endParaRPr lang="ja-JP" sz="1200" b="1" kern="10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ＭＳ Ｐゴシック" pitchFamily="50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DAFC134-5B1F-4105-832E-816B29645010}"/>
              </a:ext>
            </a:extLst>
          </p:cNvPr>
          <p:cNvSpPr/>
          <p:nvPr/>
        </p:nvSpPr>
        <p:spPr>
          <a:xfrm>
            <a:off x="2268085" y="987539"/>
            <a:ext cx="4302835" cy="227754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Carrying two instruments, AMSR3 and TANSO-3.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400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AMSR3 (JAXA) will succeed AMSR series observations with adding new high frequency channels (166 &amp; 183 GHz) for snowfall retrievals and water vapor analysis for numerical weather prediction.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400">
                <a:latin typeface="Calibri" panose="020F0502020204030204" pitchFamily="34" charset="0"/>
                <a:ea typeface="メイリオ" pitchFamily="50" charset="-128"/>
                <a:cs typeface="Calibri" panose="020F0502020204030204" pitchFamily="34" charset="0"/>
              </a:rPr>
              <a:t>TANSO-3 (led by Ministry of Environment in Japan) uses imaging spectrometer technology to measure CO2, CH4 and NO2 globally with medium and locally with high spatial resolution.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0482E97-5F63-4AEC-86A4-762BDF568B27}"/>
              </a:ext>
            </a:extLst>
          </p:cNvPr>
          <p:cNvSpPr/>
          <p:nvPr/>
        </p:nvSpPr>
        <p:spPr>
          <a:xfrm>
            <a:off x="1288752" y="2067249"/>
            <a:ext cx="1211404" cy="69321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27"/>
            <a:r>
              <a:rPr lang="en-US" altLang="ja-JP" b="1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rPr>
              <a:t>Water Cycle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80D1CDEE-D534-45C4-A648-52E9E1E7A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3217" y="3800082"/>
            <a:ext cx="4416686" cy="2867803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20F1246-534A-41E0-B80A-B1B456A369A0}"/>
              </a:ext>
            </a:extLst>
          </p:cNvPr>
          <p:cNvSpPr/>
          <p:nvPr/>
        </p:nvSpPr>
        <p:spPr>
          <a:xfrm>
            <a:off x="6642870" y="5606639"/>
            <a:ext cx="1562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accuracy of storm track forecast by assimilating TB of 183GHz channels</a:t>
            </a:r>
            <a:endParaRPr lang="ja-JP" altLang="en-US" sz="1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A0B026B-358A-4263-8F82-E6FE9D1C8650}"/>
              </a:ext>
            </a:extLst>
          </p:cNvPr>
          <p:cNvSpPr/>
          <p:nvPr/>
        </p:nvSpPr>
        <p:spPr>
          <a:xfrm>
            <a:off x="9836247" y="6613084"/>
            <a:ext cx="16690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（</a:t>
            </a:r>
            <a:r>
              <a:rPr lang="en-US" altLang="ja-JP" sz="11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provided by JMA</a:t>
            </a:r>
            <a:r>
              <a:rPr lang="ja-JP" altLang="en-US" sz="11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）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1420CA9-9F71-40E1-9ACC-7797924DA3BA}"/>
              </a:ext>
            </a:extLst>
          </p:cNvPr>
          <p:cNvSpPr txBox="1"/>
          <p:nvPr/>
        </p:nvSpPr>
        <p:spPr>
          <a:xfrm>
            <a:off x="9836247" y="4128739"/>
            <a:ext cx="2225750" cy="22467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u="sng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1" lang="en-US" altLang="ja-JP" sz="1400" u="sng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orecast of Typhoon #11 storm track </a:t>
            </a:r>
            <a:r>
              <a:rPr lang="en-US" altLang="ja-JP" sz="1400" u="sng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initial time of 12Z Aug. 6, 2014</a:t>
            </a:r>
            <a:endParaRPr kumimoji="1" lang="en-US" altLang="ja-JP" sz="1400" u="sng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55600" indent="-355600"/>
            <a:r>
              <a:rPr lang="en-US" altLang="ja-JP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Blue:</a:t>
            </a:r>
            <a:r>
              <a:rPr lang="ja-JP" altLang="en-US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ja-JP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Forecast</a:t>
            </a:r>
            <a:r>
              <a:rPr lang="ja-JP" altLang="en-US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ja-JP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</a:t>
            </a:r>
            <a:r>
              <a:rPr lang="ja-JP" altLang="en-US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ja-JP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JMA operational</a:t>
            </a:r>
            <a:r>
              <a:rPr lang="ja-JP" altLang="en-US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ja-JP" sz="1400">
                <a:solidFill>
                  <a:srgbClr val="0070C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</a:t>
            </a:r>
          </a:p>
          <a:p>
            <a:pPr marL="355600" indent="-355600"/>
            <a:r>
              <a:rPr kumimoji="1" lang="en-US" altLang="ja-JP" sz="140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Red: Forecast with 183 GHz brightness temperature by </a:t>
            </a:r>
            <a:r>
              <a:rPr kumimoji="1" lang="en-US" altLang="ja-JP" sz="140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Megha-Tropiques</a:t>
            </a:r>
            <a:endParaRPr kumimoji="1" lang="en-US" altLang="ja-JP" sz="140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r>
              <a:rPr lang="en-US" altLang="ja-JP" sz="14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Black: Best track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AD7AC8-60B4-4D50-BD46-156EF15DCE3E}"/>
              </a:ext>
            </a:extLst>
          </p:cNvPr>
          <p:cNvSpPr txBox="1"/>
          <p:nvPr/>
        </p:nvSpPr>
        <p:spPr>
          <a:xfrm>
            <a:off x="6662264" y="3512964"/>
            <a:ext cx="554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>
                <a:solidFill>
                  <a:srgbClr val="002060"/>
                </a:solidFill>
              </a:rPr>
              <a:t>Impact of 183 GHz channels to Typhoon forecast</a:t>
            </a:r>
            <a:endParaRPr kumimoji="1" lang="ja-JP" altLang="en-US" b="1">
              <a:solidFill>
                <a:srgbClr val="002060"/>
              </a:solidFill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9370AA7-DBCC-473D-B7AE-84B9A2D9A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75" y="3641485"/>
            <a:ext cx="3403607" cy="175219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D7A7758-6967-404E-8246-D0C383A0C8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9169" y="4768286"/>
            <a:ext cx="4114108" cy="2115116"/>
          </a:xfrm>
          <a:prstGeom prst="rect">
            <a:avLst/>
          </a:prstGeom>
        </p:spPr>
      </p:pic>
      <p:sp>
        <p:nvSpPr>
          <p:cNvPr id="40" name="矢印: 折線 39">
            <a:extLst>
              <a:ext uri="{FF2B5EF4-FFF2-40B4-BE49-F238E27FC236}">
                <a16:creationId xmlns:a16="http://schemas.microsoft.com/office/drawing/2014/main" id="{B4DE9B45-6BF6-40B6-89DC-2283303DD012}"/>
              </a:ext>
            </a:extLst>
          </p:cNvPr>
          <p:cNvSpPr/>
          <p:nvPr/>
        </p:nvSpPr>
        <p:spPr bwMode="auto">
          <a:xfrm flipV="1">
            <a:off x="874237" y="5160566"/>
            <a:ext cx="1479351" cy="772006"/>
          </a:xfrm>
          <a:prstGeom prst="bent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22275" marR="0" indent="0" algn="ctr" defTabSz="842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67B5DC4-B3A1-49C8-A7E8-9C16853CFCE6}"/>
              </a:ext>
            </a:extLst>
          </p:cNvPr>
          <p:cNvSpPr txBox="1"/>
          <p:nvPr/>
        </p:nvSpPr>
        <p:spPr>
          <a:xfrm>
            <a:off x="3402515" y="3364833"/>
            <a:ext cx="292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>
                <a:solidFill>
                  <a:srgbClr val="002060"/>
                </a:solidFill>
              </a:rPr>
              <a:t>Impact of High-freq. channels to Precipitation retrievals</a:t>
            </a:r>
            <a:endParaRPr kumimoji="1" lang="ja-JP" altLang="en-US" b="1">
              <a:solidFill>
                <a:srgbClr val="002060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1F14CCD-1606-4162-807F-DC39C3E51C64}"/>
              </a:ext>
            </a:extLst>
          </p:cNvPr>
          <p:cNvSpPr/>
          <p:nvPr/>
        </p:nvSpPr>
        <p:spPr>
          <a:xfrm>
            <a:off x="186911" y="6351648"/>
            <a:ext cx="20811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（</a:t>
            </a:r>
            <a:r>
              <a:rPr lang="en-US" altLang="ja-JP" sz="110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Monthly GSMaP precipitation of Jan. 2015 using GMI)</a:t>
            </a:r>
            <a:endParaRPr lang="ja-JP" altLang="en-US" sz="110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F559D16-A864-4280-8912-BCCD24A92F22}"/>
              </a:ext>
            </a:extLst>
          </p:cNvPr>
          <p:cNvSpPr txBox="1"/>
          <p:nvPr/>
        </p:nvSpPr>
        <p:spPr>
          <a:xfrm>
            <a:off x="23913" y="5160566"/>
            <a:ext cx="24071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Gray: missing due to snowfall</a:t>
            </a:r>
          </a:p>
          <a:p>
            <a:r>
              <a:rPr kumimoji="1"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White: No rainfall</a:t>
            </a:r>
            <a:endParaRPr kumimoji="1" lang="ja-JP" alt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0688CB7-61D3-4EBC-AA43-77F90CB2D49E}"/>
              </a:ext>
            </a:extLst>
          </p:cNvPr>
          <p:cNvSpPr txBox="1"/>
          <p:nvPr/>
        </p:nvSpPr>
        <p:spPr>
          <a:xfrm>
            <a:off x="-15330" y="3433631"/>
            <a:ext cx="3083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>
                <a:solidFill>
                  <a:srgbClr val="0070C0"/>
                </a:solidFill>
              </a:rPr>
              <a:t>Without high-fre</a:t>
            </a:r>
            <a:r>
              <a:rPr lang="en-US" altLang="ja-JP" sz="1400" b="1">
                <a:solidFill>
                  <a:srgbClr val="0070C0"/>
                </a:solidFill>
              </a:rPr>
              <a:t>q. channels</a:t>
            </a:r>
            <a:endParaRPr kumimoji="1" lang="ja-JP" altLang="en-US" sz="1400" b="1">
              <a:solidFill>
                <a:srgbClr val="0070C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BF3BD97-B048-4925-B87C-34EA7C7814A2}"/>
              </a:ext>
            </a:extLst>
          </p:cNvPr>
          <p:cNvSpPr txBox="1"/>
          <p:nvPr/>
        </p:nvSpPr>
        <p:spPr>
          <a:xfrm>
            <a:off x="3999450" y="4558042"/>
            <a:ext cx="2393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>
                <a:solidFill>
                  <a:srgbClr val="FF0000"/>
                </a:solidFill>
              </a:rPr>
              <a:t>With high-fre</a:t>
            </a:r>
            <a:r>
              <a:rPr lang="en-US" altLang="ja-JP" sz="1400" b="1">
                <a:solidFill>
                  <a:srgbClr val="FF0000"/>
                </a:solidFill>
              </a:rPr>
              <a:t>q. channels</a:t>
            </a:r>
            <a:endParaRPr kumimoji="1" lang="ja-JP" altLang="en-US" sz="1400" b="1">
              <a:solidFill>
                <a:srgbClr val="FF0000"/>
              </a:solidFill>
            </a:endParaRPr>
          </a:p>
        </p:txBody>
      </p:sp>
      <p:pic>
        <p:nvPicPr>
          <p:cNvPr id="4" name="Audio Recording 2022/07/14 15:03:49" descr="Audio Recording 2022/07/14 15:03:49">
            <a:hlinkClick r:id="" action="ppaction://media"/>
            <a:extLst>
              <a:ext uri="{FF2B5EF4-FFF2-40B4-BE49-F238E27FC236}">
                <a16:creationId xmlns:a16="http://schemas.microsoft.com/office/drawing/2014/main" id="{14F57A7F-90EC-A825-A043-A5CF40E1F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5" name="Audio Recording 2022/07/14 15:39:22" descr="Audio Recording 2022/07/14 15:39:22">
            <a:hlinkClick r:id="" action="ppaction://media"/>
            <a:extLst>
              <a:ext uri="{FF2B5EF4-FFF2-40B4-BE49-F238E27FC236}">
                <a16:creationId xmlns:a16="http://schemas.microsoft.com/office/drawing/2014/main" id="{F70FD9D4-D412-764A-3554-F70A7D6614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70473"/>
      </p:ext>
    </p:extLst>
  </p:cSld>
  <p:clrMapOvr>
    <a:masterClrMapping/>
  </p:clrMapOvr>
  <p:transition advClick="0" advTm="86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6" objId="5"/>
        <p14:stopEvt time="84294" objId="5"/>
      </p14:showEvtLst>
    </p:ext>
  </p:extLst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ＭＳ Ｐゴシック"/>
        <a:ea typeface="ＭＳ Ｐゴシック"/>
        <a:cs typeface=""/>
      </a:majorFont>
      <a:minorFont>
        <a:latin typeface="ＭＳ Ｐゴシック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45720" rIns="91440" bIns="45720" numCol="1" anchor="ctr" anchorCtr="0" compatLnSpc="1">
        <a:prstTxWarp prst="textNoShape">
          <a:avLst/>
        </a:prstTxWarp>
      </a:bodyPr>
      <a:lstStyle>
        <a:defPPr marL="422275" marR="0" indent="0" algn="ctr" defTabSz="842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EB8FBADCA7CA41A653D4E3C7E5591B" ma:contentTypeVersion="10" ma:contentTypeDescription="Create a new document." ma:contentTypeScope="" ma:versionID="ec68289a7cdb1935f39b4cf7f9b00818">
  <xsd:schema xmlns:xsd="http://www.w3.org/2001/XMLSchema" xmlns:xs="http://www.w3.org/2001/XMLSchema" xmlns:p="http://schemas.microsoft.com/office/2006/metadata/properties" xmlns:ns2="ea74ef03-cb5d-4ed0-a920-4db706aa9450" xmlns:ns3="1a6f146e-2ca9-4227-a35b-a2e6943de2cc" targetNamespace="http://schemas.microsoft.com/office/2006/metadata/properties" ma:root="true" ma:fieldsID="5e16ee0943913cf177ca1cd27b932f62" ns2:_="" ns3:_="">
    <xsd:import namespace="ea74ef03-cb5d-4ed0-a920-4db706aa9450"/>
    <xsd:import namespace="1a6f146e-2ca9-4227-a35b-a2e6943de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4ef03-cb5d-4ed0-a920-4db706aa94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f146e-2ca9-4227-a35b-a2e6943de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AA4E1F-CF3E-4E1C-80DF-A6C614047D9F}">
  <ds:schemaRefs>
    <ds:schemaRef ds:uri="1a6f146e-2ca9-4227-a35b-a2e6943de2cc"/>
    <ds:schemaRef ds:uri="ea74ef03-cb5d-4ed0-a920-4db706aa945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B69EBA-B618-4A0B-A8B8-BE2AC922EE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990E59-640B-4D81-9CAF-E3B1F46764A1}">
  <ds:schemaRefs>
    <ds:schemaRef ds:uri="1a6f146e-2ca9-4227-a35b-a2e6943de2cc"/>
    <ds:schemaRef ds:uri="ea74ef03-cb5d-4ed0-a920-4db706aa94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</TotalTime>
  <Words>3172</Words>
  <Application>Microsoft Office PowerPoint</Application>
  <PresentationFormat>ワイド画面</PresentationFormat>
  <Paragraphs>432</Paragraphs>
  <Slides>13</Slides>
  <Notes>10</Notes>
  <HiddenSlides>0</HiddenSlides>
  <MMClips>15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Arial Unicode MS</vt:lpstr>
      <vt:lpstr>ＭＳ Ｐゴシック</vt:lpstr>
      <vt:lpstr>Yu Gothic UI</vt:lpstr>
      <vt:lpstr>メイリオ</vt:lpstr>
      <vt:lpstr>游ゴシック</vt:lpstr>
      <vt:lpstr>Arial</vt:lpstr>
      <vt:lpstr>Calibri</vt:lpstr>
      <vt:lpstr>Symbol</vt:lpstr>
      <vt:lpstr>Wingdings</vt:lpstr>
      <vt:lpstr>標準デザイン</vt:lpstr>
      <vt:lpstr>JAXA EO Program and  Opportunities for GEWEX - 2022</vt:lpstr>
      <vt:lpstr>Japanese Earth Observation Satellites/Sensors</vt:lpstr>
      <vt:lpstr>Climate Monitoring by GCOM-C Global Change Observation Mission - Climate (GCOM-C)</vt:lpstr>
      <vt:lpstr>New GCOM-W/AMSR2 Products Global Change Observation Mission - Water (GCOM-W)</vt:lpstr>
      <vt:lpstr>Monitoring of Extreme Heavy Rainfall and Drought based upon 21-yr Statistics of the GSMaP Precipitation Data </vt:lpstr>
      <vt:lpstr>Constructing long-term precipitation radar datasets by TRMM/PR (1997-2015) and the GPM/DPR (2014-) </vt:lpstr>
      <vt:lpstr>Long-term precipitation observations  by Spaceborne Precipitation Radar</vt:lpstr>
      <vt:lpstr>Future Missions for Climate &amp; Water: EarthCARE (JFY2023)</vt:lpstr>
      <vt:lpstr>Future Missions for Climate &amp; Water: GOSAT-GW (JFY2023)</vt:lpstr>
      <vt:lpstr>Satellite and Model Collaborations  toward Earth Environment Predictions</vt:lpstr>
      <vt:lpstr>Global Terrestrial Hydrological Simulation System: Today’s Earth</vt:lpstr>
      <vt:lpstr>“JAXA Realtime Weather Watch” GSMaP Assimilation in  JAXA Supercomputer System (NEXRA)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JAXA EO Program and Opportunities for GEWEX</dc:title>
  <dc:creator>可知　美佐子</dc:creator>
  <cp:lastModifiedBy>可知　美佐子</cp:lastModifiedBy>
  <cp:revision>10</cp:revision>
  <dcterms:created xsi:type="dcterms:W3CDTF">2020-01-26T15:15:25Z</dcterms:created>
  <dcterms:modified xsi:type="dcterms:W3CDTF">2022-07-23T12:08:29Z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0x0101007AEB8FBADCA7CA41A653D4E3C7E5591B</vt:lpwstr>
  </property>
</Properties>
</file>