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4"/>
  </p:notesMasterIdLst>
  <p:sldIdLst>
    <p:sldId id="5645" r:id="rId3"/>
    <p:sldId id="10966" r:id="rId4"/>
    <p:sldId id="10892" r:id="rId5"/>
    <p:sldId id="10927" r:id="rId6"/>
    <p:sldId id="10929" r:id="rId7"/>
    <p:sldId id="10941" r:id="rId8"/>
    <p:sldId id="10942" r:id="rId9"/>
    <p:sldId id="10937" r:id="rId10"/>
    <p:sldId id="10936" r:id="rId11"/>
    <p:sldId id="10938" r:id="rId12"/>
    <p:sldId id="1094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816"/>
  </p:normalViewPr>
  <p:slideViewPr>
    <p:cSldViewPr snapToGrid="0">
      <p:cViewPr>
        <p:scale>
          <a:sx n="86" d="100"/>
          <a:sy n="86" d="100"/>
        </p:scale>
        <p:origin x="213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FD19B-9148-354F-908F-B82F1A39E62C}" type="datetimeFigureOut">
              <a:rPr lang="en-US" smtClean="0"/>
              <a:t>4/26/24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8C095-1A76-7344-ACAB-01CF68DCA285}" type="slidenum">
              <a:rPr lang="en-US" smtClean="0"/>
              <a:t>‹#›</a:t>
            </a:fld>
            <a:endParaRPr lang="en-US"/>
          </a:p>
        </p:txBody>
      </p:sp>
    </p:spTree>
    <p:extLst>
      <p:ext uri="{BB962C8B-B14F-4D97-AF65-F5344CB8AC3E}">
        <p14:creationId xmlns:p14="http://schemas.microsoft.com/office/powerpoint/2010/main" val="204448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thanks the chair for the introduction. Sorry for the long title, today, my presentation is about mapping of periglacial landforms, especially rock glaciers using remote sensing.</a:t>
            </a:r>
          </a:p>
        </p:txBody>
      </p:sp>
      <p:sp>
        <p:nvSpPr>
          <p:cNvPr id="4" name="Slide Number Placeholder 3"/>
          <p:cNvSpPr>
            <a:spLocks noGrp="1"/>
          </p:cNvSpPr>
          <p:nvPr>
            <p:ph type="sldNum" sz="quarter" idx="5"/>
          </p:nvPr>
        </p:nvSpPr>
        <p:spPr/>
        <p:txBody>
          <a:bodyPr/>
          <a:lstStyle/>
          <a:p>
            <a:fld id="{467ADD0F-2765-4DBD-88E8-942C620BEDF7}" type="slidenum">
              <a:rPr lang="en-US" smtClean="0"/>
              <a:t>1</a:t>
            </a:fld>
            <a:endParaRPr lang="en-US"/>
          </a:p>
        </p:txBody>
      </p:sp>
    </p:spTree>
    <p:extLst>
      <p:ext uri="{BB962C8B-B14F-4D97-AF65-F5344CB8AC3E}">
        <p14:creationId xmlns:p14="http://schemas.microsoft.com/office/powerpoint/2010/main" val="406961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Machine learning algorithms can be applied to build models for detect the conditions and changes of land surface by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recognizing the spatial, spectral, or temporal patterns recorded in Earth observation data</a:t>
            </a:r>
          </a:p>
        </p:txBody>
      </p:sp>
    </p:spTree>
    <p:extLst>
      <p:ext uri="{BB962C8B-B14F-4D97-AF65-F5344CB8AC3E}">
        <p14:creationId xmlns:p14="http://schemas.microsoft.com/office/powerpoint/2010/main" val="237133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接下来介绍两个比较新的概念：</a:t>
                </a:r>
                <a:r>
                  <a:rPr lang="en-US" altLang="zh-CN" sz="1200" dirty="0">
                    <a:solidFill>
                      <a:srgbClr val="0000FF"/>
                    </a:solidFill>
                  </a:rPr>
                  <a:t>Causal inference</a:t>
                </a:r>
                <a:r>
                  <a:rPr lang="zh-CN" altLang="en-US" sz="1200" dirty="0">
                    <a:solidFill>
                      <a:srgbClr val="0000FF"/>
                    </a:solidFill>
                  </a:rPr>
                  <a:t>、</a:t>
                </a:r>
                <a:r>
                  <a:rPr lang="en-US" altLang="zh-CN" sz="1200" dirty="0">
                    <a:solidFill>
                      <a:srgbClr val="0000FF"/>
                    </a:solidFill>
                  </a:rPr>
                  <a:t>Deep reinforcement learning</a:t>
                </a:r>
                <a:endParaRPr lang="en-US" altLang="zh-CN"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P1, </a:t>
                </a:r>
                <a:r>
                  <a:rPr lang="zh-CN" altLang="en-US" dirty="0"/>
                  <a:t>从</a:t>
                </a:r>
                <a:r>
                  <a:rPr lang="en-US" altLang="zh-CN" dirty="0"/>
                  <a:t>Lorenz model </a:t>
                </a:r>
                <a:r>
                  <a:rPr lang="zh-CN" altLang="en-US" dirty="0"/>
                  <a:t>谈起</a:t>
                </a:r>
                <a:endParaRPr lang="en-US" altLang="zh-CN" dirty="0"/>
              </a:p>
              <a:p>
                <a:r>
                  <a:rPr lang="zh-CN" altLang="en-US" dirty="0"/>
                  <a:t>之前模型都是确定论的思路，但</a:t>
                </a:r>
                <a:r>
                  <a:rPr lang="en-US" altLang="zh-CN" dirty="0"/>
                  <a:t>……</a:t>
                </a:r>
              </a:p>
              <a:p>
                <a:r>
                  <a:rPr lang="zh-CN" altLang="en-US" dirty="0"/>
                  <a:t>地学家也可以对数学做出贡献。</a:t>
                </a:r>
                <a:endParaRPr lang="en-US" altLang="zh-CN" dirty="0"/>
              </a:p>
              <a:p>
                <a:r>
                  <a:rPr lang="en-US" altLang="zh-CN" sz="1200" dirty="0">
                    <a:solidFill>
                      <a:srgbClr val="0000FF"/>
                    </a:solidFill>
                  </a:rPr>
                  <a:t>Lorenz EN. Deterministic nonperiodic flow. Journal of the Atmospheric Sciences, 1963, 20(2): 130-141</a:t>
                </a:r>
              </a:p>
              <a:p>
                <a:r>
                  <a:rPr lang="en-US" altLang="zh-CN" sz="1200" dirty="0">
                    <a:solidFill>
                      <a:srgbClr val="0000FF"/>
                    </a:solidFill>
                  </a:rPr>
                  <a:t>Citations: 19497 till Aug 20, 2018</a:t>
                </a:r>
                <a:endParaRPr lang="en-US" altLang="zh-CN" dirty="0"/>
              </a:p>
              <a:p>
                <a:endParaRPr lang="en-US" altLang="zh-CN" dirty="0"/>
              </a:p>
              <a:p>
                <a:r>
                  <a:rPr lang="en-US" altLang="zh-CN" dirty="0"/>
                  <a:t>https://en.wikipedia.org/wiki/Butterfly_effect</a:t>
                </a:r>
              </a:p>
              <a:p>
                <a:endParaRPr lang="en-US" altLang="zh-CN" dirty="0"/>
              </a:p>
              <a:p>
                <a:r>
                  <a:rPr lang="zh-CN" altLang="en-US" dirty="0"/>
                  <a:t>模型的误差是内在的（</a:t>
                </a:r>
                <a:r>
                  <a:rPr lang="en-US" altLang="zh-CN" dirty="0"/>
                  <a:t>inherent</a:t>
                </a:r>
                <a:r>
                  <a:rPr lang="zh-CN" altLang="en-US" dirty="0"/>
                  <a:t>）</a:t>
                </a:r>
                <a:endParaRPr lang="en-US" altLang="zh-CN" dirty="0"/>
              </a:p>
              <a:p>
                <a:r>
                  <a:rPr lang="zh-CN" altLang="en-US" dirty="0"/>
                  <a:t>蝴蝶效应</a:t>
                </a:r>
                <a:r>
                  <a:rPr lang="en-US" altLang="zh-CN" dirty="0"/>
                  <a:t>:</a:t>
                </a:r>
                <a:r>
                  <a:rPr lang="zh-CN" altLang="en-US" dirty="0"/>
                  <a:t>以</a:t>
                </a:r>
                <a:r>
                  <a:rPr lang="en-US" altLang="zh-CN" dirty="0"/>
                  <a:t>Lorenz</a:t>
                </a:r>
                <a:r>
                  <a:rPr lang="zh-CN" altLang="en-US" dirty="0"/>
                  <a:t>系统为例</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宋体" panose="02010600030101010101" pitchFamily="2" charset="-122"/>
                  </a:rPr>
                  <a:t>初值的微小变化对</a:t>
                </a:r>
                <a:r>
                  <a:rPr lang="en-US" altLang="zh-CN" sz="1200" dirty="0">
                    <a:latin typeface="宋体" panose="02010600030101010101" pitchFamily="2" charset="-122"/>
                  </a:rPr>
                  <a:t>Lorenz</a:t>
                </a:r>
                <a:r>
                  <a:rPr lang="zh-CN" altLang="en-US" sz="1200" dirty="0">
                    <a:latin typeface="宋体" panose="02010600030101010101" pitchFamily="2" charset="-122"/>
                  </a:rPr>
                  <a:t>模型计算结果的影响</a:t>
                </a:r>
                <a:r>
                  <a:rPr lang="en-US" altLang="zh-CN" sz="1200" dirty="0">
                    <a:latin typeface="宋体" panose="02010600030101010101" pitchFamily="2" charset="-122"/>
                  </a:rPr>
                  <a:t>: </a:t>
                </a:r>
                <a:r>
                  <a:rPr lang="zh-CN" altLang="en-US" sz="1200" dirty="0">
                    <a:latin typeface="宋体" panose="02010600030101010101" pitchFamily="2" charset="-122"/>
                  </a:rPr>
                  <a:t>右图为</a:t>
                </a:r>
                <a:r>
                  <a:rPr lang="en-US" altLang="zh-CN" sz="1200" i="0">
                    <a:latin typeface="Cambria Math" panose="02040503050406030204" pitchFamily="18" charset="0"/>
                  </a:rPr>
                  <a:t>𝑋_(1</a:t>
                </a:r>
                <a:r>
                  <a:rPr lang="en-US" altLang="zh-CN" sz="1200" b="0" i="0">
                    <a:latin typeface="Cambria Math" panose="02040503050406030204" pitchFamily="18" charset="0"/>
                  </a:rPr>
                  <a:t>,) </a:t>
                </a:r>
                <a:r>
                  <a:rPr lang="en-US" altLang="zh-CN" sz="1200" i="0">
                    <a:latin typeface="Cambria Math" panose="02040503050406030204" pitchFamily="18" charset="0"/>
                  </a:rPr>
                  <a:t>𝑋_2</a:t>
                </a:r>
                <a:r>
                  <a:rPr lang="en-US" altLang="zh-CN" sz="1200" b="0" i="0">
                    <a:latin typeface="Cambria Math" panose="02040503050406030204" pitchFamily="18" charset="0"/>
                  </a:rPr>
                  <a:t>,</a:t>
                </a:r>
                <a:r>
                  <a:rPr lang="en-US" altLang="zh-CN" sz="1200" i="0">
                    <a:latin typeface="Cambria Math" panose="02040503050406030204" pitchFamily="18" charset="0"/>
                  </a:rPr>
                  <a:t>𝑋_3</a:t>
                </a:r>
                <a:r>
                  <a:rPr lang="zh-CN" altLang="en-US" dirty="0"/>
                  <a:t>的</a:t>
                </a:r>
                <a:r>
                  <a:rPr lang="en-US" altLang="zh-CN" dirty="0"/>
                  <a:t>3D</a:t>
                </a:r>
                <a:r>
                  <a:rPr lang="zh-CN" altLang="en-US" dirty="0"/>
                  <a:t>维变化</a:t>
                </a:r>
                <a:r>
                  <a:rPr lang="en-US" altLang="zh-CN" dirty="0"/>
                  <a:t>,</a:t>
                </a:r>
                <a:r>
                  <a:rPr lang="zh-CN" altLang="en-US" dirty="0"/>
                  <a:t>下图是</a:t>
                </a:r>
                <a:r>
                  <a:rPr lang="en-US" altLang="zh-CN" sz="1200" i="0">
                    <a:latin typeface="Cambria Math" panose="02040503050406030204" pitchFamily="18" charset="0"/>
                  </a:rPr>
                  <a:t>𝑋_1</a:t>
                </a:r>
                <a:r>
                  <a:rPr lang="zh-CN" altLang="en-US" dirty="0"/>
                  <a:t>的变化</a:t>
                </a:r>
                <a:endParaRPr lang="en-US" altLang="zh-CN" dirty="0"/>
              </a:p>
            </p:txBody>
          </p:sp>
        </mc:Fallback>
      </mc:AlternateContent>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51BF8-4B54-4BC5-8B13-FBFEB34B670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602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itchFamily="2" charset="2"/>
              <a:buNone/>
            </a:pPr>
            <a:r>
              <a:rPr lang="zh-CN" altLang="en-US" sz="1200" dirty="0">
                <a:solidFill>
                  <a:prstClr val="black"/>
                </a:solidFill>
                <a:latin typeface="Microsoft YaHei UI" panose="020B0503020204020204" pitchFamily="34" charset="-122"/>
                <a:ea typeface="Microsoft YaHei UI" panose="020B0503020204020204" pitchFamily="34" charset="-122"/>
              </a:rPr>
              <a:t>冻土消融还将：</a:t>
            </a:r>
            <a:endParaRPr lang="en-US" altLang="zh-CN" sz="1200" dirty="0">
              <a:solidFill>
                <a:prstClr val="black"/>
              </a:solidFill>
              <a:latin typeface="Microsoft YaHei UI" panose="020B0503020204020204" pitchFamily="34" charset="-122"/>
              <a:ea typeface="Microsoft YaHei UI" panose="020B0503020204020204" pitchFamily="34" charset="-122"/>
            </a:endParaRPr>
          </a:p>
          <a:p>
            <a:pPr marL="342900" indent="-342900">
              <a:lnSpc>
                <a:spcPct val="150000"/>
              </a:lnSpc>
              <a:buFont typeface="Wingdings" pitchFamily="2" charset="2"/>
              <a:buChar char="q"/>
            </a:pPr>
            <a:r>
              <a:rPr lang="zh-CN" altLang="en-US" sz="1200" dirty="0">
                <a:solidFill>
                  <a:prstClr val="black"/>
                </a:solidFill>
                <a:latin typeface="Microsoft YaHei UI" panose="020B0503020204020204" pitchFamily="34" charset="-122"/>
                <a:ea typeface="Microsoft YaHei UI" panose="020B0503020204020204" pitchFamily="34" charset="-122"/>
              </a:rPr>
              <a:t>产</a:t>
            </a:r>
            <a:r>
              <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生大量热融塌陷、热融湖等</a:t>
            </a:r>
            <a:r>
              <a:rPr lang="zh-CN" altLang="en-US" sz="1200" dirty="0">
                <a:solidFill>
                  <a:prstClr val="black"/>
                </a:solidFill>
                <a:latin typeface="Microsoft YaHei UI" panose="020B0503020204020204" pitchFamily="34" charset="-122"/>
                <a:ea typeface="Microsoft YaHei UI" panose="020B0503020204020204" pitchFamily="34" charset="-122"/>
              </a:rPr>
              <a:t>冰缘</a:t>
            </a:r>
            <a:r>
              <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地貌</a:t>
            </a:r>
            <a:endParaRPr lang="en-US" altLang="zh-CN" sz="1200" b="0" i="0" u="none" strike="noStrike" dirty="0">
              <a:effectLst/>
              <a:latin typeface="Microsoft YaHei UI" panose="020B0503020204020204" pitchFamily="34" charset="-122"/>
              <a:ea typeface="Microsoft YaHei UI" panose="020B0503020204020204" pitchFamily="34" charset="-122"/>
            </a:endParaRPr>
          </a:p>
          <a:p>
            <a:pPr marL="342900" indent="-342900">
              <a:lnSpc>
                <a:spcPct val="150000"/>
              </a:lnSpc>
              <a:buFont typeface="Wingdings" pitchFamily="2" charset="2"/>
              <a:buChar char="q"/>
            </a:pPr>
            <a:r>
              <a:rPr lang="zh-CN" altLang="en-US" sz="1200" b="0" i="0" u="none" strike="noStrike" dirty="0">
                <a:effectLst/>
                <a:latin typeface="Microsoft YaHei UI" panose="020B0503020204020204" pitchFamily="34" charset="-122"/>
                <a:ea typeface="Microsoft YaHei UI" panose="020B0503020204020204" pitchFamily="34" charset="-122"/>
              </a:rPr>
              <a:t>影响区域水循环</a:t>
            </a:r>
            <a:endParaRPr lang="en-US" altLang="zh-CN" sz="1200" b="0" i="0" u="none" strike="noStrike" dirty="0">
              <a:effectLst/>
              <a:latin typeface="Microsoft YaHei UI" panose="020B0503020204020204" pitchFamily="34" charset="-122"/>
              <a:ea typeface="Microsoft YaHei UI" panose="020B0503020204020204" pitchFamily="34" charset="-122"/>
            </a:endParaRPr>
          </a:p>
          <a:p>
            <a:pPr marL="342900" indent="-342900">
              <a:lnSpc>
                <a:spcPct val="150000"/>
              </a:lnSpc>
              <a:buFont typeface="Wingdings" pitchFamily="2" charset="2"/>
              <a:buChar char="q"/>
            </a:pPr>
            <a:r>
              <a:rPr lang="zh-CN" altLang="en-US" sz="1200" dirty="0">
                <a:latin typeface="Microsoft YaHei UI" panose="020B0503020204020204" pitchFamily="34" charset="-122"/>
                <a:ea typeface="Microsoft YaHei UI" panose="020B0503020204020204" pitchFamily="34" charset="-122"/>
              </a:rPr>
              <a:t>改变生态群落</a:t>
            </a:r>
            <a:endParaRPr lang="en-US" altLang="zh-CN" sz="1200" b="0" i="0" u="none" strike="noStrike" dirty="0">
              <a:effectLst/>
              <a:latin typeface="Microsoft YaHei UI" panose="020B0503020204020204" pitchFamily="34" charset="-122"/>
              <a:ea typeface="Microsoft YaHei UI" panose="020B0503020204020204" pitchFamily="34" charset="-122"/>
            </a:endParaRPr>
          </a:p>
          <a:p>
            <a:pPr marL="342900" indent="-342900">
              <a:lnSpc>
                <a:spcPct val="150000"/>
              </a:lnSpc>
              <a:buFont typeface="Wingdings" pitchFamily="2" charset="2"/>
              <a:buChar char="q"/>
            </a:pPr>
            <a:r>
              <a:rPr lang="en-US" sz="1200" dirty="0" err="1">
                <a:latin typeface="Microsoft YaHei UI" panose="020B0503020204020204" pitchFamily="34" charset="-122"/>
                <a:ea typeface="Microsoft YaHei UI" panose="020B0503020204020204" pitchFamily="34" charset="-122"/>
              </a:rPr>
              <a:t>导致灾害和破坏工程设施</a:t>
            </a:r>
            <a:endParaRPr lang="en-US" sz="1200" dirty="0">
              <a:latin typeface="Microsoft YaHei UI" panose="020B0503020204020204" pitchFamily="34" charset="-122"/>
              <a:ea typeface="Microsoft YaHei U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Ice and periglacial soils contain unexpectedly diverse and rich assemblages of Bacteria and Eukarya indicating that there may be high rates of dispersal to the top of this tropical mountain and/or that the habitat is more conducive to microbial life than was previously thought.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04764D-0B1B-AA41-B855-B30C19BF4CA6}" type="slidenum">
              <a:rPr kumimoji="0" lang="en-CN"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CN"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682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FC1EF8-8D21-4A24-A50A-D179D6AB5CF8}"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06512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r>
              <a:rPr lang="zh-CN" altLang="en-US" dirty="0"/>
              <a:t>国家青藏高原科学数据中心是我们中心承担的重要任务，是全国首批成立的国家级数据中心，自</a:t>
            </a:r>
            <a:r>
              <a:rPr lang="en-US" altLang="zh-CN" dirty="0"/>
              <a:t>2019</a:t>
            </a:r>
            <a:r>
              <a:rPr lang="zh-CN" altLang="en-US" dirty="0"/>
              <a:t>年</a:t>
            </a:r>
            <a:r>
              <a:rPr lang="en-US" altLang="zh-CN" dirty="0"/>
              <a:t>6</a:t>
            </a:r>
            <a:r>
              <a:rPr lang="zh-CN" altLang="en-US" dirty="0"/>
              <a:t>月成立以来，已经拥有超过</a:t>
            </a:r>
            <a:r>
              <a:rPr lang="en-US" altLang="zh-CN" dirty="0"/>
              <a:t>7</a:t>
            </a:r>
            <a:r>
              <a:rPr lang="zh-CN" altLang="en-US" dirty="0"/>
              <a:t>万名注册用户，发布了涵盖</a:t>
            </a:r>
            <a:r>
              <a:rPr lang="en-US" altLang="zh-CN" dirty="0"/>
              <a:t>……</a:t>
            </a:r>
            <a:r>
              <a:rPr lang="zh-CN" altLang="en-US" dirty="0"/>
              <a:t>等多个学科的近</a:t>
            </a:r>
            <a:r>
              <a:rPr lang="en-US" altLang="zh-CN" dirty="0"/>
              <a:t>6000</a:t>
            </a:r>
            <a:r>
              <a:rPr lang="zh-CN" altLang="en-US" dirty="0"/>
              <a:t>个数据集，总量超过</a:t>
            </a:r>
            <a:r>
              <a:rPr lang="en-US" altLang="zh-CN" dirty="0"/>
              <a:t>300TB</a:t>
            </a:r>
            <a:r>
              <a:rPr lang="zh-CN" altLang="en-US" dirty="0"/>
              <a:t>，数据中心还遵从</a:t>
            </a:r>
            <a:r>
              <a:rPr lang="en-US" altLang="zh-CN" dirty="0"/>
              <a:t>FAIR</a:t>
            </a:r>
            <a:r>
              <a:rPr lang="zh-CN" altLang="en-US" dirty="0"/>
              <a:t>原则，超过</a:t>
            </a:r>
            <a:r>
              <a:rPr lang="en-US" altLang="zh-CN" dirty="0"/>
              <a:t>65%</a:t>
            </a:r>
            <a:r>
              <a:rPr lang="zh-CN" altLang="en-US" dirty="0"/>
              <a:t>位开放获取数据集</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4118BB-1AE5-4DE6-81BA-6E28E0ED7C9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42062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A281-53F5-39E4-BC09-F796EF48C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47787B-5D89-B6C2-6332-3479AB362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D8DC9B-9471-2929-9DE5-4B3267C66FD1}"/>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5" name="Footer Placeholder 4">
            <a:extLst>
              <a:ext uri="{FF2B5EF4-FFF2-40B4-BE49-F238E27FC236}">
                <a16:creationId xmlns:a16="http://schemas.microsoft.com/office/drawing/2014/main" id="{AD6DF9CB-75A9-820E-1D22-D75479419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B2002-C722-FFBF-7DF5-8B037BE06C3A}"/>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316474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9600-4571-86F9-5091-065055FEC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28E85-234B-652D-C710-867933D62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1C33-BDC8-1DDF-3A94-3C40B36F12A9}"/>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5" name="Footer Placeholder 4">
            <a:extLst>
              <a:ext uri="{FF2B5EF4-FFF2-40B4-BE49-F238E27FC236}">
                <a16:creationId xmlns:a16="http://schemas.microsoft.com/office/drawing/2014/main" id="{F3683EB1-889B-986A-745D-CA0E177A4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1F8A0-7329-CFEE-8110-D9BC4C9B766F}"/>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230312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F73BD7-2DCD-BA4F-C4D0-BD8BDE0A26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CFCDE8-6563-9BAB-8506-53286948F2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4E5E9-5002-F3D4-1F5F-5EC70D15F671}"/>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5" name="Footer Placeholder 4">
            <a:extLst>
              <a:ext uri="{FF2B5EF4-FFF2-40B4-BE49-F238E27FC236}">
                <a16:creationId xmlns:a16="http://schemas.microsoft.com/office/drawing/2014/main" id="{E85D9A43-77E1-688A-C166-6CAA84B0C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3AB38-BE24-77E8-7866-733FEF0B2A2E}"/>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284246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_单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0198E-D86B-F91D-2DC6-5774DA1574E0}"/>
              </a:ext>
            </a:extLst>
          </p:cNvPr>
          <p:cNvSpPr>
            <a:spLocks noGrp="1"/>
          </p:cNvSpPr>
          <p:nvPr>
            <p:ph type="title" hasCustomPrompt="1"/>
          </p:nvPr>
        </p:nvSpPr>
        <p:spPr>
          <a:xfrm>
            <a:off x="150654" y="136525"/>
            <a:ext cx="11890692" cy="869315"/>
          </a:xfrm>
        </p:spPr>
        <p:txBody>
          <a:bodyPr>
            <a:normAutofit/>
          </a:bodyPr>
          <a:lstStyle>
            <a:lvl1pPr algn="ctr">
              <a:defRPr sz="4000" b="1" i="0" baseline="0">
                <a:solidFill>
                  <a:srgbClr val="0000FF"/>
                </a:solidFill>
                <a:latin typeface="Arial" panose="020B0604020202020204" pitchFamily="34" charset="0"/>
                <a:ea typeface="黑体" panose="02010609060101010101" pitchFamily="49" charset="-122"/>
              </a:defRPr>
            </a:lvl1pPr>
          </a:lstStyle>
          <a:p>
            <a:r>
              <a:rPr lang="zh-CN" altLang="en-US" dirty="0"/>
              <a:t>标题</a:t>
            </a:r>
          </a:p>
        </p:txBody>
      </p:sp>
      <p:sp>
        <p:nvSpPr>
          <p:cNvPr id="3" name="文本占位符 2">
            <a:extLst>
              <a:ext uri="{FF2B5EF4-FFF2-40B4-BE49-F238E27FC236}">
                <a16:creationId xmlns:a16="http://schemas.microsoft.com/office/drawing/2014/main" id="{CD9B60D4-2B04-957C-2415-D04593E53CEA}"/>
              </a:ext>
            </a:extLst>
          </p:cNvPr>
          <p:cNvSpPr>
            <a:spLocks noGrp="1"/>
          </p:cNvSpPr>
          <p:nvPr>
            <p:ph type="body" idx="1" hasCustomPrompt="1"/>
          </p:nvPr>
        </p:nvSpPr>
        <p:spPr>
          <a:xfrm>
            <a:off x="345440" y="1211025"/>
            <a:ext cx="11450320" cy="555056"/>
          </a:xfrm>
        </p:spPr>
        <p:txBody>
          <a:bodyPr anchor="ctr" anchorCtr="0">
            <a:normAutofit/>
          </a:bodyPr>
          <a:lstStyle>
            <a:lvl1pPr marL="0" indent="0" algn="l">
              <a:buNone/>
              <a:defRPr sz="3200" b="1" baseline="0">
                <a:solidFill>
                  <a:srgbClr val="0000FF"/>
                </a:solidFill>
                <a:latin typeface="Arial" panose="020B0604020202020204" pitchFamily="34" charset="0"/>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小标题</a:t>
            </a:r>
          </a:p>
        </p:txBody>
      </p:sp>
      <p:sp>
        <p:nvSpPr>
          <p:cNvPr id="4" name="内容占位符 3">
            <a:extLst>
              <a:ext uri="{FF2B5EF4-FFF2-40B4-BE49-F238E27FC236}">
                <a16:creationId xmlns:a16="http://schemas.microsoft.com/office/drawing/2014/main" id="{6A1982D7-821D-CFF4-2900-6F2A0C68E7DA}"/>
              </a:ext>
            </a:extLst>
          </p:cNvPr>
          <p:cNvSpPr>
            <a:spLocks noGrp="1"/>
          </p:cNvSpPr>
          <p:nvPr>
            <p:ph sz="half" idx="2" hasCustomPrompt="1"/>
          </p:nvPr>
        </p:nvSpPr>
        <p:spPr>
          <a:xfrm>
            <a:off x="345440" y="1902287"/>
            <a:ext cx="11450320" cy="4366433"/>
          </a:xfrm>
        </p:spPr>
        <p:txBody>
          <a:bodyPr/>
          <a:lstStyle>
            <a:lvl1pPr marL="228600" indent="-228600" algn="just">
              <a:buFont typeface="Wingdings" panose="05000000000000000000" pitchFamily="2" charset="2"/>
              <a:buChar char="l"/>
              <a:defRPr sz="2800" baseline="0">
                <a:latin typeface="Arial" panose="020B0604020202020204" pitchFamily="34" charset="0"/>
                <a:ea typeface="黑体" panose="02010609060101010101" pitchFamily="49" charset="-122"/>
              </a:defRPr>
            </a:lvl1pPr>
            <a:lvl2pPr marL="685800" indent="-228600" algn="just">
              <a:buFont typeface="Wingdings" panose="05000000000000000000" pitchFamily="2" charset="2"/>
              <a:buChar char="l"/>
              <a:defRPr sz="2400" baseline="0">
                <a:latin typeface="Arial" panose="020B0604020202020204" pitchFamily="34" charset="0"/>
                <a:ea typeface="黑体" panose="02010609060101010101" pitchFamily="49" charset="-122"/>
              </a:defRPr>
            </a:lvl2pPr>
            <a:lvl3pPr marL="1143000" indent="-228600" algn="just">
              <a:buFont typeface="Wingdings" panose="05000000000000000000" pitchFamily="2" charset="2"/>
              <a:buChar char="l"/>
              <a:defRPr sz="2000" baseline="0">
                <a:latin typeface="Arial" panose="020B0604020202020204" pitchFamily="34" charset="0"/>
                <a:ea typeface="黑体" panose="02010609060101010101" pitchFamily="49" charset="-122"/>
              </a:defRPr>
            </a:lvl3pPr>
            <a:lvl4pPr marL="1600200" indent="-228600" algn="just">
              <a:buFont typeface="Wingdings" panose="05000000000000000000" pitchFamily="2" charset="2"/>
              <a:buChar char="l"/>
              <a:defRPr sz="1800" baseline="0">
                <a:latin typeface="Arial" panose="020B0604020202020204" pitchFamily="34" charset="0"/>
                <a:ea typeface="黑体" panose="02010609060101010101" pitchFamily="49" charset="-122"/>
              </a:defRPr>
            </a:lvl4pPr>
            <a:lvl5pPr marL="2057400" indent="-228600" algn="just">
              <a:buFont typeface="Wingdings" panose="05000000000000000000" pitchFamily="2" charset="2"/>
              <a:buChar char="l"/>
              <a:defRPr baseline="0">
                <a:latin typeface="Arial" panose="020B0604020202020204" pitchFamily="34" charset="0"/>
                <a:ea typeface="黑体" panose="02010609060101010101" pitchFamily="49" charset="-122"/>
              </a:defRPr>
            </a:lvl5pPr>
          </a:lstStyle>
          <a:p>
            <a:pPr lvl="0"/>
            <a:r>
              <a:rPr lang="zh-CN" altLang="en-US" dirty="0"/>
              <a:t>一级文本</a:t>
            </a:r>
          </a:p>
          <a:p>
            <a:pPr lvl="1"/>
            <a:r>
              <a:rPr lang="zh-CN" altLang="en-US" dirty="0"/>
              <a:t>二级文本</a:t>
            </a:r>
          </a:p>
          <a:p>
            <a:pPr lvl="2"/>
            <a:r>
              <a:rPr lang="zh-CN" altLang="en-US" dirty="0"/>
              <a:t>三级文本</a:t>
            </a:r>
          </a:p>
          <a:p>
            <a:pPr lvl="3"/>
            <a:r>
              <a:rPr lang="zh-CN" altLang="en-US" dirty="0"/>
              <a:t>四级文本</a:t>
            </a:r>
          </a:p>
          <a:p>
            <a:pPr lvl="4"/>
            <a:r>
              <a:rPr lang="zh-CN" altLang="en-US" dirty="0"/>
              <a:t>五级文本</a:t>
            </a:r>
          </a:p>
        </p:txBody>
      </p:sp>
      <p:sp>
        <p:nvSpPr>
          <p:cNvPr id="10" name="灯片编号占位符 9">
            <a:extLst>
              <a:ext uri="{FF2B5EF4-FFF2-40B4-BE49-F238E27FC236}">
                <a16:creationId xmlns:a16="http://schemas.microsoft.com/office/drawing/2014/main" id="{58E4F466-4E4D-E986-CEEE-9CF87DE90414}"/>
              </a:ext>
            </a:extLst>
          </p:cNvPr>
          <p:cNvSpPr>
            <a:spLocks noGrp="1"/>
          </p:cNvSpPr>
          <p:nvPr>
            <p:ph type="sldNum" sz="quarter" idx="10"/>
          </p:nvPr>
        </p:nvSpPr>
        <p:spPr/>
        <p:txBody>
          <a:bodyPr/>
          <a:lstStyle/>
          <a:p>
            <a:fld id="{AB69DD50-5E81-4FD3-9D09-769A87206584}" type="slidenum">
              <a:rPr lang="zh-CN" altLang="en-US" smtClean="0"/>
              <a:t>‹#›</a:t>
            </a:fld>
            <a:endParaRPr lang="zh-CN" altLang="en-US"/>
          </a:p>
        </p:txBody>
      </p:sp>
      <p:cxnSp>
        <p:nvCxnSpPr>
          <p:cNvPr id="8" name="直接连接符 7">
            <a:extLst>
              <a:ext uri="{FF2B5EF4-FFF2-40B4-BE49-F238E27FC236}">
                <a16:creationId xmlns:a16="http://schemas.microsoft.com/office/drawing/2014/main" id="{14C53A2A-5CD6-AFF5-A974-AFD592EE652C}"/>
              </a:ext>
            </a:extLst>
          </p:cNvPr>
          <p:cNvCxnSpPr>
            <a:cxnSpLocks/>
          </p:cNvCxnSpPr>
          <p:nvPr userDrawn="1"/>
        </p:nvCxnSpPr>
        <p:spPr>
          <a:xfrm>
            <a:off x="0" y="1086737"/>
            <a:ext cx="12192000" cy="0"/>
          </a:xfrm>
          <a:prstGeom prst="line">
            <a:avLst/>
          </a:prstGeom>
          <a:ln w="57150">
            <a:gradFill flip="none" rotWithShape="1">
              <a:gsLst>
                <a:gs pos="0">
                  <a:schemeClr val="accent5">
                    <a:lumMod val="75000"/>
                  </a:schemeClr>
                </a:gs>
                <a:gs pos="49000">
                  <a:schemeClr val="accent1">
                    <a:lumMod val="45000"/>
                    <a:lumOff val="55000"/>
                  </a:schemeClr>
                </a:gs>
                <a:gs pos="96000">
                  <a:schemeClr val="accent5">
                    <a:lumMod val="75000"/>
                  </a:schemeClr>
                </a:gs>
                <a:gs pos="0">
                  <a:schemeClr val="bg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721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分页">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DBBA1402-0DBA-953C-CDD2-5309485FB15E}"/>
              </a:ext>
            </a:extLst>
          </p:cNvPr>
          <p:cNvSpPr>
            <a:spLocks noGrp="1"/>
          </p:cNvSpPr>
          <p:nvPr>
            <p:ph type="pic" sz="quarter" idx="11" hasCustomPrompt="1"/>
          </p:nvPr>
        </p:nvSpPr>
        <p:spPr>
          <a:xfrm>
            <a:off x="756444" y="642144"/>
            <a:ext cx="10679112" cy="5573712"/>
          </a:xfrm>
        </p:spPr>
        <p:txBody>
          <a:bodyPr/>
          <a:lstStyle>
            <a:lvl1pPr>
              <a:defRPr b="1">
                <a:latin typeface="黑体" panose="02010609060101010101" pitchFamily="49" charset="-122"/>
                <a:ea typeface="黑体" panose="02010609060101010101" pitchFamily="49" charset="-122"/>
              </a:defRPr>
            </a:lvl1pPr>
          </a:lstStyle>
          <a:p>
            <a:r>
              <a:rPr lang="zh-CN" altLang="en-US" dirty="0"/>
              <a:t>分页底图</a:t>
            </a:r>
          </a:p>
        </p:txBody>
      </p:sp>
      <p:sp>
        <p:nvSpPr>
          <p:cNvPr id="7" name="标题 6">
            <a:extLst>
              <a:ext uri="{FF2B5EF4-FFF2-40B4-BE49-F238E27FC236}">
                <a16:creationId xmlns:a16="http://schemas.microsoft.com/office/drawing/2014/main" id="{97BD9821-D02E-DF87-FC64-D6EFBD015068}"/>
              </a:ext>
            </a:extLst>
          </p:cNvPr>
          <p:cNvSpPr>
            <a:spLocks noGrp="1"/>
          </p:cNvSpPr>
          <p:nvPr>
            <p:ph type="title" hasCustomPrompt="1"/>
          </p:nvPr>
        </p:nvSpPr>
        <p:spPr>
          <a:xfrm>
            <a:off x="3573301" y="2103437"/>
            <a:ext cx="5045398" cy="1325563"/>
          </a:xfrm>
        </p:spPr>
        <p:txBody>
          <a:bodyPr>
            <a:normAutofit/>
          </a:bodyPr>
          <a:lstStyle>
            <a:lvl1pPr algn="ctr">
              <a:defRPr sz="4800" b="1" baseline="0">
                <a:solidFill>
                  <a:srgbClr val="0000FF"/>
                </a:solidFill>
                <a:latin typeface="Arial" panose="020B0604020202020204" pitchFamily="34" charset="0"/>
                <a:ea typeface="黑体" panose="02010609060101010101" pitchFamily="49" charset="-122"/>
              </a:defRPr>
            </a:lvl1pPr>
          </a:lstStyle>
          <a:p>
            <a:r>
              <a:rPr lang="zh-CN" altLang="en-US" dirty="0"/>
              <a:t>编号 分页标题</a:t>
            </a:r>
          </a:p>
        </p:txBody>
      </p:sp>
    </p:spTree>
    <p:extLst>
      <p:ext uri="{BB962C8B-B14F-4D97-AF65-F5344CB8AC3E}">
        <p14:creationId xmlns:p14="http://schemas.microsoft.com/office/powerpoint/2010/main" val="1587796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solidFill>
          <a:schemeClr val="accent1"/>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40C515-D923-4541-A6A4-51718371A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64"/>
            <a:ext cx="12192000" cy="4757144"/>
          </a:xfrm>
          <a:prstGeom prst="rect">
            <a:avLst/>
          </a:prstGeom>
        </p:spPr>
      </p:pic>
      <p:sp>
        <p:nvSpPr>
          <p:cNvPr id="4" name="Text Box 14"/>
          <p:cNvSpPr txBox="1">
            <a:spLocks noChangeArrowheads="1"/>
          </p:cNvSpPr>
          <p:nvPr/>
        </p:nvSpPr>
        <p:spPr bwMode="gray">
          <a:xfrm>
            <a:off x="5181600" y="5715000"/>
            <a:ext cx="19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eaLnBrk="0" hangingPunct="0">
              <a:defRPr b="1">
                <a:solidFill>
                  <a:schemeClr val="tx1"/>
                </a:solidFill>
                <a:latin typeface="Arial" pitchFamily="34" charset="0"/>
              </a:defRPr>
            </a:lvl1pPr>
            <a:lvl2pPr marL="742950" indent="-285750" algn="r" eaLnBrk="0" hangingPunct="0">
              <a:defRPr b="1">
                <a:solidFill>
                  <a:schemeClr val="tx1"/>
                </a:solidFill>
                <a:latin typeface="Arial" pitchFamily="34" charset="0"/>
              </a:defRPr>
            </a:lvl2pPr>
            <a:lvl3pPr marL="1143000" indent="-228600" algn="r" eaLnBrk="0" hangingPunct="0">
              <a:defRPr b="1">
                <a:solidFill>
                  <a:schemeClr val="tx1"/>
                </a:solidFill>
                <a:latin typeface="Arial" pitchFamily="34" charset="0"/>
              </a:defRPr>
            </a:lvl3pPr>
            <a:lvl4pPr marL="1600200" indent="-228600" algn="r" eaLnBrk="0" hangingPunct="0">
              <a:defRPr b="1">
                <a:solidFill>
                  <a:schemeClr val="tx1"/>
                </a:solidFill>
                <a:latin typeface="Arial" pitchFamily="34" charset="0"/>
              </a:defRPr>
            </a:lvl4pPr>
            <a:lvl5pPr marL="2057400" indent="-228600" algn="r" eaLnBrk="0" hangingPunct="0">
              <a:defRPr b="1">
                <a:solidFill>
                  <a:schemeClr val="tx1"/>
                </a:solidFill>
                <a:latin typeface="Arial" pitchFamily="34" charset="0"/>
              </a:defRPr>
            </a:lvl5pPr>
            <a:lvl6pPr marL="2514600" indent="-228600" algn="r" eaLnBrk="0" fontAlgn="base" hangingPunct="0">
              <a:spcBef>
                <a:spcPct val="0"/>
              </a:spcBef>
              <a:spcAft>
                <a:spcPct val="0"/>
              </a:spcAft>
              <a:defRPr b="1">
                <a:solidFill>
                  <a:schemeClr val="tx1"/>
                </a:solidFill>
                <a:latin typeface="Arial" pitchFamily="34" charset="0"/>
              </a:defRPr>
            </a:lvl6pPr>
            <a:lvl7pPr marL="2971800" indent="-228600" algn="r" eaLnBrk="0" fontAlgn="base" hangingPunct="0">
              <a:spcBef>
                <a:spcPct val="0"/>
              </a:spcBef>
              <a:spcAft>
                <a:spcPct val="0"/>
              </a:spcAft>
              <a:defRPr b="1">
                <a:solidFill>
                  <a:schemeClr val="tx1"/>
                </a:solidFill>
                <a:latin typeface="Arial" pitchFamily="34" charset="0"/>
              </a:defRPr>
            </a:lvl7pPr>
            <a:lvl8pPr marL="3429000" indent="-228600" algn="r" eaLnBrk="0" fontAlgn="base" hangingPunct="0">
              <a:spcBef>
                <a:spcPct val="0"/>
              </a:spcBef>
              <a:spcAft>
                <a:spcPct val="0"/>
              </a:spcAft>
              <a:defRPr b="1">
                <a:solidFill>
                  <a:schemeClr val="tx1"/>
                </a:solidFill>
                <a:latin typeface="Arial" pitchFamily="34" charset="0"/>
              </a:defRPr>
            </a:lvl8pPr>
            <a:lvl9pPr marL="3886200" indent="-228600" algn="r" eaLnBrk="0" fontAlgn="base" hangingPunct="0">
              <a:spcBef>
                <a:spcPct val="0"/>
              </a:spcBef>
              <a:spcAft>
                <a:spcPct val="0"/>
              </a:spcAft>
              <a:defRPr b="1">
                <a:solidFill>
                  <a:schemeClr val="tx1"/>
                </a:solidFill>
                <a:latin typeface="Arial" pitchFamily="34" charset="0"/>
              </a:defRPr>
            </a:lvl9pPr>
          </a:lstStyle>
          <a:p>
            <a:pPr algn="ctr" eaLnBrk="1" hangingPunct="1">
              <a:defRPr/>
            </a:pPr>
            <a:endParaRPr lang="en-US" altLang="zh-CN" sz="2400" i="1">
              <a:latin typeface="Verdana" pitchFamily="34" charset="0"/>
            </a:endParaRPr>
          </a:p>
        </p:txBody>
      </p:sp>
      <p:sp>
        <p:nvSpPr>
          <p:cNvPr id="3075" name="Rectangle 3"/>
          <p:cNvSpPr>
            <a:spLocks noGrp="1" noChangeArrowheads="1"/>
          </p:cNvSpPr>
          <p:nvPr>
            <p:ph type="subTitle" idx="1"/>
          </p:nvPr>
        </p:nvSpPr>
        <p:spPr>
          <a:xfrm>
            <a:off x="609600" y="4267200"/>
            <a:ext cx="10972800" cy="381000"/>
          </a:xfrm>
          <a:prstGeom prst="rect">
            <a:avLst/>
          </a:prstGeom>
        </p:spPr>
        <p:txBody>
          <a:bodyPr/>
          <a:lstStyle>
            <a:lvl1pPr marL="0" indent="0" algn="ctr">
              <a:buFont typeface="Wingdings" pitchFamily="2" charset="2"/>
              <a:buNone/>
              <a:defRPr sz="1600">
                <a:solidFill>
                  <a:schemeClr val="bg1"/>
                </a:solidFill>
              </a:defRPr>
            </a:lvl1pPr>
          </a:lstStyle>
          <a:p>
            <a:pPr lvl="0"/>
            <a:r>
              <a:rPr lang="zh-CN" altLang="en-US" noProof="0"/>
              <a:t>单击此处编辑母版副标题样式</a:t>
            </a:r>
          </a:p>
        </p:txBody>
      </p:sp>
      <p:sp>
        <p:nvSpPr>
          <p:cNvPr id="3074" name="Rectangle 2"/>
          <p:cNvSpPr>
            <a:spLocks noGrp="1" noChangeArrowheads="1"/>
          </p:cNvSpPr>
          <p:nvPr>
            <p:ph type="ctrTitle"/>
          </p:nvPr>
        </p:nvSpPr>
        <p:spPr>
          <a:xfrm>
            <a:off x="536574" y="2083039"/>
            <a:ext cx="11118851" cy="533400"/>
          </a:xfrm>
          <a:prstGeom prst="rect">
            <a:avLst/>
          </a:prstGeom>
        </p:spPr>
        <p:txBody>
          <a:bodyPr/>
          <a:lstStyle>
            <a:lvl1pPr algn="ctr">
              <a:defRPr sz="4000">
                <a:solidFill>
                  <a:schemeClr val="bg1"/>
                </a:solidFill>
              </a:defRPr>
            </a:lvl1pPr>
          </a:lstStyle>
          <a:p>
            <a:pPr lvl="0"/>
            <a:r>
              <a:rPr lang="zh-CN" altLang="en-US" noProof="0"/>
              <a:t>单击此处编辑母版标题样式</a:t>
            </a:r>
          </a:p>
        </p:txBody>
      </p:sp>
      <p:sp>
        <p:nvSpPr>
          <p:cNvPr id="11" name="矩形 10">
            <a:extLst>
              <a:ext uri="{FF2B5EF4-FFF2-40B4-BE49-F238E27FC236}">
                <a16:creationId xmlns:a16="http://schemas.microsoft.com/office/drawing/2014/main" id="{01D5F72F-91BA-402D-8839-F206BB3BB2F8}"/>
              </a:ext>
            </a:extLst>
          </p:cNvPr>
          <p:cNvSpPr/>
          <p:nvPr userDrawn="1"/>
        </p:nvSpPr>
        <p:spPr bwMode="ltGray">
          <a:xfrm>
            <a:off x="-3" y="4754880"/>
            <a:ext cx="12192003" cy="2103120"/>
          </a:xfrm>
          <a:prstGeom prst="rect">
            <a:avLst/>
          </a:prstGeom>
          <a:gradFill flip="none" rotWithShape="1">
            <a:gsLst>
              <a:gs pos="100000">
                <a:srgbClr val="263050">
                  <a:lumMod val="75000"/>
                </a:srgbClr>
              </a:gs>
              <a:gs pos="0">
                <a:srgbClr val="263050"/>
              </a:gs>
            </a:gsLst>
            <a:path path="circle">
              <a:fillToRect l="50000" t="50000" r="50000" b="50000"/>
            </a:path>
            <a:tileRect/>
          </a:gra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lang="zh-CN"/>
            </a:pPr>
            <a:endParaRPr kumimoji="0" lang="zh-CN" altLang="en-US" sz="1350" b="0" i="0" u="none" strike="noStrike" kern="0" cap="none" spc="0" normalizeH="0" baseline="0" noProof="0">
              <a:ln>
                <a:noFill/>
              </a:ln>
              <a:solidFill>
                <a:prstClr val="white"/>
              </a:solidFill>
              <a:effectLst/>
              <a:uLnTx/>
              <a:uFillTx/>
              <a:latin typeface="Euphemia"/>
              <a:ea typeface="华文楷体" panose="02010600040101010101" pitchFamily="2" charset="-122"/>
            </a:endParaRPr>
          </a:p>
        </p:txBody>
      </p:sp>
    </p:spTree>
    <p:extLst>
      <p:ext uri="{BB962C8B-B14F-4D97-AF65-F5344CB8AC3E}">
        <p14:creationId xmlns:p14="http://schemas.microsoft.com/office/powerpoint/2010/main" val="1023558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914400" y="1268760"/>
            <a:ext cx="10363200" cy="4674840"/>
          </a:xfrm>
          <a:prstGeom prst="rect">
            <a:avLst/>
          </a:prstGeom>
        </p:spPr>
        <p:txBody>
          <a:bodyPr/>
          <a:lstStyle>
            <a:lvl1pPr marL="342900" indent="-342900">
              <a:lnSpc>
                <a:spcPct val="150000"/>
              </a:lnSpc>
              <a:buFont typeface="Wingdings" panose="05000000000000000000" pitchFamily="2" charset="2"/>
              <a:buChar char="p"/>
              <a:defRPr sz="2400" b="0">
                <a:latin typeface="微软雅黑" panose="020B0503020204020204" pitchFamily="34" charset="-122"/>
                <a:ea typeface="微软雅黑" panose="020B0503020204020204" pitchFamily="34" charset="-122"/>
              </a:defRPr>
            </a:lvl1pPr>
            <a:lvl2pPr>
              <a:lnSpc>
                <a:spcPct val="150000"/>
              </a:lnSpc>
              <a:defRPr sz="2400" b="0">
                <a:latin typeface="微软雅黑" panose="020B0503020204020204" pitchFamily="34" charset="-122"/>
                <a:ea typeface="微软雅黑" panose="020B0503020204020204" pitchFamily="34" charset="-122"/>
              </a:defRPr>
            </a:lvl2pPr>
            <a:lvl3pPr>
              <a:lnSpc>
                <a:spcPct val="150000"/>
              </a:lnSpc>
              <a:defRPr sz="2000" b="0">
                <a:latin typeface="微软雅黑" panose="020B0503020204020204" pitchFamily="34" charset="-122"/>
                <a:ea typeface="微软雅黑" panose="020B0503020204020204" pitchFamily="34" charset="-122"/>
              </a:defRPr>
            </a:lvl3pPr>
            <a:lvl4pPr>
              <a:lnSpc>
                <a:spcPct val="150000"/>
              </a:lnSpc>
              <a:defRPr sz="1800" b="0">
                <a:latin typeface="微软雅黑" panose="020B0503020204020204" pitchFamily="34" charset="-122"/>
                <a:ea typeface="微软雅黑" panose="020B0503020204020204" pitchFamily="34" charset="-122"/>
              </a:defRPr>
            </a:lvl4pPr>
            <a:lvl5pPr>
              <a:lnSpc>
                <a:spcPct val="150000"/>
              </a:lnSpc>
              <a:defRPr sz="1800" b="0">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
            <a:extLst>
              <a:ext uri="{FF2B5EF4-FFF2-40B4-BE49-F238E27FC236}">
                <a16:creationId xmlns:a16="http://schemas.microsoft.com/office/drawing/2014/main" id="{963A9AD2-55A6-463E-A19D-37295474E4A5}"/>
              </a:ext>
            </a:extLst>
          </p:cNvPr>
          <p:cNvSpPr>
            <a:spLocks noGrp="1" noChangeArrowheads="1"/>
          </p:cNvSpPr>
          <p:nvPr>
            <p:ph type="title"/>
          </p:nvPr>
        </p:nvSpPr>
        <p:spPr bwMode="gray">
          <a:xfrm>
            <a:off x="767408" y="188640"/>
            <a:ext cx="904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Tree>
    <p:extLst>
      <p:ext uri="{BB962C8B-B14F-4D97-AF65-F5344CB8AC3E}">
        <p14:creationId xmlns:p14="http://schemas.microsoft.com/office/powerpoint/2010/main" val="3333370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8" name="Rectangle 2">
            <a:extLst>
              <a:ext uri="{FF2B5EF4-FFF2-40B4-BE49-F238E27FC236}">
                <a16:creationId xmlns:a16="http://schemas.microsoft.com/office/drawing/2014/main" id="{EF427AA2-7358-48FC-AD32-32DE48B26787}"/>
              </a:ext>
            </a:extLst>
          </p:cNvPr>
          <p:cNvSpPr txBox="1">
            <a:spLocks noChangeArrowheads="1"/>
          </p:cNvSpPr>
          <p:nvPr userDrawn="1"/>
        </p:nvSpPr>
        <p:spPr bwMode="gray">
          <a:xfrm>
            <a:off x="914400" y="188640"/>
            <a:ext cx="904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2800" b="1">
                <a:solidFill>
                  <a:schemeClr val="tx2"/>
                </a:solidFill>
                <a:latin typeface="Verdana" pitchFamily="34" charset="0"/>
              </a:defRPr>
            </a:lvl2pPr>
            <a:lvl3pPr algn="l" rtl="0" eaLnBrk="0" fontAlgn="base" hangingPunct="0">
              <a:spcBef>
                <a:spcPct val="0"/>
              </a:spcBef>
              <a:spcAft>
                <a:spcPct val="0"/>
              </a:spcAft>
              <a:defRPr sz="2800" b="1">
                <a:solidFill>
                  <a:schemeClr val="tx2"/>
                </a:solidFill>
                <a:latin typeface="Verdana" pitchFamily="34" charset="0"/>
              </a:defRPr>
            </a:lvl3pPr>
            <a:lvl4pPr algn="l" rtl="0" eaLnBrk="0" fontAlgn="base" hangingPunct="0">
              <a:spcBef>
                <a:spcPct val="0"/>
              </a:spcBef>
              <a:spcAft>
                <a:spcPct val="0"/>
              </a:spcAft>
              <a:defRPr sz="2800" b="1">
                <a:solidFill>
                  <a:schemeClr val="tx2"/>
                </a:solidFill>
                <a:latin typeface="Verdana" pitchFamily="34" charset="0"/>
              </a:defRPr>
            </a:lvl4pPr>
            <a:lvl5pPr algn="l" rtl="0" eaLnBrk="0" fontAlgn="base" hangingPunct="0">
              <a:spcBef>
                <a:spcPct val="0"/>
              </a:spcBef>
              <a:spcAft>
                <a:spcPct val="0"/>
              </a:spcAft>
              <a:defRPr sz="2800" b="1">
                <a:solidFill>
                  <a:schemeClr val="tx2"/>
                </a:solidFill>
                <a:latin typeface="Verdana" pitchFamily="34" charset="0"/>
              </a:defRPr>
            </a:lvl5pPr>
            <a:lvl6pPr marL="457200" algn="l" rtl="0" eaLnBrk="1" fontAlgn="base" hangingPunct="1">
              <a:spcBef>
                <a:spcPct val="0"/>
              </a:spcBef>
              <a:spcAft>
                <a:spcPct val="0"/>
              </a:spcAft>
              <a:defRPr sz="2800" b="1">
                <a:solidFill>
                  <a:schemeClr val="tx2"/>
                </a:solidFill>
                <a:latin typeface="Verdana" pitchFamily="34" charset="0"/>
              </a:defRPr>
            </a:lvl6pPr>
            <a:lvl7pPr marL="914400" algn="l" rtl="0" eaLnBrk="1" fontAlgn="base" hangingPunct="1">
              <a:spcBef>
                <a:spcPct val="0"/>
              </a:spcBef>
              <a:spcAft>
                <a:spcPct val="0"/>
              </a:spcAft>
              <a:defRPr sz="2800" b="1">
                <a:solidFill>
                  <a:schemeClr val="tx2"/>
                </a:solidFill>
                <a:latin typeface="Verdana" pitchFamily="34" charset="0"/>
              </a:defRPr>
            </a:lvl7pPr>
            <a:lvl8pPr marL="1371600" algn="l" rtl="0" eaLnBrk="1" fontAlgn="base" hangingPunct="1">
              <a:spcBef>
                <a:spcPct val="0"/>
              </a:spcBef>
              <a:spcAft>
                <a:spcPct val="0"/>
              </a:spcAft>
              <a:defRPr sz="2800" b="1">
                <a:solidFill>
                  <a:schemeClr val="tx2"/>
                </a:solidFill>
                <a:latin typeface="Verdana" pitchFamily="34" charset="0"/>
              </a:defRPr>
            </a:lvl8pPr>
            <a:lvl9pPr marL="1828800" algn="l" rtl="0" eaLnBrk="1" fontAlgn="base" hangingPunct="1">
              <a:spcBef>
                <a:spcPct val="0"/>
              </a:spcBef>
              <a:spcAft>
                <a:spcPct val="0"/>
              </a:spcAft>
              <a:defRPr sz="2800" b="1">
                <a:solidFill>
                  <a:schemeClr val="tx2"/>
                </a:solidFill>
                <a:latin typeface="Verdana" pitchFamily="34" charset="0"/>
              </a:defRPr>
            </a:lvl9pPr>
          </a:lstStyle>
          <a:p>
            <a:r>
              <a:rPr lang="zh-CN" altLang="en-US" kern="0"/>
              <a:t>单击此处编辑母版标题样式</a:t>
            </a:r>
          </a:p>
        </p:txBody>
      </p:sp>
    </p:spTree>
    <p:extLst>
      <p:ext uri="{BB962C8B-B14F-4D97-AF65-F5344CB8AC3E}">
        <p14:creationId xmlns:p14="http://schemas.microsoft.com/office/powerpoint/2010/main" val="460408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914400" y="1066800"/>
            <a:ext cx="5283200" cy="4876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400800" y="1066800"/>
            <a:ext cx="5283200" cy="4876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2">
            <a:extLst>
              <a:ext uri="{FF2B5EF4-FFF2-40B4-BE49-F238E27FC236}">
                <a16:creationId xmlns:a16="http://schemas.microsoft.com/office/drawing/2014/main" id="{92463A17-2A55-4F81-9910-8EB7BFCF0754}"/>
              </a:ext>
            </a:extLst>
          </p:cNvPr>
          <p:cNvSpPr>
            <a:spLocks noGrp="1" noChangeArrowheads="1"/>
          </p:cNvSpPr>
          <p:nvPr>
            <p:ph type="title"/>
          </p:nvPr>
        </p:nvSpPr>
        <p:spPr bwMode="gray">
          <a:xfrm>
            <a:off x="914400" y="188640"/>
            <a:ext cx="904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Tree>
    <p:extLst>
      <p:ext uri="{BB962C8B-B14F-4D97-AF65-F5344CB8AC3E}">
        <p14:creationId xmlns:p14="http://schemas.microsoft.com/office/powerpoint/2010/main" val="692902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6027-D572-F78A-991F-D3BCCFB60B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8461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5181600" y="5715000"/>
            <a:ext cx="19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eaLnBrk="0" hangingPunct="0">
              <a:defRPr b="1">
                <a:solidFill>
                  <a:schemeClr val="tx1"/>
                </a:solidFill>
                <a:latin typeface="Arial" pitchFamily="34" charset="0"/>
              </a:defRPr>
            </a:lvl1pPr>
            <a:lvl2pPr marL="742950" indent="-285750" algn="r" eaLnBrk="0" hangingPunct="0">
              <a:defRPr b="1">
                <a:solidFill>
                  <a:schemeClr val="tx1"/>
                </a:solidFill>
                <a:latin typeface="Arial" pitchFamily="34" charset="0"/>
              </a:defRPr>
            </a:lvl2pPr>
            <a:lvl3pPr marL="1143000" indent="-228600" algn="r" eaLnBrk="0" hangingPunct="0">
              <a:defRPr b="1">
                <a:solidFill>
                  <a:schemeClr val="tx1"/>
                </a:solidFill>
                <a:latin typeface="Arial" pitchFamily="34" charset="0"/>
              </a:defRPr>
            </a:lvl3pPr>
            <a:lvl4pPr marL="1600200" indent="-228600" algn="r" eaLnBrk="0" hangingPunct="0">
              <a:defRPr b="1">
                <a:solidFill>
                  <a:schemeClr val="tx1"/>
                </a:solidFill>
                <a:latin typeface="Arial" pitchFamily="34" charset="0"/>
              </a:defRPr>
            </a:lvl4pPr>
            <a:lvl5pPr marL="2057400" indent="-228600" algn="r" eaLnBrk="0" hangingPunct="0">
              <a:defRPr b="1">
                <a:solidFill>
                  <a:schemeClr val="tx1"/>
                </a:solidFill>
                <a:latin typeface="Arial" pitchFamily="34" charset="0"/>
              </a:defRPr>
            </a:lvl5pPr>
            <a:lvl6pPr marL="2514600" indent="-228600" algn="r" eaLnBrk="0" fontAlgn="base" hangingPunct="0">
              <a:spcBef>
                <a:spcPct val="0"/>
              </a:spcBef>
              <a:spcAft>
                <a:spcPct val="0"/>
              </a:spcAft>
              <a:defRPr b="1">
                <a:solidFill>
                  <a:schemeClr val="tx1"/>
                </a:solidFill>
                <a:latin typeface="Arial" pitchFamily="34" charset="0"/>
              </a:defRPr>
            </a:lvl6pPr>
            <a:lvl7pPr marL="2971800" indent="-228600" algn="r" eaLnBrk="0" fontAlgn="base" hangingPunct="0">
              <a:spcBef>
                <a:spcPct val="0"/>
              </a:spcBef>
              <a:spcAft>
                <a:spcPct val="0"/>
              </a:spcAft>
              <a:defRPr b="1">
                <a:solidFill>
                  <a:schemeClr val="tx1"/>
                </a:solidFill>
                <a:latin typeface="Arial" pitchFamily="34" charset="0"/>
              </a:defRPr>
            </a:lvl7pPr>
            <a:lvl8pPr marL="3429000" indent="-228600" algn="r" eaLnBrk="0" fontAlgn="base" hangingPunct="0">
              <a:spcBef>
                <a:spcPct val="0"/>
              </a:spcBef>
              <a:spcAft>
                <a:spcPct val="0"/>
              </a:spcAft>
              <a:defRPr b="1">
                <a:solidFill>
                  <a:schemeClr val="tx1"/>
                </a:solidFill>
                <a:latin typeface="Arial" pitchFamily="34" charset="0"/>
              </a:defRPr>
            </a:lvl8pPr>
            <a:lvl9pPr marL="3886200" indent="-228600" algn="r" eaLnBrk="0" fontAlgn="base" hangingPunct="0">
              <a:spcBef>
                <a:spcPct val="0"/>
              </a:spcBef>
              <a:spcAft>
                <a:spcPct val="0"/>
              </a:spcAft>
              <a:defRPr b="1">
                <a:solidFill>
                  <a:schemeClr val="tx1"/>
                </a:solidFill>
                <a:latin typeface="Arial" pitchFamily="34" charset="0"/>
              </a:defRPr>
            </a:lvl9pPr>
          </a:lstStyle>
          <a:p>
            <a:pPr algn="ctr" eaLnBrk="1" hangingPunct="1">
              <a:defRPr/>
            </a:pPr>
            <a:endParaRPr lang="en-US" altLang="zh-CN" sz="2400" i="1">
              <a:latin typeface="Verdana" pitchFamily="34" charset="0"/>
            </a:endParaRPr>
          </a:p>
        </p:txBody>
      </p:sp>
      <p:sp>
        <p:nvSpPr>
          <p:cNvPr id="3075" name="Rectangle 3"/>
          <p:cNvSpPr>
            <a:spLocks noGrp="1" noChangeArrowheads="1"/>
          </p:cNvSpPr>
          <p:nvPr>
            <p:ph type="subTitle" idx="1"/>
          </p:nvPr>
        </p:nvSpPr>
        <p:spPr>
          <a:xfrm>
            <a:off x="609600" y="4267200"/>
            <a:ext cx="10972800" cy="381000"/>
          </a:xfrm>
          <a:prstGeom prst="rect">
            <a:avLst/>
          </a:prstGeom>
        </p:spPr>
        <p:txBody>
          <a:bodyPr/>
          <a:lstStyle>
            <a:lvl1pPr marL="0" indent="0" algn="ctr">
              <a:buFont typeface="Wingdings" pitchFamily="2" charset="2"/>
              <a:buNone/>
              <a:defRPr sz="1600"/>
            </a:lvl1pPr>
          </a:lstStyle>
          <a:p>
            <a:pPr lvl="0"/>
            <a:r>
              <a:rPr lang="zh-CN" altLang="en-US" noProof="0"/>
              <a:t>单击此处编辑母版副标题样式</a:t>
            </a:r>
          </a:p>
        </p:txBody>
      </p:sp>
      <p:sp>
        <p:nvSpPr>
          <p:cNvPr id="9" name="Rectangle 2">
            <a:extLst>
              <a:ext uri="{FF2B5EF4-FFF2-40B4-BE49-F238E27FC236}">
                <a16:creationId xmlns:a16="http://schemas.microsoft.com/office/drawing/2014/main" id="{405D0158-E974-438D-9EC4-EAB4D525B635}"/>
              </a:ext>
            </a:extLst>
          </p:cNvPr>
          <p:cNvSpPr txBox="1">
            <a:spLocks noChangeArrowheads="1"/>
          </p:cNvSpPr>
          <p:nvPr userDrawn="1"/>
        </p:nvSpPr>
        <p:spPr bwMode="gray">
          <a:xfrm>
            <a:off x="914400" y="188640"/>
            <a:ext cx="904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2800" b="1">
                <a:solidFill>
                  <a:schemeClr val="tx2"/>
                </a:solidFill>
                <a:latin typeface="Verdana" pitchFamily="34" charset="0"/>
              </a:defRPr>
            </a:lvl2pPr>
            <a:lvl3pPr algn="l" rtl="0" eaLnBrk="0" fontAlgn="base" hangingPunct="0">
              <a:spcBef>
                <a:spcPct val="0"/>
              </a:spcBef>
              <a:spcAft>
                <a:spcPct val="0"/>
              </a:spcAft>
              <a:defRPr sz="2800" b="1">
                <a:solidFill>
                  <a:schemeClr val="tx2"/>
                </a:solidFill>
                <a:latin typeface="Verdana" pitchFamily="34" charset="0"/>
              </a:defRPr>
            </a:lvl3pPr>
            <a:lvl4pPr algn="l" rtl="0" eaLnBrk="0" fontAlgn="base" hangingPunct="0">
              <a:spcBef>
                <a:spcPct val="0"/>
              </a:spcBef>
              <a:spcAft>
                <a:spcPct val="0"/>
              </a:spcAft>
              <a:defRPr sz="2800" b="1">
                <a:solidFill>
                  <a:schemeClr val="tx2"/>
                </a:solidFill>
                <a:latin typeface="Verdana" pitchFamily="34" charset="0"/>
              </a:defRPr>
            </a:lvl4pPr>
            <a:lvl5pPr algn="l" rtl="0" eaLnBrk="0" fontAlgn="base" hangingPunct="0">
              <a:spcBef>
                <a:spcPct val="0"/>
              </a:spcBef>
              <a:spcAft>
                <a:spcPct val="0"/>
              </a:spcAft>
              <a:defRPr sz="2800" b="1">
                <a:solidFill>
                  <a:schemeClr val="tx2"/>
                </a:solidFill>
                <a:latin typeface="Verdana" pitchFamily="34" charset="0"/>
              </a:defRPr>
            </a:lvl5pPr>
            <a:lvl6pPr marL="457200" algn="l" rtl="0" eaLnBrk="1" fontAlgn="base" hangingPunct="1">
              <a:spcBef>
                <a:spcPct val="0"/>
              </a:spcBef>
              <a:spcAft>
                <a:spcPct val="0"/>
              </a:spcAft>
              <a:defRPr sz="2800" b="1">
                <a:solidFill>
                  <a:schemeClr val="tx2"/>
                </a:solidFill>
                <a:latin typeface="Verdana" pitchFamily="34" charset="0"/>
              </a:defRPr>
            </a:lvl6pPr>
            <a:lvl7pPr marL="914400" algn="l" rtl="0" eaLnBrk="1" fontAlgn="base" hangingPunct="1">
              <a:spcBef>
                <a:spcPct val="0"/>
              </a:spcBef>
              <a:spcAft>
                <a:spcPct val="0"/>
              </a:spcAft>
              <a:defRPr sz="2800" b="1">
                <a:solidFill>
                  <a:schemeClr val="tx2"/>
                </a:solidFill>
                <a:latin typeface="Verdana" pitchFamily="34" charset="0"/>
              </a:defRPr>
            </a:lvl7pPr>
            <a:lvl8pPr marL="1371600" algn="l" rtl="0" eaLnBrk="1" fontAlgn="base" hangingPunct="1">
              <a:spcBef>
                <a:spcPct val="0"/>
              </a:spcBef>
              <a:spcAft>
                <a:spcPct val="0"/>
              </a:spcAft>
              <a:defRPr sz="2800" b="1">
                <a:solidFill>
                  <a:schemeClr val="tx2"/>
                </a:solidFill>
                <a:latin typeface="Verdana" pitchFamily="34" charset="0"/>
              </a:defRPr>
            </a:lvl8pPr>
            <a:lvl9pPr marL="1828800" algn="l" rtl="0" eaLnBrk="1" fontAlgn="base" hangingPunct="1">
              <a:spcBef>
                <a:spcPct val="0"/>
              </a:spcBef>
              <a:spcAft>
                <a:spcPct val="0"/>
              </a:spcAft>
              <a:defRPr sz="2800" b="1">
                <a:solidFill>
                  <a:schemeClr val="tx2"/>
                </a:solidFill>
                <a:latin typeface="Verdana" pitchFamily="34" charset="0"/>
              </a:defRPr>
            </a:lvl9pPr>
          </a:lstStyle>
          <a:p>
            <a:r>
              <a:rPr lang="zh-CN" altLang="en-US" kern="0"/>
              <a:t>单击此处编辑母版标题样式</a:t>
            </a:r>
          </a:p>
        </p:txBody>
      </p:sp>
    </p:spTree>
    <p:extLst>
      <p:ext uri="{BB962C8B-B14F-4D97-AF65-F5344CB8AC3E}">
        <p14:creationId xmlns:p14="http://schemas.microsoft.com/office/powerpoint/2010/main" val="208782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221E-C62A-2B88-7BC2-E3C1293C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7D92D9-BD15-1949-817A-446CBA2BBE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45A3C-BCCF-EE62-1C1C-214149ED8740}"/>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5" name="Footer Placeholder 4">
            <a:extLst>
              <a:ext uri="{FF2B5EF4-FFF2-40B4-BE49-F238E27FC236}">
                <a16:creationId xmlns:a16="http://schemas.microsoft.com/office/drawing/2014/main" id="{3D3D981D-78CC-BBE8-97EA-374A321EB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10BD2-6099-563B-1B29-482552F57E66}"/>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1829177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914400" y="1268760"/>
            <a:ext cx="10366176" cy="4674840"/>
          </a:xfrm>
          <a:prstGeom prst="rect">
            <a:avLst/>
          </a:prstGeom>
        </p:spPr>
        <p:txBody>
          <a:bodyPr/>
          <a:lstStyle>
            <a:lvl1pPr marL="342900" indent="-342900">
              <a:lnSpc>
                <a:spcPct val="150000"/>
              </a:lnSpc>
              <a:buFont typeface="Wingdings" panose="05000000000000000000" pitchFamily="2" charset="2"/>
              <a:buChar char="p"/>
              <a:defRPr sz="2400" b="0">
                <a:latin typeface="微软雅黑" panose="020B0503020204020204" pitchFamily="34" charset="-122"/>
                <a:ea typeface="微软雅黑" panose="020B0503020204020204" pitchFamily="34" charset="-122"/>
              </a:defRPr>
            </a:lvl1pPr>
            <a:lvl2pPr>
              <a:lnSpc>
                <a:spcPct val="150000"/>
              </a:lnSpc>
              <a:defRPr sz="2400" b="0">
                <a:latin typeface="微软雅黑" panose="020B0503020204020204" pitchFamily="34" charset="-122"/>
                <a:ea typeface="微软雅黑" panose="020B0503020204020204" pitchFamily="34" charset="-122"/>
              </a:defRPr>
            </a:lvl2pPr>
            <a:lvl3pPr>
              <a:lnSpc>
                <a:spcPct val="150000"/>
              </a:lnSpc>
              <a:defRPr sz="2000" b="0">
                <a:latin typeface="微软雅黑" panose="020B0503020204020204" pitchFamily="34" charset="-122"/>
                <a:ea typeface="微软雅黑" panose="020B0503020204020204" pitchFamily="34" charset="-122"/>
              </a:defRPr>
            </a:lvl3pPr>
            <a:lvl4pPr>
              <a:lnSpc>
                <a:spcPct val="150000"/>
              </a:lnSpc>
              <a:defRPr sz="1800" b="0">
                <a:latin typeface="微软雅黑" panose="020B0503020204020204" pitchFamily="34" charset="-122"/>
                <a:ea typeface="微软雅黑" panose="020B0503020204020204" pitchFamily="34" charset="-122"/>
              </a:defRPr>
            </a:lvl4pPr>
            <a:lvl5pPr>
              <a:lnSpc>
                <a:spcPct val="150000"/>
              </a:lnSpc>
              <a:defRPr sz="1800" b="0">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
            <a:extLst>
              <a:ext uri="{FF2B5EF4-FFF2-40B4-BE49-F238E27FC236}">
                <a16:creationId xmlns:a16="http://schemas.microsoft.com/office/drawing/2014/main" id="{82998F85-023F-4DDE-B21E-8389D5B0EF97}"/>
              </a:ext>
            </a:extLst>
          </p:cNvPr>
          <p:cNvSpPr>
            <a:spLocks noGrp="1" noChangeArrowheads="1"/>
          </p:cNvSpPr>
          <p:nvPr>
            <p:ph type="title"/>
          </p:nvPr>
        </p:nvSpPr>
        <p:spPr bwMode="gray">
          <a:xfrm>
            <a:off x="914400" y="188640"/>
            <a:ext cx="904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Tree>
    <p:extLst>
      <p:ext uri="{BB962C8B-B14F-4D97-AF65-F5344CB8AC3E}">
        <p14:creationId xmlns:p14="http://schemas.microsoft.com/office/powerpoint/2010/main" val="4058840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
        <p:nvSpPr>
          <p:cNvPr id="6" name="标题 1"/>
          <p:cNvSpPr>
            <a:spLocks noGrp="1"/>
          </p:cNvSpPr>
          <p:nvPr>
            <p:ph type="title"/>
          </p:nvPr>
        </p:nvSpPr>
        <p:spPr>
          <a:xfrm>
            <a:off x="766233" y="358552"/>
            <a:ext cx="10668000" cy="838200"/>
          </a:xfrm>
          <a:prstGeom prst="rect">
            <a:avLst/>
          </a:prstGeom>
        </p:spPr>
        <p:txBody>
          <a:bodyPr/>
          <a:lstStyle>
            <a:lvl1pPr algn="l">
              <a:defRPr sz="3200">
                <a:latin typeface="Arial" panose="020B0604020202020204" pitchFamily="34" charset="0"/>
                <a:ea typeface="黑体" panose="02010609060101010101" pitchFamily="49" charset="-122"/>
                <a:cs typeface="Arial" panose="020B0604020202020204" pitchFamily="34" charset="0"/>
              </a:defRPr>
            </a:lvl1pPr>
          </a:lstStyle>
          <a:p>
            <a:r>
              <a:rPr lang="zh-CN" altLang="en-US" dirty="0"/>
              <a:t>单击此处编辑母版标题样式</a:t>
            </a:r>
          </a:p>
        </p:txBody>
      </p:sp>
      <p:sp>
        <p:nvSpPr>
          <p:cNvPr id="7" name="内容占位符 2"/>
          <p:cNvSpPr>
            <a:spLocks noGrp="1"/>
          </p:cNvSpPr>
          <p:nvPr>
            <p:ph idx="1"/>
          </p:nvPr>
        </p:nvSpPr>
        <p:spPr>
          <a:xfrm>
            <a:off x="755651" y="1752600"/>
            <a:ext cx="10668000" cy="4267200"/>
          </a:xfrm>
          <a:prstGeom prst="rect">
            <a:avLst/>
          </a:prstGeom>
        </p:spPr>
        <p:txBody>
          <a:bodyPr/>
          <a:lstStyle>
            <a:lvl1pPr>
              <a:defRPr sz="2800">
                <a:latin typeface="Arial" panose="020B0604020202020204" pitchFamily="34" charset="0"/>
                <a:ea typeface="黑体" panose="02010609060101010101" pitchFamily="49" charset="-122"/>
                <a:cs typeface="Arial" panose="020B0604020202020204" pitchFamily="34" charset="0"/>
              </a:defRPr>
            </a:lvl1pPr>
            <a:lvl2pPr>
              <a:defRPr sz="2400">
                <a:latin typeface="Arial" panose="020B0604020202020204" pitchFamily="34" charset="0"/>
                <a:ea typeface="黑体" panose="02010609060101010101" pitchFamily="49" charset="-122"/>
                <a:cs typeface="Arial" panose="020B0604020202020204" pitchFamily="34" charset="0"/>
              </a:defRPr>
            </a:lvl2pPr>
            <a:lvl3pPr>
              <a:defRPr sz="2000">
                <a:latin typeface="Arial" panose="020B0604020202020204" pitchFamily="34" charset="0"/>
                <a:ea typeface="黑体" panose="02010609060101010101" pitchFamily="49" charset="-122"/>
                <a:cs typeface="Arial" panose="020B0604020202020204" pitchFamily="34" charset="0"/>
              </a:defRPr>
            </a:lvl3pPr>
            <a:lvl4pPr>
              <a:defRPr sz="1800">
                <a:latin typeface="Arial" panose="020B0604020202020204" pitchFamily="34" charset="0"/>
                <a:ea typeface="黑体" panose="02010609060101010101" pitchFamily="49" charset="-122"/>
                <a:cs typeface="Arial" panose="020B0604020202020204" pitchFamily="34" charset="0"/>
              </a:defRPr>
            </a:lvl4pPr>
            <a:lvl5pPr>
              <a:defRPr sz="1800">
                <a:latin typeface="Arial" panose="020B0604020202020204" pitchFamily="34" charset="0"/>
                <a:ea typeface="黑体" panose="02010609060101010101" pitchFamily="49"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日期占位符 3"/>
          <p:cNvSpPr>
            <a:spLocks noGrp="1"/>
          </p:cNvSpPr>
          <p:nvPr>
            <p:ph type="dt" sz="half" idx="10"/>
          </p:nvPr>
        </p:nvSpPr>
        <p:spPr>
          <a:xfrm>
            <a:off x="812800" y="6245225"/>
            <a:ext cx="2641600" cy="476250"/>
          </a:xfrm>
          <a:prstGeom prst="rect">
            <a:avLst/>
          </a:prstGeom>
        </p:spPr>
        <p:txBody>
          <a:bodyPr/>
          <a:lstStyle>
            <a:lvl1pPr>
              <a:defRPr>
                <a:latin typeface="Arial" panose="020B0604020202020204" pitchFamily="34" charset="0"/>
                <a:ea typeface="黑体" panose="02010609060101010101" pitchFamily="49" charset="-122"/>
                <a:cs typeface="Arial" panose="020B0604020202020204" pitchFamily="34" charset="0"/>
              </a:defRPr>
            </a:lvl1pPr>
          </a:lstStyle>
          <a:p>
            <a:pPr>
              <a:defRPr/>
            </a:pPr>
            <a:endParaRPr lang="en-US" altLang="zh-CN"/>
          </a:p>
        </p:txBody>
      </p:sp>
      <p:sp>
        <p:nvSpPr>
          <p:cNvPr id="9" name="页脚占位符 4"/>
          <p:cNvSpPr>
            <a:spLocks noGrp="1"/>
          </p:cNvSpPr>
          <p:nvPr>
            <p:ph type="ftr" sz="quarter" idx="11"/>
          </p:nvPr>
        </p:nvSpPr>
        <p:spPr>
          <a:xfrm>
            <a:off x="4165600" y="6245225"/>
            <a:ext cx="3860800" cy="476250"/>
          </a:xfrm>
        </p:spPr>
        <p:txBody>
          <a:bodyPr/>
          <a:lstStyle>
            <a:lvl1pPr>
              <a:defRPr>
                <a:latin typeface="Arial" panose="020B0604020202020204" pitchFamily="34" charset="0"/>
                <a:ea typeface="黑体" panose="02010609060101010101" pitchFamily="49" charset="-122"/>
                <a:cs typeface="Arial" panose="020B0604020202020204" pitchFamily="34" charset="0"/>
              </a:defRPr>
            </a:lvl1pPr>
          </a:lstStyle>
          <a:p>
            <a:pPr>
              <a:defRPr/>
            </a:pPr>
            <a:endParaRPr lang="en-US" altLang="zh-CN"/>
          </a:p>
        </p:txBody>
      </p:sp>
      <p:sp>
        <p:nvSpPr>
          <p:cNvPr id="10" name="灯片编号占位符 5"/>
          <p:cNvSpPr>
            <a:spLocks noGrp="1"/>
          </p:cNvSpPr>
          <p:nvPr>
            <p:ph type="sldNum" sz="quarter" idx="12"/>
          </p:nvPr>
        </p:nvSpPr>
        <p:spPr>
          <a:xfrm>
            <a:off x="8737600" y="6245225"/>
            <a:ext cx="2641600" cy="476250"/>
          </a:xfrm>
        </p:spPr>
        <p:txBody>
          <a:bodyPr/>
          <a:lstStyle>
            <a:lvl1pPr>
              <a:defRPr>
                <a:latin typeface="Arial" panose="020B0604020202020204" pitchFamily="34" charset="0"/>
                <a:ea typeface="黑体" panose="02010609060101010101" pitchFamily="49" charset="-122"/>
                <a:cs typeface="Arial" panose="020B0604020202020204" pitchFamily="34" charset="0"/>
              </a:defRPr>
            </a:lvl1pPr>
          </a:lstStyle>
          <a:p>
            <a:fld id="{D55C6A72-92FD-4B9D-80A2-8912D4FB1BA0}" type="slidenum">
              <a:rPr lang="en-US" altLang="zh-CN" smtClean="0"/>
              <a:pPr/>
              <a:t>‹#›</a:t>
            </a:fld>
            <a:r>
              <a:rPr lang="en-US" altLang="zh-CN"/>
              <a:t>/1</a:t>
            </a:r>
            <a:endParaRPr lang="en-US" altLang="zh-CN" dirty="0"/>
          </a:p>
        </p:txBody>
      </p:sp>
    </p:spTree>
    <p:extLst>
      <p:ext uri="{BB962C8B-B14F-4D97-AF65-F5344CB8AC3E}">
        <p14:creationId xmlns:p14="http://schemas.microsoft.com/office/powerpoint/2010/main" val="4287905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95403"/>
            <a:ext cx="10972800" cy="4830763"/>
          </a:xfrm>
          <a:prstGeom prst="rect">
            <a:avLst/>
          </a:prstGeom>
        </p:spPr>
        <p:txBody>
          <a:bodyPr/>
          <a:lstStyle>
            <a:lvl1pPr marL="333375" indent="-333375">
              <a:buSzPct val="75000"/>
              <a:buFont typeface="Wingdings" panose="05000000000000000000" pitchFamily="2" charset="2"/>
              <a:buChar char="n"/>
              <a:defRPr b="0">
                <a:latin typeface="+mn-lt"/>
                <a:ea typeface="+mj-ea"/>
              </a:defRPr>
            </a:lvl1pPr>
            <a:lvl2pPr marL="676275" indent="-333375">
              <a:buSzPct val="90000"/>
              <a:buFont typeface="Wingdings" panose="05000000000000000000" pitchFamily="2" charset="2"/>
              <a:buChar char="Ø"/>
              <a:defRPr b="0">
                <a:latin typeface="+mn-lt"/>
                <a:ea typeface="+mj-ea"/>
              </a:defRPr>
            </a:lvl2pPr>
            <a:lvl3pPr>
              <a:defRPr b="0">
                <a:latin typeface="+mn-lt"/>
                <a:ea typeface="+mj-ea"/>
              </a:defRPr>
            </a:lvl3pPr>
            <a:lvl4pPr>
              <a:defRPr b="0">
                <a:latin typeface="+mn-lt"/>
                <a:ea typeface="+mj-ea"/>
              </a:defRPr>
            </a:lvl4pPr>
            <a:lvl5pPr>
              <a:defRPr b="0">
                <a:latin typeface="+mn-lt"/>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标题 1">
            <a:extLst>
              <a:ext uri="{FF2B5EF4-FFF2-40B4-BE49-F238E27FC236}">
                <a16:creationId xmlns:a16="http://schemas.microsoft.com/office/drawing/2014/main" id="{77E2BE9C-E38D-440A-B13A-8543CC27106A}"/>
              </a:ext>
            </a:extLst>
          </p:cNvPr>
          <p:cNvSpPr>
            <a:spLocks noGrp="1"/>
          </p:cNvSpPr>
          <p:nvPr>
            <p:ph type="title"/>
          </p:nvPr>
        </p:nvSpPr>
        <p:spPr>
          <a:xfrm>
            <a:off x="642949" y="49778"/>
            <a:ext cx="10668000" cy="944562"/>
          </a:xfrm>
          <a:prstGeom prst="rect">
            <a:avLst/>
          </a:prstGeom>
        </p:spPr>
        <p:txBody>
          <a:bodyPr/>
          <a:lstStyle>
            <a:lvl1pPr algn="ctr">
              <a:defRPr b="0">
                <a:solidFill>
                  <a:srgbClr val="0000FF"/>
                </a:solidFill>
                <a:latin typeface="+mn-lt"/>
                <a:ea typeface="+mj-ea"/>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95194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0EF1-9513-494F-904B-DFD75E7AC942}"/>
              </a:ext>
            </a:extLst>
          </p:cNvPr>
          <p:cNvSpPr>
            <a:spLocks noGrp="1"/>
          </p:cNvSpPr>
          <p:nvPr>
            <p:ph type="title"/>
          </p:nvPr>
        </p:nvSpPr>
        <p:spPr>
          <a:xfrm>
            <a:off x="155450" y="239222"/>
            <a:ext cx="9042400" cy="533400"/>
          </a:xfrm>
          <a:prstGeom prst="rect">
            <a:avLst/>
          </a:prstGeo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405790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B1A4-9276-C26C-C8E2-4ECD8868F2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D96A58-8864-901B-2165-1A56D696A8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6B313-D7D2-E478-F4B1-9A744D829FA8}"/>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5" name="Footer Placeholder 4">
            <a:extLst>
              <a:ext uri="{FF2B5EF4-FFF2-40B4-BE49-F238E27FC236}">
                <a16:creationId xmlns:a16="http://schemas.microsoft.com/office/drawing/2014/main" id="{902E76CB-EB8E-B1CA-9CBA-95CF3A0A0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81F83-5F81-B627-BA7F-F829776F168B}"/>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321412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BF5D3-EFAB-CEAD-C2B0-82032FF5C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82CB6-135D-D45C-0890-3A59F25B7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36A19F-DECE-520C-B21C-F38B453563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F4FE9B-597A-DCE1-20E3-501EC475B417}"/>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6" name="Footer Placeholder 5">
            <a:extLst>
              <a:ext uri="{FF2B5EF4-FFF2-40B4-BE49-F238E27FC236}">
                <a16:creationId xmlns:a16="http://schemas.microsoft.com/office/drawing/2014/main" id="{0DFF7202-02F1-23CA-5799-CB3641F47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0E636-EC97-8E65-78A4-79718A07D207}"/>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18949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05DD-0F73-82F0-A602-564A52AE8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9BBC5-0865-69CD-F656-26D3E4289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50F74-0B70-101C-3179-AF3C93986C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5A14-6D20-838C-FAC4-F4AAA833FF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BF7E03-43FE-4882-8386-296F0157C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5AFF05-F4AC-1067-EDD6-9BF203B6334C}"/>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8" name="Footer Placeholder 7">
            <a:extLst>
              <a:ext uri="{FF2B5EF4-FFF2-40B4-BE49-F238E27FC236}">
                <a16:creationId xmlns:a16="http://schemas.microsoft.com/office/drawing/2014/main" id="{DA874ECE-8E08-0BF7-1630-BA8CFBFF4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D65DF7-9DB0-0595-3146-CCF321CDCF5E}"/>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259262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0DB2-A3ED-192F-E8A6-3E1CC98415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FF3624-85AA-0408-9BB0-0195C5158D6B}"/>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4" name="Footer Placeholder 3">
            <a:extLst>
              <a:ext uri="{FF2B5EF4-FFF2-40B4-BE49-F238E27FC236}">
                <a16:creationId xmlns:a16="http://schemas.microsoft.com/office/drawing/2014/main" id="{7245C55D-43B0-03EB-3B1C-28664A68A2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7F8C59-3753-6D66-120D-BCE341F4DC04}"/>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391858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4F13F-CFC3-097D-FA2C-9A4A81D5BC73}"/>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3" name="Footer Placeholder 2">
            <a:extLst>
              <a:ext uri="{FF2B5EF4-FFF2-40B4-BE49-F238E27FC236}">
                <a16:creationId xmlns:a16="http://schemas.microsoft.com/office/drawing/2014/main" id="{99059C27-EFA6-5D68-A767-A95457904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24726-90B8-4C9C-F9EB-9B616303154C}"/>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264253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E764-F3AE-71A9-E485-6D77B39113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643AA-B32D-3BBF-6892-14C8C4AA6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E6F0C2-2A6D-0285-EF73-A4FC143C1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E1827-12C6-1124-8D9C-C300267037D3}"/>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6" name="Footer Placeholder 5">
            <a:extLst>
              <a:ext uri="{FF2B5EF4-FFF2-40B4-BE49-F238E27FC236}">
                <a16:creationId xmlns:a16="http://schemas.microsoft.com/office/drawing/2014/main" id="{06B32DB5-A83D-8AC4-D56B-D7FB35F02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F8834-22D9-6583-29C4-CCC407940018}"/>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45946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FDD5-79E7-C7B5-743C-F94E8A92E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2EADEF-6701-DAA2-19C0-C1B9CB5EC7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C61E4A-20DC-C11A-D228-F66918AD7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B2552-0FF3-74D2-02CB-CBC14CEC12D8}"/>
              </a:ext>
            </a:extLst>
          </p:cNvPr>
          <p:cNvSpPr>
            <a:spLocks noGrp="1"/>
          </p:cNvSpPr>
          <p:nvPr>
            <p:ph type="dt" sz="half" idx="10"/>
          </p:nvPr>
        </p:nvSpPr>
        <p:spPr/>
        <p:txBody>
          <a:bodyPr/>
          <a:lstStyle/>
          <a:p>
            <a:fld id="{285C4ABA-7AD1-6C4C-B08A-C6495687324C}" type="datetimeFigureOut">
              <a:rPr lang="en-US" smtClean="0"/>
              <a:t>4/26/24</a:t>
            </a:fld>
            <a:endParaRPr lang="en-US"/>
          </a:p>
        </p:txBody>
      </p:sp>
      <p:sp>
        <p:nvSpPr>
          <p:cNvPr id="6" name="Footer Placeholder 5">
            <a:extLst>
              <a:ext uri="{FF2B5EF4-FFF2-40B4-BE49-F238E27FC236}">
                <a16:creationId xmlns:a16="http://schemas.microsoft.com/office/drawing/2014/main" id="{DD135327-9561-4E0E-84D3-5C247DB30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7AD5B-4F43-1EE6-E68D-0924D22C4A17}"/>
              </a:ext>
            </a:extLst>
          </p:cNvPr>
          <p:cNvSpPr>
            <a:spLocks noGrp="1"/>
          </p:cNvSpPr>
          <p:nvPr>
            <p:ph type="sldNum" sz="quarter" idx="12"/>
          </p:nvPr>
        </p:nvSpPr>
        <p:spPr/>
        <p:txBody>
          <a:bodyPr/>
          <a:lstStyle/>
          <a:p>
            <a:fld id="{5506791D-4EB3-9348-8F17-658B7F731DC7}" type="slidenum">
              <a:rPr lang="en-US" smtClean="0"/>
              <a:t>‹#›</a:t>
            </a:fld>
            <a:endParaRPr lang="en-US"/>
          </a:p>
        </p:txBody>
      </p:sp>
    </p:spTree>
    <p:extLst>
      <p:ext uri="{BB962C8B-B14F-4D97-AF65-F5344CB8AC3E}">
        <p14:creationId xmlns:p14="http://schemas.microsoft.com/office/powerpoint/2010/main" val="204714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D5477-B9B2-BED8-731C-3489E61EE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C5B15-C9CF-5DE6-102D-5AEBB0025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98BF1-9AD2-BFBF-0913-493E9165C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C4ABA-7AD1-6C4C-B08A-C6495687324C}" type="datetimeFigureOut">
              <a:rPr lang="en-US" smtClean="0"/>
              <a:t>4/26/24</a:t>
            </a:fld>
            <a:endParaRPr lang="en-US"/>
          </a:p>
        </p:txBody>
      </p:sp>
      <p:sp>
        <p:nvSpPr>
          <p:cNvPr id="5" name="Footer Placeholder 4">
            <a:extLst>
              <a:ext uri="{FF2B5EF4-FFF2-40B4-BE49-F238E27FC236}">
                <a16:creationId xmlns:a16="http://schemas.microsoft.com/office/drawing/2014/main" id="{1B471825-86A0-6AA3-B42A-F3021B457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03B113-C7F6-42DA-868B-4010EDEA4B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06791D-4EB3-9348-8F17-658B7F731DC7}" type="slidenum">
              <a:rPr lang="en-US" smtClean="0"/>
              <a:t>‹#›</a:t>
            </a:fld>
            <a:endParaRPr lang="en-US"/>
          </a:p>
        </p:txBody>
      </p:sp>
    </p:spTree>
    <p:extLst>
      <p:ext uri="{BB962C8B-B14F-4D97-AF65-F5344CB8AC3E}">
        <p14:creationId xmlns:p14="http://schemas.microsoft.com/office/powerpoint/2010/main" val="2892735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alpha val="50000"/>
          </a:schemeClr>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261B3F3-3CC6-4782-8F03-9CB2B82E61D7}"/>
              </a:ext>
            </a:extLst>
          </p:cNvPr>
          <p:cNvSpPr/>
          <p:nvPr userDrawn="1"/>
        </p:nvSpPr>
        <p:spPr bwMode="auto">
          <a:xfrm>
            <a:off x="0" y="0"/>
            <a:ext cx="12192000" cy="914400"/>
          </a:xfrm>
          <a:prstGeom prst="rect">
            <a:avLst/>
          </a:prstGeom>
          <a:solidFill>
            <a:schemeClr val="bg1">
              <a:lumMod val="85000"/>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a:ln>
                <a:noFill/>
              </a:ln>
              <a:solidFill>
                <a:schemeClr val="tx1"/>
              </a:solidFill>
              <a:effectLst/>
              <a:latin typeface="+mn-lt"/>
              <a:ea typeface="Microsoft YaHei UI" panose="020B0503020204020204" pitchFamily="34" charset="-122"/>
            </a:endParaRPr>
          </a:p>
        </p:txBody>
      </p:sp>
      <p:sp>
        <p:nvSpPr>
          <p:cNvPr id="7" name="矩形 9"/>
          <p:cNvSpPr>
            <a:spLocks noChangeArrowheads="1"/>
          </p:cNvSpPr>
          <p:nvPr userDrawn="1"/>
        </p:nvSpPr>
        <p:spPr bwMode="auto">
          <a:xfrm flipV="1">
            <a:off x="7752184" y="931068"/>
            <a:ext cx="1565275" cy="52388"/>
          </a:xfrm>
          <a:prstGeom prst="rect">
            <a:avLst/>
          </a:prstGeom>
          <a:solidFill>
            <a:schemeClr val="accent1">
              <a:lumMod val="40000"/>
              <a:lumOff val="60000"/>
            </a:schemeClr>
          </a:solidFill>
          <a:ln>
            <a:noFill/>
          </a:ln>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Microsoft YaHei UI" panose="020B0503020204020204" pitchFamily="34" charset="-122"/>
              <a:ea typeface="Microsoft YaHei UI" panose="020B0503020204020204" pitchFamily="34" charset="-122"/>
            </a:endParaRPr>
          </a:p>
        </p:txBody>
      </p:sp>
      <p:sp>
        <p:nvSpPr>
          <p:cNvPr id="8" name="矩形 9"/>
          <p:cNvSpPr>
            <a:spLocks noChangeArrowheads="1"/>
          </p:cNvSpPr>
          <p:nvPr userDrawn="1"/>
        </p:nvSpPr>
        <p:spPr bwMode="auto">
          <a:xfrm flipV="1">
            <a:off x="9346615" y="931068"/>
            <a:ext cx="1565275" cy="52388"/>
          </a:xfrm>
          <a:prstGeom prst="rect">
            <a:avLst/>
          </a:prstGeom>
          <a:solidFill>
            <a:srgbClr val="E5FDA6"/>
          </a:solidFill>
          <a:ln>
            <a:noFill/>
          </a:ln>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Microsoft YaHei UI" panose="020B0503020204020204" pitchFamily="34" charset="-122"/>
              <a:ea typeface="Microsoft YaHei UI" panose="020B0503020204020204" pitchFamily="34" charset="-122"/>
            </a:endParaRPr>
          </a:p>
        </p:txBody>
      </p:sp>
      <p:sp>
        <p:nvSpPr>
          <p:cNvPr id="9" name="矩形 9"/>
          <p:cNvSpPr>
            <a:spLocks noChangeArrowheads="1"/>
          </p:cNvSpPr>
          <p:nvPr userDrawn="1"/>
        </p:nvSpPr>
        <p:spPr bwMode="auto">
          <a:xfrm flipV="1">
            <a:off x="10901362" y="931068"/>
            <a:ext cx="1296000" cy="52388"/>
          </a:xfrm>
          <a:prstGeom prst="rect">
            <a:avLst/>
          </a:prstGeom>
          <a:solidFill>
            <a:srgbClr val="E9EEF8"/>
          </a:solidFill>
          <a:ln>
            <a:noFill/>
          </a:ln>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Microsoft YaHei UI" panose="020B0503020204020204" pitchFamily="34" charset="-122"/>
              <a:ea typeface="Microsoft YaHei UI" panose="020B0503020204020204" pitchFamily="34" charset="-122"/>
            </a:endParaRPr>
          </a:p>
        </p:txBody>
      </p:sp>
      <p:sp>
        <p:nvSpPr>
          <p:cNvPr id="10" name="矩形 9"/>
          <p:cNvSpPr>
            <a:spLocks noChangeArrowheads="1"/>
          </p:cNvSpPr>
          <p:nvPr userDrawn="1"/>
        </p:nvSpPr>
        <p:spPr bwMode="auto">
          <a:xfrm flipV="1">
            <a:off x="0" y="931068"/>
            <a:ext cx="7733283" cy="54000"/>
          </a:xfrm>
          <a:prstGeom prst="rect">
            <a:avLst/>
          </a:prstGeom>
          <a:solidFill>
            <a:schemeClr val="tx2">
              <a:lumMod val="60000"/>
              <a:lumOff val="40000"/>
            </a:schemeClr>
          </a:solidFill>
          <a:ln>
            <a:noFill/>
          </a:ln>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Microsoft YaHei UI" panose="020B0503020204020204" pitchFamily="34" charset="-122"/>
              <a:ea typeface="Microsoft YaHei UI" panose="020B0503020204020204" pitchFamily="34" charset="-122"/>
            </a:endParaRPr>
          </a:p>
        </p:txBody>
      </p:sp>
      <p:pic>
        <p:nvPicPr>
          <p:cNvPr id="4" name="图片 3">
            <a:extLst>
              <a:ext uri="{FF2B5EF4-FFF2-40B4-BE49-F238E27FC236}">
                <a16:creationId xmlns:a16="http://schemas.microsoft.com/office/drawing/2014/main" id="{01C1D3E7-EECB-48F2-9759-3C7C82CEAD6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552384" y="314185"/>
            <a:ext cx="2285082" cy="383474"/>
          </a:xfrm>
          <a:prstGeom prst="rect">
            <a:avLst/>
          </a:prstGeom>
        </p:spPr>
      </p:pic>
      <p:sp>
        <p:nvSpPr>
          <p:cNvPr id="5" name="Title Placeholder 4">
            <a:extLst>
              <a:ext uri="{FF2B5EF4-FFF2-40B4-BE49-F238E27FC236}">
                <a16:creationId xmlns:a16="http://schemas.microsoft.com/office/drawing/2014/main" id="{69C25DE7-D5DE-19B9-E705-057EC145BDBE}"/>
              </a:ext>
            </a:extLst>
          </p:cNvPr>
          <p:cNvSpPr>
            <a:spLocks noGrp="1"/>
          </p:cNvSpPr>
          <p:nvPr>
            <p:ph type="title"/>
          </p:nvPr>
        </p:nvSpPr>
        <p:spPr>
          <a:xfrm>
            <a:off x="155450" y="82061"/>
            <a:ext cx="10515600" cy="832339"/>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CB834BE6-1124-A173-1D09-958F4E65CFA8}"/>
              </a:ext>
            </a:extLst>
          </p:cNvPr>
          <p:cNvSpPr>
            <a:spLocks noGrp="1"/>
          </p:cNvSpPr>
          <p:nvPr>
            <p:ph type="body" idx="1"/>
          </p:nvPr>
        </p:nvSpPr>
        <p:spPr>
          <a:xfrm>
            <a:off x="155450" y="1146524"/>
            <a:ext cx="11682016" cy="55754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245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p:txStyles>
    <p:titleStyle>
      <a:lvl1pPr algn="l" rtl="0" eaLnBrk="0" fontAlgn="base" hangingPunct="0">
        <a:spcBef>
          <a:spcPct val="0"/>
        </a:spcBef>
        <a:spcAft>
          <a:spcPct val="0"/>
        </a:spcAft>
        <a:defRPr sz="3600" b="1" baseline="0">
          <a:solidFill>
            <a:schemeClr val="tx1"/>
          </a:solidFill>
          <a:latin typeface="+mn-lt"/>
          <a:ea typeface="+mn-ea"/>
          <a:cs typeface="+mj-cs"/>
        </a:defRPr>
      </a:lvl1pPr>
      <a:lvl2pPr algn="l" rtl="0" eaLnBrk="0" fontAlgn="base" hangingPunct="0">
        <a:spcBef>
          <a:spcPct val="0"/>
        </a:spcBef>
        <a:spcAft>
          <a:spcPct val="0"/>
        </a:spcAft>
        <a:defRPr sz="2800" b="1">
          <a:solidFill>
            <a:schemeClr val="tx2"/>
          </a:solidFill>
          <a:latin typeface="Verdana" pitchFamily="34" charset="0"/>
        </a:defRPr>
      </a:lvl2pPr>
      <a:lvl3pPr algn="l" rtl="0" eaLnBrk="0" fontAlgn="base" hangingPunct="0">
        <a:spcBef>
          <a:spcPct val="0"/>
        </a:spcBef>
        <a:spcAft>
          <a:spcPct val="0"/>
        </a:spcAft>
        <a:defRPr sz="2800" b="1">
          <a:solidFill>
            <a:schemeClr val="tx2"/>
          </a:solidFill>
          <a:latin typeface="Verdana" pitchFamily="34" charset="0"/>
        </a:defRPr>
      </a:lvl3pPr>
      <a:lvl4pPr algn="l" rtl="0" eaLnBrk="0" fontAlgn="base" hangingPunct="0">
        <a:spcBef>
          <a:spcPct val="0"/>
        </a:spcBef>
        <a:spcAft>
          <a:spcPct val="0"/>
        </a:spcAft>
        <a:defRPr sz="2800" b="1">
          <a:solidFill>
            <a:schemeClr val="tx2"/>
          </a:solidFill>
          <a:latin typeface="Verdana" pitchFamily="34" charset="0"/>
        </a:defRPr>
      </a:lvl4pPr>
      <a:lvl5pPr algn="l" rtl="0" eaLnBrk="0" fontAlgn="base" hangingPunct="0">
        <a:spcBef>
          <a:spcPct val="0"/>
        </a:spcBef>
        <a:spcAft>
          <a:spcPct val="0"/>
        </a:spcAft>
        <a:defRPr sz="2800" b="1">
          <a:solidFill>
            <a:schemeClr val="tx2"/>
          </a:solidFill>
          <a:latin typeface="Verdana" pitchFamily="34" charset="0"/>
        </a:defRPr>
      </a:lvl5pPr>
      <a:lvl6pPr marL="457200" algn="l" rtl="0" eaLnBrk="1" fontAlgn="base" hangingPunct="1">
        <a:spcBef>
          <a:spcPct val="0"/>
        </a:spcBef>
        <a:spcAft>
          <a:spcPct val="0"/>
        </a:spcAft>
        <a:defRPr sz="2800" b="1">
          <a:solidFill>
            <a:schemeClr val="tx2"/>
          </a:solidFill>
          <a:latin typeface="Verdana" pitchFamily="34" charset="0"/>
        </a:defRPr>
      </a:lvl6pPr>
      <a:lvl7pPr marL="914400" algn="l" rtl="0" eaLnBrk="1" fontAlgn="base" hangingPunct="1">
        <a:spcBef>
          <a:spcPct val="0"/>
        </a:spcBef>
        <a:spcAft>
          <a:spcPct val="0"/>
        </a:spcAft>
        <a:defRPr sz="2800" b="1">
          <a:solidFill>
            <a:schemeClr val="tx2"/>
          </a:solidFill>
          <a:latin typeface="Verdana" pitchFamily="34" charset="0"/>
        </a:defRPr>
      </a:lvl7pPr>
      <a:lvl8pPr marL="1371600" algn="l" rtl="0" eaLnBrk="1" fontAlgn="base" hangingPunct="1">
        <a:spcBef>
          <a:spcPct val="0"/>
        </a:spcBef>
        <a:spcAft>
          <a:spcPct val="0"/>
        </a:spcAft>
        <a:defRPr sz="2800" b="1">
          <a:solidFill>
            <a:schemeClr val="tx2"/>
          </a:solidFill>
          <a:latin typeface="Verdana" pitchFamily="34" charset="0"/>
        </a:defRPr>
      </a:lvl8pPr>
      <a:lvl9pPr marL="1828800" algn="l" rtl="0" eaLnBrk="1" fontAlgn="base" hangingPunct="1">
        <a:spcBef>
          <a:spcPct val="0"/>
        </a:spcBef>
        <a:spcAft>
          <a:spcPct val="0"/>
        </a:spcAft>
        <a:defRPr sz="2800" b="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icrosoft YaHei UI" panose="020B0503020204020204" pitchFamily="34" charset="-122"/>
          <a:cs typeface="Calibri" panose="020F0502020204030204" pitchFamily="34" charset="0"/>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ea typeface="Microsoft YaHei UI" panose="020B0503020204020204" pitchFamily="34" charset="-122"/>
          <a:cs typeface="Calibri" panose="020F0502020204030204" pitchFamily="34"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ea typeface="Microsoft YaHei UI" panose="020B0503020204020204" pitchFamily="34" charset="-122"/>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mn-lt"/>
          <a:ea typeface="Microsoft YaHei UI" panose="020B0503020204020204" pitchFamily="34" charset="-122"/>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mn-lt"/>
          <a:ea typeface="Microsoft YaHei UI" panose="020B0503020204020204" pitchFamily="34" charset="-122"/>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56.emf"/><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emf"/><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jpeg"/><Relationship Id="rId11" Type="http://schemas.openxmlformats.org/officeDocument/2006/relationships/image" Target="../media/image29.sv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microsoft.com/office/2007/relationships/hdphoto" Target="../media/hdphoto5.wdp"/><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89BC7C-563A-46F9-8145-FEFA70DF46E0}"/>
              </a:ext>
            </a:extLst>
          </p:cNvPr>
          <p:cNvSpPr>
            <a:spLocks noGrp="1"/>
          </p:cNvSpPr>
          <p:nvPr>
            <p:ph type="title"/>
          </p:nvPr>
        </p:nvSpPr>
        <p:spPr>
          <a:xfrm>
            <a:off x="852800" y="1754828"/>
            <a:ext cx="10486397" cy="1963878"/>
          </a:xfrm>
        </p:spPr>
        <p:txBody>
          <a:bodyPr vert="horz" lIns="91440" tIns="45720" rIns="91440" bIns="45720" rtlCol="0" anchor="ctr">
            <a:noAutofit/>
          </a:bodyPr>
          <a:lstStyle/>
          <a:p>
            <a:pPr algn="ctr"/>
            <a:r>
              <a:rPr lang="en-US" sz="4000" dirty="0"/>
              <a:t>Earth Observation in the Age of AI and Big Data</a:t>
            </a:r>
          </a:p>
        </p:txBody>
      </p:sp>
      <p:sp>
        <p:nvSpPr>
          <p:cNvPr id="5" name="Text Placeholder 4">
            <a:extLst>
              <a:ext uri="{FF2B5EF4-FFF2-40B4-BE49-F238E27FC236}">
                <a16:creationId xmlns:a16="http://schemas.microsoft.com/office/drawing/2014/main" id="{B5647D1B-1F2E-466E-8300-849E905FAA4D}"/>
              </a:ext>
            </a:extLst>
          </p:cNvPr>
          <p:cNvSpPr>
            <a:spLocks noGrp="1"/>
          </p:cNvSpPr>
          <p:nvPr>
            <p:ph type="body" idx="1"/>
          </p:nvPr>
        </p:nvSpPr>
        <p:spPr>
          <a:xfrm>
            <a:off x="1387550" y="4005042"/>
            <a:ext cx="9416898" cy="1590304"/>
          </a:xfrm>
        </p:spPr>
        <p:txBody>
          <a:bodyPr vert="horz" lIns="91440" tIns="45720" rIns="91440" bIns="45720" rtlCol="0" anchor="t">
            <a:normAutofit/>
          </a:bodyPr>
          <a:lstStyle/>
          <a:p>
            <a:pPr algn="ctr">
              <a:spcBef>
                <a:spcPts val="1200"/>
              </a:spcBef>
              <a:spcAft>
                <a:spcPts val="200"/>
              </a:spcAft>
              <a:buClr>
                <a:schemeClr val="tx1"/>
              </a:buClr>
            </a:pPr>
            <a:r>
              <a:rPr lang="en-US" altLang="zh-CN" dirty="0">
                <a:solidFill>
                  <a:schemeClr val="tx1"/>
                </a:solidFill>
              </a:rPr>
              <a:t>Min Feng  ( </a:t>
            </a:r>
            <a:r>
              <a:rPr lang="en-US" altLang="zh-CN" sz="2000" dirty="0" err="1">
                <a:solidFill>
                  <a:schemeClr val="tx1"/>
                </a:solidFill>
              </a:rPr>
              <a:t>mfeng@itpcas.ac.cn</a:t>
            </a:r>
            <a:r>
              <a:rPr lang="en-US" altLang="zh-CN" sz="2000" dirty="0">
                <a:solidFill>
                  <a:schemeClr val="tx1"/>
                </a:solidFill>
              </a:rPr>
              <a:t> )</a:t>
            </a:r>
          </a:p>
        </p:txBody>
      </p:sp>
      <p:sp>
        <p:nvSpPr>
          <p:cNvPr id="2" name="Rectangle 1">
            <a:extLst>
              <a:ext uri="{FF2B5EF4-FFF2-40B4-BE49-F238E27FC236}">
                <a16:creationId xmlns:a16="http://schemas.microsoft.com/office/drawing/2014/main" id="{7FF22542-9D80-425C-80D7-82F7DB83AD43}"/>
              </a:ext>
            </a:extLst>
          </p:cNvPr>
          <p:cNvSpPr/>
          <p:nvPr/>
        </p:nvSpPr>
        <p:spPr>
          <a:xfrm>
            <a:off x="1871699" y="5521950"/>
            <a:ext cx="8448600" cy="1244610"/>
          </a:xfrm>
          <a:prstGeom prst="rect">
            <a:avLst/>
          </a:prstGeom>
        </p:spPr>
        <p:txBody>
          <a:bodyPr vert="horz" lIns="91440" tIns="45720" rIns="91440" bIns="45720" rtlCol="0" anchor="t">
            <a:normAutofit/>
          </a:bodyPr>
          <a:lstStyle/>
          <a:p>
            <a:pPr algn="ctr">
              <a:lnSpc>
                <a:spcPct val="90000"/>
              </a:lnSpc>
              <a:spcBef>
                <a:spcPts val="1200"/>
              </a:spcBef>
              <a:spcAft>
                <a:spcPts val="200"/>
              </a:spcAft>
              <a:buClr>
                <a:schemeClr val="tx1"/>
              </a:buClr>
            </a:pPr>
            <a:r>
              <a:rPr lang="en-US" altLang="zh-CN" dirty="0"/>
              <a:t>Institute of Tibetan Plateau Research, Chinese Academy of Sciences</a:t>
            </a:r>
          </a:p>
        </p:txBody>
      </p:sp>
      <p:pic>
        <p:nvPicPr>
          <p:cNvPr id="1026" name="Picture 2" descr="http://www.itpcas.cas.cn/images/cnz01banner.jpg">
            <a:extLst>
              <a:ext uri="{FF2B5EF4-FFF2-40B4-BE49-F238E27FC236}">
                <a16:creationId xmlns:a16="http://schemas.microsoft.com/office/drawing/2014/main" id="{B1E72FC4-97AE-4F6E-8DA8-76E8172DE7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12192001"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8237B6-864C-01D0-D14B-43BBE5F878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852" y="6139690"/>
            <a:ext cx="4885433" cy="5887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
            <a:extLst>
              <a:ext uri="{FF2B5EF4-FFF2-40B4-BE49-F238E27FC236}">
                <a16:creationId xmlns:a16="http://schemas.microsoft.com/office/drawing/2014/main" id="{8CDF3876-3511-E0A8-273A-9C27AF2978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69191" y="6139690"/>
            <a:ext cx="3852021" cy="558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BE007493-6024-DD53-E9BC-5504B054D844}"/>
              </a:ext>
            </a:extLst>
          </p:cNvPr>
          <p:cNvPicPr>
            <a:picLocks noChangeAspect="1" noChangeArrowheads="1"/>
          </p:cNvPicPr>
          <p:nvPr/>
        </p:nvPicPr>
        <p:blipFill rotWithShape="1">
          <a:blip r:embed="rId6" cstate="screen">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9438001" y="6132489"/>
            <a:ext cx="2229147" cy="55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05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F42A-965C-CB02-4D43-059E23756EAB}"/>
              </a:ext>
            </a:extLst>
          </p:cNvPr>
          <p:cNvSpPr>
            <a:spLocks noGrp="1"/>
          </p:cNvSpPr>
          <p:nvPr>
            <p:ph type="title"/>
          </p:nvPr>
        </p:nvSpPr>
        <p:spPr/>
        <p:txBody>
          <a:bodyPr>
            <a:normAutofit fontScale="90000"/>
          </a:bodyPr>
          <a:lstStyle/>
          <a:p>
            <a:r>
              <a:rPr lang="en-US" dirty="0"/>
              <a:t>TP permafrost mapping</a:t>
            </a:r>
          </a:p>
        </p:txBody>
      </p:sp>
      <p:pic>
        <p:nvPicPr>
          <p:cNvPr id="3" name="图片 5">
            <a:extLst>
              <a:ext uri="{FF2B5EF4-FFF2-40B4-BE49-F238E27FC236}">
                <a16:creationId xmlns:a16="http://schemas.microsoft.com/office/drawing/2014/main" id="{6A208EDE-F64C-3282-1BB8-EF35BB0AC7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61" y="1518566"/>
            <a:ext cx="9241834" cy="4930935"/>
          </a:xfrm>
          <a:prstGeom prst="rect">
            <a:avLst/>
          </a:prstGeom>
        </p:spPr>
      </p:pic>
      <p:sp>
        <p:nvSpPr>
          <p:cNvPr id="4" name="文本框 42">
            <a:extLst>
              <a:ext uri="{FF2B5EF4-FFF2-40B4-BE49-F238E27FC236}">
                <a16:creationId xmlns:a16="http://schemas.microsoft.com/office/drawing/2014/main" id="{6A175460-3FCE-1193-5F2B-0C92BAB5D669}"/>
              </a:ext>
            </a:extLst>
          </p:cNvPr>
          <p:cNvSpPr txBox="1"/>
          <p:nvPr/>
        </p:nvSpPr>
        <p:spPr>
          <a:xfrm>
            <a:off x="252572" y="1118328"/>
            <a:ext cx="11851671" cy="40023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b="0" i="0" u="none" strike="noStrike" kern="1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Our preliminary result shows that the total area of permafrost on the Tibetan Plateau is 1.18 × 10</a:t>
            </a:r>
            <a:r>
              <a:rPr kumimoji="0" lang="en-US" altLang="zh-CN" b="0" i="0" u="none" strike="noStrike" kern="100" cap="none" spc="0" normalizeH="0" baseline="3000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6</a:t>
            </a:r>
            <a:r>
              <a:rPr kumimoji="0" lang="en-US" altLang="zh-CN" b="0" i="0" u="none" strike="noStrike" kern="1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 km</a:t>
            </a:r>
            <a:r>
              <a:rPr kumimoji="0" lang="en-US" altLang="zh-CN" b="0" i="0" u="none" strike="noStrike" kern="100" cap="none" spc="0" normalizeH="0" baseline="3000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2</a:t>
            </a:r>
            <a:r>
              <a:rPr kumimoji="0" lang="en-US" altLang="zh-CN" b="0" i="0" u="none" strike="noStrike" kern="1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 (38.1%)</a:t>
            </a:r>
            <a:endParaRPr kumimoji="0" lang="zh-CN" altLang="en-US" b="1" i="0" u="none" strike="noStrike" kern="1200" cap="none" spc="0" normalizeH="0" baseline="30000" noProof="0" dirty="0">
              <a:ln>
                <a:noFill/>
              </a:ln>
              <a:solidFill>
                <a:srgbClr val="0000FF"/>
              </a:solidFill>
              <a:effectLst/>
              <a:uLnTx/>
              <a:uFillTx/>
              <a:latin typeface="Aptos" panose="02110004020202020204"/>
              <a:ea typeface="等线" panose="02010600030101010101" pitchFamily="2" charset="-122"/>
              <a:cs typeface="+mn-cs"/>
            </a:endParaRPr>
          </a:p>
        </p:txBody>
      </p:sp>
      <p:pic>
        <p:nvPicPr>
          <p:cNvPr id="5" name="图片 8">
            <a:extLst>
              <a:ext uri="{FF2B5EF4-FFF2-40B4-BE49-F238E27FC236}">
                <a16:creationId xmlns:a16="http://schemas.microsoft.com/office/drawing/2014/main" id="{7A9E79F6-A3E9-0631-798D-404139F0D6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6" b="1"/>
          <a:stretch/>
        </p:blipFill>
        <p:spPr>
          <a:xfrm>
            <a:off x="9932440" y="2301977"/>
            <a:ext cx="1851599" cy="3875504"/>
          </a:xfrm>
          <a:prstGeom prst="rect">
            <a:avLst/>
          </a:prstGeom>
        </p:spPr>
      </p:pic>
      <p:sp>
        <p:nvSpPr>
          <p:cNvPr id="6" name="TextBox 5">
            <a:extLst>
              <a:ext uri="{FF2B5EF4-FFF2-40B4-BE49-F238E27FC236}">
                <a16:creationId xmlns:a16="http://schemas.microsoft.com/office/drawing/2014/main" id="{D5A7063D-00BB-5FA7-709D-9C3326BBFE1E}"/>
              </a:ext>
            </a:extLst>
          </p:cNvPr>
          <p:cNvSpPr txBox="1"/>
          <p:nvPr/>
        </p:nvSpPr>
        <p:spPr>
          <a:xfrm>
            <a:off x="4167266" y="6449501"/>
            <a:ext cx="8024734" cy="338554"/>
          </a:xfrm>
          <a:prstGeom prst="rect">
            <a:avLst/>
          </a:prstGeom>
          <a:noFill/>
        </p:spPr>
        <p:txBody>
          <a:bodyPr wrap="square">
            <a:spAutoFit/>
          </a:bodyPr>
          <a:lstStyle/>
          <a:p>
            <a:r>
              <a:rPr lang="en-US" sz="1600" dirty="0"/>
              <a:t>(Hu, Z., Yan, D., Feng, M.*, et al. 2024, </a:t>
            </a:r>
            <a:r>
              <a:rPr lang="en-US" sz="1600" i="1" dirty="0"/>
              <a:t>IJDE; </a:t>
            </a:r>
            <a:r>
              <a:rPr lang="en-US" sz="1600" dirty="0"/>
              <a:t>Yan, Feng*, et al. </a:t>
            </a:r>
            <a:r>
              <a:rPr lang="en-US" sz="1600" i="1" dirty="0"/>
              <a:t>PPP</a:t>
            </a:r>
            <a:r>
              <a:rPr lang="en-US" sz="1600" dirty="0"/>
              <a:t>,</a:t>
            </a:r>
            <a:r>
              <a:rPr lang="en-US" sz="1600" i="1" dirty="0"/>
              <a:t> </a:t>
            </a:r>
            <a:r>
              <a:rPr lang="en-US" sz="1600" dirty="0"/>
              <a:t>under review)</a:t>
            </a:r>
            <a:endParaRPr lang="en-US" sz="1600" i="1" dirty="0"/>
          </a:p>
        </p:txBody>
      </p:sp>
    </p:spTree>
    <p:extLst>
      <p:ext uri="{BB962C8B-B14F-4D97-AF65-F5344CB8AC3E}">
        <p14:creationId xmlns:p14="http://schemas.microsoft.com/office/powerpoint/2010/main" val="4000232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012459-929F-5AF0-688E-EF998462D4A0}"/>
              </a:ext>
            </a:extLst>
          </p:cNvPr>
          <p:cNvSpPr txBox="1"/>
          <p:nvPr/>
        </p:nvSpPr>
        <p:spPr>
          <a:xfrm>
            <a:off x="260903" y="1055202"/>
            <a:ext cx="607594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432FF"/>
                </a:solidFill>
                <a:effectLst/>
                <a:uLnTx/>
                <a:uFillTx/>
                <a:latin typeface="Aptos" panose="02110004020202020204"/>
                <a:ea typeface="等线" panose="02010600030101010101" pitchFamily="2" charset="-122"/>
                <a:cs typeface="+mn-cs"/>
              </a:rPr>
              <a:t>National Tibetan Plateau/Third Pole Data Center (TPDC)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(https://</a:t>
            </a:r>
            <a:r>
              <a:rPr kumimoji="0" lang="en-US" altLang="zh-CN" sz="1800" b="0" i="0" u="none" strike="noStrike" kern="1200" cap="none" spc="0" normalizeH="0" baseline="0" noProof="0" dirty="0" err="1">
                <a:ln>
                  <a:noFill/>
                </a:ln>
                <a:solidFill>
                  <a:srgbClr val="30311D"/>
                </a:solidFill>
                <a:effectLst/>
                <a:uLnTx/>
                <a:uFillTx/>
                <a:latin typeface="Aptos" panose="02110004020202020204"/>
                <a:ea typeface="等线" panose="02010600030101010101" pitchFamily="2" charset="-122"/>
                <a:cs typeface="+mn-cs"/>
              </a:rPr>
              <a:t>data.tpdc.ac.cn</a:t>
            </a:r>
            <a:r>
              <a:rPr kumimoji="0" lang="en-US" altLang="zh-CN" sz="1800" b="0"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a:t>
            </a:r>
            <a:endParaRPr kumimoji="0" lang="zh-CN" altLang="en-US" sz="1800" b="0"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endParaRPr>
          </a:p>
        </p:txBody>
      </p:sp>
      <p:pic>
        <p:nvPicPr>
          <p:cNvPr id="8" name="Picture 7">
            <a:extLst>
              <a:ext uri="{FF2B5EF4-FFF2-40B4-BE49-F238E27FC236}">
                <a16:creationId xmlns:a16="http://schemas.microsoft.com/office/drawing/2014/main" id="{C5531EF9-CE35-6A78-F991-BEA76EBA95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903" y="1733947"/>
            <a:ext cx="4869090" cy="5120773"/>
          </a:xfrm>
          <a:prstGeom prst="rect">
            <a:avLst/>
          </a:prstGeom>
        </p:spPr>
      </p:pic>
      <p:sp>
        <p:nvSpPr>
          <p:cNvPr id="12" name="Title 11">
            <a:extLst>
              <a:ext uri="{FF2B5EF4-FFF2-40B4-BE49-F238E27FC236}">
                <a16:creationId xmlns:a16="http://schemas.microsoft.com/office/drawing/2014/main" id="{1EC38F98-63E1-F688-A2D1-A5ACDD0A9E82}"/>
              </a:ext>
            </a:extLst>
          </p:cNvPr>
          <p:cNvSpPr>
            <a:spLocks noGrp="1"/>
          </p:cNvSpPr>
          <p:nvPr>
            <p:ph type="title"/>
          </p:nvPr>
        </p:nvSpPr>
        <p:spPr/>
        <p:txBody>
          <a:bodyPr>
            <a:normAutofit fontScale="90000"/>
          </a:bodyPr>
          <a:lstStyle/>
          <a:p>
            <a:r>
              <a:rPr lang="en-US" dirty="0"/>
              <a:t>TPDC</a:t>
            </a:r>
          </a:p>
        </p:txBody>
      </p:sp>
      <p:pic>
        <p:nvPicPr>
          <p:cNvPr id="5" name="图片 7">
            <a:extLst>
              <a:ext uri="{FF2B5EF4-FFF2-40B4-BE49-F238E27FC236}">
                <a16:creationId xmlns:a16="http://schemas.microsoft.com/office/drawing/2014/main" id="{09C3B06E-42C1-1684-7B03-51A4E0010F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6" r="1255"/>
          <a:stretch/>
        </p:blipFill>
        <p:spPr>
          <a:xfrm>
            <a:off x="8387256" y="1149537"/>
            <a:ext cx="2976829" cy="957559"/>
          </a:xfrm>
          <a:prstGeom prst="rect">
            <a:avLst/>
          </a:prstGeom>
        </p:spPr>
      </p:pic>
      <p:sp>
        <p:nvSpPr>
          <p:cNvPr id="6" name="矩形 3">
            <a:extLst>
              <a:ext uri="{FF2B5EF4-FFF2-40B4-BE49-F238E27FC236}">
                <a16:creationId xmlns:a16="http://schemas.microsoft.com/office/drawing/2014/main" id="{8646FF60-49EC-B58C-4790-B11518739CA1}"/>
              </a:ext>
            </a:extLst>
          </p:cNvPr>
          <p:cNvSpPr/>
          <p:nvPr/>
        </p:nvSpPr>
        <p:spPr>
          <a:xfrm>
            <a:off x="5158117" y="1984113"/>
            <a:ext cx="6655511" cy="1709447"/>
          </a:xfrm>
          <a:prstGeom prst="rect">
            <a:avLst/>
          </a:prstGeom>
          <a:noFill/>
          <a:ln w="9525" cap="flat" cmpd="sng" algn="ctr">
            <a:noFill/>
            <a:prstDash val="solid"/>
            <a:miter lim="800000"/>
          </a:ln>
          <a:effectLst/>
        </p:spPr>
        <p:txBody>
          <a:bodyPr lIns="72000" tIns="72000" rIns="72000" bIns="72000" rtlCol="0" anchor="ctr"/>
          <a:lstStyle/>
          <a:p>
            <a:pPr marL="342900" marR="0" lvl="0" indent="-342900" algn="just" defTabSz="91440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altLang="zh-CN" b="0" i="0" u="none" strike="noStrike" kern="0" cap="none" spc="0" normalizeH="0" baseline="0" noProof="0" dirty="0">
                <a:ln>
                  <a:noFill/>
                </a:ln>
                <a:solidFill>
                  <a:prstClr val="black"/>
                </a:solidFill>
                <a:effectLst/>
                <a:uLnTx/>
                <a:uFillTx/>
                <a:ea typeface="等线" panose="02010600030101010101" pitchFamily="2" charset="-122"/>
                <a:cs typeface="Calibri" panose="020F0502020204030204" pitchFamily="34" charset="0"/>
              </a:rPr>
              <a:t>The only data center in China dedicated to promoting scientific data for the Tibetan Plateau and</a:t>
            </a:r>
            <a:r>
              <a:rPr kumimoji="0" lang="zh-CN" altLang="en-US" b="0" i="0" u="none" strike="noStrike" kern="0" cap="none" spc="0" normalizeH="0" baseline="0" noProof="0" dirty="0">
                <a:ln>
                  <a:noFill/>
                </a:ln>
                <a:solidFill>
                  <a:prstClr val="black"/>
                </a:solidFill>
                <a:effectLst/>
                <a:uLnTx/>
                <a:uFillTx/>
                <a:ea typeface="等线" panose="02010600030101010101" pitchFamily="2" charset="-122"/>
                <a:cs typeface="Calibri" panose="020F0502020204030204" pitchFamily="34" charset="0"/>
              </a:rPr>
              <a:t> </a:t>
            </a:r>
            <a:r>
              <a:rPr kumimoji="0" lang="en-US" altLang="zh-CN" b="0" i="0" u="none" strike="noStrike" kern="0" cap="none" spc="0" normalizeH="0" baseline="0" noProof="0" dirty="0">
                <a:ln>
                  <a:noFill/>
                </a:ln>
                <a:solidFill>
                  <a:prstClr val="black"/>
                </a:solidFill>
                <a:effectLst/>
                <a:uLnTx/>
                <a:uFillTx/>
                <a:ea typeface="等线" panose="02010600030101010101" pitchFamily="2" charset="-122"/>
                <a:cs typeface="Calibri" panose="020F0502020204030204" pitchFamily="34" charset="0"/>
              </a:rPr>
              <a:t>its surrounding regions</a:t>
            </a:r>
          </a:p>
          <a:p>
            <a:pPr marL="342900" marR="0" lvl="0" indent="-342900" algn="just" defTabSz="91440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altLang="zh-CN" b="0" i="0" u="none" strike="noStrike" kern="0" cap="none" spc="0" normalizeH="0" baseline="0" noProof="0" dirty="0">
                <a:ln>
                  <a:noFill/>
                </a:ln>
                <a:solidFill>
                  <a:prstClr val="black"/>
                </a:solidFill>
                <a:effectLst/>
                <a:uLnTx/>
                <a:uFillTx/>
                <a:ea typeface="等线" panose="02010600030101010101" pitchFamily="2" charset="-122"/>
                <a:cs typeface="Calibri" panose="020F0502020204030204" pitchFamily="34" charset="0"/>
              </a:rPr>
              <a:t>One of the first 20 national data centers approved by the Ministry of Science and Technology of China in 2019</a:t>
            </a:r>
          </a:p>
        </p:txBody>
      </p:sp>
      <p:pic>
        <p:nvPicPr>
          <p:cNvPr id="10" name="Picture 9">
            <a:extLst>
              <a:ext uri="{FF2B5EF4-FFF2-40B4-BE49-F238E27FC236}">
                <a16:creationId xmlns:a16="http://schemas.microsoft.com/office/drawing/2014/main" id="{7A0E7B9A-CA72-92A3-9E25-E5713D4D1B67}"/>
              </a:ext>
            </a:extLst>
          </p:cNvPr>
          <p:cNvPicPr>
            <a:picLocks noChangeAspect="1"/>
          </p:cNvPicPr>
          <p:nvPr/>
        </p:nvPicPr>
        <p:blipFill>
          <a:blip r:embed="rId5"/>
          <a:stretch>
            <a:fillRect/>
          </a:stretch>
        </p:blipFill>
        <p:spPr>
          <a:xfrm>
            <a:off x="5379278" y="3766387"/>
            <a:ext cx="6534807" cy="2898166"/>
          </a:xfrm>
          <a:prstGeom prst="rect">
            <a:avLst/>
          </a:prstGeom>
        </p:spPr>
      </p:pic>
    </p:spTree>
    <p:extLst>
      <p:ext uri="{BB962C8B-B14F-4D97-AF65-F5344CB8AC3E}">
        <p14:creationId xmlns:p14="http://schemas.microsoft.com/office/powerpoint/2010/main" val="203672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own Arrow 28">
            <a:extLst>
              <a:ext uri="{FF2B5EF4-FFF2-40B4-BE49-F238E27FC236}">
                <a16:creationId xmlns:a16="http://schemas.microsoft.com/office/drawing/2014/main" id="{BF0EC5B1-6CAA-9961-8718-DBE853D547C3}"/>
              </a:ext>
            </a:extLst>
          </p:cNvPr>
          <p:cNvSpPr/>
          <p:nvPr/>
        </p:nvSpPr>
        <p:spPr bwMode="auto">
          <a:xfrm rot="10800000">
            <a:off x="5315488" y="3771366"/>
            <a:ext cx="473157" cy="842683"/>
          </a:xfrm>
          <a:prstGeom prst="downArrow">
            <a:avLst>
              <a:gd name="adj1" fmla="val 33048"/>
              <a:gd name="adj2"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pic>
        <p:nvPicPr>
          <p:cNvPr id="23" name="Picture 22">
            <a:extLst>
              <a:ext uri="{FF2B5EF4-FFF2-40B4-BE49-F238E27FC236}">
                <a16:creationId xmlns:a16="http://schemas.microsoft.com/office/drawing/2014/main" id="{D8277E43-B4BA-0B4F-D69D-8C0CE86EBB09}"/>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7523570" y="1367088"/>
            <a:ext cx="4536208" cy="3874919"/>
          </a:xfrm>
          <a:prstGeom prst="rect">
            <a:avLst/>
          </a:prstGeom>
        </p:spPr>
      </p:pic>
      <p:pic>
        <p:nvPicPr>
          <p:cNvPr id="22" name="Picture 21">
            <a:extLst>
              <a:ext uri="{FF2B5EF4-FFF2-40B4-BE49-F238E27FC236}">
                <a16:creationId xmlns:a16="http://schemas.microsoft.com/office/drawing/2014/main" id="{8762675B-F0BC-FE4E-3F26-40AFE4B6F9D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2651366" y="1849376"/>
            <a:ext cx="2313441" cy="3079377"/>
          </a:xfrm>
          <a:prstGeom prst="rect">
            <a:avLst/>
          </a:prstGeom>
        </p:spPr>
      </p:pic>
      <p:sp>
        <p:nvSpPr>
          <p:cNvPr id="2" name="标题 1">
            <a:extLst>
              <a:ext uri="{FF2B5EF4-FFF2-40B4-BE49-F238E27FC236}">
                <a16:creationId xmlns:a16="http://schemas.microsoft.com/office/drawing/2014/main" id="{C88420CF-71FB-9F81-055E-5F7F7EF49765}"/>
              </a:ext>
            </a:extLst>
          </p:cNvPr>
          <p:cNvSpPr>
            <a:spLocks noGrp="1"/>
          </p:cNvSpPr>
          <p:nvPr>
            <p:ph type="title"/>
          </p:nvPr>
        </p:nvSpPr>
        <p:spPr/>
        <p:txBody>
          <a:bodyPr>
            <a:normAutofit fontScale="90000"/>
          </a:bodyPr>
          <a:lstStyle/>
          <a:p>
            <a:r>
              <a:rPr lang="en-US" altLang="zh-CN" sz="3600" dirty="0"/>
              <a:t>Big Earth data</a:t>
            </a:r>
            <a:endParaRPr lang="zh-CN" altLang="en-US" sz="3600" dirty="0"/>
          </a:p>
        </p:txBody>
      </p:sp>
      <p:sp>
        <p:nvSpPr>
          <p:cNvPr id="12" name="TextBox 11">
            <a:extLst>
              <a:ext uri="{FF2B5EF4-FFF2-40B4-BE49-F238E27FC236}">
                <a16:creationId xmlns:a16="http://schemas.microsoft.com/office/drawing/2014/main" id="{3D1E0236-B25E-503A-FDF8-2FA7FA8BA974}"/>
              </a:ext>
            </a:extLst>
          </p:cNvPr>
          <p:cNvSpPr txBox="1"/>
          <p:nvPr/>
        </p:nvSpPr>
        <p:spPr>
          <a:xfrm>
            <a:off x="282833" y="1062063"/>
            <a:ext cx="11469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Calibri" panose="020F0502020204030204" pitchFamily="34" charset="0"/>
              </a:rPr>
              <a:t>Build models to recognize the spatial, spectral, or temporal patterns from big Earth data</a:t>
            </a:r>
          </a:p>
        </p:txBody>
      </p:sp>
      <p:pic>
        <p:nvPicPr>
          <p:cNvPr id="13" name="Graphic 12" descr="Question Mark">
            <a:extLst>
              <a:ext uri="{FF2B5EF4-FFF2-40B4-BE49-F238E27FC236}">
                <a16:creationId xmlns:a16="http://schemas.microsoft.com/office/drawing/2014/main" id="{96DADEA1-FCA1-365F-8DD2-ADE934F0A6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4867" y="2723734"/>
            <a:ext cx="914400" cy="914400"/>
          </a:xfrm>
          <a:prstGeom prst="rect">
            <a:avLst/>
          </a:prstGeom>
        </p:spPr>
      </p:pic>
      <p:sp>
        <p:nvSpPr>
          <p:cNvPr id="14" name="TextBox 13">
            <a:extLst>
              <a:ext uri="{FF2B5EF4-FFF2-40B4-BE49-F238E27FC236}">
                <a16:creationId xmlns:a16="http://schemas.microsoft.com/office/drawing/2014/main" id="{588E8211-2687-F46F-8AFD-60568D57A457}"/>
              </a:ext>
            </a:extLst>
          </p:cNvPr>
          <p:cNvSpPr txBox="1"/>
          <p:nvPr/>
        </p:nvSpPr>
        <p:spPr>
          <a:xfrm>
            <a:off x="5109636" y="2323624"/>
            <a:ext cx="9621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Models</a:t>
            </a:r>
          </a:p>
        </p:txBody>
      </p:sp>
      <p:pic>
        <p:nvPicPr>
          <p:cNvPr id="24" name="Picture 23">
            <a:extLst>
              <a:ext uri="{FF2B5EF4-FFF2-40B4-BE49-F238E27FC236}">
                <a16:creationId xmlns:a16="http://schemas.microsoft.com/office/drawing/2014/main" id="{14E76729-6FFA-E637-DDD0-C507B3DF7187}"/>
              </a:ext>
            </a:extLst>
          </p:cNvPr>
          <p:cNvPicPr>
            <a:picLocks noChangeAspect="1"/>
          </p:cNvPicPr>
          <p:nvPr/>
        </p:nvPicPr>
        <p:blipFill rotWithShape="1">
          <a:blip r:embed="rId7"/>
          <a:srcRect l="52677" t="19107" r="41690" b="20956"/>
          <a:stretch/>
        </p:blipFill>
        <p:spPr>
          <a:xfrm>
            <a:off x="6655741" y="2310559"/>
            <a:ext cx="610484" cy="2236881"/>
          </a:xfrm>
          <a:prstGeom prst="rect">
            <a:avLst/>
          </a:prstGeom>
        </p:spPr>
      </p:pic>
      <p:pic>
        <p:nvPicPr>
          <p:cNvPr id="25" name="Picture 24">
            <a:extLst>
              <a:ext uri="{FF2B5EF4-FFF2-40B4-BE49-F238E27FC236}">
                <a16:creationId xmlns:a16="http://schemas.microsoft.com/office/drawing/2014/main" id="{412015BB-45CB-08FA-64E3-0FC2ED7BA7BD}"/>
              </a:ext>
            </a:extLst>
          </p:cNvPr>
          <p:cNvPicPr>
            <a:picLocks noChangeAspect="1"/>
          </p:cNvPicPr>
          <p:nvPr/>
        </p:nvPicPr>
        <p:blipFill>
          <a:blip r:embed="rId8"/>
          <a:stretch>
            <a:fillRect/>
          </a:stretch>
        </p:blipFill>
        <p:spPr>
          <a:xfrm>
            <a:off x="680771" y="1445755"/>
            <a:ext cx="1955800" cy="4089400"/>
          </a:xfrm>
          <a:prstGeom prst="rect">
            <a:avLst/>
          </a:prstGeom>
        </p:spPr>
      </p:pic>
      <p:pic>
        <p:nvPicPr>
          <p:cNvPr id="26" name="Picture 25">
            <a:extLst>
              <a:ext uri="{FF2B5EF4-FFF2-40B4-BE49-F238E27FC236}">
                <a16:creationId xmlns:a16="http://schemas.microsoft.com/office/drawing/2014/main" id="{B287EA8E-29FC-C91D-90E4-A71D3D5941CF}"/>
              </a:ext>
            </a:extLst>
          </p:cNvPr>
          <p:cNvPicPr>
            <a:picLocks noChangeAspect="1"/>
          </p:cNvPicPr>
          <p:nvPr/>
        </p:nvPicPr>
        <p:blipFill rotWithShape="1">
          <a:blip r:embed="rId9"/>
          <a:srcRect l="1636" t="49571" r="26038" b="2305"/>
          <a:stretch/>
        </p:blipFill>
        <p:spPr>
          <a:xfrm>
            <a:off x="3084607" y="5021547"/>
            <a:ext cx="5112940" cy="1833041"/>
          </a:xfrm>
          <a:prstGeom prst="rect">
            <a:avLst/>
          </a:prstGeom>
        </p:spPr>
      </p:pic>
      <p:sp>
        <p:nvSpPr>
          <p:cNvPr id="28" name="TextBox 27">
            <a:extLst>
              <a:ext uri="{FF2B5EF4-FFF2-40B4-BE49-F238E27FC236}">
                <a16:creationId xmlns:a16="http://schemas.microsoft.com/office/drawing/2014/main" id="{41E0620C-2A5F-6FA3-1CC4-3401C71B6F4E}"/>
              </a:ext>
            </a:extLst>
          </p:cNvPr>
          <p:cNvSpPr txBox="1"/>
          <p:nvPr/>
        </p:nvSpPr>
        <p:spPr>
          <a:xfrm>
            <a:off x="4918221" y="4178863"/>
            <a:ext cx="1318569" cy="737153"/>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lnSpc>
                <a:spcPct val="120000"/>
              </a:lnSpc>
            </a:pPr>
            <a:r>
              <a:rPr lang="en-US" sz="1600" b="1" dirty="0"/>
              <a:t>Machine learning</a:t>
            </a:r>
          </a:p>
        </p:txBody>
      </p:sp>
    </p:spTree>
    <p:extLst>
      <p:ext uri="{BB962C8B-B14F-4D97-AF65-F5344CB8AC3E}">
        <p14:creationId xmlns:p14="http://schemas.microsoft.com/office/powerpoint/2010/main" val="621245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5E8217-6AF6-479A-37EC-01C50424C653}"/>
              </a:ext>
            </a:extLst>
          </p:cNvPr>
          <p:cNvPicPr>
            <a:picLocks noChangeAspect="1"/>
          </p:cNvPicPr>
          <p:nvPr/>
        </p:nvPicPr>
        <p:blipFill rotWithShape="1">
          <a:blip r:embed="rId3"/>
          <a:srcRect b="1500"/>
          <a:stretch/>
        </p:blipFill>
        <p:spPr>
          <a:xfrm>
            <a:off x="115614" y="1131985"/>
            <a:ext cx="5372773" cy="4860174"/>
          </a:xfrm>
          <a:prstGeom prst="rect">
            <a:avLst/>
          </a:prstGeom>
        </p:spPr>
      </p:pic>
      <p:sp>
        <p:nvSpPr>
          <p:cNvPr id="2" name="标题 1">
            <a:extLst>
              <a:ext uri="{FF2B5EF4-FFF2-40B4-BE49-F238E27FC236}">
                <a16:creationId xmlns:a16="http://schemas.microsoft.com/office/drawing/2014/main" id="{C88420CF-71FB-9F81-055E-5F7F7EF49765}"/>
              </a:ext>
            </a:extLst>
          </p:cNvPr>
          <p:cNvSpPr>
            <a:spLocks noGrp="1"/>
          </p:cNvSpPr>
          <p:nvPr>
            <p:ph type="title"/>
          </p:nvPr>
        </p:nvSpPr>
        <p:spPr/>
        <p:txBody>
          <a:bodyPr>
            <a:normAutofit fontScale="90000"/>
          </a:bodyPr>
          <a:lstStyle/>
          <a:p>
            <a:r>
              <a:rPr lang="en-US" altLang="zh-CN" sz="3600" dirty="0"/>
              <a:t>Frontier big data analysis</a:t>
            </a:r>
            <a:endParaRPr lang="zh-CN" altLang="en-US" sz="3600" dirty="0"/>
          </a:p>
        </p:txBody>
      </p:sp>
      <p:sp>
        <p:nvSpPr>
          <p:cNvPr id="5" name="文本框 4">
            <a:extLst>
              <a:ext uri="{FF2B5EF4-FFF2-40B4-BE49-F238E27FC236}">
                <a16:creationId xmlns:a16="http://schemas.microsoft.com/office/drawing/2014/main" id="{10FC648D-C66D-DF96-80A2-5579D498582B}"/>
              </a:ext>
            </a:extLst>
          </p:cNvPr>
          <p:cNvSpPr txBox="1"/>
          <p:nvPr/>
        </p:nvSpPr>
        <p:spPr>
          <a:xfrm>
            <a:off x="5488387" y="1139431"/>
            <a:ext cx="6548163" cy="2226828"/>
          </a:xfrm>
          <a:prstGeom prst="rect">
            <a:avLst/>
          </a:prstGeom>
          <a:noFill/>
        </p:spPr>
        <p:txBody>
          <a:bodyPr wrap="square">
            <a:spAutoFit/>
          </a:bodyPr>
          <a:lstStyle>
            <a:defPPr>
              <a:defRPr lang="zh-CN"/>
            </a:defPPr>
            <a:lvl1pPr lvl="0" algn="ctr">
              <a:lnSpc>
                <a:spcPct val="150000"/>
              </a:lnSpc>
              <a:defRPr sz="3200" b="1" kern="100">
                <a:solidFill>
                  <a:srgbClr val="C00000"/>
                </a:solidFill>
                <a:latin typeface="Times New Roman" panose="02020603050405020304" pitchFamily="18" charset="0"/>
                <a:ea typeface="黑体" panose="02010609060101010101" pitchFamily="49" charset="-122"/>
                <a:cs typeface="Times New Roman" panose="02020603050405020304" pitchFamily="18" charset="0"/>
              </a:defRPr>
            </a:lvl1pPr>
          </a:lstStyle>
          <a:p>
            <a:pPr marL="342900" indent="-342900" algn="l">
              <a:lnSpc>
                <a:spcPct val="130000"/>
              </a:lnSpc>
              <a:buClr>
                <a:schemeClr val="tx1"/>
              </a:buClr>
              <a:buFont typeface="Courier New" panose="02070309020205020404" pitchFamily="49" charset="0"/>
              <a:buChar char="o"/>
            </a:pPr>
            <a:r>
              <a:rPr lang="en-US" altLang="zh-CN" sz="1800" dirty="0">
                <a:solidFill>
                  <a:srgbClr val="0000FF"/>
                </a:solidFill>
                <a:latin typeface="+mn-lt"/>
              </a:rPr>
              <a:t>Deep learning </a:t>
            </a:r>
            <a:r>
              <a:rPr lang="en-US" altLang="zh-CN" sz="1800" b="0" dirty="0">
                <a:solidFill>
                  <a:schemeClr val="tx1"/>
                </a:solidFill>
                <a:latin typeface="+mn-lt"/>
              </a:rPr>
              <a:t>improves the learning ability</a:t>
            </a:r>
          </a:p>
          <a:p>
            <a:pPr marL="342900" indent="-342900" algn="l">
              <a:lnSpc>
                <a:spcPct val="130000"/>
              </a:lnSpc>
              <a:buClr>
                <a:schemeClr val="tx1"/>
              </a:buClr>
              <a:buFont typeface="Courier New" panose="02070309020205020404" pitchFamily="49" charset="0"/>
              <a:buChar char="o"/>
            </a:pPr>
            <a:r>
              <a:rPr lang="en-US" altLang="zh-CN" sz="1800" dirty="0">
                <a:solidFill>
                  <a:srgbClr val="0000FF"/>
                </a:solidFill>
                <a:latin typeface="+mn-lt"/>
              </a:rPr>
              <a:t>Machine learning </a:t>
            </a:r>
            <a:r>
              <a:rPr lang="en-US" altLang="zh-CN" sz="1800" b="0" dirty="0">
                <a:solidFill>
                  <a:schemeClr val="tx1"/>
                </a:solidFill>
                <a:latin typeface="+mn-lt"/>
              </a:rPr>
              <a:t>with physical knowledge improves the transferability and interpretability of the model</a:t>
            </a:r>
          </a:p>
          <a:p>
            <a:pPr marL="342900" indent="-342900" algn="l">
              <a:lnSpc>
                <a:spcPct val="130000"/>
              </a:lnSpc>
              <a:buClr>
                <a:schemeClr val="tx1"/>
              </a:buClr>
              <a:buFont typeface="Courier New" panose="02070309020205020404" pitchFamily="49" charset="0"/>
              <a:buChar char="o"/>
            </a:pPr>
            <a:r>
              <a:rPr lang="en-US" altLang="zh-CN" sz="1800" dirty="0">
                <a:solidFill>
                  <a:srgbClr val="0000FF"/>
                </a:solidFill>
                <a:latin typeface="+mn-lt"/>
              </a:rPr>
              <a:t>Causal inference </a:t>
            </a:r>
            <a:r>
              <a:rPr lang="en-US" altLang="zh-CN" sz="1800" b="0" dirty="0">
                <a:solidFill>
                  <a:schemeClr val="tx1"/>
                </a:solidFill>
                <a:latin typeface="+mn-lt"/>
              </a:rPr>
              <a:t>improves the interpretability</a:t>
            </a:r>
          </a:p>
          <a:p>
            <a:pPr marL="342900" indent="-342900" algn="l">
              <a:lnSpc>
                <a:spcPct val="130000"/>
              </a:lnSpc>
              <a:buClr>
                <a:schemeClr val="tx1"/>
              </a:buClr>
              <a:buFont typeface="Courier New" panose="02070309020205020404" pitchFamily="49" charset="0"/>
              <a:buChar char="o"/>
            </a:pPr>
            <a:r>
              <a:rPr lang="en-US" altLang="zh-CN" sz="1800" dirty="0">
                <a:solidFill>
                  <a:srgbClr val="0000FF"/>
                </a:solidFill>
                <a:latin typeface="+mn-lt"/>
              </a:rPr>
              <a:t>Deep reinforcement learning </a:t>
            </a:r>
            <a:r>
              <a:rPr lang="en-US" altLang="zh-CN" sz="1800" b="0" dirty="0">
                <a:solidFill>
                  <a:schemeClr val="tx1"/>
                </a:solidFill>
                <a:latin typeface="+mn-lt"/>
              </a:rPr>
              <a:t>improves the application of Earth system models in decision-making</a:t>
            </a:r>
            <a:endParaRPr lang="zh-CN" altLang="zh-CN" sz="1800" b="0" dirty="0">
              <a:solidFill>
                <a:schemeClr val="tx1"/>
              </a:solidFill>
              <a:latin typeface="+mn-lt"/>
            </a:endParaRPr>
          </a:p>
        </p:txBody>
      </p:sp>
      <p:pic>
        <p:nvPicPr>
          <p:cNvPr id="7" name="图片 2">
            <a:extLst>
              <a:ext uri="{FF2B5EF4-FFF2-40B4-BE49-F238E27FC236}">
                <a16:creationId xmlns:a16="http://schemas.microsoft.com/office/drawing/2014/main" id="{DF711595-8361-4894-E504-7C5ABE957E2A}"/>
              </a:ext>
            </a:extLst>
          </p:cNvPr>
          <p:cNvPicPr>
            <a:picLocks noChangeAspect="1"/>
          </p:cNvPicPr>
          <p:nvPr/>
        </p:nvPicPr>
        <p:blipFill>
          <a:blip r:embed="rId4"/>
          <a:stretch>
            <a:fillRect/>
          </a:stretch>
        </p:blipFill>
        <p:spPr>
          <a:xfrm>
            <a:off x="5640104" y="3429000"/>
            <a:ext cx="6396446" cy="2671142"/>
          </a:xfrm>
          <a:prstGeom prst="rect">
            <a:avLst/>
          </a:prstGeom>
        </p:spPr>
      </p:pic>
      <p:sp>
        <p:nvSpPr>
          <p:cNvPr id="8" name="矩形: 圆角 15">
            <a:extLst>
              <a:ext uri="{FF2B5EF4-FFF2-40B4-BE49-F238E27FC236}">
                <a16:creationId xmlns:a16="http://schemas.microsoft.com/office/drawing/2014/main" id="{88B6169E-5F78-10BA-A384-2C846DA1D22C}"/>
              </a:ext>
            </a:extLst>
          </p:cNvPr>
          <p:cNvSpPr/>
          <p:nvPr/>
        </p:nvSpPr>
        <p:spPr>
          <a:xfrm>
            <a:off x="462573" y="6108486"/>
            <a:ext cx="11266853" cy="749514"/>
          </a:xfrm>
          <a:prstGeom prst="roundRect">
            <a:avLst>
              <a:gd name="adj" fmla="val 2887"/>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altLang="zh-CN" sz="1600" b="0" i="0" u="none" strike="noStrike" kern="100" cap="none" spc="0" normalizeH="0" baseline="0" noProof="0" dirty="0">
                <a:ln>
                  <a:noFill/>
                </a:ln>
                <a:solidFill>
                  <a:srgbClr val="0000FF"/>
                </a:solidFill>
                <a:effectLst/>
                <a:uLnTx/>
                <a:uFillTx/>
                <a:ea typeface="楷体" panose="02010609060101010101" pitchFamily="49" charset="-122"/>
                <a:cs typeface="Arial" panose="020B0604020202020204" pitchFamily="34" charset="0"/>
              </a:rPr>
              <a:t>Li X*, Feng M*, Ran YH, Su Y, Liu F, Huang CL, Shen HF, Xiao Q, Su JB, Yuan SW, Guo HD. </a:t>
            </a:r>
            <a:r>
              <a:rPr kumimoji="0" lang="en-US" altLang="zh-CN" sz="1600" b="0" i="1" u="none" strike="noStrike" kern="100" cap="none" spc="0" normalizeH="0" baseline="0" noProof="0" dirty="0">
                <a:ln>
                  <a:noFill/>
                </a:ln>
                <a:solidFill>
                  <a:srgbClr val="0000FF"/>
                </a:solidFill>
                <a:effectLst/>
                <a:uLnTx/>
                <a:uFillTx/>
                <a:ea typeface="楷体" panose="02010609060101010101" pitchFamily="49" charset="-122"/>
                <a:cs typeface="Arial" panose="020B0604020202020204" pitchFamily="34" charset="0"/>
              </a:rPr>
              <a:t>Big data in Earth system science and progress towards a digital twin</a:t>
            </a:r>
            <a:r>
              <a:rPr kumimoji="0" lang="en-US" altLang="zh-CN" sz="1600" b="0" i="0" u="none" strike="noStrike" kern="100" cap="none" spc="0" normalizeH="0" baseline="0" noProof="0" dirty="0">
                <a:ln>
                  <a:noFill/>
                </a:ln>
                <a:solidFill>
                  <a:srgbClr val="0000FF"/>
                </a:solidFill>
                <a:effectLst/>
                <a:uLnTx/>
                <a:uFillTx/>
                <a:ea typeface="楷体" panose="02010609060101010101" pitchFamily="49" charset="-122"/>
                <a:cs typeface="Arial" panose="020B0604020202020204" pitchFamily="34" charset="0"/>
              </a:rPr>
              <a:t>. </a:t>
            </a:r>
            <a:r>
              <a:rPr kumimoji="0" lang="en-US" altLang="zh-CN" sz="1600" b="1" i="0" u="none" strike="noStrike" kern="100" cap="none" spc="0" normalizeH="0" baseline="0" noProof="0" dirty="0">
                <a:ln>
                  <a:noFill/>
                </a:ln>
                <a:solidFill>
                  <a:srgbClr val="0000FF"/>
                </a:solidFill>
                <a:effectLst/>
                <a:uLnTx/>
                <a:uFillTx/>
                <a:ea typeface="楷体" panose="02010609060101010101" pitchFamily="49" charset="-122"/>
                <a:cs typeface="Arial" panose="020B0604020202020204" pitchFamily="34" charset="0"/>
              </a:rPr>
              <a:t>Nature Reviews Earth &amp; Environment</a:t>
            </a:r>
            <a:r>
              <a:rPr kumimoji="0" lang="en-US" altLang="zh-CN" sz="1600" b="0" i="0" u="none" strike="noStrike" kern="100" cap="none" spc="0" normalizeH="0" baseline="0" noProof="0" dirty="0">
                <a:ln>
                  <a:noFill/>
                </a:ln>
                <a:solidFill>
                  <a:srgbClr val="0000FF"/>
                </a:solidFill>
                <a:effectLst/>
                <a:uLnTx/>
                <a:uFillTx/>
                <a:ea typeface="楷体" panose="02010609060101010101" pitchFamily="49" charset="-122"/>
                <a:cs typeface="Arial" panose="020B0604020202020204" pitchFamily="34" charset="0"/>
              </a:rPr>
              <a:t>, 2023, 4, 319–332, doi:10.1038/s43017-023-00409-w</a:t>
            </a:r>
          </a:p>
        </p:txBody>
      </p:sp>
    </p:spTree>
    <p:extLst>
      <p:ext uri="{BB962C8B-B14F-4D97-AF65-F5344CB8AC3E}">
        <p14:creationId xmlns:p14="http://schemas.microsoft.com/office/powerpoint/2010/main" val="2614280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14C96-363B-4075-19D2-B5B91A05C859}"/>
              </a:ext>
            </a:extLst>
          </p:cNvPr>
          <p:cNvSpPr/>
          <p:nvPr/>
        </p:nvSpPr>
        <p:spPr>
          <a:xfrm>
            <a:off x="5160331" y="1041290"/>
            <a:ext cx="306082" cy="3775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Verdana"/>
              <a:ea typeface="+mn-ea"/>
              <a:cs typeface="+mn-cs"/>
            </a:endParaRPr>
          </a:p>
        </p:txBody>
      </p:sp>
      <p:sp>
        <p:nvSpPr>
          <p:cNvPr id="9" name="Title 2">
            <a:extLst>
              <a:ext uri="{FF2B5EF4-FFF2-40B4-BE49-F238E27FC236}">
                <a16:creationId xmlns:a16="http://schemas.microsoft.com/office/drawing/2014/main" id="{6630FBF1-BF76-C872-4E5A-98709BDA2C84}"/>
              </a:ext>
            </a:extLst>
          </p:cNvPr>
          <p:cNvSpPr>
            <a:spLocks noGrp="1"/>
          </p:cNvSpPr>
          <p:nvPr>
            <p:ph type="title"/>
          </p:nvPr>
        </p:nvSpPr>
        <p:spPr/>
        <p:txBody>
          <a:bodyPr>
            <a:normAutofit fontScale="90000"/>
          </a:bodyPr>
          <a:lstStyle/>
          <a:p>
            <a:r>
              <a:rPr lang="en-US" dirty="0"/>
              <a:t>Mountain permafrost</a:t>
            </a:r>
          </a:p>
        </p:txBody>
      </p:sp>
      <p:pic>
        <p:nvPicPr>
          <p:cNvPr id="5" name="Picture 4">
            <a:extLst>
              <a:ext uri="{FF2B5EF4-FFF2-40B4-BE49-F238E27FC236}">
                <a16:creationId xmlns:a16="http://schemas.microsoft.com/office/drawing/2014/main" id="{44E750DF-24DF-C259-C5C4-D5F3D2E77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449473" y="722304"/>
            <a:ext cx="4405410" cy="6993457"/>
          </a:xfrm>
          <a:prstGeom prst="rect">
            <a:avLst/>
          </a:prstGeom>
        </p:spPr>
      </p:pic>
      <p:sp>
        <p:nvSpPr>
          <p:cNvPr id="10" name="TextBox 9">
            <a:extLst>
              <a:ext uri="{FF2B5EF4-FFF2-40B4-BE49-F238E27FC236}">
                <a16:creationId xmlns:a16="http://schemas.microsoft.com/office/drawing/2014/main" id="{A0FF4BF3-7544-468F-10AB-BD6BE40CF91B}"/>
              </a:ext>
            </a:extLst>
          </p:cNvPr>
          <p:cNvSpPr txBox="1"/>
          <p:nvPr/>
        </p:nvSpPr>
        <p:spPr>
          <a:xfrm>
            <a:off x="-109196" y="6449501"/>
            <a:ext cx="2158714"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0311D"/>
                </a:solidFill>
                <a:effectLst/>
                <a:uLnTx/>
                <a:uFillTx/>
                <a:latin typeface="Aptos" panose="02110004020202020204"/>
                <a:ea typeface="+mn-ea"/>
                <a:cs typeface="+mn-cs"/>
              </a:rPr>
              <a:t>(</a:t>
            </a:r>
            <a:r>
              <a:rPr kumimoji="0" lang="en-US" sz="1600" b="0" i="0" u="none" strike="noStrike" kern="1200" cap="none" spc="0" normalizeH="0" baseline="0" noProof="0" dirty="0" err="1">
                <a:ln>
                  <a:noFill/>
                </a:ln>
                <a:solidFill>
                  <a:srgbClr val="30311D"/>
                </a:solidFill>
                <a:effectLst/>
                <a:uLnTx/>
                <a:uFillTx/>
                <a:latin typeface="Aptos" panose="02110004020202020204"/>
                <a:ea typeface="+mn-ea"/>
                <a:cs typeface="+mn-cs"/>
              </a:rPr>
              <a:t>Gorbunov</a:t>
            </a:r>
            <a:r>
              <a:rPr kumimoji="0" lang="en-US" sz="1600" b="0" i="0" u="none" strike="noStrike" kern="1200" cap="none" spc="0" normalizeH="0" baseline="0" noProof="0" dirty="0">
                <a:ln>
                  <a:noFill/>
                </a:ln>
                <a:solidFill>
                  <a:srgbClr val="30311D"/>
                </a:solidFill>
                <a:effectLst/>
                <a:uLnTx/>
                <a:uFillTx/>
                <a:latin typeface="Aptos" panose="02110004020202020204"/>
                <a:ea typeface="+mn-ea"/>
                <a:cs typeface="+mn-cs"/>
              </a:rPr>
              <a:t>, 1978)</a:t>
            </a:r>
          </a:p>
        </p:txBody>
      </p:sp>
      <p:sp>
        <p:nvSpPr>
          <p:cNvPr id="12" name="TextBox 11">
            <a:extLst>
              <a:ext uri="{FF2B5EF4-FFF2-40B4-BE49-F238E27FC236}">
                <a16:creationId xmlns:a16="http://schemas.microsoft.com/office/drawing/2014/main" id="{510CB8B5-1A67-A547-9FAB-8D4FFB275260}"/>
              </a:ext>
            </a:extLst>
          </p:cNvPr>
          <p:cNvSpPr txBox="1"/>
          <p:nvPr/>
        </p:nvSpPr>
        <p:spPr>
          <a:xfrm>
            <a:off x="155449" y="1111483"/>
            <a:ext cx="11647668" cy="7379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Mountain permafrost </a:t>
            </a:r>
            <a:r>
              <a:rPr kumimoji="0" lang="en-US" altLang="zh-CN" b="0"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is broadly distributed and even more sensitive to the climate change</a:t>
            </a:r>
            <a:r>
              <a:rPr lang="en-US" altLang="zh-CN" dirty="0">
                <a:solidFill>
                  <a:srgbClr val="30311D"/>
                </a:solidFill>
                <a:latin typeface="Aptos" panose="02110004020202020204"/>
                <a:ea typeface="等线" panose="02010600030101010101" pitchFamily="2" charset="-122"/>
              </a:rPr>
              <a:t>, but </a:t>
            </a:r>
            <a:r>
              <a:rPr kumimoji="0" lang="en-US" altLang="zh-CN" b="0"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our understanding of the mountain permafrost is very limited due to the complex terrain and climate as well as the lack of in-situ data</a:t>
            </a:r>
            <a:endParaRPr kumimoji="0" lang="zh-CN" altLang="en-US" b="0"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endParaRPr>
          </a:p>
        </p:txBody>
      </p:sp>
      <p:pic>
        <p:nvPicPr>
          <p:cNvPr id="3" name="图片 4">
            <a:extLst>
              <a:ext uri="{FF2B5EF4-FFF2-40B4-BE49-F238E27FC236}">
                <a16:creationId xmlns:a16="http://schemas.microsoft.com/office/drawing/2014/main" id="{A2DBF0AF-EF6C-ADC7-03EC-5260019D4F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5032" y="2016327"/>
            <a:ext cx="4691519" cy="3906193"/>
          </a:xfrm>
          <a:prstGeom prst="rect">
            <a:avLst/>
          </a:prstGeom>
        </p:spPr>
      </p:pic>
      <p:sp>
        <p:nvSpPr>
          <p:cNvPr id="4" name="文本框 5">
            <a:extLst>
              <a:ext uri="{FF2B5EF4-FFF2-40B4-BE49-F238E27FC236}">
                <a16:creationId xmlns:a16="http://schemas.microsoft.com/office/drawing/2014/main" id="{773D33A5-F012-C0C4-CA8E-D2037DFFB78D}"/>
              </a:ext>
            </a:extLst>
          </p:cNvPr>
          <p:cNvSpPr txBox="1"/>
          <p:nvPr/>
        </p:nvSpPr>
        <p:spPr>
          <a:xfrm>
            <a:off x="9824197" y="6458384"/>
            <a:ext cx="2212354"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30311D"/>
                </a:solidFill>
                <a:effectLst/>
                <a:uLnTx/>
                <a:uFillTx/>
                <a:latin typeface="Aptos Display" panose="02110004020202020204"/>
                <a:ea typeface="等线" panose="02010600030101010101" pitchFamily="2" charset="-122"/>
                <a:cs typeface="Times New Roman" panose="02020603050405020304" pitchFamily="18" charset="0"/>
              </a:rPr>
              <a:t>(Ran et al. 2022 </a:t>
            </a:r>
            <a:r>
              <a:rPr kumimoji="0" lang="en-US" altLang="zh-CN" sz="1600" b="1" i="1" u="none" strike="noStrike" kern="1200" cap="none" spc="0" normalizeH="0" baseline="0" noProof="0" dirty="0">
                <a:ln>
                  <a:noFill/>
                </a:ln>
                <a:solidFill>
                  <a:srgbClr val="30311D"/>
                </a:solidFill>
                <a:effectLst/>
                <a:uLnTx/>
                <a:uFillTx/>
                <a:latin typeface="Aptos Display" panose="02110004020202020204"/>
                <a:ea typeface="等线" panose="02010600030101010101" pitchFamily="2" charset="-122"/>
                <a:cs typeface="Times New Roman" panose="02020603050405020304" pitchFamily="18" charset="0"/>
              </a:rPr>
              <a:t>ESSD</a:t>
            </a:r>
            <a:r>
              <a:rPr kumimoji="0" lang="en-US" altLang="zh-CN" sz="1600" b="0" i="0" u="none" strike="noStrike" kern="1200" cap="none" spc="0" normalizeH="0" baseline="0" noProof="0" dirty="0">
                <a:ln>
                  <a:noFill/>
                </a:ln>
                <a:solidFill>
                  <a:srgbClr val="30311D"/>
                </a:solidFill>
                <a:effectLst/>
                <a:uLnTx/>
                <a:uFillTx/>
                <a:latin typeface="Aptos Display" panose="02110004020202020204"/>
                <a:ea typeface="等线" panose="02010600030101010101" pitchFamily="2" charset="-122"/>
                <a:cs typeface="Times New Roman" panose="02020603050405020304" pitchFamily="18" charset="0"/>
              </a:rPr>
              <a:t>)</a:t>
            </a:r>
            <a:endParaRPr kumimoji="0" lang="zh-CN" altLang="en-US" sz="1600" b="0" i="0" u="none" strike="noStrike" kern="1200" cap="none" spc="0" normalizeH="0" baseline="0" noProof="0" dirty="0">
              <a:ln>
                <a:noFill/>
              </a:ln>
              <a:solidFill>
                <a:srgbClr val="30311D"/>
              </a:solidFill>
              <a:effectLst/>
              <a:uLnTx/>
              <a:uFillTx/>
              <a:latin typeface="Aptos Display" panose="0211000402020202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581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9A22-8578-7740-482D-5C9002D063C8}"/>
              </a:ext>
            </a:extLst>
          </p:cNvPr>
          <p:cNvSpPr>
            <a:spLocks noGrp="1"/>
          </p:cNvSpPr>
          <p:nvPr>
            <p:ph type="title"/>
          </p:nvPr>
        </p:nvSpPr>
        <p:spPr/>
        <p:txBody>
          <a:bodyPr>
            <a:normAutofit fontScale="90000"/>
          </a:bodyPr>
          <a:lstStyle/>
          <a:p>
            <a:r>
              <a:rPr lang="en-US" dirty="0"/>
              <a:t>Rock glacier and permafrost</a:t>
            </a:r>
          </a:p>
        </p:txBody>
      </p:sp>
      <p:sp>
        <p:nvSpPr>
          <p:cNvPr id="4" name="TextBox 3">
            <a:extLst>
              <a:ext uri="{FF2B5EF4-FFF2-40B4-BE49-F238E27FC236}">
                <a16:creationId xmlns:a16="http://schemas.microsoft.com/office/drawing/2014/main" id="{B026E06C-4F7E-BCB3-555D-BAB64F964DA8}"/>
              </a:ext>
            </a:extLst>
          </p:cNvPr>
          <p:cNvSpPr txBox="1"/>
          <p:nvPr/>
        </p:nvSpPr>
        <p:spPr>
          <a:xfrm>
            <a:off x="216759" y="1162542"/>
            <a:ext cx="11307418" cy="405560"/>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Rock glaciers could be an effective indicator for the existence of mountainous permafrost.</a:t>
            </a:r>
            <a:endParaRPr kumimoji="0" lang="zh-CN" altLang="en-US"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endParaRPr>
          </a:p>
        </p:txBody>
      </p:sp>
      <p:pic>
        <p:nvPicPr>
          <p:cNvPr id="2050" name="Picture 2" descr="Rock Glaciers in the Austrian Alps: A General Overview with a ...">
            <a:extLst>
              <a:ext uri="{FF2B5EF4-FFF2-40B4-BE49-F238E27FC236}">
                <a16:creationId xmlns:a16="http://schemas.microsoft.com/office/drawing/2014/main" id="{F262DBCB-3065-DAC4-EF42-3ACA499998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00538" y="1883948"/>
            <a:ext cx="7640963" cy="39264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75AFD3-589F-0F8B-361D-DAAD8CD6378D}"/>
              </a:ext>
            </a:extLst>
          </p:cNvPr>
          <p:cNvSpPr txBox="1"/>
          <p:nvPr/>
        </p:nvSpPr>
        <p:spPr>
          <a:xfrm>
            <a:off x="8495942" y="6200319"/>
            <a:ext cx="34078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11D"/>
                </a:solidFill>
                <a:effectLst/>
                <a:uLnTx/>
                <a:uFillTx/>
                <a:latin typeface="Aptos" panose="02110004020202020204"/>
                <a:ea typeface="+mn-ea"/>
                <a:cs typeface="+mn-cs"/>
              </a:rPr>
              <a:t>(</a:t>
            </a:r>
            <a:r>
              <a:rPr kumimoji="0" lang="en-US" sz="1800" b="0" i="0" u="none" strike="noStrike" kern="1200" cap="none" spc="0" normalizeH="0" baseline="0" noProof="0" dirty="0" err="1">
                <a:ln>
                  <a:noFill/>
                </a:ln>
                <a:solidFill>
                  <a:srgbClr val="30311D"/>
                </a:solidFill>
                <a:effectLst/>
                <a:uLnTx/>
                <a:uFillTx/>
                <a:latin typeface="Aptos" panose="02110004020202020204"/>
                <a:ea typeface="+mn-ea"/>
                <a:cs typeface="+mn-cs"/>
              </a:rPr>
              <a:t>Kellerer-Pirklbauer</a:t>
            </a:r>
            <a:r>
              <a:rPr kumimoji="0" lang="en-US" sz="1800" b="0" i="0" u="none" strike="noStrike" kern="1200" cap="none" spc="0" normalizeH="0" baseline="0" noProof="0" dirty="0">
                <a:ln>
                  <a:noFill/>
                </a:ln>
                <a:solidFill>
                  <a:srgbClr val="30311D"/>
                </a:solidFill>
                <a:effectLst/>
                <a:uLnTx/>
                <a:uFillTx/>
                <a:latin typeface="Aptos" panose="02110004020202020204"/>
                <a:ea typeface="+mn-ea"/>
                <a:cs typeface="+mn-cs"/>
              </a:rPr>
              <a:t> et al. 2022)</a:t>
            </a:r>
          </a:p>
        </p:txBody>
      </p:sp>
      <p:sp>
        <p:nvSpPr>
          <p:cNvPr id="12" name="矩形 5">
            <a:extLst>
              <a:ext uri="{FF2B5EF4-FFF2-40B4-BE49-F238E27FC236}">
                <a16:creationId xmlns:a16="http://schemas.microsoft.com/office/drawing/2014/main" id="{86BA1A6D-F3C5-F86A-B944-C135FC5ED1F1}"/>
              </a:ext>
            </a:extLst>
          </p:cNvPr>
          <p:cNvSpPr/>
          <p:nvPr/>
        </p:nvSpPr>
        <p:spPr>
          <a:xfrm>
            <a:off x="150499" y="4678697"/>
            <a:ext cx="4588828"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0311D"/>
                </a:solidFill>
                <a:effectLst/>
                <a:uLnTx/>
                <a:uFillTx/>
                <a:latin typeface="Calibri" panose="020F0502020204030204" pitchFamily="34" charset="0"/>
                <a:ea typeface="等线" panose="02010600030101010101" pitchFamily="2" charset="-122"/>
                <a:cs typeface="Calibri" panose="020F0502020204030204" pitchFamily="34" charset="0"/>
              </a:rPr>
              <a:t>Rock glaciers</a:t>
            </a:r>
            <a:r>
              <a:rPr kumimoji="0" lang="en-US" altLang="zh-CN" sz="1800" b="0" i="0" u="none" strike="noStrike" kern="1200" cap="none" spc="0" normalizeH="0" baseline="0" noProof="0" dirty="0">
                <a:ln>
                  <a:noFill/>
                </a:ln>
                <a:solidFill>
                  <a:srgbClr val="30311D"/>
                </a:solidFill>
                <a:effectLst/>
                <a:uLnTx/>
                <a:uFillTx/>
                <a:latin typeface="Calibri" panose="020F0502020204030204" pitchFamily="34" charset="0"/>
                <a:ea typeface="等线" panose="02010600030101010101" pitchFamily="2" charset="-122"/>
                <a:cs typeface="Calibri" panose="020F0502020204030204" pitchFamily="34" charset="0"/>
              </a:rPr>
              <a:t> are distinctive geomorphological landforms normally found in high altitudes, extending downslope from talus cones, glaciers, or terminal moraines of glaciers </a:t>
            </a:r>
            <a:endParaRPr kumimoji="0" lang="zh-CN" altLang="zh-CN" sz="1800" b="0" i="0" u="none" strike="noStrike" kern="1200" cap="none" spc="0" normalizeH="0" baseline="0" noProof="0" dirty="0">
              <a:ln>
                <a:noFill/>
              </a:ln>
              <a:solidFill>
                <a:srgbClr val="30311D"/>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id="{B3675A42-CB2A-76A2-F97C-0E688C454E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759" y="1883948"/>
            <a:ext cx="3803533" cy="25965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A0DADA8-D979-E2FA-BA6B-D2B944258840}"/>
              </a:ext>
            </a:extLst>
          </p:cNvPr>
          <p:cNvSpPr/>
          <p:nvPr/>
        </p:nvSpPr>
        <p:spPr>
          <a:xfrm>
            <a:off x="155450" y="6107986"/>
            <a:ext cx="478321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a:ea typeface="Microsoft JhengHei"/>
                <a:cs typeface="+mn-cs"/>
              </a:rPr>
              <a:t>Pen and Ink sketch of the Spruce Creek Rock Glacier by Steve Wood</a:t>
            </a:r>
          </a:p>
        </p:txBody>
      </p:sp>
    </p:spTree>
    <p:extLst>
      <p:ext uri="{BB962C8B-B14F-4D97-AF65-F5344CB8AC3E}">
        <p14:creationId xmlns:p14="http://schemas.microsoft.com/office/powerpoint/2010/main" val="86527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B2BD-75E1-33D5-D17D-6AAC95A00D7D}"/>
              </a:ext>
            </a:extLst>
          </p:cNvPr>
          <p:cNvSpPr>
            <a:spLocks noGrp="1"/>
          </p:cNvSpPr>
          <p:nvPr>
            <p:ph type="title"/>
          </p:nvPr>
        </p:nvSpPr>
        <p:spPr/>
        <p:txBody>
          <a:bodyPr>
            <a:normAutofit fontScale="90000"/>
          </a:bodyPr>
          <a:lstStyle/>
          <a:p>
            <a:r>
              <a:rPr lang="en-US" dirty="0"/>
              <a:t>Rock glacier identification</a:t>
            </a:r>
          </a:p>
        </p:txBody>
      </p:sp>
      <p:sp>
        <p:nvSpPr>
          <p:cNvPr id="28" name="Rectangle 27">
            <a:extLst>
              <a:ext uri="{FF2B5EF4-FFF2-40B4-BE49-F238E27FC236}">
                <a16:creationId xmlns:a16="http://schemas.microsoft.com/office/drawing/2014/main" id="{0A78C2D3-1C1E-8E18-1C93-AA4E99D51706}"/>
              </a:ext>
            </a:extLst>
          </p:cNvPr>
          <p:cNvSpPr/>
          <p:nvPr/>
        </p:nvSpPr>
        <p:spPr>
          <a:xfrm>
            <a:off x="6213322" y="1653640"/>
            <a:ext cx="5939870" cy="5107036"/>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5A7ABC82-24F0-581E-253D-1D89DC9E8EBF}"/>
              </a:ext>
            </a:extLst>
          </p:cNvPr>
          <p:cNvSpPr/>
          <p:nvPr/>
        </p:nvSpPr>
        <p:spPr>
          <a:xfrm>
            <a:off x="84370" y="1653640"/>
            <a:ext cx="6066601" cy="5107035"/>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2BDB1EB7-A583-E8EF-F673-98E326FA273C}"/>
              </a:ext>
            </a:extLst>
          </p:cNvPr>
          <p:cNvSpPr/>
          <p:nvPr/>
        </p:nvSpPr>
        <p:spPr>
          <a:xfrm>
            <a:off x="6343287" y="1658338"/>
            <a:ext cx="52657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rPr>
              <a:t>MT-InSAR based RG kinematic detection</a:t>
            </a:r>
          </a:p>
        </p:txBody>
      </p:sp>
      <p:pic>
        <p:nvPicPr>
          <p:cNvPr id="31" name="图片 64">
            <a:extLst>
              <a:ext uri="{FF2B5EF4-FFF2-40B4-BE49-F238E27FC236}">
                <a16:creationId xmlns:a16="http://schemas.microsoft.com/office/drawing/2014/main" id="{E1E9ADD2-F208-A268-A158-4ACFFDCE64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329" y="2857227"/>
            <a:ext cx="1421939" cy="1414253"/>
          </a:xfrm>
          <a:prstGeom prst="rect">
            <a:avLst/>
          </a:prstGeom>
        </p:spPr>
      </p:pic>
      <p:pic>
        <p:nvPicPr>
          <p:cNvPr id="32" name="图片 65">
            <a:extLst>
              <a:ext uri="{FF2B5EF4-FFF2-40B4-BE49-F238E27FC236}">
                <a16:creationId xmlns:a16="http://schemas.microsoft.com/office/drawing/2014/main" id="{AE37B5A5-49DF-9882-3306-F49BBBCAD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2885" y="4307785"/>
            <a:ext cx="1405899" cy="1405899"/>
          </a:xfrm>
          <a:prstGeom prst="rect">
            <a:avLst/>
          </a:prstGeom>
        </p:spPr>
      </p:pic>
      <p:grpSp>
        <p:nvGrpSpPr>
          <p:cNvPr id="33" name="组合 66">
            <a:extLst>
              <a:ext uri="{FF2B5EF4-FFF2-40B4-BE49-F238E27FC236}">
                <a16:creationId xmlns:a16="http://schemas.microsoft.com/office/drawing/2014/main" id="{77FA51A6-3FF5-CFDF-B40E-E8EE1825282C}"/>
              </a:ext>
            </a:extLst>
          </p:cNvPr>
          <p:cNvGrpSpPr>
            <a:grpSpLocks noChangeAspect="1"/>
          </p:cNvGrpSpPr>
          <p:nvPr/>
        </p:nvGrpSpPr>
        <p:grpSpPr>
          <a:xfrm>
            <a:off x="7911724" y="2922818"/>
            <a:ext cx="4351031" cy="3276443"/>
            <a:chOff x="6505415" y="2582215"/>
            <a:chExt cx="5861309" cy="4225390"/>
          </a:xfrm>
        </p:grpSpPr>
        <p:grpSp>
          <p:nvGrpSpPr>
            <p:cNvPr id="34" name="组合 67">
              <a:extLst>
                <a:ext uri="{FF2B5EF4-FFF2-40B4-BE49-F238E27FC236}">
                  <a16:creationId xmlns:a16="http://schemas.microsoft.com/office/drawing/2014/main" id="{47E46185-4550-AC2B-F506-A916D91005C4}"/>
                </a:ext>
              </a:extLst>
            </p:cNvPr>
            <p:cNvGrpSpPr>
              <a:grpSpLocks noChangeAspect="1"/>
            </p:cNvGrpSpPr>
            <p:nvPr/>
          </p:nvGrpSpPr>
          <p:grpSpPr>
            <a:xfrm>
              <a:off x="6505415" y="2582215"/>
              <a:ext cx="5523332" cy="3459268"/>
              <a:chOff x="5527628" y="456291"/>
              <a:chExt cx="6735702" cy="4218576"/>
            </a:xfrm>
          </p:grpSpPr>
          <p:pic>
            <p:nvPicPr>
              <p:cNvPr id="38" name="图片 71">
                <a:extLst>
                  <a:ext uri="{FF2B5EF4-FFF2-40B4-BE49-F238E27FC236}">
                    <a16:creationId xmlns:a16="http://schemas.microsoft.com/office/drawing/2014/main" id="{9B1AB111-2D1A-DD9B-A852-77A8B68A0C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7798" y="2611004"/>
                <a:ext cx="2010492" cy="2010492"/>
              </a:xfrm>
              <a:prstGeom prst="rect">
                <a:avLst/>
              </a:prstGeom>
            </p:spPr>
          </p:pic>
          <p:pic>
            <p:nvPicPr>
              <p:cNvPr id="39" name="图片 72">
                <a:extLst>
                  <a:ext uri="{FF2B5EF4-FFF2-40B4-BE49-F238E27FC236}">
                    <a16:creationId xmlns:a16="http://schemas.microsoft.com/office/drawing/2014/main" id="{78B214EC-25EC-EE76-8AFC-7A8CD93233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1888" y="2598363"/>
                <a:ext cx="2018935" cy="2018935"/>
              </a:xfrm>
              <a:prstGeom prst="rect">
                <a:avLst/>
              </a:prstGeom>
            </p:spPr>
          </p:pic>
          <p:pic>
            <p:nvPicPr>
              <p:cNvPr id="40" name="图片 73">
                <a:extLst>
                  <a:ext uri="{FF2B5EF4-FFF2-40B4-BE49-F238E27FC236}">
                    <a16:creationId xmlns:a16="http://schemas.microsoft.com/office/drawing/2014/main" id="{82EA47B8-04EB-3148-5BC0-02A87312E5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1051" y="2611004"/>
                <a:ext cx="2063863" cy="2063863"/>
              </a:xfrm>
              <a:prstGeom prst="rect">
                <a:avLst/>
              </a:prstGeom>
            </p:spPr>
          </p:pic>
          <p:pic>
            <p:nvPicPr>
              <p:cNvPr id="41" name="图片 74">
                <a:extLst>
                  <a:ext uri="{FF2B5EF4-FFF2-40B4-BE49-F238E27FC236}">
                    <a16:creationId xmlns:a16="http://schemas.microsoft.com/office/drawing/2014/main" id="{8F4B13B7-A468-8AA2-AACC-6A9D699C56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27628" y="456292"/>
                <a:ext cx="2072304" cy="2072304"/>
              </a:xfrm>
              <a:prstGeom prst="rect">
                <a:avLst/>
              </a:prstGeom>
            </p:spPr>
          </p:pic>
          <p:pic>
            <p:nvPicPr>
              <p:cNvPr id="42" name="图片 75">
                <a:extLst>
                  <a:ext uri="{FF2B5EF4-FFF2-40B4-BE49-F238E27FC236}">
                    <a16:creationId xmlns:a16="http://schemas.microsoft.com/office/drawing/2014/main" id="{427BB467-A5B3-5956-5C22-4B96D907E3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9327" y="456292"/>
                <a:ext cx="2072304" cy="2072304"/>
              </a:xfrm>
              <a:prstGeom prst="rect">
                <a:avLst/>
              </a:prstGeom>
            </p:spPr>
          </p:pic>
          <p:pic>
            <p:nvPicPr>
              <p:cNvPr id="43" name="图片 76">
                <a:extLst>
                  <a:ext uri="{FF2B5EF4-FFF2-40B4-BE49-F238E27FC236}">
                    <a16:creationId xmlns:a16="http://schemas.microsoft.com/office/drawing/2014/main" id="{FB96549A-4723-C869-230C-D9903F371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91025" y="456291"/>
                <a:ext cx="2072305" cy="2072305"/>
              </a:xfrm>
              <a:prstGeom prst="rect">
                <a:avLst/>
              </a:prstGeom>
            </p:spPr>
          </p:pic>
        </p:grpSp>
        <p:sp>
          <p:nvSpPr>
            <p:cNvPr id="35" name="文本框 68">
              <a:extLst>
                <a:ext uri="{FF2B5EF4-FFF2-40B4-BE49-F238E27FC236}">
                  <a16:creationId xmlns:a16="http://schemas.microsoft.com/office/drawing/2014/main" id="{CF4E509C-457E-14E8-E9F6-B38A6C914787}"/>
                </a:ext>
              </a:extLst>
            </p:cNvPr>
            <p:cNvSpPr txBox="1"/>
            <p:nvPr/>
          </p:nvSpPr>
          <p:spPr>
            <a:xfrm>
              <a:off x="6524621" y="6105970"/>
              <a:ext cx="1955553" cy="70163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Calibri" panose="020F0502020204030204" pitchFamily="34" charset="0"/>
                </a:rPr>
                <a:t>Radarsat-2 (Descending)</a:t>
              </a:r>
              <a:endParaRPr kumimoji="0" lang="zh-CN" altLang="en-US"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Calibri" panose="020F0502020204030204" pitchFamily="34" charset="0"/>
              </a:endParaRPr>
            </a:p>
          </p:txBody>
        </p:sp>
        <p:sp>
          <p:nvSpPr>
            <p:cNvPr id="36" name="文本框 69">
              <a:extLst>
                <a:ext uri="{FF2B5EF4-FFF2-40B4-BE49-F238E27FC236}">
                  <a16:creationId xmlns:a16="http://schemas.microsoft.com/office/drawing/2014/main" id="{D1A2AF6B-24EE-1148-F60C-9CCA41CB8FD1}"/>
                </a:ext>
              </a:extLst>
            </p:cNvPr>
            <p:cNvSpPr txBox="1"/>
            <p:nvPr/>
          </p:nvSpPr>
          <p:spPr>
            <a:xfrm>
              <a:off x="8480175" y="6105970"/>
              <a:ext cx="1955553" cy="70163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Calibri" panose="020F0502020204030204" pitchFamily="34" charset="0"/>
                </a:rPr>
                <a:t>Sentinel-1 (Descending)</a:t>
              </a:r>
              <a:endParaRPr kumimoji="0" lang="zh-CN" altLang="en-US"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Calibri" panose="020F0502020204030204" pitchFamily="34" charset="0"/>
              </a:endParaRPr>
            </a:p>
          </p:txBody>
        </p:sp>
        <p:sp>
          <p:nvSpPr>
            <p:cNvPr id="37" name="文本框 70">
              <a:extLst>
                <a:ext uri="{FF2B5EF4-FFF2-40B4-BE49-F238E27FC236}">
                  <a16:creationId xmlns:a16="http://schemas.microsoft.com/office/drawing/2014/main" id="{035A58D8-7E4F-2DE0-C17C-B0B56FBA33A8}"/>
                </a:ext>
              </a:extLst>
            </p:cNvPr>
            <p:cNvSpPr txBox="1"/>
            <p:nvPr/>
          </p:nvSpPr>
          <p:spPr>
            <a:xfrm>
              <a:off x="10411171" y="6105970"/>
              <a:ext cx="1955553" cy="70163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Calibri" panose="020F0502020204030204" pitchFamily="34" charset="0"/>
                </a:rPr>
                <a:t>Sentinel-1 (Ascending)</a:t>
              </a:r>
              <a:endParaRPr kumimoji="0" lang="zh-CN" altLang="en-US"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Calibri" panose="020F0502020204030204" pitchFamily="34" charset="0"/>
              </a:endParaRPr>
            </a:p>
          </p:txBody>
        </p:sp>
      </p:grpSp>
      <p:sp>
        <p:nvSpPr>
          <p:cNvPr id="44" name="文本框 87">
            <a:extLst>
              <a:ext uri="{FF2B5EF4-FFF2-40B4-BE49-F238E27FC236}">
                <a16:creationId xmlns:a16="http://schemas.microsoft.com/office/drawing/2014/main" id="{73740E1B-658D-3A24-80D8-9CE393914BD8}"/>
              </a:ext>
            </a:extLst>
          </p:cNvPr>
          <p:cNvSpPr txBox="1"/>
          <p:nvPr/>
        </p:nvSpPr>
        <p:spPr>
          <a:xfrm>
            <a:off x="6301972" y="2114874"/>
            <a:ext cx="5590228"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rPr>
              <a:t>Resolve the impact from terrain, snow, frozen/thawing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rPr>
              <a:t>Utilize multi-sourced satellite observations</a:t>
            </a:r>
          </a:p>
        </p:txBody>
      </p:sp>
      <p:sp>
        <p:nvSpPr>
          <p:cNvPr id="45" name="Rectangle 44">
            <a:extLst>
              <a:ext uri="{FF2B5EF4-FFF2-40B4-BE49-F238E27FC236}">
                <a16:creationId xmlns:a16="http://schemas.microsoft.com/office/drawing/2014/main" id="{635BB322-0F0F-C544-01C9-D83110023D58}"/>
              </a:ext>
            </a:extLst>
          </p:cNvPr>
          <p:cNvSpPr/>
          <p:nvPr/>
        </p:nvSpPr>
        <p:spPr>
          <a:xfrm>
            <a:off x="143206" y="1078993"/>
            <a:ext cx="1182111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Develop a deep-learning and MT-InSAR based rock glacier identification method</a:t>
            </a:r>
            <a:endParaRPr kumimoji="0" lang="en-US" sz="2000" b="1" i="0" u="none" strike="noStrike" kern="1200" cap="none" spc="0" normalizeH="0" baseline="0" noProof="0" dirty="0">
              <a:ln>
                <a:noFill/>
              </a:ln>
              <a:solidFill>
                <a:srgbClr val="30311D"/>
              </a:solidFill>
              <a:effectLst/>
              <a:uLnTx/>
              <a:uFillTx/>
              <a:latin typeface="Aptos" panose="02110004020202020204"/>
              <a:ea typeface="+mn-ea"/>
              <a:cs typeface="Calibri" panose="020F0502020204030204" pitchFamily="34" charset="0"/>
            </a:endParaRPr>
          </a:p>
        </p:txBody>
      </p:sp>
      <p:sp>
        <p:nvSpPr>
          <p:cNvPr id="46" name="Rectangle 18">
            <a:extLst>
              <a:ext uri="{FF2B5EF4-FFF2-40B4-BE49-F238E27FC236}">
                <a16:creationId xmlns:a16="http://schemas.microsoft.com/office/drawing/2014/main" id="{56CF6796-8D91-C484-D57D-1C05F091EE7A}"/>
              </a:ext>
            </a:extLst>
          </p:cNvPr>
          <p:cNvSpPr/>
          <p:nvPr/>
        </p:nvSpPr>
        <p:spPr>
          <a:xfrm>
            <a:off x="143206" y="1653641"/>
            <a:ext cx="59489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rPr>
              <a:t>Deep-learning based RG recognition</a:t>
            </a:r>
            <a:endParaRPr kumimoji="0" lang="en-US" sz="20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endParaRPr>
          </a:p>
        </p:txBody>
      </p:sp>
      <p:sp>
        <p:nvSpPr>
          <p:cNvPr id="47" name="文本框 87">
            <a:extLst>
              <a:ext uri="{FF2B5EF4-FFF2-40B4-BE49-F238E27FC236}">
                <a16:creationId xmlns:a16="http://schemas.microsoft.com/office/drawing/2014/main" id="{FAAF965A-705A-53AB-2DA8-7F92B93F1241}"/>
              </a:ext>
            </a:extLst>
          </p:cNvPr>
          <p:cNvSpPr txBox="1"/>
          <p:nvPr/>
        </p:nvSpPr>
        <p:spPr>
          <a:xfrm>
            <a:off x="311147" y="2089009"/>
            <a:ext cx="5939870"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rPr>
              <a:t>Build training database with millions of labels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ptos" panose="02110004020202020204"/>
                <a:ea typeface="微软雅黑" panose="020B0503020204020204" pitchFamily="34" charset="-122"/>
                <a:cs typeface="+mn-cs"/>
              </a:rPr>
              <a:t>Build RG model with deep-learning networks</a:t>
            </a:r>
          </a:p>
        </p:txBody>
      </p:sp>
      <p:sp>
        <p:nvSpPr>
          <p:cNvPr id="48" name="TextBox 47">
            <a:extLst>
              <a:ext uri="{FF2B5EF4-FFF2-40B4-BE49-F238E27FC236}">
                <a16:creationId xmlns:a16="http://schemas.microsoft.com/office/drawing/2014/main" id="{3800D7E3-2FB6-826F-D3AF-16C3CAF1FEBA}"/>
              </a:ext>
            </a:extLst>
          </p:cNvPr>
          <p:cNvSpPr txBox="1"/>
          <p:nvPr/>
        </p:nvSpPr>
        <p:spPr>
          <a:xfrm>
            <a:off x="4078422" y="6451178"/>
            <a:ext cx="198233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0311D"/>
                </a:solidFill>
                <a:effectLst/>
                <a:uLnTx/>
                <a:uFillTx/>
                <a:latin typeface="Aptos" panose="02110004020202020204"/>
                <a:ea typeface="宋体" pitchFamily="2" charset="-122"/>
                <a:cs typeface="Calibri" panose="020F0502020204030204" pitchFamily="34" charset="0"/>
              </a:rPr>
              <a:t>(Xu, Feng* et al., 2020)</a:t>
            </a:r>
          </a:p>
        </p:txBody>
      </p:sp>
      <p:pic>
        <p:nvPicPr>
          <p:cNvPr id="49" name="Graphic 48">
            <a:extLst>
              <a:ext uri="{FF2B5EF4-FFF2-40B4-BE49-F238E27FC236}">
                <a16:creationId xmlns:a16="http://schemas.microsoft.com/office/drawing/2014/main" id="{F9A644BC-FA1C-4F5F-2B34-97406D243B9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5117" y="4655493"/>
            <a:ext cx="3291447" cy="1746999"/>
          </a:xfrm>
          <a:prstGeom prst="rect">
            <a:avLst/>
          </a:prstGeom>
        </p:spPr>
      </p:pic>
      <p:pic>
        <p:nvPicPr>
          <p:cNvPr id="50" name="Picture 49">
            <a:extLst>
              <a:ext uri="{FF2B5EF4-FFF2-40B4-BE49-F238E27FC236}">
                <a16:creationId xmlns:a16="http://schemas.microsoft.com/office/drawing/2014/main" id="{32C545F4-579E-F8D2-0DC4-75A8833CB97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19179" b="19072"/>
          <a:stretch/>
        </p:blipFill>
        <p:spPr>
          <a:xfrm>
            <a:off x="311147" y="2777504"/>
            <a:ext cx="3307256" cy="1530240"/>
          </a:xfrm>
          <a:prstGeom prst="rect">
            <a:avLst/>
          </a:prstGeom>
        </p:spPr>
      </p:pic>
      <p:sp>
        <p:nvSpPr>
          <p:cNvPr id="51" name="TextBox 50">
            <a:extLst>
              <a:ext uri="{FF2B5EF4-FFF2-40B4-BE49-F238E27FC236}">
                <a16:creationId xmlns:a16="http://schemas.microsoft.com/office/drawing/2014/main" id="{4301D215-F93A-7825-669C-57D2ABFBE0EA}"/>
              </a:ext>
            </a:extLst>
          </p:cNvPr>
          <p:cNvSpPr txBox="1"/>
          <p:nvPr/>
        </p:nvSpPr>
        <p:spPr>
          <a:xfrm>
            <a:off x="493885" y="4282343"/>
            <a:ext cx="3211411" cy="338554"/>
          </a:xfrm>
          <a:prstGeom prst="rect">
            <a:avLst/>
          </a:prstGeom>
          <a:noFill/>
        </p:spPr>
        <p:txBody>
          <a:bodyPr wrap="square" rtlCol="0">
            <a:spAutoFit/>
          </a:bodyPr>
          <a:lstStyle>
            <a:defPPr>
              <a:defRPr lang="en-US"/>
            </a:defPPr>
            <a:lvl1pPr>
              <a:defRPr sz="1200"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Hei" pitchFamily="2" charset="-122"/>
                <a:cs typeface="Arial" panose="020B0604020202020204" pitchFamily="34" charset="0"/>
              </a:rPr>
              <a:t>Satellite images</a:t>
            </a:r>
          </a:p>
        </p:txBody>
      </p:sp>
      <p:sp>
        <p:nvSpPr>
          <p:cNvPr id="52" name="TextBox 51">
            <a:extLst>
              <a:ext uri="{FF2B5EF4-FFF2-40B4-BE49-F238E27FC236}">
                <a16:creationId xmlns:a16="http://schemas.microsoft.com/office/drawing/2014/main" id="{19E3BB62-56CB-62D9-485A-8A8CF8B545E8}"/>
              </a:ext>
            </a:extLst>
          </p:cNvPr>
          <p:cNvSpPr txBox="1"/>
          <p:nvPr/>
        </p:nvSpPr>
        <p:spPr>
          <a:xfrm>
            <a:off x="726447" y="6377091"/>
            <a:ext cx="2746286" cy="338554"/>
          </a:xfrm>
          <a:prstGeom prst="rect">
            <a:avLst/>
          </a:prstGeom>
          <a:noFill/>
        </p:spPr>
        <p:txBody>
          <a:bodyPr wrap="square" rtlCol="0">
            <a:spAutoFit/>
          </a:bodyPr>
          <a:lstStyle>
            <a:defPPr>
              <a:defRPr lang="en-US"/>
            </a:defPPr>
            <a:lvl1pPr>
              <a:defRPr sz="1200"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ptos" panose="02110004020202020204"/>
                <a:ea typeface="Hei" pitchFamily="2" charset="-122"/>
                <a:cs typeface="Arial" panose="020B0604020202020204" pitchFamily="34" charset="0"/>
              </a:rPr>
              <a:t>Deep-learning RG model</a:t>
            </a:r>
            <a:endParaRPr kumimoji="0" lang="en-US" sz="1600" b="0" i="0" u="none" strike="noStrike" kern="1200" cap="none" spc="0" normalizeH="0" baseline="0" noProof="0" dirty="0">
              <a:ln>
                <a:noFill/>
              </a:ln>
              <a:solidFill>
                <a:prstClr val="black"/>
              </a:solidFill>
              <a:effectLst/>
              <a:uLnTx/>
              <a:uFillTx/>
              <a:latin typeface="Aptos" panose="02110004020202020204"/>
              <a:ea typeface="Hei" pitchFamily="2" charset="-122"/>
              <a:cs typeface="Arial" panose="020B0604020202020204" pitchFamily="34" charset="0"/>
            </a:endParaRPr>
          </a:p>
        </p:txBody>
      </p:sp>
      <p:pic>
        <p:nvPicPr>
          <p:cNvPr id="53" name="Picture 52">
            <a:extLst>
              <a:ext uri="{FF2B5EF4-FFF2-40B4-BE49-F238E27FC236}">
                <a16:creationId xmlns:a16="http://schemas.microsoft.com/office/drawing/2014/main" id="{21FFFD76-4E8A-198E-1A11-690538EBA8F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37069" y="2764100"/>
            <a:ext cx="2022625" cy="2888857"/>
          </a:xfrm>
          <a:prstGeom prst="rect">
            <a:avLst/>
          </a:prstGeom>
          <a:ln>
            <a:solidFill>
              <a:schemeClr val="bg1">
                <a:lumMod val="50000"/>
              </a:schemeClr>
            </a:solidFill>
          </a:ln>
        </p:spPr>
      </p:pic>
      <p:pic>
        <p:nvPicPr>
          <p:cNvPr id="54" name="Picture 53">
            <a:extLst>
              <a:ext uri="{FF2B5EF4-FFF2-40B4-BE49-F238E27FC236}">
                <a16:creationId xmlns:a16="http://schemas.microsoft.com/office/drawing/2014/main" id="{51542923-6A2C-877F-EA95-6964E245D1C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78422" y="3422649"/>
            <a:ext cx="2037449" cy="2888857"/>
          </a:xfrm>
          <a:prstGeom prst="rect">
            <a:avLst/>
          </a:prstGeom>
          <a:ln>
            <a:solidFill>
              <a:schemeClr val="bg1">
                <a:lumMod val="50000"/>
              </a:schemeClr>
            </a:solidFill>
          </a:ln>
        </p:spPr>
      </p:pic>
      <p:sp>
        <p:nvSpPr>
          <p:cNvPr id="55" name="文本框 2">
            <a:extLst>
              <a:ext uri="{FF2B5EF4-FFF2-40B4-BE49-F238E27FC236}">
                <a16:creationId xmlns:a16="http://schemas.microsoft.com/office/drawing/2014/main" id="{569A77A3-46F2-B376-C3B5-5BE58E0CEDE9}"/>
              </a:ext>
            </a:extLst>
          </p:cNvPr>
          <p:cNvSpPr txBox="1"/>
          <p:nvPr/>
        </p:nvSpPr>
        <p:spPr>
          <a:xfrm>
            <a:off x="6458565" y="6422430"/>
            <a:ext cx="559022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(Zhang, Feng</a:t>
            </a:r>
            <a:r>
              <a:rPr kumimoji="0" lang="en-US" altLang="zh-CN" sz="1400" b="1" i="0" u="none" strike="noStrike" kern="1200" cap="none" spc="0" normalizeH="0" baseline="3000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sym typeface="Wingdings 2" panose="05020102010507070707" pitchFamily="18" charset="2"/>
              </a:rPr>
              <a:t></a:t>
            </a:r>
            <a:r>
              <a:rPr kumimoji="0" lang="en-US" altLang="zh-CN" sz="14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 et al., 2021 </a:t>
            </a:r>
            <a:r>
              <a:rPr kumimoji="0" lang="en-US" altLang="zh-CN" sz="1400" b="1" i="1"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RS; </a:t>
            </a:r>
            <a:r>
              <a:rPr kumimoji="0" lang="en-US" altLang="zh-CN" sz="14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Zhang, Feng* et al., 2023</a:t>
            </a:r>
            <a:r>
              <a:rPr kumimoji="0" lang="en-US" altLang="zh-CN" sz="1400" b="1" i="1"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 IJDE</a:t>
            </a:r>
            <a:r>
              <a:rPr kumimoji="0" lang="en-US" altLang="zh-CN" sz="14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113314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2FCC9E-C0C5-5843-8383-2387EA5DD78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727" y="1493310"/>
            <a:ext cx="7339914" cy="5364690"/>
          </a:xfrm>
          <a:prstGeom prst="rect">
            <a:avLst/>
          </a:prstGeom>
        </p:spPr>
      </p:pic>
      <p:sp>
        <p:nvSpPr>
          <p:cNvPr id="8" name="TextBox 7">
            <a:extLst>
              <a:ext uri="{FF2B5EF4-FFF2-40B4-BE49-F238E27FC236}">
                <a16:creationId xmlns:a16="http://schemas.microsoft.com/office/drawing/2014/main" id="{2F4EF31B-C64A-2748-B5A3-3F7CADA8D105}"/>
              </a:ext>
            </a:extLst>
          </p:cNvPr>
          <p:cNvSpPr txBox="1"/>
          <p:nvPr/>
        </p:nvSpPr>
        <p:spPr>
          <a:xfrm>
            <a:off x="9045145" y="2817341"/>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glow rad="63500">
                    <a:prstClr val="black">
                      <a:alpha val="40000"/>
                    </a:prstClr>
                  </a:glow>
                </a:effectLst>
                <a:uLnTx/>
                <a:uFillTx/>
                <a:latin typeface="Verdana"/>
                <a:ea typeface="+mn-ea"/>
                <a:cs typeface="+mn-cs"/>
              </a:rPr>
              <a:t>林芝市</a:t>
            </a:r>
          </a:p>
        </p:txBody>
      </p:sp>
      <p:sp>
        <p:nvSpPr>
          <p:cNvPr id="15" name="TextBox 14">
            <a:extLst>
              <a:ext uri="{FF2B5EF4-FFF2-40B4-BE49-F238E27FC236}">
                <a16:creationId xmlns:a16="http://schemas.microsoft.com/office/drawing/2014/main" id="{C0F03E7C-CC36-D644-9AB8-74FCF847B6D7}"/>
              </a:ext>
            </a:extLst>
          </p:cNvPr>
          <p:cNvSpPr txBox="1"/>
          <p:nvPr/>
        </p:nvSpPr>
        <p:spPr>
          <a:xfrm>
            <a:off x="7311455" y="4304330"/>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glow rad="63500">
                    <a:prstClr val="black">
                      <a:alpha val="40000"/>
                    </a:prstClr>
                  </a:glow>
                </a:effectLst>
                <a:uLnTx/>
                <a:uFillTx/>
                <a:latin typeface="Verdana"/>
                <a:ea typeface="+mn-ea"/>
                <a:cs typeface="+mn-cs"/>
              </a:rPr>
              <a:t>雅鲁藏布江</a:t>
            </a:r>
          </a:p>
        </p:txBody>
      </p:sp>
      <p:sp>
        <p:nvSpPr>
          <p:cNvPr id="16" name="TextBox 15">
            <a:extLst>
              <a:ext uri="{FF2B5EF4-FFF2-40B4-BE49-F238E27FC236}">
                <a16:creationId xmlns:a16="http://schemas.microsoft.com/office/drawing/2014/main" id="{57D808D2-459D-794B-94E0-C2732CAF5EFA}"/>
              </a:ext>
            </a:extLst>
          </p:cNvPr>
          <p:cNvSpPr txBox="1"/>
          <p:nvPr/>
        </p:nvSpPr>
        <p:spPr>
          <a:xfrm rot="3600000">
            <a:off x="10285126" y="5514830"/>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glow rad="63500">
                    <a:prstClr val="black">
                      <a:alpha val="40000"/>
                    </a:prstClr>
                  </a:glow>
                </a:effectLst>
                <a:uLnTx/>
                <a:uFillTx/>
                <a:latin typeface="Verdana"/>
                <a:ea typeface="+mn-ea"/>
                <a:cs typeface="+mn-cs"/>
              </a:rPr>
              <a:t>雅鲁藏布江</a:t>
            </a:r>
          </a:p>
        </p:txBody>
      </p:sp>
      <p:pic>
        <p:nvPicPr>
          <p:cNvPr id="12" name="Picture 11">
            <a:extLst>
              <a:ext uri="{FF2B5EF4-FFF2-40B4-BE49-F238E27FC236}">
                <a16:creationId xmlns:a16="http://schemas.microsoft.com/office/drawing/2014/main" id="{246B07EC-8067-8042-877F-C6DEDB52BDE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7399158" y="1493310"/>
            <a:ext cx="4786115" cy="2458993"/>
          </a:xfrm>
          <a:prstGeom prst="rect">
            <a:avLst/>
          </a:prstGeom>
        </p:spPr>
      </p:pic>
      <p:pic>
        <p:nvPicPr>
          <p:cNvPr id="21" name="Picture 20">
            <a:extLst>
              <a:ext uri="{FF2B5EF4-FFF2-40B4-BE49-F238E27FC236}">
                <a16:creationId xmlns:a16="http://schemas.microsoft.com/office/drawing/2014/main" id="{C2AFD844-D168-A74E-B4B7-D662E8BBE00E}"/>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a:off x="7405886" y="4298398"/>
            <a:ext cx="4786114" cy="2548450"/>
          </a:xfrm>
          <a:prstGeom prst="rect">
            <a:avLst/>
          </a:prstGeom>
        </p:spPr>
      </p:pic>
      <p:sp>
        <p:nvSpPr>
          <p:cNvPr id="35" name="TextBox 34">
            <a:extLst>
              <a:ext uri="{FF2B5EF4-FFF2-40B4-BE49-F238E27FC236}">
                <a16:creationId xmlns:a16="http://schemas.microsoft.com/office/drawing/2014/main" id="{9C8245A3-16D2-A24A-8E85-B48C7F006D5B}"/>
              </a:ext>
            </a:extLst>
          </p:cNvPr>
          <p:cNvSpPr txBox="1"/>
          <p:nvPr/>
        </p:nvSpPr>
        <p:spPr>
          <a:xfrm>
            <a:off x="150520" y="1033822"/>
            <a:ext cx="71771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Calibri" panose="020F0502020204030204" pitchFamily="34" charset="0"/>
              </a:rPr>
              <a:t>Eastern Himalayas (middle-downstream of </a:t>
            </a:r>
            <a:r>
              <a:rPr kumimoji="0" lang="en-US" sz="2000" b="1" i="0" u="none" strike="noStrike" kern="1200" cap="none" spc="0" normalizeH="0" baseline="0" noProof="0" dirty="0" err="1">
                <a:ln>
                  <a:noFill/>
                </a:ln>
                <a:solidFill>
                  <a:srgbClr val="30311D"/>
                </a:solidFill>
                <a:effectLst/>
                <a:uLnTx/>
                <a:uFillTx/>
                <a:latin typeface="Aptos" panose="02110004020202020204"/>
                <a:ea typeface="+mn-ea"/>
                <a:cs typeface="Calibri" panose="020F0502020204030204" pitchFamily="34" charset="0"/>
              </a:rPr>
              <a:t>Yarlung</a:t>
            </a:r>
            <a:r>
              <a:rPr kumimoji="0" lang="en-US" sz="2000" b="1" i="0" u="none" strike="noStrike" kern="1200" cap="none" spc="0" normalizeH="0" baseline="0" noProof="0" dirty="0">
                <a:ln>
                  <a:noFill/>
                </a:ln>
                <a:solidFill>
                  <a:srgbClr val="30311D"/>
                </a:solidFill>
                <a:effectLst/>
                <a:uLnTx/>
                <a:uFillTx/>
                <a:latin typeface="Aptos" panose="02110004020202020204"/>
                <a:ea typeface="+mn-ea"/>
                <a:cs typeface="Calibri" panose="020F0502020204030204" pitchFamily="34" charset="0"/>
              </a:rPr>
              <a:t> </a:t>
            </a:r>
            <a:r>
              <a:rPr kumimoji="0" lang="en-US" sz="2000" b="1" i="0" u="none" strike="noStrike" kern="1200" cap="none" spc="0" normalizeH="0" baseline="0" noProof="0" dirty="0" err="1">
                <a:ln>
                  <a:noFill/>
                </a:ln>
                <a:solidFill>
                  <a:srgbClr val="30311D"/>
                </a:solidFill>
                <a:effectLst/>
                <a:uLnTx/>
                <a:uFillTx/>
                <a:latin typeface="Aptos" panose="02110004020202020204"/>
                <a:ea typeface="+mn-ea"/>
                <a:cs typeface="Calibri" panose="020F0502020204030204" pitchFamily="34" charset="0"/>
              </a:rPr>
              <a:t>Tsangpo</a:t>
            </a:r>
            <a:r>
              <a:rPr kumimoji="0" lang="en-US" sz="2000" b="1" i="0" u="none" strike="noStrike" kern="1200" cap="none" spc="0" normalizeH="0" baseline="0" noProof="0" dirty="0">
                <a:ln>
                  <a:noFill/>
                </a:ln>
                <a:solidFill>
                  <a:srgbClr val="30311D"/>
                </a:solidFill>
                <a:effectLst/>
                <a:uLnTx/>
                <a:uFillTx/>
                <a:latin typeface="Aptos" panose="02110004020202020204"/>
                <a:ea typeface="+mn-ea"/>
                <a:cs typeface="Calibri" panose="020F0502020204030204" pitchFamily="34" charset="0"/>
              </a:rPr>
              <a:t>)</a:t>
            </a:r>
          </a:p>
        </p:txBody>
      </p:sp>
      <p:sp>
        <p:nvSpPr>
          <p:cNvPr id="13" name="TextBox 12">
            <a:extLst>
              <a:ext uri="{FF2B5EF4-FFF2-40B4-BE49-F238E27FC236}">
                <a16:creationId xmlns:a16="http://schemas.microsoft.com/office/drawing/2014/main" id="{D97114EC-AF2E-0243-8341-9EC1BD400C94}"/>
              </a:ext>
            </a:extLst>
          </p:cNvPr>
          <p:cNvSpPr txBox="1"/>
          <p:nvPr/>
        </p:nvSpPr>
        <p:spPr>
          <a:xfrm>
            <a:off x="11385053" y="3939150"/>
            <a:ext cx="8002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glow rad="63500">
                    <a:prstClr val="black">
                      <a:alpha val="40000"/>
                    </a:prstClr>
                  </a:glow>
                </a:effectLst>
                <a:uLnTx/>
                <a:uFillTx/>
                <a:latin typeface="Verdana"/>
                <a:ea typeface="+mn-ea"/>
                <a:cs typeface="+mn-cs"/>
              </a:rPr>
              <a:t>墨脱县</a:t>
            </a:r>
            <a:endParaRPr kumimoji="0" lang="en-US" sz="1600" b="0" i="0" u="none" strike="noStrike" kern="1200" cap="none" spc="0" normalizeH="0" baseline="0" noProof="0" dirty="0">
              <a:ln>
                <a:noFill/>
              </a:ln>
              <a:solidFill>
                <a:prstClr val="white"/>
              </a:solidFill>
              <a:effectLst>
                <a:glow rad="63500">
                  <a:prstClr val="black">
                    <a:alpha val="40000"/>
                  </a:prstClr>
                </a:glow>
              </a:effectLst>
              <a:uLnTx/>
              <a:uFillTx/>
              <a:latin typeface="Verdana"/>
              <a:ea typeface="+mn-ea"/>
              <a:cs typeface="+mn-cs"/>
            </a:endParaRPr>
          </a:p>
        </p:txBody>
      </p:sp>
      <p:sp>
        <p:nvSpPr>
          <p:cNvPr id="2" name="Rectangle 1">
            <a:extLst>
              <a:ext uri="{FF2B5EF4-FFF2-40B4-BE49-F238E27FC236}">
                <a16:creationId xmlns:a16="http://schemas.microsoft.com/office/drawing/2014/main" id="{7A8F05B4-4C33-ABCA-8B8C-7846093B94CA}"/>
              </a:ext>
            </a:extLst>
          </p:cNvPr>
          <p:cNvSpPr/>
          <p:nvPr/>
        </p:nvSpPr>
        <p:spPr bwMode="auto">
          <a:xfrm>
            <a:off x="1514901" y="3036297"/>
            <a:ext cx="564257" cy="300751"/>
          </a:xfrm>
          <a:prstGeom prst="rect">
            <a:avLst/>
          </a:prstGeom>
          <a:noFill/>
          <a:ln w="38100" cap="flat" cmpd="sng" algn="ctr">
            <a:solidFill>
              <a:srgbClr val="FFFF00"/>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30311D"/>
              </a:solidFill>
              <a:effectLst/>
              <a:uLnTx/>
              <a:uFillTx/>
              <a:latin typeface="Arial" pitchFamily="34" charset="0"/>
              <a:ea typeface="+mn-ea"/>
              <a:cs typeface="+mn-cs"/>
            </a:endParaRPr>
          </a:p>
        </p:txBody>
      </p:sp>
      <p:sp>
        <p:nvSpPr>
          <p:cNvPr id="14" name="Rectangle 13">
            <a:extLst>
              <a:ext uri="{FF2B5EF4-FFF2-40B4-BE49-F238E27FC236}">
                <a16:creationId xmlns:a16="http://schemas.microsoft.com/office/drawing/2014/main" id="{251ED346-022A-5EC8-FDCD-40BDE0B97CDE}"/>
              </a:ext>
            </a:extLst>
          </p:cNvPr>
          <p:cNvSpPr/>
          <p:nvPr/>
        </p:nvSpPr>
        <p:spPr bwMode="auto">
          <a:xfrm>
            <a:off x="1637730" y="5659916"/>
            <a:ext cx="564257" cy="300751"/>
          </a:xfrm>
          <a:prstGeom prst="rect">
            <a:avLst/>
          </a:prstGeom>
          <a:noFill/>
          <a:ln w="38100" cap="flat" cmpd="sng" algn="ctr">
            <a:solidFill>
              <a:srgbClr val="FFFF00"/>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30311D"/>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9D57C9B7-1328-1BA9-9FEA-876A18EF3CDE}"/>
              </a:ext>
            </a:extLst>
          </p:cNvPr>
          <p:cNvSpPr txBox="1"/>
          <p:nvPr/>
        </p:nvSpPr>
        <p:spPr>
          <a:xfrm>
            <a:off x="1078609" y="2905780"/>
            <a:ext cx="463588" cy="523220"/>
          </a:xfrm>
          <a:prstGeom prst="rect">
            <a:avLst/>
          </a:prstGeom>
          <a:noFill/>
          <a:effectLst>
            <a:glow rad="226036">
              <a:schemeClr val="bg1">
                <a:alpha val="3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srgbClr val="30311D"/>
                  </a:solidFill>
                  <a:prstDash val="solid"/>
                </a:ln>
                <a:solidFill>
                  <a:srgbClr val="FFFF00"/>
                </a:solidFill>
                <a:effectLst>
                  <a:outerShdw blurRad="12700" dist="38100" dir="2700000" algn="tl" rotWithShape="0">
                    <a:srgbClr val="FFFFFF">
                      <a:lumMod val="50000"/>
                    </a:srgbClr>
                  </a:outerShdw>
                </a:effectLst>
                <a:uLnTx/>
                <a:uFillTx/>
                <a:latin typeface="Aptos" panose="02110004020202020204"/>
                <a:ea typeface="+mn-ea"/>
                <a:cs typeface="+mn-cs"/>
              </a:rPr>
              <a:t>A</a:t>
            </a:r>
          </a:p>
        </p:txBody>
      </p:sp>
      <p:sp>
        <p:nvSpPr>
          <p:cNvPr id="22" name="TextBox 21">
            <a:extLst>
              <a:ext uri="{FF2B5EF4-FFF2-40B4-BE49-F238E27FC236}">
                <a16:creationId xmlns:a16="http://schemas.microsoft.com/office/drawing/2014/main" id="{2E3825B1-EB48-EE11-0E6D-734D1CF15458}"/>
              </a:ext>
            </a:extLst>
          </p:cNvPr>
          <p:cNvSpPr txBox="1"/>
          <p:nvPr/>
        </p:nvSpPr>
        <p:spPr>
          <a:xfrm>
            <a:off x="2206684" y="5548681"/>
            <a:ext cx="463588" cy="523220"/>
          </a:xfrm>
          <a:prstGeom prst="rect">
            <a:avLst/>
          </a:prstGeom>
          <a:noFill/>
          <a:effectLst>
            <a:glow rad="226036">
              <a:schemeClr val="bg1">
                <a:alpha val="3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srgbClr val="30311D"/>
                  </a:solidFill>
                  <a:prstDash val="solid"/>
                </a:ln>
                <a:solidFill>
                  <a:srgbClr val="FFFF00"/>
                </a:solidFill>
                <a:effectLst>
                  <a:outerShdw blurRad="12700" dist="38100" dir="2700000" algn="tl" rotWithShape="0">
                    <a:srgbClr val="FFFFFF">
                      <a:lumMod val="50000"/>
                    </a:srgbClr>
                  </a:outerShdw>
                </a:effectLst>
                <a:uLnTx/>
                <a:uFillTx/>
                <a:latin typeface="Aptos" panose="02110004020202020204"/>
                <a:ea typeface="+mn-ea"/>
                <a:cs typeface="+mn-cs"/>
              </a:rPr>
              <a:t>B</a:t>
            </a:r>
          </a:p>
        </p:txBody>
      </p:sp>
      <p:sp>
        <p:nvSpPr>
          <p:cNvPr id="24" name="TextBox 23">
            <a:extLst>
              <a:ext uri="{FF2B5EF4-FFF2-40B4-BE49-F238E27FC236}">
                <a16:creationId xmlns:a16="http://schemas.microsoft.com/office/drawing/2014/main" id="{FF2357B8-33D2-A36F-8AA6-A3CB357D8468}"/>
              </a:ext>
            </a:extLst>
          </p:cNvPr>
          <p:cNvSpPr txBox="1"/>
          <p:nvPr/>
        </p:nvSpPr>
        <p:spPr>
          <a:xfrm>
            <a:off x="7415835" y="4306928"/>
            <a:ext cx="463588" cy="523220"/>
          </a:xfrm>
          <a:prstGeom prst="rect">
            <a:avLst/>
          </a:prstGeom>
          <a:noFill/>
          <a:effectLst>
            <a:glow rad="226036">
              <a:schemeClr val="bg1">
                <a:alpha val="3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srgbClr val="30311D"/>
                  </a:solidFill>
                  <a:prstDash val="solid"/>
                </a:ln>
                <a:solidFill>
                  <a:srgbClr val="FFFF00"/>
                </a:solidFill>
                <a:effectLst>
                  <a:outerShdw blurRad="12700" dist="38100" dir="2700000" algn="tl" rotWithShape="0">
                    <a:srgbClr val="FFFFFF">
                      <a:lumMod val="50000"/>
                    </a:srgbClr>
                  </a:outerShdw>
                </a:effectLst>
                <a:uLnTx/>
                <a:uFillTx/>
                <a:latin typeface="Aptos" panose="02110004020202020204"/>
                <a:ea typeface="+mn-ea"/>
                <a:cs typeface="+mn-cs"/>
              </a:rPr>
              <a:t>B</a:t>
            </a:r>
          </a:p>
        </p:txBody>
      </p:sp>
      <p:sp>
        <p:nvSpPr>
          <p:cNvPr id="25" name="TextBox 24">
            <a:extLst>
              <a:ext uri="{FF2B5EF4-FFF2-40B4-BE49-F238E27FC236}">
                <a16:creationId xmlns:a16="http://schemas.microsoft.com/office/drawing/2014/main" id="{189122D8-3A28-E22D-51C3-D1B3B65B7647}"/>
              </a:ext>
            </a:extLst>
          </p:cNvPr>
          <p:cNvSpPr txBox="1"/>
          <p:nvPr/>
        </p:nvSpPr>
        <p:spPr>
          <a:xfrm>
            <a:off x="7401785" y="1467212"/>
            <a:ext cx="463588" cy="523220"/>
          </a:xfrm>
          <a:prstGeom prst="rect">
            <a:avLst/>
          </a:prstGeom>
          <a:noFill/>
          <a:effectLst>
            <a:glow rad="226036">
              <a:schemeClr val="bg1">
                <a:alpha val="3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srgbClr val="30311D"/>
                  </a:solidFill>
                  <a:prstDash val="solid"/>
                </a:ln>
                <a:solidFill>
                  <a:srgbClr val="FFFF00"/>
                </a:solidFill>
                <a:effectLst>
                  <a:outerShdw blurRad="12700" dist="38100" dir="2700000" algn="tl" rotWithShape="0">
                    <a:srgbClr val="FFFFFF">
                      <a:lumMod val="50000"/>
                    </a:srgbClr>
                  </a:outerShdw>
                </a:effectLst>
                <a:uLnTx/>
                <a:uFillTx/>
                <a:latin typeface="Aptos" panose="02110004020202020204"/>
                <a:ea typeface="+mn-ea"/>
                <a:cs typeface="+mn-cs"/>
              </a:rPr>
              <a:t>A</a:t>
            </a:r>
          </a:p>
        </p:txBody>
      </p:sp>
      <p:sp>
        <p:nvSpPr>
          <p:cNvPr id="20" name="Title 6">
            <a:extLst>
              <a:ext uri="{FF2B5EF4-FFF2-40B4-BE49-F238E27FC236}">
                <a16:creationId xmlns:a16="http://schemas.microsoft.com/office/drawing/2014/main" id="{00998750-A429-805B-CFE1-48C3595AD127}"/>
              </a:ext>
            </a:extLst>
          </p:cNvPr>
          <p:cNvSpPr>
            <a:spLocks noGrp="1"/>
          </p:cNvSpPr>
          <p:nvPr>
            <p:ph type="title"/>
          </p:nvPr>
        </p:nvSpPr>
        <p:spPr/>
        <p:txBody>
          <a:bodyPr>
            <a:normAutofit fontScale="90000"/>
          </a:bodyPr>
          <a:lstStyle/>
          <a:p>
            <a:r>
              <a:rPr lang="en-US" dirty="0"/>
              <a:t>TP rock glacier inventory</a:t>
            </a:r>
          </a:p>
        </p:txBody>
      </p:sp>
    </p:spTree>
    <p:extLst>
      <p:ext uri="{BB962C8B-B14F-4D97-AF65-F5344CB8AC3E}">
        <p14:creationId xmlns:p14="http://schemas.microsoft.com/office/powerpoint/2010/main" val="366183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DF90-5050-FE81-42A5-271359BE369F}"/>
              </a:ext>
            </a:extLst>
          </p:cNvPr>
          <p:cNvSpPr>
            <a:spLocks noGrp="1"/>
          </p:cNvSpPr>
          <p:nvPr>
            <p:ph type="title"/>
          </p:nvPr>
        </p:nvSpPr>
        <p:spPr/>
        <p:txBody>
          <a:bodyPr>
            <a:normAutofit fontScale="90000"/>
          </a:bodyPr>
          <a:lstStyle/>
          <a:p>
            <a:r>
              <a:rPr lang="en-US" dirty="0"/>
              <a:t>TP permafrost mapping</a:t>
            </a:r>
          </a:p>
        </p:txBody>
      </p:sp>
      <p:graphicFrame>
        <p:nvGraphicFramePr>
          <p:cNvPr id="5" name="表格 1">
            <a:extLst>
              <a:ext uri="{FF2B5EF4-FFF2-40B4-BE49-F238E27FC236}">
                <a16:creationId xmlns:a16="http://schemas.microsoft.com/office/drawing/2014/main" id="{95F0B7E8-D322-CCCB-C714-8C977841AC10}"/>
              </a:ext>
            </a:extLst>
          </p:cNvPr>
          <p:cNvGraphicFramePr>
            <a:graphicFrameLocks noGrp="1"/>
          </p:cNvGraphicFramePr>
          <p:nvPr>
            <p:extLst>
              <p:ext uri="{D42A27DB-BD31-4B8C-83A1-F6EECF244321}">
                <p14:modId xmlns:p14="http://schemas.microsoft.com/office/powerpoint/2010/main" val="6141940"/>
              </p:ext>
            </p:extLst>
          </p:nvPr>
        </p:nvGraphicFramePr>
        <p:xfrm>
          <a:off x="64511" y="4965147"/>
          <a:ext cx="3819053" cy="1733715"/>
        </p:xfrm>
        <a:graphic>
          <a:graphicData uri="http://schemas.openxmlformats.org/drawingml/2006/table">
            <a:tbl>
              <a:tblPr/>
              <a:tblGrid>
                <a:gridCol w="2668001">
                  <a:extLst>
                    <a:ext uri="{9D8B030D-6E8A-4147-A177-3AD203B41FA5}">
                      <a16:colId xmlns:a16="http://schemas.microsoft.com/office/drawing/2014/main" val="3877988798"/>
                    </a:ext>
                  </a:extLst>
                </a:gridCol>
                <a:gridCol w="1151052">
                  <a:extLst>
                    <a:ext uri="{9D8B030D-6E8A-4147-A177-3AD203B41FA5}">
                      <a16:colId xmlns:a16="http://schemas.microsoft.com/office/drawing/2014/main" val="899926805"/>
                    </a:ext>
                  </a:extLst>
                </a:gridCol>
              </a:tblGrid>
              <a:tr h="262923">
                <a:tc>
                  <a:txBody>
                    <a:bodyPr/>
                    <a:lstStyle/>
                    <a:p>
                      <a:pPr algn="r" fontAlgn="t"/>
                      <a:r>
                        <a:rPr lang="en-US" altLang="zh-CN" sz="1600" b="1">
                          <a:effectLst/>
                          <a:latin typeface="+mj-lt"/>
                          <a:ea typeface="黑体" panose="02010609060101010101" pitchFamily="49" charset="-122"/>
                          <a:cs typeface="Times New Roman" panose="02020603050405020304" pitchFamily="18" charset="0"/>
                        </a:rPr>
                        <a:t>Borehole</a:t>
                      </a:r>
                      <a:endParaRPr lang="en-US" sz="1600" b="1" dirty="0">
                        <a:effectLst/>
                        <a:latin typeface="+mj-lt"/>
                        <a:ea typeface="黑体" panose="02010609060101010101" pitchFamily="49" charset="-122"/>
                        <a:cs typeface="Times New Roman" panose="02020603050405020304" pitchFamily="18" charset="0"/>
                      </a:endParaRP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de-DE" sz="1400" b="1" dirty="0">
                          <a:effectLst/>
                          <a:latin typeface="+mj-lt"/>
                          <a:ea typeface="黑体" panose="02010609060101010101" pitchFamily="49" charset="-122"/>
                          <a:cs typeface="Times New Roman" panose="02020603050405020304" pitchFamily="18" charset="0"/>
                        </a:rPr>
                        <a:t>1141</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31664605"/>
                  </a:ext>
                </a:extLst>
              </a:tr>
              <a:tr h="262923">
                <a:tc>
                  <a:txBody>
                    <a:bodyPr/>
                    <a:lstStyle/>
                    <a:p>
                      <a:pPr algn="r" fontAlgn="t"/>
                      <a:r>
                        <a:rPr lang="en-US" altLang="zh-CN" sz="1600" b="1" dirty="0">
                          <a:effectLst/>
                          <a:latin typeface="+mj-lt"/>
                          <a:ea typeface="黑体" panose="02010609060101010101" pitchFamily="49" charset="-122"/>
                          <a:cs typeface="Times New Roman" panose="02020603050405020304" pitchFamily="18" charset="0"/>
                        </a:rPr>
                        <a:t>Soil pit</a:t>
                      </a:r>
                      <a:endParaRPr lang="en-US" sz="1600" b="1" dirty="0">
                        <a:effectLst/>
                        <a:latin typeface="+mj-lt"/>
                        <a:ea typeface="黑体" panose="02010609060101010101" pitchFamily="49" charset="-122"/>
                        <a:cs typeface="Times New Roman" panose="02020603050405020304" pitchFamily="18" charset="0"/>
                      </a:endParaRP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de-DE" sz="1400" b="1" dirty="0">
                          <a:effectLst/>
                          <a:latin typeface="+mj-lt"/>
                          <a:ea typeface="黑体" panose="02010609060101010101" pitchFamily="49" charset="-122"/>
                          <a:cs typeface="Times New Roman" panose="02020603050405020304" pitchFamily="18" charset="0"/>
                        </a:rPr>
                        <a:t>6</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73368191"/>
                  </a:ext>
                </a:extLst>
              </a:tr>
              <a:tr h="262923">
                <a:tc>
                  <a:txBody>
                    <a:bodyPr/>
                    <a:lstStyle/>
                    <a:p>
                      <a:pPr algn="r" fontAlgn="t"/>
                      <a:r>
                        <a:rPr lang="en-US" altLang="zh-CN" sz="1600" b="1" dirty="0">
                          <a:effectLst/>
                          <a:latin typeface="+mj-lt"/>
                          <a:ea typeface="黑体" panose="02010609060101010101" pitchFamily="49" charset="-122"/>
                          <a:cs typeface="Times New Roman" panose="02020603050405020304" pitchFamily="18" charset="0"/>
                        </a:rPr>
                        <a:t>Surface temperature</a:t>
                      </a:r>
                      <a:endParaRPr lang="en-US" sz="1600" b="1" dirty="0">
                        <a:effectLst/>
                        <a:latin typeface="+mj-lt"/>
                        <a:ea typeface="黑体" panose="02010609060101010101" pitchFamily="49" charset="-122"/>
                        <a:cs typeface="Times New Roman" panose="02020603050405020304" pitchFamily="18" charset="0"/>
                      </a:endParaRP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de-DE" sz="1400" b="1" dirty="0">
                          <a:effectLst/>
                          <a:latin typeface="+mj-lt"/>
                          <a:ea typeface="黑体" panose="02010609060101010101" pitchFamily="49" charset="-122"/>
                          <a:cs typeface="Times New Roman" panose="02020603050405020304" pitchFamily="18" charset="0"/>
                        </a:rPr>
                        <a:t>184</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7882418"/>
                  </a:ext>
                </a:extLst>
              </a:tr>
              <a:tr h="262923">
                <a:tc>
                  <a:txBody>
                    <a:bodyPr/>
                    <a:lstStyle/>
                    <a:p>
                      <a:pPr algn="r" fontAlgn="t"/>
                      <a:r>
                        <a:rPr lang="en-US" sz="1600" b="1" dirty="0">
                          <a:effectLst/>
                          <a:latin typeface="+mj-lt"/>
                          <a:ea typeface="黑体" panose="02010609060101010101" pitchFamily="49" charset="-122"/>
                          <a:cs typeface="Times New Roman" panose="02020603050405020304" pitchFamily="18" charset="0"/>
                        </a:rPr>
                        <a:t>Ground penetrating radar</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de-DE" sz="1400" b="1">
                          <a:effectLst/>
                          <a:latin typeface="+mj-lt"/>
                          <a:ea typeface="黑体" panose="02010609060101010101" pitchFamily="49" charset="-122"/>
                          <a:cs typeface="Times New Roman" panose="02020603050405020304" pitchFamily="18" charset="0"/>
                        </a:rPr>
                        <a:t>144</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1058911"/>
                  </a:ext>
                </a:extLst>
              </a:tr>
              <a:tr h="262923">
                <a:tc>
                  <a:txBody>
                    <a:bodyPr/>
                    <a:lstStyle/>
                    <a:p>
                      <a:pPr algn="r" fontAlgn="t"/>
                      <a:r>
                        <a:rPr lang="en-US" sz="1600" b="1" dirty="0">
                          <a:effectLst/>
                          <a:latin typeface="+mj-lt"/>
                          <a:ea typeface="黑体" panose="02010609060101010101" pitchFamily="49" charset="-122"/>
                          <a:cs typeface="Times New Roman" panose="02020603050405020304" pitchFamily="18" charset="0"/>
                        </a:rPr>
                        <a:t>Rock glacier inventory</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de-DE" sz="1400" b="1" dirty="0">
                          <a:effectLst/>
                          <a:latin typeface="+mj-lt"/>
                          <a:ea typeface="黑体" panose="02010609060101010101" pitchFamily="49" charset="-122"/>
                          <a:cs typeface="Times New Roman" panose="02020603050405020304" pitchFamily="18" charset="0"/>
                        </a:rPr>
                        <a:t>&gt;100000</a:t>
                      </a:r>
                    </a:p>
                  </a:txBody>
                  <a:tcPr marL="73502" marR="73502" marT="73502" marB="2940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26517562"/>
                  </a:ext>
                </a:extLst>
              </a:tr>
            </a:tbl>
          </a:graphicData>
        </a:graphic>
      </p:graphicFrame>
      <p:sp>
        <p:nvSpPr>
          <p:cNvPr id="6" name="文本框 38">
            <a:extLst>
              <a:ext uri="{FF2B5EF4-FFF2-40B4-BE49-F238E27FC236}">
                <a16:creationId xmlns:a16="http://schemas.microsoft.com/office/drawing/2014/main" id="{FF241144-FD0F-ABF8-E029-0E1C2400A17E}"/>
              </a:ext>
            </a:extLst>
          </p:cNvPr>
          <p:cNvSpPr txBox="1"/>
          <p:nvPr/>
        </p:nvSpPr>
        <p:spPr>
          <a:xfrm>
            <a:off x="4048706" y="4821000"/>
            <a:ext cx="2405085" cy="20002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Data sources: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Dem:     ALOS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MAAT:   </a:t>
            </a:r>
            <a:r>
              <a:rPr kumimoji="0" lang="en-US" altLang="zh-CN" sz="1400" b="0" i="0" u="none" strike="noStrike" kern="1200" cap="none" spc="0" normalizeH="0" baseline="0" noProof="0" dirty="0" err="1">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WorldClim</a:t>
            </a: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 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DDF/T:  MODIS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Soil:      </a:t>
            </a:r>
            <a:r>
              <a:rPr kumimoji="0" lang="en-US" altLang="zh-CN" sz="1400" b="0" i="0" u="none" strike="noStrike" kern="1200" cap="none" spc="0" normalizeH="0" baseline="0" noProof="0" dirty="0" err="1">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Soilgrids</a:t>
            </a: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NDWI:   Landsat 8</a:t>
            </a:r>
          </a:p>
        </p:txBody>
      </p:sp>
      <p:pic>
        <p:nvPicPr>
          <p:cNvPr id="7" name="图片 39">
            <a:extLst>
              <a:ext uri="{FF2B5EF4-FFF2-40B4-BE49-F238E27FC236}">
                <a16:creationId xmlns:a16="http://schemas.microsoft.com/office/drawing/2014/main" id="{D7564F51-B797-56A2-3A53-9E2E429C55D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40846" y="1716041"/>
            <a:ext cx="5881083" cy="3203369"/>
          </a:xfrm>
          <a:prstGeom prst="rect">
            <a:avLst/>
          </a:prstGeom>
        </p:spPr>
      </p:pic>
      <p:grpSp>
        <p:nvGrpSpPr>
          <p:cNvPr id="8" name="组合 47">
            <a:extLst>
              <a:ext uri="{FF2B5EF4-FFF2-40B4-BE49-F238E27FC236}">
                <a16:creationId xmlns:a16="http://schemas.microsoft.com/office/drawing/2014/main" id="{19C91FC9-5B8E-2B39-9298-5849F6D5D951}"/>
              </a:ext>
            </a:extLst>
          </p:cNvPr>
          <p:cNvGrpSpPr/>
          <p:nvPr/>
        </p:nvGrpSpPr>
        <p:grpSpPr>
          <a:xfrm>
            <a:off x="5924521" y="1974574"/>
            <a:ext cx="6037018" cy="4567994"/>
            <a:chOff x="5597908" y="1508031"/>
            <a:chExt cx="4329439" cy="3113568"/>
          </a:xfrm>
        </p:grpSpPr>
        <p:sp>
          <p:nvSpPr>
            <p:cNvPr id="9" name="文本框 29">
              <a:extLst>
                <a:ext uri="{FF2B5EF4-FFF2-40B4-BE49-F238E27FC236}">
                  <a16:creationId xmlns:a16="http://schemas.microsoft.com/office/drawing/2014/main" id="{9C4FD4D2-0CD6-8125-B14B-CD0D5F5C4663}"/>
                </a:ext>
              </a:extLst>
            </p:cNvPr>
            <p:cNvSpPr txBox="1"/>
            <p:nvPr/>
          </p:nvSpPr>
          <p:spPr>
            <a:xfrm>
              <a:off x="8436713" y="1966606"/>
              <a:ext cx="727794"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Soil bd</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sp>
          <p:nvSpPr>
            <p:cNvPr id="10" name="文本框 31">
              <a:extLst>
                <a:ext uri="{FF2B5EF4-FFF2-40B4-BE49-F238E27FC236}">
                  <a16:creationId xmlns:a16="http://schemas.microsoft.com/office/drawing/2014/main" id="{207D60C2-379B-2462-ADE9-77AEF4E5A0AB}"/>
                </a:ext>
              </a:extLst>
            </p:cNvPr>
            <p:cNvSpPr txBox="1"/>
            <p:nvPr/>
          </p:nvSpPr>
          <p:spPr>
            <a:xfrm>
              <a:off x="8408268" y="2718551"/>
              <a:ext cx="844742"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Soil silt</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sp>
          <p:nvSpPr>
            <p:cNvPr id="11" name="文本框 32">
              <a:extLst>
                <a:ext uri="{FF2B5EF4-FFF2-40B4-BE49-F238E27FC236}">
                  <a16:creationId xmlns:a16="http://schemas.microsoft.com/office/drawing/2014/main" id="{BF1D190A-9668-49C7-B508-A27A5AE59528}"/>
                </a:ext>
              </a:extLst>
            </p:cNvPr>
            <p:cNvSpPr txBox="1"/>
            <p:nvPr/>
          </p:nvSpPr>
          <p:spPr>
            <a:xfrm>
              <a:off x="8436708" y="3515246"/>
              <a:ext cx="827905"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Soil coarse</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grpSp>
          <p:nvGrpSpPr>
            <p:cNvPr id="12" name="组合 46">
              <a:extLst>
                <a:ext uri="{FF2B5EF4-FFF2-40B4-BE49-F238E27FC236}">
                  <a16:creationId xmlns:a16="http://schemas.microsoft.com/office/drawing/2014/main" id="{A11E5EB0-6D53-CC78-3C2E-9A2D3370FA46}"/>
                </a:ext>
              </a:extLst>
            </p:cNvPr>
            <p:cNvGrpSpPr/>
            <p:nvPr/>
          </p:nvGrpSpPr>
          <p:grpSpPr>
            <a:xfrm>
              <a:off x="5597908" y="1508031"/>
              <a:ext cx="4329439" cy="3113568"/>
              <a:chOff x="5597908" y="1508031"/>
              <a:chExt cx="4329439" cy="3113568"/>
            </a:xfrm>
          </p:grpSpPr>
          <p:grpSp>
            <p:nvGrpSpPr>
              <p:cNvPr id="13" name="组合 45">
                <a:extLst>
                  <a:ext uri="{FF2B5EF4-FFF2-40B4-BE49-F238E27FC236}">
                    <a16:creationId xmlns:a16="http://schemas.microsoft.com/office/drawing/2014/main" id="{E8DA62EC-70FF-2323-3279-FDCF093D1FC0}"/>
                  </a:ext>
                </a:extLst>
              </p:cNvPr>
              <p:cNvGrpSpPr/>
              <p:nvPr/>
            </p:nvGrpSpPr>
            <p:grpSpPr>
              <a:xfrm>
                <a:off x="8463219" y="1508031"/>
                <a:ext cx="1464128" cy="3113567"/>
                <a:chOff x="8463219" y="1508031"/>
                <a:chExt cx="1464128" cy="3113567"/>
              </a:xfrm>
            </p:grpSpPr>
            <p:pic>
              <p:nvPicPr>
                <p:cNvPr id="32" name="图片 9">
                  <a:extLst>
                    <a:ext uri="{FF2B5EF4-FFF2-40B4-BE49-F238E27FC236}">
                      <a16:creationId xmlns:a16="http://schemas.microsoft.com/office/drawing/2014/main" id="{BF6BEB93-756C-2C65-6026-84C720941FD5}"/>
                    </a:ext>
                  </a:extLst>
                </p:cNvPr>
                <p:cNvPicPr>
                  <a:picLocks/>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19833" y="3033520"/>
                  <a:ext cx="1407514" cy="638407"/>
                </a:xfrm>
                <a:prstGeom prst="rect">
                  <a:avLst/>
                </a:prstGeom>
              </p:spPr>
            </p:pic>
            <p:pic>
              <p:nvPicPr>
                <p:cNvPr id="33" name="图片 11">
                  <a:extLst>
                    <a:ext uri="{FF2B5EF4-FFF2-40B4-BE49-F238E27FC236}">
                      <a16:creationId xmlns:a16="http://schemas.microsoft.com/office/drawing/2014/main" id="{563B935B-7F42-E4F8-0FAD-498F76854D9E}"/>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8519592" y="3789651"/>
                  <a:ext cx="1407514" cy="638407"/>
                </a:xfrm>
                <a:prstGeom prst="rect">
                  <a:avLst/>
                </a:prstGeom>
              </p:spPr>
            </p:pic>
            <p:pic>
              <p:nvPicPr>
                <p:cNvPr id="34" name="图片 15">
                  <a:extLst>
                    <a:ext uri="{FF2B5EF4-FFF2-40B4-BE49-F238E27FC236}">
                      <a16:creationId xmlns:a16="http://schemas.microsoft.com/office/drawing/2014/main" id="{6C284A6C-806C-3D55-9A98-45FB99993DF9}"/>
                    </a:ext>
                  </a:extLst>
                </p:cNvPr>
                <p:cNvPicPr>
                  <a:picLocks/>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0435" y="1508031"/>
                  <a:ext cx="1407514" cy="638407"/>
                </a:xfrm>
                <a:prstGeom prst="rect">
                  <a:avLst/>
                </a:prstGeom>
              </p:spPr>
            </p:pic>
            <p:pic>
              <p:nvPicPr>
                <p:cNvPr id="35" name="图片 16">
                  <a:extLst>
                    <a:ext uri="{FF2B5EF4-FFF2-40B4-BE49-F238E27FC236}">
                      <a16:creationId xmlns:a16="http://schemas.microsoft.com/office/drawing/2014/main" id="{2478366E-1987-566F-9E79-52217ED6AD75}"/>
                    </a:ext>
                  </a:extLst>
                </p:cNvPr>
                <p:cNvPicPr>
                  <a:picLocks/>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19833" y="2270777"/>
                  <a:ext cx="1407514" cy="638407"/>
                </a:xfrm>
                <a:prstGeom prst="rect">
                  <a:avLst/>
                </a:prstGeom>
              </p:spPr>
            </p:pic>
            <p:sp>
              <p:nvSpPr>
                <p:cNvPr id="36" name="文本框 30">
                  <a:extLst>
                    <a:ext uri="{FF2B5EF4-FFF2-40B4-BE49-F238E27FC236}">
                      <a16:creationId xmlns:a16="http://schemas.microsoft.com/office/drawing/2014/main" id="{0B899769-F0B6-ECDC-1019-18B4B8330271}"/>
                    </a:ext>
                  </a:extLst>
                </p:cNvPr>
                <p:cNvSpPr txBox="1"/>
                <p:nvPr/>
              </p:nvSpPr>
              <p:spPr>
                <a:xfrm>
                  <a:off x="8463219" y="4375378"/>
                  <a:ext cx="827904"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Soil sand</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grpSp>
          <p:grpSp>
            <p:nvGrpSpPr>
              <p:cNvPr id="14" name="组合 44">
                <a:extLst>
                  <a:ext uri="{FF2B5EF4-FFF2-40B4-BE49-F238E27FC236}">
                    <a16:creationId xmlns:a16="http://schemas.microsoft.com/office/drawing/2014/main" id="{EF9020C0-A9FA-50C0-89BC-E897781C0A3A}"/>
                  </a:ext>
                </a:extLst>
              </p:cNvPr>
              <p:cNvGrpSpPr/>
              <p:nvPr/>
            </p:nvGrpSpPr>
            <p:grpSpPr>
              <a:xfrm>
                <a:off x="6951273" y="1508598"/>
                <a:ext cx="1538786" cy="3113001"/>
                <a:chOff x="6951273" y="1508598"/>
                <a:chExt cx="1538786" cy="3113001"/>
              </a:xfrm>
            </p:grpSpPr>
            <p:pic>
              <p:nvPicPr>
                <p:cNvPr id="24" name="图片 22">
                  <a:extLst>
                    <a:ext uri="{FF2B5EF4-FFF2-40B4-BE49-F238E27FC236}">
                      <a16:creationId xmlns:a16="http://schemas.microsoft.com/office/drawing/2014/main" id="{D0FBEE2D-575C-C98E-5BAA-E8E916A9043F}"/>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7035157" y="3789651"/>
                  <a:ext cx="1407514" cy="638407"/>
                </a:xfrm>
                <a:prstGeom prst="rect">
                  <a:avLst/>
                </a:prstGeom>
              </p:spPr>
            </p:pic>
            <p:sp>
              <p:nvSpPr>
                <p:cNvPr id="25" name="文本框 23">
                  <a:extLst>
                    <a:ext uri="{FF2B5EF4-FFF2-40B4-BE49-F238E27FC236}">
                      <a16:creationId xmlns:a16="http://schemas.microsoft.com/office/drawing/2014/main" id="{E9D66B8C-026D-6785-4E81-74A2E80DCC0A}"/>
                    </a:ext>
                  </a:extLst>
                </p:cNvPr>
                <p:cNvSpPr txBox="1"/>
                <p:nvPr/>
              </p:nvSpPr>
              <p:spPr>
                <a:xfrm>
                  <a:off x="6977777" y="4375378"/>
                  <a:ext cx="5572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NDWI</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pic>
              <p:nvPicPr>
                <p:cNvPr id="26" name="图片 24">
                  <a:extLst>
                    <a:ext uri="{FF2B5EF4-FFF2-40B4-BE49-F238E27FC236}">
                      <a16:creationId xmlns:a16="http://schemas.microsoft.com/office/drawing/2014/main" id="{AB71EAA5-8C6E-ADB7-CA30-01B6D55F6B86}"/>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7059762" y="3034087"/>
                  <a:ext cx="1427094" cy="637840"/>
                </a:xfrm>
                <a:prstGeom prst="rect">
                  <a:avLst/>
                </a:prstGeom>
              </p:spPr>
            </p:pic>
            <p:sp>
              <p:nvSpPr>
                <p:cNvPr id="27" name="文本框 25">
                  <a:extLst>
                    <a:ext uri="{FF2B5EF4-FFF2-40B4-BE49-F238E27FC236}">
                      <a16:creationId xmlns:a16="http://schemas.microsoft.com/office/drawing/2014/main" id="{4DD0A858-6115-12F2-830E-3259FABEE2D0}"/>
                    </a:ext>
                  </a:extLst>
                </p:cNvPr>
                <p:cNvSpPr txBox="1"/>
                <p:nvPr/>
              </p:nvSpPr>
              <p:spPr>
                <a:xfrm>
                  <a:off x="6951273" y="3515246"/>
                  <a:ext cx="1379541"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DDF</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pic>
              <p:nvPicPr>
                <p:cNvPr id="28" name="图片 26">
                  <a:extLst>
                    <a:ext uri="{FF2B5EF4-FFF2-40B4-BE49-F238E27FC236}">
                      <a16:creationId xmlns:a16="http://schemas.microsoft.com/office/drawing/2014/main" id="{E6C9951B-2424-5AF8-CE4B-14059AB4F800}"/>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7059520" y="2276334"/>
                  <a:ext cx="1407514" cy="638407"/>
                </a:xfrm>
                <a:prstGeom prst="rect">
                  <a:avLst/>
                </a:prstGeom>
              </p:spPr>
            </p:pic>
            <p:sp>
              <p:nvSpPr>
                <p:cNvPr id="29" name="文本框 27">
                  <a:extLst>
                    <a:ext uri="{FF2B5EF4-FFF2-40B4-BE49-F238E27FC236}">
                      <a16:creationId xmlns:a16="http://schemas.microsoft.com/office/drawing/2014/main" id="{6C31D918-14EC-580B-5D7B-EFC09337DC69}"/>
                    </a:ext>
                  </a:extLst>
                </p:cNvPr>
                <p:cNvSpPr txBox="1"/>
                <p:nvPr/>
              </p:nvSpPr>
              <p:spPr>
                <a:xfrm>
                  <a:off x="6951273" y="2718551"/>
                  <a:ext cx="670439"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DDT</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pic>
              <p:nvPicPr>
                <p:cNvPr id="30" name="图片 35">
                  <a:extLst>
                    <a:ext uri="{FF2B5EF4-FFF2-40B4-BE49-F238E27FC236}">
                      <a16:creationId xmlns:a16="http://schemas.microsoft.com/office/drawing/2014/main" id="{C1650192-FF35-B959-BF74-84CE36B6B0BE}"/>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82120" y="1508598"/>
                  <a:ext cx="1407939" cy="637840"/>
                </a:xfrm>
                <a:prstGeom prst="rect">
                  <a:avLst/>
                </a:prstGeom>
              </p:spPr>
            </p:pic>
            <p:sp>
              <p:nvSpPr>
                <p:cNvPr id="31" name="文本框 36">
                  <a:extLst>
                    <a:ext uri="{FF2B5EF4-FFF2-40B4-BE49-F238E27FC236}">
                      <a16:creationId xmlns:a16="http://schemas.microsoft.com/office/drawing/2014/main" id="{B279EF7E-32FC-BCE8-0825-0E8F6DB186ED}"/>
                    </a:ext>
                  </a:extLst>
                </p:cNvPr>
                <p:cNvSpPr txBox="1"/>
                <p:nvPr/>
              </p:nvSpPr>
              <p:spPr>
                <a:xfrm>
                  <a:off x="6951273" y="1966606"/>
                  <a:ext cx="1173183"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MAAT</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grpSp>
          <p:grpSp>
            <p:nvGrpSpPr>
              <p:cNvPr id="15" name="组合 43">
                <a:extLst>
                  <a:ext uri="{FF2B5EF4-FFF2-40B4-BE49-F238E27FC236}">
                    <a16:creationId xmlns:a16="http://schemas.microsoft.com/office/drawing/2014/main" id="{90835448-2E7C-3861-8C71-9F855BB1CFD5}"/>
                  </a:ext>
                </a:extLst>
              </p:cNvPr>
              <p:cNvGrpSpPr/>
              <p:nvPr/>
            </p:nvGrpSpPr>
            <p:grpSpPr>
              <a:xfrm>
                <a:off x="5597908" y="1508031"/>
                <a:ext cx="1411269" cy="3113567"/>
                <a:chOff x="5597908" y="1508031"/>
                <a:chExt cx="1411269" cy="3113567"/>
              </a:xfrm>
            </p:grpSpPr>
            <p:pic>
              <p:nvPicPr>
                <p:cNvPr id="16" name="图片 17">
                  <a:extLst>
                    <a:ext uri="{FF2B5EF4-FFF2-40B4-BE49-F238E27FC236}">
                      <a16:creationId xmlns:a16="http://schemas.microsoft.com/office/drawing/2014/main" id="{0CAA3D02-D2AB-448E-1CD2-5D0C2A78C2F8}"/>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5601238" y="2254812"/>
                  <a:ext cx="1407939" cy="638407"/>
                </a:xfrm>
                <a:prstGeom prst="rect">
                  <a:avLst/>
                </a:prstGeom>
              </p:spPr>
            </p:pic>
            <p:pic>
              <p:nvPicPr>
                <p:cNvPr id="17" name="图片 19">
                  <a:extLst>
                    <a:ext uri="{FF2B5EF4-FFF2-40B4-BE49-F238E27FC236}">
                      <a16:creationId xmlns:a16="http://schemas.microsoft.com/office/drawing/2014/main" id="{E2D3500A-E62F-46A5-2488-EEF678DB2F71}"/>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5597908" y="3789651"/>
                  <a:ext cx="1411269" cy="638407"/>
                </a:xfrm>
                <a:prstGeom prst="rect">
                  <a:avLst/>
                </a:prstGeom>
              </p:spPr>
            </p:pic>
            <p:pic>
              <p:nvPicPr>
                <p:cNvPr id="18" name="图片 20">
                  <a:extLst>
                    <a:ext uri="{FF2B5EF4-FFF2-40B4-BE49-F238E27FC236}">
                      <a16:creationId xmlns:a16="http://schemas.microsoft.com/office/drawing/2014/main" id="{E8CED12A-C86C-4362-5C02-6BF61806D841}"/>
                    </a:ext>
                  </a:extLst>
                </p:cNvPr>
                <p:cNvPicPr>
                  <a:picLocks/>
                </p:cNvPicPr>
                <p:nvPr/>
              </p:nvPicPr>
              <p:blipFill>
                <a:blip r:embed="rId14" cstate="screen">
                  <a:extLst>
                    <a:ext uri="{28A0092B-C50C-407E-A947-70E740481C1C}">
                      <a14:useLocalDpi xmlns:a14="http://schemas.microsoft.com/office/drawing/2010/main"/>
                    </a:ext>
                  </a:extLst>
                </a:blip>
                <a:stretch>
                  <a:fillRect/>
                </a:stretch>
              </p:blipFill>
              <p:spPr>
                <a:xfrm>
                  <a:off x="5601238" y="1508031"/>
                  <a:ext cx="1407939" cy="638407"/>
                </a:xfrm>
                <a:prstGeom prst="rect">
                  <a:avLst/>
                </a:prstGeom>
              </p:spPr>
            </p:pic>
            <p:sp>
              <p:nvSpPr>
                <p:cNvPr id="19" name="文本框 21">
                  <a:extLst>
                    <a:ext uri="{FF2B5EF4-FFF2-40B4-BE49-F238E27FC236}">
                      <a16:creationId xmlns:a16="http://schemas.microsoft.com/office/drawing/2014/main" id="{8C026E46-CBA4-0957-E9CD-2B10225FF79F}"/>
                    </a:ext>
                  </a:extLst>
                </p:cNvPr>
                <p:cNvSpPr txBox="1"/>
                <p:nvPr/>
              </p:nvSpPr>
              <p:spPr>
                <a:xfrm>
                  <a:off x="5716732" y="4375378"/>
                  <a:ext cx="631800"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Relief</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sp>
              <p:nvSpPr>
                <p:cNvPr id="20" name="文本框 28">
                  <a:extLst>
                    <a:ext uri="{FF2B5EF4-FFF2-40B4-BE49-F238E27FC236}">
                      <a16:creationId xmlns:a16="http://schemas.microsoft.com/office/drawing/2014/main" id="{15230E37-0EFE-8AC9-A1A1-609874ED658B}"/>
                    </a:ext>
                  </a:extLst>
                </p:cNvPr>
                <p:cNvSpPr txBox="1"/>
                <p:nvPr/>
              </p:nvSpPr>
              <p:spPr>
                <a:xfrm>
                  <a:off x="5690228" y="1966606"/>
                  <a:ext cx="731695"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Dem</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pic>
              <p:nvPicPr>
                <p:cNvPr id="21" name="图片 33">
                  <a:extLst>
                    <a:ext uri="{FF2B5EF4-FFF2-40B4-BE49-F238E27FC236}">
                      <a16:creationId xmlns:a16="http://schemas.microsoft.com/office/drawing/2014/main" id="{A406953E-C7AA-7C97-C107-A54091FD98A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02345" y="3007720"/>
                  <a:ext cx="1406832" cy="638407"/>
                </a:xfrm>
                <a:prstGeom prst="rect">
                  <a:avLst/>
                </a:prstGeom>
              </p:spPr>
            </p:pic>
            <p:sp>
              <p:nvSpPr>
                <p:cNvPr id="22" name="文本框 34">
                  <a:extLst>
                    <a:ext uri="{FF2B5EF4-FFF2-40B4-BE49-F238E27FC236}">
                      <a16:creationId xmlns:a16="http://schemas.microsoft.com/office/drawing/2014/main" id="{BB23E180-553A-F147-3629-EA0C7E5E35F5}"/>
                    </a:ext>
                  </a:extLst>
                </p:cNvPr>
                <p:cNvSpPr txBox="1"/>
                <p:nvPr/>
              </p:nvSpPr>
              <p:spPr>
                <a:xfrm>
                  <a:off x="5690228" y="3515246"/>
                  <a:ext cx="731695"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Aspect</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sp>
              <p:nvSpPr>
                <p:cNvPr id="23" name="文本框 37">
                  <a:extLst>
                    <a:ext uri="{FF2B5EF4-FFF2-40B4-BE49-F238E27FC236}">
                      <a16:creationId xmlns:a16="http://schemas.microsoft.com/office/drawing/2014/main" id="{00003F74-31E0-1545-74BC-263CB1498690}"/>
                    </a:ext>
                  </a:extLst>
                </p:cNvPr>
                <p:cNvSpPr txBox="1"/>
                <p:nvPr/>
              </p:nvSpPr>
              <p:spPr>
                <a:xfrm>
                  <a:off x="5690228" y="2718749"/>
                  <a:ext cx="815616"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rPr>
                    <a:t>Slope</a:t>
                  </a:r>
                  <a:endParaRPr kumimoji="0" lang="zh-CN" altLang="en-US" sz="1000" b="1" i="0" u="none" strike="noStrike" kern="1200" cap="none" spc="0" normalizeH="0" baseline="0" noProof="0" dirty="0">
                    <a:ln>
                      <a:noFill/>
                    </a:ln>
                    <a:solidFill>
                      <a:srgbClr val="30311D"/>
                    </a:solidFill>
                    <a:effectLst/>
                    <a:uLnTx/>
                    <a:uFillTx/>
                    <a:latin typeface="Aptos" panose="02110004020202020204"/>
                    <a:ea typeface="等线 Light" panose="02010600030101010101" pitchFamily="2" charset="-122"/>
                    <a:cs typeface="Times New Roman" panose="02020603050405020304" pitchFamily="18" charset="0"/>
                  </a:endParaRPr>
                </a:p>
              </p:txBody>
            </p:sp>
          </p:grpSp>
        </p:grpSp>
      </p:grpSp>
      <p:sp>
        <p:nvSpPr>
          <p:cNvPr id="38" name="TextBox 37">
            <a:extLst>
              <a:ext uri="{FF2B5EF4-FFF2-40B4-BE49-F238E27FC236}">
                <a16:creationId xmlns:a16="http://schemas.microsoft.com/office/drawing/2014/main" id="{6F7CF39A-49E2-41CA-44E1-9A8252B5F664}"/>
              </a:ext>
            </a:extLst>
          </p:cNvPr>
          <p:cNvSpPr txBox="1"/>
          <p:nvPr/>
        </p:nvSpPr>
        <p:spPr>
          <a:xfrm>
            <a:off x="265189" y="1036854"/>
            <a:ext cx="11788266" cy="5096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0311D"/>
                </a:solidFill>
                <a:effectLst/>
                <a:uLnTx/>
                <a:uFillTx/>
                <a:latin typeface="Aptos" panose="02110004020202020204"/>
                <a:ea typeface="等线" panose="02010600030101010101" pitchFamily="2" charset="-122"/>
                <a:cs typeface="+mn-cs"/>
              </a:rPr>
              <a:t>We are working on expanding the effort to the entire Tibetan Plateau and beyond</a:t>
            </a:r>
          </a:p>
        </p:txBody>
      </p:sp>
    </p:spTree>
    <p:extLst>
      <p:ext uri="{BB962C8B-B14F-4D97-AF65-F5344CB8AC3E}">
        <p14:creationId xmlns:p14="http://schemas.microsoft.com/office/powerpoint/2010/main" val="3915927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a:extLst>
              <a:ext uri="{FF2B5EF4-FFF2-40B4-BE49-F238E27FC236}">
                <a16:creationId xmlns:a16="http://schemas.microsoft.com/office/drawing/2014/main" id="{DBA19312-476B-B281-CCD7-113502AAF7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2788" y="1238164"/>
            <a:ext cx="3653862" cy="3758294"/>
          </a:xfrm>
          <a:prstGeom prst="rect">
            <a:avLst/>
          </a:prstGeom>
          <a:ln>
            <a:solidFill>
              <a:schemeClr val="tx1"/>
            </a:solidFill>
          </a:ln>
        </p:spPr>
      </p:pic>
      <p:pic>
        <p:nvPicPr>
          <p:cNvPr id="4" name="图片 18">
            <a:extLst>
              <a:ext uri="{FF2B5EF4-FFF2-40B4-BE49-F238E27FC236}">
                <a16:creationId xmlns:a16="http://schemas.microsoft.com/office/drawing/2014/main" id="{24BD7A9A-8DF9-B043-C655-508B2B6565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4662" y="1002639"/>
            <a:ext cx="6105946" cy="5810391"/>
          </a:xfrm>
          <a:prstGeom prst="rect">
            <a:avLst/>
          </a:prstGeom>
        </p:spPr>
      </p:pic>
      <p:sp>
        <p:nvSpPr>
          <p:cNvPr id="6" name="文本框 1">
            <a:extLst>
              <a:ext uri="{FF2B5EF4-FFF2-40B4-BE49-F238E27FC236}">
                <a16:creationId xmlns:a16="http://schemas.microsoft.com/office/drawing/2014/main" id="{E9DC77E9-A208-BB92-6ABC-33CAFDD69D88}"/>
              </a:ext>
            </a:extLst>
          </p:cNvPr>
          <p:cNvSpPr txBox="1"/>
          <p:nvPr/>
        </p:nvSpPr>
        <p:spPr>
          <a:xfrm>
            <a:off x="3081166" y="4709351"/>
            <a:ext cx="2053496" cy="287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rPr>
              <a:t>98°54′40″E,</a:t>
            </a:r>
            <a:r>
              <a:rPr kumimoji="0" lang="zh-CN"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200" b="0" i="0" u="none" strike="noStrike" kern="1200" cap="none" spc="0"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rPr>
              <a:t>38°06′20″N</a:t>
            </a:r>
            <a:endParaRPr kumimoji="0" lang="zh-CN"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Title 19">
            <a:extLst>
              <a:ext uri="{FF2B5EF4-FFF2-40B4-BE49-F238E27FC236}">
                <a16:creationId xmlns:a16="http://schemas.microsoft.com/office/drawing/2014/main" id="{D5EECC6E-960F-71D8-1407-1C5FFD01AB84}"/>
              </a:ext>
            </a:extLst>
          </p:cNvPr>
          <p:cNvSpPr>
            <a:spLocks noGrp="1"/>
          </p:cNvSpPr>
          <p:nvPr>
            <p:ph type="title"/>
          </p:nvPr>
        </p:nvSpPr>
        <p:spPr/>
        <p:txBody>
          <a:bodyPr>
            <a:normAutofit fontScale="90000"/>
          </a:bodyPr>
          <a:lstStyle/>
          <a:p>
            <a:r>
              <a:rPr lang="en-US" dirty="0"/>
              <a:t>TP permafrost mapping</a:t>
            </a:r>
          </a:p>
        </p:txBody>
      </p:sp>
      <p:sp>
        <p:nvSpPr>
          <p:cNvPr id="2" name="文本框 41">
            <a:extLst>
              <a:ext uri="{FF2B5EF4-FFF2-40B4-BE49-F238E27FC236}">
                <a16:creationId xmlns:a16="http://schemas.microsoft.com/office/drawing/2014/main" id="{D6DB3F12-0F95-206C-B7D6-D748C67484E8}"/>
              </a:ext>
            </a:extLst>
          </p:cNvPr>
          <p:cNvSpPr txBox="1"/>
          <p:nvPr/>
        </p:nvSpPr>
        <p:spPr>
          <a:xfrm>
            <a:off x="1217797" y="5858923"/>
            <a:ext cx="457111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Li, 1996;</a:t>
            </a:r>
            <a:r>
              <a:rPr kumimoji="0" lang="zh-CN" altLang="en-US"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 </a:t>
            </a:r>
            <a:r>
              <a:rPr kumimoji="0" lang="en-US" altLang="zh-CN"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Nan et al., 2002 </a:t>
            </a:r>
            <a:r>
              <a:rPr kumimoji="0" lang="en-US" altLang="zh-CN" sz="1400" b="1" i="1"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Glacier and permafrost</a:t>
            </a:r>
            <a:endParaRPr kumimoji="0" lang="en-US" altLang="zh-CN"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Zou et al., 2017 </a:t>
            </a:r>
            <a:r>
              <a:rPr kumimoji="0" lang="en-US" altLang="zh-CN" sz="1400" b="1" i="1"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TC</a:t>
            </a:r>
            <a:endParaRPr kumimoji="0" lang="en-US" altLang="zh-CN" sz="1400" b="0" i="1"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Obu</a:t>
            </a:r>
            <a:r>
              <a:rPr kumimoji="0" lang="en-US" altLang="zh-CN"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 et al., 2019 </a:t>
            </a:r>
            <a:r>
              <a:rPr kumimoji="0" lang="en-US" altLang="zh-CN" sz="1400" b="1" i="1"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ESR</a:t>
            </a:r>
            <a:endParaRPr kumimoji="0" lang="en-US" altLang="zh-CN" sz="1400" b="0" i="1"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Ran et al., 2020 </a:t>
            </a:r>
            <a:r>
              <a:rPr kumimoji="0" lang="en-US" altLang="zh-CN" sz="1400" b="1" i="1"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rPr>
              <a:t>Science China Earth Sciences</a:t>
            </a:r>
            <a:endParaRPr kumimoji="0" lang="zh-CN" altLang="en-US" sz="1400" b="0" i="0" u="none" strike="noStrike" kern="1200" cap="none" spc="0" normalizeH="0" baseline="0" noProof="0" dirty="0">
              <a:ln>
                <a:noFill/>
              </a:ln>
              <a:solidFill>
                <a:srgbClr val="30311D"/>
              </a:solidFill>
              <a:effectLst/>
              <a:uLnTx/>
              <a:uFillTx/>
              <a:latin typeface="Aptos" panose="02110004020202020204"/>
              <a:ea typeface="黑体" panose="02010609060101010101" pitchFamily="49" charset="-122"/>
              <a:cs typeface="Times New Roman" panose="02020603050405020304" pitchFamily="18" charset="0"/>
            </a:endParaRPr>
          </a:p>
        </p:txBody>
      </p:sp>
      <p:pic>
        <p:nvPicPr>
          <p:cNvPr id="15" name="图片 14">
            <a:extLst>
              <a:ext uri="{FF2B5EF4-FFF2-40B4-BE49-F238E27FC236}">
                <a16:creationId xmlns:a16="http://schemas.microsoft.com/office/drawing/2014/main" id="{51DA322B-4210-C352-EB3A-82478D2DD3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0027" y="4996458"/>
            <a:ext cx="2699383" cy="793429"/>
          </a:xfrm>
          <a:prstGeom prst="rect">
            <a:avLst/>
          </a:prstGeom>
        </p:spPr>
      </p:pic>
    </p:spTree>
    <p:extLst>
      <p:ext uri="{BB962C8B-B14F-4D97-AF65-F5344CB8AC3E}">
        <p14:creationId xmlns:p14="http://schemas.microsoft.com/office/powerpoint/2010/main" val="3131411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海边拾贝[蓝]ppt模版">
  <a:themeElements>
    <a:clrScheme name="海边拾贝[蓝] 1">
      <a:dk1>
        <a:srgbClr val="30311D"/>
      </a:dk1>
      <a:lt1>
        <a:srgbClr val="FFFFFF"/>
      </a:lt1>
      <a:dk2>
        <a:srgbClr val="1A48A4"/>
      </a:dk2>
      <a:lt2>
        <a:srgbClr val="C0C0C0"/>
      </a:lt2>
      <a:accent1>
        <a:srgbClr val="488FD6"/>
      </a:accent1>
      <a:accent2>
        <a:srgbClr val="319ABB"/>
      </a:accent2>
      <a:accent3>
        <a:srgbClr val="FFFFFF"/>
      </a:accent3>
      <a:accent4>
        <a:srgbClr val="272817"/>
      </a:accent4>
      <a:accent5>
        <a:srgbClr val="B1C6E8"/>
      </a:accent5>
      <a:accent6>
        <a:srgbClr val="2B8BA9"/>
      </a:accent6>
      <a:hlink>
        <a:srgbClr val="557B97"/>
      </a:hlink>
      <a:folHlink>
        <a:srgbClr val="A1A18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txDef>
      <a:spPr>
        <a:noFill/>
      </a:spPr>
      <a:bodyPr wrap="square">
        <a:spAutoFit/>
      </a:bodyPr>
      <a:lstStyle>
        <a:defPPr algn="just">
          <a:lnSpc>
            <a:spcPct val="120000"/>
          </a:lnSpc>
          <a:defRPr sz="2000" dirty="0"/>
        </a:defPPr>
      </a:lstStyle>
    </a:txDef>
  </a:objectDefaults>
  <a:extraClrSchemeLst>
    <a:extraClrScheme>
      <a:clrScheme name="海边拾贝[蓝] 1">
        <a:dk1>
          <a:srgbClr val="30311D"/>
        </a:dk1>
        <a:lt1>
          <a:srgbClr val="FFFFFF"/>
        </a:lt1>
        <a:dk2>
          <a:srgbClr val="1A48A4"/>
        </a:dk2>
        <a:lt2>
          <a:srgbClr val="C0C0C0"/>
        </a:lt2>
        <a:accent1>
          <a:srgbClr val="488FD6"/>
        </a:accent1>
        <a:accent2>
          <a:srgbClr val="319ABB"/>
        </a:accent2>
        <a:accent3>
          <a:srgbClr val="FFFFFF"/>
        </a:accent3>
        <a:accent4>
          <a:srgbClr val="272817"/>
        </a:accent4>
        <a:accent5>
          <a:srgbClr val="B1C6E8"/>
        </a:accent5>
        <a:accent6>
          <a:srgbClr val="2B8BA9"/>
        </a:accent6>
        <a:hlink>
          <a:srgbClr val="557B97"/>
        </a:hlink>
        <a:folHlink>
          <a:srgbClr val="A1A18B"/>
        </a:folHlink>
      </a:clrScheme>
      <a:clrMap bg1="lt1" tx1="dk1" bg2="lt2" tx2="dk2" accent1="accent1" accent2="accent2" accent3="accent3" accent4="accent4" accent5="accent5" accent6="accent6" hlink="hlink" folHlink="folHlink"/>
    </a:extraClrScheme>
    <a:extraClrScheme>
      <a:clrScheme name="海边拾贝[蓝] 2">
        <a:dk1>
          <a:srgbClr val="30311D"/>
        </a:dk1>
        <a:lt1>
          <a:srgbClr val="FFFFFF"/>
        </a:lt1>
        <a:dk2>
          <a:srgbClr val="44808E"/>
        </a:dk2>
        <a:lt2>
          <a:srgbClr val="DDDDDD"/>
        </a:lt2>
        <a:accent1>
          <a:srgbClr val="D24F4C"/>
        </a:accent1>
        <a:accent2>
          <a:srgbClr val="5595C1"/>
        </a:accent2>
        <a:accent3>
          <a:srgbClr val="FFFFFF"/>
        </a:accent3>
        <a:accent4>
          <a:srgbClr val="272817"/>
        </a:accent4>
        <a:accent5>
          <a:srgbClr val="E5B2B2"/>
        </a:accent5>
        <a:accent6>
          <a:srgbClr val="4C87AF"/>
        </a:accent6>
        <a:hlink>
          <a:srgbClr val="557B97"/>
        </a:hlink>
        <a:folHlink>
          <a:srgbClr val="A1A18B"/>
        </a:folHlink>
      </a:clrScheme>
      <a:clrMap bg1="lt1" tx1="dk1" bg2="lt2" tx2="dk2" accent1="accent1" accent2="accent2" accent3="accent3" accent4="accent4" accent5="accent5" accent6="accent6" hlink="hlink" folHlink="folHlink"/>
    </a:extraClrScheme>
    <a:extraClrScheme>
      <a:clrScheme name="海边拾贝[蓝] 3">
        <a:dk1>
          <a:srgbClr val="000000"/>
        </a:dk1>
        <a:lt1>
          <a:srgbClr val="FFFFFF"/>
        </a:lt1>
        <a:dk2>
          <a:srgbClr val="6F4787"/>
        </a:dk2>
        <a:lt2>
          <a:srgbClr val="C0C0C0"/>
        </a:lt2>
        <a:accent1>
          <a:srgbClr val="4397B1"/>
        </a:accent1>
        <a:accent2>
          <a:srgbClr val="E49514"/>
        </a:accent2>
        <a:accent3>
          <a:srgbClr val="FFFFFF"/>
        </a:accent3>
        <a:accent4>
          <a:srgbClr val="000000"/>
        </a:accent4>
        <a:accent5>
          <a:srgbClr val="B0C9D5"/>
        </a:accent5>
        <a:accent6>
          <a:srgbClr val="CF8711"/>
        </a:accent6>
        <a:hlink>
          <a:srgbClr val="6E9349"/>
        </a:hlink>
        <a:folHlink>
          <a:srgbClr val="90A8B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TotalTime>
  <Words>863</Words>
  <Application>Microsoft Macintosh PowerPoint</Application>
  <PresentationFormat>Widescreen</PresentationFormat>
  <Paragraphs>107</Paragraphs>
  <Slides>11</Slides>
  <Notes>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11</vt:i4>
      </vt:variant>
    </vt:vector>
  </HeadingPairs>
  <TitlesOfParts>
    <vt:vector size="29" baseType="lpstr">
      <vt:lpstr>-apple-system</vt:lpstr>
      <vt:lpstr>等线</vt:lpstr>
      <vt:lpstr>楷体</vt:lpstr>
      <vt:lpstr>微软雅黑</vt:lpstr>
      <vt:lpstr>Microsoft YaHei UI</vt:lpstr>
      <vt:lpstr>黑体</vt:lpstr>
      <vt:lpstr>Aptos</vt:lpstr>
      <vt:lpstr>Aptos Display</vt:lpstr>
      <vt:lpstr>Arial</vt:lpstr>
      <vt:lpstr>Calibri</vt:lpstr>
      <vt:lpstr>Courier New</vt:lpstr>
      <vt:lpstr>Euphemia</vt:lpstr>
      <vt:lpstr>Georgia</vt:lpstr>
      <vt:lpstr>Times New Roman</vt:lpstr>
      <vt:lpstr>Verdana</vt:lpstr>
      <vt:lpstr>Wingdings</vt:lpstr>
      <vt:lpstr>Office Theme</vt:lpstr>
      <vt:lpstr>2_海边拾贝[蓝]ppt模版</vt:lpstr>
      <vt:lpstr>Earth Observation in the Age of AI and Big Data</vt:lpstr>
      <vt:lpstr>Big Earth data</vt:lpstr>
      <vt:lpstr>Frontier big data analysis</vt:lpstr>
      <vt:lpstr>Mountain permafrost</vt:lpstr>
      <vt:lpstr>Rock glacier and permafrost</vt:lpstr>
      <vt:lpstr>Rock glacier identification</vt:lpstr>
      <vt:lpstr>TP rock glacier inventory</vt:lpstr>
      <vt:lpstr>TP permafrost mapping</vt:lpstr>
      <vt:lpstr>TP permafrost mapping</vt:lpstr>
      <vt:lpstr>TP permafrost mapping</vt:lpstr>
      <vt:lpstr>TPDC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Observation in the Age of AI and Big Data</dc:title>
  <dc:creator>Min Feng</dc:creator>
  <cp:lastModifiedBy>Min Feng</cp:lastModifiedBy>
  <cp:revision>4</cp:revision>
  <dcterms:created xsi:type="dcterms:W3CDTF">2024-04-26T09:29:31Z</dcterms:created>
  <dcterms:modified xsi:type="dcterms:W3CDTF">2024-04-26T11:00:17Z</dcterms:modified>
</cp:coreProperties>
</file>