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1195" r:id="rId2"/>
    <p:sldId id="1191" r:id="rId3"/>
    <p:sldId id="260" r:id="rId4"/>
    <p:sldId id="257" r:id="rId5"/>
    <p:sldId id="1190" r:id="rId6"/>
    <p:sldId id="272" r:id="rId7"/>
    <p:sldId id="119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94"/>
    <p:restoredTop sz="96327"/>
  </p:normalViewPr>
  <p:slideViewPr>
    <p:cSldViewPr snapToGrid="0" snapToObjects="1">
      <p:cViewPr varScale="1">
        <p:scale>
          <a:sx n="104" d="100"/>
          <a:sy n="104" d="100"/>
        </p:scale>
        <p:origin x="47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802E9-18E5-CA4A-8AA4-DE0F93640FE3}" type="datetimeFigureOut">
              <a:rPr lang="en-US" smtClean="0"/>
              <a:t>9/21/23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62F6F0-3C06-744B-A0C6-4AF767F368C8}" type="slidenum">
              <a:rPr lang="en-US" smtClean="0"/>
              <a:t>‹#›</a:t>
            </a:fld>
            <a:endParaRPr lang="en-US"/>
          </a:p>
        </p:txBody>
      </p:sp>
    </p:spTree>
    <p:extLst>
      <p:ext uri="{BB962C8B-B14F-4D97-AF65-F5344CB8AC3E}">
        <p14:creationId xmlns:p14="http://schemas.microsoft.com/office/powerpoint/2010/main" val="196732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f0661453e1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f0661453e1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6C86A5-68E6-B24E-A0D0-1F076F0F6D82}" type="slidenum">
              <a:rPr lang="en-US" smtClean="0"/>
              <a:t>6</a:t>
            </a:fld>
            <a:endParaRPr lang="en-US"/>
          </a:p>
        </p:txBody>
      </p:sp>
    </p:spTree>
    <p:extLst>
      <p:ext uri="{BB962C8B-B14F-4D97-AF65-F5344CB8AC3E}">
        <p14:creationId xmlns:p14="http://schemas.microsoft.com/office/powerpoint/2010/main" val="40876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917C-E989-E44F-9164-8B67C43D54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087B5A-C259-6549-93B9-5F05C69B72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3C3EAB-E8CD-8940-A818-B53D08C51E31}"/>
              </a:ext>
            </a:extLst>
          </p:cNvPr>
          <p:cNvSpPr>
            <a:spLocks noGrp="1"/>
          </p:cNvSpPr>
          <p:nvPr>
            <p:ph type="dt" sz="half" idx="10"/>
          </p:nvPr>
        </p:nvSpPr>
        <p:spPr/>
        <p:txBody>
          <a:bodyPr/>
          <a:lstStyle/>
          <a:p>
            <a:fld id="{8ABC12EA-FEDD-BC42-BCF7-EE503E0DC8E4}" type="datetimeFigureOut">
              <a:rPr lang="en-US" smtClean="0"/>
              <a:t>9/21/23</a:t>
            </a:fld>
            <a:endParaRPr lang="en-US"/>
          </a:p>
        </p:txBody>
      </p:sp>
      <p:sp>
        <p:nvSpPr>
          <p:cNvPr id="5" name="Footer Placeholder 4">
            <a:extLst>
              <a:ext uri="{FF2B5EF4-FFF2-40B4-BE49-F238E27FC236}">
                <a16:creationId xmlns:a16="http://schemas.microsoft.com/office/drawing/2014/main" id="{BBB39A5D-D65E-8645-8C89-8BB7F7C42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27348-473F-4A42-B1F9-99F41B9C4F90}"/>
              </a:ext>
            </a:extLst>
          </p:cNvPr>
          <p:cNvSpPr>
            <a:spLocks noGrp="1"/>
          </p:cNvSpPr>
          <p:nvPr>
            <p:ph type="sldNum" sz="quarter" idx="12"/>
          </p:nvPr>
        </p:nvSpPr>
        <p:spPr/>
        <p:txBody>
          <a:bodyPr/>
          <a:lstStyle/>
          <a:p>
            <a:fld id="{92F2BA54-2E6C-EF4F-A450-8A860FD3DF0A}" type="slidenum">
              <a:rPr lang="en-US" smtClean="0"/>
              <a:t>‹#›</a:t>
            </a:fld>
            <a:endParaRPr lang="en-US"/>
          </a:p>
        </p:txBody>
      </p:sp>
    </p:spTree>
    <p:extLst>
      <p:ext uri="{BB962C8B-B14F-4D97-AF65-F5344CB8AC3E}">
        <p14:creationId xmlns:p14="http://schemas.microsoft.com/office/powerpoint/2010/main" val="1794039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1B40-A399-3846-A697-84D72E81AB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1106D3-2B05-3B4E-9E3A-84E37B7DDF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5083B-2376-3D4B-9C01-31DEDE8C4C30}"/>
              </a:ext>
            </a:extLst>
          </p:cNvPr>
          <p:cNvSpPr>
            <a:spLocks noGrp="1"/>
          </p:cNvSpPr>
          <p:nvPr>
            <p:ph type="dt" sz="half" idx="10"/>
          </p:nvPr>
        </p:nvSpPr>
        <p:spPr/>
        <p:txBody>
          <a:bodyPr/>
          <a:lstStyle/>
          <a:p>
            <a:fld id="{8ABC12EA-FEDD-BC42-BCF7-EE503E0DC8E4}" type="datetimeFigureOut">
              <a:rPr lang="en-US" smtClean="0"/>
              <a:t>9/21/23</a:t>
            </a:fld>
            <a:endParaRPr lang="en-US"/>
          </a:p>
        </p:txBody>
      </p:sp>
      <p:sp>
        <p:nvSpPr>
          <p:cNvPr id="5" name="Footer Placeholder 4">
            <a:extLst>
              <a:ext uri="{FF2B5EF4-FFF2-40B4-BE49-F238E27FC236}">
                <a16:creationId xmlns:a16="http://schemas.microsoft.com/office/drawing/2014/main" id="{48586D58-4022-1F41-8EDF-EE2ED968A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35D4A-7E36-3B46-BE91-B12B3C4D404A}"/>
              </a:ext>
            </a:extLst>
          </p:cNvPr>
          <p:cNvSpPr>
            <a:spLocks noGrp="1"/>
          </p:cNvSpPr>
          <p:nvPr>
            <p:ph type="sldNum" sz="quarter" idx="12"/>
          </p:nvPr>
        </p:nvSpPr>
        <p:spPr/>
        <p:txBody>
          <a:bodyPr/>
          <a:lstStyle/>
          <a:p>
            <a:fld id="{92F2BA54-2E6C-EF4F-A450-8A860FD3DF0A}" type="slidenum">
              <a:rPr lang="en-US" smtClean="0"/>
              <a:t>‹#›</a:t>
            </a:fld>
            <a:endParaRPr lang="en-US"/>
          </a:p>
        </p:txBody>
      </p:sp>
    </p:spTree>
    <p:extLst>
      <p:ext uri="{BB962C8B-B14F-4D97-AF65-F5344CB8AC3E}">
        <p14:creationId xmlns:p14="http://schemas.microsoft.com/office/powerpoint/2010/main" val="349691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51EDDB-FF85-A443-963C-422AD93C74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55D2C3-2B7E-EB43-A5A4-AD71E45221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AB372-A93B-364B-9FA4-1CD4BE5F8A55}"/>
              </a:ext>
            </a:extLst>
          </p:cNvPr>
          <p:cNvSpPr>
            <a:spLocks noGrp="1"/>
          </p:cNvSpPr>
          <p:nvPr>
            <p:ph type="dt" sz="half" idx="10"/>
          </p:nvPr>
        </p:nvSpPr>
        <p:spPr/>
        <p:txBody>
          <a:bodyPr/>
          <a:lstStyle/>
          <a:p>
            <a:fld id="{8ABC12EA-FEDD-BC42-BCF7-EE503E0DC8E4}" type="datetimeFigureOut">
              <a:rPr lang="en-US" smtClean="0"/>
              <a:t>9/21/23</a:t>
            </a:fld>
            <a:endParaRPr lang="en-US"/>
          </a:p>
        </p:txBody>
      </p:sp>
      <p:sp>
        <p:nvSpPr>
          <p:cNvPr id="5" name="Footer Placeholder 4">
            <a:extLst>
              <a:ext uri="{FF2B5EF4-FFF2-40B4-BE49-F238E27FC236}">
                <a16:creationId xmlns:a16="http://schemas.microsoft.com/office/drawing/2014/main" id="{E668FA00-C1A2-934D-9A72-ED0B93781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AB317-E266-F64C-9E2B-30FE1F1E4A75}"/>
              </a:ext>
            </a:extLst>
          </p:cNvPr>
          <p:cNvSpPr>
            <a:spLocks noGrp="1"/>
          </p:cNvSpPr>
          <p:nvPr>
            <p:ph type="sldNum" sz="quarter" idx="12"/>
          </p:nvPr>
        </p:nvSpPr>
        <p:spPr/>
        <p:txBody>
          <a:bodyPr/>
          <a:lstStyle/>
          <a:p>
            <a:fld id="{92F2BA54-2E6C-EF4F-A450-8A860FD3DF0A}" type="slidenum">
              <a:rPr lang="en-US" smtClean="0"/>
              <a:t>‹#›</a:t>
            </a:fld>
            <a:endParaRPr lang="en-US"/>
          </a:p>
        </p:txBody>
      </p:sp>
    </p:spTree>
    <p:extLst>
      <p:ext uri="{BB962C8B-B14F-4D97-AF65-F5344CB8AC3E}">
        <p14:creationId xmlns:p14="http://schemas.microsoft.com/office/powerpoint/2010/main" val="345266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1516-FDA4-F14F-970E-ED1548797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BCCC29-2164-644B-A6B8-A4D0C84EB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2E2E2-B302-D04E-9EE4-725D4D54860B}"/>
              </a:ext>
            </a:extLst>
          </p:cNvPr>
          <p:cNvSpPr>
            <a:spLocks noGrp="1"/>
          </p:cNvSpPr>
          <p:nvPr>
            <p:ph type="dt" sz="half" idx="10"/>
          </p:nvPr>
        </p:nvSpPr>
        <p:spPr/>
        <p:txBody>
          <a:bodyPr/>
          <a:lstStyle/>
          <a:p>
            <a:fld id="{8ABC12EA-FEDD-BC42-BCF7-EE503E0DC8E4}" type="datetimeFigureOut">
              <a:rPr lang="en-US" smtClean="0"/>
              <a:t>9/21/23</a:t>
            </a:fld>
            <a:endParaRPr lang="en-US"/>
          </a:p>
        </p:txBody>
      </p:sp>
      <p:sp>
        <p:nvSpPr>
          <p:cNvPr id="5" name="Footer Placeholder 4">
            <a:extLst>
              <a:ext uri="{FF2B5EF4-FFF2-40B4-BE49-F238E27FC236}">
                <a16:creationId xmlns:a16="http://schemas.microsoft.com/office/drawing/2014/main" id="{BDC7B9BF-4BDA-3449-9406-B81BFBBC48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948E4-DD67-F04E-862C-E1BA37F3C1F5}"/>
              </a:ext>
            </a:extLst>
          </p:cNvPr>
          <p:cNvSpPr>
            <a:spLocks noGrp="1"/>
          </p:cNvSpPr>
          <p:nvPr>
            <p:ph type="sldNum" sz="quarter" idx="12"/>
          </p:nvPr>
        </p:nvSpPr>
        <p:spPr/>
        <p:txBody>
          <a:bodyPr/>
          <a:lstStyle/>
          <a:p>
            <a:fld id="{92F2BA54-2E6C-EF4F-A450-8A860FD3DF0A}" type="slidenum">
              <a:rPr lang="en-US" smtClean="0"/>
              <a:t>‹#›</a:t>
            </a:fld>
            <a:endParaRPr lang="en-US"/>
          </a:p>
        </p:txBody>
      </p:sp>
    </p:spTree>
    <p:extLst>
      <p:ext uri="{BB962C8B-B14F-4D97-AF65-F5344CB8AC3E}">
        <p14:creationId xmlns:p14="http://schemas.microsoft.com/office/powerpoint/2010/main" val="1685287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EE34D-55E4-E54C-8119-6987806477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37444E-D5AC-674B-84BF-6337329E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EED50B-FB6A-F64A-872D-67D75B58C6F3}"/>
              </a:ext>
            </a:extLst>
          </p:cNvPr>
          <p:cNvSpPr>
            <a:spLocks noGrp="1"/>
          </p:cNvSpPr>
          <p:nvPr>
            <p:ph type="dt" sz="half" idx="10"/>
          </p:nvPr>
        </p:nvSpPr>
        <p:spPr/>
        <p:txBody>
          <a:bodyPr/>
          <a:lstStyle/>
          <a:p>
            <a:fld id="{8ABC12EA-FEDD-BC42-BCF7-EE503E0DC8E4}" type="datetimeFigureOut">
              <a:rPr lang="en-US" smtClean="0"/>
              <a:t>9/21/23</a:t>
            </a:fld>
            <a:endParaRPr lang="en-US"/>
          </a:p>
        </p:txBody>
      </p:sp>
      <p:sp>
        <p:nvSpPr>
          <p:cNvPr id="5" name="Footer Placeholder 4">
            <a:extLst>
              <a:ext uri="{FF2B5EF4-FFF2-40B4-BE49-F238E27FC236}">
                <a16:creationId xmlns:a16="http://schemas.microsoft.com/office/drawing/2014/main" id="{28E94B6F-85F2-614C-AE39-191917B646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E8279-C1A2-A943-9E26-5FCC2A12F7B1}"/>
              </a:ext>
            </a:extLst>
          </p:cNvPr>
          <p:cNvSpPr>
            <a:spLocks noGrp="1"/>
          </p:cNvSpPr>
          <p:nvPr>
            <p:ph type="sldNum" sz="quarter" idx="12"/>
          </p:nvPr>
        </p:nvSpPr>
        <p:spPr/>
        <p:txBody>
          <a:bodyPr/>
          <a:lstStyle/>
          <a:p>
            <a:fld id="{92F2BA54-2E6C-EF4F-A450-8A860FD3DF0A}" type="slidenum">
              <a:rPr lang="en-US" smtClean="0"/>
              <a:t>‹#›</a:t>
            </a:fld>
            <a:endParaRPr lang="en-US"/>
          </a:p>
        </p:txBody>
      </p:sp>
    </p:spTree>
    <p:extLst>
      <p:ext uri="{BB962C8B-B14F-4D97-AF65-F5344CB8AC3E}">
        <p14:creationId xmlns:p14="http://schemas.microsoft.com/office/powerpoint/2010/main" val="24561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5079B-2D7C-404A-B682-3150B365E7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2AFF3-08B5-364E-8D4A-4B6536CE4E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3C37F6-8926-ED4F-905E-B9C838A0F3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512983-AE21-B044-A2AF-7A7C77BC35E2}"/>
              </a:ext>
            </a:extLst>
          </p:cNvPr>
          <p:cNvSpPr>
            <a:spLocks noGrp="1"/>
          </p:cNvSpPr>
          <p:nvPr>
            <p:ph type="dt" sz="half" idx="10"/>
          </p:nvPr>
        </p:nvSpPr>
        <p:spPr/>
        <p:txBody>
          <a:bodyPr/>
          <a:lstStyle/>
          <a:p>
            <a:fld id="{8ABC12EA-FEDD-BC42-BCF7-EE503E0DC8E4}" type="datetimeFigureOut">
              <a:rPr lang="en-US" smtClean="0"/>
              <a:t>9/21/23</a:t>
            </a:fld>
            <a:endParaRPr lang="en-US"/>
          </a:p>
        </p:txBody>
      </p:sp>
      <p:sp>
        <p:nvSpPr>
          <p:cNvPr id="6" name="Footer Placeholder 5">
            <a:extLst>
              <a:ext uri="{FF2B5EF4-FFF2-40B4-BE49-F238E27FC236}">
                <a16:creationId xmlns:a16="http://schemas.microsoft.com/office/drawing/2014/main" id="{5959BE75-8505-6A4C-B1F6-9C9C571EC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F3393-9549-494F-9003-01ED73321A65}"/>
              </a:ext>
            </a:extLst>
          </p:cNvPr>
          <p:cNvSpPr>
            <a:spLocks noGrp="1"/>
          </p:cNvSpPr>
          <p:nvPr>
            <p:ph type="sldNum" sz="quarter" idx="12"/>
          </p:nvPr>
        </p:nvSpPr>
        <p:spPr/>
        <p:txBody>
          <a:bodyPr/>
          <a:lstStyle/>
          <a:p>
            <a:fld id="{92F2BA54-2E6C-EF4F-A450-8A860FD3DF0A}" type="slidenum">
              <a:rPr lang="en-US" smtClean="0"/>
              <a:t>‹#›</a:t>
            </a:fld>
            <a:endParaRPr lang="en-US"/>
          </a:p>
        </p:txBody>
      </p:sp>
    </p:spTree>
    <p:extLst>
      <p:ext uri="{BB962C8B-B14F-4D97-AF65-F5344CB8AC3E}">
        <p14:creationId xmlns:p14="http://schemas.microsoft.com/office/powerpoint/2010/main" val="286628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36028-DC2A-874C-91D6-82103C1C49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F7879E-C0F5-A047-9BC2-9F2FF99D38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67F2BF-8D75-944F-8338-DE22F62055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6FF9B6-91C4-0C47-B05D-A537D8955A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181473-2CD7-0641-A5B5-0E08EA0173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5EB22A-967A-9943-B3C5-5BB1E8616CBC}"/>
              </a:ext>
            </a:extLst>
          </p:cNvPr>
          <p:cNvSpPr>
            <a:spLocks noGrp="1"/>
          </p:cNvSpPr>
          <p:nvPr>
            <p:ph type="dt" sz="half" idx="10"/>
          </p:nvPr>
        </p:nvSpPr>
        <p:spPr/>
        <p:txBody>
          <a:bodyPr/>
          <a:lstStyle/>
          <a:p>
            <a:fld id="{8ABC12EA-FEDD-BC42-BCF7-EE503E0DC8E4}" type="datetimeFigureOut">
              <a:rPr lang="en-US" smtClean="0"/>
              <a:t>9/21/23</a:t>
            </a:fld>
            <a:endParaRPr lang="en-US"/>
          </a:p>
        </p:txBody>
      </p:sp>
      <p:sp>
        <p:nvSpPr>
          <p:cNvPr id="8" name="Footer Placeholder 7">
            <a:extLst>
              <a:ext uri="{FF2B5EF4-FFF2-40B4-BE49-F238E27FC236}">
                <a16:creationId xmlns:a16="http://schemas.microsoft.com/office/drawing/2014/main" id="{4029A8AA-5DEF-4B44-BFDF-94153BBD67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D39339-CAEE-8B4B-ABBA-977DDA3A3943}"/>
              </a:ext>
            </a:extLst>
          </p:cNvPr>
          <p:cNvSpPr>
            <a:spLocks noGrp="1"/>
          </p:cNvSpPr>
          <p:nvPr>
            <p:ph type="sldNum" sz="quarter" idx="12"/>
          </p:nvPr>
        </p:nvSpPr>
        <p:spPr/>
        <p:txBody>
          <a:bodyPr/>
          <a:lstStyle/>
          <a:p>
            <a:fld id="{92F2BA54-2E6C-EF4F-A450-8A860FD3DF0A}" type="slidenum">
              <a:rPr lang="en-US" smtClean="0"/>
              <a:t>‹#›</a:t>
            </a:fld>
            <a:endParaRPr lang="en-US"/>
          </a:p>
        </p:txBody>
      </p:sp>
    </p:spTree>
    <p:extLst>
      <p:ext uri="{BB962C8B-B14F-4D97-AF65-F5344CB8AC3E}">
        <p14:creationId xmlns:p14="http://schemas.microsoft.com/office/powerpoint/2010/main" val="3715485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DF3C9-7671-0141-BE90-CFFC9F7395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1BBA62-38BE-1740-987D-CAFC9064ABA7}"/>
              </a:ext>
            </a:extLst>
          </p:cNvPr>
          <p:cNvSpPr>
            <a:spLocks noGrp="1"/>
          </p:cNvSpPr>
          <p:nvPr>
            <p:ph type="dt" sz="half" idx="10"/>
          </p:nvPr>
        </p:nvSpPr>
        <p:spPr/>
        <p:txBody>
          <a:bodyPr/>
          <a:lstStyle/>
          <a:p>
            <a:fld id="{8ABC12EA-FEDD-BC42-BCF7-EE503E0DC8E4}" type="datetimeFigureOut">
              <a:rPr lang="en-US" smtClean="0"/>
              <a:t>9/21/23</a:t>
            </a:fld>
            <a:endParaRPr lang="en-US"/>
          </a:p>
        </p:txBody>
      </p:sp>
      <p:sp>
        <p:nvSpPr>
          <p:cNvPr id="4" name="Footer Placeholder 3">
            <a:extLst>
              <a:ext uri="{FF2B5EF4-FFF2-40B4-BE49-F238E27FC236}">
                <a16:creationId xmlns:a16="http://schemas.microsoft.com/office/drawing/2014/main" id="{A9B1D76B-17D4-3441-BAD9-01718B2593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73EB3F-EA09-6E41-A114-9C37810494F4}"/>
              </a:ext>
            </a:extLst>
          </p:cNvPr>
          <p:cNvSpPr>
            <a:spLocks noGrp="1"/>
          </p:cNvSpPr>
          <p:nvPr>
            <p:ph type="sldNum" sz="quarter" idx="12"/>
          </p:nvPr>
        </p:nvSpPr>
        <p:spPr/>
        <p:txBody>
          <a:bodyPr/>
          <a:lstStyle/>
          <a:p>
            <a:fld id="{92F2BA54-2E6C-EF4F-A450-8A860FD3DF0A}" type="slidenum">
              <a:rPr lang="en-US" smtClean="0"/>
              <a:t>‹#›</a:t>
            </a:fld>
            <a:endParaRPr lang="en-US"/>
          </a:p>
        </p:txBody>
      </p:sp>
    </p:spTree>
    <p:extLst>
      <p:ext uri="{BB962C8B-B14F-4D97-AF65-F5344CB8AC3E}">
        <p14:creationId xmlns:p14="http://schemas.microsoft.com/office/powerpoint/2010/main" val="607190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38C7C7-0FE0-AC4F-9400-35FD076AE036}"/>
              </a:ext>
            </a:extLst>
          </p:cNvPr>
          <p:cNvSpPr>
            <a:spLocks noGrp="1"/>
          </p:cNvSpPr>
          <p:nvPr>
            <p:ph type="dt" sz="half" idx="10"/>
          </p:nvPr>
        </p:nvSpPr>
        <p:spPr/>
        <p:txBody>
          <a:bodyPr/>
          <a:lstStyle/>
          <a:p>
            <a:fld id="{8ABC12EA-FEDD-BC42-BCF7-EE503E0DC8E4}" type="datetimeFigureOut">
              <a:rPr lang="en-US" smtClean="0"/>
              <a:t>9/21/23</a:t>
            </a:fld>
            <a:endParaRPr lang="en-US"/>
          </a:p>
        </p:txBody>
      </p:sp>
      <p:sp>
        <p:nvSpPr>
          <p:cNvPr id="3" name="Footer Placeholder 2">
            <a:extLst>
              <a:ext uri="{FF2B5EF4-FFF2-40B4-BE49-F238E27FC236}">
                <a16:creationId xmlns:a16="http://schemas.microsoft.com/office/drawing/2014/main" id="{CBBDBEE6-8AEA-724B-9598-FB2D5826AB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29FDC9-DC86-BE46-B1E3-20686976CE03}"/>
              </a:ext>
            </a:extLst>
          </p:cNvPr>
          <p:cNvSpPr>
            <a:spLocks noGrp="1"/>
          </p:cNvSpPr>
          <p:nvPr>
            <p:ph type="sldNum" sz="quarter" idx="12"/>
          </p:nvPr>
        </p:nvSpPr>
        <p:spPr/>
        <p:txBody>
          <a:bodyPr/>
          <a:lstStyle/>
          <a:p>
            <a:fld id="{92F2BA54-2E6C-EF4F-A450-8A860FD3DF0A}" type="slidenum">
              <a:rPr lang="en-US" smtClean="0"/>
              <a:t>‹#›</a:t>
            </a:fld>
            <a:endParaRPr lang="en-US"/>
          </a:p>
        </p:txBody>
      </p:sp>
    </p:spTree>
    <p:extLst>
      <p:ext uri="{BB962C8B-B14F-4D97-AF65-F5344CB8AC3E}">
        <p14:creationId xmlns:p14="http://schemas.microsoft.com/office/powerpoint/2010/main" val="426249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88AA1-A1AB-F749-AA9D-1848854E0D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5F5246-96A8-EF47-8514-BA687E910B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17CC23-4870-7D49-945A-26FB386DAD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66F69D-A4B8-9942-B6F9-A0EA483A51D6}"/>
              </a:ext>
            </a:extLst>
          </p:cNvPr>
          <p:cNvSpPr>
            <a:spLocks noGrp="1"/>
          </p:cNvSpPr>
          <p:nvPr>
            <p:ph type="dt" sz="half" idx="10"/>
          </p:nvPr>
        </p:nvSpPr>
        <p:spPr/>
        <p:txBody>
          <a:bodyPr/>
          <a:lstStyle/>
          <a:p>
            <a:fld id="{8ABC12EA-FEDD-BC42-BCF7-EE503E0DC8E4}" type="datetimeFigureOut">
              <a:rPr lang="en-US" smtClean="0"/>
              <a:t>9/21/23</a:t>
            </a:fld>
            <a:endParaRPr lang="en-US"/>
          </a:p>
        </p:txBody>
      </p:sp>
      <p:sp>
        <p:nvSpPr>
          <p:cNvPr id="6" name="Footer Placeholder 5">
            <a:extLst>
              <a:ext uri="{FF2B5EF4-FFF2-40B4-BE49-F238E27FC236}">
                <a16:creationId xmlns:a16="http://schemas.microsoft.com/office/drawing/2014/main" id="{072CB74C-661E-4644-AA2A-2327FDD905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49E110-57BE-E746-93E9-BBC24AE89AA3}"/>
              </a:ext>
            </a:extLst>
          </p:cNvPr>
          <p:cNvSpPr>
            <a:spLocks noGrp="1"/>
          </p:cNvSpPr>
          <p:nvPr>
            <p:ph type="sldNum" sz="quarter" idx="12"/>
          </p:nvPr>
        </p:nvSpPr>
        <p:spPr/>
        <p:txBody>
          <a:bodyPr/>
          <a:lstStyle/>
          <a:p>
            <a:fld id="{92F2BA54-2E6C-EF4F-A450-8A860FD3DF0A}" type="slidenum">
              <a:rPr lang="en-US" smtClean="0"/>
              <a:t>‹#›</a:t>
            </a:fld>
            <a:endParaRPr lang="en-US"/>
          </a:p>
        </p:txBody>
      </p:sp>
    </p:spTree>
    <p:extLst>
      <p:ext uri="{BB962C8B-B14F-4D97-AF65-F5344CB8AC3E}">
        <p14:creationId xmlns:p14="http://schemas.microsoft.com/office/powerpoint/2010/main" val="102072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9A87-A2EE-D245-A402-99801B6ADB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FEC6DC-10BA-5E47-9DC8-816562B3FD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06340F-226F-8B47-AD7A-4102B5C21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DCB59-88C4-764B-B342-6192B0218133}"/>
              </a:ext>
            </a:extLst>
          </p:cNvPr>
          <p:cNvSpPr>
            <a:spLocks noGrp="1"/>
          </p:cNvSpPr>
          <p:nvPr>
            <p:ph type="dt" sz="half" idx="10"/>
          </p:nvPr>
        </p:nvSpPr>
        <p:spPr/>
        <p:txBody>
          <a:bodyPr/>
          <a:lstStyle/>
          <a:p>
            <a:fld id="{8ABC12EA-FEDD-BC42-BCF7-EE503E0DC8E4}" type="datetimeFigureOut">
              <a:rPr lang="en-US" smtClean="0"/>
              <a:t>9/21/23</a:t>
            </a:fld>
            <a:endParaRPr lang="en-US"/>
          </a:p>
        </p:txBody>
      </p:sp>
      <p:sp>
        <p:nvSpPr>
          <p:cNvPr id="6" name="Footer Placeholder 5">
            <a:extLst>
              <a:ext uri="{FF2B5EF4-FFF2-40B4-BE49-F238E27FC236}">
                <a16:creationId xmlns:a16="http://schemas.microsoft.com/office/drawing/2014/main" id="{0AC3C99E-78EA-5D44-AB54-674D08CD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226BEA-15FB-524C-BDC9-480A7506788E}"/>
              </a:ext>
            </a:extLst>
          </p:cNvPr>
          <p:cNvSpPr>
            <a:spLocks noGrp="1"/>
          </p:cNvSpPr>
          <p:nvPr>
            <p:ph type="sldNum" sz="quarter" idx="12"/>
          </p:nvPr>
        </p:nvSpPr>
        <p:spPr/>
        <p:txBody>
          <a:bodyPr/>
          <a:lstStyle/>
          <a:p>
            <a:fld id="{92F2BA54-2E6C-EF4F-A450-8A860FD3DF0A}" type="slidenum">
              <a:rPr lang="en-US" smtClean="0"/>
              <a:t>‹#›</a:t>
            </a:fld>
            <a:endParaRPr lang="en-US"/>
          </a:p>
        </p:txBody>
      </p:sp>
    </p:spTree>
    <p:extLst>
      <p:ext uri="{BB962C8B-B14F-4D97-AF65-F5344CB8AC3E}">
        <p14:creationId xmlns:p14="http://schemas.microsoft.com/office/powerpoint/2010/main" val="150640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07B440-6C37-BF4E-8912-02B08F6A99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8E3ED5-C923-0141-852B-4759B84BC6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D0152-245D-114C-97AF-1B259BF82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C12EA-FEDD-BC42-BCF7-EE503E0DC8E4}" type="datetimeFigureOut">
              <a:rPr lang="en-US" smtClean="0"/>
              <a:t>9/21/23</a:t>
            </a:fld>
            <a:endParaRPr lang="en-US"/>
          </a:p>
        </p:txBody>
      </p:sp>
      <p:sp>
        <p:nvSpPr>
          <p:cNvPr id="5" name="Footer Placeholder 4">
            <a:extLst>
              <a:ext uri="{FF2B5EF4-FFF2-40B4-BE49-F238E27FC236}">
                <a16:creationId xmlns:a16="http://schemas.microsoft.com/office/drawing/2014/main" id="{F8E6AFC7-5921-2B40-8A66-D5B745762B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14EC7D-69E7-674F-828C-1236EC3280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2BA54-2E6C-EF4F-A450-8A860FD3DF0A}" type="slidenum">
              <a:rPr lang="en-US" smtClean="0"/>
              <a:t>‹#›</a:t>
            </a:fld>
            <a:endParaRPr lang="en-US"/>
          </a:p>
        </p:txBody>
      </p:sp>
    </p:spTree>
    <p:extLst>
      <p:ext uri="{BB962C8B-B14F-4D97-AF65-F5344CB8AC3E}">
        <p14:creationId xmlns:p14="http://schemas.microsoft.com/office/powerpoint/2010/main" val="261898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https://www.gewex.org/gewex-content/uploads/2022/05/GEWEX-science-plan-v8.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gewexevents.org/meetings/gewex-osc2024/" TargetMode="External"/><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hyperlink" Target="http://www.gewex.org/" TargetMode="External"/><Relationship Id="rId2" Type="http://schemas.openxmlformats.org/officeDocument/2006/relationships/hyperlink" Target="mailto:pvanoevelen@gewex.org" TargetMode="External"/><Relationship Id="rId1" Type="http://schemas.openxmlformats.org/officeDocument/2006/relationships/slideLayout" Target="../slideLayouts/slideLayout1.xml"/><Relationship Id="rId5" Type="http://schemas.openxmlformats.org/officeDocument/2006/relationships/hyperlink" Target="http://www.wcrp-climate.org/" TargetMode="External"/><Relationship Id="rId4" Type="http://schemas.openxmlformats.org/officeDocument/2006/relationships/hyperlink" Target="http://www.gewexevent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0" y="992767"/>
            <a:ext cx="12017829" cy="2086400"/>
          </a:xfrm>
          <a:prstGeom prst="rect">
            <a:avLst/>
          </a:prstGeom>
        </p:spPr>
        <p:txBody>
          <a:bodyPr spcFirstLastPara="1" vert="horz" wrap="square" lIns="121900" tIns="121900" rIns="121900" bIns="121900" rtlCol="0" anchor="b" anchorCtr="0">
            <a:noAutofit/>
          </a:bodyPr>
          <a:lstStyle/>
          <a:p>
            <a:pPr>
              <a:spcBef>
                <a:spcPts val="0"/>
              </a:spcBef>
              <a:buSzPts val="990"/>
            </a:pPr>
            <a:r>
              <a:rPr lang="en" sz="4000" b="1" i="1" dirty="0">
                <a:solidFill>
                  <a:schemeClr val="accent1">
                    <a:lumMod val="75000"/>
                  </a:schemeClr>
                </a:solidFill>
                <a:latin typeface="Avenir Black Oblique" panose="02000503020000020003" pitchFamily="2" charset="0"/>
              </a:rPr>
              <a:t>The Role of GEWEX in Moving the Needle</a:t>
            </a:r>
            <a:endParaRPr sz="4000" b="1" i="1" dirty="0">
              <a:solidFill>
                <a:schemeClr val="accent1">
                  <a:lumMod val="75000"/>
                </a:schemeClr>
              </a:solidFill>
              <a:latin typeface="Avenir Black Oblique" panose="02000503020000020003" pitchFamily="2" charset="0"/>
            </a:endParaRPr>
          </a:p>
          <a:p>
            <a:pPr>
              <a:spcBef>
                <a:spcPts val="0"/>
              </a:spcBef>
              <a:buSzPts val="990"/>
            </a:pPr>
            <a:r>
              <a:rPr lang="en" sz="4000" b="1" i="1" dirty="0">
                <a:solidFill>
                  <a:schemeClr val="accent1">
                    <a:lumMod val="75000"/>
                  </a:schemeClr>
                </a:solidFill>
                <a:latin typeface="Avenir Black Oblique" panose="02000503020000020003" pitchFamily="2" charset="0"/>
              </a:rPr>
              <a:t> on the Resiliency of Society to </a:t>
            </a:r>
            <a:br>
              <a:rPr lang="en" sz="4000" b="1" i="1" dirty="0">
                <a:solidFill>
                  <a:schemeClr val="accent1">
                    <a:lumMod val="75000"/>
                  </a:schemeClr>
                </a:solidFill>
                <a:latin typeface="Avenir Black Oblique" panose="02000503020000020003" pitchFamily="2" charset="0"/>
              </a:rPr>
            </a:br>
            <a:r>
              <a:rPr lang="en" sz="4000" b="1" i="1" dirty="0">
                <a:solidFill>
                  <a:schemeClr val="accent1">
                    <a:lumMod val="75000"/>
                  </a:schemeClr>
                </a:solidFill>
                <a:latin typeface="Avenir Black Oblique" panose="02000503020000020003" pitchFamily="2" charset="0"/>
              </a:rPr>
              <a:t>Flooding in a Climate Context</a:t>
            </a:r>
            <a:endParaRPr sz="4000" b="1" i="1" dirty="0">
              <a:solidFill>
                <a:schemeClr val="accent1">
                  <a:lumMod val="75000"/>
                </a:schemeClr>
              </a:solidFill>
              <a:latin typeface="Avenir Black Oblique" panose="02000503020000020003" pitchFamily="2" charset="0"/>
            </a:endParaRPr>
          </a:p>
        </p:txBody>
      </p:sp>
      <p:sp>
        <p:nvSpPr>
          <p:cNvPr id="67" name="Google Shape;67;p15"/>
          <p:cNvSpPr txBox="1">
            <a:spLocks noGrp="1"/>
          </p:cNvSpPr>
          <p:nvPr>
            <p:ph type="subTitle" idx="1"/>
          </p:nvPr>
        </p:nvSpPr>
        <p:spPr>
          <a:xfrm>
            <a:off x="415600" y="3778833"/>
            <a:ext cx="11360800" cy="1514400"/>
          </a:xfrm>
          <a:prstGeom prst="rect">
            <a:avLst/>
          </a:prstGeom>
        </p:spPr>
        <p:txBody>
          <a:bodyPr spcFirstLastPara="1" vert="horz" wrap="square" lIns="121900" tIns="121900" rIns="121900" bIns="121900" rtlCol="0" anchor="t" anchorCtr="0">
            <a:normAutofit fontScale="92500" lnSpcReduction="10000"/>
          </a:bodyPr>
          <a:lstStyle/>
          <a:p>
            <a:pPr>
              <a:spcBef>
                <a:spcPts val="0"/>
              </a:spcBef>
              <a:buClr>
                <a:schemeClr val="dk1"/>
              </a:buClr>
              <a:buSzPts val="1100"/>
            </a:pPr>
            <a:r>
              <a:rPr lang="en" sz="4000" dirty="0"/>
              <a:t>GEWEX Flood Initiative</a:t>
            </a:r>
            <a:endParaRPr sz="900" dirty="0"/>
          </a:p>
          <a:p>
            <a:pPr>
              <a:spcBef>
                <a:spcPts val="0"/>
              </a:spcBef>
            </a:pPr>
            <a:r>
              <a:rPr lang="en" dirty="0"/>
              <a:t>Presentation for 1</a:t>
            </a:r>
            <a:r>
              <a:rPr lang="en" baseline="30000" dirty="0"/>
              <a:t>st</a:t>
            </a:r>
            <a:r>
              <a:rPr lang="en" dirty="0"/>
              <a:t> GEWEX Online Flood Workshop</a:t>
            </a:r>
          </a:p>
          <a:p>
            <a:pPr>
              <a:spcBef>
                <a:spcPts val="0"/>
              </a:spcBef>
            </a:pPr>
            <a:endParaRPr lang="en" dirty="0"/>
          </a:p>
          <a:p>
            <a:pPr>
              <a:spcBef>
                <a:spcPts val="0"/>
              </a:spcBef>
            </a:pPr>
            <a:r>
              <a:rPr lang="en" sz="1681" dirty="0"/>
              <a:t>GEWEX introduction by Peter J van </a:t>
            </a:r>
            <a:r>
              <a:rPr lang="en" sz="1681" dirty="0" err="1"/>
              <a:t>Oevelen</a:t>
            </a:r>
            <a:endParaRPr sz="1681" dirty="0"/>
          </a:p>
        </p:txBody>
      </p:sp>
      <p:pic>
        <p:nvPicPr>
          <p:cNvPr id="68" name="Google Shape;68;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6337856"/>
            <a:ext cx="2446215" cy="551891"/>
          </a:xfrm>
          <a:prstGeom prst="rect">
            <a:avLst/>
          </a:prstGeom>
          <a:noFill/>
          <a:ln>
            <a:noFill/>
          </a:ln>
        </p:spPr>
      </p:pic>
      <p:pic>
        <p:nvPicPr>
          <p:cNvPr id="69" name="Google Shape;69;p15"/>
          <p:cNvPicPr preferRelativeResize="0"/>
          <p:nvPr/>
        </p:nvPicPr>
        <p:blipFill rotWithShape="1">
          <a:blip r:embed="rId4">
            <a:alphaModFix/>
          </a:blip>
          <a:srcRect/>
          <a:stretch/>
        </p:blipFill>
        <p:spPr>
          <a:xfrm>
            <a:off x="9513277" y="6101614"/>
            <a:ext cx="2590800" cy="809625"/>
          </a:xfrm>
          <a:prstGeom prst="rect">
            <a:avLst/>
          </a:prstGeom>
          <a:noFill/>
          <a:ln>
            <a:noFill/>
          </a:ln>
        </p:spPr>
      </p:pic>
      <p:sp>
        <p:nvSpPr>
          <p:cNvPr id="70" name="Google Shape;70;p15"/>
          <p:cNvSpPr txBox="1"/>
          <p:nvPr/>
        </p:nvSpPr>
        <p:spPr>
          <a:xfrm>
            <a:off x="1064233" y="5237134"/>
            <a:ext cx="10623600" cy="523180"/>
          </a:xfrm>
          <a:prstGeom prst="rect">
            <a:avLst/>
          </a:prstGeom>
          <a:noFill/>
          <a:ln>
            <a:noFill/>
          </a:ln>
        </p:spPr>
        <p:txBody>
          <a:bodyPr spcFirstLastPara="1" wrap="square" lIns="121900" tIns="121900" rIns="121900" bIns="121900" anchor="t" anchorCtr="0">
            <a:spAutoFit/>
          </a:bodyPr>
          <a:lstStyle/>
          <a:p>
            <a:pPr algn="ctr">
              <a:buClr>
                <a:schemeClr val="dk1"/>
              </a:buClr>
              <a:buSzPts val="1100"/>
            </a:pPr>
            <a:r>
              <a:rPr lang="en" dirty="0">
                <a:solidFill>
                  <a:schemeClr val="dk2"/>
                </a:solidFill>
              </a:rPr>
              <a:t>Vidya </a:t>
            </a:r>
            <a:r>
              <a:rPr lang="en" dirty="0" err="1">
                <a:solidFill>
                  <a:schemeClr val="dk2"/>
                </a:solidFill>
              </a:rPr>
              <a:t>Samadi</a:t>
            </a:r>
            <a:r>
              <a:rPr lang="en" dirty="0">
                <a:solidFill>
                  <a:schemeClr val="dk2"/>
                </a:solidFill>
              </a:rPr>
              <a:t>, Joshua Roundy, Andrea </a:t>
            </a:r>
            <a:r>
              <a:rPr lang="en" dirty="0" err="1">
                <a:solidFill>
                  <a:schemeClr val="dk2"/>
                </a:solidFill>
              </a:rPr>
              <a:t>Prein</a:t>
            </a:r>
            <a:r>
              <a:rPr lang="en" dirty="0">
                <a:solidFill>
                  <a:schemeClr val="dk2"/>
                </a:solidFill>
              </a:rPr>
              <a:t>, </a:t>
            </a:r>
            <a:r>
              <a:rPr lang="en" dirty="0" err="1">
                <a:solidFill>
                  <a:schemeClr val="dk2"/>
                </a:solidFill>
              </a:rPr>
              <a:t>Qingyun</a:t>
            </a:r>
            <a:r>
              <a:rPr lang="en" dirty="0">
                <a:solidFill>
                  <a:schemeClr val="dk2"/>
                </a:solidFill>
              </a:rPr>
              <a:t> Duan</a:t>
            </a:r>
            <a:endParaRPr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8929-9288-7E46-839F-1AD5AB55F74F}"/>
              </a:ext>
            </a:extLst>
          </p:cNvPr>
          <p:cNvSpPr>
            <a:spLocks noGrp="1"/>
          </p:cNvSpPr>
          <p:nvPr>
            <p:ph type="title"/>
          </p:nvPr>
        </p:nvSpPr>
        <p:spPr/>
        <p:txBody>
          <a:bodyPr/>
          <a:lstStyle/>
          <a:p>
            <a:r>
              <a:rPr lang="en-US" dirty="0"/>
              <a:t>What is GEWEX</a:t>
            </a:r>
          </a:p>
        </p:txBody>
      </p:sp>
      <p:sp>
        <p:nvSpPr>
          <p:cNvPr id="3" name="Content Placeholder 2">
            <a:extLst>
              <a:ext uri="{FF2B5EF4-FFF2-40B4-BE49-F238E27FC236}">
                <a16:creationId xmlns:a16="http://schemas.microsoft.com/office/drawing/2014/main" id="{88AFD6A4-FBA4-C04B-9C69-D51E6E8654D4}"/>
              </a:ext>
            </a:extLst>
          </p:cNvPr>
          <p:cNvSpPr>
            <a:spLocks noGrp="1"/>
          </p:cNvSpPr>
          <p:nvPr>
            <p:ph idx="1"/>
          </p:nvPr>
        </p:nvSpPr>
        <p:spPr/>
        <p:txBody>
          <a:bodyPr/>
          <a:lstStyle/>
          <a:p>
            <a:r>
              <a:rPr lang="en-US" dirty="0"/>
              <a:t>GEWEX is the Global Energy and Water Exchanges project of the World Climate Research </a:t>
            </a:r>
            <a:r>
              <a:rPr lang="en-US" dirty="0" err="1"/>
              <a:t>Programme</a:t>
            </a:r>
            <a:endParaRPr lang="en-US" dirty="0"/>
          </a:p>
          <a:p>
            <a:endParaRPr lang="en-US" dirty="0"/>
          </a:p>
          <a:p>
            <a:r>
              <a:rPr lang="en-US" dirty="0"/>
              <a:t>Goal: facilitate international research collaboration to advance </a:t>
            </a:r>
            <a:r>
              <a:rPr lang="en-US" dirty="0" err="1"/>
              <a:t>biogeophysical</a:t>
            </a:r>
            <a:r>
              <a:rPr lang="en-US" dirty="0"/>
              <a:t> climate and weather research</a:t>
            </a:r>
          </a:p>
          <a:p>
            <a:endParaRPr lang="en-US" dirty="0"/>
          </a:p>
          <a:p>
            <a:r>
              <a:rPr lang="en-US" dirty="0"/>
              <a:t>Around since 1990: more than 3 decades of experience in supporting the international research community</a:t>
            </a:r>
          </a:p>
        </p:txBody>
      </p:sp>
    </p:spTree>
    <p:extLst>
      <p:ext uri="{BB962C8B-B14F-4D97-AF65-F5344CB8AC3E}">
        <p14:creationId xmlns:p14="http://schemas.microsoft.com/office/powerpoint/2010/main" val="2715800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EB04-8E4B-8C4F-900A-B6569D83B1D7}"/>
              </a:ext>
            </a:extLst>
          </p:cNvPr>
          <p:cNvSpPr>
            <a:spLocks noGrp="1"/>
          </p:cNvSpPr>
          <p:nvPr>
            <p:ph type="title"/>
          </p:nvPr>
        </p:nvSpPr>
        <p:spPr>
          <a:xfrm>
            <a:off x="5653376" y="365125"/>
            <a:ext cx="5700424" cy="1325563"/>
          </a:xfrm>
        </p:spPr>
        <p:txBody>
          <a:bodyPr>
            <a:normAutofit/>
          </a:bodyPr>
          <a:lstStyle/>
          <a:p>
            <a:r>
              <a:rPr lang="en-US" sz="2800" dirty="0"/>
              <a:t>https://</a:t>
            </a:r>
            <a:r>
              <a:rPr lang="en-US" sz="2800" dirty="0" err="1"/>
              <a:t>www.gewex.org</a:t>
            </a:r>
            <a:r>
              <a:rPr lang="en-US" sz="2800" dirty="0"/>
              <a:t>/about/science/</a:t>
            </a:r>
            <a:r>
              <a:rPr lang="en-US" sz="2800" dirty="0" err="1"/>
              <a:t>gewex</a:t>
            </a:r>
            <a:r>
              <a:rPr lang="en-US" sz="2800" dirty="0"/>
              <a:t>-science-goals</a:t>
            </a:r>
            <a:r>
              <a:rPr lang="en-US" dirty="0"/>
              <a:t>/</a:t>
            </a:r>
          </a:p>
        </p:txBody>
      </p:sp>
      <p:sp>
        <p:nvSpPr>
          <p:cNvPr id="3" name="Content Placeholder 2">
            <a:extLst>
              <a:ext uri="{FF2B5EF4-FFF2-40B4-BE49-F238E27FC236}">
                <a16:creationId xmlns:a16="http://schemas.microsoft.com/office/drawing/2014/main" id="{185FF2A3-2656-EF40-A506-081A8E63FD81}"/>
              </a:ext>
            </a:extLst>
          </p:cNvPr>
          <p:cNvSpPr>
            <a:spLocks noGrp="1"/>
          </p:cNvSpPr>
          <p:nvPr>
            <p:ph idx="1"/>
          </p:nvPr>
        </p:nvSpPr>
        <p:spPr>
          <a:xfrm>
            <a:off x="5653376" y="6203252"/>
            <a:ext cx="5700423" cy="579245"/>
          </a:xfrm>
        </p:spPr>
        <p:txBody>
          <a:bodyPr/>
          <a:lstStyle/>
          <a:p>
            <a:r>
              <a:rPr lang="en-US" sz="1600" dirty="0">
                <a:hlinkClick r:id="rId2"/>
              </a:rPr>
              <a:t>https://www.gewex.org/gewex-content/uploads/2022/05/GEWEX-science-plan-v8.pdf</a:t>
            </a:r>
            <a:endParaRPr lang="en-US" sz="1600" dirty="0"/>
          </a:p>
          <a:p>
            <a:endParaRPr lang="en-US" dirty="0"/>
          </a:p>
          <a:p>
            <a:endParaRPr lang="en-US" dirty="0"/>
          </a:p>
        </p:txBody>
      </p:sp>
      <p:pic>
        <p:nvPicPr>
          <p:cNvPr id="5" name="Picture 4">
            <a:extLst>
              <a:ext uri="{FF2B5EF4-FFF2-40B4-BE49-F238E27FC236}">
                <a16:creationId xmlns:a16="http://schemas.microsoft.com/office/drawing/2014/main" id="{120E9E35-E76D-054D-8BCE-60344682A6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299364" cy="6858000"/>
          </a:xfrm>
          <a:prstGeom prst="rect">
            <a:avLst/>
          </a:prstGeom>
        </p:spPr>
      </p:pic>
    </p:spTree>
    <p:extLst>
      <p:ext uri="{BB962C8B-B14F-4D97-AF65-F5344CB8AC3E}">
        <p14:creationId xmlns:p14="http://schemas.microsoft.com/office/powerpoint/2010/main" val="2746082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endParaRPr/>
          </a:p>
        </p:txBody>
      </p:sp>
      <p:sp>
        <p:nvSpPr>
          <p:cNvPr id="76" name="Google Shape;76;p16"/>
          <p:cNvSpPr txBox="1">
            <a:spLocks noGrp="1"/>
          </p:cNvSpPr>
          <p:nvPr>
            <p:ph type="subTitle" idx="1"/>
          </p:nvPr>
        </p:nvSpPr>
        <p:spPr>
          <a:xfrm>
            <a:off x="415600" y="3778833"/>
            <a:ext cx="11360800" cy="1056800"/>
          </a:xfrm>
          <a:prstGeom prst="rect">
            <a:avLst/>
          </a:prstGeom>
        </p:spPr>
        <p:txBody>
          <a:bodyPr spcFirstLastPara="1" vert="horz" wrap="square" lIns="121900" tIns="121900" rIns="121900" bIns="121900" rtlCol="0" anchor="t" anchorCtr="0">
            <a:normAutofit/>
          </a:bodyPr>
          <a:lstStyle/>
          <a:p>
            <a:pPr>
              <a:spcBef>
                <a:spcPts val="0"/>
              </a:spcBef>
            </a:pPr>
            <a:endParaRPr/>
          </a:p>
        </p:txBody>
      </p:sp>
      <p:pic>
        <p:nvPicPr>
          <p:cNvPr id="77" name="Google Shape;77;p16"/>
          <p:cNvPicPr preferRelativeResize="0"/>
          <p:nvPr/>
        </p:nvPicPr>
        <p:blipFill>
          <a:blip r:embed="rId3">
            <a:alphaModFix/>
          </a:blip>
          <a:stretch>
            <a:fillRect/>
          </a:stretch>
        </p:blipFill>
        <p:spPr>
          <a:xfrm>
            <a:off x="1" y="3150"/>
            <a:ext cx="12191999" cy="6851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olorful, photo, bright, table&#10;&#10;Description automatically generated">
            <a:extLst>
              <a:ext uri="{FF2B5EF4-FFF2-40B4-BE49-F238E27FC236}">
                <a16:creationId xmlns:a16="http://schemas.microsoft.com/office/drawing/2014/main" id="{7687F470-D2EA-864E-BC92-B47DFDE6048D}"/>
              </a:ext>
            </a:extLst>
          </p:cNvPr>
          <p:cNvPicPr>
            <a:picLocks noGrp="1" noChangeAspect="1"/>
          </p:cNvPicPr>
          <p:nvPr>
            <p:ph idx="4294967295"/>
          </p:nvPr>
        </p:nvPicPr>
        <p:blipFill>
          <a:blip r:embed="rId2"/>
          <a:stretch>
            <a:fillRect/>
          </a:stretch>
        </p:blipFill>
        <p:spPr>
          <a:xfrm>
            <a:off x="0" y="0"/>
            <a:ext cx="12192000" cy="6858000"/>
          </a:xfrm>
        </p:spPr>
      </p:pic>
      <p:pic>
        <p:nvPicPr>
          <p:cNvPr id="3" name="Picture 2">
            <a:extLst>
              <a:ext uri="{FF2B5EF4-FFF2-40B4-BE49-F238E27FC236}">
                <a16:creationId xmlns:a16="http://schemas.microsoft.com/office/drawing/2014/main" id="{7E37F172-7A14-EEB4-5FCB-8976EB6C5101}"/>
              </a:ext>
            </a:extLst>
          </p:cNvPr>
          <p:cNvPicPr>
            <a:picLocks noChangeAspect="1"/>
          </p:cNvPicPr>
          <p:nvPr/>
        </p:nvPicPr>
        <p:blipFill>
          <a:blip r:embed="rId3">
            <a:biLevel thresh="25000"/>
          </a:blip>
          <a:stretch>
            <a:fillRect/>
          </a:stretch>
        </p:blipFill>
        <p:spPr>
          <a:xfrm>
            <a:off x="112736" y="6282876"/>
            <a:ext cx="1796363" cy="391287"/>
          </a:xfrm>
          <a:prstGeom prst="rect">
            <a:avLst/>
          </a:prstGeom>
          <a:effectLst>
            <a:glow>
              <a:schemeClr val="accent1">
                <a:lumMod val="60000"/>
                <a:lumOff val="40000"/>
              </a:schemeClr>
            </a:glow>
            <a:outerShdw dist="25400" sx="1000" sy="1000" algn="ctr" rotWithShape="0">
              <a:schemeClr val="bg1"/>
            </a:outerShdw>
          </a:effectLst>
        </p:spPr>
      </p:pic>
      <p:pic>
        <p:nvPicPr>
          <p:cNvPr id="4" name="Picture 3" descr="WCRP Logo for Blue Banner 4 bold only lint .png">
            <a:extLst>
              <a:ext uri="{FF2B5EF4-FFF2-40B4-BE49-F238E27FC236}">
                <a16:creationId xmlns:a16="http://schemas.microsoft.com/office/drawing/2014/main" id="{A6A6E267-77C4-4754-1C16-080E42F7B5D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38151" y="6113488"/>
            <a:ext cx="1753849" cy="719664"/>
          </a:xfrm>
          <a:prstGeom prst="rect">
            <a:avLst/>
          </a:prstGeom>
        </p:spPr>
      </p:pic>
      <p:sp>
        <p:nvSpPr>
          <p:cNvPr id="6" name="Rectangle 5">
            <a:extLst>
              <a:ext uri="{FF2B5EF4-FFF2-40B4-BE49-F238E27FC236}">
                <a16:creationId xmlns:a16="http://schemas.microsoft.com/office/drawing/2014/main" id="{B54C0B92-1415-6528-6AFD-A2E7DC1F897F}"/>
              </a:ext>
            </a:extLst>
          </p:cNvPr>
          <p:cNvSpPr/>
          <p:nvPr/>
        </p:nvSpPr>
        <p:spPr>
          <a:xfrm>
            <a:off x="-23440" y="6027089"/>
            <a:ext cx="12215439" cy="830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00" dirty="0">
              <a:solidFill>
                <a:srgbClr val="01244E"/>
              </a:solidFill>
            </a:endParaRPr>
          </a:p>
        </p:txBody>
      </p:sp>
      <p:pic>
        <p:nvPicPr>
          <p:cNvPr id="7" name="Picture 6">
            <a:extLst>
              <a:ext uri="{FF2B5EF4-FFF2-40B4-BE49-F238E27FC236}">
                <a16:creationId xmlns:a16="http://schemas.microsoft.com/office/drawing/2014/main" id="{723CC636-75D2-8D3F-2177-66110D8840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556" b="90000" l="512" r="95908">
                        <a14:foregroundMark x1="5371" y1="26667" x2="5371" y2="26667"/>
                        <a14:foregroundMark x1="4604" y1="41111" x2="6394" y2="24444"/>
                        <a14:foregroundMark x1="2302" y1="28889" x2="1023" y2="40000"/>
                        <a14:foregroundMark x1="86957" y1="26667" x2="92327" y2="58889"/>
                        <a14:foregroundMark x1="95908" y1="70000" x2="94629" y2="64444"/>
                        <a14:foregroundMark x1="80818" y1="8889" x2="80818" y2="8889"/>
                        <a14:foregroundMark x1="51918" y1="8889" x2="51918" y2="8889"/>
                        <a14:foregroundMark x1="64962" y1="7778" x2="64962" y2="7778"/>
                        <a14:foregroundMark x1="41944" y1="6667" x2="40921" y2="6667"/>
                        <a14:foregroundMark x1="30179" y1="6667" x2="30179" y2="6667"/>
                        <a14:foregroundMark x1="12788" y1="6667" x2="12788" y2="6667"/>
                        <a14:foregroundMark x1="73146" y1="6667" x2="73146" y2="6667"/>
                        <a14:foregroundMark x1="51662" y1="5556" x2="51662" y2="5556"/>
                        <a14:foregroundMark x1="92839" y1="5556" x2="92839" y2="5556"/>
                      </a14:backgroundRemoval>
                    </a14:imgEffect>
                  </a14:imgLayer>
                </a14:imgProps>
              </a:ext>
              <a:ext uri="{28A0092B-C50C-407E-A947-70E740481C1C}">
                <a14:useLocalDpi xmlns:a14="http://schemas.microsoft.com/office/drawing/2010/main"/>
              </a:ext>
            </a:extLst>
          </a:blip>
          <a:srcRect/>
          <a:stretch>
            <a:fillRect/>
          </a:stretch>
        </p:blipFill>
        <p:spPr bwMode="auto">
          <a:xfrm>
            <a:off x="112736" y="6282483"/>
            <a:ext cx="1819804" cy="419956"/>
          </a:xfrm>
          <a:prstGeom prst="rect">
            <a:avLst/>
          </a:prstGeom>
          <a:noFill/>
          <a:ln>
            <a:noFill/>
          </a:ln>
          <a:effectLst/>
          <a:extLst>
            <a:ext uri="{909E8E84-426E-40dd-AFC4-6F175D3DCCD1}">
              <a14:hiddenFill xmlns="" xmlns:a14="http://schemas.microsoft.com/office/drawing/2010/main">
                <a:blipFill dpi="0" rotWithShape="0">
                  <a:blip/>
                  <a:srcRect l="1469" t="5940" r="48366" b="40027"/>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Picture 7" descr="WCRP Logo for Blue Banner 4 bold only lint .png">
            <a:extLst>
              <a:ext uri="{FF2B5EF4-FFF2-40B4-BE49-F238E27FC236}">
                <a16:creationId xmlns:a16="http://schemas.microsoft.com/office/drawing/2014/main" id="{A1CD95D7-39D4-F2BA-6A23-CC84491BF8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59625" y="6088640"/>
            <a:ext cx="1532375" cy="628786"/>
          </a:xfrm>
          <a:prstGeom prst="rect">
            <a:avLst/>
          </a:prstGeom>
        </p:spPr>
      </p:pic>
      <p:sp>
        <p:nvSpPr>
          <p:cNvPr id="9" name="TextBox 8">
            <a:extLst>
              <a:ext uri="{FF2B5EF4-FFF2-40B4-BE49-F238E27FC236}">
                <a16:creationId xmlns:a16="http://schemas.microsoft.com/office/drawing/2014/main" id="{04F23804-81B7-C6D1-A045-EE4C41AE2E8A}"/>
              </a:ext>
            </a:extLst>
          </p:cNvPr>
          <p:cNvSpPr txBox="1"/>
          <p:nvPr/>
        </p:nvSpPr>
        <p:spPr>
          <a:xfrm>
            <a:off x="2398751" y="6267573"/>
            <a:ext cx="2002343" cy="369332"/>
          </a:xfrm>
          <a:prstGeom prst="rect">
            <a:avLst/>
          </a:prstGeom>
          <a:noFill/>
        </p:spPr>
        <p:txBody>
          <a:bodyPr wrap="none" rtlCol="0">
            <a:spAutoFit/>
          </a:bodyPr>
          <a:lstStyle/>
          <a:p>
            <a:r>
              <a:rPr lang="en-US" dirty="0">
                <a:solidFill>
                  <a:srgbClr val="01244E"/>
                </a:solidFill>
              </a:rPr>
              <a:t>The GEWEX Panels:</a:t>
            </a:r>
            <a:endParaRPr lang="en-US" dirty="0"/>
          </a:p>
        </p:txBody>
      </p:sp>
      <p:sp>
        <p:nvSpPr>
          <p:cNvPr id="10" name="TextBox 9">
            <a:extLst>
              <a:ext uri="{FF2B5EF4-FFF2-40B4-BE49-F238E27FC236}">
                <a16:creationId xmlns:a16="http://schemas.microsoft.com/office/drawing/2014/main" id="{934D4EDC-76CE-EAB3-3FD1-769683C2E246}"/>
              </a:ext>
            </a:extLst>
          </p:cNvPr>
          <p:cNvSpPr txBox="1"/>
          <p:nvPr/>
        </p:nvSpPr>
        <p:spPr>
          <a:xfrm>
            <a:off x="4542959" y="6036741"/>
            <a:ext cx="6367897" cy="830997"/>
          </a:xfrm>
          <a:prstGeom prst="rect">
            <a:avLst/>
          </a:prstGeom>
          <a:noFill/>
        </p:spPr>
        <p:txBody>
          <a:bodyPr wrap="none" rtlCol="0">
            <a:spAutoFit/>
          </a:bodyPr>
          <a:lstStyle/>
          <a:p>
            <a:pPr marL="171450" indent="-171450">
              <a:buFont typeface="Arial" panose="020B0604020202020204" pitchFamily="34" charset="0"/>
              <a:buChar char="•"/>
            </a:pPr>
            <a:r>
              <a:rPr lang="en-US" sz="1200" dirty="0">
                <a:solidFill>
                  <a:srgbClr val="01244E"/>
                </a:solidFill>
              </a:rPr>
              <a:t>GEWEX Data Analysis Panel	</a:t>
            </a:r>
            <a:r>
              <a:rPr lang="en-US" sz="1200" i="1" dirty="0">
                <a:solidFill>
                  <a:srgbClr val="01244E"/>
                </a:solidFill>
              </a:rPr>
              <a:t>Global Datasets Analysis and Assessments</a:t>
            </a:r>
          </a:p>
          <a:p>
            <a:pPr marL="171450" indent="-171450">
              <a:buFont typeface="Arial" panose="020B0604020202020204" pitchFamily="34" charset="0"/>
              <a:buChar char="•"/>
            </a:pPr>
            <a:r>
              <a:rPr lang="en-US" sz="1200" dirty="0">
                <a:solidFill>
                  <a:srgbClr val="01244E"/>
                </a:solidFill>
              </a:rPr>
              <a:t>Global Atmospheric System Studies	</a:t>
            </a:r>
            <a:r>
              <a:rPr lang="en-US" sz="1200" i="1" dirty="0">
                <a:solidFill>
                  <a:srgbClr val="01244E"/>
                </a:solidFill>
              </a:rPr>
              <a:t>Atmospheric Processes - Dynamics</a:t>
            </a:r>
          </a:p>
          <a:p>
            <a:pPr marL="171450" indent="-171450">
              <a:buFont typeface="Arial" panose="020B0604020202020204" pitchFamily="34" charset="0"/>
              <a:buChar char="•"/>
            </a:pPr>
            <a:r>
              <a:rPr lang="en-US" sz="1200" dirty="0">
                <a:solidFill>
                  <a:srgbClr val="01244E"/>
                </a:solidFill>
              </a:rPr>
              <a:t>Global Land–Atmosphere System Studies	</a:t>
            </a:r>
            <a:r>
              <a:rPr lang="en-US" sz="1200" i="1" dirty="0">
                <a:solidFill>
                  <a:srgbClr val="01244E"/>
                </a:solidFill>
              </a:rPr>
              <a:t>Land-Atmosphere Interactions and Processes</a:t>
            </a:r>
          </a:p>
          <a:p>
            <a:pPr marL="171450" indent="-171450">
              <a:buFont typeface="Arial" panose="020B0604020202020204" pitchFamily="34" charset="0"/>
              <a:buChar char="•"/>
            </a:pPr>
            <a:r>
              <a:rPr lang="en-US" sz="1200" dirty="0">
                <a:solidFill>
                  <a:srgbClr val="01244E"/>
                </a:solidFill>
              </a:rPr>
              <a:t>GEWEX </a:t>
            </a:r>
            <a:r>
              <a:rPr lang="en-US" sz="1200" dirty="0" err="1">
                <a:solidFill>
                  <a:srgbClr val="01244E"/>
                </a:solidFill>
              </a:rPr>
              <a:t>Hydroclimatology</a:t>
            </a:r>
            <a:r>
              <a:rPr lang="en-US" sz="1200" dirty="0">
                <a:solidFill>
                  <a:srgbClr val="01244E"/>
                </a:solidFill>
              </a:rPr>
              <a:t> Panel	</a:t>
            </a:r>
            <a:r>
              <a:rPr lang="en-US" sz="1200" i="1" dirty="0">
                <a:solidFill>
                  <a:srgbClr val="01244E"/>
                </a:solidFill>
              </a:rPr>
              <a:t>Regional Focused Processes and Hydroclimate Projects</a:t>
            </a:r>
          </a:p>
        </p:txBody>
      </p:sp>
    </p:spTree>
    <p:extLst>
      <p:ext uri="{BB962C8B-B14F-4D97-AF65-F5344CB8AC3E}">
        <p14:creationId xmlns:p14="http://schemas.microsoft.com/office/powerpoint/2010/main" val="1672036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283B82A-4A9D-00C1-987E-D664E8342008}"/>
              </a:ext>
            </a:extLst>
          </p:cNvPr>
          <p:cNvSpPr txBox="1">
            <a:spLocks/>
          </p:cNvSpPr>
          <p:nvPr/>
        </p:nvSpPr>
        <p:spPr>
          <a:xfrm>
            <a:off x="584385" y="4043995"/>
            <a:ext cx="9475348" cy="1477328"/>
          </a:xfrm>
          <a:prstGeom prst="rect">
            <a:avLst/>
          </a:prstGeom>
          <a:noFill/>
        </p:spPr>
        <p:txBody>
          <a:bodyPr wrap="square" lIns="0" tIns="0" rIns="0" bIns="0" rtlCol="0">
            <a:spAutoFit/>
          </a:bodyPr>
          <a:lstStyle/>
          <a:p>
            <a:pPr algn="ctr"/>
            <a:r>
              <a:rPr lang="en-US" sz="2400" b="1" dirty="0">
                <a:solidFill>
                  <a:srgbClr val="002060"/>
                </a:solidFill>
                <a:latin typeface="Avenir Book" panose="02000503020000020003" pitchFamily="2" charset="0"/>
                <a:ea typeface="Hiragino Maru Gothic ProN W4" panose="020F0400000000000000" pitchFamily="34" charset="-128"/>
              </a:rPr>
              <a:t>Join us in beautiful Sapporo, Japan, to address the challenges facing humanity in terms of freshwater availability and associated disaster risk reduction and the sustainable development in the context of climate change and human activities.</a:t>
            </a:r>
          </a:p>
        </p:txBody>
      </p:sp>
      <p:sp>
        <p:nvSpPr>
          <p:cNvPr id="2" name="TextBox 1">
            <a:extLst>
              <a:ext uri="{FF2B5EF4-FFF2-40B4-BE49-F238E27FC236}">
                <a16:creationId xmlns:a16="http://schemas.microsoft.com/office/drawing/2014/main" id="{5322F685-74D9-21E8-2E5F-1838DA52EB9A}"/>
              </a:ext>
            </a:extLst>
          </p:cNvPr>
          <p:cNvSpPr txBox="1">
            <a:spLocks/>
          </p:cNvSpPr>
          <p:nvPr/>
        </p:nvSpPr>
        <p:spPr>
          <a:xfrm>
            <a:off x="586549" y="6029203"/>
            <a:ext cx="9473184" cy="307777"/>
          </a:xfrm>
          <a:prstGeom prst="rect">
            <a:avLst/>
          </a:prstGeom>
          <a:noFill/>
        </p:spPr>
        <p:txBody>
          <a:bodyPr wrap="square" lIns="0" tIns="0" rIns="0" bIns="0" rtlCol="0">
            <a:spAutoFit/>
          </a:bodyPr>
          <a:lstStyle/>
          <a:p>
            <a:pPr algn="ctr"/>
            <a:r>
              <a:rPr lang="en-US" sz="2000" b="1" dirty="0">
                <a:solidFill>
                  <a:srgbClr val="002060"/>
                </a:solidFill>
                <a:latin typeface="Hiragino Maru Gothic ProN W4" panose="020F0400000000000000" pitchFamily="34" charset="-128"/>
                <a:ea typeface="Hiragino Maru Gothic ProN W4" panose="020F0400000000000000" pitchFamily="34" charset="-128"/>
                <a:hlinkClick r:id="rId3"/>
              </a:rPr>
              <a:t>https://</a:t>
            </a:r>
            <a:r>
              <a:rPr lang="en-US" sz="2000" b="1" dirty="0" err="1">
                <a:solidFill>
                  <a:srgbClr val="002060"/>
                </a:solidFill>
                <a:latin typeface="Hiragino Maru Gothic ProN W4" panose="020F0400000000000000" pitchFamily="34" charset="-128"/>
                <a:ea typeface="Hiragino Maru Gothic ProN W4" panose="020F0400000000000000" pitchFamily="34" charset="-128"/>
                <a:hlinkClick r:id="rId3"/>
              </a:rPr>
              <a:t>www.gewexevents.org</a:t>
            </a:r>
            <a:r>
              <a:rPr lang="en-US" sz="2000" b="1" dirty="0">
                <a:solidFill>
                  <a:srgbClr val="002060"/>
                </a:solidFill>
                <a:latin typeface="Hiragino Maru Gothic ProN W4" panose="020F0400000000000000" pitchFamily="34" charset="-128"/>
                <a:ea typeface="Hiragino Maru Gothic ProN W4" panose="020F0400000000000000" pitchFamily="34" charset="-128"/>
                <a:hlinkClick r:id="rId3"/>
              </a:rPr>
              <a:t>/meetings/gewex-osc2024/</a:t>
            </a:r>
            <a:endParaRPr lang="en-US" sz="2000" b="1" dirty="0">
              <a:solidFill>
                <a:srgbClr val="002060"/>
              </a:solidFill>
              <a:latin typeface="Hiragino Maru Gothic ProN W4" panose="020F0400000000000000" pitchFamily="34" charset="-128"/>
              <a:ea typeface="Hiragino Maru Gothic ProN W4" panose="020F0400000000000000" pitchFamily="34" charset="-128"/>
            </a:endParaRPr>
          </a:p>
        </p:txBody>
      </p:sp>
      <p:grpSp>
        <p:nvGrpSpPr>
          <p:cNvPr id="4" name="Group 3">
            <a:extLst>
              <a:ext uri="{FF2B5EF4-FFF2-40B4-BE49-F238E27FC236}">
                <a16:creationId xmlns:a16="http://schemas.microsoft.com/office/drawing/2014/main" id="{1EB67431-6726-7416-0527-EFA163A64832}"/>
              </a:ext>
            </a:extLst>
          </p:cNvPr>
          <p:cNvGrpSpPr/>
          <p:nvPr/>
        </p:nvGrpSpPr>
        <p:grpSpPr>
          <a:xfrm>
            <a:off x="10552393" y="4057259"/>
            <a:ext cx="1077369" cy="1219117"/>
            <a:chOff x="10552393" y="4173006"/>
            <a:chExt cx="1077369" cy="1219117"/>
          </a:xfrm>
        </p:grpSpPr>
        <p:pic>
          <p:nvPicPr>
            <p:cNvPr id="6" name="Picture 5" descr="A black background with blue text&#10;&#10;Description automatically generated">
              <a:extLst>
                <a:ext uri="{FF2B5EF4-FFF2-40B4-BE49-F238E27FC236}">
                  <a16:creationId xmlns:a16="http://schemas.microsoft.com/office/drawing/2014/main" id="{273B4714-BB25-9D29-9F0B-F7CF818E4A38}"/>
                </a:ext>
              </a:extLst>
            </p:cNvPr>
            <p:cNvPicPr>
              <a:picLocks noChangeAspect="1"/>
            </p:cNvPicPr>
            <p:nvPr/>
          </p:nvPicPr>
          <p:blipFill>
            <a:blip r:embed="rId4"/>
            <a:stretch>
              <a:fillRect/>
            </a:stretch>
          </p:blipFill>
          <p:spPr>
            <a:xfrm>
              <a:off x="10553584" y="4843483"/>
              <a:ext cx="1076178" cy="548640"/>
            </a:xfrm>
            <a:prstGeom prst="rect">
              <a:avLst/>
            </a:prstGeom>
          </p:spPr>
        </p:pic>
        <p:pic>
          <p:nvPicPr>
            <p:cNvPr id="26" name="Picture 25" descr="A green and black logo&#10;&#10;Description automatically generated">
              <a:extLst>
                <a:ext uri="{FF2B5EF4-FFF2-40B4-BE49-F238E27FC236}">
                  <a16:creationId xmlns:a16="http://schemas.microsoft.com/office/drawing/2014/main" id="{ABACF76C-8417-44AC-A316-E41F4D1B7DB9}"/>
                </a:ext>
              </a:extLst>
            </p:cNvPr>
            <p:cNvPicPr>
              <a:picLocks noChangeAspect="1"/>
            </p:cNvPicPr>
            <p:nvPr/>
          </p:nvPicPr>
          <p:blipFill>
            <a:blip r:embed="rId5"/>
            <a:stretch>
              <a:fillRect/>
            </a:stretch>
          </p:blipFill>
          <p:spPr>
            <a:xfrm>
              <a:off x="10552393" y="4173006"/>
              <a:ext cx="548640" cy="548640"/>
            </a:xfrm>
            <a:prstGeom prst="rect">
              <a:avLst/>
            </a:prstGeom>
          </p:spPr>
        </p:pic>
        <p:pic>
          <p:nvPicPr>
            <p:cNvPr id="28" name="Picture 27" descr="A blue and white logo&#10;&#10;Description automatically generated">
              <a:extLst>
                <a:ext uri="{FF2B5EF4-FFF2-40B4-BE49-F238E27FC236}">
                  <a16:creationId xmlns:a16="http://schemas.microsoft.com/office/drawing/2014/main" id="{909C1DB1-DBDB-B218-76EF-DC144E7927B6}"/>
                </a:ext>
              </a:extLst>
            </p:cNvPr>
            <p:cNvPicPr>
              <a:picLocks noChangeAspect="1"/>
            </p:cNvPicPr>
            <p:nvPr/>
          </p:nvPicPr>
          <p:blipFill>
            <a:blip r:embed="rId6"/>
            <a:stretch>
              <a:fillRect/>
            </a:stretch>
          </p:blipFill>
          <p:spPr>
            <a:xfrm>
              <a:off x="11120746" y="4173006"/>
              <a:ext cx="509016" cy="548640"/>
            </a:xfrm>
            <a:prstGeom prst="rect">
              <a:avLst/>
            </a:prstGeom>
          </p:spPr>
        </p:pic>
      </p:grpSp>
      <p:grpSp>
        <p:nvGrpSpPr>
          <p:cNvPr id="10" name="Group 9">
            <a:extLst>
              <a:ext uri="{FF2B5EF4-FFF2-40B4-BE49-F238E27FC236}">
                <a16:creationId xmlns:a16="http://schemas.microsoft.com/office/drawing/2014/main" id="{522E82D7-677C-9A6C-9ED0-EBB33904A171}"/>
              </a:ext>
            </a:extLst>
          </p:cNvPr>
          <p:cNvGrpSpPr/>
          <p:nvPr/>
        </p:nvGrpSpPr>
        <p:grpSpPr>
          <a:xfrm>
            <a:off x="323267" y="1627022"/>
            <a:ext cx="11683095" cy="1913205"/>
            <a:chOff x="575894" y="1591378"/>
            <a:chExt cx="11683095" cy="1913205"/>
          </a:xfrm>
        </p:grpSpPr>
        <p:grpSp>
          <p:nvGrpSpPr>
            <p:cNvPr id="15" name="Group 14">
              <a:extLst>
                <a:ext uri="{FF2B5EF4-FFF2-40B4-BE49-F238E27FC236}">
                  <a16:creationId xmlns:a16="http://schemas.microsoft.com/office/drawing/2014/main" id="{9C976C62-E081-3E52-B12F-ACB48CEE2CB2}"/>
                </a:ext>
              </a:extLst>
            </p:cNvPr>
            <p:cNvGrpSpPr/>
            <p:nvPr/>
          </p:nvGrpSpPr>
          <p:grpSpPr>
            <a:xfrm>
              <a:off x="575894" y="1591378"/>
              <a:ext cx="3780358" cy="1838755"/>
              <a:chOff x="3931502" y="2413205"/>
              <a:chExt cx="3780358" cy="1838755"/>
            </a:xfrm>
          </p:grpSpPr>
          <p:sp>
            <p:nvSpPr>
              <p:cNvPr id="16" name="TextBox 15">
                <a:extLst>
                  <a:ext uri="{FF2B5EF4-FFF2-40B4-BE49-F238E27FC236}">
                    <a16:creationId xmlns:a16="http://schemas.microsoft.com/office/drawing/2014/main" id="{B23409A0-DCCB-FAC5-2A32-FD88EC11655C}"/>
                  </a:ext>
                </a:extLst>
              </p:cNvPr>
              <p:cNvSpPr txBox="1">
                <a:spLocks/>
              </p:cNvSpPr>
              <p:nvPr/>
            </p:nvSpPr>
            <p:spPr>
              <a:xfrm>
                <a:off x="3931502" y="2590594"/>
                <a:ext cx="1828800" cy="1645920"/>
              </a:xfrm>
              <a:prstGeom prst="rect">
                <a:avLst/>
              </a:prstGeom>
              <a:noFill/>
            </p:spPr>
            <p:txBody>
              <a:bodyPr wrap="square" lIns="0" tIns="0" rIns="0" bIns="0" rtlCol="0">
                <a:spAutoFit/>
              </a:bodyPr>
              <a:lstStyle/>
              <a:p>
                <a:pPr algn="ctr"/>
                <a:r>
                  <a:rPr lang="en-US" sz="3600" b="1" dirty="0">
                    <a:solidFill>
                      <a:srgbClr val="002060"/>
                    </a:solidFill>
                    <a:latin typeface="Hiragino Mincho ProN W6" panose="02020300000000000000" pitchFamily="18" charset="-128"/>
                    <a:ea typeface="Hiragino Mincho ProN W6" panose="02020300000000000000" pitchFamily="18" charset="-128"/>
                  </a:rPr>
                  <a:t>Water</a:t>
                </a:r>
              </a:p>
              <a:p>
                <a:pPr algn="ctr"/>
                <a:r>
                  <a:rPr lang="ja-JP" altLang="en-US" sz="3600" b="1">
                    <a:solidFill>
                      <a:srgbClr val="FF0000"/>
                    </a:solidFill>
                    <a:effectLst/>
                    <a:latin typeface="Hiragino Mincho ProN W6" panose="02020300000000000000" pitchFamily="18" charset="-128"/>
                    <a:ea typeface="Hiragino Mincho ProN W6" panose="02020300000000000000" pitchFamily="18" charset="-128"/>
                  </a:rPr>
                  <a:t>・</a:t>
                </a:r>
                <a:endParaRPr lang="en-US" sz="3600" b="1" dirty="0">
                  <a:solidFill>
                    <a:schemeClr val="accent1"/>
                  </a:solidFill>
                  <a:latin typeface="Hiragino Mincho ProN W6" panose="02020300000000000000" pitchFamily="18" charset="-128"/>
                  <a:ea typeface="Hiragino Mincho ProN W6" panose="02020300000000000000" pitchFamily="18" charset="-128"/>
                </a:endParaRPr>
              </a:p>
              <a:p>
                <a:pPr algn="ctr"/>
                <a:r>
                  <a:rPr lang="en-US" sz="3600" b="1" dirty="0">
                    <a:solidFill>
                      <a:srgbClr val="002060"/>
                    </a:solidFill>
                    <a:latin typeface="Hiragino Mincho ProN W6" panose="02020300000000000000" pitchFamily="18" charset="-128"/>
                    <a:ea typeface="Hiragino Mincho ProN W6" panose="02020300000000000000" pitchFamily="18" charset="-128"/>
                  </a:rPr>
                  <a:t>Climate</a:t>
                </a:r>
              </a:p>
            </p:txBody>
          </p:sp>
          <p:sp>
            <p:nvSpPr>
              <p:cNvPr id="17" name="TextBox 16">
                <a:extLst>
                  <a:ext uri="{FF2B5EF4-FFF2-40B4-BE49-F238E27FC236}">
                    <a16:creationId xmlns:a16="http://schemas.microsoft.com/office/drawing/2014/main" id="{F4B6FD41-001C-8D79-C536-FD0E1DFA2B00}"/>
                  </a:ext>
                </a:extLst>
              </p:cNvPr>
              <p:cNvSpPr txBox="1"/>
              <p:nvPr/>
            </p:nvSpPr>
            <p:spPr>
              <a:xfrm>
                <a:off x="6431700" y="2606040"/>
                <a:ext cx="1280160" cy="1645920"/>
              </a:xfrm>
              <a:prstGeom prst="rect">
                <a:avLst/>
              </a:prstGeom>
              <a:noFill/>
            </p:spPr>
            <p:txBody>
              <a:bodyPr wrap="square" lIns="0" tIns="0" rIns="0" bIns="0">
                <a:spAutoFit/>
              </a:bodyPr>
              <a:lstStyle/>
              <a:p>
                <a:pPr algn="ctr"/>
                <a:r>
                  <a:rPr lang="ja-JP" altLang="en-US" sz="3600" b="1">
                    <a:ln w="15875">
                      <a:noFill/>
                    </a:ln>
                    <a:solidFill>
                      <a:srgbClr val="002060"/>
                    </a:solidFill>
                    <a:effectLst/>
                    <a:latin typeface="Hiragino Mincho ProN W6" panose="02020300000000000000" pitchFamily="18" charset="-128"/>
                    <a:ea typeface="Hiragino Mincho ProN W6" panose="02020300000000000000" pitchFamily="18" charset="-128"/>
                  </a:rPr>
                  <a:t>水</a:t>
                </a:r>
                <a:endParaRPr lang="en-US" altLang="ja-JP" sz="3600" b="1" dirty="0">
                  <a:ln w="15875">
                    <a:noFill/>
                  </a:ln>
                  <a:solidFill>
                    <a:srgbClr val="002060"/>
                  </a:solidFill>
                  <a:effectLst/>
                  <a:latin typeface="Hiragino Mincho ProN W6" panose="02020300000000000000" pitchFamily="18" charset="-128"/>
                  <a:ea typeface="Hiragino Mincho ProN W6" panose="02020300000000000000" pitchFamily="18" charset="-128"/>
                </a:endParaRPr>
              </a:p>
              <a:p>
                <a:pPr algn="ctr"/>
                <a:r>
                  <a:rPr lang="ja-JP" altLang="en-US" sz="3600" b="1">
                    <a:solidFill>
                      <a:srgbClr val="FF0000"/>
                    </a:solidFill>
                    <a:effectLst/>
                    <a:latin typeface="Hiragino Mincho ProN W6" panose="02020300000000000000" pitchFamily="18" charset="-128"/>
                    <a:ea typeface="Hiragino Mincho ProN W6" panose="02020300000000000000" pitchFamily="18" charset="-128"/>
                  </a:rPr>
                  <a:t>・</a:t>
                </a:r>
                <a:endParaRPr lang="en-US" altLang="ja-JP" sz="3600" b="1" dirty="0">
                  <a:solidFill>
                    <a:srgbClr val="FF0000"/>
                  </a:solidFill>
                  <a:effectLst/>
                  <a:latin typeface="Hiragino Mincho ProN W6" panose="02020300000000000000" pitchFamily="18" charset="-128"/>
                  <a:ea typeface="Hiragino Mincho ProN W6" panose="02020300000000000000" pitchFamily="18" charset="-128"/>
                </a:endParaRPr>
              </a:p>
              <a:p>
                <a:pPr algn="ctr"/>
                <a:r>
                  <a:rPr lang="ja-JP" altLang="en-US" sz="3600" b="1">
                    <a:solidFill>
                      <a:srgbClr val="002060"/>
                    </a:solidFill>
                    <a:effectLst/>
                    <a:latin typeface="Hiragino Mincho ProN W6" panose="02020300000000000000" pitchFamily="18" charset="-128"/>
                    <a:ea typeface="Hiragino Mincho ProN W6" panose="02020300000000000000" pitchFamily="18" charset="-128"/>
                  </a:rPr>
                  <a:t>気</a:t>
                </a:r>
                <a:r>
                  <a:rPr lang="en-US" altLang="ja-JP" sz="3600" b="1" dirty="0">
                    <a:solidFill>
                      <a:srgbClr val="002060"/>
                    </a:solidFill>
                    <a:effectLst/>
                    <a:latin typeface="Hiragino Mincho ProN W6" panose="02020300000000000000" pitchFamily="18" charset="-128"/>
                    <a:ea typeface="Hiragino Mincho ProN W6" panose="02020300000000000000" pitchFamily="18" charset="-128"/>
                  </a:rPr>
                  <a:t> </a:t>
                </a:r>
                <a:r>
                  <a:rPr lang="ja-JP" altLang="en-US" sz="3600" b="1">
                    <a:solidFill>
                      <a:srgbClr val="002060"/>
                    </a:solidFill>
                    <a:effectLst/>
                    <a:latin typeface="Hiragino Mincho ProN W6" panose="02020300000000000000" pitchFamily="18" charset="-128"/>
                    <a:ea typeface="Hiragino Mincho ProN W6" panose="02020300000000000000" pitchFamily="18" charset="-128"/>
                  </a:rPr>
                  <a:t>候</a:t>
                </a:r>
                <a:r>
                  <a:rPr lang="ja-JP" altLang="en-US" sz="3600" b="1">
                    <a:ln>
                      <a:solidFill>
                        <a:schemeClr val="tx1"/>
                      </a:solidFill>
                    </a:ln>
                    <a:solidFill>
                      <a:schemeClr val="accent1"/>
                    </a:solidFill>
                    <a:effectLst/>
                    <a:latin typeface="Hiragino Mincho ProN W6" panose="02020300000000000000" pitchFamily="18" charset="-128"/>
                    <a:ea typeface="Hiragino Mincho ProN W6" panose="02020300000000000000" pitchFamily="18" charset="-128"/>
                  </a:rPr>
                  <a:t> </a:t>
                </a:r>
                <a:endParaRPr lang="en-US" sz="3600" b="1" dirty="0">
                  <a:ln>
                    <a:solidFill>
                      <a:schemeClr val="tx1"/>
                    </a:solidFill>
                  </a:ln>
                  <a:solidFill>
                    <a:schemeClr val="accent1"/>
                  </a:solidFill>
                  <a:latin typeface="Hiragino Mincho ProN W6" panose="02020300000000000000" pitchFamily="18" charset="-128"/>
                  <a:ea typeface="Hiragino Mincho ProN W6" panose="02020300000000000000" pitchFamily="18" charset="-128"/>
                </a:endParaRPr>
              </a:p>
            </p:txBody>
          </p:sp>
          <p:sp>
            <p:nvSpPr>
              <p:cNvPr id="18" name="TextBox 17">
                <a:extLst>
                  <a:ext uri="{FF2B5EF4-FFF2-40B4-BE49-F238E27FC236}">
                    <a16:creationId xmlns:a16="http://schemas.microsoft.com/office/drawing/2014/main" id="{29C30397-0DE2-5572-FFD5-A212F6811F37}"/>
                  </a:ext>
                </a:extLst>
              </p:cNvPr>
              <p:cNvSpPr txBox="1">
                <a:spLocks/>
              </p:cNvSpPr>
              <p:nvPr/>
            </p:nvSpPr>
            <p:spPr>
              <a:xfrm>
                <a:off x="5745160" y="2413205"/>
                <a:ext cx="548640" cy="1723549"/>
              </a:xfrm>
              <a:prstGeom prst="rect">
                <a:avLst/>
              </a:prstGeom>
              <a:noFill/>
            </p:spPr>
            <p:txBody>
              <a:bodyPr wrap="square" lIns="0" tIns="0" rIns="0" bIns="0" rtlCol="0">
                <a:spAutoFit/>
              </a:bodyPr>
              <a:lstStyle/>
              <a:p>
                <a:pPr algn="ctr"/>
                <a:r>
                  <a:rPr lang="en-US" sz="11200" dirty="0">
                    <a:ln>
                      <a:solidFill>
                        <a:schemeClr val="bg1">
                          <a:lumMod val="95000"/>
                        </a:schemeClr>
                      </a:solidFill>
                    </a:ln>
                    <a:solidFill>
                      <a:srgbClr val="002060"/>
                    </a:solidFill>
                    <a:latin typeface="Hiragino Mincho ProN W6" panose="02020300000000000000" pitchFamily="18" charset="-128"/>
                    <a:ea typeface="Hiragino Mincho ProN W6" panose="02020300000000000000" pitchFamily="18" charset="-128"/>
                  </a:rPr>
                  <a:t>|</a:t>
                </a:r>
              </a:p>
            </p:txBody>
          </p:sp>
        </p:grpSp>
        <p:pic>
          <p:nvPicPr>
            <p:cNvPr id="9" name="Picture 8" descr="A child playing with a rainbow&#10;&#10;Description automatically generated with low confidence">
              <a:extLst>
                <a:ext uri="{FF2B5EF4-FFF2-40B4-BE49-F238E27FC236}">
                  <a16:creationId xmlns:a16="http://schemas.microsoft.com/office/drawing/2014/main" id="{3ECA45E0-5D9D-2DD8-D684-A86B4F1EDB68}"/>
                </a:ext>
              </a:extLst>
            </p:cNvPr>
            <p:cNvPicPr>
              <a:picLocks noChangeAspect="1"/>
            </p:cNvPicPr>
            <p:nvPr/>
          </p:nvPicPr>
          <p:blipFill rotWithShape="1">
            <a:blip r:embed="rId7"/>
            <a:srcRect t="44657" b="4589"/>
            <a:stretch/>
          </p:blipFill>
          <p:spPr>
            <a:xfrm>
              <a:off x="4744775" y="1675783"/>
              <a:ext cx="2702450" cy="1828800"/>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grpSp>
          <p:nvGrpSpPr>
            <p:cNvPr id="7" name="Group 6">
              <a:extLst>
                <a:ext uri="{FF2B5EF4-FFF2-40B4-BE49-F238E27FC236}">
                  <a16:creationId xmlns:a16="http://schemas.microsoft.com/office/drawing/2014/main" id="{32FA9315-FB1C-0E99-8C47-A855693CD183}"/>
                </a:ext>
              </a:extLst>
            </p:cNvPr>
            <p:cNvGrpSpPr/>
            <p:nvPr/>
          </p:nvGrpSpPr>
          <p:grpSpPr>
            <a:xfrm>
              <a:off x="7835748" y="1897722"/>
              <a:ext cx="4423241" cy="1412247"/>
              <a:chOff x="7835748" y="1897722"/>
              <a:chExt cx="4423241" cy="1412247"/>
            </a:xfrm>
          </p:grpSpPr>
          <p:sp>
            <p:nvSpPr>
              <p:cNvPr id="3" name="TextBox 2">
                <a:extLst>
                  <a:ext uri="{FF2B5EF4-FFF2-40B4-BE49-F238E27FC236}">
                    <a16:creationId xmlns:a16="http://schemas.microsoft.com/office/drawing/2014/main" id="{FC0F5F9F-FF9D-8AFC-CEDA-3A0DD8EFDAA9}"/>
                  </a:ext>
                </a:extLst>
              </p:cNvPr>
              <p:cNvSpPr txBox="1">
                <a:spLocks/>
              </p:cNvSpPr>
              <p:nvPr/>
            </p:nvSpPr>
            <p:spPr>
              <a:xfrm>
                <a:off x="7835748" y="2048085"/>
                <a:ext cx="2215494" cy="1261884"/>
              </a:xfrm>
              <a:prstGeom prst="rect">
                <a:avLst/>
              </a:prstGeom>
              <a:noFill/>
            </p:spPr>
            <p:txBody>
              <a:bodyPr wrap="square" lIns="0" tIns="91440" rIns="0" bIns="91440" rtlCol="0">
                <a:spAutoFit/>
              </a:bodyPr>
              <a:lstStyle/>
              <a:p>
                <a:pPr algn="ctr">
                  <a:spcAft>
                    <a:spcPts val="300"/>
                  </a:spcAft>
                </a:pPr>
                <a:r>
                  <a:rPr lang="en-US" sz="2000" b="1" dirty="0">
                    <a:solidFill>
                      <a:srgbClr val="002060"/>
                    </a:solidFill>
                    <a:latin typeface="Hiragino Maru Gothic ProN W4" panose="020F0400000000000000" pitchFamily="34" charset="-128"/>
                    <a:ea typeface="Hiragino Maru Gothic ProN W4" panose="020F0400000000000000" pitchFamily="34" charset="-128"/>
                  </a:rPr>
                  <a:t>7–12 July 2024</a:t>
                </a:r>
              </a:p>
              <a:p>
                <a:pPr algn="ctr">
                  <a:spcAft>
                    <a:spcPts val="300"/>
                  </a:spcAft>
                </a:pPr>
                <a:r>
                  <a:rPr lang="en-US" sz="2000" b="1" dirty="0">
                    <a:solidFill>
                      <a:srgbClr val="002060"/>
                    </a:solidFill>
                    <a:latin typeface="Hiragino Maru Gothic ProN W4" panose="020F0400000000000000" pitchFamily="34" charset="-128"/>
                    <a:ea typeface="Hiragino Maru Gothic ProN W4" panose="020F0400000000000000" pitchFamily="34" charset="-128"/>
                  </a:rPr>
                  <a:t>Sapporo, Japan</a:t>
                </a:r>
              </a:p>
              <a:p>
                <a:pPr algn="ctr">
                  <a:spcBef>
                    <a:spcPts val="600"/>
                  </a:spcBef>
                </a:pPr>
                <a:r>
                  <a:rPr lang="en-US" sz="2000" b="1" dirty="0">
                    <a:solidFill>
                      <a:srgbClr val="002060"/>
                    </a:solidFill>
                    <a:latin typeface="Hiragino Maru Gothic ProN W4" panose="020F0400000000000000" pitchFamily="34" charset="-128"/>
                    <a:ea typeface="Hiragino Maru Gothic ProN W4" panose="020F0400000000000000" pitchFamily="34" charset="-128"/>
                  </a:rPr>
                  <a:t>Keio Plaza Hotel</a:t>
                </a:r>
              </a:p>
            </p:txBody>
          </p:sp>
          <p:pic>
            <p:nvPicPr>
              <p:cNvPr id="29" name="Picture 28">
                <a:extLst>
                  <a:ext uri="{FF2B5EF4-FFF2-40B4-BE49-F238E27FC236}">
                    <a16:creationId xmlns:a16="http://schemas.microsoft.com/office/drawing/2014/main" id="{C7140622-540B-413E-9AD0-AE1753C01180}"/>
                  </a:ext>
                </a:extLst>
              </p:cNvPr>
              <p:cNvPicPr>
                <a:picLocks noChangeAspect="1"/>
              </p:cNvPicPr>
              <p:nvPr/>
            </p:nvPicPr>
            <p:blipFill>
              <a:blip r:embed="rId8"/>
              <a:srcRect/>
              <a:stretch/>
            </p:blipFill>
            <p:spPr>
              <a:xfrm>
                <a:off x="10191919" y="1897722"/>
                <a:ext cx="2067070" cy="1373484"/>
              </a:xfrm>
              <a:prstGeom prst="rect">
                <a:avLst/>
              </a:prstGeom>
            </p:spPr>
          </p:pic>
        </p:grpSp>
      </p:grpSp>
      <p:grpSp>
        <p:nvGrpSpPr>
          <p:cNvPr id="5" name="Group 4">
            <a:extLst>
              <a:ext uri="{FF2B5EF4-FFF2-40B4-BE49-F238E27FC236}">
                <a16:creationId xmlns:a16="http://schemas.microsoft.com/office/drawing/2014/main" id="{7F76DD2C-BE5F-1453-CD2E-0E01D270D97B}"/>
              </a:ext>
            </a:extLst>
          </p:cNvPr>
          <p:cNvGrpSpPr/>
          <p:nvPr/>
        </p:nvGrpSpPr>
        <p:grpSpPr>
          <a:xfrm>
            <a:off x="-1060" y="-2972"/>
            <a:ext cx="12193060" cy="1316736"/>
            <a:chOff x="-1060" y="23532"/>
            <a:chExt cx="12193060" cy="1316736"/>
          </a:xfrm>
        </p:grpSpPr>
        <p:sp>
          <p:nvSpPr>
            <p:cNvPr id="8" name="TextBox 7">
              <a:extLst>
                <a:ext uri="{FF2B5EF4-FFF2-40B4-BE49-F238E27FC236}">
                  <a16:creationId xmlns:a16="http://schemas.microsoft.com/office/drawing/2014/main" id="{C9F79D95-2C95-0DA2-2707-5098BE32CA8E}"/>
                </a:ext>
              </a:extLst>
            </p:cNvPr>
            <p:cNvSpPr txBox="1">
              <a:spLocks/>
            </p:cNvSpPr>
            <p:nvPr/>
          </p:nvSpPr>
          <p:spPr>
            <a:xfrm>
              <a:off x="0" y="23532"/>
              <a:ext cx="12188952" cy="1314206"/>
            </a:xfrm>
            <a:prstGeom prst="rect">
              <a:avLst/>
            </a:prstGeom>
            <a:solidFill>
              <a:srgbClr val="002060"/>
            </a:solidFill>
            <a:ln>
              <a:noFill/>
            </a:ln>
          </p:spPr>
          <p:txBody>
            <a:bodyPr wrap="square" lIns="0" tIns="100584" rIns="0" bIns="91440" rtlCol="0">
              <a:spAutoFit/>
            </a:bodyPr>
            <a:lstStyle/>
            <a:p>
              <a:pPr algn="ctr">
                <a:spcBef>
                  <a:spcPts val="900"/>
                </a:spcBef>
                <a:spcAft>
                  <a:spcPts val="900"/>
                </a:spcAft>
              </a:pPr>
              <a:r>
                <a:rPr lang="en-US" sz="2800" b="1" dirty="0">
                  <a:solidFill>
                    <a:schemeClr val="bg1"/>
                  </a:solidFill>
                  <a:latin typeface="Hiragino Maru Gothic ProN W4" panose="020F0400000000000000" pitchFamily="34" charset="-128"/>
                  <a:ea typeface="Hiragino Maru Gothic ProN W4" panose="020F0400000000000000" pitchFamily="34" charset="-128"/>
                </a:rPr>
                <a:t>9</a:t>
              </a:r>
              <a:r>
                <a:rPr lang="en-US" sz="2800" b="1" baseline="30000" dirty="0">
                  <a:solidFill>
                    <a:schemeClr val="bg1"/>
                  </a:solidFill>
                  <a:latin typeface="Hiragino Maru Gothic ProN W4" panose="020F0400000000000000" pitchFamily="34" charset="-128"/>
                  <a:ea typeface="Hiragino Maru Gothic ProN W4" panose="020F0400000000000000" pitchFamily="34" charset="-128"/>
                </a:rPr>
                <a:t>th</a:t>
              </a:r>
              <a:r>
                <a:rPr lang="en-US" sz="2800" b="1" dirty="0">
                  <a:solidFill>
                    <a:schemeClr val="bg1"/>
                  </a:solidFill>
                  <a:latin typeface="Hiragino Maru Gothic ProN W4" panose="020F0400000000000000" pitchFamily="34" charset="-128"/>
                  <a:ea typeface="Hiragino Maru Gothic ProN W4" panose="020F0400000000000000" pitchFamily="34" charset="-128"/>
                </a:rPr>
                <a:t> The Global Energy and Water Exchanges</a:t>
              </a:r>
            </a:p>
            <a:p>
              <a:pPr algn="ctr">
                <a:spcBef>
                  <a:spcPts val="900"/>
                </a:spcBef>
                <a:spcAft>
                  <a:spcPts val="900"/>
                </a:spcAft>
              </a:pPr>
              <a:r>
                <a:rPr lang="en-US" sz="2800" b="1" dirty="0">
                  <a:solidFill>
                    <a:schemeClr val="bg1"/>
                  </a:solidFill>
                  <a:latin typeface="Hiragino Maru Gothic ProN W4" panose="020F0400000000000000" pitchFamily="34" charset="-128"/>
                  <a:ea typeface="Hiragino Maru Gothic ProN W4" panose="020F0400000000000000" pitchFamily="34" charset="-128"/>
                </a:rPr>
                <a:t>Open Scientific Conference</a:t>
              </a:r>
            </a:p>
          </p:txBody>
        </p:sp>
        <p:grpSp>
          <p:nvGrpSpPr>
            <p:cNvPr id="52" name="Group 51">
              <a:extLst>
                <a:ext uri="{FF2B5EF4-FFF2-40B4-BE49-F238E27FC236}">
                  <a16:creationId xmlns:a16="http://schemas.microsoft.com/office/drawing/2014/main" id="{456DCAB7-6913-50CF-A372-67A1FD2F9854}"/>
                </a:ext>
              </a:extLst>
            </p:cNvPr>
            <p:cNvGrpSpPr/>
            <p:nvPr/>
          </p:nvGrpSpPr>
          <p:grpSpPr>
            <a:xfrm>
              <a:off x="-1060" y="23533"/>
              <a:ext cx="12193060" cy="1316735"/>
              <a:chOff x="13727" y="1139024"/>
              <a:chExt cx="12194076" cy="1285644"/>
            </a:xfrm>
          </p:grpSpPr>
          <p:pic>
            <p:nvPicPr>
              <p:cNvPr id="55" name="Picture 54" descr="A statue of a person pointing at something&#10;&#10;Description automatically generated">
                <a:extLst>
                  <a:ext uri="{FF2B5EF4-FFF2-40B4-BE49-F238E27FC236}">
                    <a16:creationId xmlns:a16="http://schemas.microsoft.com/office/drawing/2014/main" id="{5E0CB6F6-EEAE-997A-25EE-5E94D61F6149}"/>
                  </a:ext>
                </a:extLst>
              </p:cNvPr>
              <p:cNvPicPr>
                <a:picLocks noChangeAspect="1"/>
              </p:cNvPicPr>
              <p:nvPr/>
            </p:nvPicPr>
            <p:blipFill rotWithShape="1">
              <a:blip r:embed="rId9"/>
              <a:srcRect l="2021" r="14010"/>
              <a:stretch/>
            </p:blipFill>
            <p:spPr>
              <a:xfrm>
                <a:off x="10592626" y="1144508"/>
                <a:ext cx="1615177" cy="1280160"/>
              </a:xfrm>
              <a:prstGeom prst="rect">
                <a:avLst/>
              </a:prstGeom>
            </p:spPr>
          </p:pic>
          <p:pic>
            <p:nvPicPr>
              <p:cNvPr id="56" name="Picture 55" descr="People canoeing on a river&#10;&#10;Description automatically generated">
                <a:extLst>
                  <a:ext uri="{FF2B5EF4-FFF2-40B4-BE49-F238E27FC236}">
                    <a16:creationId xmlns:a16="http://schemas.microsoft.com/office/drawing/2014/main" id="{8391626A-E035-C142-4F55-615714765344}"/>
                  </a:ext>
                </a:extLst>
              </p:cNvPr>
              <p:cNvPicPr>
                <a:picLocks noChangeAspect="1"/>
              </p:cNvPicPr>
              <p:nvPr/>
            </p:nvPicPr>
            <p:blipFill rotWithShape="1">
              <a:blip r:embed="rId10"/>
              <a:srcRect l="13519" r="445"/>
              <a:stretch/>
            </p:blipFill>
            <p:spPr>
              <a:xfrm>
                <a:off x="13727" y="1139024"/>
                <a:ext cx="1664347" cy="1284240"/>
              </a:xfrm>
              <a:prstGeom prst="rect">
                <a:avLst/>
              </a:prstGeom>
            </p:spPr>
          </p:pic>
        </p:grpSp>
      </p:grpSp>
      <p:pic>
        <p:nvPicPr>
          <p:cNvPr id="19" name="Picture 18">
            <a:extLst>
              <a:ext uri="{FF2B5EF4-FFF2-40B4-BE49-F238E27FC236}">
                <a16:creationId xmlns:a16="http://schemas.microsoft.com/office/drawing/2014/main" id="{05BAB582-0385-D2C9-9F45-26ECD78487F8}"/>
              </a:ext>
            </a:extLst>
          </p:cNvPr>
          <p:cNvPicPr>
            <a:picLocks noChangeAspect="1"/>
          </p:cNvPicPr>
          <p:nvPr/>
        </p:nvPicPr>
        <p:blipFill>
          <a:blip r:embed="rId11"/>
          <a:stretch>
            <a:fillRect/>
          </a:stretch>
        </p:blipFill>
        <p:spPr>
          <a:xfrm>
            <a:off x="10418059" y="5276376"/>
            <a:ext cx="1405373" cy="1405373"/>
          </a:xfrm>
          <a:prstGeom prst="rect">
            <a:avLst/>
          </a:prstGeom>
        </p:spPr>
      </p:pic>
    </p:spTree>
    <p:extLst>
      <p:ext uri="{BB962C8B-B14F-4D97-AF65-F5344CB8AC3E}">
        <p14:creationId xmlns:p14="http://schemas.microsoft.com/office/powerpoint/2010/main" val="1519480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F207CC-6BB5-B745-92EE-855B3F6A19EA}"/>
              </a:ext>
            </a:extLst>
          </p:cNvPr>
          <p:cNvSpPr>
            <a:spLocks noGrp="1"/>
          </p:cNvSpPr>
          <p:nvPr>
            <p:ph type="ctrTitle"/>
          </p:nvPr>
        </p:nvSpPr>
        <p:spPr/>
        <p:txBody>
          <a:bodyPr/>
          <a:lstStyle/>
          <a:p>
            <a:r>
              <a:rPr lang="en-US" dirty="0">
                <a:solidFill>
                  <a:srgbClr val="002060"/>
                </a:solidFill>
                <a:latin typeface="Avenir Book" panose="02000503020000020003" pitchFamily="2" charset="0"/>
              </a:rPr>
              <a:t>Thank You</a:t>
            </a:r>
          </a:p>
        </p:txBody>
      </p:sp>
      <p:sp>
        <p:nvSpPr>
          <p:cNvPr id="5" name="Subtitle 4">
            <a:extLst>
              <a:ext uri="{FF2B5EF4-FFF2-40B4-BE49-F238E27FC236}">
                <a16:creationId xmlns:a16="http://schemas.microsoft.com/office/drawing/2014/main" id="{F603E030-2CC4-8A4B-A9DC-50C60D6329B5}"/>
              </a:ext>
            </a:extLst>
          </p:cNvPr>
          <p:cNvSpPr>
            <a:spLocks noGrp="1"/>
          </p:cNvSpPr>
          <p:nvPr>
            <p:ph type="subTitle" idx="1"/>
          </p:nvPr>
        </p:nvSpPr>
        <p:spPr/>
        <p:txBody>
          <a:bodyPr>
            <a:normAutofit lnSpcReduction="10000"/>
          </a:bodyPr>
          <a:lstStyle/>
          <a:p>
            <a:r>
              <a:rPr lang="en-US" dirty="0">
                <a:hlinkClick r:id="rId2"/>
              </a:rPr>
              <a:t>pvanoevelen@gewex.org</a:t>
            </a:r>
            <a:endParaRPr lang="en-US" dirty="0"/>
          </a:p>
          <a:p>
            <a:r>
              <a:rPr lang="en-US" dirty="0">
                <a:hlinkClick r:id="rId3"/>
              </a:rPr>
              <a:t>www.gewex.org</a:t>
            </a:r>
            <a:endParaRPr lang="en-US" dirty="0"/>
          </a:p>
          <a:p>
            <a:r>
              <a:rPr lang="en-US" dirty="0">
                <a:hlinkClick r:id="rId4"/>
              </a:rPr>
              <a:t>www.gewexevents.org</a:t>
            </a:r>
            <a:endParaRPr lang="en-US" dirty="0"/>
          </a:p>
          <a:p>
            <a:r>
              <a:rPr lang="en-US" dirty="0">
                <a:hlinkClick r:id="rId5"/>
              </a:rPr>
              <a:t>www.wcrp-climate.org</a:t>
            </a:r>
            <a:endParaRPr lang="en-US" dirty="0"/>
          </a:p>
          <a:p>
            <a:endParaRPr lang="en-US" dirty="0"/>
          </a:p>
        </p:txBody>
      </p:sp>
    </p:spTree>
    <p:extLst>
      <p:ext uri="{BB962C8B-B14F-4D97-AF65-F5344CB8AC3E}">
        <p14:creationId xmlns:p14="http://schemas.microsoft.com/office/powerpoint/2010/main" val="1670467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6674</TotalTime>
  <Words>271</Words>
  <Application>Microsoft Macintosh PowerPoint</Application>
  <PresentationFormat>Widescreen</PresentationFormat>
  <Paragraphs>40</Paragraphs>
  <Slides>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Hiragino Maru Gothic ProN W4</vt:lpstr>
      <vt:lpstr>Hiragino Mincho ProN W6</vt:lpstr>
      <vt:lpstr>Arial</vt:lpstr>
      <vt:lpstr>Avenir Black Oblique</vt:lpstr>
      <vt:lpstr>Avenir Book</vt:lpstr>
      <vt:lpstr>Calibri</vt:lpstr>
      <vt:lpstr>Calibri Light</vt:lpstr>
      <vt:lpstr>Office Theme</vt:lpstr>
      <vt:lpstr>The Role of GEWEX in Moving the Needle  on the Resiliency of Society to  Flooding in a Climate Context</vt:lpstr>
      <vt:lpstr>What is GEWEX</vt:lpstr>
      <vt:lpstr>https://www.gewex.org/about/science/gewex-science-goals/</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Observation and Climate Research Opportunities for ECRs in the Global South A GEWEX Perspective</dc:title>
  <dc:creator>Peter van Oevelen</dc:creator>
  <cp:lastModifiedBy>nanbe</cp:lastModifiedBy>
  <cp:revision>7</cp:revision>
  <dcterms:created xsi:type="dcterms:W3CDTF">2023-06-15T23:42:24Z</dcterms:created>
  <dcterms:modified xsi:type="dcterms:W3CDTF">2023-09-21T16:14:09Z</dcterms:modified>
</cp:coreProperties>
</file>