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1" r:id="rId1"/>
    <p:sldMasterId id="2147483702" r:id="rId2"/>
    <p:sldMasterId id="2147483703" r:id="rId3"/>
    <p:sldMasterId id="2147483704" r:id="rId4"/>
  </p:sldMasterIdLst>
  <p:notesMasterIdLst>
    <p:notesMasterId r:id="rId32"/>
  </p:notesMasterIdLst>
  <p:sldIdLst>
    <p:sldId id="256" r:id="rId5"/>
    <p:sldId id="257" r:id="rId6"/>
    <p:sldId id="394" r:id="rId7"/>
    <p:sldId id="392" r:id="rId8"/>
    <p:sldId id="258" r:id="rId9"/>
    <p:sldId id="276" r:id="rId10"/>
    <p:sldId id="261" r:id="rId11"/>
    <p:sldId id="262" r:id="rId12"/>
    <p:sldId id="277" r:id="rId13"/>
    <p:sldId id="331" r:id="rId14"/>
    <p:sldId id="332" r:id="rId15"/>
    <p:sldId id="333" r:id="rId16"/>
    <p:sldId id="378" r:id="rId17"/>
    <p:sldId id="389" r:id="rId18"/>
    <p:sldId id="393" r:id="rId19"/>
    <p:sldId id="399" r:id="rId20"/>
    <p:sldId id="395" r:id="rId21"/>
    <p:sldId id="401" r:id="rId22"/>
    <p:sldId id="266" r:id="rId23"/>
    <p:sldId id="265" r:id="rId24"/>
    <p:sldId id="396" r:id="rId25"/>
    <p:sldId id="397" r:id="rId26"/>
    <p:sldId id="400" r:id="rId27"/>
    <p:sldId id="398" r:id="rId28"/>
    <p:sldId id="274" r:id="rId29"/>
    <p:sldId id="275" r:id="rId30"/>
    <p:sldId id="391" r:id="rId31"/>
  </p:sldIdLst>
  <p:sldSz cx="9144000" cy="5143500" type="screen16x9"/>
  <p:notesSz cx="6858000" cy="9144000"/>
  <p:embeddedFontLst>
    <p:embeddedFont>
      <p:font typeface="Arial Narrow" panose="020B0604020202020204" pitchFamily="34" charset="0"/>
      <p:regular r:id="rId33"/>
      <p:bold r:id="rId34"/>
      <p:italic r:id="rId35"/>
      <p:boldItalic r:id="rId36"/>
    </p:embeddedFont>
    <p:embeddedFont>
      <p:font typeface="Avenir" panose="02000503020000020003" pitchFamily="2" charset="0"/>
      <p:regular r:id="rId37"/>
      <p:italic r:id="rId38"/>
    </p:embeddedFont>
    <p:embeddedFont>
      <p:font typeface="Avenir Book" panose="02000503020000020003" pitchFamily="2" charset="0"/>
      <p:regular r:id="rId39"/>
      <p: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28"/>
  </p:normalViewPr>
  <p:slideViewPr>
    <p:cSldViewPr snapToGrid="0">
      <p:cViewPr varScale="1">
        <p:scale>
          <a:sx n="120" d="100"/>
          <a:sy n="120" d="100"/>
        </p:scale>
        <p:origin x="200" y="8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7.fntdata"/><Relationship Id="rId21" Type="http://schemas.openxmlformats.org/officeDocument/2006/relationships/slide" Target="slides/slide17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1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10c9f4113df_0_104:notes"/>
          <p:cNvSpPr txBox="1">
            <a:spLocks noGrp="1"/>
          </p:cNvSpPr>
          <p:nvPr>
            <p:ph type="body" idx="1"/>
          </p:nvPr>
        </p:nvSpPr>
        <p:spPr>
          <a:xfrm>
            <a:off x="685800" y="4648200"/>
            <a:ext cx="54864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91300" rIns="91300" bIns="913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40" name="Google Shape;440;g10c9f4113df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8600" y="381000"/>
            <a:ext cx="7315200" cy="4114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p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1321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p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8" name="Google Shape;1478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10c9f4113df_0_1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g10c9f4113df_0_1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56417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10c9f4113df_0_1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g10c9f4113df_0_1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63288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10c9f4113df_0_1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g10c9f4113df_0_1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90644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10c9f4113df_0_1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g10c9f4113df_0_1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10c9f4113df_0_1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g10c9f4113df_0_1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10c9f4113df_0_14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g10c9f4113df_0_14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10c9f4113df_0_1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g10c9f4113df_0_1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42099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10c9f4113df_0_1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g10c9f4113df_0_1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07011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10c9f4113df_0_1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g10c9f4113df_0_1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20210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8140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10c9f4113df_0_14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g10c9f4113df_0_14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10c9f4113df_0_1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g10c9f4113df_0_1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10c9f4113df_0_1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g10c9f4113df_0_1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2380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10c9f4113df_0_1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g10c9f4113df_0_1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026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10c9f4113df_0_14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g10c9f4113df_0_14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2346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10c9f4113df_0_9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g10c9f4113df_0_9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7565" y="685488"/>
            <a:ext cx="606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10c9f4113df_0_1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g10c9f4113df_0_1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3183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10c9f4113df_0_1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g10c9f4113df_0_1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7565" y="685488"/>
            <a:ext cx="606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10c9f4113df_0_1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g10c9f4113df_0_1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10c9f4113df_0_1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g10c9f4113df_0_1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877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oaa.gov/satellites" TargetMode="Externa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hyperlink" Target="http://www.noaa.gov/oceans-coasts" TargetMode="External"/><Relationship Id="rId2" Type="http://schemas.openxmlformats.org/officeDocument/2006/relationships/hyperlink" Target="http://www.noaa.gov/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noaa.gov/research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hyperlink" Target="http://www.noaa.gov/fisheries" TargetMode="External"/><Relationship Id="rId4" Type="http://schemas.openxmlformats.org/officeDocument/2006/relationships/hyperlink" Target="http://www.noaa.gov/marine-aviation" TargetMode="External"/><Relationship Id="rId9" Type="http://schemas.openxmlformats.org/officeDocument/2006/relationships/image" Target="../media/image4.png"/><Relationship Id="rId14" Type="http://schemas.openxmlformats.org/officeDocument/2006/relationships/hyperlink" Target="http://www.noaa.gov/weather" TargetMode="Externa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oaa.gov/satellites" TargetMode="External"/><Relationship Id="rId13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12" Type="http://schemas.openxmlformats.org/officeDocument/2006/relationships/hyperlink" Target="http://www.noaa.gov/oceans-coasts" TargetMode="External"/><Relationship Id="rId2" Type="http://schemas.openxmlformats.org/officeDocument/2006/relationships/hyperlink" Target="http://www.noaa.gov/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noaa.gov/research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hyperlink" Target="http://www.noaa.gov/fisheries" TargetMode="External"/><Relationship Id="rId4" Type="http://schemas.openxmlformats.org/officeDocument/2006/relationships/hyperlink" Target="http://www.noaa.gov/marine-aviation" TargetMode="External"/><Relationship Id="rId9" Type="http://schemas.openxmlformats.org/officeDocument/2006/relationships/image" Target="../media/image4.png"/><Relationship Id="rId14" Type="http://schemas.openxmlformats.org/officeDocument/2006/relationships/hyperlink" Target="http://www.noaa.gov/weather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oaa.gov/satellites" TargetMode="Externa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hyperlink" Target="http://www.noaa.gov/oceans-coasts" TargetMode="External"/><Relationship Id="rId2" Type="http://schemas.openxmlformats.org/officeDocument/2006/relationships/hyperlink" Target="http://www.noaa.gov/" TargetMode="External"/><Relationship Id="rId1" Type="http://schemas.openxmlformats.org/officeDocument/2006/relationships/slideMaster" Target="../slideMasters/slideMaster3.xml"/><Relationship Id="rId6" Type="http://schemas.openxmlformats.org/officeDocument/2006/relationships/hyperlink" Target="http://www.noaa.gov/research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hyperlink" Target="http://www.noaa.gov/fisheries" TargetMode="External"/><Relationship Id="rId4" Type="http://schemas.openxmlformats.org/officeDocument/2006/relationships/hyperlink" Target="http://www.noaa.gov/marine-aviation" TargetMode="External"/><Relationship Id="rId9" Type="http://schemas.openxmlformats.org/officeDocument/2006/relationships/image" Target="../media/image4.png"/><Relationship Id="rId14" Type="http://schemas.openxmlformats.org/officeDocument/2006/relationships/hyperlink" Target="http://www.noaa.gov/weather" TargetMode="Externa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oaa.gov/fisheries" TargetMode="External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hyperlink" Target="http://www.noaa.gov/weather" TargetMode="External"/><Relationship Id="rId17" Type="http://schemas.openxmlformats.org/officeDocument/2006/relationships/image" Target="../media/image10.png"/><Relationship Id="rId2" Type="http://schemas.openxmlformats.org/officeDocument/2006/relationships/hyperlink" Target="http://www.noaa.gov/marine-aviation" TargetMode="External"/><Relationship Id="rId16" Type="http://schemas.openxmlformats.org/officeDocument/2006/relationships/hyperlink" Target="http://www.noaa.gov/" TargetMode="External"/><Relationship Id="rId1" Type="http://schemas.openxmlformats.org/officeDocument/2006/relationships/slideMaster" Target="../slideMasters/slideMaster3.xml"/><Relationship Id="rId6" Type="http://schemas.openxmlformats.org/officeDocument/2006/relationships/hyperlink" Target="http://www.noaa.gov/satellites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hyperlink" Target="http://www.noaa.gov/oceans-coasts" TargetMode="External"/><Relationship Id="rId4" Type="http://schemas.openxmlformats.org/officeDocument/2006/relationships/hyperlink" Target="http://www.noaa.gov/research" TargetMode="External"/><Relationship Id="rId9" Type="http://schemas.openxmlformats.org/officeDocument/2006/relationships/image" Target="../media/image5.png"/><Relationship Id="rId14" Type="http://schemas.openxmlformats.org/officeDocument/2006/relationships/hyperlink" Target="https://www.commerce.gov/" TargetMode="Externa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oaa.gov/satellites" TargetMode="Externa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hyperlink" Target="http://www.noaa.gov/oceans-coasts" TargetMode="External"/><Relationship Id="rId2" Type="http://schemas.openxmlformats.org/officeDocument/2006/relationships/hyperlink" Target="http://www.noaa.gov/" TargetMode="External"/><Relationship Id="rId1" Type="http://schemas.openxmlformats.org/officeDocument/2006/relationships/slideMaster" Target="../slideMasters/slideMaster4.xml"/><Relationship Id="rId6" Type="http://schemas.openxmlformats.org/officeDocument/2006/relationships/hyperlink" Target="http://www.noaa.gov/research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hyperlink" Target="http://www.noaa.gov/fisheries" TargetMode="External"/><Relationship Id="rId4" Type="http://schemas.openxmlformats.org/officeDocument/2006/relationships/hyperlink" Target="http://www.noaa.gov/marine-aviation" TargetMode="External"/><Relationship Id="rId9" Type="http://schemas.openxmlformats.org/officeDocument/2006/relationships/image" Target="../media/image4.png"/><Relationship Id="rId14" Type="http://schemas.openxmlformats.org/officeDocument/2006/relationships/hyperlink" Target="http://www.noaa.gov/weather" TargetMode="Externa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oaa.gov/fisheries" TargetMode="External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hyperlink" Target="http://www.noaa.gov/weather" TargetMode="External"/><Relationship Id="rId17" Type="http://schemas.openxmlformats.org/officeDocument/2006/relationships/image" Target="../media/image10.png"/><Relationship Id="rId2" Type="http://schemas.openxmlformats.org/officeDocument/2006/relationships/hyperlink" Target="http://www.noaa.gov/marine-aviation" TargetMode="External"/><Relationship Id="rId16" Type="http://schemas.openxmlformats.org/officeDocument/2006/relationships/hyperlink" Target="http://www.noaa.gov/" TargetMode="External"/><Relationship Id="rId1" Type="http://schemas.openxmlformats.org/officeDocument/2006/relationships/slideMaster" Target="../slideMasters/slideMaster4.xml"/><Relationship Id="rId6" Type="http://schemas.openxmlformats.org/officeDocument/2006/relationships/hyperlink" Target="http://www.noaa.gov/satellites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hyperlink" Target="http://www.noaa.gov/oceans-coasts" TargetMode="External"/><Relationship Id="rId4" Type="http://schemas.openxmlformats.org/officeDocument/2006/relationships/hyperlink" Target="http://www.noaa.gov/research" TargetMode="External"/><Relationship Id="rId9" Type="http://schemas.openxmlformats.org/officeDocument/2006/relationships/image" Target="../media/image5.png"/><Relationship Id="rId14" Type="http://schemas.openxmlformats.org/officeDocument/2006/relationships/hyperlink" Target="https://www.commerce.gov/" TargetMode="Externa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k Blue">
  <p:cSld name="Dk Blu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/>
          <p:nvPr/>
        </p:nvSpPr>
        <p:spPr>
          <a:xfrm>
            <a:off x="410810" y="0"/>
            <a:ext cx="8730900" cy="3200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4"/>
          <p:cNvSpPr>
            <a:spLocks noGrp="1"/>
          </p:cNvSpPr>
          <p:nvPr>
            <p:ph type="pic" idx="2"/>
          </p:nvPr>
        </p:nvSpPr>
        <p:spPr>
          <a:xfrm>
            <a:off x="412576" y="3200400"/>
            <a:ext cx="8729100" cy="1943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>
            <a:off x="780334" y="1943099"/>
            <a:ext cx="13716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D6F5F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D6F5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3"/>
          </p:nvPr>
        </p:nvSpPr>
        <p:spPr>
          <a:xfrm>
            <a:off x="780334" y="2800350"/>
            <a:ext cx="12954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6F5F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6F5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4"/>
          </p:nvPr>
        </p:nvSpPr>
        <p:spPr>
          <a:xfrm>
            <a:off x="2514600" y="576559"/>
            <a:ext cx="6096000" cy="10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5"/>
          </p:nvPr>
        </p:nvSpPr>
        <p:spPr>
          <a:xfrm>
            <a:off x="2515037" y="1696640"/>
            <a:ext cx="6092400" cy="7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4EDF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6"/>
          </p:nvPr>
        </p:nvSpPr>
        <p:spPr>
          <a:xfrm>
            <a:off x="2514600" y="2483428"/>
            <a:ext cx="60960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4ED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59" name="Google Shape;59;p14"/>
          <p:cNvCxnSpPr/>
          <p:nvPr/>
        </p:nvCxnSpPr>
        <p:spPr>
          <a:xfrm>
            <a:off x="2285999" y="457200"/>
            <a:ext cx="0" cy="2605200"/>
          </a:xfrm>
          <a:prstGeom prst="straightConnector1">
            <a:avLst/>
          </a:prstGeom>
          <a:noFill/>
          <a:ln w="12700" cap="flat" cmpd="sng">
            <a:solidFill>
              <a:srgbClr val="3FA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0" name="Google Shape;60;p14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400050"/>
            <a:ext cx="1321602" cy="16004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" name="Google Shape;61;p14"/>
          <p:cNvGrpSpPr/>
          <p:nvPr/>
        </p:nvGrpSpPr>
        <p:grpSpPr>
          <a:xfrm>
            <a:off x="-30388" y="-2286"/>
            <a:ext cx="472440" cy="5145786"/>
            <a:chOff x="-15240" y="-3048"/>
            <a:chExt cx="472440" cy="6861048"/>
          </a:xfrm>
        </p:grpSpPr>
        <p:sp>
          <p:nvSpPr>
            <p:cNvPr id="62" name="Google Shape;62;p14"/>
            <p:cNvSpPr/>
            <p:nvPr/>
          </p:nvSpPr>
          <p:spPr>
            <a:xfrm>
              <a:off x="10668" y="0"/>
              <a:ext cx="420600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14"/>
            <p:cNvSpPr/>
            <p:nvPr/>
          </p:nvSpPr>
          <p:spPr>
            <a:xfrm>
              <a:off x="16002" y="-3048"/>
              <a:ext cx="410100" cy="1069800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4" name="Google Shape;64;p14" descr="C:\Users\jacqui.fenner\Desktop\PTT templates\images\noaa icons\noaa_icons-04.png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15240" y="5714999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14" descr="C:\Users\jacqui.fenner\Desktop\PTT templates\images\noaa icons\noaa_icons-05.png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-15240" y="46482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14" descr="C:\Users\jacqui.fenner\Desktop\PTT templates\images\noaa icons\noaa_icons-06.png">
              <a:hlinkClick r:id="rId8"/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-15240" y="35814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14" descr="C:\Users\jacqui.fenner\Desktop\PTT templates\images\noaa icons\noaa_icons-07.png">
              <a:hlinkClick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-15240" y="25146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68;p14" descr="C:\Users\jacqui.fenner\Desktop\PTT templates\images\noaa icons\noaa_icons-08.png">
              <a:hlinkClick r:id="rId12"/>
            </p:cNvPr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-15240" y="14478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14" descr="C:\Users\jacqui.fenner\Desktop\PTT templates\images\noaa icons\noaa_icons-10.png">
              <a:hlinkClick r:id="rId14"/>
            </p:cNvPr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-15240" y="3810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0" name="Google Shape;70;p14"/>
            <p:cNvGrpSpPr/>
            <p:nvPr/>
          </p:nvGrpSpPr>
          <p:grpSpPr>
            <a:xfrm>
              <a:off x="15148" y="0"/>
              <a:ext cx="420600" cy="6858000"/>
              <a:chOff x="15148" y="0"/>
              <a:chExt cx="420600" cy="6858000"/>
            </a:xfrm>
          </p:grpSpPr>
          <p:grpSp>
            <p:nvGrpSpPr>
              <p:cNvPr id="71" name="Google Shape;71;p14"/>
              <p:cNvGrpSpPr/>
              <p:nvPr/>
            </p:nvGrpSpPr>
            <p:grpSpPr>
              <a:xfrm>
                <a:off x="15148" y="1066800"/>
                <a:ext cx="420600" cy="5334000"/>
                <a:chOff x="15148" y="1066800"/>
                <a:chExt cx="420600" cy="5334000"/>
              </a:xfrm>
            </p:grpSpPr>
            <p:cxnSp>
              <p:nvCxnSpPr>
                <p:cNvPr id="72" name="Google Shape;72;p14"/>
                <p:cNvCxnSpPr/>
                <p:nvPr/>
              </p:nvCxnSpPr>
              <p:spPr>
                <a:xfrm>
                  <a:off x="15148" y="42672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3" name="Google Shape;73;p14"/>
                <p:cNvCxnSpPr/>
                <p:nvPr/>
              </p:nvCxnSpPr>
              <p:spPr>
                <a:xfrm>
                  <a:off x="15148" y="32004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4" name="Google Shape;74;p14"/>
                <p:cNvCxnSpPr/>
                <p:nvPr/>
              </p:nvCxnSpPr>
              <p:spPr>
                <a:xfrm>
                  <a:off x="15148" y="21336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5" name="Google Shape;75;p14"/>
                <p:cNvCxnSpPr/>
                <p:nvPr/>
              </p:nvCxnSpPr>
              <p:spPr>
                <a:xfrm>
                  <a:off x="15148" y="53340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6" name="Google Shape;76;p14"/>
                <p:cNvCxnSpPr/>
                <p:nvPr/>
              </p:nvCxnSpPr>
              <p:spPr>
                <a:xfrm>
                  <a:off x="15148" y="10668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7" name="Google Shape;77;p14"/>
                <p:cNvCxnSpPr/>
                <p:nvPr/>
              </p:nvCxnSpPr>
              <p:spPr>
                <a:xfrm>
                  <a:off x="15148" y="64008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78" name="Google Shape;78;p14"/>
              <p:cNvCxnSpPr/>
              <p:nvPr/>
            </p:nvCxnSpPr>
            <p:spPr>
              <a:xfrm>
                <a:off x="431292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>
                    <a:alpha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">
  <p:cSld name="White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>
            <a:spLocks noGrp="1"/>
          </p:cNvSpPr>
          <p:nvPr>
            <p:ph type="pic" idx="2"/>
          </p:nvPr>
        </p:nvSpPr>
        <p:spPr>
          <a:xfrm>
            <a:off x="410810" y="3200400"/>
            <a:ext cx="8730900" cy="1943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81" name="Google Shape;81;p15"/>
          <p:cNvCxnSpPr/>
          <p:nvPr/>
        </p:nvCxnSpPr>
        <p:spPr>
          <a:xfrm>
            <a:off x="2286000" y="457435"/>
            <a:ext cx="0" cy="2605200"/>
          </a:xfrm>
          <a:prstGeom prst="straightConnector1">
            <a:avLst/>
          </a:prstGeom>
          <a:noFill/>
          <a:ln w="12700" cap="flat" cmpd="sng">
            <a:solidFill>
              <a:srgbClr val="3FA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2514600" y="571735"/>
            <a:ext cx="6096000" cy="10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0B4596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B4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body" idx="3"/>
          </p:nvPr>
        </p:nvSpPr>
        <p:spPr>
          <a:xfrm>
            <a:off x="762000" y="1952015"/>
            <a:ext cx="13716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B4596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4"/>
          </p:nvPr>
        </p:nvSpPr>
        <p:spPr>
          <a:xfrm>
            <a:off x="775275" y="2800585"/>
            <a:ext cx="1295400" cy="1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99D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5" name="Google Shape;85;p15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400050"/>
            <a:ext cx="1321604" cy="160043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 txBox="1">
            <a:spLocks noGrp="1"/>
          </p:cNvSpPr>
          <p:nvPr>
            <p:ph type="body" idx="5"/>
          </p:nvPr>
        </p:nvSpPr>
        <p:spPr>
          <a:xfrm>
            <a:off x="2515037" y="2487216"/>
            <a:ext cx="60924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body" idx="6"/>
          </p:nvPr>
        </p:nvSpPr>
        <p:spPr>
          <a:xfrm>
            <a:off x="2515037" y="1696640"/>
            <a:ext cx="6092400" cy="7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88" name="Google Shape;88;p15"/>
          <p:cNvGrpSpPr/>
          <p:nvPr/>
        </p:nvGrpSpPr>
        <p:grpSpPr>
          <a:xfrm>
            <a:off x="-30388" y="-2286"/>
            <a:ext cx="472440" cy="5145786"/>
            <a:chOff x="-15240" y="-3048"/>
            <a:chExt cx="472440" cy="6861048"/>
          </a:xfrm>
        </p:grpSpPr>
        <p:sp>
          <p:nvSpPr>
            <p:cNvPr id="89" name="Google Shape;89;p15"/>
            <p:cNvSpPr/>
            <p:nvPr/>
          </p:nvSpPr>
          <p:spPr>
            <a:xfrm>
              <a:off x="10668" y="0"/>
              <a:ext cx="420600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16002" y="-3048"/>
              <a:ext cx="410100" cy="1069800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1" name="Google Shape;91;p15" descr="C:\Users\jacqui.fenner\Desktop\PTT templates\images\noaa icons\noaa_icons-04.png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15240" y="5714999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Google Shape;92;p15" descr="C:\Users\jacqui.fenner\Desktop\PTT templates\images\noaa icons\noaa_icons-05.png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-15240" y="46482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15" descr="C:\Users\jacqui.fenner\Desktop\PTT templates\images\noaa icons\noaa_icons-06.png">
              <a:hlinkClick r:id="rId8"/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-15240" y="35814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15" descr="C:\Users\jacqui.fenner\Desktop\PTT templates\images\noaa icons\noaa_icons-07.png">
              <a:hlinkClick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-15240" y="25146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15" descr="C:\Users\jacqui.fenner\Desktop\PTT templates\images\noaa icons\noaa_icons-08.png">
              <a:hlinkClick r:id="rId12"/>
            </p:cNvPr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-15240" y="14478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15" descr="C:\Users\jacqui.fenner\Desktop\PTT templates\images\noaa icons\noaa_icons-10.png">
              <a:hlinkClick r:id="rId14"/>
            </p:cNvPr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-15240" y="3810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7" name="Google Shape;97;p15"/>
            <p:cNvGrpSpPr/>
            <p:nvPr/>
          </p:nvGrpSpPr>
          <p:grpSpPr>
            <a:xfrm>
              <a:off x="15148" y="0"/>
              <a:ext cx="420600" cy="6858000"/>
              <a:chOff x="15148" y="0"/>
              <a:chExt cx="420600" cy="6858000"/>
            </a:xfrm>
          </p:grpSpPr>
          <p:grpSp>
            <p:nvGrpSpPr>
              <p:cNvPr id="98" name="Google Shape;98;p15"/>
              <p:cNvGrpSpPr/>
              <p:nvPr/>
            </p:nvGrpSpPr>
            <p:grpSpPr>
              <a:xfrm>
                <a:off x="15148" y="1066800"/>
                <a:ext cx="420600" cy="5334000"/>
                <a:chOff x="15148" y="1066800"/>
                <a:chExt cx="420600" cy="5334000"/>
              </a:xfrm>
            </p:grpSpPr>
            <p:cxnSp>
              <p:nvCxnSpPr>
                <p:cNvPr id="99" name="Google Shape;99;p15"/>
                <p:cNvCxnSpPr/>
                <p:nvPr/>
              </p:nvCxnSpPr>
              <p:spPr>
                <a:xfrm>
                  <a:off x="15148" y="42672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0" name="Google Shape;100;p15"/>
                <p:cNvCxnSpPr/>
                <p:nvPr/>
              </p:nvCxnSpPr>
              <p:spPr>
                <a:xfrm>
                  <a:off x="15148" y="32004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1" name="Google Shape;101;p15"/>
                <p:cNvCxnSpPr/>
                <p:nvPr/>
              </p:nvCxnSpPr>
              <p:spPr>
                <a:xfrm>
                  <a:off x="15148" y="21336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2" name="Google Shape;102;p15"/>
                <p:cNvCxnSpPr/>
                <p:nvPr/>
              </p:nvCxnSpPr>
              <p:spPr>
                <a:xfrm>
                  <a:off x="15148" y="53340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3" name="Google Shape;103;p15"/>
                <p:cNvCxnSpPr/>
                <p:nvPr/>
              </p:nvCxnSpPr>
              <p:spPr>
                <a:xfrm>
                  <a:off x="15148" y="10668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4" name="Google Shape;104;p15"/>
                <p:cNvCxnSpPr/>
                <p:nvPr/>
              </p:nvCxnSpPr>
              <p:spPr>
                <a:xfrm>
                  <a:off x="15148" y="64008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105" name="Google Shape;105;p15"/>
              <p:cNvCxnSpPr/>
              <p:nvPr/>
            </p:nvCxnSpPr>
            <p:spPr>
              <a:xfrm>
                <a:off x="431292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>
                    <a:alpha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457200" y="1200157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body" idx="2"/>
          </p:nvPr>
        </p:nvSpPr>
        <p:spPr>
          <a:xfrm>
            <a:off x="4648200" y="1200157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ftr" idx="11"/>
          </p:nvPr>
        </p:nvSpPr>
        <p:spPr>
          <a:xfrm>
            <a:off x="3124201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228600" y="204434"/>
            <a:ext cx="8610600" cy="5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dt" idx="10"/>
          </p:nvPr>
        </p:nvSpPr>
        <p:spPr>
          <a:xfrm>
            <a:off x="4" y="485775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ftr" idx="11"/>
          </p:nvPr>
        </p:nvSpPr>
        <p:spPr>
          <a:xfrm>
            <a:off x="3124202" y="486966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sldNum" idx="12"/>
          </p:nvPr>
        </p:nvSpPr>
        <p:spPr>
          <a:xfrm>
            <a:off x="7010402" y="4869660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50" tIns="45550" rIns="91150" bIns="455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body" idx="1"/>
          </p:nvPr>
        </p:nvSpPr>
        <p:spPr>
          <a:xfrm>
            <a:off x="228600" y="846492"/>
            <a:ext cx="8610600" cy="40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" type="obj">
  <p:cSld name="OBJEC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body" idx="1"/>
          </p:nvPr>
        </p:nvSpPr>
        <p:spPr>
          <a:xfrm>
            <a:off x="752888" y="914400"/>
            <a:ext cx="79338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" type="obj">
  <p:cSld name="OBJEC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>
            <a:spLocks noGrp="1"/>
          </p:cNvSpPr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Google Shape;149;p20"/>
          <p:cNvSpPr txBox="1">
            <a:spLocks noGrp="1"/>
          </p:cNvSpPr>
          <p:nvPr>
            <p:ph type="body" idx="1"/>
          </p:nvPr>
        </p:nvSpPr>
        <p:spPr>
          <a:xfrm>
            <a:off x="752888" y="914400"/>
            <a:ext cx="79338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" name="Google Shape;152;p21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3" name="Google Shape;153;p2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Only">
  <p:cSld name="2_Title Only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 txBox="1">
            <a:spLocks noGrp="1"/>
          </p:cNvSpPr>
          <p:nvPr>
            <p:ph type="title"/>
          </p:nvPr>
        </p:nvSpPr>
        <p:spPr>
          <a:xfrm>
            <a:off x="228600" y="204446"/>
            <a:ext cx="8610600" cy="5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dt" idx="10"/>
          </p:nvPr>
        </p:nvSpPr>
        <p:spPr>
          <a:xfrm>
            <a:off x="6" y="485778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p22"/>
          <p:cNvSpPr txBox="1">
            <a:spLocks noGrp="1"/>
          </p:cNvSpPr>
          <p:nvPr>
            <p:ph type="ftr" idx="11"/>
          </p:nvPr>
        </p:nvSpPr>
        <p:spPr>
          <a:xfrm>
            <a:off x="3124202" y="4869688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sldNum" idx="12"/>
          </p:nvPr>
        </p:nvSpPr>
        <p:spPr>
          <a:xfrm>
            <a:off x="7010403" y="4869688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body" idx="1"/>
          </p:nvPr>
        </p:nvSpPr>
        <p:spPr>
          <a:xfrm>
            <a:off x="228600" y="971550"/>
            <a:ext cx="8610600" cy="3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22"/>
          <p:cNvSpPr txBox="1">
            <a:spLocks noGrp="1"/>
          </p:cNvSpPr>
          <p:nvPr>
            <p:ph type="body" idx="2"/>
          </p:nvPr>
        </p:nvSpPr>
        <p:spPr>
          <a:xfrm>
            <a:off x="228600" y="571502"/>
            <a:ext cx="8610600" cy="2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None/>
              <a:defRPr sz="2800" b="1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None/>
              <a:defRPr sz="2800" b="1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None/>
              <a:defRPr sz="2800" b="1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3" name="Google Shape;163;p23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23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>
            <a:spLocks noGrp="1"/>
          </p:cNvSpPr>
          <p:nvPr>
            <p:ph type="ctrTitle"/>
          </p:nvPr>
        </p:nvSpPr>
        <p:spPr>
          <a:xfrm>
            <a:off x="685800" y="1597845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Google Shape;168;p24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" name="Google Shape;169;p24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0" name="Google Shape;170;p24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1" name="Google Shape;171;p24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, Small Pic">
  <p:cSld name="2 Column, Small Pic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 txBox="1">
            <a:spLocks noGrp="1"/>
          </p:cNvSpPr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4" name="Google Shape;174;p25"/>
          <p:cNvSpPr>
            <a:spLocks noGrp="1"/>
          </p:cNvSpPr>
          <p:nvPr>
            <p:ph type="pic" idx="2"/>
          </p:nvPr>
        </p:nvSpPr>
        <p:spPr>
          <a:xfrm>
            <a:off x="4953000" y="914400"/>
            <a:ext cx="3733800" cy="1485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Google Shape;175;p25"/>
          <p:cNvSpPr txBox="1">
            <a:spLocks noGrp="1"/>
          </p:cNvSpPr>
          <p:nvPr>
            <p:ph type="body" idx="1"/>
          </p:nvPr>
        </p:nvSpPr>
        <p:spPr>
          <a:xfrm>
            <a:off x="752888" y="914400"/>
            <a:ext cx="37428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Google Shape;176;p25"/>
          <p:cNvSpPr txBox="1">
            <a:spLocks noGrp="1"/>
          </p:cNvSpPr>
          <p:nvPr>
            <p:ph type="body" idx="3"/>
          </p:nvPr>
        </p:nvSpPr>
        <p:spPr>
          <a:xfrm>
            <a:off x="4953000" y="2571750"/>
            <a:ext cx="37428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, Tall Pic Right">
  <p:cSld name="1 Column, Tall Pic Righ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 txBox="1">
            <a:spLocks noGrp="1"/>
          </p:cNvSpPr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9" name="Google Shape;179;p26"/>
          <p:cNvSpPr>
            <a:spLocks noGrp="1"/>
          </p:cNvSpPr>
          <p:nvPr>
            <p:ph type="pic" idx="2"/>
          </p:nvPr>
        </p:nvSpPr>
        <p:spPr>
          <a:xfrm>
            <a:off x="6096000" y="914400"/>
            <a:ext cx="2590800" cy="3714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" name="Google Shape;180;p26"/>
          <p:cNvSpPr txBox="1">
            <a:spLocks noGrp="1"/>
          </p:cNvSpPr>
          <p:nvPr>
            <p:ph type="body" idx="1"/>
          </p:nvPr>
        </p:nvSpPr>
        <p:spPr>
          <a:xfrm>
            <a:off x="752888" y="914400"/>
            <a:ext cx="51906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, Tall Pic Left">
  <p:cSld name="1 Column, Tall Pic Left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>
            <a:spLocks noGrp="1"/>
          </p:cNvSpPr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3" name="Google Shape;183;p27"/>
          <p:cNvSpPr>
            <a:spLocks noGrp="1"/>
          </p:cNvSpPr>
          <p:nvPr>
            <p:ph type="pic" idx="2"/>
          </p:nvPr>
        </p:nvSpPr>
        <p:spPr>
          <a:xfrm>
            <a:off x="762000" y="914400"/>
            <a:ext cx="2590800" cy="3714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Google Shape;184;p27"/>
          <p:cNvSpPr txBox="1">
            <a:spLocks noGrp="1"/>
          </p:cNvSpPr>
          <p:nvPr>
            <p:ph type="body" idx="1"/>
          </p:nvPr>
        </p:nvSpPr>
        <p:spPr>
          <a:xfrm>
            <a:off x="3505200" y="914400"/>
            <a:ext cx="51906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, Wide Pic Top">
  <p:cSld name="1 Column, Wide Pic Top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8"/>
          <p:cNvSpPr>
            <a:spLocks noGrp="1"/>
          </p:cNvSpPr>
          <p:nvPr>
            <p:ph type="pic" idx="2"/>
          </p:nvPr>
        </p:nvSpPr>
        <p:spPr>
          <a:xfrm>
            <a:off x="762000" y="914400"/>
            <a:ext cx="7921800" cy="1314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Google Shape;187;p28"/>
          <p:cNvSpPr txBox="1">
            <a:spLocks noGrp="1"/>
          </p:cNvSpPr>
          <p:nvPr>
            <p:ph type="body" idx="1"/>
          </p:nvPr>
        </p:nvSpPr>
        <p:spPr>
          <a:xfrm>
            <a:off x="752888" y="2343150"/>
            <a:ext cx="7933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" name="Google Shape;188;p28"/>
          <p:cNvSpPr txBox="1">
            <a:spLocks noGrp="1"/>
          </p:cNvSpPr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, Wide Pic Bottom">
  <p:cSld name="1 Column, Wide Pic Bottom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>
            <a:spLocks noGrp="1"/>
          </p:cNvSpPr>
          <p:nvPr>
            <p:ph type="pic" idx="2"/>
          </p:nvPr>
        </p:nvSpPr>
        <p:spPr>
          <a:xfrm>
            <a:off x="762000" y="3314700"/>
            <a:ext cx="7921800" cy="1314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Google Shape;191;p29"/>
          <p:cNvSpPr txBox="1">
            <a:spLocks noGrp="1"/>
          </p:cNvSpPr>
          <p:nvPr>
            <p:ph type="body" idx="1"/>
          </p:nvPr>
        </p:nvSpPr>
        <p:spPr>
          <a:xfrm>
            <a:off x="752888" y="914400"/>
            <a:ext cx="7933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2" name="Google Shape;192;p29"/>
          <p:cNvSpPr txBox="1">
            <a:spLocks noGrp="1"/>
          </p:cNvSpPr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">
  <p:cSld name="2 Column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>
            <a:spLocks noGrp="1"/>
          </p:cNvSpPr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5" name="Google Shape;195;p30"/>
          <p:cNvSpPr txBox="1">
            <a:spLocks noGrp="1"/>
          </p:cNvSpPr>
          <p:nvPr>
            <p:ph type="body" idx="1"/>
          </p:nvPr>
        </p:nvSpPr>
        <p:spPr>
          <a:xfrm>
            <a:off x="762000" y="914400"/>
            <a:ext cx="37428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6" name="Google Shape;196;p30"/>
          <p:cNvSpPr txBox="1">
            <a:spLocks noGrp="1"/>
          </p:cNvSpPr>
          <p:nvPr>
            <p:ph type="body" idx="2"/>
          </p:nvPr>
        </p:nvSpPr>
        <p:spPr>
          <a:xfrm>
            <a:off x="4953000" y="914400"/>
            <a:ext cx="37428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, 2 Pic">
  <p:cSld name="2 Column, 2 Pic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1"/>
          <p:cNvSpPr txBox="1">
            <a:spLocks noGrp="1"/>
          </p:cNvSpPr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9" name="Google Shape;199;p31"/>
          <p:cNvSpPr>
            <a:spLocks noGrp="1"/>
          </p:cNvSpPr>
          <p:nvPr>
            <p:ph type="pic" idx="2"/>
          </p:nvPr>
        </p:nvSpPr>
        <p:spPr>
          <a:xfrm>
            <a:off x="762001" y="914400"/>
            <a:ext cx="3733800" cy="1200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0" name="Google Shape;200;p31"/>
          <p:cNvSpPr>
            <a:spLocks noGrp="1"/>
          </p:cNvSpPr>
          <p:nvPr>
            <p:ph type="pic" idx="3"/>
          </p:nvPr>
        </p:nvSpPr>
        <p:spPr>
          <a:xfrm>
            <a:off x="4953000" y="914400"/>
            <a:ext cx="3733800" cy="1200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1" name="Google Shape;201;p31"/>
          <p:cNvSpPr txBox="1">
            <a:spLocks noGrp="1"/>
          </p:cNvSpPr>
          <p:nvPr>
            <p:ph type="body" idx="1"/>
          </p:nvPr>
        </p:nvSpPr>
        <p:spPr>
          <a:xfrm>
            <a:off x="752888" y="2286000"/>
            <a:ext cx="3742800" cy="23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2" name="Google Shape;202;p31"/>
          <p:cNvSpPr txBox="1">
            <a:spLocks noGrp="1"/>
          </p:cNvSpPr>
          <p:nvPr>
            <p:ph type="body" idx="4"/>
          </p:nvPr>
        </p:nvSpPr>
        <p:spPr>
          <a:xfrm>
            <a:off x="4953000" y="2286000"/>
            <a:ext cx="3742800" cy="23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2"/>
          <p:cNvSpPr txBox="1">
            <a:spLocks noGrp="1"/>
          </p:cNvSpPr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5" name="Google Shape;205;p32"/>
          <p:cNvSpPr txBox="1">
            <a:spLocks noGrp="1"/>
          </p:cNvSpPr>
          <p:nvPr>
            <p:ph type="body" idx="1"/>
          </p:nvPr>
        </p:nvSpPr>
        <p:spPr>
          <a:xfrm>
            <a:off x="752888" y="914400"/>
            <a:ext cx="24474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6" name="Google Shape;206;p32"/>
          <p:cNvSpPr txBox="1">
            <a:spLocks noGrp="1"/>
          </p:cNvSpPr>
          <p:nvPr>
            <p:ph type="body" idx="2"/>
          </p:nvPr>
        </p:nvSpPr>
        <p:spPr>
          <a:xfrm>
            <a:off x="6248400" y="914400"/>
            <a:ext cx="24474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7" name="Google Shape;207;p32"/>
          <p:cNvSpPr txBox="1">
            <a:spLocks noGrp="1"/>
          </p:cNvSpPr>
          <p:nvPr>
            <p:ph type="body" idx="3"/>
          </p:nvPr>
        </p:nvSpPr>
        <p:spPr>
          <a:xfrm>
            <a:off x="3500644" y="914400"/>
            <a:ext cx="24474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, 3 Pic">
  <p:cSld name="3 Column, 3 Pic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3"/>
          <p:cNvSpPr txBox="1">
            <a:spLocks noGrp="1"/>
          </p:cNvSpPr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0" name="Google Shape;210;p33"/>
          <p:cNvSpPr>
            <a:spLocks noGrp="1"/>
          </p:cNvSpPr>
          <p:nvPr>
            <p:ph type="pic" idx="2"/>
          </p:nvPr>
        </p:nvSpPr>
        <p:spPr>
          <a:xfrm>
            <a:off x="762000" y="914400"/>
            <a:ext cx="2435400" cy="1200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1" name="Google Shape;211;p33"/>
          <p:cNvSpPr>
            <a:spLocks noGrp="1"/>
          </p:cNvSpPr>
          <p:nvPr>
            <p:ph type="pic" idx="3"/>
          </p:nvPr>
        </p:nvSpPr>
        <p:spPr>
          <a:xfrm>
            <a:off x="3508162" y="914400"/>
            <a:ext cx="2435400" cy="1200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2" name="Google Shape;212;p33"/>
          <p:cNvSpPr>
            <a:spLocks noGrp="1"/>
          </p:cNvSpPr>
          <p:nvPr>
            <p:ph type="pic" idx="4"/>
          </p:nvPr>
        </p:nvSpPr>
        <p:spPr>
          <a:xfrm>
            <a:off x="6251362" y="914400"/>
            <a:ext cx="2435400" cy="1200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3" name="Google Shape;213;p33"/>
          <p:cNvSpPr txBox="1">
            <a:spLocks noGrp="1"/>
          </p:cNvSpPr>
          <p:nvPr>
            <p:ph type="body" idx="1"/>
          </p:nvPr>
        </p:nvSpPr>
        <p:spPr>
          <a:xfrm>
            <a:off x="752888" y="2286000"/>
            <a:ext cx="2447400" cy="23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4" name="Google Shape;214;p33"/>
          <p:cNvSpPr txBox="1">
            <a:spLocks noGrp="1"/>
          </p:cNvSpPr>
          <p:nvPr>
            <p:ph type="body" idx="5"/>
          </p:nvPr>
        </p:nvSpPr>
        <p:spPr>
          <a:xfrm>
            <a:off x="6248400" y="2286000"/>
            <a:ext cx="2447400" cy="23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5" name="Google Shape;215;p33"/>
          <p:cNvSpPr txBox="1">
            <a:spLocks noGrp="1"/>
          </p:cNvSpPr>
          <p:nvPr>
            <p:ph type="body" idx="6"/>
          </p:nvPr>
        </p:nvSpPr>
        <p:spPr>
          <a:xfrm>
            <a:off x="3500644" y="2286000"/>
            <a:ext cx="2447400" cy="23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Lg Pic">
  <p:cSld name="1 Lg Pic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4"/>
          <p:cNvSpPr txBox="1">
            <a:spLocks noGrp="1"/>
          </p:cNvSpPr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8" name="Google Shape;218;p34"/>
          <p:cNvSpPr>
            <a:spLocks noGrp="1"/>
          </p:cNvSpPr>
          <p:nvPr>
            <p:ph type="pic" idx="2"/>
          </p:nvPr>
        </p:nvSpPr>
        <p:spPr>
          <a:xfrm>
            <a:off x="762000" y="914400"/>
            <a:ext cx="7924800" cy="3714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k Blue">
  <p:cSld name="Dk Blue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5"/>
          <p:cNvSpPr/>
          <p:nvPr/>
        </p:nvSpPr>
        <p:spPr>
          <a:xfrm>
            <a:off x="410810" y="0"/>
            <a:ext cx="8730900" cy="3200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5"/>
          <p:cNvSpPr>
            <a:spLocks noGrp="1"/>
          </p:cNvSpPr>
          <p:nvPr>
            <p:ph type="pic" idx="2"/>
          </p:nvPr>
        </p:nvSpPr>
        <p:spPr>
          <a:xfrm>
            <a:off x="412576" y="3200400"/>
            <a:ext cx="8729100" cy="1943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2" name="Google Shape;222;p35"/>
          <p:cNvSpPr txBox="1">
            <a:spLocks noGrp="1"/>
          </p:cNvSpPr>
          <p:nvPr>
            <p:ph type="body" idx="1"/>
          </p:nvPr>
        </p:nvSpPr>
        <p:spPr>
          <a:xfrm>
            <a:off x="780334" y="1943099"/>
            <a:ext cx="13716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D6F5F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D6F5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3" name="Google Shape;223;p35"/>
          <p:cNvSpPr txBox="1">
            <a:spLocks noGrp="1"/>
          </p:cNvSpPr>
          <p:nvPr>
            <p:ph type="body" idx="3"/>
          </p:nvPr>
        </p:nvSpPr>
        <p:spPr>
          <a:xfrm>
            <a:off x="780334" y="2800350"/>
            <a:ext cx="12954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6F5F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6F5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4" name="Google Shape;224;p35"/>
          <p:cNvSpPr txBox="1">
            <a:spLocks noGrp="1"/>
          </p:cNvSpPr>
          <p:nvPr>
            <p:ph type="body" idx="4"/>
          </p:nvPr>
        </p:nvSpPr>
        <p:spPr>
          <a:xfrm>
            <a:off x="2514600" y="576559"/>
            <a:ext cx="6096000" cy="10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5" name="Google Shape;225;p35"/>
          <p:cNvSpPr txBox="1">
            <a:spLocks noGrp="1"/>
          </p:cNvSpPr>
          <p:nvPr>
            <p:ph type="body" idx="5"/>
          </p:nvPr>
        </p:nvSpPr>
        <p:spPr>
          <a:xfrm>
            <a:off x="2515037" y="1696640"/>
            <a:ext cx="6092400" cy="7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4EDF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6" name="Google Shape;226;p35"/>
          <p:cNvSpPr txBox="1">
            <a:spLocks noGrp="1"/>
          </p:cNvSpPr>
          <p:nvPr>
            <p:ph type="body" idx="6"/>
          </p:nvPr>
        </p:nvSpPr>
        <p:spPr>
          <a:xfrm>
            <a:off x="2514600" y="2483428"/>
            <a:ext cx="60960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4ED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27" name="Google Shape;227;p35"/>
          <p:cNvCxnSpPr/>
          <p:nvPr/>
        </p:nvCxnSpPr>
        <p:spPr>
          <a:xfrm>
            <a:off x="2285999" y="457200"/>
            <a:ext cx="0" cy="2605200"/>
          </a:xfrm>
          <a:prstGeom prst="straightConnector1">
            <a:avLst/>
          </a:prstGeom>
          <a:noFill/>
          <a:ln w="12700" cap="flat" cmpd="sng">
            <a:solidFill>
              <a:srgbClr val="3FA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28" name="Google Shape;228;p35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400050"/>
            <a:ext cx="1321602" cy="16004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9" name="Google Shape;229;p35"/>
          <p:cNvGrpSpPr/>
          <p:nvPr/>
        </p:nvGrpSpPr>
        <p:grpSpPr>
          <a:xfrm>
            <a:off x="-30388" y="-2286"/>
            <a:ext cx="472440" cy="5145786"/>
            <a:chOff x="-15240" y="-3048"/>
            <a:chExt cx="472440" cy="6861048"/>
          </a:xfrm>
        </p:grpSpPr>
        <p:sp>
          <p:nvSpPr>
            <p:cNvPr id="230" name="Google Shape;230;p35"/>
            <p:cNvSpPr/>
            <p:nvPr/>
          </p:nvSpPr>
          <p:spPr>
            <a:xfrm>
              <a:off x="10668" y="0"/>
              <a:ext cx="420600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35"/>
            <p:cNvSpPr/>
            <p:nvPr/>
          </p:nvSpPr>
          <p:spPr>
            <a:xfrm>
              <a:off x="16002" y="-3048"/>
              <a:ext cx="410100" cy="1069800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2" name="Google Shape;232;p35" descr="C:\Users\jacqui.fenner\Desktop\PTT templates\images\noaa icons\noaa_icons-04.png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15240" y="5714999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3" name="Google Shape;233;p35" descr="C:\Users\jacqui.fenner\Desktop\PTT templates\images\noaa icons\noaa_icons-05.png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-15240" y="46482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4" name="Google Shape;234;p35" descr="C:\Users\jacqui.fenner\Desktop\PTT templates\images\noaa icons\noaa_icons-06.png">
              <a:hlinkClick r:id="rId8"/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-15240" y="35814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5" name="Google Shape;235;p35" descr="C:\Users\jacqui.fenner\Desktop\PTT templates\images\noaa icons\noaa_icons-07.png">
              <a:hlinkClick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-15240" y="25146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6" name="Google Shape;236;p35" descr="C:\Users\jacqui.fenner\Desktop\PTT templates\images\noaa icons\noaa_icons-08.png">
              <a:hlinkClick r:id="rId12"/>
            </p:cNvPr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-15240" y="14478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7" name="Google Shape;237;p35" descr="C:\Users\jacqui.fenner\Desktop\PTT templates\images\noaa icons\noaa_icons-10.png">
              <a:hlinkClick r:id="rId14"/>
            </p:cNvPr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-15240" y="3810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38" name="Google Shape;238;p35"/>
            <p:cNvGrpSpPr/>
            <p:nvPr/>
          </p:nvGrpSpPr>
          <p:grpSpPr>
            <a:xfrm>
              <a:off x="15148" y="0"/>
              <a:ext cx="420600" cy="6858000"/>
              <a:chOff x="15148" y="0"/>
              <a:chExt cx="420600" cy="6858000"/>
            </a:xfrm>
          </p:grpSpPr>
          <p:grpSp>
            <p:nvGrpSpPr>
              <p:cNvPr id="239" name="Google Shape;239;p35"/>
              <p:cNvGrpSpPr/>
              <p:nvPr/>
            </p:nvGrpSpPr>
            <p:grpSpPr>
              <a:xfrm>
                <a:off x="15148" y="1066800"/>
                <a:ext cx="420600" cy="5334000"/>
                <a:chOff x="15148" y="1066800"/>
                <a:chExt cx="420600" cy="5334000"/>
              </a:xfrm>
            </p:grpSpPr>
            <p:cxnSp>
              <p:nvCxnSpPr>
                <p:cNvPr id="240" name="Google Shape;240;p35"/>
                <p:cNvCxnSpPr/>
                <p:nvPr/>
              </p:nvCxnSpPr>
              <p:spPr>
                <a:xfrm>
                  <a:off x="15148" y="42672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41" name="Google Shape;241;p35"/>
                <p:cNvCxnSpPr/>
                <p:nvPr/>
              </p:nvCxnSpPr>
              <p:spPr>
                <a:xfrm>
                  <a:off x="15148" y="32004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42" name="Google Shape;242;p35"/>
                <p:cNvCxnSpPr/>
                <p:nvPr/>
              </p:nvCxnSpPr>
              <p:spPr>
                <a:xfrm>
                  <a:off x="15148" y="21336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43" name="Google Shape;243;p35"/>
                <p:cNvCxnSpPr/>
                <p:nvPr/>
              </p:nvCxnSpPr>
              <p:spPr>
                <a:xfrm>
                  <a:off x="15148" y="53340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44" name="Google Shape;244;p35"/>
                <p:cNvCxnSpPr/>
                <p:nvPr/>
              </p:nvCxnSpPr>
              <p:spPr>
                <a:xfrm>
                  <a:off x="15148" y="10668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45" name="Google Shape;245;p35"/>
                <p:cNvCxnSpPr/>
                <p:nvPr/>
              </p:nvCxnSpPr>
              <p:spPr>
                <a:xfrm>
                  <a:off x="15148" y="64008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246" name="Google Shape;246;p35"/>
              <p:cNvCxnSpPr/>
              <p:nvPr/>
            </p:nvCxnSpPr>
            <p:spPr>
              <a:xfrm>
                <a:off x="431292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>
                    <a:alpha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k Blue 1">
  <p:cSld name="Dk Blue_1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6"/>
          <p:cNvSpPr/>
          <p:nvPr/>
        </p:nvSpPr>
        <p:spPr>
          <a:xfrm>
            <a:off x="410810" y="0"/>
            <a:ext cx="8733300" cy="483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9" name="Google Shape;249;p36"/>
          <p:cNvGrpSpPr/>
          <p:nvPr/>
        </p:nvGrpSpPr>
        <p:grpSpPr>
          <a:xfrm>
            <a:off x="-30388" y="-2286"/>
            <a:ext cx="472440" cy="5145786"/>
            <a:chOff x="-15240" y="-3048"/>
            <a:chExt cx="472440" cy="6861048"/>
          </a:xfrm>
        </p:grpSpPr>
        <p:sp>
          <p:nvSpPr>
            <p:cNvPr id="250" name="Google Shape;250;p36"/>
            <p:cNvSpPr/>
            <p:nvPr/>
          </p:nvSpPr>
          <p:spPr>
            <a:xfrm>
              <a:off x="10668" y="0"/>
              <a:ext cx="420600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36"/>
            <p:cNvSpPr/>
            <p:nvPr/>
          </p:nvSpPr>
          <p:spPr>
            <a:xfrm>
              <a:off x="16002" y="-3048"/>
              <a:ext cx="410100" cy="1069800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52" name="Google Shape;252;p36" descr="C:\Users\jacqui.fenner\Desktop\PTT templates\images\noaa icons\noaa_icons-04.png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5240" y="5714999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3" name="Google Shape;253;p36" descr="C:\Users\jacqui.fenner\Desktop\PTT templates\images\noaa icons\noaa_icons-05.png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15240" y="46482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4" name="Google Shape;254;p36" descr="C:\Users\jacqui.fenner\Desktop\PTT templates\images\noaa icons\noaa_icons-06.png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-15240" y="35814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5" name="Google Shape;255;p36" descr="C:\Users\jacqui.fenner\Desktop\PTT templates\images\noaa icons\noaa_icons-07.png">
              <a:hlinkClick r:id="rId8"/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-15240" y="25146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6" name="Google Shape;256;p36" descr="C:\Users\jacqui.fenner\Desktop\PTT templates\images\noaa icons\noaa_icons-08.png">
              <a:hlinkClick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-15240" y="14478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7" name="Google Shape;257;p36" descr="C:\Users\jacqui.fenner\Desktop\PTT templates\images\noaa icons\noaa_icons-10.png">
              <a:hlinkClick r:id="rId12"/>
            </p:cNvPr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-15240" y="3810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58" name="Google Shape;258;p36"/>
            <p:cNvGrpSpPr/>
            <p:nvPr/>
          </p:nvGrpSpPr>
          <p:grpSpPr>
            <a:xfrm>
              <a:off x="15148" y="0"/>
              <a:ext cx="420600" cy="6858000"/>
              <a:chOff x="15148" y="0"/>
              <a:chExt cx="420600" cy="6858000"/>
            </a:xfrm>
          </p:grpSpPr>
          <p:grpSp>
            <p:nvGrpSpPr>
              <p:cNvPr id="259" name="Google Shape;259;p36"/>
              <p:cNvGrpSpPr/>
              <p:nvPr/>
            </p:nvGrpSpPr>
            <p:grpSpPr>
              <a:xfrm>
                <a:off x="15148" y="1066800"/>
                <a:ext cx="420600" cy="5334000"/>
                <a:chOff x="15148" y="1066800"/>
                <a:chExt cx="420600" cy="5334000"/>
              </a:xfrm>
            </p:grpSpPr>
            <p:cxnSp>
              <p:nvCxnSpPr>
                <p:cNvPr id="260" name="Google Shape;260;p36"/>
                <p:cNvCxnSpPr/>
                <p:nvPr/>
              </p:nvCxnSpPr>
              <p:spPr>
                <a:xfrm>
                  <a:off x="15148" y="42672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61" name="Google Shape;261;p36"/>
                <p:cNvCxnSpPr/>
                <p:nvPr/>
              </p:nvCxnSpPr>
              <p:spPr>
                <a:xfrm>
                  <a:off x="15148" y="32004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62" name="Google Shape;262;p36"/>
                <p:cNvCxnSpPr/>
                <p:nvPr/>
              </p:nvCxnSpPr>
              <p:spPr>
                <a:xfrm>
                  <a:off x="15148" y="21336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63" name="Google Shape;263;p36"/>
                <p:cNvCxnSpPr/>
                <p:nvPr/>
              </p:nvCxnSpPr>
              <p:spPr>
                <a:xfrm>
                  <a:off x="15148" y="53340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64" name="Google Shape;264;p36"/>
                <p:cNvCxnSpPr/>
                <p:nvPr/>
              </p:nvCxnSpPr>
              <p:spPr>
                <a:xfrm>
                  <a:off x="15148" y="10668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65" name="Google Shape;265;p36"/>
                <p:cNvCxnSpPr/>
                <p:nvPr/>
              </p:nvCxnSpPr>
              <p:spPr>
                <a:xfrm>
                  <a:off x="15148" y="64008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266" name="Google Shape;266;p36"/>
              <p:cNvCxnSpPr/>
              <p:nvPr/>
            </p:nvCxnSpPr>
            <p:spPr>
              <a:xfrm>
                <a:off x="431292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>
                    <a:alpha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267" name="Google Shape;267;p36"/>
          <p:cNvSpPr txBox="1">
            <a:spLocks noGrp="1"/>
          </p:cNvSpPr>
          <p:nvPr>
            <p:ph type="title"/>
          </p:nvPr>
        </p:nvSpPr>
        <p:spPr>
          <a:xfrm>
            <a:off x="762000" y="800099"/>
            <a:ext cx="7933800" cy="9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8" name="Google Shape;268;p36"/>
          <p:cNvSpPr/>
          <p:nvPr/>
        </p:nvSpPr>
        <p:spPr>
          <a:xfrm>
            <a:off x="0" y="4800601"/>
            <a:ext cx="9144000" cy="3429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36"/>
          <p:cNvSpPr txBox="1"/>
          <p:nvPr/>
        </p:nvSpPr>
        <p:spPr>
          <a:xfrm>
            <a:off x="1447800" y="4913784"/>
            <a:ext cx="72390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Department of Commerce  //  National Oceanic and Atmospheric Administration  //  </a:t>
            </a:r>
            <a:fld id="{00000000-1234-1234-1234-123412341234}" type="slidenum">
              <a:rPr lang="en" sz="1000" b="0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1000" b="0" i="0" u="none" strike="noStrike" cap="none">
              <a:solidFill>
                <a:srgbClr val="0B459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70" name="Google Shape;270;p36" descr="G:\STALL\ST Comms\Templates &amp; Resources\Logos\Other Emblems\DOC Logo\DOC Color.png">
            <a:hlinkClick r:id="rId14"/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28600" y="4832593"/>
            <a:ext cx="278916" cy="278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6">
            <a:hlinkClick r:id="rId16"/>
          </p:cNvPr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639827" y="4836939"/>
            <a:ext cx="270224" cy="270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4" name="Google Shape;274;p37"/>
          <p:cNvSpPr txBox="1">
            <a:spLocks noGrp="1"/>
          </p:cNvSpPr>
          <p:nvPr>
            <p:ph type="body" idx="1"/>
          </p:nvPr>
        </p:nvSpPr>
        <p:spPr>
          <a:xfrm>
            <a:off x="457200" y="1200157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5" name="Google Shape;275;p37"/>
          <p:cNvSpPr txBox="1">
            <a:spLocks noGrp="1"/>
          </p:cNvSpPr>
          <p:nvPr>
            <p:ph type="body" idx="2"/>
          </p:nvPr>
        </p:nvSpPr>
        <p:spPr>
          <a:xfrm>
            <a:off x="4648200" y="1200157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6" name="Google Shape;276;p37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7" name="Google Shape;277;p37"/>
          <p:cNvSpPr txBox="1">
            <a:spLocks noGrp="1"/>
          </p:cNvSpPr>
          <p:nvPr>
            <p:ph type="ftr" idx="11"/>
          </p:nvPr>
        </p:nvSpPr>
        <p:spPr>
          <a:xfrm>
            <a:off x="3124201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8" name="Google Shape;278;p37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1" name="Google Shape;281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2" name="Google Shape;282;p3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" type="obj">
  <p:cSld name="OBJECT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0"/>
          <p:cNvSpPr txBox="1">
            <a:spLocks noGrp="1"/>
          </p:cNvSpPr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0" name="Google Shape;310;p40"/>
          <p:cNvSpPr txBox="1">
            <a:spLocks noGrp="1"/>
          </p:cNvSpPr>
          <p:nvPr>
            <p:ph type="body" idx="1"/>
          </p:nvPr>
        </p:nvSpPr>
        <p:spPr>
          <a:xfrm>
            <a:off x="752888" y="914400"/>
            <a:ext cx="79338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3" name="Google Shape;313;p41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4" name="Google Shape;314;p4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Only">
  <p:cSld name="2_Title Only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2"/>
          <p:cNvSpPr txBox="1">
            <a:spLocks noGrp="1"/>
          </p:cNvSpPr>
          <p:nvPr>
            <p:ph type="title"/>
          </p:nvPr>
        </p:nvSpPr>
        <p:spPr>
          <a:xfrm>
            <a:off x="228600" y="204449"/>
            <a:ext cx="8610600" cy="5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7" name="Google Shape;317;p42"/>
          <p:cNvSpPr txBox="1">
            <a:spLocks noGrp="1"/>
          </p:cNvSpPr>
          <p:nvPr>
            <p:ph type="dt" idx="10"/>
          </p:nvPr>
        </p:nvSpPr>
        <p:spPr>
          <a:xfrm>
            <a:off x="6" y="4857785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8" name="Google Shape;318;p42"/>
          <p:cNvSpPr txBox="1">
            <a:spLocks noGrp="1"/>
          </p:cNvSpPr>
          <p:nvPr>
            <p:ph type="ftr" idx="11"/>
          </p:nvPr>
        </p:nvSpPr>
        <p:spPr>
          <a:xfrm>
            <a:off x="3124202" y="486969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9" name="Google Shape;319;p42"/>
          <p:cNvSpPr txBox="1">
            <a:spLocks noGrp="1"/>
          </p:cNvSpPr>
          <p:nvPr>
            <p:ph type="sldNum" idx="12"/>
          </p:nvPr>
        </p:nvSpPr>
        <p:spPr>
          <a:xfrm>
            <a:off x="7010403" y="486969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0" name="Google Shape;320;p42"/>
          <p:cNvSpPr txBox="1">
            <a:spLocks noGrp="1"/>
          </p:cNvSpPr>
          <p:nvPr>
            <p:ph type="body" idx="1"/>
          </p:nvPr>
        </p:nvSpPr>
        <p:spPr>
          <a:xfrm>
            <a:off x="228600" y="971550"/>
            <a:ext cx="8610600" cy="3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1" name="Google Shape;321;p42"/>
          <p:cNvSpPr txBox="1">
            <a:spLocks noGrp="1"/>
          </p:cNvSpPr>
          <p:nvPr>
            <p:ph type="body" idx="2"/>
          </p:nvPr>
        </p:nvSpPr>
        <p:spPr>
          <a:xfrm>
            <a:off x="228600" y="571502"/>
            <a:ext cx="8610600" cy="2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None/>
              <a:defRPr sz="2800" b="1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None/>
              <a:defRPr sz="2800" b="1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None/>
              <a:defRPr sz="2800" b="1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4" name="Google Shape;324;p43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5" name="Google Shape;325;p43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6" name="Google Shape;326;p43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, Small Pic">
  <p:cSld name="2 Column, Small Pic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4"/>
          <p:cNvSpPr txBox="1">
            <a:spLocks noGrp="1"/>
          </p:cNvSpPr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9" name="Google Shape;329;p44"/>
          <p:cNvSpPr>
            <a:spLocks noGrp="1"/>
          </p:cNvSpPr>
          <p:nvPr>
            <p:ph type="pic" idx="2"/>
          </p:nvPr>
        </p:nvSpPr>
        <p:spPr>
          <a:xfrm>
            <a:off x="4953000" y="914400"/>
            <a:ext cx="3733800" cy="1485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30" name="Google Shape;330;p44"/>
          <p:cNvSpPr txBox="1">
            <a:spLocks noGrp="1"/>
          </p:cNvSpPr>
          <p:nvPr>
            <p:ph type="body" idx="1"/>
          </p:nvPr>
        </p:nvSpPr>
        <p:spPr>
          <a:xfrm>
            <a:off x="752888" y="914400"/>
            <a:ext cx="37428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1" name="Google Shape;331;p44"/>
          <p:cNvSpPr txBox="1">
            <a:spLocks noGrp="1"/>
          </p:cNvSpPr>
          <p:nvPr>
            <p:ph type="body" idx="3"/>
          </p:nvPr>
        </p:nvSpPr>
        <p:spPr>
          <a:xfrm>
            <a:off x="4953000" y="2571750"/>
            <a:ext cx="37428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, Tall Pic Right">
  <p:cSld name="1 Column, Tall Pic Right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5"/>
          <p:cNvSpPr txBox="1">
            <a:spLocks noGrp="1"/>
          </p:cNvSpPr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4" name="Google Shape;334;p45"/>
          <p:cNvSpPr>
            <a:spLocks noGrp="1"/>
          </p:cNvSpPr>
          <p:nvPr>
            <p:ph type="pic" idx="2"/>
          </p:nvPr>
        </p:nvSpPr>
        <p:spPr>
          <a:xfrm>
            <a:off x="6096000" y="914400"/>
            <a:ext cx="2590800" cy="3714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35" name="Google Shape;335;p45"/>
          <p:cNvSpPr txBox="1">
            <a:spLocks noGrp="1"/>
          </p:cNvSpPr>
          <p:nvPr>
            <p:ph type="body" idx="1"/>
          </p:nvPr>
        </p:nvSpPr>
        <p:spPr>
          <a:xfrm>
            <a:off x="752888" y="914400"/>
            <a:ext cx="51906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, Tall Pic Left">
  <p:cSld name="1 Column, Tall Pic Left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6"/>
          <p:cNvSpPr txBox="1">
            <a:spLocks noGrp="1"/>
          </p:cNvSpPr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8" name="Google Shape;338;p46"/>
          <p:cNvSpPr>
            <a:spLocks noGrp="1"/>
          </p:cNvSpPr>
          <p:nvPr>
            <p:ph type="pic" idx="2"/>
          </p:nvPr>
        </p:nvSpPr>
        <p:spPr>
          <a:xfrm>
            <a:off x="762000" y="914400"/>
            <a:ext cx="2590800" cy="3714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39" name="Google Shape;339;p46"/>
          <p:cNvSpPr txBox="1">
            <a:spLocks noGrp="1"/>
          </p:cNvSpPr>
          <p:nvPr>
            <p:ph type="body" idx="1"/>
          </p:nvPr>
        </p:nvSpPr>
        <p:spPr>
          <a:xfrm>
            <a:off x="3505200" y="914400"/>
            <a:ext cx="51906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, Wide Pic Top">
  <p:cSld name="1 Column, Wide Pic Top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7"/>
          <p:cNvSpPr>
            <a:spLocks noGrp="1"/>
          </p:cNvSpPr>
          <p:nvPr>
            <p:ph type="pic" idx="2"/>
          </p:nvPr>
        </p:nvSpPr>
        <p:spPr>
          <a:xfrm>
            <a:off x="762000" y="914400"/>
            <a:ext cx="7921800" cy="13146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42" name="Google Shape;342;p47"/>
          <p:cNvSpPr txBox="1">
            <a:spLocks noGrp="1"/>
          </p:cNvSpPr>
          <p:nvPr>
            <p:ph type="body" idx="1"/>
          </p:nvPr>
        </p:nvSpPr>
        <p:spPr>
          <a:xfrm>
            <a:off x="752888" y="2343150"/>
            <a:ext cx="7933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3" name="Google Shape;343;p47"/>
          <p:cNvSpPr txBox="1">
            <a:spLocks noGrp="1"/>
          </p:cNvSpPr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, Wide Pic Bottom">
  <p:cSld name="1 Column, Wide Pic Bottom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8"/>
          <p:cNvSpPr>
            <a:spLocks noGrp="1"/>
          </p:cNvSpPr>
          <p:nvPr>
            <p:ph type="pic" idx="2"/>
          </p:nvPr>
        </p:nvSpPr>
        <p:spPr>
          <a:xfrm>
            <a:off x="762000" y="3314700"/>
            <a:ext cx="7921800" cy="13146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46" name="Google Shape;346;p48"/>
          <p:cNvSpPr txBox="1">
            <a:spLocks noGrp="1"/>
          </p:cNvSpPr>
          <p:nvPr>
            <p:ph type="body" idx="1"/>
          </p:nvPr>
        </p:nvSpPr>
        <p:spPr>
          <a:xfrm>
            <a:off x="752888" y="914400"/>
            <a:ext cx="7933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7" name="Google Shape;347;p48"/>
          <p:cNvSpPr txBox="1">
            <a:spLocks noGrp="1"/>
          </p:cNvSpPr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">
  <p:cSld name="2 Column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9"/>
          <p:cNvSpPr txBox="1">
            <a:spLocks noGrp="1"/>
          </p:cNvSpPr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0" name="Google Shape;350;p49"/>
          <p:cNvSpPr txBox="1">
            <a:spLocks noGrp="1"/>
          </p:cNvSpPr>
          <p:nvPr>
            <p:ph type="body" idx="1"/>
          </p:nvPr>
        </p:nvSpPr>
        <p:spPr>
          <a:xfrm>
            <a:off x="762000" y="914400"/>
            <a:ext cx="37428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1" name="Google Shape;351;p49"/>
          <p:cNvSpPr txBox="1">
            <a:spLocks noGrp="1"/>
          </p:cNvSpPr>
          <p:nvPr>
            <p:ph type="body" idx="2"/>
          </p:nvPr>
        </p:nvSpPr>
        <p:spPr>
          <a:xfrm>
            <a:off x="4953000" y="914400"/>
            <a:ext cx="37428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, 2 Pic">
  <p:cSld name="2 Column, 2 Pic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0"/>
          <p:cNvSpPr txBox="1">
            <a:spLocks noGrp="1"/>
          </p:cNvSpPr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4" name="Google Shape;354;p50"/>
          <p:cNvSpPr>
            <a:spLocks noGrp="1"/>
          </p:cNvSpPr>
          <p:nvPr>
            <p:ph type="pic" idx="2"/>
          </p:nvPr>
        </p:nvSpPr>
        <p:spPr>
          <a:xfrm>
            <a:off x="762001" y="914400"/>
            <a:ext cx="3733800" cy="12003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55" name="Google Shape;355;p50"/>
          <p:cNvSpPr>
            <a:spLocks noGrp="1"/>
          </p:cNvSpPr>
          <p:nvPr>
            <p:ph type="pic" idx="3"/>
          </p:nvPr>
        </p:nvSpPr>
        <p:spPr>
          <a:xfrm>
            <a:off x="4953000" y="914400"/>
            <a:ext cx="3733800" cy="12003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56" name="Google Shape;356;p50"/>
          <p:cNvSpPr txBox="1">
            <a:spLocks noGrp="1"/>
          </p:cNvSpPr>
          <p:nvPr>
            <p:ph type="body" idx="1"/>
          </p:nvPr>
        </p:nvSpPr>
        <p:spPr>
          <a:xfrm>
            <a:off x="752888" y="2286000"/>
            <a:ext cx="3742800" cy="23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7" name="Google Shape;357;p50"/>
          <p:cNvSpPr txBox="1">
            <a:spLocks noGrp="1"/>
          </p:cNvSpPr>
          <p:nvPr>
            <p:ph type="body" idx="4"/>
          </p:nvPr>
        </p:nvSpPr>
        <p:spPr>
          <a:xfrm>
            <a:off x="4953000" y="2286000"/>
            <a:ext cx="3742800" cy="23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1"/>
          <p:cNvSpPr txBox="1">
            <a:spLocks noGrp="1"/>
          </p:cNvSpPr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0" name="Google Shape;360;p51"/>
          <p:cNvSpPr txBox="1">
            <a:spLocks noGrp="1"/>
          </p:cNvSpPr>
          <p:nvPr>
            <p:ph type="body" idx="1"/>
          </p:nvPr>
        </p:nvSpPr>
        <p:spPr>
          <a:xfrm>
            <a:off x="752888" y="914400"/>
            <a:ext cx="24474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1" name="Google Shape;361;p51"/>
          <p:cNvSpPr txBox="1">
            <a:spLocks noGrp="1"/>
          </p:cNvSpPr>
          <p:nvPr>
            <p:ph type="body" idx="2"/>
          </p:nvPr>
        </p:nvSpPr>
        <p:spPr>
          <a:xfrm>
            <a:off x="6248400" y="914400"/>
            <a:ext cx="24474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2" name="Google Shape;362;p51"/>
          <p:cNvSpPr txBox="1">
            <a:spLocks noGrp="1"/>
          </p:cNvSpPr>
          <p:nvPr>
            <p:ph type="body" idx="3"/>
          </p:nvPr>
        </p:nvSpPr>
        <p:spPr>
          <a:xfrm>
            <a:off x="3500644" y="914400"/>
            <a:ext cx="24474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, 3 Pic">
  <p:cSld name="3 Column, 3 Pic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2"/>
          <p:cNvSpPr txBox="1">
            <a:spLocks noGrp="1"/>
          </p:cNvSpPr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5" name="Google Shape;365;p52"/>
          <p:cNvSpPr>
            <a:spLocks noGrp="1"/>
          </p:cNvSpPr>
          <p:nvPr>
            <p:ph type="pic" idx="2"/>
          </p:nvPr>
        </p:nvSpPr>
        <p:spPr>
          <a:xfrm>
            <a:off x="762000" y="914400"/>
            <a:ext cx="2435400" cy="12003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66" name="Google Shape;366;p52"/>
          <p:cNvSpPr>
            <a:spLocks noGrp="1"/>
          </p:cNvSpPr>
          <p:nvPr>
            <p:ph type="pic" idx="3"/>
          </p:nvPr>
        </p:nvSpPr>
        <p:spPr>
          <a:xfrm>
            <a:off x="3508162" y="914400"/>
            <a:ext cx="2435400" cy="12003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67" name="Google Shape;367;p52"/>
          <p:cNvSpPr>
            <a:spLocks noGrp="1"/>
          </p:cNvSpPr>
          <p:nvPr>
            <p:ph type="pic" idx="4"/>
          </p:nvPr>
        </p:nvSpPr>
        <p:spPr>
          <a:xfrm>
            <a:off x="6251362" y="914400"/>
            <a:ext cx="2435400" cy="12003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68" name="Google Shape;368;p52"/>
          <p:cNvSpPr txBox="1">
            <a:spLocks noGrp="1"/>
          </p:cNvSpPr>
          <p:nvPr>
            <p:ph type="body" idx="1"/>
          </p:nvPr>
        </p:nvSpPr>
        <p:spPr>
          <a:xfrm>
            <a:off x="752888" y="2286000"/>
            <a:ext cx="2447400" cy="23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9" name="Google Shape;369;p52"/>
          <p:cNvSpPr txBox="1">
            <a:spLocks noGrp="1"/>
          </p:cNvSpPr>
          <p:nvPr>
            <p:ph type="body" idx="5"/>
          </p:nvPr>
        </p:nvSpPr>
        <p:spPr>
          <a:xfrm>
            <a:off x="6248400" y="2286000"/>
            <a:ext cx="2447400" cy="23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0" name="Google Shape;370;p52"/>
          <p:cNvSpPr txBox="1">
            <a:spLocks noGrp="1"/>
          </p:cNvSpPr>
          <p:nvPr>
            <p:ph type="body" idx="6"/>
          </p:nvPr>
        </p:nvSpPr>
        <p:spPr>
          <a:xfrm>
            <a:off x="3500644" y="2286000"/>
            <a:ext cx="2447400" cy="23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Lg Pic">
  <p:cSld name="1 Lg Pic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3"/>
          <p:cNvSpPr txBox="1">
            <a:spLocks noGrp="1"/>
          </p:cNvSpPr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3" name="Google Shape;373;p53"/>
          <p:cNvSpPr>
            <a:spLocks noGrp="1"/>
          </p:cNvSpPr>
          <p:nvPr>
            <p:ph type="pic" idx="2"/>
          </p:nvPr>
        </p:nvSpPr>
        <p:spPr>
          <a:xfrm>
            <a:off x="762000" y="914400"/>
            <a:ext cx="7924800" cy="3714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k Blue">
  <p:cSld name="Dk Blue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4"/>
          <p:cNvSpPr/>
          <p:nvPr/>
        </p:nvSpPr>
        <p:spPr>
          <a:xfrm>
            <a:off x="410810" y="0"/>
            <a:ext cx="8730900" cy="3200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54"/>
          <p:cNvSpPr>
            <a:spLocks noGrp="1"/>
          </p:cNvSpPr>
          <p:nvPr>
            <p:ph type="pic" idx="2"/>
          </p:nvPr>
        </p:nvSpPr>
        <p:spPr>
          <a:xfrm>
            <a:off x="412576" y="3200400"/>
            <a:ext cx="8729100" cy="19431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77" name="Google Shape;377;p54"/>
          <p:cNvSpPr txBox="1">
            <a:spLocks noGrp="1"/>
          </p:cNvSpPr>
          <p:nvPr>
            <p:ph type="body" idx="1"/>
          </p:nvPr>
        </p:nvSpPr>
        <p:spPr>
          <a:xfrm>
            <a:off x="780334" y="1943099"/>
            <a:ext cx="13716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D6F5F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D6F5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8" name="Google Shape;378;p54"/>
          <p:cNvSpPr txBox="1">
            <a:spLocks noGrp="1"/>
          </p:cNvSpPr>
          <p:nvPr>
            <p:ph type="body" idx="3"/>
          </p:nvPr>
        </p:nvSpPr>
        <p:spPr>
          <a:xfrm>
            <a:off x="780334" y="2800350"/>
            <a:ext cx="12954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6F5F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6F5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52C3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9" name="Google Shape;379;p54"/>
          <p:cNvSpPr txBox="1">
            <a:spLocks noGrp="1"/>
          </p:cNvSpPr>
          <p:nvPr>
            <p:ph type="body" idx="4"/>
          </p:nvPr>
        </p:nvSpPr>
        <p:spPr>
          <a:xfrm>
            <a:off x="2514600" y="576559"/>
            <a:ext cx="6096000" cy="10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0" name="Google Shape;380;p54"/>
          <p:cNvSpPr txBox="1">
            <a:spLocks noGrp="1"/>
          </p:cNvSpPr>
          <p:nvPr>
            <p:ph type="body" idx="5"/>
          </p:nvPr>
        </p:nvSpPr>
        <p:spPr>
          <a:xfrm>
            <a:off x="2515037" y="1696640"/>
            <a:ext cx="6092400" cy="7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4EDF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1" name="Google Shape;381;p54"/>
          <p:cNvSpPr txBox="1">
            <a:spLocks noGrp="1"/>
          </p:cNvSpPr>
          <p:nvPr>
            <p:ph type="body" idx="6"/>
          </p:nvPr>
        </p:nvSpPr>
        <p:spPr>
          <a:xfrm>
            <a:off x="2514600" y="2483428"/>
            <a:ext cx="60960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4ED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82" name="Google Shape;382;p54"/>
          <p:cNvCxnSpPr/>
          <p:nvPr/>
        </p:nvCxnSpPr>
        <p:spPr>
          <a:xfrm>
            <a:off x="2285999" y="457200"/>
            <a:ext cx="0" cy="2605200"/>
          </a:xfrm>
          <a:prstGeom prst="straightConnector1">
            <a:avLst/>
          </a:prstGeom>
          <a:noFill/>
          <a:ln w="12700" cap="flat" cmpd="sng">
            <a:solidFill>
              <a:srgbClr val="3FA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83" name="Google Shape;383;p54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1" y="400050"/>
            <a:ext cx="1321602" cy="16004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4" name="Google Shape;384;p54"/>
          <p:cNvGrpSpPr/>
          <p:nvPr/>
        </p:nvGrpSpPr>
        <p:grpSpPr>
          <a:xfrm>
            <a:off x="-30388" y="-2286"/>
            <a:ext cx="472440" cy="5145786"/>
            <a:chOff x="-15240" y="-3048"/>
            <a:chExt cx="472440" cy="6861048"/>
          </a:xfrm>
        </p:grpSpPr>
        <p:sp>
          <p:nvSpPr>
            <p:cNvPr id="385" name="Google Shape;385;p54"/>
            <p:cNvSpPr/>
            <p:nvPr/>
          </p:nvSpPr>
          <p:spPr>
            <a:xfrm>
              <a:off x="10668" y="0"/>
              <a:ext cx="420600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54"/>
            <p:cNvSpPr/>
            <p:nvPr/>
          </p:nvSpPr>
          <p:spPr>
            <a:xfrm>
              <a:off x="16002" y="-3048"/>
              <a:ext cx="410100" cy="1069800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87" name="Google Shape;387;p54" descr="C:\Users\jacqui.fenner\Desktop\PTT templates\images\noaa icons\noaa_icons-04.png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15240" y="5714999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8" name="Google Shape;388;p54" descr="C:\Users\jacqui.fenner\Desktop\PTT templates\images\noaa icons\noaa_icons-05.png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-15240" y="46482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9" name="Google Shape;389;p54" descr="C:\Users\jacqui.fenner\Desktop\PTT templates\images\noaa icons\noaa_icons-06.png">
              <a:hlinkClick r:id="rId8"/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-15240" y="35814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0" name="Google Shape;390;p54" descr="C:\Users\jacqui.fenner\Desktop\PTT templates\images\noaa icons\noaa_icons-07.png">
              <a:hlinkClick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-15240" y="25146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1" name="Google Shape;391;p54" descr="C:\Users\jacqui.fenner\Desktop\PTT templates\images\noaa icons\noaa_icons-08.png">
              <a:hlinkClick r:id="rId12"/>
            </p:cNvPr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-15240" y="14478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2" name="Google Shape;392;p54" descr="C:\Users\jacqui.fenner\Desktop\PTT templates\images\noaa icons\noaa_icons-10.png">
              <a:hlinkClick r:id="rId14"/>
            </p:cNvPr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-15240" y="3810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93" name="Google Shape;393;p54"/>
            <p:cNvGrpSpPr/>
            <p:nvPr/>
          </p:nvGrpSpPr>
          <p:grpSpPr>
            <a:xfrm>
              <a:off x="15148" y="0"/>
              <a:ext cx="420600" cy="6858000"/>
              <a:chOff x="15148" y="0"/>
              <a:chExt cx="420600" cy="6858000"/>
            </a:xfrm>
          </p:grpSpPr>
          <p:grpSp>
            <p:nvGrpSpPr>
              <p:cNvPr id="394" name="Google Shape;394;p54"/>
              <p:cNvGrpSpPr/>
              <p:nvPr/>
            </p:nvGrpSpPr>
            <p:grpSpPr>
              <a:xfrm>
                <a:off x="15148" y="1066800"/>
                <a:ext cx="420600" cy="5334000"/>
                <a:chOff x="15148" y="1066800"/>
                <a:chExt cx="420600" cy="5334000"/>
              </a:xfrm>
            </p:grpSpPr>
            <p:cxnSp>
              <p:nvCxnSpPr>
                <p:cNvPr id="395" name="Google Shape;395;p54"/>
                <p:cNvCxnSpPr/>
                <p:nvPr/>
              </p:nvCxnSpPr>
              <p:spPr>
                <a:xfrm>
                  <a:off x="15148" y="42672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96" name="Google Shape;396;p54"/>
                <p:cNvCxnSpPr/>
                <p:nvPr/>
              </p:nvCxnSpPr>
              <p:spPr>
                <a:xfrm>
                  <a:off x="15148" y="32004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97" name="Google Shape;397;p54"/>
                <p:cNvCxnSpPr/>
                <p:nvPr/>
              </p:nvCxnSpPr>
              <p:spPr>
                <a:xfrm>
                  <a:off x="15148" y="21336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98" name="Google Shape;398;p54"/>
                <p:cNvCxnSpPr/>
                <p:nvPr/>
              </p:nvCxnSpPr>
              <p:spPr>
                <a:xfrm>
                  <a:off x="15148" y="53340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99" name="Google Shape;399;p54"/>
                <p:cNvCxnSpPr/>
                <p:nvPr/>
              </p:nvCxnSpPr>
              <p:spPr>
                <a:xfrm>
                  <a:off x="15148" y="10668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00" name="Google Shape;400;p54"/>
                <p:cNvCxnSpPr/>
                <p:nvPr/>
              </p:nvCxnSpPr>
              <p:spPr>
                <a:xfrm>
                  <a:off x="15148" y="64008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401" name="Google Shape;401;p54"/>
              <p:cNvCxnSpPr/>
              <p:nvPr/>
            </p:nvCxnSpPr>
            <p:spPr>
              <a:xfrm>
                <a:off x="431292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>
                    <a:alpha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k Blue 1">
  <p:cSld name="Dk Blue_1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5"/>
          <p:cNvSpPr/>
          <p:nvPr/>
        </p:nvSpPr>
        <p:spPr>
          <a:xfrm>
            <a:off x="410810" y="0"/>
            <a:ext cx="8733300" cy="483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4" name="Google Shape;404;p55"/>
          <p:cNvGrpSpPr/>
          <p:nvPr/>
        </p:nvGrpSpPr>
        <p:grpSpPr>
          <a:xfrm>
            <a:off x="-30388" y="-2286"/>
            <a:ext cx="472440" cy="5145786"/>
            <a:chOff x="-15240" y="-3048"/>
            <a:chExt cx="472440" cy="6861048"/>
          </a:xfrm>
        </p:grpSpPr>
        <p:sp>
          <p:nvSpPr>
            <p:cNvPr id="405" name="Google Shape;405;p55"/>
            <p:cNvSpPr/>
            <p:nvPr/>
          </p:nvSpPr>
          <p:spPr>
            <a:xfrm>
              <a:off x="10668" y="0"/>
              <a:ext cx="420600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55"/>
            <p:cNvSpPr/>
            <p:nvPr/>
          </p:nvSpPr>
          <p:spPr>
            <a:xfrm>
              <a:off x="16002" y="-3048"/>
              <a:ext cx="410100" cy="1069800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07" name="Google Shape;407;p55" descr="C:\Users\jacqui.fenner\Desktop\PTT templates\images\noaa icons\noaa_icons-04.png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5240" y="5714999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8" name="Google Shape;408;p55" descr="C:\Users\jacqui.fenner\Desktop\PTT templates\images\noaa icons\noaa_icons-05.png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15240" y="46482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9" name="Google Shape;409;p55" descr="C:\Users\jacqui.fenner\Desktop\PTT templates\images\noaa icons\noaa_icons-06.png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-15240" y="35814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0" name="Google Shape;410;p55" descr="C:\Users\jacqui.fenner\Desktop\PTT templates\images\noaa icons\noaa_icons-07.png">
              <a:hlinkClick r:id="rId8"/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-15240" y="25146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1" name="Google Shape;411;p55" descr="C:\Users\jacqui.fenner\Desktop\PTT templates\images\noaa icons\noaa_icons-08.png">
              <a:hlinkClick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-15240" y="14478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2" name="Google Shape;412;p55" descr="C:\Users\jacqui.fenner\Desktop\PTT templates\images\noaa icons\noaa_icons-10.png">
              <a:hlinkClick r:id="rId12"/>
            </p:cNvPr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-15240" y="3810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13" name="Google Shape;413;p55"/>
            <p:cNvGrpSpPr/>
            <p:nvPr/>
          </p:nvGrpSpPr>
          <p:grpSpPr>
            <a:xfrm>
              <a:off x="15148" y="0"/>
              <a:ext cx="420600" cy="6858000"/>
              <a:chOff x="15148" y="0"/>
              <a:chExt cx="420600" cy="6858000"/>
            </a:xfrm>
          </p:grpSpPr>
          <p:grpSp>
            <p:nvGrpSpPr>
              <p:cNvPr id="414" name="Google Shape;414;p55"/>
              <p:cNvGrpSpPr/>
              <p:nvPr/>
            </p:nvGrpSpPr>
            <p:grpSpPr>
              <a:xfrm>
                <a:off x="15148" y="1066800"/>
                <a:ext cx="420600" cy="5334000"/>
                <a:chOff x="15148" y="1066800"/>
                <a:chExt cx="420600" cy="5334000"/>
              </a:xfrm>
            </p:grpSpPr>
            <p:cxnSp>
              <p:nvCxnSpPr>
                <p:cNvPr id="415" name="Google Shape;415;p55"/>
                <p:cNvCxnSpPr/>
                <p:nvPr/>
              </p:nvCxnSpPr>
              <p:spPr>
                <a:xfrm>
                  <a:off x="15148" y="42672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16" name="Google Shape;416;p55"/>
                <p:cNvCxnSpPr/>
                <p:nvPr/>
              </p:nvCxnSpPr>
              <p:spPr>
                <a:xfrm>
                  <a:off x="15148" y="32004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17" name="Google Shape;417;p55"/>
                <p:cNvCxnSpPr/>
                <p:nvPr/>
              </p:nvCxnSpPr>
              <p:spPr>
                <a:xfrm>
                  <a:off x="15148" y="21336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18" name="Google Shape;418;p55"/>
                <p:cNvCxnSpPr/>
                <p:nvPr/>
              </p:nvCxnSpPr>
              <p:spPr>
                <a:xfrm>
                  <a:off x="15148" y="53340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19" name="Google Shape;419;p55"/>
                <p:cNvCxnSpPr/>
                <p:nvPr/>
              </p:nvCxnSpPr>
              <p:spPr>
                <a:xfrm>
                  <a:off x="15148" y="10668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20" name="Google Shape;420;p55"/>
                <p:cNvCxnSpPr/>
                <p:nvPr/>
              </p:nvCxnSpPr>
              <p:spPr>
                <a:xfrm>
                  <a:off x="15148" y="64008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421" name="Google Shape;421;p55"/>
              <p:cNvCxnSpPr/>
              <p:nvPr/>
            </p:nvCxnSpPr>
            <p:spPr>
              <a:xfrm>
                <a:off x="431292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>
                    <a:alpha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422" name="Google Shape;422;p55"/>
          <p:cNvSpPr txBox="1">
            <a:spLocks noGrp="1"/>
          </p:cNvSpPr>
          <p:nvPr>
            <p:ph type="title"/>
          </p:nvPr>
        </p:nvSpPr>
        <p:spPr>
          <a:xfrm>
            <a:off x="762000" y="800099"/>
            <a:ext cx="7933800" cy="9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3" name="Google Shape;423;p55"/>
          <p:cNvSpPr/>
          <p:nvPr/>
        </p:nvSpPr>
        <p:spPr>
          <a:xfrm>
            <a:off x="0" y="4800601"/>
            <a:ext cx="9144000" cy="3429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55"/>
          <p:cNvSpPr txBox="1"/>
          <p:nvPr/>
        </p:nvSpPr>
        <p:spPr>
          <a:xfrm>
            <a:off x="1447800" y="4913784"/>
            <a:ext cx="72390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Department of Commerce  //  National Oceanic and Atmospheric Administration  //  </a:t>
            </a:r>
            <a:fld id="{00000000-1234-1234-1234-123412341234}" type="slidenum">
              <a:rPr lang="en" sz="1000" b="0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1000" b="0" i="0" u="none" strike="noStrike" cap="none">
              <a:solidFill>
                <a:srgbClr val="0B459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425" name="Google Shape;425;p55" descr="G:\STALL\ST Comms\Templates &amp; Resources\Logos\Other Emblems\DOC Logo\DOC Color.png">
            <a:hlinkClick r:id="rId14"/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28601" y="4832593"/>
            <a:ext cx="278916" cy="278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55">
            <a:hlinkClick r:id="rId16"/>
          </p:cNvPr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639828" y="4836939"/>
            <a:ext cx="270224" cy="270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9" name="Google Shape;429;p56"/>
          <p:cNvSpPr txBox="1">
            <a:spLocks noGrp="1"/>
          </p:cNvSpPr>
          <p:nvPr>
            <p:ph type="body" idx="1"/>
          </p:nvPr>
        </p:nvSpPr>
        <p:spPr>
          <a:xfrm>
            <a:off x="457200" y="1200157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0" name="Google Shape;430;p56"/>
          <p:cNvSpPr txBox="1">
            <a:spLocks noGrp="1"/>
          </p:cNvSpPr>
          <p:nvPr>
            <p:ph type="body" idx="2"/>
          </p:nvPr>
        </p:nvSpPr>
        <p:spPr>
          <a:xfrm>
            <a:off x="4648200" y="1200157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1" name="Google Shape;431;p56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2" name="Google Shape;432;p56"/>
          <p:cNvSpPr txBox="1">
            <a:spLocks noGrp="1"/>
          </p:cNvSpPr>
          <p:nvPr>
            <p:ph type="ftr" idx="11"/>
          </p:nvPr>
        </p:nvSpPr>
        <p:spPr>
          <a:xfrm>
            <a:off x="3124201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3" name="Google Shape;433;p56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6" name="Google Shape;436;p5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7" name="Google Shape;437;p5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image" Target="../media/image4.png"/><Relationship Id="rId3" Type="http://schemas.openxmlformats.org/officeDocument/2006/relationships/slideLayout" Target="../slideLayouts/slideLayout19.xml"/><Relationship Id="rId21" Type="http://schemas.openxmlformats.org/officeDocument/2006/relationships/hyperlink" Target="http://www.noaa.gov/marine-aviation" TargetMode="External"/><Relationship Id="rId34" Type="http://schemas.openxmlformats.org/officeDocument/2006/relationships/image" Target="../media/image9.png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hyperlink" Target="http://www.noaa.gov/satellites" TargetMode="External"/><Relationship Id="rId33" Type="http://schemas.openxmlformats.org/officeDocument/2006/relationships/hyperlink" Target="https://www.commerce.gov/" TargetMode="Externa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theme" Target="../theme/theme3.xml"/><Relationship Id="rId29" Type="http://schemas.openxmlformats.org/officeDocument/2006/relationships/hyperlink" Target="http://www.noaa.gov/oceans-coasts" TargetMode="Externa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image" Target="../media/image3.png"/><Relationship Id="rId32" Type="http://schemas.openxmlformats.org/officeDocument/2006/relationships/image" Target="../media/image7.png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hyperlink" Target="http://www.noaa.gov/research" TargetMode="External"/><Relationship Id="rId28" Type="http://schemas.openxmlformats.org/officeDocument/2006/relationships/image" Target="../media/image5.png"/><Relationship Id="rId36" Type="http://schemas.openxmlformats.org/officeDocument/2006/relationships/image" Target="../media/image10.png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31" Type="http://schemas.openxmlformats.org/officeDocument/2006/relationships/hyperlink" Target="http://www.noaa.gov/weather" TargetMode="Externa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image" Target="../media/image2.png"/><Relationship Id="rId27" Type="http://schemas.openxmlformats.org/officeDocument/2006/relationships/hyperlink" Target="http://www.noaa.gov/fisheries" TargetMode="External"/><Relationship Id="rId30" Type="http://schemas.openxmlformats.org/officeDocument/2006/relationships/image" Target="../media/image6.png"/><Relationship Id="rId35" Type="http://schemas.openxmlformats.org/officeDocument/2006/relationships/hyperlink" Target="http://www.noaa.gov/" TargetMode="External"/><Relationship Id="rId8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hyperlink" Target="http://www.noaa.gov/fisheries" TargetMode="External"/><Relationship Id="rId3" Type="http://schemas.openxmlformats.org/officeDocument/2006/relationships/slideLayout" Target="../slideLayouts/slideLayout38.xml"/><Relationship Id="rId21" Type="http://schemas.openxmlformats.org/officeDocument/2006/relationships/image" Target="../media/image2.png"/><Relationship Id="rId34" Type="http://schemas.openxmlformats.org/officeDocument/2006/relationships/hyperlink" Target="http://www.noaa.gov/" TargetMode="Externa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image" Target="../media/image4.png"/><Relationship Id="rId33" Type="http://schemas.openxmlformats.org/officeDocument/2006/relationships/image" Target="../media/image9.png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hyperlink" Target="http://www.noaa.gov/marine-aviation" TargetMode="External"/><Relationship Id="rId29" Type="http://schemas.openxmlformats.org/officeDocument/2006/relationships/image" Target="../media/image6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hyperlink" Target="http://www.noaa.gov/satellites" TargetMode="External"/><Relationship Id="rId32" Type="http://schemas.openxmlformats.org/officeDocument/2006/relationships/hyperlink" Target="https://www.commerce.gov/" TargetMode="Externa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image" Target="../media/image3.png"/><Relationship Id="rId28" Type="http://schemas.openxmlformats.org/officeDocument/2006/relationships/hyperlink" Target="http://www.noaa.gov/oceans-coasts" TargetMode="External"/><Relationship Id="rId10" Type="http://schemas.openxmlformats.org/officeDocument/2006/relationships/slideLayout" Target="../slideLayouts/slideLayout45.xml"/><Relationship Id="rId19" Type="http://schemas.openxmlformats.org/officeDocument/2006/relationships/theme" Target="../theme/theme4.xml"/><Relationship Id="rId31" Type="http://schemas.openxmlformats.org/officeDocument/2006/relationships/image" Target="../media/image7.png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hyperlink" Target="http://www.noaa.gov/research" TargetMode="External"/><Relationship Id="rId27" Type="http://schemas.openxmlformats.org/officeDocument/2006/relationships/image" Target="../media/image5.png"/><Relationship Id="rId30" Type="http://schemas.openxmlformats.org/officeDocument/2006/relationships/hyperlink" Target="http://www.noaa.gov/weather" TargetMode="External"/><Relationship Id="rId35" Type="http://schemas.openxmlformats.org/officeDocument/2006/relationships/image" Target="../media/image10.png"/><Relationship Id="rId8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19"/>
          <p:cNvGrpSpPr/>
          <p:nvPr/>
        </p:nvGrpSpPr>
        <p:grpSpPr>
          <a:xfrm>
            <a:off x="-30388" y="-2286"/>
            <a:ext cx="472440" cy="5145786"/>
            <a:chOff x="-15240" y="-3048"/>
            <a:chExt cx="472440" cy="6861048"/>
          </a:xfrm>
        </p:grpSpPr>
        <p:sp>
          <p:nvSpPr>
            <p:cNvPr id="124" name="Google Shape;124;p19"/>
            <p:cNvSpPr/>
            <p:nvPr/>
          </p:nvSpPr>
          <p:spPr>
            <a:xfrm>
              <a:off x="10668" y="0"/>
              <a:ext cx="420600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9"/>
            <p:cNvSpPr/>
            <p:nvPr/>
          </p:nvSpPr>
          <p:spPr>
            <a:xfrm>
              <a:off x="16002" y="-3048"/>
              <a:ext cx="410100" cy="1069800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6" name="Google Shape;126;p19" descr="C:\Users\jacqui.fenner\Desktop\PTT templates\images\noaa icons\noaa_icons-04.png">
              <a:hlinkClick r:id="rId21"/>
            </p:cNvPr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-15240" y="5714999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19" descr="C:\Users\jacqui.fenner\Desktop\PTT templates\images\noaa icons\noaa_icons-05.png">
              <a:hlinkClick r:id="rId23"/>
            </p:cNvPr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-15240" y="46482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19" descr="C:\Users\jacqui.fenner\Desktop\PTT templates\images\noaa icons\noaa_icons-06.png">
              <a:hlinkClick r:id="rId25"/>
            </p:cNvPr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-15240" y="35814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9" descr="C:\Users\jacqui.fenner\Desktop\PTT templates\images\noaa icons\noaa_icons-07.png">
              <a:hlinkClick r:id="rId27"/>
            </p:cNvPr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-15240" y="25146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9" descr="C:\Users\jacqui.fenner\Desktop\PTT templates\images\noaa icons\noaa_icons-08.png">
              <a:hlinkClick r:id="rId29"/>
            </p:cNvPr>
            <p:cNvPicPr preferRelativeResize="0"/>
            <p:nvPr/>
          </p:nvPicPr>
          <p:blipFill rotWithShape="1">
            <a:blip r:embed="rId30">
              <a:alphaModFix/>
            </a:blip>
            <a:srcRect/>
            <a:stretch/>
          </p:blipFill>
          <p:spPr>
            <a:xfrm>
              <a:off x="-15240" y="14478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19" descr="C:\Users\jacqui.fenner\Desktop\PTT templates\images\noaa icons\noaa_icons-10.png">
              <a:hlinkClick r:id="rId31"/>
            </p:cNvPr>
            <p:cNvPicPr preferRelativeResize="0"/>
            <p:nvPr/>
          </p:nvPicPr>
          <p:blipFill rotWithShape="1">
            <a:blip r:embed="rId32">
              <a:alphaModFix/>
            </a:blip>
            <a:srcRect/>
            <a:stretch/>
          </p:blipFill>
          <p:spPr>
            <a:xfrm>
              <a:off x="-15240" y="3810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2" name="Google Shape;132;p19"/>
            <p:cNvGrpSpPr/>
            <p:nvPr/>
          </p:nvGrpSpPr>
          <p:grpSpPr>
            <a:xfrm>
              <a:off x="15148" y="0"/>
              <a:ext cx="420600" cy="6858000"/>
              <a:chOff x="15148" y="0"/>
              <a:chExt cx="420600" cy="6858000"/>
            </a:xfrm>
          </p:grpSpPr>
          <p:grpSp>
            <p:nvGrpSpPr>
              <p:cNvPr id="133" name="Google Shape;133;p19"/>
              <p:cNvGrpSpPr/>
              <p:nvPr/>
            </p:nvGrpSpPr>
            <p:grpSpPr>
              <a:xfrm>
                <a:off x="15148" y="1066800"/>
                <a:ext cx="420600" cy="5334000"/>
                <a:chOff x="15148" y="1066800"/>
                <a:chExt cx="420600" cy="5334000"/>
              </a:xfrm>
            </p:grpSpPr>
            <p:cxnSp>
              <p:nvCxnSpPr>
                <p:cNvPr id="134" name="Google Shape;134;p19"/>
                <p:cNvCxnSpPr/>
                <p:nvPr/>
              </p:nvCxnSpPr>
              <p:spPr>
                <a:xfrm>
                  <a:off x="15148" y="42672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35" name="Google Shape;135;p19"/>
                <p:cNvCxnSpPr/>
                <p:nvPr/>
              </p:nvCxnSpPr>
              <p:spPr>
                <a:xfrm>
                  <a:off x="15148" y="32004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36" name="Google Shape;136;p19"/>
                <p:cNvCxnSpPr/>
                <p:nvPr/>
              </p:nvCxnSpPr>
              <p:spPr>
                <a:xfrm>
                  <a:off x="15148" y="21336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37" name="Google Shape;137;p19"/>
                <p:cNvCxnSpPr/>
                <p:nvPr/>
              </p:nvCxnSpPr>
              <p:spPr>
                <a:xfrm>
                  <a:off x="15148" y="53340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38" name="Google Shape;138;p19"/>
                <p:cNvCxnSpPr/>
                <p:nvPr/>
              </p:nvCxnSpPr>
              <p:spPr>
                <a:xfrm>
                  <a:off x="15148" y="10668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39" name="Google Shape;139;p19"/>
                <p:cNvCxnSpPr/>
                <p:nvPr/>
              </p:nvCxnSpPr>
              <p:spPr>
                <a:xfrm>
                  <a:off x="15148" y="64008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140" name="Google Shape;140;p19"/>
              <p:cNvCxnSpPr/>
              <p:nvPr/>
            </p:nvCxnSpPr>
            <p:spPr>
              <a:xfrm>
                <a:off x="431292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>
                    <a:alpha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141" name="Google Shape;141;p19"/>
          <p:cNvSpPr/>
          <p:nvPr/>
        </p:nvSpPr>
        <p:spPr>
          <a:xfrm>
            <a:off x="0" y="4800601"/>
            <a:ext cx="9144000" cy="3429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9"/>
          <p:cNvSpPr txBox="1">
            <a:spLocks noGrp="1"/>
          </p:cNvSpPr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Google Shape;143;p19"/>
          <p:cNvSpPr txBox="1">
            <a:spLocks noGrp="1"/>
          </p:cNvSpPr>
          <p:nvPr>
            <p:ph type="body" idx="1"/>
          </p:nvPr>
        </p:nvSpPr>
        <p:spPr>
          <a:xfrm>
            <a:off x="752888" y="914400"/>
            <a:ext cx="79338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4" name="Google Shape;144;p19" descr="G:\STALL\ST Comms\Templates &amp; Resources\Logos\Other Emblems\DOC Logo\DOC Color.png">
            <a:hlinkClick r:id="rId33"/>
          </p:cNvPr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228600" y="4832593"/>
            <a:ext cx="278916" cy="278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9">
            <a:hlinkClick r:id="rId35"/>
          </p:cNvPr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639827" y="4836939"/>
            <a:ext cx="270224" cy="27022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9"/>
          <p:cNvSpPr txBox="1"/>
          <p:nvPr/>
        </p:nvSpPr>
        <p:spPr>
          <a:xfrm>
            <a:off x="1447800" y="4913784"/>
            <a:ext cx="72390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Department of Commerce  //  National Oceanic and Atmospheric Administration  //  </a:t>
            </a:r>
            <a:fld id="{00000000-1234-1234-1234-123412341234}" type="slidenum">
              <a:rPr lang="en" sz="1000" b="0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1000" b="0" i="0" u="none" strike="noStrike" cap="none">
              <a:solidFill>
                <a:srgbClr val="0B459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" name="Google Shape;284;p39"/>
          <p:cNvGrpSpPr/>
          <p:nvPr/>
        </p:nvGrpSpPr>
        <p:grpSpPr>
          <a:xfrm>
            <a:off x="-30388" y="-2286"/>
            <a:ext cx="472440" cy="5145786"/>
            <a:chOff x="-15240" y="-3048"/>
            <a:chExt cx="472440" cy="6861048"/>
          </a:xfrm>
        </p:grpSpPr>
        <p:sp>
          <p:nvSpPr>
            <p:cNvPr id="285" name="Google Shape;285;p39"/>
            <p:cNvSpPr/>
            <p:nvPr/>
          </p:nvSpPr>
          <p:spPr>
            <a:xfrm>
              <a:off x="10668" y="0"/>
              <a:ext cx="420600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39"/>
            <p:cNvSpPr/>
            <p:nvPr/>
          </p:nvSpPr>
          <p:spPr>
            <a:xfrm>
              <a:off x="16002" y="-3048"/>
              <a:ext cx="410100" cy="1069800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87" name="Google Shape;287;p39" descr="C:\Users\jacqui.fenner\Desktop\PTT templates\images\noaa icons\noaa_icons-04.png">
              <a:hlinkClick r:id="rId20"/>
            </p:cNvPr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-15240" y="5714999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8" name="Google Shape;288;p39" descr="C:\Users\jacqui.fenner\Desktop\PTT templates\images\noaa icons\noaa_icons-05.png">
              <a:hlinkClick r:id="rId22"/>
            </p:cNvPr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-15240" y="46482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9" name="Google Shape;289;p39" descr="C:\Users\jacqui.fenner\Desktop\PTT templates\images\noaa icons\noaa_icons-06.png">
              <a:hlinkClick r:id="rId24"/>
            </p:cNvPr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-15240" y="35814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0" name="Google Shape;290;p39" descr="C:\Users\jacqui.fenner\Desktop\PTT templates\images\noaa icons\noaa_icons-07.png">
              <a:hlinkClick r:id="rId26"/>
            </p:cNvPr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-15240" y="25146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1" name="Google Shape;291;p39" descr="C:\Users\jacqui.fenner\Desktop\PTT templates\images\noaa icons\noaa_icons-08.png">
              <a:hlinkClick r:id="rId28"/>
            </p:cNvPr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-15240" y="14478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2" name="Google Shape;292;p39" descr="C:\Users\jacqui.fenner\Desktop\PTT templates\images\noaa icons\noaa_icons-10.png">
              <a:hlinkClick r:id="rId30"/>
            </p:cNvPr>
            <p:cNvPicPr preferRelativeResize="0"/>
            <p:nvPr/>
          </p:nvPicPr>
          <p:blipFill rotWithShape="1">
            <a:blip r:embed="rId31">
              <a:alphaModFix/>
            </a:blip>
            <a:srcRect/>
            <a:stretch/>
          </p:blipFill>
          <p:spPr>
            <a:xfrm>
              <a:off x="-15240" y="3810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93" name="Google Shape;293;p39"/>
            <p:cNvGrpSpPr/>
            <p:nvPr/>
          </p:nvGrpSpPr>
          <p:grpSpPr>
            <a:xfrm>
              <a:off x="15148" y="0"/>
              <a:ext cx="420600" cy="6858000"/>
              <a:chOff x="15148" y="0"/>
              <a:chExt cx="420600" cy="6858000"/>
            </a:xfrm>
          </p:grpSpPr>
          <p:grpSp>
            <p:nvGrpSpPr>
              <p:cNvPr id="294" name="Google Shape;294;p39"/>
              <p:cNvGrpSpPr/>
              <p:nvPr/>
            </p:nvGrpSpPr>
            <p:grpSpPr>
              <a:xfrm>
                <a:off x="15148" y="1066800"/>
                <a:ext cx="420600" cy="5334000"/>
                <a:chOff x="15148" y="1066800"/>
                <a:chExt cx="420600" cy="5334000"/>
              </a:xfrm>
            </p:grpSpPr>
            <p:cxnSp>
              <p:nvCxnSpPr>
                <p:cNvPr id="295" name="Google Shape;295;p39"/>
                <p:cNvCxnSpPr/>
                <p:nvPr/>
              </p:nvCxnSpPr>
              <p:spPr>
                <a:xfrm>
                  <a:off x="15148" y="42672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96" name="Google Shape;296;p39"/>
                <p:cNvCxnSpPr/>
                <p:nvPr/>
              </p:nvCxnSpPr>
              <p:spPr>
                <a:xfrm>
                  <a:off x="15148" y="32004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97" name="Google Shape;297;p39"/>
                <p:cNvCxnSpPr/>
                <p:nvPr/>
              </p:nvCxnSpPr>
              <p:spPr>
                <a:xfrm>
                  <a:off x="15148" y="21336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98" name="Google Shape;298;p39"/>
                <p:cNvCxnSpPr/>
                <p:nvPr/>
              </p:nvCxnSpPr>
              <p:spPr>
                <a:xfrm>
                  <a:off x="15148" y="53340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99" name="Google Shape;299;p39"/>
                <p:cNvCxnSpPr/>
                <p:nvPr/>
              </p:nvCxnSpPr>
              <p:spPr>
                <a:xfrm>
                  <a:off x="15148" y="10668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00" name="Google Shape;300;p39"/>
                <p:cNvCxnSpPr/>
                <p:nvPr/>
              </p:nvCxnSpPr>
              <p:spPr>
                <a:xfrm>
                  <a:off x="15148" y="64008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301" name="Google Shape;301;p39"/>
              <p:cNvCxnSpPr/>
              <p:nvPr/>
            </p:nvCxnSpPr>
            <p:spPr>
              <a:xfrm>
                <a:off x="431292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>
                    <a:alpha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302" name="Google Shape;302;p39"/>
          <p:cNvSpPr/>
          <p:nvPr/>
        </p:nvSpPr>
        <p:spPr>
          <a:xfrm>
            <a:off x="0" y="4800601"/>
            <a:ext cx="9144000" cy="3429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39"/>
          <p:cNvSpPr txBox="1">
            <a:spLocks noGrp="1"/>
          </p:cNvSpPr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4" name="Google Shape;304;p39"/>
          <p:cNvSpPr txBox="1">
            <a:spLocks noGrp="1"/>
          </p:cNvSpPr>
          <p:nvPr>
            <p:ph type="body" idx="1"/>
          </p:nvPr>
        </p:nvSpPr>
        <p:spPr>
          <a:xfrm>
            <a:off x="752888" y="914400"/>
            <a:ext cx="79338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05" name="Google Shape;305;p39" descr="G:\STALL\ST Comms\Templates &amp; Resources\Logos\Other Emblems\DOC Logo\DOC Color.png">
            <a:hlinkClick r:id="rId32"/>
          </p:cNvPr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228601" y="4832593"/>
            <a:ext cx="278916" cy="278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39">
            <a:hlinkClick r:id="rId34"/>
          </p:cNvPr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639828" y="4836939"/>
            <a:ext cx="270224" cy="270224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39"/>
          <p:cNvSpPr txBox="1"/>
          <p:nvPr/>
        </p:nvSpPr>
        <p:spPr>
          <a:xfrm>
            <a:off x="1447800" y="4913784"/>
            <a:ext cx="72390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Department of Commerce  //  National Oceanic and Atmospheric Administration  //  </a:t>
            </a:r>
            <a:fld id="{00000000-1234-1234-1234-123412341234}" type="slidenum">
              <a:rPr lang="en" sz="1000" b="0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1000" b="0" i="0" u="none" strike="noStrike" cap="none">
              <a:solidFill>
                <a:srgbClr val="0B459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fscommunity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5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tcenter.org/community-code/common-community-physics-package-ccp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8"/>
          <p:cNvSpPr txBox="1">
            <a:spLocks noGrp="1"/>
          </p:cNvSpPr>
          <p:nvPr>
            <p:ph type="body" idx="1"/>
          </p:nvPr>
        </p:nvSpPr>
        <p:spPr>
          <a:xfrm>
            <a:off x="780334" y="1943099"/>
            <a:ext cx="13716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F5FF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D6F5FF"/>
                </a:solidFill>
                <a:latin typeface="Avenir"/>
                <a:ea typeface="Avenir"/>
                <a:cs typeface="Avenir"/>
                <a:sym typeface="Avenir"/>
              </a:rPr>
              <a:t>National Weather Service </a:t>
            </a:r>
            <a:endParaRPr sz="1800" b="1" i="0" u="none" strike="noStrike" cap="none">
              <a:solidFill>
                <a:srgbClr val="D6F5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43" name="Google Shape;443;p58"/>
          <p:cNvSpPr txBox="1">
            <a:spLocks noGrp="1"/>
          </p:cNvSpPr>
          <p:nvPr>
            <p:ph type="body" idx="4"/>
          </p:nvPr>
        </p:nvSpPr>
        <p:spPr>
          <a:xfrm>
            <a:off x="2360600" y="119350"/>
            <a:ext cx="6435900" cy="17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" sz="2400" b="0" dirty="0">
                <a:latin typeface="Avenir"/>
                <a:ea typeface="Avenir"/>
                <a:cs typeface="Avenir"/>
                <a:sym typeface="Avenir"/>
              </a:rPr>
              <a:t>Enhancing Community UFS Land Model Development using Hierarchical Testing</a:t>
            </a:r>
            <a:endParaRPr sz="2400" b="0" i="0" u="none" strike="noStrike" cap="none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endParaRPr sz="2400" b="0" i="0" u="none" strike="noStrike" cap="none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" sz="1900" b="0" dirty="0">
                <a:latin typeface="Avenir"/>
                <a:ea typeface="Avenir"/>
                <a:cs typeface="Avenir"/>
                <a:sym typeface="Avenir"/>
              </a:rPr>
              <a:t>3</a:t>
            </a:r>
            <a:r>
              <a:rPr lang="en" sz="1900" b="0" baseline="30000" dirty="0">
                <a:latin typeface="Avenir"/>
                <a:ea typeface="Avenir"/>
                <a:cs typeface="Avenir"/>
                <a:sym typeface="Avenir"/>
              </a:rPr>
              <a:t>rd</a:t>
            </a:r>
            <a:r>
              <a:rPr lang="en" sz="1900" b="0" dirty="0">
                <a:latin typeface="Avenir"/>
                <a:ea typeface="Avenir"/>
                <a:cs typeface="Avenir"/>
                <a:sym typeface="Avenir"/>
              </a:rPr>
              <a:t> PAN-GASS Meeting, July 28</a:t>
            </a:r>
            <a:r>
              <a:rPr lang="en" sz="19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, 202</a:t>
            </a:r>
            <a:r>
              <a:rPr lang="en" sz="1900" b="0" dirty="0">
                <a:latin typeface="Avenir"/>
                <a:ea typeface="Avenir"/>
                <a:cs typeface="Avenir"/>
                <a:sym typeface="Avenir"/>
              </a:rPr>
              <a:t>2</a:t>
            </a:r>
            <a:endParaRPr sz="1900" b="0" i="0" u="none" strike="noStrike" cap="none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44" name="Google Shape;444;p58"/>
          <p:cNvSpPr txBox="1">
            <a:spLocks noGrp="1"/>
          </p:cNvSpPr>
          <p:nvPr>
            <p:ph type="body" idx="5"/>
          </p:nvPr>
        </p:nvSpPr>
        <p:spPr>
          <a:xfrm>
            <a:off x="2360600" y="2018575"/>
            <a:ext cx="6712800" cy="10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EDFF"/>
              </a:buClr>
              <a:buSzPts val="2800"/>
              <a:buFont typeface="Arial"/>
              <a:buNone/>
            </a:pPr>
            <a:r>
              <a:rPr lang="en" sz="2400" dirty="0">
                <a:latin typeface="Avenir"/>
                <a:ea typeface="Avenir"/>
                <a:cs typeface="Avenir"/>
                <a:sym typeface="Avenir"/>
              </a:rPr>
              <a:t>Michael </a:t>
            </a:r>
            <a:r>
              <a:rPr lang="en" sz="2400" dirty="0" err="1">
                <a:latin typeface="Avenir"/>
                <a:ea typeface="Avenir"/>
                <a:cs typeface="Avenir"/>
                <a:sym typeface="Avenir"/>
              </a:rPr>
              <a:t>Barlage</a:t>
            </a:r>
            <a:r>
              <a:rPr lang="en" sz="2400" dirty="0">
                <a:latin typeface="Avenir"/>
                <a:ea typeface="Avenir"/>
                <a:cs typeface="Avenir"/>
                <a:sym typeface="Avenir"/>
              </a:rPr>
              <a:t>, </a:t>
            </a:r>
            <a:r>
              <a:rPr lang="en" sz="1400" dirty="0">
                <a:latin typeface="Avenir"/>
                <a:ea typeface="Avenir"/>
                <a:cs typeface="Avenir"/>
                <a:sym typeface="Avenir"/>
              </a:rPr>
              <a:t>NOAA Environmental Modeling Center</a:t>
            </a:r>
            <a:endParaRPr dirty="0"/>
          </a:p>
          <a:p>
            <a:pPr marL="0" lvl="0" indent="0">
              <a:spcBef>
                <a:spcPts val="0"/>
              </a:spcBef>
            </a:pPr>
            <a:r>
              <a:rPr lang="en" sz="1400" dirty="0" err="1">
                <a:latin typeface="Avenir"/>
                <a:ea typeface="Avenir"/>
                <a:cs typeface="Avenir"/>
                <a:sym typeface="Avenir"/>
              </a:rPr>
              <a:t>Weizhong</a:t>
            </a:r>
            <a:r>
              <a:rPr lang="en" sz="1400" dirty="0">
                <a:latin typeface="Avenir"/>
                <a:ea typeface="Avenir"/>
                <a:cs typeface="Avenir"/>
                <a:sym typeface="Avenir"/>
              </a:rPr>
              <a:t> Zheng and </a:t>
            </a:r>
            <a:r>
              <a:rPr lang="en" sz="1400" dirty="0" err="1">
                <a:latin typeface="Avenir"/>
                <a:ea typeface="Avenir"/>
                <a:cs typeface="Avenir"/>
                <a:sym typeface="Avenir"/>
              </a:rPr>
              <a:t>Helin</a:t>
            </a:r>
            <a:r>
              <a:rPr lang="en" sz="1400" dirty="0">
                <a:latin typeface="Avenir"/>
                <a:ea typeface="Avenir"/>
                <a:cs typeface="Avenir"/>
                <a:sym typeface="Avenir"/>
              </a:rPr>
              <a:t> Wei, IMSG at NCEP/EMC</a:t>
            </a:r>
            <a:endParaRPr sz="1400" dirty="0"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EDFF"/>
              </a:buClr>
              <a:buSzPts val="2800"/>
              <a:buFont typeface="Arial"/>
              <a:buNone/>
            </a:pPr>
            <a:endParaRPr sz="1400" dirty="0"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EDFF"/>
              </a:buClr>
              <a:buSzPts val="2800"/>
              <a:buFont typeface="Arial"/>
              <a:buNone/>
            </a:pPr>
            <a:r>
              <a:rPr lang="en" sz="1400" dirty="0">
                <a:latin typeface="Avenir"/>
                <a:ea typeface="Avenir"/>
                <a:cs typeface="Avenir"/>
                <a:sym typeface="Avenir"/>
              </a:rPr>
              <a:t>Acknowledgements: EMC Model Evaluation Group</a:t>
            </a:r>
            <a:endParaRPr sz="1400" b="0" i="0" u="none" strike="noStrike" cap="none" dirty="0">
              <a:solidFill>
                <a:srgbClr val="C4ED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EDFF"/>
              </a:buClr>
              <a:buSzPts val="2800"/>
              <a:buFont typeface="Arial"/>
              <a:buNone/>
            </a:pPr>
            <a:endParaRPr sz="2400" b="0" i="0" u="none" strike="noStrike" cap="none" dirty="0">
              <a:solidFill>
                <a:srgbClr val="C4ED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445" name="Google Shape;445;p58" descr="https://lh4.googleusercontent.com/cRcAmvdtIuDAGzAodxTWLTVnk5Oj5Z5MQNeEGXqKedj1uZmYFpRiHl38LuApdl-RXGX9y9FkvafmEjp78ePMRuDhG02gvYBIpfqIL3S7UD-9sc2irwHUiixv2hE_Hk33E8wR4zelwLI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856" t="6895" r="2563" b="6904"/>
          <a:stretch/>
        </p:blipFill>
        <p:spPr>
          <a:xfrm>
            <a:off x="415636" y="3086100"/>
            <a:ext cx="8742000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p76"/>
          <p:cNvSpPr/>
          <p:nvPr/>
        </p:nvSpPr>
        <p:spPr>
          <a:xfrm>
            <a:off x="510744" y="450912"/>
            <a:ext cx="8220777" cy="493852"/>
          </a:xfrm>
          <a:prstGeom prst="rect">
            <a:avLst/>
          </a:prstGeom>
          <a:solidFill>
            <a:srgbClr val="226BAB"/>
          </a:solidFill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2" name="Google Shape;1412;p76"/>
          <p:cNvSpPr txBox="1"/>
          <p:nvPr/>
        </p:nvSpPr>
        <p:spPr>
          <a:xfrm>
            <a:off x="510744" y="48930"/>
            <a:ext cx="8220777" cy="353921"/>
          </a:xfrm>
          <a:prstGeom prst="rect">
            <a:avLst/>
          </a:prstGeom>
          <a:solidFill>
            <a:srgbClr val="5BA4E3"/>
          </a:solidFill>
          <a:ln>
            <a:noFill/>
          </a:ln>
        </p:spPr>
        <p:txBody>
          <a:bodyPr spcFirstLastPara="1" wrap="square" lIns="121875" tIns="60925" rIns="121875" bIns="609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1A467F"/>
                </a:solidFill>
                <a:latin typeface="Avenir"/>
                <a:ea typeface="Avenir"/>
                <a:cs typeface="Avenir"/>
                <a:sym typeface="Avenir"/>
              </a:rPr>
              <a:t>NATIONAL OCEANIC AND ATMOSPHERIC ADMINISTRATION</a:t>
            </a:r>
            <a:endParaRPr/>
          </a:p>
        </p:txBody>
      </p:sp>
      <p:sp>
        <p:nvSpPr>
          <p:cNvPr id="1413" name="Google Shape;1413;p76"/>
          <p:cNvSpPr/>
          <p:nvPr/>
        </p:nvSpPr>
        <p:spPr>
          <a:xfrm>
            <a:off x="50032" y="27613"/>
            <a:ext cx="904781" cy="96250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4" name="Google Shape;1414;p76" descr="2000px-Seal_of_the_United_States_Department_of_Commerce.sv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32" y="80672"/>
            <a:ext cx="846824" cy="860437"/>
          </a:xfrm>
          <a:prstGeom prst="rect">
            <a:avLst/>
          </a:prstGeom>
          <a:noFill/>
          <a:ln>
            <a:noFill/>
          </a:ln>
        </p:spPr>
      </p:pic>
      <p:sp>
        <p:nvSpPr>
          <p:cNvPr id="1415" name="Google Shape;1415;p76"/>
          <p:cNvSpPr/>
          <p:nvPr/>
        </p:nvSpPr>
        <p:spPr>
          <a:xfrm>
            <a:off x="8205658" y="38953"/>
            <a:ext cx="950975" cy="950975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6" name="Google Shape;1416;p76" descr="1024px-NOAA_logo.sv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52214" y="92010"/>
            <a:ext cx="841248" cy="841248"/>
          </a:xfrm>
          <a:prstGeom prst="rect">
            <a:avLst/>
          </a:prstGeom>
          <a:noFill/>
          <a:ln>
            <a:noFill/>
          </a:ln>
        </p:spPr>
      </p:pic>
      <p:sp>
        <p:nvSpPr>
          <p:cNvPr id="1417" name="Google Shape;1417;p76"/>
          <p:cNvSpPr txBox="1"/>
          <p:nvPr/>
        </p:nvSpPr>
        <p:spPr>
          <a:xfrm>
            <a:off x="0" y="419183"/>
            <a:ext cx="9156633" cy="52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CAPE Magnitudes Are Reduced in GFSv16</a:t>
            </a:r>
            <a:endParaRPr/>
          </a:p>
        </p:txBody>
      </p:sp>
      <p:sp>
        <p:nvSpPr>
          <p:cNvPr id="1418" name="Google Shape;1418;p76"/>
          <p:cNvSpPr txBox="1"/>
          <p:nvPr/>
        </p:nvSpPr>
        <p:spPr>
          <a:xfrm>
            <a:off x="336884" y="3981729"/>
            <a:ext cx="8819748" cy="877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34340" marR="0" lvl="0" indent="-342900" algn="l" rtl="0">
              <a:spcBef>
                <a:spcPts val="0"/>
              </a:spcBef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1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Operational</a:t>
            </a:r>
            <a:r>
              <a:rPr lang="en-US" sz="17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GFSv15</a:t>
            </a:r>
            <a:r>
              <a:rPr lang="en-US" sz="1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CAPE analyses/forecasts are consistently lower than </a:t>
            </a:r>
            <a:r>
              <a:rPr lang="en-US" sz="1700" b="1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obs</a:t>
            </a: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4340" marR="0" lvl="0" indent="-342900" algn="l" rtl="0">
              <a:spcBef>
                <a:spcPts val="0"/>
              </a:spcBef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1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CAPE magnitudes in </a:t>
            </a:r>
            <a:r>
              <a:rPr lang="en-US" sz="17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GFSv16</a:t>
            </a:r>
            <a:r>
              <a:rPr lang="en-US" sz="1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analyses/forecasts are consistently lower than those from </a:t>
            </a:r>
            <a:r>
              <a:rPr lang="en-US" sz="17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GFSv15</a:t>
            </a:r>
            <a:endParaRPr sz="1700" b="1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9" name="Google Shape;1419;p76"/>
          <p:cNvSpPr txBox="1"/>
          <p:nvPr/>
        </p:nvSpPr>
        <p:spPr>
          <a:xfrm>
            <a:off x="694650" y="1413450"/>
            <a:ext cx="963829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GFSv15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GFSv16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Obs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0" name="Google Shape;1420;p76"/>
          <p:cNvPicPr preferRelativeResize="0"/>
          <p:nvPr/>
        </p:nvPicPr>
        <p:blipFill rotWithShape="1">
          <a:blip r:embed="rId5">
            <a:alphaModFix/>
          </a:blip>
          <a:srcRect b="3748"/>
          <a:stretch/>
        </p:blipFill>
        <p:spPr>
          <a:xfrm>
            <a:off x="1529719" y="989928"/>
            <a:ext cx="6401621" cy="3080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p77"/>
          <p:cNvSpPr/>
          <p:nvPr/>
        </p:nvSpPr>
        <p:spPr>
          <a:xfrm>
            <a:off x="510744" y="450912"/>
            <a:ext cx="8220777" cy="493852"/>
          </a:xfrm>
          <a:prstGeom prst="rect">
            <a:avLst/>
          </a:prstGeom>
          <a:solidFill>
            <a:srgbClr val="226BAB"/>
          </a:solidFill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6" name="Google Shape;1426;p77"/>
          <p:cNvSpPr txBox="1"/>
          <p:nvPr/>
        </p:nvSpPr>
        <p:spPr>
          <a:xfrm>
            <a:off x="510744" y="48930"/>
            <a:ext cx="8220777" cy="353921"/>
          </a:xfrm>
          <a:prstGeom prst="rect">
            <a:avLst/>
          </a:prstGeom>
          <a:solidFill>
            <a:srgbClr val="5BA4E3"/>
          </a:solidFill>
          <a:ln>
            <a:noFill/>
          </a:ln>
        </p:spPr>
        <p:txBody>
          <a:bodyPr spcFirstLastPara="1" wrap="square" lIns="121875" tIns="60925" rIns="121875" bIns="609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1A467F"/>
                </a:solidFill>
                <a:latin typeface="Avenir"/>
                <a:ea typeface="Avenir"/>
                <a:cs typeface="Avenir"/>
                <a:sym typeface="Avenir"/>
              </a:rPr>
              <a:t>NATIONAL OCEANIC AND ATMOSPHERIC ADMINISTRATION</a:t>
            </a:r>
            <a:endParaRPr/>
          </a:p>
        </p:txBody>
      </p:sp>
      <p:sp>
        <p:nvSpPr>
          <p:cNvPr id="1427" name="Google Shape;1427;p77"/>
          <p:cNvSpPr/>
          <p:nvPr/>
        </p:nvSpPr>
        <p:spPr>
          <a:xfrm>
            <a:off x="50032" y="27613"/>
            <a:ext cx="904781" cy="96250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8" name="Google Shape;1428;p77" descr="2000px-Seal_of_the_United_States_Department_of_Commerce.sv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32" y="80672"/>
            <a:ext cx="846824" cy="860437"/>
          </a:xfrm>
          <a:prstGeom prst="rect">
            <a:avLst/>
          </a:prstGeom>
          <a:noFill/>
          <a:ln>
            <a:noFill/>
          </a:ln>
        </p:spPr>
      </p:pic>
      <p:sp>
        <p:nvSpPr>
          <p:cNvPr id="1429" name="Google Shape;1429;p77"/>
          <p:cNvSpPr/>
          <p:nvPr/>
        </p:nvSpPr>
        <p:spPr>
          <a:xfrm>
            <a:off x="8205658" y="38953"/>
            <a:ext cx="950975" cy="950975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0" name="Google Shape;1430;p77" descr="1024px-NOAA_logo.sv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52214" y="92010"/>
            <a:ext cx="841248" cy="841248"/>
          </a:xfrm>
          <a:prstGeom prst="rect">
            <a:avLst/>
          </a:prstGeom>
          <a:noFill/>
          <a:ln>
            <a:noFill/>
          </a:ln>
        </p:spPr>
      </p:pic>
      <p:sp>
        <p:nvSpPr>
          <p:cNvPr id="1431" name="Google Shape;1431;p77"/>
          <p:cNvSpPr txBox="1"/>
          <p:nvPr/>
        </p:nvSpPr>
        <p:spPr>
          <a:xfrm>
            <a:off x="0" y="419183"/>
            <a:ext cx="9156633" cy="52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CAPE Magnitudes Are Reduced in GFSv16</a:t>
            </a:r>
            <a:endParaRPr/>
          </a:p>
        </p:txBody>
      </p:sp>
      <p:sp>
        <p:nvSpPr>
          <p:cNvPr id="1432" name="Google Shape;1432;p77"/>
          <p:cNvSpPr txBox="1"/>
          <p:nvPr/>
        </p:nvSpPr>
        <p:spPr>
          <a:xfrm>
            <a:off x="409074" y="4061147"/>
            <a:ext cx="8597388" cy="87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3434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1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GFSv16 CAPE was notably lower across the Northern and Central Plains</a:t>
            </a:r>
            <a:r>
              <a:rPr lang="en-US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well as over the Gulf Coast region and southeast; smaller reductions over the northeast, Ohio Valley, and Mexico</a:t>
            </a:r>
            <a:endParaRPr dirty="0"/>
          </a:p>
        </p:txBody>
      </p:sp>
      <p:grpSp>
        <p:nvGrpSpPr>
          <p:cNvPr id="1433" name="Google Shape;1433;p77"/>
          <p:cNvGrpSpPr/>
          <p:nvPr/>
        </p:nvGrpSpPr>
        <p:grpSpPr>
          <a:xfrm>
            <a:off x="129508" y="1181166"/>
            <a:ext cx="8876954" cy="2415699"/>
            <a:chOff x="133523" y="1082875"/>
            <a:chExt cx="8876954" cy="2415699"/>
          </a:xfrm>
        </p:grpSpPr>
        <p:pic>
          <p:nvPicPr>
            <p:cNvPr id="1434" name="Google Shape;1434;p77"/>
            <p:cNvPicPr preferRelativeResize="0"/>
            <p:nvPr/>
          </p:nvPicPr>
          <p:blipFill rotWithShape="1">
            <a:blip r:embed="rId5">
              <a:alphaModFix/>
            </a:blip>
            <a:srcRect b="50083"/>
            <a:stretch/>
          </p:blipFill>
          <p:spPr>
            <a:xfrm>
              <a:off x="133523" y="1122630"/>
              <a:ext cx="5868926" cy="23759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5" name="Google Shape;1435;p77"/>
            <p:cNvPicPr preferRelativeResize="0"/>
            <p:nvPr/>
          </p:nvPicPr>
          <p:blipFill rotWithShape="1">
            <a:blip r:embed="rId5">
              <a:alphaModFix/>
            </a:blip>
            <a:srcRect l="24548" t="50083" r="24376"/>
            <a:stretch/>
          </p:blipFill>
          <p:spPr>
            <a:xfrm>
              <a:off x="6012835" y="1082875"/>
              <a:ext cx="2997642" cy="237594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36" name="Google Shape;1436;p77"/>
          <p:cNvSpPr txBox="1"/>
          <p:nvPr/>
        </p:nvSpPr>
        <p:spPr>
          <a:xfrm>
            <a:off x="170266" y="1324629"/>
            <a:ext cx="904781" cy="30777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GFSv15</a:t>
            </a:r>
            <a:endParaRPr sz="1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7" name="Google Shape;1437;p77"/>
          <p:cNvSpPr txBox="1"/>
          <p:nvPr/>
        </p:nvSpPr>
        <p:spPr>
          <a:xfrm>
            <a:off x="3126770" y="1324629"/>
            <a:ext cx="904781" cy="30777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GFSv16</a:t>
            </a:r>
            <a:endParaRPr sz="1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8" name="Google Shape;1438;p77"/>
          <p:cNvSpPr txBox="1"/>
          <p:nvPr/>
        </p:nvSpPr>
        <p:spPr>
          <a:xfrm>
            <a:off x="6095248" y="1324629"/>
            <a:ext cx="974855" cy="30777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v16 - v15</a:t>
            </a:r>
            <a:endParaRPr sz="1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9" name="Google Shape;1439;p77"/>
          <p:cNvSpPr txBox="1"/>
          <p:nvPr/>
        </p:nvSpPr>
        <p:spPr>
          <a:xfrm>
            <a:off x="1039623" y="3642074"/>
            <a:ext cx="706475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Surface-Based CAPE Forecasts (left and middle) and Forecast Differences (right)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Init: 00Z 23 July 2020     Valid: 00Z 24 July 2020 (F024) </a:t>
            </a:r>
            <a:endParaRPr/>
          </a:p>
        </p:txBody>
      </p:sp>
      <p:sp>
        <p:nvSpPr>
          <p:cNvPr id="1440" name="Google Shape;1440;p77"/>
          <p:cNvSpPr txBox="1"/>
          <p:nvPr/>
        </p:nvSpPr>
        <p:spPr>
          <a:xfrm>
            <a:off x="3126770" y="2844594"/>
            <a:ext cx="663976" cy="30777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F024</a:t>
            </a:r>
            <a:endParaRPr/>
          </a:p>
        </p:txBody>
      </p:sp>
      <p:sp>
        <p:nvSpPr>
          <p:cNvPr id="1441" name="Google Shape;1441;p77"/>
          <p:cNvSpPr txBox="1"/>
          <p:nvPr/>
        </p:nvSpPr>
        <p:spPr>
          <a:xfrm>
            <a:off x="6095248" y="2844594"/>
            <a:ext cx="663976" cy="30777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F024</a:t>
            </a:r>
            <a:endParaRPr/>
          </a:p>
        </p:txBody>
      </p:sp>
      <p:sp>
        <p:nvSpPr>
          <p:cNvPr id="1442" name="Google Shape;1442;p77"/>
          <p:cNvSpPr txBox="1"/>
          <p:nvPr/>
        </p:nvSpPr>
        <p:spPr>
          <a:xfrm>
            <a:off x="170266" y="2844594"/>
            <a:ext cx="663976" cy="30777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F024</a:t>
            </a:r>
            <a:endParaRPr/>
          </a:p>
        </p:txBody>
      </p:sp>
      <p:sp>
        <p:nvSpPr>
          <p:cNvPr id="2" name="Google Shape;539;p67">
            <a:extLst>
              <a:ext uri="{FF2B5EF4-FFF2-40B4-BE49-F238E27FC236}">
                <a16:creationId xmlns:a16="http://schemas.microsoft.com/office/drawing/2014/main" id="{0E0C0204-D907-8B4F-456B-A7CE36C0EC0B}"/>
              </a:ext>
            </a:extLst>
          </p:cNvPr>
          <p:cNvSpPr/>
          <p:nvPr/>
        </p:nvSpPr>
        <p:spPr>
          <a:xfrm>
            <a:off x="1253871" y="1721250"/>
            <a:ext cx="766315" cy="1123344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539;p67">
            <a:extLst>
              <a:ext uri="{FF2B5EF4-FFF2-40B4-BE49-F238E27FC236}">
                <a16:creationId xmlns:a16="http://schemas.microsoft.com/office/drawing/2014/main" id="{509DB943-6BB5-DA51-AEAD-CCD1BBB13D74}"/>
              </a:ext>
            </a:extLst>
          </p:cNvPr>
          <p:cNvSpPr/>
          <p:nvPr/>
        </p:nvSpPr>
        <p:spPr>
          <a:xfrm>
            <a:off x="4188842" y="1721250"/>
            <a:ext cx="766315" cy="1123344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539;p67">
            <a:extLst>
              <a:ext uri="{FF2B5EF4-FFF2-40B4-BE49-F238E27FC236}">
                <a16:creationId xmlns:a16="http://schemas.microsoft.com/office/drawing/2014/main" id="{CC4F4AF7-0112-D26C-554D-93F96D66AB20}"/>
              </a:ext>
            </a:extLst>
          </p:cNvPr>
          <p:cNvSpPr/>
          <p:nvPr/>
        </p:nvSpPr>
        <p:spPr>
          <a:xfrm>
            <a:off x="7124483" y="1807466"/>
            <a:ext cx="766315" cy="1123344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7" name="Google Shape;1447;p78"/>
          <p:cNvPicPr preferRelativeResize="0"/>
          <p:nvPr/>
        </p:nvPicPr>
        <p:blipFill rotWithShape="1">
          <a:blip r:embed="rId3">
            <a:alphaModFix/>
          </a:blip>
          <a:srcRect l="50000" t="50000"/>
          <a:stretch/>
        </p:blipFill>
        <p:spPr>
          <a:xfrm>
            <a:off x="6039192" y="1179426"/>
            <a:ext cx="2929561" cy="2375944"/>
          </a:xfrm>
          <a:prstGeom prst="rect">
            <a:avLst/>
          </a:prstGeom>
          <a:noFill/>
          <a:ln>
            <a:noFill/>
          </a:ln>
        </p:spPr>
      </p:pic>
      <p:sp>
        <p:nvSpPr>
          <p:cNvPr id="1448" name="Google Shape;1448;p78"/>
          <p:cNvSpPr/>
          <p:nvPr/>
        </p:nvSpPr>
        <p:spPr>
          <a:xfrm>
            <a:off x="510744" y="450912"/>
            <a:ext cx="8220777" cy="493852"/>
          </a:xfrm>
          <a:prstGeom prst="rect">
            <a:avLst/>
          </a:prstGeom>
          <a:solidFill>
            <a:srgbClr val="226BAB"/>
          </a:solidFill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9" name="Google Shape;1449;p78"/>
          <p:cNvSpPr txBox="1"/>
          <p:nvPr/>
        </p:nvSpPr>
        <p:spPr>
          <a:xfrm>
            <a:off x="510744" y="48930"/>
            <a:ext cx="8220777" cy="353921"/>
          </a:xfrm>
          <a:prstGeom prst="rect">
            <a:avLst/>
          </a:prstGeom>
          <a:solidFill>
            <a:srgbClr val="5BA4E3"/>
          </a:solidFill>
          <a:ln>
            <a:noFill/>
          </a:ln>
        </p:spPr>
        <p:txBody>
          <a:bodyPr spcFirstLastPara="1" wrap="square" lIns="121875" tIns="60925" rIns="121875" bIns="609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1A467F"/>
                </a:solidFill>
                <a:latin typeface="Avenir"/>
                <a:ea typeface="Avenir"/>
                <a:cs typeface="Avenir"/>
                <a:sym typeface="Avenir"/>
              </a:rPr>
              <a:t>NATIONAL OCEANIC AND ATMOSPHERIC ADMINISTRATION</a:t>
            </a:r>
            <a:endParaRPr/>
          </a:p>
        </p:txBody>
      </p:sp>
      <p:sp>
        <p:nvSpPr>
          <p:cNvPr id="1450" name="Google Shape;1450;p78"/>
          <p:cNvSpPr/>
          <p:nvPr/>
        </p:nvSpPr>
        <p:spPr>
          <a:xfrm>
            <a:off x="50032" y="27613"/>
            <a:ext cx="904781" cy="96250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1" name="Google Shape;1451;p78" descr="2000px-Seal_of_the_United_States_Department_of_Commerce.sv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32" y="80672"/>
            <a:ext cx="846824" cy="860437"/>
          </a:xfrm>
          <a:prstGeom prst="rect">
            <a:avLst/>
          </a:prstGeom>
          <a:noFill/>
          <a:ln>
            <a:noFill/>
          </a:ln>
        </p:spPr>
      </p:pic>
      <p:sp>
        <p:nvSpPr>
          <p:cNvPr id="1452" name="Google Shape;1452;p78"/>
          <p:cNvSpPr/>
          <p:nvPr/>
        </p:nvSpPr>
        <p:spPr>
          <a:xfrm>
            <a:off x="8205658" y="38953"/>
            <a:ext cx="950975" cy="950975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3" name="Google Shape;1453;p78" descr="1024px-NOAA_logo.svg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52214" y="92010"/>
            <a:ext cx="841248" cy="841248"/>
          </a:xfrm>
          <a:prstGeom prst="rect">
            <a:avLst/>
          </a:prstGeom>
          <a:noFill/>
          <a:ln>
            <a:noFill/>
          </a:ln>
        </p:spPr>
      </p:pic>
      <p:sp>
        <p:nvSpPr>
          <p:cNvPr id="1454" name="Google Shape;1454;p78"/>
          <p:cNvSpPr txBox="1"/>
          <p:nvPr/>
        </p:nvSpPr>
        <p:spPr>
          <a:xfrm>
            <a:off x="0" y="419183"/>
            <a:ext cx="9156633" cy="52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CAPE Magnitudes Are Reduced in GFSv16</a:t>
            </a:r>
            <a:endParaRPr/>
          </a:p>
        </p:txBody>
      </p:sp>
      <p:sp>
        <p:nvSpPr>
          <p:cNvPr id="1455" name="Google Shape;1455;p78"/>
          <p:cNvSpPr txBox="1"/>
          <p:nvPr/>
        </p:nvSpPr>
        <p:spPr>
          <a:xfrm>
            <a:off x="393032" y="4210503"/>
            <a:ext cx="8794745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3434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1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higher CAPE values in GFSv15 are almost always better, and even those are too low</a:t>
            </a:r>
            <a:endParaRPr dirty="0"/>
          </a:p>
        </p:txBody>
      </p:sp>
      <p:pic>
        <p:nvPicPr>
          <p:cNvPr id="1456" name="Google Shape;1456;p78"/>
          <p:cNvPicPr preferRelativeResize="0"/>
          <p:nvPr/>
        </p:nvPicPr>
        <p:blipFill rotWithShape="1">
          <a:blip r:embed="rId6">
            <a:alphaModFix/>
          </a:blip>
          <a:srcRect b="50083"/>
          <a:stretch/>
        </p:blipFill>
        <p:spPr>
          <a:xfrm>
            <a:off x="129508" y="1220921"/>
            <a:ext cx="5868926" cy="2375944"/>
          </a:xfrm>
          <a:prstGeom prst="rect">
            <a:avLst/>
          </a:prstGeom>
          <a:noFill/>
          <a:ln>
            <a:noFill/>
          </a:ln>
        </p:spPr>
      </p:pic>
      <p:sp>
        <p:nvSpPr>
          <p:cNvPr id="1457" name="Google Shape;1457;p78"/>
          <p:cNvSpPr txBox="1"/>
          <p:nvPr/>
        </p:nvSpPr>
        <p:spPr>
          <a:xfrm>
            <a:off x="170266" y="1324629"/>
            <a:ext cx="904781" cy="30777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GFSv15</a:t>
            </a:r>
            <a:endParaRPr sz="1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8" name="Google Shape;1458;p78"/>
          <p:cNvSpPr txBox="1"/>
          <p:nvPr/>
        </p:nvSpPr>
        <p:spPr>
          <a:xfrm>
            <a:off x="3126770" y="1324629"/>
            <a:ext cx="904781" cy="30777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GFSv16</a:t>
            </a:r>
            <a:endParaRPr sz="1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9" name="Google Shape;1459;p78"/>
          <p:cNvSpPr txBox="1"/>
          <p:nvPr/>
        </p:nvSpPr>
        <p:spPr>
          <a:xfrm>
            <a:off x="1584772" y="3642074"/>
            <a:ext cx="597445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Surface-Based CAPE Forecasts (left and middle) and Analysis (right)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Init: 00Z 23 July 2020     Valid: 00Z 24 July 2020 (F024) </a:t>
            </a:r>
            <a:endParaRPr/>
          </a:p>
        </p:txBody>
      </p:sp>
      <p:sp>
        <p:nvSpPr>
          <p:cNvPr id="1460" name="Google Shape;1460;p78"/>
          <p:cNvSpPr txBox="1"/>
          <p:nvPr/>
        </p:nvSpPr>
        <p:spPr>
          <a:xfrm>
            <a:off x="3126770" y="2844594"/>
            <a:ext cx="663976" cy="30777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F024</a:t>
            </a:r>
            <a:endParaRPr/>
          </a:p>
        </p:txBody>
      </p:sp>
      <p:sp>
        <p:nvSpPr>
          <p:cNvPr id="1461" name="Google Shape;1461;p78"/>
          <p:cNvSpPr txBox="1"/>
          <p:nvPr/>
        </p:nvSpPr>
        <p:spPr>
          <a:xfrm>
            <a:off x="170266" y="2844594"/>
            <a:ext cx="663976" cy="30777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F024</a:t>
            </a:r>
            <a:endParaRPr/>
          </a:p>
        </p:txBody>
      </p:sp>
      <p:sp>
        <p:nvSpPr>
          <p:cNvPr id="1462" name="Google Shape;1462;p78"/>
          <p:cNvSpPr txBox="1"/>
          <p:nvPr/>
        </p:nvSpPr>
        <p:spPr>
          <a:xfrm>
            <a:off x="6095248" y="1324629"/>
            <a:ext cx="974855" cy="30777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RAP ANL</a:t>
            </a:r>
            <a:endParaRPr sz="1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539;p67">
            <a:extLst>
              <a:ext uri="{FF2B5EF4-FFF2-40B4-BE49-F238E27FC236}">
                <a16:creationId xmlns:a16="http://schemas.microsoft.com/office/drawing/2014/main" id="{76F5037C-D07F-94FD-ECD6-96DD1CF59B35}"/>
              </a:ext>
            </a:extLst>
          </p:cNvPr>
          <p:cNvSpPr/>
          <p:nvPr/>
        </p:nvSpPr>
        <p:spPr>
          <a:xfrm>
            <a:off x="1253871" y="1721250"/>
            <a:ext cx="766315" cy="1123344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539;p67">
            <a:extLst>
              <a:ext uri="{FF2B5EF4-FFF2-40B4-BE49-F238E27FC236}">
                <a16:creationId xmlns:a16="http://schemas.microsoft.com/office/drawing/2014/main" id="{351CC9CE-BA57-CEE4-F181-94E763CB4DE0}"/>
              </a:ext>
            </a:extLst>
          </p:cNvPr>
          <p:cNvSpPr/>
          <p:nvPr/>
        </p:nvSpPr>
        <p:spPr>
          <a:xfrm>
            <a:off x="4188842" y="1721250"/>
            <a:ext cx="766315" cy="1123344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539;p67">
            <a:extLst>
              <a:ext uri="{FF2B5EF4-FFF2-40B4-BE49-F238E27FC236}">
                <a16:creationId xmlns:a16="http://schemas.microsoft.com/office/drawing/2014/main" id="{92229201-0811-A229-A4A4-8512A2BC0FBE}"/>
              </a:ext>
            </a:extLst>
          </p:cNvPr>
          <p:cNvSpPr/>
          <p:nvPr/>
        </p:nvSpPr>
        <p:spPr>
          <a:xfrm>
            <a:off x="7148319" y="1805726"/>
            <a:ext cx="766315" cy="1123344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E68749-59FF-2788-F744-865D52B4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200"/>
            <a:ext cx="3200400" cy="24730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2DF33D-DE91-56CF-4518-F3266323C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7520" y="457200"/>
            <a:ext cx="3200400" cy="24730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94EE84-2718-FAAC-FD6D-8660652FDA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457200"/>
            <a:ext cx="3200400" cy="24730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F2CED9-A047-9888-063D-7F0818795C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651760"/>
            <a:ext cx="3200400" cy="24730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34F095-8C10-C27C-BF71-BB7BADAF24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7520" y="2651760"/>
            <a:ext cx="3200400" cy="24730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E00339-4C73-ABBA-7694-777B99A69C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3600" y="2651760"/>
            <a:ext cx="3200400" cy="2473036"/>
          </a:xfrm>
          <a:prstGeom prst="rect">
            <a:avLst/>
          </a:prstGeom>
        </p:spPr>
      </p:pic>
      <p:sp>
        <p:nvSpPr>
          <p:cNvPr id="14" name="Text Box 3">
            <a:extLst>
              <a:ext uri="{FF2B5EF4-FFF2-40B4-BE49-F238E27FC236}">
                <a16:creationId xmlns:a16="http://schemas.microsoft.com/office/drawing/2014/main" id="{35C2EF27-A4DF-6B10-B967-C4D249AE4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13" y="4817019"/>
            <a:ext cx="8427566" cy="30777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1" dirty="0">
                <a:solidFill>
                  <a:schemeClr val="tx1"/>
                </a:solidFill>
              </a:rPr>
              <a:t>CAPE (J/kg):                 </a:t>
            </a:r>
            <a:r>
              <a:rPr lang="en-GB" sz="2000" b="1" dirty="0">
                <a:solidFill>
                  <a:srgbClr val="FF0000"/>
                </a:solidFill>
              </a:rPr>
              <a:t>GFSv16Ops</a:t>
            </a:r>
            <a:r>
              <a:rPr lang="en-GB" sz="2000" b="1" i="1" dirty="0">
                <a:solidFill>
                  <a:schemeClr val="tx1"/>
                </a:solidFill>
              </a:rPr>
              <a:t>                 </a:t>
            </a:r>
            <a:r>
              <a:rPr lang="en-GB" sz="2000" b="1" i="1" dirty="0">
                <a:solidFill>
                  <a:srgbClr val="0000FF"/>
                </a:solidFill>
              </a:rPr>
              <a:t>Valid: 00Z, 27 Aug 2019</a:t>
            </a:r>
            <a:r>
              <a:rPr lang="en-GB" sz="2000" b="1" dirty="0">
                <a:solidFill>
                  <a:srgbClr val="800000"/>
                </a:solidFill>
              </a:rPr>
              <a:t>                </a:t>
            </a:r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7A78C65D-BDF7-BB9D-F141-36CE6846D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3886" y="906278"/>
            <a:ext cx="645342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chemeClr val="tx1"/>
                </a:solidFill>
              </a:rPr>
              <a:t>FH48</a:t>
            </a: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2F7C6AFE-F3A7-286A-C56A-61A98DD4B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6559" y="3085284"/>
            <a:ext cx="645342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chemeClr val="tx1"/>
                </a:solidFill>
              </a:rPr>
              <a:t>FH12</a:t>
            </a: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96118552-F6C4-3EA4-7FCA-A0846D9CC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7086" y="906278"/>
            <a:ext cx="645342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chemeClr val="tx1"/>
                </a:solidFill>
              </a:rPr>
              <a:t>FH36</a:t>
            </a: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97FCD947-655A-EEF6-EA8E-6FBB96326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4645" y="3099584"/>
            <a:ext cx="645342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chemeClr val="tx1"/>
                </a:solidFill>
              </a:rPr>
              <a:t>FH00</a:t>
            </a:r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id="{A8C55630-BEE0-5EE2-C2BD-3D6DAC5A8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2524" y="906278"/>
            <a:ext cx="645342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chemeClr val="tx1"/>
                </a:solidFill>
              </a:rPr>
              <a:t>FH24</a:t>
            </a:r>
          </a:p>
        </p:txBody>
      </p:sp>
      <p:sp>
        <p:nvSpPr>
          <p:cNvPr id="20" name="Text Box 3">
            <a:extLst>
              <a:ext uri="{FF2B5EF4-FFF2-40B4-BE49-F238E27FC236}">
                <a16:creationId xmlns:a16="http://schemas.microsoft.com/office/drawing/2014/main" id="{0417A32C-334F-B609-8997-89C04CDC1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6245" y="3080375"/>
            <a:ext cx="734294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chemeClr val="tx1"/>
                </a:solidFill>
              </a:rPr>
              <a:t>HRRR</a:t>
            </a:r>
          </a:p>
        </p:txBody>
      </p:sp>
      <p:sp>
        <p:nvSpPr>
          <p:cNvPr id="2" name="Google Shape;539;p67">
            <a:extLst>
              <a:ext uri="{FF2B5EF4-FFF2-40B4-BE49-F238E27FC236}">
                <a16:creationId xmlns:a16="http://schemas.microsoft.com/office/drawing/2014/main" id="{C5A8EDED-BBA6-E4D1-BC6A-CEE7F4BF0A7F}"/>
              </a:ext>
            </a:extLst>
          </p:cNvPr>
          <p:cNvSpPr/>
          <p:nvPr/>
        </p:nvSpPr>
        <p:spPr>
          <a:xfrm>
            <a:off x="1217043" y="1604292"/>
            <a:ext cx="537330" cy="777401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539;p67">
            <a:extLst>
              <a:ext uri="{FF2B5EF4-FFF2-40B4-BE49-F238E27FC236}">
                <a16:creationId xmlns:a16="http://schemas.microsoft.com/office/drawing/2014/main" id="{8B09178C-D9E5-FB7D-F7FE-16465B2C18CC}"/>
              </a:ext>
            </a:extLst>
          </p:cNvPr>
          <p:cNvSpPr/>
          <p:nvPr/>
        </p:nvSpPr>
        <p:spPr>
          <a:xfrm>
            <a:off x="4261031" y="1604292"/>
            <a:ext cx="537330" cy="777401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539;p67">
            <a:extLst>
              <a:ext uri="{FF2B5EF4-FFF2-40B4-BE49-F238E27FC236}">
                <a16:creationId xmlns:a16="http://schemas.microsoft.com/office/drawing/2014/main" id="{6B18F916-1DE2-9515-41BF-0F3AA96A74DE}"/>
              </a:ext>
            </a:extLst>
          </p:cNvPr>
          <p:cNvSpPr/>
          <p:nvPr/>
        </p:nvSpPr>
        <p:spPr>
          <a:xfrm>
            <a:off x="7143630" y="1625557"/>
            <a:ext cx="537330" cy="777401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539;p67">
            <a:extLst>
              <a:ext uri="{FF2B5EF4-FFF2-40B4-BE49-F238E27FC236}">
                <a16:creationId xmlns:a16="http://schemas.microsoft.com/office/drawing/2014/main" id="{8A417A6D-094D-6A3C-A8C0-DD8224CEFEB6}"/>
              </a:ext>
            </a:extLst>
          </p:cNvPr>
          <p:cNvSpPr/>
          <p:nvPr/>
        </p:nvSpPr>
        <p:spPr>
          <a:xfrm>
            <a:off x="1217043" y="3817217"/>
            <a:ext cx="537330" cy="777401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539;p67">
            <a:extLst>
              <a:ext uri="{FF2B5EF4-FFF2-40B4-BE49-F238E27FC236}">
                <a16:creationId xmlns:a16="http://schemas.microsoft.com/office/drawing/2014/main" id="{0570BF92-523C-29FF-3CC4-28274ECF46A0}"/>
              </a:ext>
            </a:extLst>
          </p:cNvPr>
          <p:cNvSpPr/>
          <p:nvPr/>
        </p:nvSpPr>
        <p:spPr>
          <a:xfrm>
            <a:off x="4261031" y="3817217"/>
            <a:ext cx="537330" cy="777401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539;p67">
            <a:extLst>
              <a:ext uri="{FF2B5EF4-FFF2-40B4-BE49-F238E27FC236}">
                <a16:creationId xmlns:a16="http://schemas.microsoft.com/office/drawing/2014/main" id="{98F9CE15-4C9F-BA83-4BF4-5C59D6CC8117}"/>
              </a:ext>
            </a:extLst>
          </p:cNvPr>
          <p:cNvSpPr/>
          <p:nvPr/>
        </p:nvSpPr>
        <p:spPr>
          <a:xfrm>
            <a:off x="7143630" y="3817216"/>
            <a:ext cx="537330" cy="777401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544;p68">
            <a:extLst>
              <a:ext uri="{FF2B5EF4-FFF2-40B4-BE49-F238E27FC236}">
                <a16:creationId xmlns:a16="http://schemas.microsoft.com/office/drawing/2014/main" id="{E265C8FE-F291-2DAE-F35E-ED05B81C77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1000" y="24975"/>
            <a:ext cx="8610000" cy="59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</a:pPr>
            <a:r>
              <a:rPr lang="en" sz="3200" b="0" dirty="0">
                <a:solidFill>
                  <a:schemeClr val="bg1"/>
                </a:solidFill>
                <a:latin typeface="Avenir Book" panose="02000503020000020003" pitchFamily="2" charset="0"/>
              </a:rPr>
              <a:t>Observed Soundings</a:t>
            </a:r>
            <a:endParaRPr sz="3200" b="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59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B7F8807-58B4-F545-F20E-64481D22F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97" y="1375854"/>
            <a:ext cx="4378362" cy="3383280"/>
          </a:xfrm>
          <a:prstGeom prst="rect">
            <a:avLst/>
          </a:prstGeom>
        </p:spPr>
      </p:pic>
      <p:sp>
        <p:nvSpPr>
          <p:cNvPr id="10" name="Text Box 3">
            <a:extLst>
              <a:ext uri="{FF2B5EF4-FFF2-40B4-BE49-F238E27FC236}">
                <a16:creationId xmlns:a16="http://schemas.microsoft.com/office/drawing/2014/main" id="{DA96721C-F14D-9940-C85B-E9499117E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50" y="4835723"/>
            <a:ext cx="8615816" cy="30777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1" dirty="0">
                <a:solidFill>
                  <a:schemeClr val="tx1"/>
                </a:solidFill>
              </a:rPr>
              <a:t>Potential Temperature (K):              </a:t>
            </a:r>
            <a:r>
              <a:rPr lang="en-GB" sz="2000" b="1" dirty="0">
                <a:solidFill>
                  <a:srgbClr val="FF0000"/>
                </a:solidFill>
              </a:rPr>
              <a:t>OUN                </a:t>
            </a:r>
            <a:r>
              <a:rPr lang="en-GB" sz="2000" b="1" i="1" dirty="0">
                <a:solidFill>
                  <a:srgbClr val="0000FF"/>
                </a:solidFill>
              </a:rPr>
              <a:t>Valid: 27 Aug 2019</a:t>
            </a:r>
            <a:r>
              <a:rPr lang="en-GB" sz="2000" b="1" dirty="0">
                <a:solidFill>
                  <a:srgbClr val="800000"/>
                </a:solidFill>
              </a:rPr>
              <a:t>             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9D1E46-A6FD-E815-DB45-73204AB3A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638" y="1375854"/>
            <a:ext cx="4378362" cy="3383280"/>
          </a:xfrm>
          <a:prstGeom prst="rect">
            <a:avLst/>
          </a:prstGeom>
        </p:spPr>
      </p:pic>
      <p:sp>
        <p:nvSpPr>
          <p:cNvPr id="6" name="Google Shape;544;p68">
            <a:extLst>
              <a:ext uri="{FF2B5EF4-FFF2-40B4-BE49-F238E27FC236}">
                <a16:creationId xmlns:a16="http://schemas.microsoft.com/office/drawing/2014/main" id="{DEDF9704-033B-087E-3A32-516A6A8E93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1000" y="24975"/>
            <a:ext cx="8610000" cy="59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</a:pPr>
            <a:r>
              <a:rPr lang="en" sz="3200" b="0" dirty="0">
                <a:solidFill>
                  <a:schemeClr val="bg1"/>
                </a:solidFill>
                <a:latin typeface="Avenir Book" panose="02000503020000020003" pitchFamily="2" charset="0"/>
              </a:rPr>
              <a:t>Observed Soundings</a:t>
            </a:r>
            <a:endParaRPr sz="3200" b="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8" name="Google Shape;547;p68">
            <a:extLst>
              <a:ext uri="{FF2B5EF4-FFF2-40B4-BE49-F238E27FC236}">
                <a16:creationId xmlns:a16="http://schemas.microsoft.com/office/drawing/2014/main" id="{C5FD7C14-F5DE-025C-FFD9-C308D38B643D}"/>
              </a:ext>
            </a:extLst>
          </p:cNvPr>
          <p:cNvSpPr txBox="1"/>
          <p:nvPr/>
        </p:nvSpPr>
        <p:spPr>
          <a:xfrm>
            <a:off x="604969" y="630013"/>
            <a:ext cx="3967031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SzPct val="80000"/>
            </a:pPr>
            <a:r>
              <a:rPr lang="en-US" sz="1800" dirty="0">
                <a:latin typeface="Avenir Book" panose="02000503020000020003" pitchFamily="2" charset="0"/>
              </a:rPr>
              <a:t>Observed and multiple model simulations soundings at Norman, OK show too warm PBL</a:t>
            </a:r>
            <a:endParaRPr sz="1800" dirty="0">
              <a:latin typeface="Avenir Book" panose="02000503020000020003" pitchFamily="2" charset="0"/>
            </a:endParaRPr>
          </a:p>
        </p:txBody>
      </p:sp>
      <p:sp>
        <p:nvSpPr>
          <p:cNvPr id="11" name="Google Shape;547;p68">
            <a:extLst>
              <a:ext uri="{FF2B5EF4-FFF2-40B4-BE49-F238E27FC236}">
                <a16:creationId xmlns:a16="http://schemas.microsoft.com/office/drawing/2014/main" id="{FCF6A000-AB50-7556-0BC9-053B8129ADF1}"/>
              </a:ext>
            </a:extLst>
          </p:cNvPr>
          <p:cNvSpPr txBox="1"/>
          <p:nvPr/>
        </p:nvSpPr>
        <p:spPr>
          <a:xfrm>
            <a:off x="5401340" y="619275"/>
            <a:ext cx="367966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SzPct val="80000"/>
            </a:pPr>
            <a:r>
              <a:rPr lang="en-US" sz="1800" dirty="0">
                <a:solidFill>
                  <a:srgbClr val="FF0000"/>
                </a:solidFill>
                <a:latin typeface="Avenir Book" panose="02000503020000020003" pitchFamily="2" charset="0"/>
              </a:rPr>
              <a:t>Observed and multiple model simulations soundings at Norman, OK show too dry PBL</a:t>
            </a:r>
          </a:p>
          <a:p>
            <a:pPr lvl="0">
              <a:buSzPct val="80000"/>
            </a:pPr>
            <a:endParaRPr lang="en-US" sz="1800" dirty="0">
              <a:solidFill>
                <a:srgbClr val="FF0000"/>
              </a:solidFill>
              <a:latin typeface="Avenir Book" panose="02000503020000020003" pitchFamily="2" charset="0"/>
            </a:endParaRPr>
          </a:p>
        </p:txBody>
      </p:sp>
      <p:sp>
        <p:nvSpPr>
          <p:cNvPr id="13" name="Google Shape;539;p67">
            <a:extLst>
              <a:ext uri="{FF2B5EF4-FFF2-40B4-BE49-F238E27FC236}">
                <a16:creationId xmlns:a16="http://schemas.microsoft.com/office/drawing/2014/main" id="{6D1D6324-1065-39DC-4CEC-CA439A0E51FD}"/>
              </a:ext>
            </a:extLst>
          </p:cNvPr>
          <p:cNvSpPr/>
          <p:nvPr/>
        </p:nvSpPr>
        <p:spPr>
          <a:xfrm>
            <a:off x="1929425" y="2678793"/>
            <a:ext cx="1248624" cy="157423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539;p67">
            <a:extLst>
              <a:ext uri="{FF2B5EF4-FFF2-40B4-BE49-F238E27FC236}">
                <a16:creationId xmlns:a16="http://schemas.microsoft.com/office/drawing/2014/main" id="{F6BD4149-DAF7-73C4-F318-677706938BE9}"/>
              </a:ext>
            </a:extLst>
          </p:cNvPr>
          <p:cNvSpPr/>
          <p:nvPr/>
        </p:nvSpPr>
        <p:spPr>
          <a:xfrm>
            <a:off x="6545593" y="2678793"/>
            <a:ext cx="2109310" cy="157423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969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11" grpId="1"/>
      <p:bldP spid="13" grpId="0" animBg="1"/>
      <p:bldP spid="1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0" name="Google Shape;1480;p80"/>
          <p:cNvPicPr preferRelativeResize="0"/>
          <p:nvPr/>
        </p:nvPicPr>
        <p:blipFill rotWithShape="1">
          <a:blip r:embed="rId3">
            <a:alphaModFix/>
          </a:blip>
          <a:srcRect l="24575" t="50000" r="23966"/>
          <a:stretch/>
        </p:blipFill>
        <p:spPr>
          <a:xfrm>
            <a:off x="9190" y="1279620"/>
            <a:ext cx="3014963" cy="2375944"/>
          </a:xfrm>
          <a:prstGeom prst="rect">
            <a:avLst/>
          </a:prstGeom>
          <a:noFill/>
          <a:ln>
            <a:noFill/>
          </a:ln>
        </p:spPr>
      </p:pic>
      <p:sp>
        <p:nvSpPr>
          <p:cNvPr id="1481" name="Google Shape;1481;p80"/>
          <p:cNvSpPr/>
          <p:nvPr/>
        </p:nvSpPr>
        <p:spPr>
          <a:xfrm>
            <a:off x="510744" y="450912"/>
            <a:ext cx="8220777" cy="493852"/>
          </a:xfrm>
          <a:prstGeom prst="rect">
            <a:avLst/>
          </a:prstGeom>
          <a:solidFill>
            <a:srgbClr val="226BAB"/>
          </a:solidFill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2" name="Google Shape;1482;p80"/>
          <p:cNvSpPr txBox="1"/>
          <p:nvPr/>
        </p:nvSpPr>
        <p:spPr>
          <a:xfrm>
            <a:off x="510744" y="48930"/>
            <a:ext cx="8220777" cy="353921"/>
          </a:xfrm>
          <a:prstGeom prst="rect">
            <a:avLst/>
          </a:prstGeom>
          <a:solidFill>
            <a:srgbClr val="5BA4E3"/>
          </a:solidFill>
          <a:ln>
            <a:noFill/>
          </a:ln>
        </p:spPr>
        <p:txBody>
          <a:bodyPr spcFirstLastPara="1" wrap="square" lIns="121875" tIns="60925" rIns="121875" bIns="609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1A467F"/>
                </a:solidFill>
                <a:latin typeface="Avenir"/>
                <a:ea typeface="Avenir"/>
                <a:cs typeface="Avenir"/>
                <a:sym typeface="Avenir"/>
              </a:rPr>
              <a:t>NATIONAL OCEANIC AND ATMOSPHERIC ADMINISTRATION</a:t>
            </a:r>
            <a:endParaRPr/>
          </a:p>
        </p:txBody>
      </p:sp>
      <p:sp>
        <p:nvSpPr>
          <p:cNvPr id="1483" name="Google Shape;1483;p80"/>
          <p:cNvSpPr/>
          <p:nvPr/>
        </p:nvSpPr>
        <p:spPr>
          <a:xfrm>
            <a:off x="50032" y="27613"/>
            <a:ext cx="904781" cy="96250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4" name="Google Shape;1484;p80" descr="2000px-Seal_of_the_United_States_Department_of_Commerce.sv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32" y="80672"/>
            <a:ext cx="846824" cy="860437"/>
          </a:xfrm>
          <a:prstGeom prst="rect">
            <a:avLst/>
          </a:prstGeom>
          <a:noFill/>
          <a:ln>
            <a:noFill/>
          </a:ln>
        </p:spPr>
      </p:pic>
      <p:sp>
        <p:nvSpPr>
          <p:cNvPr id="1485" name="Google Shape;1485;p80"/>
          <p:cNvSpPr/>
          <p:nvPr/>
        </p:nvSpPr>
        <p:spPr>
          <a:xfrm>
            <a:off x="8205658" y="38953"/>
            <a:ext cx="950975" cy="950975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6" name="Google Shape;1486;p80" descr="1024px-NOAA_logo.svg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52214" y="92010"/>
            <a:ext cx="841248" cy="841248"/>
          </a:xfrm>
          <a:prstGeom prst="rect">
            <a:avLst/>
          </a:prstGeom>
          <a:noFill/>
          <a:ln>
            <a:noFill/>
          </a:ln>
        </p:spPr>
      </p:pic>
      <p:sp>
        <p:nvSpPr>
          <p:cNvPr id="1487" name="Google Shape;1487;p80"/>
          <p:cNvSpPr txBox="1"/>
          <p:nvPr/>
        </p:nvSpPr>
        <p:spPr>
          <a:xfrm>
            <a:off x="0" y="419183"/>
            <a:ext cx="9156633" cy="52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Drier Soil Reduces Boundary Layer Moisture</a:t>
            </a:r>
            <a:endParaRPr/>
          </a:p>
        </p:txBody>
      </p:sp>
      <p:sp>
        <p:nvSpPr>
          <p:cNvPr id="1488" name="Google Shape;1488;p80"/>
          <p:cNvSpPr txBox="1"/>
          <p:nvPr/>
        </p:nvSpPr>
        <p:spPr>
          <a:xfrm>
            <a:off x="372140" y="4153572"/>
            <a:ext cx="8709571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3434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1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GFSv16 top level soil moisture is considerably drier than in v15</a:t>
            </a:r>
            <a:endParaRPr sz="1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434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1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Good alignment between lower 2-m dew points and largest areas of reduced CAPE</a:t>
            </a:r>
            <a:endParaRPr dirty="0"/>
          </a:p>
        </p:txBody>
      </p:sp>
      <p:pic>
        <p:nvPicPr>
          <p:cNvPr id="1489" name="Google Shape;1489;p80"/>
          <p:cNvPicPr preferRelativeResize="0"/>
          <p:nvPr/>
        </p:nvPicPr>
        <p:blipFill rotWithShape="1">
          <a:blip r:embed="rId6">
            <a:alphaModFix/>
          </a:blip>
          <a:srcRect l="24548" t="50083" r="24376"/>
          <a:stretch/>
        </p:blipFill>
        <p:spPr>
          <a:xfrm>
            <a:off x="6054983" y="1271435"/>
            <a:ext cx="2997642" cy="2375944"/>
          </a:xfrm>
          <a:prstGeom prst="rect">
            <a:avLst/>
          </a:prstGeom>
          <a:noFill/>
          <a:ln>
            <a:noFill/>
          </a:ln>
        </p:spPr>
      </p:pic>
      <p:sp>
        <p:nvSpPr>
          <p:cNvPr id="1490" name="Google Shape;1490;p80"/>
          <p:cNvSpPr txBox="1"/>
          <p:nvPr/>
        </p:nvSpPr>
        <p:spPr>
          <a:xfrm>
            <a:off x="2132716" y="3718176"/>
            <a:ext cx="478342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Init: 00Z 23 July 2020     Valid: 00Z 24 July 2020 (F024) </a:t>
            </a:r>
            <a:endParaRPr/>
          </a:p>
        </p:txBody>
      </p:sp>
      <p:sp>
        <p:nvSpPr>
          <p:cNvPr id="1491" name="Google Shape;1491;p80"/>
          <p:cNvSpPr txBox="1"/>
          <p:nvPr/>
        </p:nvSpPr>
        <p:spPr>
          <a:xfrm>
            <a:off x="3126770" y="2844594"/>
            <a:ext cx="663976" cy="30777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F024</a:t>
            </a:r>
            <a:endParaRPr/>
          </a:p>
        </p:txBody>
      </p:sp>
      <p:pic>
        <p:nvPicPr>
          <p:cNvPr id="1492" name="Google Shape;1492;p80"/>
          <p:cNvPicPr preferRelativeResize="0"/>
          <p:nvPr/>
        </p:nvPicPr>
        <p:blipFill rotWithShape="1">
          <a:blip r:embed="rId7">
            <a:alphaModFix/>
          </a:blip>
          <a:srcRect l="24501" t="50000" r="24234"/>
          <a:stretch/>
        </p:blipFill>
        <p:spPr>
          <a:xfrm>
            <a:off x="3018804" y="1279953"/>
            <a:ext cx="3011249" cy="2381945"/>
          </a:xfrm>
          <a:prstGeom prst="rect">
            <a:avLst/>
          </a:prstGeom>
          <a:noFill/>
          <a:ln>
            <a:noFill/>
          </a:ln>
        </p:spPr>
      </p:pic>
      <p:sp>
        <p:nvSpPr>
          <p:cNvPr id="1493" name="Google Shape;1493;p80"/>
          <p:cNvSpPr txBox="1"/>
          <p:nvPr/>
        </p:nvSpPr>
        <p:spPr>
          <a:xfrm>
            <a:off x="50032" y="1428340"/>
            <a:ext cx="1173514" cy="64633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F024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Top Level Soil Moisture</a:t>
            </a:r>
            <a:endParaRPr/>
          </a:p>
        </p:txBody>
      </p:sp>
      <p:sp>
        <p:nvSpPr>
          <p:cNvPr id="1494" name="Google Shape;1494;p80"/>
          <p:cNvSpPr txBox="1"/>
          <p:nvPr/>
        </p:nvSpPr>
        <p:spPr>
          <a:xfrm>
            <a:off x="3068836" y="1414561"/>
            <a:ext cx="1173514" cy="64633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F024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2-m Dew Point</a:t>
            </a:r>
            <a:endParaRPr/>
          </a:p>
        </p:txBody>
      </p:sp>
      <p:sp>
        <p:nvSpPr>
          <p:cNvPr id="1495" name="Google Shape;1495;p80"/>
          <p:cNvSpPr txBox="1"/>
          <p:nvPr/>
        </p:nvSpPr>
        <p:spPr>
          <a:xfrm>
            <a:off x="6104262" y="1428340"/>
            <a:ext cx="1173514" cy="64633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F024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Sfc-Based CAPE</a:t>
            </a:r>
            <a:endParaRPr/>
          </a:p>
        </p:txBody>
      </p:sp>
      <p:sp>
        <p:nvSpPr>
          <p:cNvPr id="1496" name="Google Shape;1496;p80"/>
          <p:cNvSpPr txBox="1"/>
          <p:nvPr/>
        </p:nvSpPr>
        <p:spPr>
          <a:xfrm>
            <a:off x="3544845" y="966340"/>
            <a:ext cx="1998133" cy="307777"/>
          </a:xfrm>
          <a:prstGeom prst="rect">
            <a:avLst/>
          </a:prstGeom>
          <a:solidFill>
            <a:srgbClr val="FBFF53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v16 - v15 Differences</a:t>
            </a:r>
            <a:endParaRPr sz="1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539;p67">
            <a:extLst>
              <a:ext uri="{FF2B5EF4-FFF2-40B4-BE49-F238E27FC236}">
                <a16:creationId xmlns:a16="http://schemas.microsoft.com/office/drawing/2014/main" id="{18008D2E-5503-15A8-A5D0-CC52D90FFA96}"/>
              </a:ext>
            </a:extLst>
          </p:cNvPr>
          <p:cNvSpPr/>
          <p:nvPr/>
        </p:nvSpPr>
        <p:spPr>
          <a:xfrm>
            <a:off x="1253871" y="1785048"/>
            <a:ext cx="766315" cy="1123344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539;p67">
            <a:extLst>
              <a:ext uri="{FF2B5EF4-FFF2-40B4-BE49-F238E27FC236}">
                <a16:creationId xmlns:a16="http://schemas.microsoft.com/office/drawing/2014/main" id="{286BA03D-F9F6-DB8D-12BE-C0FED543819B}"/>
              </a:ext>
            </a:extLst>
          </p:cNvPr>
          <p:cNvSpPr/>
          <p:nvPr/>
        </p:nvSpPr>
        <p:spPr>
          <a:xfrm>
            <a:off x="4188842" y="1785048"/>
            <a:ext cx="766315" cy="1123344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539;p67">
            <a:extLst>
              <a:ext uri="{FF2B5EF4-FFF2-40B4-BE49-F238E27FC236}">
                <a16:creationId xmlns:a16="http://schemas.microsoft.com/office/drawing/2014/main" id="{DBED945F-AE19-B2EB-173A-FB9FA7013810}"/>
              </a:ext>
            </a:extLst>
          </p:cNvPr>
          <p:cNvSpPr/>
          <p:nvPr/>
        </p:nvSpPr>
        <p:spPr>
          <a:xfrm>
            <a:off x="7148319" y="1869524"/>
            <a:ext cx="766315" cy="1123344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67"/>
          <p:cNvSpPr txBox="1">
            <a:spLocks noGrp="1"/>
          </p:cNvSpPr>
          <p:nvPr>
            <p:ph type="title"/>
          </p:nvPr>
        </p:nvSpPr>
        <p:spPr>
          <a:xfrm>
            <a:off x="471000" y="24975"/>
            <a:ext cx="8617500" cy="59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</a:pPr>
            <a:r>
              <a:rPr lang="en" b="0" dirty="0"/>
              <a:t>Observations</a:t>
            </a:r>
            <a:endParaRPr b="0" dirty="0"/>
          </a:p>
        </p:txBody>
      </p:sp>
      <p:sp>
        <p:nvSpPr>
          <p:cNvPr id="536" name="Google Shape;536;p67"/>
          <p:cNvSpPr txBox="1"/>
          <p:nvPr/>
        </p:nvSpPr>
        <p:spPr>
          <a:xfrm>
            <a:off x="471000" y="763740"/>
            <a:ext cx="6074592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Observation focus on State of Oklahoma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	Norman, OK sounding (OUN)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	ARM-SGP Stations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	Oklahoma </a:t>
            </a:r>
            <a:r>
              <a:rPr lang="en" sz="1800" dirty="0" err="1"/>
              <a:t>Mesonet</a:t>
            </a:r>
            <a:r>
              <a:rPr lang="en" sz="1800" dirty="0"/>
              <a:t> Soil Moisture</a:t>
            </a:r>
            <a:endParaRPr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2F9324-122F-28EA-A2BE-FF93D37DE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598" y="2056371"/>
            <a:ext cx="4627994" cy="25672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973B8E-EE21-D0BC-1B7B-1C4014498A45}"/>
              </a:ext>
            </a:extLst>
          </p:cNvPr>
          <p:cNvSpPr txBox="1"/>
          <p:nvPr/>
        </p:nvSpPr>
        <p:spPr>
          <a:xfrm>
            <a:off x="4551163" y="3466221"/>
            <a:ext cx="276022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0020F6-42EE-4D14-40E1-BDAE579B87EC}"/>
              </a:ext>
            </a:extLst>
          </p:cNvPr>
          <p:cNvSpPr txBox="1"/>
          <p:nvPr/>
        </p:nvSpPr>
        <p:spPr>
          <a:xfrm>
            <a:off x="4689174" y="2678901"/>
            <a:ext cx="276022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BBEEE5-F270-0B02-13A8-04768466B452}"/>
              </a:ext>
            </a:extLst>
          </p:cNvPr>
          <p:cNvSpPr txBox="1"/>
          <p:nvPr/>
        </p:nvSpPr>
        <p:spPr>
          <a:xfrm>
            <a:off x="4629132" y="3203946"/>
            <a:ext cx="42133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OUN</a:t>
            </a:r>
          </a:p>
        </p:txBody>
      </p:sp>
    </p:spTree>
    <p:extLst>
      <p:ext uri="{BB962C8B-B14F-4D97-AF65-F5344CB8AC3E}">
        <p14:creationId xmlns:p14="http://schemas.microsoft.com/office/powerpoint/2010/main" val="3445443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68"/>
          <p:cNvSpPr txBox="1">
            <a:spLocks noGrp="1"/>
          </p:cNvSpPr>
          <p:nvPr>
            <p:ph type="title"/>
          </p:nvPr>
        </p:nvSpPr>
        <p:spPr>
          <a:xfrm>
            <a:off x="471000" y="24975"/>
            <a:ext cx="8610000" cy="59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</a:pPr>
            <a:r>
              <a:rPr lang="en" b="0" dirty="0"/>
              <a:t>Single Column Model Simulations</a:t>
            </a:r>
            <a:endParaRPr b="0" dirty="0"/>
          </a:p>
        </p:txBody>
      </p:sp>
      <p:sp>
        <p:nvSpPr>
          <p:cNvPr id="547" name="Google Shape;547;p68"/>
          <p:cNvSpPr txBox="1"/>
          <p:nvPr/>
        </p:nvSpPr>
        <p:spPr>
          <a:xfrm>
            <a:off x="6506040" y="692650"/>
            <a:ext cx="2474360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SzPct val="80000"/>
            </a:pPr>
            <a:r>
              <a:rPr lang="en-US" sz="1800" dirty="0">
                <a:latin typeface="Avenir Book" panose="02000503020000020003" pitchFamily="2" charset="0"/>
              </a:rPr>
              <a:t>Observed CAPE at Norman, OK and LH at ARM-SGP sites</a:t>
            </a:r>
            <a:endParaRPr sz="1800" dirty="0">
              <a:latin typeface="Avenir Book" panose="02000503020000020003" pitchFamily="2" charset="0"/>
            </a:endParaRPr>
          </a:p>
        </p:txBody>
      </p:sp>
      <p:sp>
        <p:nvSpPr>
          <p:cNvPr id="524" name="Google Shape;547;p68">
            <a:extLst>
              <a:ext uri="{FF2B5EF4-FFF2-40B4-BE49-F238E27FC236}">
                <a16:creationId xmlns:a16="http://schemas.microsoft.com/office/drawing/2014/main" id="{060C9A22-E986-FCC1-E8EF-F1DFF54329B1}"/>
              </a:ext>
            </a:extLst>
          </p:cNvPr>
          <p:cNvSpPr txBox="1"/>
          <p:nvPr/>
        </p:nvSpPr>
        <p:spPr>
          <a:xfrm>
            <a:off x="6506040" y="1723486"/>
            <a:ext cx="2465978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SzPct val="80000"/>
            </a:pPr>
            <a:r>
              <a:rPr lang="en-US" sz="1800" dirty="0">
                <a:solidFill>
                  <a:srgbClr val="FF0000"/>
                </a:solidFill>
                <a:latin typeface="Avenir Book" panose="02000503020000020003" pitchFamily="2" charset="0"/>
              </a:rPr>
              <a:t>Extracted initialization produces low LH and low CAPE</a:t>
            </a:r>
            <a:endParaRPr sz="1800" dirty="0">
              <a:solidFill>
                <a:srgbClr val="FF0000"/>
              </a:solidFill>
              <a:latin typeface="Avenir Book" panose="02000503020000020003" pitchFamily="2" charset="0"/>
            </a:endParaRPr>
          </a:p>
        </p:txBody>
      </p:sp>
      <p:pic>
        <p:nvPicPr>
          <p:cNvPr id="2" name="Google Shape;212;p18">
            <a:extLst>
              <a:ext uri="{FF2B5EF4-FFF2-40B4-BE49-F238E27FC236}">
                <a16:creationId xmlns:a16="http://schemas.microsoft.com/office/drawing/2014/main" id="{8A864F71-E60F-03F4-BA36-55F3B3D620A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000" y="619275"/>
            <a:ext cx="3017520" cy="2331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14;p18">
            <a:extLst>
              <a:ext uri="{FF2B5EF4-FFF2-40B4-BE49-F238E27FC236}">
                <a16:creationId xmlns:a16="http://schemas.microsoft.com/office/drawing/2014/main" id="{8520A424-1052-65D2-45C8-51DB4B23E66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88520" y="619275"/>
            <a:ext cx="3017520" cy="2331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225;p19">
            <a:extLst>
              <a:ext uri="{FF2B5EF4-FFF2-40B4-BE49-F238E27FC236}">
                <a16:creationId xmlns:a16="http://schemas.microsoft.com/office/drawing/2014/main" id="{8E660C85-2A34-8E72-1F51-58501D908AA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1000" y="2680948"/>
            <a:ext cx="3017520" cy="2331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227;p19">
            <a:extLst>
              <a:ext uri="{FF2B5EF4-FFF2-40B4-BE49-F238E27FC236}">
                <a16:creationId xmlns:a16="http://schemas.microsoft.com/office/drawing/2014/main" id="{2731F4D5-3C45-BD70-106E-7A1B98C4955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88520" y="2680948"/>
            <a:ext cx="3017520" cy="23317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70B3FAD-5DBA-4C7F-A772-EFD0D8DD6DC0}"/>
              </a:ext>
            </a:extLst>
          </p:cNvPr>
          <p:cNvCxnSpPr>
            <a:cxnSpLocks/>
          </p:cNvCxnSpPr>
          <p:nvPr/>
        </p:nvCxnSpPr>
        <p:spPr>
          <a:xfrm flipH="1">
            <a:off x="5204149" y="1238546"/>
            <a:ext cx="994632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05065AE-3F16-3B5E-8F11-6518F8419555}"/>
              </a:ext>
            </a:extLst>
          </p:cNvPr>
          <p:cNvCxnSpPr>
            <a:cxnSpLocks/>
          </p:cNvCxnSpPr>
          <p:nvPr/>
        </p:nvCxnSpPr>
        <p:spPr>
          <a:xfrm flipH="1">
            <a:off x="5204149" y="3298677"/>
            <a:ext cx="994632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04624F7-EC7C-67CB-5EB2-4784A3E5B511}"/>
              </a:ext>
            </a:extLst>
          </p:cNvPr>
          <p:cNvCxnSpPr>
            <a:cxnSpLocks/>
          </p:cNvCxnSpPr>
          <p:nvPr/>
        </p:nvCxnSpPr>
        <p:spPr>
          <a:xfrm flipH="1">
            <a:off x="1550093" y="927617"/>
            <a:ext cx="994632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0DC876F-E53F-C634-DAC3-4C82F3E63AA4}"/>
              </a:ext>
            </a:extLst>
          </p:cNvPr>
          <p:cNvCxnSpPr>
            <a:cxnSpLocks/>
          </p:cNvCxnSpPr>
          <p:nvPr/>
        </p:nvCxnSpPr>
        <p:spPr>
          <a:xfrm flipH="1">
            <a:off x="1550093" y="2985478"/>
            <a:ext cx="994632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3B9D4B-5171-FD38-D262-907C7B88272C}"/>
              </a:ext>
            </a:extLst>
          </p:cNvPr>
          <p:cNvCxnSpPr>
            <a:cxnSpLocks/>
          </p:cNvCxnSpPr>
          <p:nvPr/>
        </p:nvCxnSpPr>
        <p:spPr>
          <a:xfrm flipH="1">
            <a:off x="5204149" y="1554938"/>
            <a:ext cx="994632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593349F-2139-DE95-C9E9-B92D57BC9B7F}"/>
              </a:ext>
            </a:extLst>
          </p:cNvPr>
          <p:cNvCxnSpPr>
            <a:cxnSpLocks/>
          </p:cNvCxnSpPr>
          <p:nvPr/>
        </p:nvCxnSpPr>
        <p:spPr>
          <a:xfrm flipH="1">
            <a:off x="5204149" y="3897645"/>
            <a:ext cx="994632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E3CB7D3-4509-AB44-71A0-54992EA4460B}"/>
              </a:ext>
            </a:extLst>
          </p:cNvPr>
          <p:cNvCxnSpPr>
            <a:cxnSpLocks/>
          </p:cNvCxnSpPr>
          <p:nvPr/>
        </p:nvCxnSpPr>
        <p:spPr>
          <a:xfrm flipH="1">
            <a:off x="1550093" y="1228873"/>
            <a:ext cx="994632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9543334-05C1-0BF4-5AE3-A45ED80B12C9}"/>
              </a:ext>
            </a:extLst>
          </p:cNvPr>
          <p:cNvCxnSpPr>
            <a:cxnSpLocks/>
          </p:cNvCxnSpPr>
          <p:nvPr/>
        </p:nvCxnSpPr>
        <p:spPr>
          <a:xfrm flipH="1">
            <a:off x="1550093" y="3376649"/>
            <a:ext cx="994632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ECFA147-F72F-3899-3540-B99F117D0ED5}"/>
              </a:ext>
            </a:extLst>
          </p:cNvPr>
          <p:cNvCxnSpPr>
            <a:cxnSpLocks/>
          </p:cNvCxnSpPr>
          <p:nvPr/>
        </p:nvCxnSpPr>
        <p:spPr>
          <a:xfrm flipH="1">
            <a:off x="5204149" y="1150901"/>
            <a:ext cx="994632" cy="0"/>
          </a:xfrm>
          <a:prstGeom prst="line">
            <a:avLst/>
          </a:prstGeom>
          <a:ln w="28575">
            <a:solidFill>
              <a:srgbClr val="00B050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7AD8BF4-1F71-0B25-59E0-548D4237DB9C}"/>
              </a:ext>
            </a:extLst>
          </p:cNvPr>
          <p:cNvCxnSpPr>
            <a:cxnSpLocks/>
          </p:cNvCxnSpPr>
          <p:nvPr/>
        </p:nvCxnSpPr>
        <p:spPr>
          <a:xfrm flipH="1">
            <a:off x="5204149" y="3376649"/>
            <a:ext cx="994632" cy="0"/>
          </a:xfrm>
          <a:prstGeom prst="line">
            <a:avLst/>
          </a:prstGeom>
          <a:ln w="28575">
            <a:solidFill>
              <a:srgbClr val="00B050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9445707-F307-A413-A386-5D9F3DF0CC56}"/>
              </a:ext>
            </a:extLst>
          </p:cNvPr>
          <p:cNvCxnSpPr>
            <a:cxnSpLocks/>
          </p:cNvCxnSpPr>
          <p:nvPr/>
        </p:nvCxnSpPr>
        <p:spPr>
          <a:xfrm flipH="1">
            <a:off x="1550093" y="1005589"/>
            <a:ext cx="994632" cy="0"/>
          </a:xfrm>
          <a:prstGeom prst="line">
            <a:avLst/>
          </a:prstGeom>
          <a:ln w="28575">
            <a:solidFill>
              <a:srgbClr val="00B050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CDC9722-015D-0C8A-A8CE-AE18DDDA85B0}"/>
              </a:ext>
            </a:extLst>
          </p:cNvPr>
          <p:cNvCxnSpPr>
            <a:cxnSpLocks/>
          </p:cNvCxnSpPr>
          <p:nvPr/>
        </p:nvCxnSpPr>
        <p:spPr>
          <a:xfrm flipH="1">
            <a:off x="1550093" y="3142733"/>
            <a:ext cx="994632" cy="0"/>
          </a:xfrm>
          <a:prstGeom prst="line">
            <a:avLst/>
          </a:prstGeom>
          <a:ln w="28575">
            <a:solidFill>
              <a:srgbClr val="00B050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Google Shape;547;p68">
            <a:extLst>
              <a:ext uri="{FF2B5EF4-FFF2-40B4-BE49-F238E27FC236}">
                <a16:creationId xmlns:a16="http://schemas.microsoft.com/office/drawing/2014/main" id="{F9CF36ED-36F6-F25B-06E3-B971F60AB156}"/>
              </a:ext>
            </a:extLst>
          </p:cNvPr>
          <p:cNvSpPr txBox="1"/>
          <p:nvPr/>
        </p:nvSpPr>
        <p:spPr>
          <a:xfrm>
            <a:off x="6506040" y="2754323"/>
            <a:ext cx="2465978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SzPct val="80000"/>
            </a:pPr>
            <a:r>
              <a:rPr lang="en-US" sz="1800" dirty="0">
                <a:solidFill>
                  <a:srgbClr val="00B050"/>
                </a:solidFill>
                <a:latin typeface="Avenir Book" panose="02000503020000020003" pitchFamily="2" charset="0"/>
              </a:rPr>
              <a:t>Perturbed SM produces increased LH and CAPE</a:t>
            </a:r>
            <a:endParaRPr sz="1800" dirty="0">
              <a:solidFill>
                <a:srgbClr val="00B050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" grpId="0"/>
      <p:bldP spid="524" grpId="0"/>
      <p:bldP spid="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68"/>
          <p:cNvSpPr txBox="1">
            <a:spLocks noGrp="1"/>
          </p:cNvSpPr>
          <p:nvPr>
            <p:ph type="title"/>
          </p:nvPr>
        </p:nvSpPr>
        <p:spPr>
          <a:xfrm>
            <a:off x="471000" y="24975"/>
            <a:ext cx="8610000" cy="59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</a:pPr>
            <a:r>
              <a:rPr lang="en" b="0" dirty="0"/>
              <a:t>Soil State Initialization in Coupled Model</a:t>
            </a:r>
            <a:endParaRPr b="0" dirty="0"/>
          </a:p>
        </p:txBody>
      </p:sp>
      <p:sp>
        <p:nvSpPr>
          <p:cNvPr id="547" name="Google Shape;547;p68"/>
          <p:cNvSpPr txBox="1"/>
          <p:nvPr/>
        </p:nvSpPr>
        <p:spPr>
          <a:xfrm>
            <a:off x="6214511" y="692650"/>
            <a:ext cx="2765889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SzPct val="80000"/>
            </a:pPr>
            <a:r>
              <a:rPr lang="en-US" sz="1800" dirty="0">
                <a:latin typeface="Avenir Book" panose="02000503020000020003" pitchFamily="2" charset="0"/>
              </a:rPr>
              <a:t>Observed precipitation is used to run land-only simulations to update soil states</a:t>
            </a:r>
            <a:endParaRPr sz="1800" dirty="0">
              <a:latin typeface="Avenir Book" panose="02000503020000020003" pitchFamily="2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0B02F0E-1924-453F-4E0E-F2407B24A4D5}"/>
              </a:ext>
            </a:extLst>
          </p:cNvPr>
          <p:cNvCxnSpPr>
            <a:cxnSpLocks/>
          </p:cNvCxnSpPr>
          <p:nvPr/>
        </p:nvCxnSpPr>
        <p:spPr>
          <a:xfrm>
            <a:off x="914400" y="2200943"/>
            <a:ext cx="650889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FBA0700-B896-AB1A-00D3-6064AAF185A1}"/>
              </a:ext>
            </a:extLst>
          </p:cNvPr>
          <p:cNvCxnSpPr>
            <a:cxnSpLocks/>
          </p:cNvCxnSpPr>
          <p:nvPr/>
        </p:nvCxnSpPr>
        <p:spPr>
          <a:xfrm>
            <a:off x="1097280" y="2018063"/>
            <a:ext cx="0" cy="3657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2896BA7-685A-4AD4-6AAC-0F26F214EACA}"/>
              </a:ext>
            </a:extLst>
          </p:cNvPr>
          <p:cNvCxnSpPr>
            <a:cxnSpLocks/>
          </p:cNvCxnSpPr>
          <p:nvPr/>
        </p:nvCxnSpPr>
        <p:spPr>
          <a:xfrm>
            <a:off x="2008246" y="2018063"/>
            <a:ext cx="0" cy="3657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454E31F-5FD8-1AC2-6194-B0799E816687}"/>
              </a:ext>
            </a:extLst>
          </p:cNvPr>
          <p:cNvCxnSpPr>
            <a:cxnSpLocks/>
          </p:cNvCxnSpPr>
          <p:nvPr/>
        </p:nvCxnSpPr>
        <p:spPr>
          <a:xfrm>
            <a:off x="2922648" y="2018063"/>
            <a:ext cx="0" cy="3657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CDCA29-A921-2E61-A2C9-A42909EDD2D6}"/>
              </a:ext>
            </a:extLst>
          </p:cNvPr>
          <p:cNvCxnSpPr>
            <a:cxnSpLocks/>
          </p:cNvCxnSpPr>
          <p:nvPr/>
        </p:nvCxnSpPr>
        <p:spPr>
          <a:xfrm>
            <a:off x="4754880" y="2018063"/>
            <a:ext cx="0" cy="3657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0C90F24-6D7C-B5BE-CEA3-968C76AD6AC5}"/>
              </a:ext>
            </a:extLst>
          </p:cNvPr>
          <p:cNvCxnSpPr>
            <a:cxnSpLocks/>
          </p:cNvCxnSpPr>
          <p:nvPr/>
        </p:nvCxnSpPr>
        <p:spPr>
          <a:xfrm>
            <a:off x="3837052" y="2018063"/>
            <a:ext cx="0" cy="3657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5468B0C-5E56-8739-0700-8EE4033BA488}"/>
              </a:ext>
            </a:extLst>
          </p:cNvPr>
          <p:cNvSpPr txBox="1"/>
          <p:nvPr/>
        </p:nvSpPr>
        <p:spPr>
          <a:xfrm>
            <a:off x="4378829" y="1767086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00UTC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721E64-6EFF-774D-EE47-D298893A5779}"/>
              </a:ext>
            </a:extLst>
          </p:cNvPr>
          <p:cNvSpPr txBox="1"/>
          <p:nvPr/>
        </p:nvSpPr>
        <p:spPr>
          <a:xfrm>
            <a:off x="715847" y="1767087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00UTC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3FE791-B23D-6FC7-2552-38A52018664B}"/>
              </a:ext>
            </a:extLst>
          </p:cNvPr>
          <p:cNvSpPr txBox="1"/>
          <p:nvPr/>
        </p:nvSpPr>
        <p:spPr>
          <a:xfrm>
            <a:off x="1635617" y="1773231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06UTC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5DEAB4-B098-7E1E-A8D2-DD70C2842864}"/>
              </a:ext>
            </a:extLst>
          </p:cNvPr>
          <p:cNvSpPr txBox="1"/>
          <p:nvPr/>
        </p:nvSpPr>
        <p:spPr>
          <a:xfrm>
            <a:off x="2543147" y="1767087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12UTC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896373-E243-84DC-0EA6-FEC89AB89A6F}"/>
              </a:ext>
            </a:extLst>
          </p:cNvPr>
          <p:cNvSpPr txBox="1"/>
          <p:nvPr/>
        </p:nvSpPr>
        <p:spPr>
          <a:xfrm>
            <a:off x="3456436" y="1767655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18UTC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5D66E3C-A8B7-FC1A-930E-9AE6D59B658D}"/>
              </a:ext>
            </a:extLst>
          </p:cNvPr>
          <p:cNvCxnSpPr/>
          <p:nvPr/>
        </p:nvCxnSpPr>
        <p:spPr>
          <a:xfrm>
            <a:off x="914400" y="3943030"/>
            <a:ext cx="4243137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C45871D-3E16-0658-EA22-767FFB0BDF63}"/>
              </a:ext>
            </a:extLst>
          </p:cNvPr>
          <p:cNvCxnSpPr>
            <a:cxnSpLocks/>
          </p:cNvCxnSpPr>
          <p:nvPr/>
        </p:nvCxnSpPr>
        <p:spPr>
          <a:xfrm>
            <a:off x="1097280" y="3760150"/>
            <a:ext cx="0" cy="3657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5C6FC1-AAA4-3CDE-7312-49284A771363}"/>
              </a:ext>
            </a:extLst>
          </p:cNvPr>
          <p:cNvCxnSpPr>
            <a:cxnSpLocks/>
          </p:cNvCxnSpPr>
          <p:nvPr/>
        </p:nvCxnSpPr>
        <p:spPr>
          <a:xfrm>
            <a:off x="2008246" y="3760150"/>
            <a:ext cx="0" cy="3657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068586C-5FDA-8948-E236-29F79560072D}"/>
              </a:ext>
            </a:extLst>
          </p:cNvPr>
          <p:cNvCxnSpPr>
            <a:cxnSpLocks/>
          </p:cNvCxnSpPr>
          <p:nvPr/>
        </p:nvCxnSpPr>
        <p:spPr>
          <a:xfrm>
            <a:off x="2922648" y="3760150"/>
            <a:ext cx="0" cy="3657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6209DC7-B5E8-1042-B68B-2FD3A751BE44}"/>
              </a:ext>
            </a:extLst>
          </p:cNvPr>
          <p:cNvCxnSpPr>
            <a:cxnSpLocks/>
          </p:cNvCxnSpPr>
          <p:nvPr/>
        </p:nvCxnSpPr>
        <p:spPr>
          <a:xfrm>
            <a:off x="4754880" y="3760150"/>
            <a:ext cx="0" cy="3657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656449D-2BF1-27B6-2C0F-49E0F24B09DD}"/>
              </a:ext>
            </a:extLst>
          </p:cNvPr>
          <p:cNvCxnSpPr>
            <a:cxnSpLocks/>
          </p:cNvCxnSpPr>
          <p:nvPr/>
        </p:nvCxnSpPr>
        <p:spPr>
          <a:xfrm>
            <a:off x="3837052" y="3760150"/>
            <a:ext cx="0" cy="3657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4B8D364-9809-DE50-4F26-95C8E1C3E920}"/>
              </a:ext>
            </a:extLst>
          </p:cNvPr>
          <p:cNvSpPr txBox="1"/>
          <p:nvPr/>
        </p:nvSpPr>
        <p:spPr>
          <a:xfrm>
            <a:off x="4378829" y="3509173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00UTC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D7A221B-F890-4D61-1016-D17894E5CDA7}"/>
              </a:ext>
            </a:extLst>
          </p:cNvPr>
          <p:cNvSpPr txBox="1"/>
          <p:nvPr/>
        </p:nvSpPr>
        <p:spPr>
          <a:xfrm>
            <a:off x="715847" y="3509174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00UTC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EA13B5D-5297-ACC3-3D06-B1F0DBD0D066}"/>
              </a:ext>
            </a:extLst>
          </p:cNvPr>
          <p:cNvSpPr txBox="1"/>
          <p:nvPr/>
        </p:nvSpPr>
        <p:spPr>
          <a:xfrm>
            <a:off x="1635617" y="3515318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06UTC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F90E61-2D83-0C8C-D5CC-C512F8381273}"/>
              </a:ext>
            </a:extLst>
          </p:cNvPr>
          <p:cNvSpPr txBox="1"/>
          <p:nvPr/>
        </p:nvSpPr>
        <p:spPr>
          <a:xfrm>
            <a:off x="2543147" y="3509174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12UTC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002F0EF-B133-8F2D-6ECE-54BD12F18861}"/>
              </a:ext>
            </a:extLst>
          </p:cNvPr>
          <p:cNvSpPr txBox="1"/>
          <p:nvPr/>
        </p:nvSpPr>
        <p:spPr>
          <a:xfrm>
            <a:off x="3456436" y="3509742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18UTC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A40BAFB-5AD8-3046-1214-508019D5F2C2}"/>
              </a:ext>
            </a:extLst>
          </p:cNvPr>
          <p:cNvCxnSpPr>
            <a:cxnSpLocks/>
          </p:cNvCxnSpPr>
          <p:nvPr/>
        </p:nvCxnSpPr>
        <p:spPr>
          <a:xfrm>
            <a:off x="1097280" y="2576627"/>
            <a:ext cx="0" cy="708837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829ACF5-4813-B0C0-BE99-A202CDCA5BAC}"/>
              </a:ext>
            </a:extLst>
          </p:cNvPr>
          <p:cNvCxnSpPr>
            <a:cxnSpLocks/>
          </p:cNvCxnSpPr>
          <p:nvPr/>
        </p:nvCxnSpPr>
        <p:spPr>
          <a:xfrm>
            <a:off x="2008246" y="2576627"/>
            <a:ext cx="0" cy="708837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3858C3F-FD55-15E3-9D7F-7FD756E35DC9}"/>
              </a:ext>
            </a:extLst>
          </p:cNvPr>
          <p:cNvCxnSpPr>
            <a:cxnSpLocks/>
          </p:cNvCxnSpPr>
          <p:nvPr/>
        </p:nvCxnSpPr>
        <p:spPr>
          <a:xfrm>
            <a:off x="2922648" y="2576627"/>
            <a:ext cx="0" cy="708837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531D4F8-4ECC-A36D-5B3D-7AF2564A106B}"/>
              </a:ext>
            </a:extLst>
          </p:cNvPr>
          <p:cNvCxnSpPr>
            <a:cxnSpLocks/>
          </p:cNvCxnSpPr>
          <p:nvPr/>
        </p:nvCxnSpPr>
        <p:spPr>
          <a:xfrm>
            <a:off x="3837052" y="2576627"/>
            <a:ext cx="0" cy="708837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0A98E27-1C89-DF9A-B74D-C16FB769684F}"/>
              </a:ext>
            </a:extLst>
          </p:cNvPr>
          <p:cNvCxnSpPr>
            <a:cxnSpLocks/>
          </p:cNvCxnSpPr>
          <p:nvPr/>
        </p:nvCxnSpPr>
        <p:spPr>
          <a:xfrm>
            <a:off x="4739286" y="2576627"/>
            <a:ext cx="0" cy="708837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22ADF1EA-8E77-EB1F-9367-F48E0FD2AFA4}"/>
              </a:ext>
            </a:extLst>
          </p:cNvPr>
          <p:cNvCxnSpPr>
            <a:cxnSpLocks/>
          </p:cNvCxnSpPr>
          <p:nvPr/>
        </p:nvCxnSpPr>
        <p:spPr>
          <a:xfrm>
            <a:off x="1097280" y="4245845"/>
            <a:ext cx="4208367" cy="473929"/>
          </a:xfrm>
          <a:prstGeom prst="bentConnector3">
            <a:avLst>
              <a:gd name="adj1" fmla="val 227"/>
            </a:avLst>
          </a:prstGeom>
          <a:ln w="28575">
            <a:solidFill>
              <a:srgbClr val="FF0000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A6B9F721-06AA-8AEE-5445-8A245F6D95E5}"/>
              </a:ext>
            </a:extLst>
          </p:cNvPr>
          <p:cNvSpPr txBox="1"/>
          <p:nvPr/>
        </p:nvSpPr>
        <p:spPr>
          <a:xfrm>
            <a:off x="1234109" y="2690441"/>
            <a:ext cx="662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soil</a:t>
            </a:r>
            <a:br>
              <a:rPr lang="en-US" dirty="0"/>
            </a:br>
            <a:r>
              <a:rPr lang="en-US" dirty="0"/>
              <a:t>states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03B1390-621B-2048-FF00-EB8794DEA53D}"/>
              </a:ext>
            </a:extLst>
          </p:cNvPr>
          <p:cNvSpPr txBox="1"/>
          <p:nvPr/>
        </p:nvSpPr>
        <p:spPr>
          <a:xfrm>
            <a:off x="2122083" y="2692382"/>
            <a:ext cx="662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soil</a:t>
            </a:r>
            <a:br>
              <a:rPr lang="en-US" dirty="0"/>
            </a:br>
            <a:r>
              <a:rPr lang="en-US" dirty="0"/>
              <a:t>states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765070E-564B-5F50-A455-EB7FE0A8F379}"/>
              </a:ext>
            </a:extLst>
          </p:cNvPr>
          <p:cNvSpPr txBox="1"/>
          <p:nvPr/>
        </p:nvSpPr>
        <p:spPr>
          <a:xfrm>
            <a:off x="3044832" y="2694323"/>
            <a:ext cx="662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soil</a:t>
            </a:r>
            <a:br>
              <a:rPr lang="en-US" dirty="0"/>
            </a:br>
            <a:r>
              <a:rPr lang="en-US" dirty="0"/>
              <a:t>states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2508DD5-D40A-6EF1-68CC-4969544C7E32}"/>
              </a:ext>
            </a:extLst>
          </p:cNvPr>
          <p:cNvSpPr txBox="1"/>
          <p:nvPr/>
        </p:nvSpPr>
        <p:spPr>
          <a:xfrm>
            <a:off x="3937279" y="2701395"/>
            <a:ext cx="662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soil</a:t>
            </a:r>
            <a:br>
              <a:rPr lang="en-US" dirty="0"/>
            </a:br>
            <a:r>
              <a:rPr lang="en-US" dirty="0"/>
              <a:t>states</a:t>
            </a:r>
          </a:p>
        </p:txBody>
      </p:sp>
      <p:cxnSp>
        <p:nvCxnSpPr>
          <p:cNvPr id="44" name="Elbow Connector 43">
            <a:extLst>
              <a:ext uri="{FF2B5EF4-FFF2-40B4-BE49-F238E27FC236}">
                <a16:creationId xmlns:a16="http://schemas.microsoft.com/office/drawing/2014/main" id="{28A09ADB-86D6-7360-BBE8-64209722C7FB}"/>
              </a:ext>
            </a:extLst>
          </p:cNvPr>
          <p:cNvCxnSpPr>
            <a:cxnSpLocks/>
          </p:cNvCxnSpPr>
          <p:nvPr/>
        </p:nvCxnSpPr>
        <p:spPr>
          <a:xfrm>
            <a:off x="2008246" y="4245845"/>
            <a:ext cx="3297401" cy="300474"/>
          </a:xfrm>
          <a:prstGeom prst="bentConnector3">
            <a:avLst>
              <a:gd name="adj1" fmla="val 20"/>
            </a:avLst>
          </a:prstGeom>
          <a:ln w="28575">
            <a:solidFill>
              <a:srgbClr val="FF0000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510A9422-244D-F8D8-9522-36F848F0B136}"/>
              </a:ext>
            </a:extLst>
          </p:cNvPr>
          <p:cNvCxnSpPr>
            <a:cxnSpLocks/>
          </p:cNvCxnSpPr>
          <p:nvPr/>
        </p:nvCxnSpPr>
        <p:spPr>
          <a:xfrm>
            <a:off x="2917414" y="4245845"/>
            <a:ext cx="2388233" cy="130473"/>
          </a:xfrm>
          <a:prstGeom prst="bentConnector3">
            <a:avLst>
              <a:gd name="adj1" fmla="val 137"/>
            </a:avLst>
          </a:prstGeom>
          <a:ln w="28575">
            <a:solidFill>
              <a:srgbClr val="FF0000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9B6586D-61B7-C702-C43C-E16B887E77BE}"/>
              </a:ext>
            </a:extLst>
          </p:cNvPr>
          <p:cNvCxnSpPr>
            <a:cxnSpLocks/>
          </p:cNvCxnSpPr>
          <p:nvPr/>
        </p:nvCxnSpPr>
        <p:spPr>
          <a:xfrm>
            <a:off x="1560392" y="2200943"/>
            <a:ext cx="882238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B4387CC-7B51-6AF9-26B5-45C660094AEC}"/>
              </a:ext>
            </a:extLst>
          </p:cNvPr>
          <p:cNvCxnSpPr>
            <a:cxnSpLocks/>
          </p:cNvCxnSpPr>
          <p:nvPr/>
        </p:nvCxnSpPr>
        <p:spPr>
          <a:xfrm>
            <a:off x="2442630" y="2200943"/>
            <a:ext cx="882238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0A88FE0-0BAB-CE15-21D9-FFA5C6A6ACA7}"/>
              </a:ext>
            </a:extLst>
          </p:cNvPr>
          <p:cNvCxnSpPr>
            <a:cxnSpLocks/>
          </p:cNvCxnSpPr>
          <p:nvPr/>
        </p:nvCxnSpPr>
        <p:spPr>
          <a:xfrm>
            <a:off x="3315694" y="2200943"/>
            <a:ext cx="882238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094B3C2-08FE-7F41-BA43-EBE274125637}"/>
              </a:ext>
            </a:extLst>
          </p:cNvPr>
          <p:cNvCxnSpPr>
            <a:cxnSpLocks/>
          </p:cNvCxnSpPr>
          <p:nvPr/>
        </p:nvCxnSpPr>
        <p:spPr>
          <a:xfrm>
            <a:off x="4158521" y="2200943"/>
            <a:ext cx="882238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FBEA6C78-DCE4-B671-CE3D-CA484ACA0B47}"/>
              </a:ext>
            </a:extLst>
          </p:cNvPr>
          <p:cNvSpPr txBox="1"/>
          <p:nvPr/>
        </p:nvSpPr>
        <p:spPr>
          <a:xfrm>
            <a:off x="5359012" y="4311081"/>
            <a:ext cx="1395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Coupled Model Forecasts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66C2798-E2C1-406F-ED0A-183CC0567B8F}"/>
              </a:ext>
            </a:extLst>
          </p:cNvPr>
          <p:cNvSpPr txBox="1"/>
          <p:nvPr/>
        </p:nvSpPr>
        <p:spPr>
          <a:xfrm>
            <a:off x="5211023" y="1939333"/>
            <a:ext cx="1536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Land-Model-Only Simulations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5CEF6A3-C8B7-8638-EDDD-444891796821}"/>
              </a:ext>
            </a:extLst>
          </p:cNvPr>
          <p:cNvCxnSpPr>
            <a:cxnSpLocks/>
          </p:cNvCxnSpPr>
          <p:nvPr/>
        </p:nvCxnSpPr>
        <p:spPr>
          <a:xfrm>
            <a:off x="1121737" y="960142"/>
            <a:ext cx="0" cy="708837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0CE2F31-7E2F-BD48-629A-0C71CFF88E03}"/>
              </a:ext>
            </a:extLst>
          </p:cNvPr>
          <p:cNvCxnSpPr>
            <a:cxnSpLocks/>
          </p:cNvCxnSpPr>
          <p:nvPr/>
        </p:nvCxnSpPr>
        <p:spPr>
          <a:xfrm>
            <a:off x="2032703" y="960142"/>
            <a:ext cx="0" cy="708837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194D3DE-CA4F-DDC4-0EAA-74394645D9D0}"/>
              </a:ext>
            </a:extLst>
          </p:cNvPr>
          <p:cNvCxnSpPr>
            <a:cxnSpLocks/>
          </p:cNvCxnSpPr>
          <p:nvPr/>
        </p:nvCxnSpPr>
        <p:spPr>
          <a:xfrm>
            <a:off x="2947105" y="960142"/>
            <a:ext cx="0" cy="708837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" name="Straight Connector 511">
            <a:extLst>
              <a:ext uri="{FF2B5EF4-FFF2-40B4-BE49-F238E27FC236}">
                <a16:creationId xmlns:a16="http://schemas.microsoft.com/office/drawing/2014/main" id="{955763EF-E15C-FFCA-ABE1-2083B4575C92}"/>
              </a:ext>
            </a:extLst>
          </p:cNvPr>
          <p:cNvCxnSpPr>
            <a:cxnSpLocks/>
          </p:cNvCxnSpPr>
          <p:nvPr/>
        </p:nvCxnSpPr>
        <p:spPr>
          <a:xfrm>
            <a:off x="3861509" y="960142"/>
            <a:ext cx="0" cy="708837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" name="Straight Connector 512">
            <a:extLst>
              <a:ext uri="{FF2B5EF4-FFF2-40B4-BE49-F238E27FC236}">
                <a16:creationId xmlns:a16="http://schemas.microsoft.com/office/drawing/2014/main" id="{DA15AC26-433F-E8D7-A786-3A96FAAB2BD9}"/>
              </a:ext>
            </a:extLst>
          </p:cNvPr>
          <p:cNvCxnSpPr>
            <a:cxnSpLocks/>
          </p:cNvCxnSpPr>
          <p:nvPr/>
        </p:nvCxnSpPr>
        <p:spPr>
          <a:xfrm>
            <a:off x="4763743" y="960142"/>
            <a:ext cx="0" cy="708837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" name="TextBox 513">
            <a:extLst>
              <a:ext uri="{FF2B5EF4-FFF2-40B4-BE49-F238E27FC236}">
                <a16:creationId xmlns:a16="http://schemas.microsoft.com/office/drawing/2014/main" id="{08227A74-1523-A0CE-C0C1-5D7133E2C5C9}"/>
              </a:ext>
            </a:extLst>
          </p:cNvPr>
          <p:cNvSpPr txBox="1"/>
          <p:nvPr/>
        </p:nvSpPr>
        <p:spPr>
          <a:xfrm>
            <a:off x="1066791" y="1074820"/>
            <a:ext cx="1000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observed </a:t>
            </a:r>
            <a:r>
              <a:rPr lang="en-US" dirty="0" err="1"/>
              <a:t>precip</a:t>
            </a:r>
            <a:endParaRPr lang="en-US" dirty="0"/>
          </a:p>
        </p:txBody>
      </p:sp>
      <p:sp>
        <p:nvSpPr>
          <p:cNvPr id="518" name="TextBox 517">
            <a:extLst>
              <a:ext uri="{FF2B5EF4-FFF2-40B4-BE49-F238E27FC236}">
                <a16:creationId xmlns:a16="http://schemas.microsoft.com/office/drawing/2014/main" id="{69EA6E98-AEFB-7295-40EA-7ADA80372DE3}"/>
              </a:ext>
            </a:extLst>
          </p:cNvPr>
          <p:cNvSpPr txBox="1"/>
          <p:nvPr/>
        </p:nvSpPr>
        <p:spPr>
          <a:xfrm>
            <a:off x="1958932" y="1076724"/>
            <a:ext cx="1000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observed </a:t>
            </a:r>
            <a:r>
              <a:rPr lang="en-US" dirty="0" err="1"/>
              <a:t>precip</a:t>
            </a:r>
            <a:endParaRPr lang="en-US" dirty="0"/>
          </a:p>
        </p:txBody>
      </p:sp>
      <p:sp>
        <p:nvSpPr>
          <p:cNvPr id="519" name="TextBox 518">
            <a:extLst>
              <a:ext uri="{FF2B5EF4-FFF2-40B4-BE49-F238E27FC236}">
                <a16:creationId xmlns:a16="http://schemas.microsoft.com/office/drawing/2014/main" id="{C12CE4EF-628E-B370-DCEC-77044DF80E28}"/>
              </a:ext>
            </a:extLst>
          </p:cNvPr>
          <p:cNvSpPr txBox="1"/>
          <p:nvPr/>
        </p:nvSpPr>
        <p:spPr>
          <a:xfrm>
            <a:off x="2872753" y="1088528"/>
            <a:ext cx="1000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observed </a:t>
            </a:r>
            <a:r>
              <a:rPr lang="en-US" dirty="0" err="1"/>
              <a:t>precip</a:t>
            </a:r>
            <a:endParaRPr lang="en-US" dirty="0"/>
          </a:p>
        </p:txBody>
      </p:sp>
      <p:sp>
        <p:nvSpPr>
          <p:cNvPr id="520" name="TextBox 519">
            <a:extLst>
              <a:ext uri="{FF2B5EF4-FFF2-40B4-BE49-F238E27FC236}">
                <a16:creationId xmlns:a16="http://schemas.microsoft.com/office/drawing/2014/main" id="{B2688438-6E36-B06E-E607-27BEA972F57C}"/>
              </a:ext>
            </a:extLst>
          </p:cNvPr>
          <p:cNvSpPr txBox="1"/>
          <p:nvPr/>
        </p:nvSpPr>
        <p:spPr>
          <a:xfrm>
            <a:off x="3789919" y="1069718"/>
            <a:ext cx="1000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observed </a:t>
            </a:r>
            <a:r>
              <a:rPr lang="en-US" dirty="0" err="1"/>
              <a:t>precip</a:t>
            </a:r>
            <a:endParaRPr lang="en-US" dirty="0"/>
          </a:p>
        </p:txBody>
      </p:sp>
      <p:cxnSp>
        <p:nvCxnSpPr>
          <p:cNvPr id="521" name="Straight Connector 520">
            <a:extLst>
              <a:ext uri="{FF2B5EF4-FFF2-40B4-BE49-F238E27FC236}">
                <a16:creationId xmlns:a16="http://schemas.microsoft.com/office/drawing/2014/main" id="{8555A595-3AB5-6F2C-C43A-7468EFABA4AF}"/>
              </a:ext>
            </a:extLst>
          </p:cNvPr>
          <p:cNvCxnSpPr>
            <a:cxnSpLocks/>
          </p:cNvCxnSpPr>
          <p:nvPr/>
        </p:nvCxnSpPr>
        <p:spPr>
          <a:xfrm flipH="1">
            <a:off x="4959600" y="1328110"/>
            <a:ext cx="994632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3" name="Straight Connector 522">
            <a:extLst>
              <a:ext uri="{FF2B5EF4-FFF2-40B4-BE49-F238E27FC236}">
                <a16:creationId xmlns:a16="http://schemas.microsoft.com/office/drawing/2014/main" id="{5231594E-DE2B-0223-0FD3-1FFA93698BF7}"/>
              </a:ext>
            </a:extLst>
          </p:cNvPr>
          <p:cNvCxnSpPr>
            <a:cxnSpLocks/>
          </p:cNvCxnSpPr>
          <p:nvPr/>
        </p:nvCxnSpPr>
        <p:spPr>
          <a:xfrm flipH="1">
            <a:off x="4959600" y="2905273"/>
            <a:ext cx="994632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4" name="Google Shape;547;p68">
            <a:extLst>
              <a:ext uri="{FF2B5EF4-FFF2-40B4-BE49-F238E27FC236}">
                <a16:creationId xmlns:a16="http://schemas.microsoft.com/office/drawing/2014/main" id="{060C9A22-E986-FCC1-E8EF-F1DFF54329B1}"/>
              </a:ext>
            </a:extLst>
          </p:cNvPr>
          <p:cNvSpPr txBox="1"/>
          <p:nvPr/>
        </p:nvSpPr>
        <p:spPr>
          <a:xfrm>
            <a:off x="6206129" y="2567345"/>
            <a:ext cx="2765889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SzPct val="80000"/>
            </a:pPr>
            <a:r>
              <a:rPr lang="en-US" sz="1800" dirty="0">
                <a:latin typeface="Avenir Book" panose="02000503020000020003" pitchFamily="2" charset="0"/>
              </a:rPr>
              <a:t>Soil states are then replaced in coupled model restart files</a:t>
            </a:r>
            <a:endParaRPr sz="1800" dirty="0">
              <a:latin typeface="Avenir Book" panose="02000503020000020003" pitchFamily="2" charset="0"/>
            </a:endParaRPr>
          </a:p>
        </p:txBody>
      </p:sp>
      <p:cxnSp>
        <p:nvCxnSpPr>
          <p:cNvPr id="525" name="Straight Connector 524">
            <a:extLst>
              <a:ext uri="{FF2B5EF4-FFF2-40B4-BE49-F238E27FC236}">
                <a16:creationId xmlns:a16="http://schemas.microsoft.com/office/drawing/2014/main" id="{E6FBCF31-6FFD-CBCC-C832-949B47014C73}"/>
              </a:ext>
            </a:extLst>
          </p:cNvPr>
          <p:cNvCxnSpPr>
            <a:cxnSpLocks/>
          </p:cNvCxnSpPr>
          <p:nvPr/>
        </p:nvCxnSpPr>
        <p:spPr>
          <a:xfrm>
            <a:off x="5852312" y="3871095"/>
            <a:ext cx="0" cy="439986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90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" grpId="0"/>
      <p:bldP spid="5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68"/>
          <p:cNvSpPr txBox="1">
            <a:spLocks noGrp="1"/>
          </p:cNvSpPr>
          <p:nvPr>
            <p:ph type="title"/>
          </p:nvPr>
        </p:nvSpPr>
        <p:spPr>
          <a:xfrm>
            <a:off x="471000" y="24975"/>
            <a:ext cx="8610000" cy="59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</a:pPr>
            <a:r>
              <a:rPr lang="en" b="0" dirty="0"/>
              <a:t>Land-only Simulations</a:t>
            </a:r>
            <a:endParaRPr b="0" dirty="0"/>
          </a:p>
        </p:txBody>
      </p:sp>
      <p:sp>
        <p:nvSpPr>
          <p:cNvPr id="527" name="Google Shape;635;p75">
            <a:extLst>
              <a:ext uri="{FF2B5EF4-FFF2-40B4-BE49-F238E27FC236}">
                <a16:creationId xmlns:a16="http://schemas.microsoft.com/office/drawing/2014/main" id="{734BD6C3-9141-0CE8-6738-B1D92174E6F7}"/>
              </a:ext>
            </a:extLst>
          </p:cNvPr>
          <p:cNvSpPr txBox="1"/>
          <p:nvPr/>
        </p:nvSpPr>
        <p:spPr>
          <a:xfrm>
            <a:off x="432000" y="804062"/>
            <a:ext cx="8680500" cy="2991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457200" marR="0" lvl="0" indent="-406400" algn="l" rtl="0">
              <a:spcBef>
                <a:spcPts val="0"/>
              </a:spcBef>
              <a:spcAft>
                <a:spcPts val="1200"/>
              </a:spcAft>
              <a:buClr>
                <a:srgbClr val="07336F"/>
              </a:buClr>
              <a:buSzPts val="2800"/>
              <a:buFont typeface="Arial"/>
              <a:buChar char="•"/>
            </a:pPr>
            <a:r>
              <a:rPr lang="en-US" sz="2000" dirty="0">
                <a:solidFill>
                  <a:srgbClr val="07336F"/>
                </a:solidFill>
                <a:latin typeface="Avenir"/>
                <a:ea typeface="Avenir"/>
                <a:cs typeface="Avenir"/>
                <a:sym typeface="Avenir"/>
              </a:rPr>
              <a:t>Precipitation</a:t>
            </a:r>
            <a:br>
              <a:rPr lang="en-US" sz="2000" dirty="0">
                <a:solidFill>
                  <a:srgbClr val="07336F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-US" sz="2000" dirty="0">
                <a:solidFill>
                  <a:srgbClr val="07336F"/>
                </a:solidFill>
                <a:latin typeface="Avenir"/>
                <a:ea typeface="Avenir"/>
                <a:cs typeface="Avenir"/>
                <a:sym typeface="Avenir"/>
              </a:rPr>
              <a:t>   GFSv15 &gt; GFSv16 &gt; observations</a:t>
            </a:r>
          </a:p>
          <a:p>
            <a:pPr marL="457200" marR="0" lvl="0" indent="-406400" algn="l" rtl="0">
              <a:spcBef>
                <a:spcPts val="0"/>
              </a:spcBef>
              <a:spcAft>
                <a:spcPts val="1200"/>
              </a:spcAft>
              <a:buClr>
                <a:srgbClr val="07336F"/>
              </a:buClr>
              <a:buSzPts val="2800"/>
              <a:buFont typeface="Arial"/>
              <a:buChar char="•"/>
            </a:pPr>
            <a:r>
              <a:rPr lang="en-US" sz="2000" dirty="0">
                <a:solidFill>
                  <a:srgbClr val="07336F"/>
                </a:solidFill>
                <a:latin typeface="Avenir"/>
                <a:ea typeface="Avenir"/>
                <a:cs typeface="Avenir"/>
                <a:sym typeface="Avenir"/>
              </a:rPr>
              <a:t>Several changes made to the land model in operations to deal with excessive precipitation and need for increase latent heat flux</a:t>
            </a:r>
          </a:p>
          <a:p>
            <a:pPr marL="457200" marR="0" lvl="0" indent="-406400" algn="l" rtl="0">
              <a:spcBef>
                <a:spcPts val="0"/>
              </a:spcBef>
              <a:spcAft>
                <a:spcPts val="1200"/>
              </a:spcAft>
              <a:buClr>
                <a:srgbClr val="07336F"/>
              </a:buClr>
              <a:buSzPts val="2800"/>
              <a:buFont typeface="Arial"/>
              <a:buChar char="•"/>
            </a:pPr>
            <a:r>
              <a:rPr lang="en-US" sz="2000" dirty="0">
                <a:solidFill>
                  <a:srgbClr val="07336F"/>
                </a:solidFill>
                <a:latin typeface="Avenir"/>
                <a:ea typeface="Avenir"/>
                <a:cs typeface="Avenir"/>
                <a:sym typeface="Avenir"/>
              </a:rPr>
              <a:t>Can we quantify the effect this has on parallel land-only soil states?</a:t>
            </a:r>
          </a:p>
          <a:p>
            <a:pPr marL="457200" marR="0" lvl="0" indent="-406400" algn="l" rtl="0">
              <a:spcBef>
                <a:spcPts val="0"/>
              </a:spcBef>
              <a:spcAft>
                <a:spcPts val="1200"/>
              </a:spcAft>
              <a:buClr>
                <a:srgbClr val="07336F"/>
              </a:buClr>
              <a:buSzPts val="2800"/>
              <a:buFont typeface="Arial"/>
              <a:buChar char="•"/>
            </a:pPr>
            <a:r>
              <a:rPr lang="en-US" sz="2000" dirty="0">
                <a:solidFill>
                  <a:srgbClr val="07336F"/>
                </a:solidFill>
                <a:latin typeface="Avenir"/>
                <a:ea typeface="Avenir"/>
                <a:cs typeface="Avenir"/>
                <a:sym typeface="Avenir"/>
              </a:rPr>
              <a:t>Return to the land-only system</a:t>
            </a:r>
          </a:p>
          <a:p>
            <a:pPr marL="457200" lvl="5" indent="-406400">
              <a:spcAft>
                <a:spcPts val="1200"/>
              </a:spcAft>
              <a:buClr>
                <a:srgbClr val="07336F"/>
              </a:buClr>
              <a:buSzPts val="2800"/>
              <a:buFont typeface="Arial"/>
              <a:buChar char="•"/>
            </a:pPr>
            <a:r>
              <a:rPr lang="en-US" sz="2000" dirty="0">
                <a:solidFill>
                  <a:srgbClr val="07336F"/>
                </a:solidFill>
                <a:latin typeface="Avenir"/>
                <a:ea typeface="Avenir"/>
                <a:cs typeface="Avenir"/>
                <a:sym typeface="Avenir"/>
              </a:rPr>
              <a:t>Run multi-year simulation with model not as tuned to coupled biases</a:t>
            </a:r>
          </a:p>
          <a:p>
            <a:pPr marL="457200" marR="0" lvl="0" indent="-406400" algn="l" rtl="0">
              <a:spcBef>
                <a:spcPts val="0"/>
              </a:spcBef>
              <a:spcAft>
                <a:spcPts val="1200"/>
              </a:spcAft>
              <a:buClr>
                <a:srgbClr val="07336F"/>
              </a:buClr>
              <a:buSzPts val="2800"/>
              <a:buFont typeface="Arial"/>
              <a:buChar char="•"/>
            </a:pPr>
            <a:endParaRPr sz="2000" dirty="0">
              <a:solidFill>
                <a:srgbClr val="07336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9"/>
          <p:cNvSpPr txBox="1">
            <a:spLocks noGrp="1"/>
          </p:cNvSpPr>
          <p:nvPr>
            <p:ph type="title"/>
          </p:nvPr>
        </p:nvSpPr>
        <p:spPr>
          <a:xfrm>
            <a:off x="463500" y="24975"/>
            <a:ext cx="8610000" cy="59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</a:pPr>
            <a:r>
              <a:rPr lang="en" b="0" dirty="0"/>
              <a:t>Unified Forecast System</a:t>
            </a:r>
            <a:endParaRPr b="0" dirty="0"/>
          </a:p>
        </p:txBody>
      </p:sp>
      <p:sp>
        <p:nvSpPr>
          <p:cNvPr id="451" name="Google Shape;451;p59"/>
          <p:cNvSpPr txBox="1">
            <a:spLocks noGrp="1"/>
          </p:cNvSpPr>
          <p:nvPr>
            <p:ph type="body" idx="1"/>
          </p:nvPr>
        </p:nvSpPr>
        <p:spPr>
          <a:xfrm>
            <a:off x="433350" y="619275"/>
            <a:ext cx="8610000" cy="4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98462" indent="-342900">
              <a:spcAft>
                <a:spcPts val="600"/>
              </a:spcAft>
              <a:buSzPct val="100000"/>
            </a:pPr>
            <a:r>
              <a:rPr lang="en" sz="1800" dirty="0">
                <a:latin typeface="Avenir"/>
                <a:ea typeface="Avenir"/>
                <a:cs typeface="Avenir"/>
                <a:sym typeface="Avenir"/>
              </a:rPr>
              <a:t>The Unified Forecast System (UFS) is a community-based, coupled, comprehensive Earth modeling system. It is designed to support the NOAA Weather Enterprise and to be the source system for NOAA‘s operational numerical weather prediction applications.</a:t>
            </a:r>
            <a:endParaRPr sz="2600" dirty="0"/>
          </a:p>
          <a:p>
            <a:pPr marL="398462" indent="-342900">
              <a:spcAft>
                <a:spcPts val="600"/>
              </a:spcAft>
              <a:buSzPct val="100000"/>
            </a:pPr>
            <a:r>
              <a:rPr lang="en" sz="1800" dirty="0">
                <a:latin typeface="Avenir"/>
                <a:ea typeface="Avenir"/>
                <a:cs typeface="Avenir"/>
                <a:sym typeface="Avenir"/>
              </a:rPr>
              <a:t>The UFS is organized around applications (SRW, MRW, etc.). Each application has a forecast target. The UFS numerical applications span local to global domains and predictive time scales from sub-hourly analyses to seasonal.</a:t>
            </a:r>
            <a:endParaRPr sz="2600" dirty="0"/>
          </a:p>
          <a:p>
            <a:pPr marL="398462" indent="-342900">
              <a:spcAft>
                <a:spcPts val="600"/>
              </a:spcAft>
              <a:buSzPct val="100000"/>
            </a:pPr>
            <a:r>
              <a:rPr lang="en-US" sz="1800" dirty="0"/>
              <a:t>The UFS is freely-available in a public GitHub repo: </a:t>
            </a:r>
            <a:br>
              <a:rPr lang="en-US" sz="1800" dirty="0"/>
            </a:br>
            <a:r>
              <a:rPr lang="en-US" sz="1800" dirty="0"/>
              <a:t>	https://</a:t>
            </a:r>
            <a:r>
              <a:rPr lang="en-US" sz="1800" dirty="0" err="1"/>
              <a:t>github.com</a:t>
            </a:r>
            <a:r>
              <a:rPr lang="en-US" sz="1800" dirty="0"/>
              <a:t>/</a:t>
            </a:r>
            <a:r>
              <a:rPr lang="en-US" sz="1800" dirty="0" err="1"/>
              <a:t>ufs</a:t>
            </a:r>
            <a:r>
              <a:rPr lang="en-US" sz="1800" dirty="0"/>
              <a:t>-community/</a:t>
            </a:r>
            <a:r>
              <a:rPr lang="en-US" sz="1800" dirty="0" err="1"/>
              <a:t>ufs</a:t>
            </a:r>
            <a:r>
              <a:rPr lang="en-US" sz="1800" dirty="0"/>
              <a:t>-weather-model</a:t>
            </a:r>
          </a:p>
          <a:p>
            <a:pPr marL="398462" indent="-342900">
              <a:spcAft>
                <a:spcPts val="600"/>
              </a:spcAft>
              <a:buSzPct val="100000"/>
            </a:pPr>
            <a:r>
              <a:rPr lang="en-US" sz="1800" dirty="0"/>
              <a:t>More information on UFS: </a:t>
            </a:r>
            <a:r>
              <a:rPr lang="en-US" sz="1800" dirty="0">
                <a:hlinkClick r:id="rId3"/>
              </a:rPr>
              <a:t>https://ufscommunity.org</a:t>
            </a:r>
            <a:r>
              <a:rPr lang="en-US" sz="1800" dirty="0"/>
              <a:t> including documentation and Graduate Student Tests</a:t>
            </a:r>
          </a:p>
          <a:p>
            <a:pPr marL="398462" indent="-342900">
              <a:spcAft>
                <a:spcPts val="600"/>
              </a:spcAft>
              <a:buSzPct val="100000"/>
            </a:pPr>
            <a:r>
              <a:rPr lang="en-US" sz="1800" dirty="0"/>
              <a:t>Embracing a Hierarchical Testing Capability (see Ek, </a:t>
            </a:r>
            <a:r>
              <a:rPr lang="en-US" sz="1800" dirty="0" err="1"/>
              <a:t>Kalina</a:t>
            </a:r>
            <a:r>
              <a:rPr lang="en-US" sz="1800" dirty="0"/>
              <a:t>, Zhang posters)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67"/>
          <p:cNvSpPr txBox="1">
            <a:spLocks noGrp="1"/>
          </p:cNvSpPr>
          <p:nvPr>
            <p:ph type="title"/>
          </p:nvPr>
        </p:nvSpPr>
        <p:spPr>
          <a:xfrm>
            <a:off x="471000" y="24975"/>
            <a:ext cx="8617500" cy="59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</a:pPr>
            <a:r>
              <a:rPr lang="en" b="0" dirty="0"/>
              <a:t>Land-only Simulations</a:t>
            </a:r>
            <a:endParaRPr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1BE3ED-470D-3C38-E534-A53414250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35" y="1372590"/>
            <a:ext cx="4391403" cy="33933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10CFBF-EBE5-5850-3849-503CE77987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2596" y="1377995"/>
            <a:ext cx="4391404" cy="3393358"/>
          </a:xfrm>
          <a:prstGeom prst="rect">
            <a:avLst/>
          </a:prstGeom>
        </p:spPr>
      </p:pic>
      <p:sp>
        <p:nvSpPr>
          <p:cNvPr id="539" name="Google Shape;539;p67"/>
          <p:cNvSpPr/>
          <p:nvPr/>
        </p:nvSpPr>
        <p:spPr>
          <a:xfrm>
            <a:off x="1838662" y="2912089"/>
            <a:ext cx="1156500" cy="8505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539;p67">
            <a:extLst>
              <a:ext uri="{FF2B5EF4-FFF2-40B4-BE49-F238E27FC236}">
                <a16:creationId xmlns:a16="http://schemas.microsoft.com/office/drawing/2014/main" id="{94A8460D-9CCF-477A-D933-024C5A4A835D}"/>
              </a:ext>
            </a:extLst>
          </p:cNvPr>
          <p:cNvSpPr/>
          <p:nvPr/>
        </p:nvSpPr>
        <p:spPr>
          <a:xfrm>
            <a:off x="6273962" y="2912089"/>
            <a:ext cx="1156500" cy="8505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67"/>
          <p:cNvSpPr txBox="1"/>
          <p:nvPr/>
        </p:nvSpPr>
        <p:spPr>
          <a:xfrm>
            <a:off x="1667614" y="4368571"/>
            <a:ext cx="1891843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25 cm Soil Moisture</a:t>
            </a:r>
            <a:endParaRPr dirty="0"/>
          </a:p>
        </p:txBody>
      </p:sp>
      <p:sp>
        <p:nvSpPr>
          <p:cNvPr id="7" name="Google Shape;538;p67">
            <a:extLst>
              <a:ext uri="{FF2B5EF4-FFF2-40B4-BE49-F238E27FC236}">
                <a16:creationId xmlns:a16="http://schemas.microsoft.com/office/drawing/2014/main" id="{28B3981D-998D-85E1-E13C-8D7351F94771}"/>
              </a:ext>
            </a:extLst>
          </p:cNvPr>
          <p:cNvSpPr txBox="1"/>
          <p:nvPr/>
        </p:nvSpPr>
        <p:spPr>
          <a:xfrm>
            <a:off x="6082694" y="4376679"/>
            <a:ext cx="1891843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70 cm Soil Moisture</a:t>
            </a:r>
            <a:endParaRPr dirty="0"/>
          </a:p>
        </p:txBody>
      </p:sp>
      <p:sp>
        <p:nvSpPr>
          <p:cNvPr id="8" name="Google Shape;635;p75">
            <a:extLst>
              <a:ext uri="{FF2B5EF4-FFF2-40B4-BE49-F238E27FC236}">
                <a16:creationId xmlns:a16="http://schemas.microsoft.com/office/drawing/2014/main" id="{12B98AA7-A6CE-ADAB-9ABB-26E9193215BE}"/>
              </a:ext>
            </a:extLst>
          </p:cNvPr>
          <p:cNvSpPr txBox="1"/>
          <p:nvPr/>
        </p:nvSpPr>
        <p:spPr>
          <a:xfrm>
            <a:off x="417835" y="829843"/>
            <a:ext cx="8680500" cy="790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</a:pPr>
            <a:r>
              <a:rPr lang="en-US" sz="2000" dirty="0">
                <a:solidFill>
                  <a:srgbClr val="07336F"/>
                </a:solidFill>
                <a:latin typeface="Avenir"/>
                <a:ea typeface="Avenir"/>
                <a:cs typeface="Avenir"/>
                <a:sym typeface="Avenir"/>
              </a:rPr>
              <a:t>Largest positive differences in soil moisture are coincident with regions of poor CAPE prediction</a:t>
            </a: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</a:pPr>
            <a:endParaRPr sz="2000" dirty="0">
              <a:solidFill>
                <a:srgbClr val="07336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008A74-F202-7837-ACAF-1D84C1CA0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00" y="597018"/>
            <a:ext cx="3017520" cy="23317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23E7D0-82FE-9813-DF9B-862D92C790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8520" y="597018"/>
            <a:ext cx="3017520" cy="23317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D17AF7-3FCF-0EDE-572D-87F08AC3C1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000" y="2818938"/>
            <a:ext cx="3017520" cy="23317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5936EA-9C64-AA5E-3A89-A7A56FA783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8520" y="2826739"/>
            <a:ext cx="3017520" cy="2331720"/>
          </a:xfrm>
          <a:prstGeom prst="rect">
            <a:avLst/>
          </a:prstGeom>
        </p:spPr>
      </p:pic>
      <p:sp>
        <p:nvSpPr>
          <p:cNvPr id="544" name="Google Shape;544;p68"/>
          <p:cNvSpPr txBox="1">
            <a:spLocks noGrp="1"/>
          </p:cNvSpPr>
          <p:nvPr>
            <p:ph type="title"/>
          </p:nvPr>
        </p:nvSpPr>
        <p:spPr>
          <a:xfrm>
            <a:off x="471000" y="24975"/>
            <a:ext cx="8610000" cy="59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</a:pPr>
            <a:r>
              <a:rPr lang="en" b="0" dirty="0"/>
              <a:t>Single Column Model Simulations</a:t>
            </a:r>
            <a:endParaRPr b="0" dirty="0"/>
          </a:p>
        </p:txBody>
      </p:sp>
      <p:sp>
        <p:nvSpPr>
          <p:cNvPr id="547" name="Google Shape;547;p68"/>
          <p:cNvSpPr txBox="1"/>
          <p:nvPr/>
        </p:nvSpPr>
        <p:spPr>
          <a:xfrm>
            <a:off x="6506040" y="1670853"/>
            <a:ext cx="2474360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SzPct val="80000"/>
            </a:pPr>
            <a:r>
              <a:rPr lang="en-US" sz="1800" dirty="0">
                <a:latin typeface="Avenir Book" panose="02000503020000020003" pitchFamily="2" charset="0"/>
              </a:rPr>
              <a:t>Observed CAPE at Norman, OK and LH at ARM-SGP sites</a:t>
            </a:r>
            <a:endParaRPr sz="1800" dirty="0">
              <a:latin typeface="Avenir Book" panose="02000503020000020003" pitchFamily="2" charset="0"/>
            </a:endParaRPr>
          </a:p>
        </p:txBody>
      </p:sp>
      <p:sp>
        <p:nvSpPr>
          <p:cNvPr id="524" name="Google Shape;547;p68">
            <a:extLst>
              <a:ext uri="{FF2B5EF4-FFF2-40B4-BE49-F238E27FC236}">
                <a16:creationId xmlns:a16="http://schemas.microsoft.com/office/drawing/2014/main" id="{060C9A22-E986-FCC1-E8EF-F1DFF54329B1}"/>
              </a:ext>
            </a:extLst>
          </p:cNvPr>
          <p:cNvSpPr txBox="1"/>
          <p:nvPr/>
        </p:nvSpPr>
        <p:spPr>
          <a:xfrm>
            <a:off x="6506040" y="2701689"/>
            <a:ext cx="2465978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SzPct val="80000"/>
            </a:pPr>
            <a:r>
              <a:rPr lang="en-US" sz="1800" dirty="0">
                <a:solidFill>
                  <a:srgbClr val="FF0000"/>
                </a:solidFill>
                <a:latin typeface="Avenir Book" panose="02000503020000020003" pitchFamily="2" charset="0"/>
              </a:rPr>
              <a:t>Extracted initialization produces low LH and low CAPE</a:t>
            </a:r>
            <a:endParaRPr sz="1800" dirty="0">
              <a:solidFill>
                <a:srgbClr val="FF0000"/>
              </a:solidFill>
              <a:latin typeface="Avenir Book" panose="02000503020000020003" pitchFamily="2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70B3FAD-5DBA-4C7F-A772-EFD0D8DD6DC0}"/>
              </a:ext>
            </a:extLst>
          </p:cNvPr>
          <p:cNvCxnSpPr>
            <a:cxnSpLocks/>
          </p:cNvCxnSpPr>
          <p:nvPr/>
        </p:nvCxnSpPr>
        <p:spPr>
          <a:xfrm flipH="1">
            <a:off x="5204149" y="1238546"/>
            <a:ext cx="994632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05065AE-3F16-3B5E-8F11-6518F8419555}"/>
              </a:ext>
            </a:extLst>
          </p:cNvPr>
          <p:cNvCxnSpPr>
            <a:cxnSpLocks/>
          </p:cNvCxnSpPr>
          <p:nvPr/>
        </p:nvCxnSpPr>
        <p:spPr>
          <a:xfrm flipH="1">
            <a:off x="5204149" y="3426267"/>
            <a:ext cx="994632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0DC876F-E53F-C634-DAC3-4C82F3E63AA4}"/>
              </a:ext>
            </a:extLst>
          </p:cNvPr>
          <p:cNvCxnSpPr>
            <a:cxnSpLocks/>
          </p:cNvCxnSpPr>
          <p:nvPr/>
        </p:nvCxnSpPr>
        <p:spPr>
          <a:xfrm flipH="1">
            <a:off x="1550093" y="3262139"/>
            <a:ext cx="994632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3B9D4B-5171-FD38-D262-907C7B88272C}"/>
              </a:ext>
            </a:extLst>
          </p:cNvPr>
          <p:cNvCxnSpPr>
            <a:cxnSpLocks/>
          </p:cNvCxnSpPr>
          <p:nvPr/>
        </p:nvCxnSpPr>
        <p:spPr>
          <a:xfrm flipH="1">
            <a:off x="5204149" y="2139729"/>
            <a:ext cx="994632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593349F-2139-DE95-C9E9-B92D57BC9B7F}"/>
              </a:ext>
            </a:extLst>
          </p:cNvPr>
          <p:cNvCxnSpPr>
            <a:cxnSpLocks/>
          </p:cNvCxnSpPr>
          <p:nvPr/>
        </p:nvCxnSpPr>
        <p:spPr>
          <a:xfrm flipH="1">
            <a:off x="5204149" y="3776084"/>
            <a:ext cx="994632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E3CB7D3-4509-AB44-71A0-54992EA4460B}"/>
              </a:ext>
            </a:extLst>
          </p:cNvPr>
          <p:cNvCxnSpPr>
            <a:cxnSpLocks/>
          </p:cNvCxnSpPr>
          <p:nvPr/>
        </p:nvCxnSpPr>
        <p:spPr>
          <a:xfrm flipH="1">
            <a:off x="1534786" y="1473421"/>
            <a:ext cx="994632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9543334-05C1-0BF4-5AE3-A45ED80B12C9}"/>
              </a:ext>
            </a:extLst>
          </p:cNvPr>
          <p:cNvCxnSpPr>
            <a:cxnSpLocks/>
          </p:cNvCxnSpPr>
          <p:nvPr/>
        </p:nvCxnSpPr>
        <p:spPr>
          <a:xfrm flipH="1">
            <a:off x="1550093" y="3514873"/>
            <a:ext cx="994632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ECFA147-F72F-3899-3540-B99F117D0ED5}"/>
              </a:ext>
            </a:extLst>
          </p:cNvPr>
          <p:cNvCxnSpPr>
            <a:cxnSpLocks/>
          </p:cNvCxnSpPr>
          <p:nvPr/>
        </p:nvCxnSpPr>
        <p:spPr>
          <a:xfrm flipH="1">
            <a:off x="5204149" y="1608101"/>
            <a:ext cx="994632" cy="0"/>
          </a:xfrm>
          <a:prstGeom prst="line">
            <a:avLst/>
          </a:prstGeom>
          <a:ln w="28575">
            <a:solidFill>
              <a:schemeClr val="accent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7AD8BF4-1F71-0B25-59E0-548D4237DB9C}"/>
              </a:ext>
            </a:extLst>
          </p:cNvPr>
          <p:cNvCxnSpPr>
            <a:cxnSpLocks/>
          </p:cNvCxnSpPr>
          <p:nvPr/>
        </p:nvCxnSpPr>
        <p:spPr>
          <a:xfrm flipH="1">
            <a:off x="5204149" y="3631831"/>
            <a:ext cx="994632" cy="0"/>
          </a:xfrm>
          <a:prstGeom prst="line">
            <a:avLst/>
          </a:prstGeom>
          <a:ln w="28575">
            <a:solidFill>
              <a:schemeClr val="accent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9445707-F307-A413-A386-5D9F3DF0CC56}"/>
              </a:ext>
            </a:extLst>
          </p:cNvPr>
          <p:cNvCxnSpPr>
            <a:cxnSpLocks/>
          </p:cNvCxnSpPr>
          <p:nvPr/>
        </p:nvCxnSpPr>
        <p:spPr>
          <a:xfrm flipH="1">
            <a:off x="1550093" y="1101282"/>
            <a:ext cx="994632" cy="0"/>
          </a:xfrm>
          <a:prstGeom prst="line">
            <a:avLst/>
          </a:prstGeom>
          <a:ln w="28575">
            <a:solidFill>
              <a:schemeClr val="accent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CDC9722-015D-0C8A-A8CE-AE18DDDA85B0}"/>
              </a:ext>
            </a:extLst>
          </p:cNvPr>
          <p:cNvCxnSpPr>
            <a:cxnSpLocks/>
          </p:cNvCxnSpPr>
          <p:nvPr/>
        </p:nvCxnSpPr>
        <p:spPr>
          <a:xfrm flipH="1">
            <a:off x="1550093" y="3411130"/>
            <a:ext cx="994632" cy="0"/>
          </a:xfrm>
          <a:prstGeom prst="line">
            <a:avLst/>
          </a:prstGeom>
          <a:ln w="28575">
            <a:solidFill>
              <a:schemeClr val="accent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Google Shape;547;p68">
            <a:extLst>
              <a:ext uri="{FF2B5EF4-FFF2-40B4-BE49-F238E27FC236}">
                <a16:creationId xmlns:a16="http://schemas.microsoft.com/office/drawing/2014/main" id="{F9CF36ED-36F6-F25B-06E3-B971F60AB156}"/>
              </a:ext>
            </a:extLst>
          </p:cNvPr>
          <p:cNvSpPr txBox="1"/>
          <p:nvPr/>
        </p:nvSpPr>
        <p:spPr>
          <a:xfrm>
            <a:off x="6506040" y="3732526"/>
            <a:ext cx="2465978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SzPct val="80000"/>
            </a:pPr>
            <a:r>
              <a:rPr lang="en-US" sz="1800" dirty="0">
                <a:solidFill>
                  <a:schemeClr val="accent1"/>
                </a:solidFill>
                <a:latin typeface="Avenir Book" panose="02000503020000020003" pitchFamily="2" charset="0"/>
              </a:rPr>
              <a:t>Perturbed SM produces increased LH and CAPE</a:t>
            </a:r>
            <a:endParaRPr sz="1800" dirty="0">
              <a:solidFill>
                <a:schemeClr val="accent1"/>
              </a:solidFill>
              <a:latin typeface="Avenir Book" panose="02000503020000020003" pitchFamily="2" charset="0"/>
            </a:endParaRPr>
          </a:p>
        </p:txBody>
      </p:sp>
      <p:sp>
        <p:nvSpPr>
          <p:cNvPr id="12" name="Google Shape;547;p68">
            <a:extLst>
              <a:ext uri="{FF2B5EF4-FFF2-40B4-BE49-F238E27FC236}">
                <a16:creationId xmlns:a16="http://schemas.microsoft.com/office/drawing/2014/main" id="{20820E60-06C9-B00F-4A04-379FC9515713}"/>
              </a:ext>
            </a:extLst>
          </p:cNvPr>
          <p:cNvSpPr txBox="1"/>
          <p:nvPr/>
        </p:nvSpPr>
        <p:spPr>
          <a:xfrm>
            <a:off x="6506040" y="693973"/>
            <a:ext cx="2574960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SzPct val="80000"/>
            </a:pPr>
            <a:r>
              <a:rPr lang="en-US" sz="1800" dirty="0">
                <a:latin typeface="Avenir Book" panose="02000503020000020003" pitchFamily="2" charset="0"/>
              </a:rPr>
              <a:t>Replace soil moisture in SCM with those from land-only simulation</a:t>
            </a:r>
            <a:endParaRPr sz="18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0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" grpId="0"/>
      <p:bldP spid="524" grpId="0"/>
      <p:bldP spid="5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7C179F-A3D9-E59C-DE68-C853E7F3C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060" y="1676319"/>
            <a:ext cx="4486940" cy="34671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AF531A-5CFE-A61F-DD1C-7C9BBE0711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862" y="1671281"/>
            <a:ext cx="4493460" cy="3472219"/>
          </a:xfrm>
          <a:prstGeom prst="rect">
            <a:avLst/>
          </a:prstGeom>
        </p:spPr>
      </p:pic>
      <p:sp>
        <p:nvSpPr>
          <p:cNvPr id="544" name="Google Shape;544;p68"/>
          <p:cNvSpPr txBox="1">
            <a:spLocks noGrp="1"/>
          </p:cNvSpPr>
          <p:nvPr>
            <p:ph type="title"/>
          </p:nvPr>
        </p:nvSpPr>
        <p:spPr>
          <a:xfrm>
            <a:off x="471000" y="24975"/>
            <a:ext cx="8610000" cy="59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</a:pPr>
            <a:r>
              <a:rPr lang="en" b="0" dirty="0"/>
              <a:t>Coupled Model Simulations</a:t>
            </a:r>
            <a:endParaRPr b="0" dirty="0"/>
          </a:p>
        </p:txBody>
      </p:sp>
      <p:sp>
        <p:nvSpPr>
          <p:cNvPr id="547" name="Google Shape;547;p68"/>
          <p:cNvSpPr txBox="1"/>
          <p:nvPr/>
        </p:nvSpPr>
        <p:spPr>
          <a:xfrm>
            <a:off x="591118" y="1021558"/>
            <a:ext cx="398909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SzPct val="80000"/>
            </a:pPr>
            <a:r>
              <a:rPr lang="en-US" sz="1800" dirty="0">
                <a:latin typeface="Avenir Book" panose="02000503020000020003" pitchFamily="2" charset="0"/>
              </a:rPr>
              <a:t>Using new soil moisture produces increased latent heat flux</a:t>
            </a:r>
            <a:endParaRPr sz="1800" dirty="0">
              <a:latin typeface="Avenir Book" panose="02000503020000020003" pitchFamily="2" charset="0"/>
            </a:endParaRPr>
          </a:p>
        </p:txBody>
      </p:sp>
      <p:sp>
        <p:nvSpPr>
          <p:cNvPr id="524" name="Google Shape;547;p68">
            <a:extLst>
              <a:ext uri="{FF2B5EF4-FFF2-40B4-BE49-F238E27FC236}">
                <a16:creationId xmlns:a16="http://schemas.microsoft.com/office/drawing/2014/main" id="{060C9A22-E986-FCC1-E8EF-F1DFF54329B1}"/>
              </a:ext>
            </a:extLst>
          </p:cNvPr>
          <p:cNvSpPr txBox="1"/>
          <p:nvPr/>
        </p:nvSpPr>
        <p:spPr>
          <a:xfrm>
            <a:off x="4861862" y="1021558"/>
            <a:ext cx="4219138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SzPct val="80000"/>
            </a:pPr>
            <a:r>
              <a:rPr lang="en-US" sz="1800" dirty="0">
                <a:solidFill>
                  <a:srgbClr val="FF0000"/>
                </a:solidFill>
                <a:latin typeface="Avenir Book" panose="02000503020000020003" pitchFamily="2" charset="0"/>
              </a:rPr>
              <a:t>Using new soil moisture produces increased CAPE in region of interest</a:t>
            </a:r>
            <a:endParaRPr sz="1800" dirty="0">
              <a:solidFill>
                <a:srgbClr val="FF0000"/>
              </a:solidFill>
              <a:latin typeface="Avenir Book" panose="02000503020000020003" pitchFamily="2" charset="0"/>
            </a:endParaRPr>
          </a:p>
        </p:txBody>
      </p:sp>
      <p:sp>
        <p:nvSpPr>
          <p:cNvPr id="8" name="Google Shape;539;p67">
            <a:extLst>
              <a:ext uri="{FF2B5EF4-FFF2-40B4-BE49-F238E27FC236}">
                <a16:creationId xmlns:a16="http://schemas.microsoft.com/office/drawing/2014/main" id="{9E208633-B37D-DE52-654B-2B0B073C26B7}"/>
              </a:ext>
            </a:extLst>
          </p:cNvPr>
          <p:cNvSpPr/>
          <p:nvPr/>
        </p:nvSpPr>
        <p:spPr>
          <a:xfrm>
            <a:off x="1636643" y="3304172"/>
            <a:ext cx="1156500" cy="8505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539;p67">
            <a:extLst>
              <a:ext uri="{FF2B5EF4-FFF2-40B4-BE49-F238E27FC236}">
                <a16:creationId xmlns:a16="http://schemas.microsoft.com/office/drawing/2014/main" id="{187EDC29-CC25-80D9-3A09-25392A046595}"/>
              </a:ext>
            </a:extLst>
          </p:cNvPr>
          <p:cNvSpPr/>
          <p:nvPr/>
        </p:nvSpPr>
        <p:spPr>
          <a:xfrm>
            <a:off x="6130103" y="3271442"/>
            <a:ext cx="1156500" cy="8505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087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" grpId="1"/>
      <p:bldP spid="524" grpId="0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89761-3BAC-9374-3A33-236C1AFDF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39" y="621121"/>
            <a:ext cx="3017520" cy="23317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AA6E03-BCE2-B29D-64B2-3933BBE887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2659" y="626204"/>
            <a:ext cx="3017520" cy="23317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92EBD6-FA94-C7F0-1293-30C5FEABB1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000" y="2828570"/>
            <a:ext cx="3017520" cy="23317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4459E8-9F8B-5BFB-93B1-7C75AEB361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8519" y="2824865"/>
            <a:ext cx="3017521" cy="2331721"/>
          </a:xfrm>
          <a:prstGeom prst="rect">
            <a:avLst/>
          </a:prstGeom>
        </p:spPr>
      </p:pic>
      <p:sp>
        <p:nvSpPr>
          <p:cNvPr id="544" name="Google Shape;544;p68"/>
          <p:cNvSpPr txBox="1">
            <a:spLocks noGrp="1"/>
          </p:cNvSpPr>
          <p:nvPr>
            <p:ph type="title"/>
          </p:nvPr>
        </p:nvSpPr>
        <p:spPr>
          <a:xfrm>
            <a:off x="471000" y="24975"/>
            <a:ext cx="8610000" cy="59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</a:pPr>
            <a:r>
              <a:rPr lang="en" b="0" dirty="0"/>
              <a:t>Coupled Model Simulations</a:t>
            </a:r>
            <a:endParaRPr b="0" dirty="0"/>
          </a:p>
        </p:txBody>
      </p:sp>
      <p:sp>
        <p:nvSpPr>
          <p:cNvPr id="547" name="Google Shape;547;p68"/>
          <p:cNvSpPr txBox="1"/>
          <p:nvPr/>
        </p:nvSpPr>
        <p:spPr>
          <a:xfrm>
            <a:off x="6506040" y="692650"/>
            <a:ext cx="2474360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SzPct val="80000"/>
            </a:pPr>
            <a:r>
              <a:rPr lang="en-US" sz="1800" dirty="0">
                <a:latin typeface="Avenir Book" panose="02000503020000020003" pitchFamily="2" charset="0"/>
              </a:rPr>
              <a:t>Produces cooler and wetter mixed layer at ARM-SGP site</a:t>
            </a:r>
            <a:endParaRPr sz="1800" dirty="0">
              <a:latin typeface="Avenir Book" panose="02000503020000020003" pitchFamily="2" charset="0"/>
            </a:endParaRPr>
          </a:p>
        </p:txBody>
      </p:sp>
      <p:sp>
        <p:nvSpPr>
          <p:cNvPr id="524" name="Google Shape;547;p68">
            <a:extLst>
              <a:ext uri="{FF2B5EF4-FFF2-40B4-BE49-F238E27FC236}">
                <a16:creationId xmlns:a16="http://schemas.microsoft.com/office/drawing/2014/main" id="{060C9A22-E986-FCC1-E8EF-F1DFF54329B1}"/>
              </a:ext>
            </a:extLst>
          </p:cNvPr>
          <p:cNvSpPr txBox="1"/>
          <p:nvPr/>
        </p:nvSpPr>
        <p:spPr>
          <a:xfrm>
            <a:off x="6506040" y="1723486"/>
            <a:ext cx="2474360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SzPct val="80000"/>
            </a:pPr>
            <a:r>
              <a:rPr lang="en-US" sz="1800" dirty="0">
                <a:solidFill>
                  <a:srgbClr val="FF0000"/>
                </a:solidFill>
                <a:latin typeface="Avenir Book" panose="02000503020000020003" pitchFamily="2" charset="0"/>
              </a:rPr>
              <a:t>Bumps up latent heat flux by about 100W/m</a:t>
            </a:r>
            <a:r>
              <a:rPr lang="en-US" sz="1800" baseline="30000" dirty="0">
                <a:solidFill>
                  <a:srgbClr val="FF0000"/>
                </a:solidFill>
                <a:latin typeface="Avenir Book" panose="02000503020000020003" pitchFamily="2" charset="0"/>
              </a:rPr>
              <a:t>2</a:t>
            </a:r>
            <a:endParaRPr sz="1800" baseline="30000" dirty="0">
              <a:solidFill>
                <a:srgbClr val="FF0000"/>
              </a:solidFill>
              <a:latin typeface="Avenir Book" panose="02000503020000020003" pitchFamily="2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70B3FAD-5DBA-4C7F-A772-EFD0D8DD6DC0}"/>
              </a:ext>
            </a:extLst>
          </p:cNvPr>
          <p:cNvCxnSpPr>
            <a:cxnSpLocks/>
          </p:cNvCxnSpPr>
          <p:nvPr/>
        </p:nvCxnSpPr>
        <p:spPr>
          <a:xfrm flipH="1">
            <a:off x="5427433" y="2225839"/>
            <a:ext cx="994632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04624F7-EC7C-67CB-5EB2-4784A3E5B511}"/>
              </a:ext>
            </a:extLst>
          </p:cNvPr>
          <p:cNvCxnSpPr>
            <a:cxnSpLocks/>
          </p:cNvCxnSpPr>
          <p:nvPr/>
        </p:nvCxnSpPr>
        <p:spPr>
          <a:xfrm flipH="1">
            <a:off x="2047409" y="2228423"/>
            <a:ext cx="994632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9543334-05C1-0BF4-5AE3-A45ED80B12C9}"/>
              </a:ext>
            </a:extLst>
          </p:cNvPr>
          <p:cNvCxnSpPr>
            <a:cxnSpLocks/>
          </p:cNvCxnSpPr>
          <p:nvPr/>
        </p:nvCxnSpPr>
        <p:spPr>
          <a:xfrm flipH="1">
            <a:off x="2127794" y="3663728"/>
            <a:ext cx="994632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ECFA147-F72F-3899-3540-B99F117D0ED5}"/>
              </a:ext>
            </a:extLst>
          </p:cNvPr>
          <p:cNvCxnSpPr>
            <a:cxnSpLocks/>
          </p:cNvCxnSpPr>
          <p:nvPr/>
        </p:nvCxnSpPr>
        <p:spPr>
          <a:xfrm flipH="1">
            <a:off x="5204149" y="4144778"/>
            <a:ext cx="994632" cy="0"/>
          </a:xfrm>
          <a:prstGeom prst="line">
            <a:avLst/>
          </a:prstGeom>
          <a:ln w="28575">
            <a:solidFill>
              <a:srgbClr val="00B050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Google Shape;547;p68">
            <a:extLst>
              <a:ext uri="{FF2B5EF4-FFF2-40B4-BE49-F238E27FC236}">
                <a16:creationId xmlns:a16="http://schemas.microsoft.com/office/drawing/2014/main" id="{F9CF36ED-36F6-F25B-06E3-B971F60AB156}"/>
              </a:ext>
            </a:extLst>
          </p:cNvPr>
          <p:cNvSpPr txBox="1"/>
          <p:nvPr/>
        </p:nvSpPr>
        <p:spPr>
          <a:xfrm>
            <a:off x="6506040" y="2754323"/>
            <a:ext cx="2465978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SzPct val="80000"/>
            </a:pPr>
            <a:r>
              <a:rPr lang="en-US" sz="1800" dirty="0">
                <a:solidFill>
                  <a:srgbClr val="00B050"/>
                </a:solidFill>
                <a:latin typeface="Avenir Book" panose="02000503020000020003" pitchFamily="2" charset="0"/>
              </a:rPr>
              <a:t>Localized CAPE increase of 1000J/kg</a:t>
            </a:r>
            <a:endParaRPr sz="1800" dirty="0">
              <a:solidFill>
                <a:srgbClr val="00B050"/>
              </a:solidFill>
              <a:latin typeface="Avenir Book" panose="02000503020000020003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61CC97B-68F1-D700-8013-FC02E2C5854D}"/>
              </a:ext>
            </a:extLst>
          </p:cNvPr>
          <p:cNvSpPr/>
          <p:nvPr/>
        </p:nvSpPr>
        <p:spPr>
          <a:xfrm>
            <a:off x="4976043" y="3479087"/>
            <a:ext cx="138223" cy="135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0FF474-6974-F7EB-FF44-A02E66D8D834}"/>
              </a:ext>
            </a:extLst>
          </p:cNvPr>
          <p:cNvSpPr txBox="1"/>
          <p:nvPr/>
        </p:nvSpPr>
        <p:spPr>
          <a:xfrm>
            <a:off x="4552253" y="3188534"/>
            <a:ext cx="1124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OUN CAPE</a:t>
            </a:r>
          </a:p>
        </p:txBody>
      </p:sp>
    </p:spTree>
    <p:extLst>
      <p:ext uri="{BB962C8B-B14F-4D97-AF65-F5344CB8AC3E}">
        <p14:creationId xmlns:p14="http://schemas.microsoft.com/office/powerpoint/2010/main" val="143688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" grpId="0"/>
      <p:bldP spid="524" grpId="0"/>
      <p:bldP spid="5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494EE84-2718-FAAC-FD6D-8660652FD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30218"/>
            <a:ext cx="3200400" cy="247303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2C70A01-F263-6282-2AC1-49E66EB524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7091" y="2356295"/>
            <a:ext cx="3200400" cy="24730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E00339-4C73-ABBA-7694-777B99A69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2330218"/>
            <a:ext cx="3200400" cy="2473036"/>
          </a:xfrm>
          <a:prstGeom prst="rect">
            <a:avLst/>
          </a:prstGeom>
        </p:spPr>
      </p:pic>
      <p:sp>
        <p:nvSpPr>
          <p:cNvPr id="19" name="Text Box 3">
            <a:extLst>
              <a:ext uri="{FF2B5EF4-FFF2-40B4-BE49-F238E27FC236}">
                <a16:creationId xmlns:a16="http://schemas.microsoft.com/office/drawing/2014/main" id="{A8C55630-BEE0-5EE2-C2BD-3D6DAC5A8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8258" y="2766086"/>
            <a:ext cx="645342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chemeClr val="tx1"/>
                </a:solidFill>
              </a:rPr>
              <a:t>FH24</a:t>
            </a:r>
          </a:p>
        </p:txBody>
      </p:sp>
      <p:sp>
        <p:nvSpPr>
          <p:cNvPr id="20" name="Text Box 3">
            <a:extLst>
              <a:ext uri="{FF2B5EF4-FFF2-40B4-BE49-F238E27FC236}">
                <a16:creationId xmlns:a16="http://schemas.microsoft.com/office/drawing/2014/main" id="{0417A32C-334F-B609-8997-89C04CDC1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6245" y="2740129"/>
            <a:ext cx="734294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chemeClr val="tx1"/>
                </a:solidFill>
              </a:rPr>
              <a:t>HRRR</a:t>
            </a:r>
          </a:p>
        </p:txBody>
      </p:sp>
      <p:sp>
        <p:nvSpPr>
          <p:cNvPr id="6" name="Google Shape;539;p67">
            <a:extLst>
              <a:ext uri="{FF2B5EF4-FFF2-40B4-BE49-F238E27FC236}">
                <a16:creationId xmlns:a16="http://schemas.microsoft.com/office/drawing/2014/main" id="{6B18F916-1DE2-9515-41BF-0F3AA96A74DE}"/>
              </a:ext>
            </a:extLst>
          </p:cNvPr>
          <p:cNvSpPr/>
          <p:nvPr/>
        </p:nvSpPr>
        <p:spPr>
          <a:xfrm>
            <a:off x="1386826" y="3422820"/>
            <a:ext cx="537330" cy="638813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539;p67">
            <a:extLst>
              <a:ext uri="{FF2B5EF4-FFF2-40B4-BE49-F238E27FC236}">
                <a16:creationId xmlns:a16="http://schemas.microsoft.com/office/drawing/2014/main" id="{98F9CE15-4C9F-BA83-4BF4-5C59D6CC8117}"/>
              </a:ext>
            </a:extLst>
          </p:cNvPr>
          <p:cNvSpPr/>
          <p:nvPr/>
        </p:nvSpPr>
        <p:spPr>
          <a:xfrm>
            <a:off x="7330426" y="3422820"/>
            <a:ext cx="537330" cy="638813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539;p67">
            <a:extLst>
              <a:ext uri="{FF2B5EF4-FFF2-40B4-BE49-F238E27FC236}">
                <a16:creationId xmlns:a16="http://schemas.microsoft.com/office/drawing/2014/main" id="{0AFA89C7-75FA-01D0-647B-547A4BA0CABF}"/>
              </a:ext>
            </a:extLst>
          </p:cNvPr>
          <p:cNvSpPr/>
          <p:nvPr/>
        </p:nvSpPr>
        <p:spPr>
          <a:xfrm>
            <a:off x="4398691" y="3438522"/>
            <a:ext cx="537330" cy="623112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Text Box 3">
            <a:extLst>
              <a:ext uri="{FF2B5EF4-FFF2-40B4-BE49-F238E27FC236}">
                <a16:creationId xmlns:a16="http://schemas.microsoft.com/office/drawing/2014/main" id="{DE780908-D5E2-8BBB-304A-D02B7C8B3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6748" y="2766086"/>
            <a:ext cx="645342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chemeClr val="tx1"/>
                </a:solidFill>
              </a:rPr>
              <a:t>FH24</a:t>
            </a:r>
          </a:p>
        </p:txBody>
      </p:sp>
      <p:sp>
        <p:nvSpPr>
          <p:cNvPr id="25" name="Google Shape;635;p75">
            <a:extLst>
              <a:ext uri="{FF2B5EF4-FFF2-40B4-BE49-F238E27FC236}">
                <a16:creationId xmlns:a16="http://schemas.microsoft.com/office/drawing/2014/main" id="{9BC807CC-6F5C-29B8-D47B-07487C272C08}"/>
              </a:ext>
            </a:extLst>
          </p:cNvPr>
          <p:cNvSpPr txBox="1"/>
          <p:nvPr/>
        </p:nvSpPr>
        <p:spPr>
          <a:xfrm>
            <a:off x="435750" y="731179"/>
            <a:ext cx="8680500" cy="2991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457200" marR="0" lvl="0" indent="-406400" algn="l" rtl="0">
              <a:spcBef>
                <a:spcPts val="0"/>
              </a:spcBef>
              <a:spcAft>
                <a:spcPts val="1200"/>
              </a:spcAft>
              <a:buClr>
                <a:srgbClr val="07336F"/>
              </a:buClr>
              <a:buSzPts val="2800"/>
              <a:buFont typeface="Arial"/>
              <a:buChar char="•"/>
            </a:pPr>
            <a:r>
              <a:rPr lang="en-US" sz="2000" dirty="0">
                <a:solidFill>
                  <a:srgbClr val="07336F"/>
                </a:solidFill>
                <a:latin typeface="Avenir"/>
                <a:ea typeface="Avenir"/>
                <a:cs typeface="Avenir"/>
                <a:sym typeface="Avenir"/>
              </a:rPr>
              <a:t>Encouraging response to changes to soil moisture initializations in the coupled system</a:t>
            </a:r>
          </a:p>
          <a:p>
            <a:pPr marL="457200" marR="0" lvl="0" indent="-406400" algn="l" rtl="0">
              <a:spcBef>
                <a:spcPts val="0"/>
              </a:spcBef>
              <a:spcAft>
                <a:spcPts val="1200"/>
              </a:spcAft>
              <a:buClr>
                <a:srgbClr val="07336F"/>
              </a:buClr>
              <a:buSzPts val="2800"/>
              <a:buFont typeface="Arial"/>
              <a:buChar char="•"/>
            </a:pPr>
            <a:r>
              <a:rPr lang="en-US" sz="2000" dirty="0">
                <a:solidFill>
                  <a:srgbClr val="07336F"/>
                </a:solidFill>
                <a:latin typeface="Avenir"/>
                <a:ea typeface="Avenir"/>
                <a:cs typeface="Avenir"/>
                <a:sym typeface="Avenir"/>
              </a:rPr>
              <a:t>Response in coupled system is consistent with single column model</a:t>
            </a:r>
          </a:p>
          <a:p>
            <a:pPr marL="457200" marR="0" lvl="0" indent="-406400" algn="l" rtl="0">
              <a:spcBef>
                <a:spcPts val="0"/>
              </a:spcBef>
              <a:spcAft>
                <a:spcPts val="1200"/>
              </a:spcAft>
              <a:buClr>
                <a:srgbClr val="07336F"/>
              </a:buClr>
              <a:buSzPts val="2800"/>
              <a:buFont typeface="Arial"/>
              <a:buChar char="•"/>
            </a:pPr>
            <a:r>
              <a:rPr lang="en-US" sz="2000" dirty="0">
                <a:solidFill>
                  <a:srgbClr val="07336F"/>
                </a:solidFill>
                <a:latin typeface="Avenir"/>
                <a:ea typeface="Avenir"/>
                <a:cs typeface="Avenir"/>
                <a:sym typeface="Avenir"/>
              </a:rPr>
              <a:t>Soil moisture change responsible for 10-20% of moisture physics tendency</a:t>
            </a:r>
          </a:p>
          <a:p>
            <a:pPr marL="457200" marR="0" lvl="0" indent="-406400" algn="l" rtl="0">
              <a:spcBef>
                <a:spcPts val="0"/>
              </a:spcBef>
              <a:spcAft>
                <a:spcPts val="1200"/>
              </a:spcAft>
              <a:buClr>
                <a:srgbClr val="07336F"/>
              </a:buClr>
              <a:buSzPts val="2800"/>
              <a:buFont typeface="Arial"/>
              <a:buChar char="•"/>
            </a:pPr>
            <a:endParaRPr sz="2000" dirty="0">
              <a:solidFill>
                <a:srgbClr val="07336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6" name="Google Shape;544;p68">
            <a:extLst>
              <a:ext uri="{FF2B5EF4-FFF2-40B4-BE49-F238E27FC236}">
                <a16:creationId xmlns:a16="http://schemas.microsoft.com/office/drawing/2014/main" id="{917DCD65-24F9-AD62-DAB2-18DCA77B09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1000" y="24975"/>
            <a:ext cx="8610000" cy="59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</a:pPr>
            <a:r>
              <a:rPr lang="en" sz="3200" b="0" dirty="0">
                <a:solidFill>
                  <a:schemeClr val="bg1"/>
                </a:solidFill>
                <a:latin typeface="Avenir Book" panose="02000503020000020003" pitchFamily="2" charset="0"/>
              </a:rPr>
              <a:t>Coupled Model Simulations</a:t>
            </a:r>
            <a:endParaRPr sz="3200" b="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1282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76"/>
          <p:cNvSpPr txBox="1">
            <a:spLocks noGrp="1"/>
          </p:cNvSpPr>
          <p:nvPr>
            <p:ph type="title"/>
          </p:nvPr>
        </p:nvSpPr>
        <p:spPr>
          <a:xfrm>
            <a:off x="463550" y="24975"/>
            <a:ext cx="8617500" cy="59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</a:pPr>
            <a:r>
              <a:rPr lang="en"/>
              <a:t>UFS Hierarchical Testing/Evaluation Gaps</a:t>
            </a:r>
            <a:endParaRPr sz="2800"/>
          </a:p>
        </p:txBody>
      </p:sp>
      <p:sp>
        <p:nvSpPr>
          <p:cNvPr id="641" name="Google Shape;641;p76"/>
          <p:cNvSpPr txBox="1"/>
          <p:nvPr/>
        </p:nvSpPr>
        <p:spPr>
          <a:xfrm>
            <a:off x="463550" y="619275"/>
            <a:ext cx="8537700" cy="41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venir"/>
              <a:buChar char="●"/>
            </a:pPr>
            <a:r>
              <a:rPr lang="en" sz="2000" dirty="0">
                <a:solidFill>
                  <a:srgbClr val="07336F"/>
                </a:solidFill>
                <a:latin typeface="Avenir"/>
                <a:ea typeface="Avenir"/>
                <a:cs typeface="Avenir"/>
                <a:sym typeface="Avenir"/>
              </a:rPr>
              <a:t>Need common evaluation capabilities throughout hierarchical development, </a:t>
            </a:r>
            <a:r>
              <a:rPr lang="en" sz="2000" dirty="0" err="1">
                <a:solidFill>
                  <a:srgbClr val="07336F"/>
                </a:solidFill>
                <a:latin typeface="Avenir"/>
                <a:ea typeface="Avenir"/>
                <a:cs typeface="Avenir"/>
                <a:sym typeface="Avenir"/>
              </a:rPr>
              <a:t>METplus</a:t>
            </a:r>
            <a:r>
              <a:rPr lang="en" sz="2000" dirty="0">
                <a:solidFill>
                  <a:srgbClr val="07336F"/>
                </a:solidFill>
                <a:latin typeface="Avenir"/>
                <a:ea typeface="Avenir"/>
                <a:cs typeface="Avenir"/>
                <a:sym typeface="Avenir"/>
              </a:rPr>
              <a:t> is being developed with HSD in mind</a:t>
            </a:r>
            <a:endParaRPr sz="2000" dirty="0">
              <a:solidFill>
                <a:srgbClr val="07336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venir"/>
              <a:buChar char="○"/>
            </a:pPr>
            <a:r>
              <a:rPr lang="en" sz="2000" dirty="0">
                <a:solidFill>
                  <a:srgbClr val="07336F"/>
                </a:solidFill>
                <a:latin typeface="Avenir"/>
                <a:ea typeface="Avenir"/>
                <a:cs typeface="Avenir"/>
                <a:sym typeface="Avenir"/>
              </a:rPr>
              <a:t>discussions ongoing to add land-specific evaluation to </a:t>
            </a:r>
            <a:r>
              <a:rPr lang="en" sz="2000" dirty="0" err="1">
                <a:solidFill>
                  <a:srgbClr val="07336F"/>
                </a:solidFill>
                <a:latin typeface="Avenir"/>
                <a:ea typeface="Avenir"/>
                <a:cs typeface="Avenir"/>
                <a:sym typeface="Avenir"/>
              </a:rPr>
              <a:t>METplus</a:t>
            </a:r>
            <a:endParaRPr sz="2000" dirty="0">
              <a:solidFill>
                <a:srgbClr val="07336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venir"/>
              <a:buChar char="○"/>
            </a:pPr>
            <a:r>
              <a:rPr lang="en" sz="2000" dirty="0">
                <a:solidFill>
                  <a:srgbClr val="07336F"/>
                </a:solidFill>
                <a:latin typeface="Avenir"/>
                <a:ea typeface="Avenir"/>
                <a:cs typeface="Avenir"/>
                <a:sym typeface="Avenir"/>
              </a:rPr>
              <a:t>streamline community contributions (e.g., observations)</a:t>
            </a:r>
            <a:endParaRPr sz="2000" dirty="0">
              <a:solidFill>
                <a:srgbClr val="07336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venir"/>
              <a:buChar char="●"/>
            </a:pPr>
            <a:r>
              <a:rPr lang="en" sz="2000" b="0" i="0" u="none" strike="noStrike" cap="none" dirty="0">
                <a:solidFill>
                  <a:srgbClr val="07336F"/>
                </a:solidFill>
                <a:latin typeface="Avenir"/>
                <a:ea typeface="Avenir"/>
                <a:cs typeface="Avenir"/>
                <a:sym typeface="Avenir"/>
              </a:rPr>
              <a:t>UFS Metrics Workshop was an important step toward elevating land-specific metrics, moving beyond those driven by </a:t>
            </a:r>
            <a:r>
              <a:rPr lang="en" sz="2000" dirty="0">
                <a:solidFill>
                  <a:srgbClr val="07336F"/>
                </a:solidFill>
                <a:latin typeface="Avenir"/>
                <a:ea typeface="Avenir"/>
                <a:cs typeface="Avenir"/>
                <a:sym typeface="Avenir"/>
              </a:rPr>
              <a:t>atmospheric</a:t>
            </a:r>
            <a:r>
              <a:rPr lang="en" sz="2000" b="0" i="0" u="none" strike="noStrike" cap="none" dirty="0">
                <a:solidFill>
                  <a:srgbClr val="07336F"/>
                </a:solidFill>
                <a:latin typeface="Avenir"/>
                <a:ea typeface="Avenir"/>
                <a:cs typeface="Avenir"/>
                <a:sym typeface="Avenir"/>
              </a:rPr>
              <a:t> priorities</a:t>
            </a:r>
            <a:endParaRPr dirty="0"/>
          </a:p>
          <a:p>
            <a: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7336F"/>
              </a:buClr>
              <a:buSzPts val="2000"/>
              <a:buFont typeface="Avenir"/>
              <a:buChar char="○"/>
            </a:pPr>
            <a:r>
              <a:rPr lang="en" sz="2000" b="0" i="0" u="none" strike="noStrike" cap="none" dirty="0">
                <a:solidFill>
                  <a:srgbClr val="07336F"/>
                </a:solidFill>
                <a:latin typeface="Avenir"/>
                <a:ea typeface="Avenir"/>
                <a:cs typeface="Avenir"/>
                <a:sym typeface="Avenir"/>
              </a:rPr>
              <a:t>soil moisture/temperature, turbulent fluxes, coupling metrics, snow/streamflow</a:t>
            </a:r>
            <a:endParaRPr sz="1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77"/>
          <p:cNvSpPr txBox="1">
            <a:spLocks noGrp="1"/>
          </p:cNvSpPr>
          <p:nvPr>
            <p:ph type="title"/>
          </p:nvPr>
        </p:nvSpPr>
        <p:spPr>
          <a:xfrm>
            <a:off x="463550" y="24975"/>
            <a:ext cx="8617500" cy="59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</a:pPr>
            <a:r>
              <a:rPr lang="en" sz="2800"/>
              <a:t>Community Engagement and Collaboration</a:t>
            </a:r>
            <a:endParaRPr/>
          </a:p>
        </p:txBody>
      </p:sp>
      <p:sp>
        <p:nvSpPr>
          <p:cNvPr id="647" name="Google Shape;647;p77"/>
          <p:cNvSpPr txBox="1"/>
          <p:nvPr/>
        </p:nvSpPr>
        <p:spPr>
          <a:xfrm>
            <a:off x="463550" y="543075"/>
            <a:ext cx="8537700" cy="40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venir"/>
              <a:buChar char="●"/>
            </a:pPr>
            <a:r>
              <a:rPr lang="en" sz="2000" dirty="0">
                <a:solidFill>
                  <a:srgbClr val="07336F"/>
                </a:solidFill>
                <a:latin typeface="Avenir"/>
                <a:ea typeface="Avenir"/>
                <a:cs typeface="Avenir"/>
                <a:sym typeface="Avenir"/>
              </a:rPr>
              <a:t>Provide</a:t>
            </a:r>
            <a:r>
              <a:rPr lang="en" sz="2000" b="0" i="0" u="none" strike="noStrike" cap="none" dirty="0">
                <a:solidFill>
                  <a:srgbClr val="07336F"/>
                </a:solidFill>
                <a:latin typeface="Avenir"/>
                <a:ea typeface="Avenir"/>
                <a:cs typeface="Avenir"/>
                <a:sym typeface="Avenir"/>
              </a:rPr>
              <a:t> clear, defined hierarchical path from research to operations using a </a:t>
            </a:r>
            <a:r>
              <a:rPr lang="en" sz="2000" b="0" i="1" u="none" strike="noStrike" cap="none" dirty="0">
                <a:solidFill>
                  <a:srgbClr val="07336F"/>
                </a:solidFill>
                <a:latin typeface="Avenir"/>
                <a:ea typeface="Avenir"/>
                <a:cs typeface="Avenir"/>
                <a:sym typeface="Avenir"/>
              </a:rPr>
              <a:t>relevant environment</a:t>
            </a:r>
            <a:endParaRPr i="1" dirty="0"/>
          </a:p>
          <a:p>
            <a:pPr marL="914400" marR="0" lvl="1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venir"/>
              <a:buChar char="○"/>
            </a:pPr>
            <a:r>
              <a:rPr lang="en" sz="1800" b="0" i="0" u="none" strike="noStrike" cap="none" dirty="0">
                <a:solidFill>
                  <a:srgbClr val="07336F"/>
                </a:solidFill>
                <a:latin typeface="Avenir"/>
                <a:ea typeface="Avenir"/>
                <a:cs typeface="Avenir"/>
                <a:sym typeface="Avenir"/>
              </a:rPr>
              <a:t>Involve both operational-priority “super” metrics </a:t>
            </a:r>
            <a:r>
              <a:rPr lang="en" sz="1800" b="1" i="1" u="none" strike="noStrike" cap="none" dirty="0">
                <a:solidFill>
                  <a:srgbClr val="07336F"/>
                </a:solidFill>
                <a:latin typeface="Avenir"/>
                <a:ea typeface="Avenir"/>
                <a:cs typeface="Avenir"/>
                <a:sym typeface="Avenir"/>
              </a:rPr>
              <a:t>and</a:t>
            </a:r>
            <a:r>
              <a:rPr lang="en" sz="1800" b="0" i="0" u="none" strike="noStrike" cap="none" dirty="0">
                <a:solidFill>
                  <a:srgbClr val="07336F"/>
                </a:solidFill>
                <a:latin typeface="Avenir"/>
                <a:ea typeface="Avenir"/>
                <a:cs typeface="Avenir"/>
                <a:sym typeface="Avenir"/>
              </a:rPr>
              <a:t>  land process metrics</a:t>
            </a:r>
            <a:endParaRPr sz="1800" b="0" i="0" u="none" strike="noStrike" cap="none" dirty="0">
              <a:solidFill>
                <a:srgbClr val="07336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venir"/>
              <a:buChar char="○"/>
            </a:pPr>
            <a:r>
              <a:rPr lang="en" sz="1800" dirty="0">
                <a:solidFill>
                  <a:srgbClr val="07336F"/>
                </a:solidFill>
                <a:latin typeface="Avenir"/>
                <a:ea typeface="Avenir"/>
                <a:cs typeface="Avenir"/>
                <a:sym typeface="Avenir"/>
              </a:rPr>
              <a:t>Are land process metrics stable throughout the hierarchical path?</a:t>
            </a:r>
            <a:endParaRPr sz="1800" dirty="0">
              <a:solidFill>
                <a:srgbClr val="07336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venir"/>
              <a:buChar char="●"/>
            </a:pPr>
            <a:r>
              <a:rPr lang="en" sz="2000" b="0" i="0" u="none" strike="noStrike" cap="none" dirty="0">
                <a:solidFill>
                  <a:srgbClr val="07336F"/>
                </a:solidFill>
                <a:latin typeface="Avenir"/>
                <a:ea typeface="Avenir"/>
                <a:cs typeface="Avenir"/>
                <a:sym typeface="Avenir"/>
              </a:rPr>
              <a:t>Increasing collaboration with the community</a:t>
            </a:r>
            <a:endParaRPr dirty="0"/>
          </a:p>
          <a:p>
            <a:pPr marL="914400" marR="0" lvl="1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venir"/>
              <a:buChar char="○"/>
            </a:pPr>
            <a:r>
              <a:rPr lang="en" sz="1800" b="0" i="0" u="none" strike="noStrike" cap="none" dirty="0">
                <a:solidFill>
                  <a:srgbClr val="07336F"/>
                </a:solidFill>
                <a:latin typeface="Avenir"/>
                <a:ea typeface="Avenir"/>
                <a:cs typeface="Avenir"/>
                <a:sym typeface="Avenir"/>
              </a:rPr>
              <a:t>Grows organically with a well-designed Hierarchical Testing and Evaluation Framework</a:t>
            </a:r>
            <a:endParaRPr dirty="0"/>
          </a:p>
          <a:p>
            <a:pPr marL="914400" marR="0" lvl="1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venir"/>
              <a:buChar char="○"/>
            </a:pPr>
            <a:r>
              <a:rPr lang="en" sz="1800" b="0" i="0" u="none" strike="noStrike" cap="none" dirty="0">
                <a:solidFill>
                  <a:srgbClr val="07336F"/>
                </a:solidFill>
                <a:latin typeface="Avenir"/>
                <a:ea typeface="Avenir"/>
                <a:cs typeface="Avenir"/>
                <a:sym typeface="Avenir"/>
              </a:rPr>
              <a:t>Need to give the community a core set of tools and cases to facilitate collaboration</a:t>
            </a:r>
            <a:endParaRPr sz="1800" b="0" i="0" u="none" strike="noStrike" cap="none" dirty="0">
              <a:solidFill>
                <a:srgbClr val="07336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7236E50-E4D0-A2CB-97EF-574DF53D2B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76" t="1653" r="14535"/>
          <a:stretch/>
        </p:blipFill>
        <p:spPr>
          <a:xfrm>
            <a:off x="2881422" y="2047407"/>
            <a:ext cx="6262578" cy="3096093"/>
          </a:xfrm>
          <a:prstGeom prst="rect">
            <a:avLst/>
          </a:prstGeom>
        </p:spPr>
      </p:pic>
      <p:sp>
        <p:nvSpPr>
          <p:cNvPr id="535" name="Google Shape;535;p67"/>
          <p:cNvSpPr txBox="1">
            <a:spLocks noGrp="1"/>
          </p:cNvSpPr>
          <p:nvPr>
            <p:ph type="title"/>
          </p:nvPr>
        </p:nvSpPr>
        <p:spPr>
          <a:xfrm>
            <a:off x="471000" y="24975"/>
            <a:ext cx="8617500" cy="59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</a:pPr>
            <a:r>
              <a:rPr lang="en" b="0" dirty="0"/>
              <a:t>Land-only Simulations</a:t>
            </a:r>
            <a:endParaRPr b="0" dirty="0"/>
          </a:p>
        </p:txBody>
      </p:sp>
      <p:sp>
        <p:nvSpPr>
          <p:cNvPr id="6" name="Google Shape;539;p67">
            <a:extLst>
              <a:ext uri="{FF2B5EF4-FFF2-40B4-BE49-F238E27FC236}">
                <a16:creationId xmlns:a16="http://schemas.microsoft.com/office/drawing/2014/main" id="{94A8460D-9CCF-477A-D933-024C5A4A835D}"/>
              </a:ext>
            </a:extLst>
          </p:cNvPr>
          <p:cNvSpPr/>
          <p:nvPr/>
        </p:nvSpPr>
        <p:spPr>
          <a:xfrm>
            <a:off x="5858539" y="1924493"/>
            <a:ext cx="478465" cy="2966484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2F9324-122F-28EA-A2BE-FF93D37DE2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060" y="879204"/>
            <a:ext cx="2518883" cy="1397302"/>
          </a:xfrm>
          <a:prstGeom prst="rect">
            <a:avLst/>
          </a:prstGeom>
        </p:spPr>
      </p:pic>
      <p:sp>
        <p:nvSpPr>
          <p:cNvPr id="538" name="Google Shape;538;p67"/>
          <p:cNvSpPr txBox="1"/>
          <p:nvPr/>
        </p:nvSpPr>
        <p:spPr>
          <a:xfrm>
            <a:off x="7108100" y="2666955"/>
            <a:ext cx="1891843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 cm Soil Moisture</a:t>
            </a:r>
            <a:endParaRPr dirty="0"/>
          </a:p>
        </p:txBody>
      </p:sp>
      <p:sp>
        <p:nvSpPr>
          <p:cNvPr id="11" name="Google Shape;635;p75">
            <a:extLst>
              <a:ext uri="{FF2B5EF4-FFF2-40B4-BE49-F238E27FC236}">
                <a16:creationId xmlns:a16="http://schemas.microsoft.com/office/drawing/2014/main" id="{9343FF6A-8908-A16F-862B-9F2CA27126D1}"/>
              </a:ext>
            </a:extLst>
          </p:cNvPr>
          <p:cNvSpPr txBox="1"/>
          <p:nvPr/>
        </p:nvSpPr>
        <p:spPr>
          <a:xfrm>
            <a:off x="417835" y="829842"/>
            <a:ext cx="4547570" cy="1307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</a:pPr>
            <a:r>
              <a:rPr lang="en-US" sz="2000" dirty="0">
                <a:solidFill>
                  <a:srgbClr val="07336F"/>
                </a:solidFill>
                <a:latin typeface="Avenir"/>
                <a:ea typeface="Avenir"/>
                <a:cs typeface="Avenir"/>
                <a:sym typeface="Avenir"/>
              </a:rPr>
              <a:t>Comparison with Oklahoma </a:t>
            </a:r>
            <a:r>
              <a:rPr lang="en-US" sz="2000" dirty="0" err="1">
                <a:solidFill>
                  <a:srgbClr val="07336F"/>
                </a:solidFill>
                <a:latin typeface="Avenir"/>
                <a:ea typeface="Avenir"/>
                <a:cs typeface="Avenir"/>
                <a:sym typeface="Avenir"/>
              </a:rPr>
              <a:t>Mesonet</a:t>
            </a:r>
            <a:r>
              <a:rPr lang="en-US" sz="2000" dirty="0">
                <a:solidFill>
                  <a:srgbClr val="07336F"/>
                </a:solidFill>
                <a:latin typeface="Avenir"/>
                <a:ea typeface="Avenir"/>
                <a:cs typeface="Avenir"/>
                <a:sym typeface="Avenir"/>
              </a:rPr>
              <a:t> soil moisture shows test simulation has good agreement in mean bias</a:t>
            </a: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</a:pPr>
            <a:endParaRPr sz="2000" dirty="0">
              <a:solidFill>
                <a:srgbClr val="07336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1395142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63"/>
          <p:cNvSpPr txBox="1">
            <a:spLocks noGrp="1"/>
          </p:cNvSpPr>
          <p:nvPr>
            <p:ph type="title"/>
          </p:nvPr>
        </p:nvSpPr>
        <p:spPr>
          <a:xfrm>
            <a:off x="493450" y="24975"/>
            <a:ext cx="8587500" cy="59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</a:pPr>
            <a:r>
              <a:rPr lang="en" b="0" dirty="0"/>
              <a:t>Common Community Physics Package</a:t>
            </a:r>
            <a:endParaRPr b="0" dirty="0"/>
          </a:p>
        </p:txBody>
      </p:sp>
      <p:sp>
        <p:nvSpPr>
          <p:cNvPr id="498" name="Google Shape;498;p63"/>
          <p:cNvSpPr txBox="1"/>
          <p:nvPr/>
        </p:nvSpPr>
        <p:spPr>
          <a:xfrm>
            <a:off x="493449" y="775700"/>
            <a:ext cx="8201371" cy="3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000"/>
              <a:buFont typeface="Avenir"/>
              <a:buChar char="•"/>
            </a:pPr>
            <a:r>
              <a:rPr lang="en-US" sz="2000" i="0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Common Community Physics Package (CCPP) contains the physics parameterizations used in UFS – interfaced through the atm model</a:t>
            </a:r>
          </a:p>
          <a:p>
            <a:pPr marL="285750" lvl="0" indent="-323850">
              <a:spcAft>
                <a:spcPts val="1200"/>
              </a:spcAft>
              <a:buSzPts val="2000"/>
              <a:buFont typeface="Avenir"/>
              <a:buChar char="•"/>
            </a:pPr>
            <a:r>
              <a:rPr lang="en-US" sz="2000" dirty="0">
                <a:latin typeface="Avenir"/>
                <a:ea typeface="Avenir"/>
                <a:cs typeface="Avenir"/>
                <a:sym typeface="Avenir"/>
              </a:rPr>
              <a:t>Designed to facilitate the implementation of physics innovations in state-of-the-art atmospheric models</a:t>
            </a:r>
          </a:p>
          <a:p>
            <a:pPr marL="285750" lvl="0" indent="-323850">
              <a:spcAft>
                <a:spcPts val="1200"/>
              </a:spcAft>
              <a:buSzPts val="2000"/>
              <a:buFont typeface="Avenir"/>
              <a:buChar char="•"/>
            </a:pPr>
            <a:r>
              <a:rPr lang="en-US" sz="2000" dirty="0">
                <a:latin typeface="Avenir"/>
                <a:ea typeface="Avenir"/>
                <a:cs typeface="Avenir"/>
                <a:sym typeface="Avenir"/>
              </a:rPr>
              <a:t>Accelerate transition of physics innovations to operational NOAA models</a:t>
            </a:r>
          </a:p>
          <a:p>
            <a:pPr marL="285750" lvl="0" indent="-323850">
              <a:spcAft>
                <a:spcPts val="1200"/>
              </a:spcAft>
              <a:buSzPts val="2000"/>
              <a:buFont typeface="Avenir"/>
              <a:buChar char="•"/>
            </a:pPr>
            <a:r>
              <a:rPr lang="en-US" sz="2000" dirty="0">
                <a:latin typeface="Avenir"/>
                <a:ea typeface="Avenir"/>
                <a:cs typeface="Avenir"/>
                <a:sym typeface="Avenir"/>
              </a:rPr>
              <a:t>Find out more about CCPP framework and concepts:</a:t>
            </a:r>
            <a:br>
              <a:rPr lang="en-US" sz="2000" dirty="0">
                <a:latin typeface="Avenir"/>
                <a:ea typeface="Avenir"/>
                <a:cs typeface="Avenir"/>
                <a:sym typeface="Avenir"/>
              </a:rPr>
            </a:br>
            <a:r>
              <a:rPr lang="en-US" sz="2000" dirty="0">
                <a:latin typeface="Avenir"/>
                <a:ea typeface="Avenir"/>
                <a:cs typeface="Avenir"/>
                <a:sym typeface="Avenir"/>
              </a:rPr>
              <a:t>  </a:t>
            </a:r>
            <a:r>
              <a:rPr lang="en-US" sz="1600" dirty="0">
                <a:latin typeface="Avenir"/>
                <a:ea typeface="Avenir"/>
                <a:cs typeface="Avenir"/>
                <a:sym typeface="Avenir"/>
                <a:hlinkClick r:id="rId3"/>
              </a:rPr>
              <a:t>https://dtcenter.org/community-code/common-community-physics-package-ccpp</a:t>
            </a:r>
            <a:endParaRPr lang="en-US" sz="2000" dirty="0">
              <a:latin typeface="Avenir"/>
              <a:ea typeface="Avenir"/>
              <a:cs typeface="Avenir"/>
              <a:sym typeface="Avenir"/>
            </a:endParaRPr>
          </a:p>
          <a:p>
            <a:pPr marL="285750" lvl="0" indent="-323850">
              <a:spcAft>
                <a:spcPts val="1200"/>
              </a:spcAft>
              <a:buSzPts val="2000"/>
              <a:buFont typeface="Avenir"/>
              <a:buChar char="•"/>
            </a:pPr>
            <a:r>
              <a:rPr lang="en-US" sz="2000" dirty="0">
                <a:latin typeface="Avenir"/>
                <a:ea typeface="Avenir"/>
                <a:cs typeface="Avenir"/>
                <a:sym typeface="Avenir"/>
              </a:rPr>
              <a:t>Check out the code in the public repository:</a:t>
            </a:r>
            <a:br>
              <a:rPr lang="en-US" sz="2000" dirty="0">
                <a:latin typeface="Avenir"/>
                <a:ea typeface="Avenir"/>
                <a:cs typeface="Avenir"/>
                <a:sym typeface="Avenir"/>
              </a:rPr>
            </a:br>
            <a:r>
              <a:rPr lang="en-US" sz="2000" dirty="0">
                <a:latin typeface="Avenir"/>
                <a:ea typeface="Avenir"/>
                <a:cs typeface="Avenir"/>
                <a:sym typeface="Avenir"/>
              </a:rPr>
              <a:t>  https://</a:t>
            </a:r>
            <a:r>
              <a:rPr lang="en-US" sz="2000" dirty="0" err="1">
                <a:latin typeface="Avenir"/>
                <a:ea typeface="Avenir"/>
                <a:cs typeface="Avenir"/>
                <a:sym typeface="Avenir"/>
              </a:rPr>
              <a:t>github.com</a:t>
            </a:r>
            <a:r>
              <a:rPr lang="en-US" sz="2000" dirty="0">
                <a:latin typeface="Avenir"/>
                <a:ea typeface="Avenir"/>
                <a:cs typeface="Avenir"/>
                <a:sym typeface="Avenir"/>
              </a:rPr>
              <a:t>/NCAR/</a:t>
            </a:r>
            <a:r>
              <a:rPr lang="en-US" sz="2000" dirty="0" err="1">
                <a:latin typeface="Avenir"/>
                <a:ea typeface="Avenir"/>
                <a:cs typeface="Avenir"/>
                <a:sym typeface="Avenir"/>
              </a:rPr>
              <a:t>ccpp</a:t>
            </a:r>
            <a:r>
              <a:rPr lang="en-US" sz="2000" dirty="0">
                <a:latin typeface="Avenir"/>
                <a:ea typeface="Avenir"/>
                <a:cs typeface="Avenir"/>
                <a:sym typeface="Avenir"/>
              </a:rPr>
              <a:t>-physics</a:t>
            </a:r>
          </a:p>
        </p:txBody>
      </p:sp>
    </p:spTree>
    <p:extLst>
      <p:ext uri="{BB962C8B-B14F-4D97-AF65-F5344CB8AC3E}">
        <p14:creationId xmlns:p14="http://schemas.microsoft.com/office/powerpoint/2010/main" val="2645667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9"/>
          <p:cNvSpPr txBox="1">
            <a:spLocks noGrp="1"/>
          </p:cNvSpPr>
          <p:nvPr>
            <p:ph type="title"/>
          </p:nvPr>
        </p:nvSpPr>
        <p:spPr>
          <a:xfrm>
            <a:off x="463500" y="24975"/>
            <a:ext cx="8610000" cy="59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</a:pPr>
            <a:r>
              <a:rPr lang="en" b="0" dirty="0"/>
              <a:t>Unified Forecast System - Land</a:t>
            </a:r>
            <a:endParaRPr b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D6ADE4-0DAD-4154-B1BD-C14E2B97A2D7}"/>
              </a:ext>
            </a:extLst>
          </p:cNvPr>
          <p:cNvSpPr txBox="1"/>
          <p:nvPr/>
        </p:nvSpPr>
        <p:spPr>
          <a:xfrm>
            <a:off x="1289882" y="1650174"/>
            <a:ext cx="1860331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CCPP Layer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00B442-68C6-B592-503B-F6C363535AFB}"/>
              </a:ext>
            </a:extLst>
          </p:cNvPr>
          <p:cNvSpPr txBox="1"/>
          <p:nvPr/>
        </p:nvSpPr>
        <p:spPr>
          <a:xfrm>
            <a:off x="1289882" y="1124657"/>
            <a:ext cx="1860331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UFS Atmosphere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05807F-406B-2307-577F-3F097FDAFA04}"/>
              </a:ext>
            </a:extLst>
          </p:cNvPr>
          <p:cNvSpPr/>
          <p:nvPr/>
        </p:nvSpPr>
        <p:spPr>
          <a:xfrm>
            <a:off x="1289882" y="1124657"/>
            <a:ext cx="1860331" cy="18288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7491DF-A50E-B3C4-2CAE-3C054CADAFB7}"/>
              </a:ext>
            </a:extLst>
          </p:cNvPr>
          <p:cNvSpPr txBox="1"/>
          <p:nvPr/>
        </p:nvSpPr>
        <p:spPr>
          <a:xfrm>
            <a:off x="1373963" y="2182401"/>
            <a:ext cx="762001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FF0F2A-E4D4-DDB7-F54A-8C84BB191458}"/>
              </a:ext>
            </a:extLst>
          </p:cNvPr>
          <p:cNvSpPr txBox="1"/>
          <p:nvPr/>
        </p:nvSpPr>
        <p:spPr>
          <a:xfrm>
            <a:off x="2188516" y="2182401"/>
            <a:ext cx="90914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Other Physics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C5CD6A7-385A-FFE9-FA0C-D7F244C5B356}"/>
              </a:ext>
            </a:extLst>
          </p:cNvPr>
          <p:cNvCxnSpPr/>
          <p:nvPr/>
        </p:nvCxnSpPr>
        <p:spPr>
          <a:xfrm>
            <a:off x="1799636" y="1947441"/>
            <a:ext cx="0" cy="23122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2BFE5F8-C29F-B05F-2075-BD48ABB0D925}"/>
              </a:ext>
            </a:extLst>
          </p:cNvPr>
          <p:cNvCxnSpPr/>
          <p:nvPr/>
        </p:nvCxnSpPr>
        <p:spPr>
          <a:xfrm>
            <a:off x="2183262" y="1432434"/>
            <a:ext cx="0" cy="23122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FC61C66-E578-0DFF-139F-AEC0DB54F7D0}"/>
              </a:ext>
            </a:extLst>
          </p:cNvPr>
          <p:cNvCxnSpPr/>
          <p:nvPr/>
        </p:nvCxnSpPr>
        <p:spPr>
          <a:xfrm>
            <a:off x="2598422" y="1951541"/>
            <a:ext cx="0" cy="23122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6899C9F-C6B6-94E1-978C-5D4B05BC3784}"/>
              </a:ext>
            </a:extLst>
          </p:cNvPr>
          <p:cNvSpPr/>
          <p:nvPr/>
        </p:nvSpPr>
        <p:spPr>
          <a:xfrm>
            <a:off x="1852184" y="3202009"/>
            <a:ext cx="735725" cy="37994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D5E27A-0620-7DC0-9B40-6FA7EBB1AEB2}"/>
              </a:ext>
            </a:extLst>
          </p:cNvPr>
          <p:cNvSpPr/>
          <p:nvPr/>
        </p:nvSpPr>
        <p:spPr>
          <a:xfrm>
            <a:off x="2622215" y="3798300"/>
            <a:ext cx="735725" cy="37994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3F6663-F663-BB98-C96B-9A5AB419E56A}"/>
              </a:ext>
            </a:extLst>
          </p:cNvPr>
          <p:cNvSpPr/>
          <p:nvPr/>
        </p:nvSpPr>
        <p:spPr>
          <a:xfrm>
            <a:off x="1063911" y="3798300"/>
            <a:ext cx="735725" cy="37994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01E4C2-048A-08B4-BF4C-EB1804F803F2}"/>
              </a:ext>
            </a:extLst>
          </p:cNvPr>
          <p:cNvSpPr txBox="1"/>
          <p:nvPr/>
        </p:nvSpPr>
        <p:spPr>
          <a:xfrm>
            <a:off x="1869116" y="3257038"/>
            <a:ext cx="702737" cy="253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CMEPS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A1C46F-E9B4-FC17-2278-8410BB69072C}"/>
              </a:ext>
            </a:extLst>
          </p:cNvPr>
          <p:cNvSpPr txBox="1"/>
          <p:nvPr/>
        </p:nvSpPr>
        <p:spPr>
          <a:xfrm>
            <a:off x="1080404" y="3861313"/>
            <a:ext cx="702737" cy="253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MOM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CEE818-95ED-18E0-7048-3ECF909A3871}"/>
              </a:ext>
            </a:extLst>
          </p:cNvPr>
          <p:cNvSpPr txBox="1"/>
          <p:nvPr/>
        </p:nvSpPr>
        <p:spPr>
          <a:xfrm>
            <a:off x="2638708" y="3861313"/>
            <a:ext cx="702737" cy="253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CICE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E808801-8028-3EA6-0719-226B039294C1}"/>
              </a:ext>
            </a:extLst>
          </p:cNvPr>
          <p:cNvCxnSpPr/>
          <p:nvPr/>
        </p:nvCxnSpPr>
        <p:spPr>
          <a:xfrm>
            <a:off x="2220046" y="2961923"/>
            <a:ext cx="0" cy="23122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533B247-FC67-2875-2FA5-5E51D8AB8629}"/>
              </a:ext>
            </a:extLst>
          </p:cNvPr>
          <p:cNvCxnSpPr>
            <a:cxnSpLocks/>
          </p:cNvCxnSpPr>
          <p:nvPr/>
        </p:nvCxnSpPr>
        <p:spPr>
          <a:xfrm flipH="1">
            <a:off x="1799637" y="3590810"/>
            <a:ext cx="251517" cy="20749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E10DB71-B85F-F5FE-C1C7-97A8FD5F36E2}"/>
              </a:ext>
            </a:extLst>
          </p:cNvPr>
          <p:cNvCxnSpPr>
            <a:cxnSpLocks/>
          </p:cNvCxnSpPr>
          <p:nvPr/>
        </p:nvCxnSpPr>
        <p:spPr>
          <a:xfrm>
            <a:off x="2383542" y="3593849"/>
            <a:ext cx="238673" cy="20445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E40179D-24DA-A598-7AED-38D01845283A}"/>
              </a:ext>
            </a:extLst>
          </p:cNvPr>
          <p:cNvSpPr txBox="1"/>
          <p:nvPr/>
        </p:nvSpPr>
        <p:spPr>
          <a:xfrm>
            <a:off x="4885153" y="1650174"/>
            <a:ext cx="1860331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CCPP Layer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FCDA0F-0B20-9A05-C068-03F00B60CF0A}"/>
              </a:ext>
            </a:extLst>
          </p:cNvPr>
          <p:cNvSpPr txBox="1"/>
          <p:nvPr/>
        </p:nvSpPr>
        <p:spPr>
          <a:xfrm>
            <a:off x="4885153" y="1124657"/>
            <a:ext cx="1860331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UFS Atmosphere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90F2E97-3DF1-4ACE-BDBE-EDD6506AEF64}"/>
              </a:ext>
            </a:extLst>
          </p:cNvPr>
          <p:cNvSpPr/>
          <p:nvPr/>
        </p:nvSpPr>
        <p:spPr>
          <a:xfrm>
            <a:off x="4885153" y="1124657"/>
            <a:ext cx="1860331" cy="18288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2833C8-7467-2167-E4BD-F6C3B8422C18}"/>
              </a:ext>
            </a:extLst>
          </p:cNvPr>
          <p:cNvSpPr txBox="1"/>
          <p:nvPr/>
        </p:nvSpPr>
        <p:spPr>
          <a:xfrm>
            <a:off x="4969234" y="2182401"/>
            <a:ext cx="762001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Land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69859F-2E12-860D-4C3A-D180C4153D90}"/>
              </a:ext>
            </a:extLst>
          </p:cNvPr>
          <p:cNvSpPr txBox="1"/>
          <p:nvPr/>
        </p:nvSpPr>
        <p:spPr>
          <a:xfrm>
            <a:off x="5783787" y="2182401"/>
            <a:ext cx="90914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Other Physics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4AE2843-7502-CF63-96DE-6A6349B02EBA}"/>
              </a:ext>
            </a:extLst>
          </p:cNvPr>
          <p:cNvCxnSpPr/>
          <p:nvPr/>
        </p:nvCxnSpPr>
        <p:spPr>
          <a:xfrm>
            <a:off x="5394907" y="1947441"/>
            <a:ext cx="0" cy="23122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07B955C-D6BE-B1C2-7021-AD0CAA855B51}"/>
              </a:ext>
            </a:extLst>
          </p:cNvPr>
          <p:cNvCxnSpPr/>
          <p:nvPr/>
        </p:nvCxnSpPr>
        <p:spPr>
          <a:xfrm>
            <a:off x="5778533" y="1432434"/>
            <a:ext cx="0" cy="23122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FB30830-C014-71E0-63DA-2BC61A97C9B9}"/>
              </a:ext>
            </a:extLst>
          </p:cNvPr>
          <p:cNvCxnSpPr/>
          <p:nvPr/>
        </p:nvCxnSpPr>
        <p:spPr>
          <a:xfrm>
            <a:off x="6193693" y="1951541"/>
            <a:ext cx="0" cy="23122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65490812-0BD5-52A3-7227-F27930CEA974}"/>
              </a:ext>
            </a:extLst>
          </p:cNvPr>
          <p:cNvSpPr/>
          <p:nvPr/>
        </p:nvSpPr>
        <p:spPr>
          <a:xfrm>
            <a:off x="5447455" y="3202009"/>
            <a:ext cx="735725" cy="37994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1512F0B-C79A-8327-5725-FAC4AA8C34AB}"/>
              </a:ext>
            </a:extLst>
          </p:cNvPr>
          <p:cNvSpPr/>
          <p:nvPr/>
        </p:nvSpPr>
        <p:spPr>
          <a:xfrm>
            <a:off x="6217486" y="3798300"/>
            <a:ext cx="735725" cy="37994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14C7B41-C2AA-80DC-AD6B-8D53D26FCE65}"/>
              </a:ext>
            </a:extLst>
          </p:cNvPr>
          <p:cNvSpPr/>
          <p:nvPr/>
        </p:nvSpPr>
        <p:spPr>
          <a:xfrm>
            <a:off x="4659182" y="3798300"/>
            <a:ext cx="735725" cy="37994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38AAAE5-D614-7516-CFB4-1E58A7D32028}"/>
              </a:ext>
            </a:extLst>
          </p:cNvPr>
          <p:cNvSpPr txBox="1"/>
          <p:nvPr/>
        </p:nvSpPr>
        <p:spPr>
          <a:xfrm>
            <a:off x="5464387" y="3257038"/>
            <a:ext cx="702737" cy="253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CMEPS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724B184-C736-6459-2F9E-9587B1813B07}"/>
              </a:ext>
            </a:extLst>
          </p:cNvPr>
          <p:cNvSpPr txBox="1"/>
          <p:nvPr/>
        </p:nvSpPr>
        <p:spPr>
          <a:xfrm>
            <a:off x="4675675" y="3861313"/>
            <a:ext cx="702737" cy="253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MOM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0CAD574-116D-D98C-A2DF-86A6B11DFD83}"/>
              </a:ext>
            </a:extLst>
          </p:cNvPr>
          <p:cNvSpPr txBox="1"/>
          <p:nvPr/>
        </p:nvSpPr>
        <p:spPr>
          <a:xfrm>
            <a:off x="6233979" y="3861313"/>
            <a:ext cx="702737" cy="253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CICE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F5B9A30-4C9E-E496-C154-ECD271387E5E}"/>
              </a:ext>
            </a:extLst>
          </p:cNvPr>
          <p:cNvCxnSpPr/>
          <p:nvPr/>
        </p:nvCxnSpPr>
        <p:spPr>
          <a:xfrm>
            <a:off x="5815317" y="2961923"/>
            <a:ext cx="0" cy="23122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F268FA4-185D-A830-7324-D9138EA25EB8}"/>
              </a:ext>
            </a:extLst>
          </p:cNvPr>
          <p:cNvCxnSpPr>
            <a:cxnSpLocks/>
          </p:cNvCxnSpPr>
          <p:nvPr/>
        </p:nvCxnSpPr>
        <p:spPr>
          <a:xfrm flipH="1">
            <a:off x="5394908" y="3590810"/>
            <a:ext cx="251517" cy="20749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417E34D-18FA-173D-AEB4-C5942356A1A3}"/>
              </a:ext>
            </a:extLst>
          </p:cNvPr>
          <p:cNvCxnSpPr>
            <a:cxnSpLocks/>
          </p:cNvCxnSpPr>
          <p:nvPr/>
        </p:nvCxnSpPr>
        <p:spPr>
          <a:xfrm>
            <a:off x="5978813" y="3593849"/>
            <a:ext cx="238673" cy="20445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624A35E-C762-67BE-77B2-F94945B0293A}"/>
              </a:ext>
            </a:extLst>
          </p:cNvPr>
          <p:cNvSpPr txBox="1"/>
          <p:nvPr/>
        </p:nvSpPr>
        <p:spPr>
          <a:xfrm>
            <a:off x="7336111" y="2315444"/>
            <a:ext cx="1350577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CCPP Layer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0024EB1-BE83-26DF-863B-ABEB47D506A7}"/>
              </a:ext>
            </a:extLst>
          </p:cNvPr>
          <p:cNvSpPr/>
          <p:nvPr/>
        </p:nvSpPr>
        <p:spPr>
          <a:xfrm>
            <a:off x="7336110" y="2315444"/>
            <a:ext cx="1350578" cy="95201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DF55622-B0DA-F55F-AF8E-F1B93D57ED3F}"/>
              </a:ext>
            </a:extLst>
          </p:cNvPr>
          <p:cNvSpPr txBox="1"/>
          <p:nvPr/>
        </p:nvSpPr>
        <p:spPr>
          <a:xfrm>
            <a:off x="7362414" y="2847671"/>
            <a:ext cx="1299809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Land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AF93A4A-0F6E-3A31-0B0C-1E3F817AD04B}"/>
              </a:ext>
            </a:extLst>
          </p:cNvPr>
          <p:cNvCxnSpPr/>
          <p:nvPr/>
        </p:nvCxnSpPr>
        <p:spPr>
          <a:xfrm>
            <a:off x="7971111" y="2612711"/>
            <a:ext cx="0" cy="23122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F5F20B0-56CA-E6CA-D271-64999E01A56C}"/>
              </a:ext>
            </a:extLst>
          </p:cNvPr>
          <p:cNvSpPr txBox="1"/>
          <p:nvPr/>
        </p:nvSpPr>
        <p:spPr>
          <a:xfrm>
            <a:off x="1289882" y="4489254"/>
            <a:ext cx="762001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Land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2093A69-EF6F-9FEF-DC00-C90702C5CC40}"/>
              </a:ext>
            </a:extLst>
          </p:cNvPr>
          <p:cNvSpPr txBox="1"/>
          <p:nvPr/>
        </p:nvSpPr>
        <p:spPr>
          <a:xfrm>
            <a:off x="2045607" y="4486029"/>
            <a:ext cx="1853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CCPP land models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5AA4CDF-B320-517A-0728-36E9618D57E8}"/>
              </a:ext>
            </a:extLst>
          </p:cNvPr>
          <p:cNvSpPr txBox="1"/>
          <p:nvPr/>
        </p:nvSpPr>
        <p:spPr>
          <a:xfrm>
            <a:off x="4049286" y="4506058"/>
            <a:ext cx="762001" cy="30777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Land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7AA6B7D-2086-71AB-66DC-5CD0D7CD6E4A}"/>
              </a:ext>
            </a:extLst>
          </p:cNvPr>
          <p:cNvSpPr txBox="1"/>
          <p:nvPr/>
        </p:nvSpPr>
        <p:spPr>
          <a:xfrm>
            <a:off x="4760712" y="4493627"/>
            <a:ext cx="2600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/>
            <a:r>
              <a:rPr lang="en-US" dirty="0"/>
              <a:t>= component land models, including lakes, routing, etc.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FD2E0F7-85FD-F36B-374F-5024EF6C2E63}"/>
              </a:ext>
            </a:extLst>
          </p:cNvPr>
          <p:cNvSpPr/>
          <p:nvPr/>
        </p:nvSpPr>
        <p:spPr>
          <a:xfrm>
            <a:off x="7336110" y="3373253"/>
            <a:ext cx="1350578" cy="37994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25C5DCB-876F-23CD-57AC-23A294A0E6AB}"/>
              </a:ext>
            </a:extLst>
          </p:cNvPr>
          <p:cNvSpPr txBox="1"/>
          <p:nvPr/>
        </p:nvSpPr>
        <p:spPr>
          <a:xfrm>
            <a:off x="7361494" y="3410832"/>
            <a:ext cx="1299809" cy="30777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Land Comp1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BD08EF5-FE02-A0C2-6126-D6B21CB72968}"/>
              </a:ext>
            </a:extLst>
          </p:cNvPr>
          <p:cNvSpPr/>
          <p:nvPr/>
        </p:nvSpPr>
        <p:spPr>
          <a:xfrm>
            <a:off x="7336110" y="3869405"/>
            <a:ext cx="1350578" cy="37994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56BC341-D43B-C040-C437-BC7FF97D8352}"/>
              </a:ext>
            </a:extLst>
          </p:cNvPr>
          <p:cNvSpPr txBox="1"/>
          <p:nvPr/>
        </p:nvSpPr>
        <p:spPr>
          <a:xfrm>
            <a:off x="7361494" y="3906984"/>
            <a:ext cx="1299809" cy="30777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Land Comp2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2732DF0-BF62-00AD-A9EE-BDAAE5172283}"/>
              </a:ext>
            </a:extLst>
          </p:cNvPr>
          <p:cNvCxnSpPr>
            <a:cxnSpLocks/>
          </p:cNvCxnSpPr>
          <p:nvPr/>
        </p:nvCxnSpPr>
        <p:spPr>
          <a:xfrm>
            <a:off x="7086579" y="2791449"/>
            <a:ext cx="2344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EAB48E0-B5DE-2871-28D1-52BCE108F9C7}"/>
              </a:ext>
            </a:extLst>
          </p:cNvPr>
          <p:cNvCxnSpPr>
            <a:cxnSpLocks/>
          </p:cNvCxnSpPr>
          <p:nvPr/>
        </p:nvCxnSpPr>
        <p:spPr>
          <a:xfrm>
            <a:off x="7086579" y="3563056"/>
            <a:ext cx="2344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031E806-C3C6-D58F-E71A-A6D61290F1A8}"/>
              </a:ext>
            </a:extLst>
          </p:cNvPr>
          <p:cNvCxnSpPr>
            <a:cxnSpLocks/>
          </p:cNvCxnSpPr>
          <p:nvPr/>
        </p:nvCxnSpPr>
        <p:spPr>
          <a:xfrm>
            <a:off x="7086579" y="4016947"/>
            <a:ext cx="2344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9F40C22-F627-5AA6-1CE1-FDA078D9219F}"/>
              </a:ext>
            </a:extLst>
          </p:cNvPr>
          <p:cNvCxnSpPr>
            <a:cxnSpLocks/>
          </p:cNvCxnSpPr>
          <p:nvPr/>
        </p:nvCxnSpPr>
        <p:spPr>
          <a:xfrm flipH="1">
            <a:off x="6202075" y="3391980"/>
            <a:ext cx="8845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22181EAF-2791-AD95-D805-1F52B7440F22}"/>
              </a:ext>
            </a:extLst>
          </p:cNvPr>
          <p:cNvCxnSpPr>
            <a:cxnSpLocks/>
          </p:cNvCxnSpPr>
          <p:nvPr/>
        </p:nvCxnSpPr>
        <p:spPr>
          <a:xfrm>
            <a:off x="7086579" y="2791449"/>
            <a:ext cx="0" cy="1225498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68F4DCFD-2EE7-F5A7-3D1F-CFB9CC51BD0C}"/>
              </a:ext>
            </a:extLst>
          </p:cNvPr>
          <p:cNvSpPr txBox="1"/>
          <p:nvPr/>
        </p:nvSpPr>
        <p:spPr>
          <a:xfrm>
            <a:off x="4907696" y="2451130"/>
            <a:ext cx="90762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</a:rPr>
              <a:t>inline option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03B5329-C488-44EE-5DA8-F450A28BA44A}"/>
              </a:ext>
            </a:extLst>
          </p:cNvPr>
          <p:cNvSpPr txBox="1"/>
          <p:nvPr/>
        </p:nvSpPr>
        <p:spPr>
          <a:xfrm>
            <a:off x="6157258" y="3178463"/>
            <a:ext cx="10070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component option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DB2E5D6-A75B-FE40-A3A0-ED7D029BDAB4}"/>
              </a:ext>
            </a:extLst>
          </p:cNvPr>
          <p:cNvSpPr txBox="1"/>
          <p:nvPr/>
        </p:nvSpPr>
        <p:spPr>
          <a:xfrm>
            <a:off x="1206071" y="679076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Current Infrastructure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3FDBB4B-828E-5D5A-5D02-7DADE7C7E406}"/>
              </a:ext>
            </a:extLst>
          </p:cNvPr>
          <p:cNvSpPr txBox="1"/>
          <p:nvPr/>
        </p:nvSpPr>
        <p:spPr>
          <a:xfrm>
            <a:off x="4870651" y="679076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Future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3679975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60"/>
          <p:cNvPicPr preferRelativeResize="0"/>
          <p:nvPr/>
        </p:nvPicPr>
        <p:blipFill rotWithShape="1">
          <a:blip r:embed="rId3">
            <a:alphaModFix/>
          </a:blip>
          <a:srcRect b="9747"/>
          <a:stretch/>
        </p:blipFill>
        <p:spPr>
          <a:xfrm>
            <a:off x="752889" y="773790"/>
            <a:ext cx="5871010" cy="3941063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60"/>
          <p:cNvSpPr txBox="1">
            <a:spLocks noGrp="1"/>
          </p:cNvSpPr>
          <p:nvPr>
            <p:ph type="title"/>
          </p:nvPr>
        </p:nvSpPr>
        <p:spPr>
          <a:xfrm>
            <a:off x="463500" y="205975"/>
            <a:ext cx="8632800" cy="59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</a:pPr>
            <a:r>
              <a:rPr lang="en" dirty="0">
                <a:latin typeface="Avenir"/>
                <a:ea typeface="Avenir"/>
                <a:cs typeface="Avenir"/>
                <a:sym typeface="Avenir"/>
              </a:rPr>
              <a:t>Hierarchical Testing/Evaluation Framework</a:t>
            </a:r>
            <a:endParaRPr dirty="0"/>
          </a:p>
        </p:txBody>
      </p:sp>
      <p:sp>
        <p:nvSpPr>
          <p:cNvPr id="458" name="Google Shape;458;p60"/>
          <p:cNvSpPr txBox="1"/>
          <p:nvPr/>
        </p:nvSpPr>
        <p:spPr>
          <a:xfrm>
            <a:off x="1193163" y="4829925"/>
            <a:ext cx="2675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 Michael Ek, NC</a:t>
            </a:r>
            <a:r>
              <a:rPr lang="en"/>
              <a:t>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60"/>
          <p:cNvSpPr txBox="1"/>
          <p:nvPr/>
        </p:nvSpPr>
        <p:spPr>
          <a:xfrm>
            <a:off x="6679125" y="800275"/>
            <a:ext cx="2417100" cy="4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nir"/>
                <a:ea typeface="Avenir"/>
                <a:cs typeface="Avenir"/>
                <a:sym typeface="Avenir"/>
              </a:rPr>
              <a:t>Goals: </a:t>
            </a:r>
            <a:endParaRPr sz="1800">
              <a:latin typeface="Avenir"/>
              <a:ea typeface="Avenir"/>
              <a:cs typeface="Avenir"/>
              <a:sym typeface="Avenir"/>
            </a:endParaRPr>
          </a:p>
          <a:p>
            <a:pPr marL="171450" lvl="0" indent="-228600" algn="l" rtl="0"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●"/>
            </a:pPr>
            <a:r>
              <a:rPr lang="en" sz="1800">
                <a:latin typeface="Avenir"/>
                <a:ea typeface="Avenir"/>
                <a:cs typeface="Avenir"/>
                <a:sym typeface="Avenir"/>
              </a:rPr>
              <a:t>remove the barriers to participation in the </a:t>
            </a:r>
            <a:r>
              <a:rPr lang="en" sz="180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development</a:t>
            </a:r>
            <a:r>
              <a:rPr lang="en" sz="1800">
                <a:latin typeface="Avenir"/>
                <a:ea typeface="Avenir"/>
                <a:cs typeface="Avenir"/>
                <a:sym typeface="Avenir"/>
              </a:rPr>
              <a:t> and advancement of UFS [Land]</a:t>
            </a:r>
            <a:endParaRPr sz="1800">
              <a:latin typeface="Avenir"/>
              <a:ea typeface="Avenir"/>
              <a:cs typeface="Avenir"/>
              <a:sym typeface="Avenir"/>
            </a:endParaRPr>
          </a:p>
          <a:p>
            <a:pPr marL="171450" lvl="0" indent="-228600" algn="l" rtl="0"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●"/>
            </a:pPr>
            <a:r>
              <a:rPr lang="en" sz="1800">
                <a:latin typeface="Avenir"/>
                <a:ea typeface="Avenir"/>
                <a:cs typeface="Avenir"/>
                <a:sym typeface="Avenir"/>
              </a:rPr>
              <a:t>plug into the process with simpler (</a:t>
            </a:r>
            <a:r>
              <a:rPr lang="en" sz="180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but relevant</a:t>
            </a:r>
            <a:r>
              <a:rPr lang="en" sz="1800">
                <a:latin typeface="Avenir"/>
                <a:ea typeface="Avenir"/>
                <a:cs typeface="Avenir"/>
                <a:sym typeface="Avenir"/>
              </a:rPr>
              <a:t>) models that have fewer dependencies and can run with minimal resources</a:t>
            </a:r>
            <a:endParaRPr sz="18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64"/>
          <p:cNvSpPr txBox="1">
            <a:spLocks noGrp="1"/>
          </p:cNvSpPr>
          <p:nvPr>
            <p:ph type="title"/>
          </p:nvPr>
        </p:nvSpPr>
        <p:spPr>
          <a:xfrm>
            <a:off x="463500" y="24975"/>
            <a:ext cx="8617500" cy="59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</a:pPr>
            <a:r>
              <a:rPr lang="en"/>
              <a:t>Hierarchical Testing/Evaluation Framework</a:t>
            </a:r>
            <a:endParaRPr/>
          </a:p>
        </p:txBody>
      </p:sp>
      <p:sp>
        <p:nvSpPr>
          <p:cNvPr id="505" name="Google Shape;505;p64"/>
          <p:cNvSpPr txBox="1"/>
          <p:nvPr/>
        </p:nvSpPr>
        <p:spPr>
          <a:xfrm>
            <a:off x="463500" y="689811"/>
            <a:ext cx="8680500" cy="4066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4191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7336F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rgbClr val="07336F"/>
                </a:solidFill>
                <a:latin typeface="Avenir"/>
                <a:ea typeface="Avenir"/>
                <a:cs typeface="Avenir"/>
                <a:sym typeface="Avenir"/>
              </a:rPr>
              <a:t>Land model testing and evaluation</a:t>
            </a:r>
            <a:endParaRPr lang="en-US" dirty="0"/>
          </a:p>
          <a:p>
            <a:pPr marL="8191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7336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600" b="0" i="0" u="none" strike="noStrike" cap="none" dirty="0">
                <a:solidFill>
                  <a:srgbClr val="07336F"/>
                </a:solidFill>
                <a:latin typeface="Avenir"/>
                <a:ea typeface="Avenir"/>
                <a:cs typeface="Avenir"/>
                <a:sym typeface="Avenir"/>
              </a:rPr>
              <a:t>Essentially land model drivers: GLDAS, NLDAS, HRLDAS, LIS</a:t>
            </a:r>
            <a:endParaRPr dirty="0"/>
          </a:p>
          <a:p>
            <a:pPr marL="8191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7336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600" b="0" i="0" u="none" strike="noStrike" cap="none" dirty="0">
                <a:solidFill>
                  <a:srgbClr val="07336F"/>
                </a:solidFill>
                <a:latin typeface="Avenir"/>
                <a:ea typeface="Avenir"/>
                <a:cs typeface="Avenir"/>
                <a:sym typeface="Avenir"/>
              </a:rPr>
              <a:t>These are more useful if connected directly to code used in </a:t>
            </a:r>
            <a:r>
              <a:rPr lang="en" sz="1600" dirty="0">
                <a:solidFill>
                  <a:srgbClr val="07336F"/>
                </a:solidFill>
                <a:latin typeface="Avenir"/>
                <a:ea typeface="Avenir"/>
                <a:cs typeface="Avenir"/>
                <a:sym typeface="Avenir"/>
              </a:rPr>
              <a:t>UFS/</a:t>
            </a:r>
            <a:r>
              <a:rPr lang="en" sz="1600" b="0" i="0" u="none" strike="noStrike" cap="none" dirty="0">
                <a:solidFill>
                  <a:srgbClr val="07336F"/>
                </a:solidFill>
                <a:latin typeface="Avenir"/>
                <a:ea typeface="Avenir"/>
                <a:cs typeface="Avenir"/>
                <a:sym typeface="Avenir"/>
              </a:rPr>
              <a:t>ops repositories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9108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63"/>
          <p:cNvSpPr txBox="1">
            <a:spLocks noGrp="1"/>
          </p:cNvSpPr>
          <p:nvPr>
            <p:ph type="title"/>
          </p:nvPr>
        </p:nvSpPr>
        <p:spPr>
          <a:xfrm>
            <a:off x="493450" y="24975"/>
            <a:ext cx="8587500" cy="59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</a:pPr>
            <a:r>
              <a:rPr lang="en"/>
              <a:t>Hierarchical Testing/Evaluation Framework</a:t>
            </a:r>
            <a:endParaRPr/>
          </a:p>
        </p:txBody>
      </p:sp>
      <p:pic>
        <p:nvPicPr>
          <p:cNvPr id="497" name="Google Shape;497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1550" y="737575"/>
            <a:ext cx="5240276" cy="4032650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63"/>
          <p:cNvSpPr txBox="1"/>
          <p:nvPr/>
        </p:nvSpPr>
        <p:spPr>
          <a:xfrm>
            <a:off x="493450" y="775700"/>
            <a:ext cx="3237900" cy="3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venir"/>
              <a:buChar char="•"/>
            </a:pPr>
            <a:r>
              <a:rPr lang="en" sz="200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UFS land driver that plugs directly into CCPP Physics repository</a:t>
            </a:r>
            <a:endParaRPr sz="2000">
              <a:latin typeface="Avenir"/>
              <a:ea typeface="Avenir"/>
              <a:cs typeface="Avenir"/>
              <a:sym typeface="Avenir"/>
            </a:endParaRPr>
          </a:p>
          <a:p>
            <a:pPr marL="28575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venir"/>
              <a:buChar char="•"/>
            </a:pPr>
            <a:r>
              <a:rPr lang="en" sz="2000" i="0" u="none" strike="noStrike" cap="none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Designed for ease-of-use</a:t>
            </a:r>
            <a:endParaRPr sz="2000">
              <a:solidFill>
                <a:srgbClr val="FF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8575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venir"/>
              <a:buChar char="•"/>
            </a:pPr>
            <a:r>
              <a:rPr lang="en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Graduate/ Undergraduate student laptop capability</a:t>
            </a: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8575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venir"/>
              <a:buChar char="•"/>
            </a:pPr>
            <a:r>
              <a:rPr lang="en" sz="2000">
                <a:latin typeface="Avenir"/>
                <a:ea typeface="Avenir"/>
                <a:cs typeface="Avenir"/>
                <a:sym typeface="Avenir"/>
              </a:rPr>
              <a:t>Two dependencies: Fortran compiler and NetCDF library</a:t>
            </a:r>
            <a:endParaRPr sz="20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99" name="Google Shape;499;p63"/>
          <p:cNvSpPr txBox="1"/>
          <p:nvPr/>
        </p:nvSpPr>
        <p:spPr>
          <a:xfrm>
            <a:off x="665650" y="4316300"/>
            <a:ext cx="4312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github.com/barlage/ufs-land-driver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64"/>
          <p:cNvSpPr txBox="1">
            <a:spLocks noGrp="1"/>
          </p:cNvSpPr>
          <p:nvPr>
            <p:ph type="title"/>
          </p:nvPr>
        </p:nvSpPr>
        <p:spPr>
          <a:xfrm>
            <a:off x="463500" y="24975"/>
            <a:ext cx="8617500" cy="59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</a:pPr>
            <a:r>
              <a:rPr lang="en"/>
              <a:t>Hierarchical Testing/Evaluation Framework</a:t>
            </a:r>
            <a:endParaRPr/>
          </a:p>
        </p:txBody>
      </p:sp>
      <p:sp>
        <p:nvSpPr>
          <p:cNvPr id="505" name="Google Shape;505;p64"/>
          <p:cNvSpPr txBox="1"/>
          <p:nvPr/>
        </p:nvSpPr>
        <p:spPr>
          <a:xfrm>
            <a:off x="463500" y="689811"/>
            <a:ext cx="8680500" cy="4066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4191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7336F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rgbClr val="07336F"/>
                </a:solidFill>
                <a:latin typeface="Avenir"/>
                <a:ea typeface="Avenir"/>
                <a:cs typeface="Avenir"/>
                <a:sym typeface="Avenir"/>
              </a:rPr>
              <a:t>Land model testing and evaluation</a:t>
            </a:r>
            <a:endParaRPr lang="en-US" dirty="0"/>
          </a:p>
          <a:p>
            <a:pPr marL="8191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7336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600" b="0" i="0" u="none" strike="noStrike" cap="none" dirty="0">
                <a:solidFill>
                  <a:srgbClr val="07336F"/>
                </a:solidFill>
                <a:latin typeface="Avenir"/>
                <a:ea typeface="Avenir"/>
                <a:cs typeface="Avenir"/>
                <a:sym typeface="Avenir"/>
              </a:rPr>
              <a:t>Essentially land model drivers: GLDAS, NLDAS, HRLDAS, LIS</a:t>
            </a:r>
            <a:endParaRPr dirty="0"/>
          </a:p>
          <a:p>
            <a:pPr marL="8191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7336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600" b="0" i="0" u="none" strike="noStrike" cap="none" dirty="0">
                <a:solidFill>
                  <a:srgbClr val="07336F"/>
                </a:solidFill>
                <a:latin typeface="Avenir"/>
                <a:ea typeface="Avenir"/>
                <a:cs typeface="Avenir"/>
                <a:sym typeface="Avenir"/>
              </a:rPr>
              <a:t>These are more useful if connected directly to code used in </a:t>
            </a:r>
            <a:r>
              <a:rPr lang="en" sz="1600" dirty="0">
                <a:solidFill>
                  <a:srgbClr val="07336F"/>
                </a:solidFill>
                <a:latin typeface="Avenir"/>
                <a:ea typeface="Avenir"/>
                <a:cs typeface="Avenir"/>
                <a:sym typeface="Avenir"/>
              </a:rPr>
              <a:t>UFS/</a:t>
            </a:r>
            <a:r>
              <a:rPr lang="en" sz="1600" b="0" i="0" u="none" strike="noStrike" cap="none" dirty="0">
                <a:solidFill>
                  <a:srgbClr val="07336F"/>
                </a:solidFill>
                <a:latin typeface="Avenir"/>
                <a:ea typeface="Avenir"/>
                <a:cs typeface="Avenir"/>
                <a:sym typeface="Avenir"/>
              </a:rPr>
              <a:t>ops repositories</a:t>
            </a:r>
            <a:endParaRPr dirty="0"/>
          </a:p>
          <a:p>
            <a:pPr marL="3937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7336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000" b="0" i="0" u="none" strike="noStrike" cap="none" dirty="0">
                <a:solidFill>
                  <a:srgbClr val="07336F"/>
                </a:solidFill>
                <a:latin typeface="Avenir"/>
                <a:ea typeface="Avenir"/>
                <a:cs typeface="Avenir"/>
                <a:sym typeface="Avenir"/>
              </a:rPr>
              <a:t>Single column model (CCPP-SCM)</a:t>
            </a:r>
            <a:endParaRPr dirty="0"/>
          </a:p>
          <a:p>
            <a:pPr marL="8191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7336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600" b="0" i="0" u="none" strike="noStrike" cap="none" dirty="0">
                <a:solidFill>
                  <a:srgbClr val="07336F"/>
                </a:solidFill>
                <a:latin typeface="Avenir"/>
                <a:ea typeface="Avenir"/>
                <a:cs typeface="Avenir"/>
                <a:sym typeface="Avenir"/>
              </a:rPr>
              <a:t>Very useful for efficient testing of land-atmosphere coupling</a:t>
            </a:r>
            <a:endParaRPr dirty="0"/>
          </a:p>
          <a:p>
            <a:pPr marL="8191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7336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600" b="0" i="0" u="none" strike="noStrike" cap="none" dirty="0">
                <a:solidFill>
                  <a:srgbClr val="07336F"/>
                </a:solidFill>
                <a:latin typeface="Avenir"/>
                <a:ea typeface="Avenir"/>
                <a:cs typeface="Avenir"/>
                <a:sym typeface="Avenir"/>
              </a:rPr>
              <a:t>Rapid L-A sensitivity tests of land model parameters and physics</a:t>
            </a:r>
          </a:p>
          <a:p>
            <a:pPr marL="8191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7336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rgbClr val="07336F"/>
                </a:solidFill>
                <a:latin typeface="Avenir"/>
                <a:sym typeface="Avenir"/>
              </a:rPr>
              <a:t>Run with pre-packaged observed or LES cases</a:t>
            </a:r>
          </a:p>
          <a:p>
            <a:pPr marL="8191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7336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rgbClr val="07336F"/>
                </a:solidFill>
                <a:latin typeface="Avenir"/>
                <a:sym typeface="Avenir"/>
              </a:rPr>
              <a:t>Extract columns out of </a:t>
            </a:r>
            <a:r>
              <a:rPr lang="en-US" sz="1600" dirty="0">
                <a:solidFill>
                  <a:srgbClr val="07336F"/>
                </a:solidFill>
                <a:latin typeface="Avenir"/>
                <a:sym typeface="Avenir"/>
              </a:rPr>
              <a:t>the UFS simulations to run test cases</a:t>
            </a:r>
          </a:p>
          <a:p>
            <a:pPr marL="819150" lvl="1" indent="-285750">
              <a:spcAft>
                <a:spcPts val="1000"/>
              </a:spcAft>
              <a:buClr>
                <a:srgbClr val="07336F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7336F"/>
                </a:solidFill>
                <a:latin typeface="Avenir"/>
                <a:sym typeface="Avenir"/>
              </a:rPr>
              <a:t>Check out the code in the public repository (along with documentation </a:t>
            </a:r>
            <a:br>
              <a:rPr lang="en-US" sz="1600" dirty="0">
                <a:solidFill>
                  <a:srgbClr val="07336F"/>
                </a:solidFill>
                <a:latin typeface="Avenir"/>
                <a:sym typeface="Avenir"/>
              </a:rPr>
            </a:br>
            <a:r>
              <a:rPr lang="en-US" sz="1600" dirty="0">
                <a:solidFill>
                  <a:srgbClr val="07336F"/>
                </a:solidFill>
                <a:latin typeface="Avenir"/>
                <a:sym typeface="Avenir"/>
              </a:rPr>
              <a:t>and test cases):</a:t>
            </a:r>
            <a:br>
              <a:rPr lang="en-US" sz="1600" dirty="0">
                <a:solidFill>
                  <a:srgbClr val="07336F"/>
                </a:solidFill>
                <a:latin typeface="Avenir"/>
                <a:sym typeface="Avenir"/>
              </a:rPr>
            </a:br>
            <a:r>
              <a:rPr lang="en-US" sz="1600" dirty="0">
                <a:solidFill>
                  <a:srgbClr val="07336F"/>
                </a:solidFill>
                <a:latin typeface="Avenir"/>
                <a:sym typeface="Avenir"/>
              </a:rPr>
              <a:t>   https://</a:t>
            </a:r>
            <a:r>
              <a:rPr lang="en-US" sz="1600" dirty="0" err="1">
                <a:solidFill>
                  <a:srgbClr val="07336F"/>
                </a:solidFill>
                <a:latin typeface="Avenir"/>
                <a:sym typeface="Avenir"/>
              </a:rPr>
              <a:t>github.com</a:t>
            </a:r>
            <a:r>
              <a:rPr lang="en-US" sz="1600" dirty="0">
                <a:solidFill>
                  <a:srgbClr val="07336F"/>
                </a:solidFill>
                <a:latin typeface="Avenir"/>
                <a:sym typeface="Avenir"/>
              </a:rPr>
              <a:t>/NCAR/</a:t>
            </a:r>
            <a:r>
              <a:rPr lang="en-US" sz="1600" dirty="0" err="1">
                <a:solidFill>
                  <a:srgbClr val="07336F"/>
                </a:solidFill>
                <a:latin typeface="Avenir"/>
                <a:sym typeface="Avenir"/>
              </a:rPr>
              <a:t>ccpp-scm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A7C5FF-B1D5-A07F-2683-47782D309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9461" y="1850064"/>
            <a:ext cx="559174" cy="290003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64"/>
          <p:cNvSpPr txBox="1">
            <a:spLocks noGrp="1"/>
          </p:cNvSpPr>
          <p:nvPr>
            <p:ph type="title"/>
          </p:nvPr>
        </p:nvSpPr>
        <p:spPr>
          <a:xfrm>
            <a:off x="463500" y="24975"/>
            <a:ext cx="8617500" cy="59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</a:pPr>
            <a:r>
              <a:rPr lang="en"/>
              <a:t>Hierarchical Testing/Evaluation Framework</a:t>
            </a:r>
            <a:endParaRPr/>
          </a:p>
        </p:txBody>
      </p:sp>
      <p:sp>
        <p:nvSpPr>
          <p:cNvPr id="505" name="Google Shape;505;p64"/>
          <p:cNvSpPr txBox="1"/>
          <p:nvPr/>
        </p:nvSpPr>
        <p:spPr>
          <a:xfrm>
            <a:off x="463500" y="689811"/>
            <a:ext cx="8680500" cy="4066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4191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7336F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rgbClr val="07336F"/>
                </a:solidFill>
                <a:latin typeface="Avenir"/>
                <a:ea typeface="Avenir"/>
                <a:cs typeface="Avenir"/>
                <a:sym typeface="Avenir"/>
              </a:rPr>
              <a:t>Land model testing and evaluation</a:t>
            </a:r>
            <a:endParaRPr lang="en-US" dirty="0"/>
          </a:p>
          <a:p>
            <a:pPr marL="8191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7336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600" b="0" i="0" u="none" strike="noStrike" cap="none" dirty="0">
                <a:solidFill>
                  <a:srgbClr val="07336F"/>
                </a:solidFill>
                <a:latin typeface="Avenir"/>
                <a:ea typeface="Avenir"/>
                <a:cs typeface="Avenir"/>
                <a:sym typeface="Avenir"/>
              </a:rPr>
              <a:t>Essentially land model drivers: GLDAS, NLDAS, HRLDAS, LIS</a:t>
            </a:r>
            <a:endParaRPr dirty="0"/>
          </a:p>
          <a:p>
            <a:pPr marL="8191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7336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600" b="0" i="0" u="none" strike="noStrike" cap="none" dirty="0">
                <a:solidFill>
                  <a:srgbClr val="07336F"/>
                </a:solidFill>
                <a:latin typeface="Avenir"/>
                <a:ea typeface="Avenir"/>
                <a:cs typeface="Avenir"/>
                <a:sym typeface="Avenir"/>
              </a:rPr>
              <a:t>These are more useful if connected directly to code used in </a:t>
            </a:r>
            <a:r>
              <a:rPr lang="en" sz="1600" dirty="0">
                <a:solidFill>
                  <a:srgbClr val="07336F"/>
                </a:solidFill>
                <a:latin typeface="Avenir"/>
                <a:ea typeface="Avenir"/>
                <a:cs typeface="Avenir"/>
                <a:sym typeface="Avenir"/>
              </a:rPr>
              <a:t>UFS/</a:t>
            </a:r>
            <a:r>
              <a:rPr lang="en" sz="1600" b="0" i="0" u="none" strike="noStrike" cap="none" dirty="0">
                <a:solidFill>
                  <a:srgbClr val="07336F"/>
                </a:solidFill>
                <a:latin typeface="Avenir"/>
                <a:ea typeface="Avenir"/>
                <a:cs typeface="Avenir"/>
                <a:sym typeface="Avenir"/>
              </a:rPr>
              <a:t>ops repositories</a:t>
            </a:r>
            <a:endParaRPr dirty="0"/>
          </a:p>
          <a:p>
            <a:pPr marL="3937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7336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000" b="0" i="0" u="none" strike="noStrike" cap="none" dirty="0">
                <a:solidFill>
                  <a:srgbClr val="07336F"/>
                </a:solidFill>
                <a:latin typeface="Avenir"/>
                <a:ea typeface="Avenir"/>
                <a:cs typeface="Avenir"/>
                <a:sym typeface="Avenir"/>
              </a:rPr>
              <a:t>Single column model (CCPP-SCM)</a:t>
            </a:r>
            <a:endParaRPr dirty="0"/>
          </a:p>
          <a:p>
            <a:pPr marL="8191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7336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600" b="0" i="0" u="none" strike="noStrike" cap="none" dirty="0">
                <a:solidFill>
                  <a:srgbClr val="07336F"/>
                </a:solidFill>
                <a:latin typeface="Avenir"/>
                <a:ea typeface="Avenir"/>
                <a:cs typeface="Avenir"/>
                <a:sym typeface="Avenir"/>
              </a:rPr>
              <a:t>Very useful for efficient testing of land-atmosphere coupling</a:t>
            </a:r>
            <a:endParaRPr dirty="0"/>
          </a:p>
          <a:p>
            <a:pPr marL="8191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7336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600" b="0" i="0" u="none" strike="noStrike" cap="none" dirty="0">
                <a:solidFill>
                  <a:srgbClr val="07336F"/>
                </a:solidFill>
                <a:latin typeface="Avenir"/>
                <a:ea typeface="Avenir"/>
                <a:cs typeface="Avenir"/>
                <a:sym typeface="Avenir"/>
              </a:rPr>
              <a:t>Rapid L-A sensitivity tests of land model parameters and physics</a:t>
            </a:r>
            <a:endParaRPr dirty="0"/>
          </a:p>
          <a:p>
            <a:pPr marL="3937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7336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000" b="0" i="0" u="none" strike="noStrike" cap="none" dirty="0">
                <a:solidFill>
                  <a:srgbClr val="07336F"/>
                </a:solidFill>
                <a:latin typeface="Avenir"/>
                <a:ea typeface="Avenir"/>
                <a:cs typeface="Avenir"/>
                <a:sym typeface="Avenir"/>
              </a:rPr>
              <a:t>Global land-atmosphere – SRW or MRW App cases</a:t>
            </a:r>
            <a:endParaRPr dirty="0"/>
          </a:p>
          <a:p>
            <a:pPr marL="3937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7336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000" b="0" i="0" u="none" strike="noStrike" cap="none" dirty="0">
                <a:solidFill>
                  <a:srgbClr val="07336F"/>
                </a:solidFill>
                <a:latin typeface="Avenir"/>
                <a:ea typeface="Avenir"/>
                <a:cs typeface="Avenir"/>
                <a:sym typeface="Avenir"/>
              </a:rPr>
              <a:t>Global coupled cases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63693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. Title Slide">
  <a:themeElements>
    <a:clrScheme name="PTT 1">
      <a:dk1>
        <a:srgbClr val="0B4596"/>
      </a:dk1>
      <a:lt1>
        <a:srgbClr val="FFFFFF"/>
      </a:lt1>
      <a:dk2>
        <a:srgbClr val="323B42"/>
      </a:dk2>
      <a:lt2>
        <a:srgbClr val="D6F5FF"/>
      </a:lt2>
      <a:accent1>
        <a:srgbClr val="0099D8"/>
      </a:accent1>
      <a:accent2>
        <a:srgbClr val="0070C0"/>
      </a:accent2>
      <a:accent3>
        <a:srgbClr val="34C8C9"/>
      </a:accent3>
      <a:accent4>
        <a:srgbClr val="CC9C4A"/>
      </a:accent4>
      <a:accent5>
        <a:srgbClr val="A52B15"/>
      </a:accent5>
      <a:accent6>
        <a:srgbClr val="A74FA9"/>
      </a:accent6>
      <a:hlink>
        <a:srgbClr val="0A52F6"/>
      </a:hlink>
      <a:folHlink>
        <a:srgbClr val="0072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. Content Slide - no ico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. Content Slide - no ico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2512</TotalTime>
  <Words>1439</Words>
  <Application>Microsoft Macintosh PowerPoint</Application>
  <PresentationFormat>On-screen Show (16:9)</PresentationFormat>
  <Paragraphs>215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Avenir Book</vt:lpstr>
      <vt:lpstr>Avenir</vt:lpstr>
      <vt:lpstr>Arial Narrow</vt:lpstr>
      <vt:lpstr>Calibri</vt:lpstr>
      <vt:lpstr>Simple Light</vt:lpstr>
      <vt:lpstr>1. Title Slide</vt:lpstr>
      <vt:lpstr>3. Content Slide - no icon</vt:lpstr>
      <vt:lpstr>3. Content Slide - no icon</vt:lpstr>
      <vt:lpstr>PowerPoint Presentation</vt:lpstr>
      <vt:lpstr>Unified Forecast System</vt:lpstr>
      <vt:lpstr>Common Community Physics Package</vt:lpstr>
      <vt:lpstr>Unified Forecast System - Land</vt:lpstr>
      <vt:lpstr>Hierarchical Testing/Evaluation Framework</vt:lpstr>
      <vt:lpstr>Hierarchical Testing/Evaluation Framework</vt:lpstr>
      <vt:lpstr>Hierarchical Testing/Evaluation Framework</vt:lpstr>
      <vt:lpstr>Hierarchical Testing/Evaluation Framework</vt:lpstr>
      <vt:lpstr>Hierarchical Testing/Evaluation Framework</vt:lpstr>
      <vt:lpstr>PowerPoint Presentation</vt:lpstr>
      <vt:lpstr>PowerPoint Presentation</vt:lpstr>
      <vt:lpstr>PowerPoint Presentation</vt:lpstr>
      <vt:lpstr>Observed Soundings</vt:lpstr>
      <vt:lpstr>Observed Soundings</vt:lpstr>
      <vt:lpstr>PowerPoint Presentation</vt:lpstr>
      <vt:lpstr>Observations</vt:lpstr>
      <vt:lpstr>Single Column Model Simulations</vt:lpstr>
      <vt:lpstr>Soil State Initialization in Coupled Model</vt:lpstr>
      <vt:lpstr>Land-only Simulations</vt:lpstr>
      <vt:lpstr>Land-only Simulations</vt:lpstr>
      <vt:lpstr>Single Column Model Simulations</vt:lpstr>
      <vt:lpstr>Coupled Model Simulations</vt:lpstr>
      <vt:lpstr>Coupled Model Simulations</vt:lpstr>
      <vt:lpstr>Coupled Model Simulations</vt:lpstr>
      <vt:lpstr>UFS Hierarchical Testing/Evaluation Gaps</vt:lpstr>
      <vt:lpstr>Community Engagement and Collaboration</vt:lpstr>
      <vt:lpstr>Land-only Simulations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 Barlage</cp:lastModifiedBy>
  <cp:revision>9</cp:revision>
  <dcterms:modified xsi:type="dcterms:W3CDTF">2022-07-27T22:45:10Z</dcterms:modified>
</cp:coreProperties>
</file>