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6"/>
  </p:notesMasterIdLst>
  <p:sldIdLst>
    <p:sldId id="256" r:id="rId5"/>
    <p:sldId id="358" r:id="rId6"/>
    <p:sldId id="356" r:id="rId7"/>
    <p:sldId id="259" r:id="rId8"/>
    <p:sldId id="314" r:id="rId9"/>
    <p:sldId id="315" r:id="rId10"/>
    <p:sldId id="317" r:id="rId11"/>
    <p:sldId id="345" r:id="rId12"/>
    <p:sldId id="306" r:id="rId13"/>
    <p:sldId id="346" r:id="rId14"/>
    <p:sldId id="307" r:id="rId15"/>
    <p:sldId id="308" r:id="rId16"/>
    <p:sldId id="264" r:id="rId17"/>
    <p:sldId id="296" r:id="rId18"/>
    <p:sldId id="347" r:id="rId19"/>
    <p:sldId id="312" r:id="rId20"/>
    <p:sldId id="269" r:id="rId21"/>
    <p:sldId id="270" r:id="rId22"/>
    <p:sldId id="271" r:id="rId23"/>
    <p:sldId id="273" r:id="rId24"/>
    <p:sldId id="276" r:id="rId25"/>
    <p:sldId id="357" r:id="rId26"/>
    <p:sldId id="279" r:id="rId27"/>
    <p:sldId id="352" r:id="rId28"/>
    <p:sldId id="280" r:id="rId29"/>
    <p:sldId id="354" r:id="rId30"/>
    <p:sldId id="288" r:id="rId31"/>
    <p:sldId id="310" r:id="rId32"/>
    <p:sldId id="260" r:id="rId33"/>
    <p:sldId id="311" r:id="rId34"/>
    <p:sldId id="31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pakumar Kolli" initials="RK" lastIdx="7" clrIdx="0">
    <p:extLst>
      <p:ext uri="{19B8F6BF-5375-455C-9EA6-DF929625EA0E}">
        <p15:presenceInfo xmlns:p15="http://schemas.microsoft.com/office/powerpoint/2012/main" userId="5aaa70e1b945dcd0" providerId="Windows Live"/>
      </p:ext>
    </p:extLst>
  </p:cmAuthor>
  <p:cmAuthor id="2" name="Guest User" initials="GU" lastIdx="4" clrIdx="1">
    <p:extLst>
      <p:ext uri="{19B8F6BF-5375-455C-9EA6-DF929625EA0E}">
        <p15:presenceInfo xmlns:p15="http://schemas.microsoft.com/office/powerpoint/2012/main" userId="S::urn:spo:anon#08c836e1d8e6672cb2bc37522d1ec7e8289711632909bf03ef4b499c63ea86e8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814D1-F65E-459A-BE3C-A5D7C42662F6}" v="2" dt="2022-07-23T04:37:17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6" autoAdjust="0"/>
    <p:restoredTop sz="94888" autoAdjust="0"/>
  </p:normalViewPr>
  <p:slideViewPr>
    <p:cSldViewPr snapToGrid="0">
      <p:cViewPr varScale="1">
        <p:scale>
          <a:sx n="98" d="100"/>
          <a:sy n="98" d="100"/>
        </p:scale>
        <p:origin x="2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DEAA969-C26D-45D1-BBCC-EBF7B63628C6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595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3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59EE11F-C65B-4988-8CCF-AD5644C65F97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765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7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EBC68C0-DF66-4D0B-9A8B-5948BBCE5F9E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124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7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089EE3E-7074-40B0-B6D8-F80DEED0EC9E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32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8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CFBB695-2414-4F76-872A-BB50F091AC1F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0778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9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420F1D-C9E9-4BB5-84D2-9768F4B4CFFD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754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9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420F1D-C9E9-4BB5-84D2-9768F4B4CFFD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88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9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FE28F1F-38C3-4869-B84C-781147F880F8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075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9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420F1D-C9E9-4BB5-84D2-9768F4B4CFFD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537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4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7335176-CB5E-422B-A847-FF677F34E634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27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584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" indent="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None/>
            </a:pPr>
            <a:r>
              <a:rPr lang="en-US" sz="2200" b="1" strike="noStrike" spc="-1">
                <a:solidFill>
                  <a:srgbClr val="000000"/>
                </a:solidFill>
                <a:latin typeface="Calibri"/>
              </a:rPr>
              <a:t>CONTEXT: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000000"/>
                </a:solidFill>
                <a:latin typeface="Calibri"/>
              </a:rPr>
              <a:t>Monsoon systems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Major mode of variability in the tropics, water and energy budgets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Affect the lives of billions of people, in several of the world’s poorest nations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Poor skills in NWP  and climate simulations on all time and space </a:t>
            </a:r>
            <a:r>
              <a:rPr lang="en-US" sz="2200" b="0" i="1" strike="noStrike" spc="-1">
                <a:solidFill>
                  <a:srgbClr val="000000"/>
                </a:solidFill>
                <a:latin typeface="Calibri"/>
              </a:rPr>
              <a:t>(synoptic, intra-seasonal, seasonal, decadal, </a:t>
            </a:r>
            <a:r>
              <a:rPr lang="en-US" sz="2200" b="0" i="1" strike="noStrike" spc="-1" err="1">
                <a:solidFill>
                  <a:srgbClr val="000000"/>
                </a:solidFill>
                <a:latin typeface="Calibri"/>
              </a:rPr>
              <a:t>centenial</a:t>
            </a:r>
            <a:r>
              <a:rPr lang="en-US" sz="2200" b="0" i="1" strike="noStrike" spc="-1">
                <a:solidFill>
                  <a:srgbClr val="000000"/>
                </a:solidFill>
                <a:latin typeface="Calibri"/>
              </a:rPr>
              <a:t>)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457560" lvl="1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1" strike="noStrike" spc="-1">
                <a:solidFill>
                  <a:srgbClr val="000000"/>
                </a:solidFill>
                <a:latin typeface="Calibri"/>
              </a:rPr>
              <a:t>CLIVAR and GEWEX recognize a general need for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A more global view of the monsoons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Sharing knowledge and best practice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Better coordination of monsoon research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DEAA969-C26D-45D1-BBCC-EBF7B63628C6}" type="slidenum">
              <a:rPr lang="en-GB" sz="1400" b="0" strike="noStrike" spc="-1" smtClean="0">
                <a:latin typeface="Times New Roman"/>
              </a:rPr>
              <a:t>5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186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44" name="TextShape 3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9825550-E73C-4E93-BBCC-400D9C20C3AD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459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5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F734F2F-9DD1-4F3A-AE98-F50DE6E1064D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243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5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966671D-2D79-4DDB-84CD-F1724F9311D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007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35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966671D-2D79-4DDB-84CD-F1724F9311D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12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35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966671D-2D79-4DDB-84CD-F1724F9311D6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772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6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8631FF4-F34D-4608-94BD-5DD33084B05A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03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36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7D236DD-70CA-4560-95E4-0317F9EF3CED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838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822924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4168080"/>
            <a:ext cx="822924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202680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202680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416808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416808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416808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2026800"/>
            <a:ext cx="8229240" cy="409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822924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84492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2026800"/>
            <a:ext cx="8229240" cy="409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4168080"/>
            <a:ext cx="822924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822924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4168080"/>
            <a:ext cx="822924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202680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202680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416808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416808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416808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2026800"/>
            <a:ext cx="8229240" cy="409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822924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822924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84492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4168080"/>
            <a:ext cx="822924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822924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4168080"/>
            <a:ext cx="822924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67424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239640" y="202680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22080" y="202680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416808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239640" y="416808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6022080" y="4168080"/>
            <a:ext cx="26496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73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01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2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25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15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00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51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09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37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52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2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84492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4098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416808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2026800"/>
            <a:ext cx="401580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4168080"/>
            <a:ext cx="8229240" cy="195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EC222F-6E93-4FBB-B12F-761E0D9492F6}"/>
              </a:ext>
            </a:extLst>
          </p:cNvPr>
          <p:cNvSpPr/>
          <p:nvPr userDrawn="1"/>
        </p:nvSpPr>
        <p:spPr>
          <a:xfrm>
            <a:off x="0" y="5390"/>
            <a:ext cx="9144000" cy="686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6"/>
          <p:cNvPicPr/>
          <p:nvPr/>
        </p:nvPicPr>
        <p:blipFill>
          <a:blip r:embed="rId14"/>
          <a:stretch/>
        </p:blipFill>
        <p:spPr>
          <a:xfrm>
            <a:off x="251640" y="116640"/>
            <a:ext cx="3528000" cy="626760"/>
          </a:xfrm>
          <a:prstGeom prst="rect">
            <a:avLst/>
          </a:prstGeom>
          <a:ln>
            <a:noFill/>
          </a:ln>
        </p:spPr>
      </p:pic>
      <p:sp>
        <p:nvSpPr>
          <p:cNvPr id="9" name="CustomShape 1"/>
          <p:cNvSpPr/>
          <p:nvPr/>
        </p:nvSpPr>
        <p:spPr>
          <a:xfrm>
            <a:off x="5566163" y="35475"/>
            <a:ext cx="3356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0" bIns="0" anchor="ctr"/>
          <a:lstStyle/>
          <a:p>
            <a:pPr algn="ctr">
              <a:lnSpc>
                <a:spcPct val="100000"/>
              </a:lnSpc>
            </a:pPr>
            <a:r>
              <a:rPr lang="en-GB" sz="3600" b="1" i="1" strike="noStrike" spc="-1" dirty="0">
                <a:solidFill>
                  <a:schemeClr val="accent1"/>
                </a:solidFill>
                <a:latin typeface="Calibri"/>
              </a:rPr>
              <a:t>Monsoons Panel</a:t>
            </a:r>
            <a:endParaRPr lang="en-GB" sz="36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7C45D19-E894-46EC-80F6-54175141CF14}" type="datetime1">
              <a:rPr lang="en-GB" sz="1200" b="0" strike="noStrike" spc="-1">
                <a:solidFill>
                  <a:srgbClr val="8B8B8B"/>
                </a:solidFill>
                <a:latin typeface="Calibri"/>
              </a:rPr>
              <a:t>24/07/2022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6A18ACC-4601-47E1-B1DE-EC646873987A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B1BD13-5024-4261-8193-9BA4B1309C1C}"/>
              </a:ext>
            </a:extLst>
          </p:cNvPr>
          <p:cNvSpPr/>
          <p:nvPr userDrawn="1"/>
        </p:nvSpPr>
        <p:spPr>
          <a:xfrm>
            <a:off x="0" y="5390"/>
            <a:ext cx="9144000" cy="686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4" name="Picture 6"/>
          <p:cNvPicPr/>
          <p:nvPr/>
        </p:nvPicPr>
        <p:blipFill>
          <a:blip r:embed="rId14"/>
          <a:stretch/>
        </p:blipFill>
        <p:spPr>
          <a:xfrm>
            <a:off x="251640" y="116640"/>
            <a:ext cx="3528000" cy="626760"/>
          </a:xfrm>
          <a:prstGeom prst="rect">
            <a:avLst/>
          </a:prstGeom>
          <a:ln>
            <a:noFill/>
          </a:ln>
        </p:spPr>
      </p:pic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2026800"/>
            <a:ext cx="8229240" cy="40989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73EBC29-0BE7-4604-833F-A979A43B9415}" type="datetime1">
              <a:rPr lang="en-GB" sz="1200" b="0" strike="noStrike" spc="-1">
                <a:solidFill>
                  <a:srgbClr val="8B8B8B"/>
                </a:solidFill>
                <a:latin typeface="Calibri"/>
              </a:rPr>
              <a:t>24/07/2022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BEF774A-8B4C-44DB-9E97-F9596A24FCCA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0B7C5E32-DA5B-4C50-A844-86C5770EF9CC}"/>
              </a:ext>
            </a:extLst>
          </p:cNvPr>
          <p:cNvSpPr/>
          <p:nvPr userDrawn="1"/>
        </p:nvSpPr>
        <p:spPr>
          <a:xfrm>
            <a:off x="5566163" y="35475"/>
            <a:ext cx="3356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0" bIns="0" anchor="ctr"/>
          <a:lstStyle/>
          <a:p>
            <a:pPr algn="ctr">
              <a:lnSpc>
                <a:spcPct val="100000"/>
              </a:lnSpc>
            </a:pPr>
            <a:r>
              <a:rPr lang="en-GB" sz="3600" b="1" i="1" strike="noStrike" spc="-1" dirty="0">
                <a:solidFill>
                  <a:schemeClr val="accent1"/>
                </a:solidFill>
                <a:latin typeface="Calibri"/>
              </a:rPr>
              <a:t>Monsoons Panel</a:t>
            </a:r>
            <a:endParaRPr lang="en-GB" sz="3600" b="0" strike="noStrike" spc="-1" dirty="0">
              <a:solidFill>
                <a:schemeClr val="accen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1EE6C8-F094-43A5-8F7E-7A96F1EFAFC9}"/>
              </a:ext>
            </a:extLst>
          </p:cNvPr>
          <p:cNvSpPr/>
          <p:nvPr userDrawn="1"/>
        </p:nvSpPr>
        <p:spPr>
          <a:xfrm>
            <a:off x="0" y="5390"/>
            <a:ext cx="9144000" cy="686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8" name="Picture 6"/>
          <p:cNvPicPr/>
          <p:nvPr/>
        </p:nvPicPr>
        <p:blipFill>
          <a:blip r:embed="rId14"/>
          <a:stretch/>
        </p:blipFill>
        <p:spPr>
          <a:xfrm>
            <a:off x="251640" y="116640"/>
            <a:ext cx="3528000" cy="626760"/>
          </a:xfrm>
          <a:prstGeom prst="rect">
            <a:avLst/>
          </a:prstGeom>
          <a:ln>
            <a:noFill/>
          </a:ln>
        </p:spPr>
      </p:pic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94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087F692-D230-4D05-B7F3-F870E7BB9186}" type="datetime1">
              <a:rPr lang="en-GB" sz="1200" b="0" strike="noStrike" spc="-1">
                <a:solidFill>
                  <a:srgbClr val="8B8B8B"/>
                </a:solidFill>
                <a:latin typeface="Calibri"/>
              </a:rPr>
              <a:t>24/07/2022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A0E1440-EE9F-4ED4-B761-5AD12AB47797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6A77A126-6962-4C08-B60B-54F6E9B54254}"/>
              </a:ext>
            </a:extLst>
          </p:cNvPr>
          <p:cNvSpPr/>
          <p:nvPr userDrawn="1"/>
        </p:nvSpPr>
        <p:spPr>
          <a:xfrm>
            <a:off x="5566163" y="35475"/>
            <a:ext cx="3356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0" bIns="0" anchor="ctr"/>
          <a:lstStyle/>
          <a:p>
            <a:pPr algn="ctr">
              <a:lnSpc>
                <a:spcPct val="100000"/>
              </a:lnSpc>
            </a:pPr>
            <a:r>
              <a:rPr lang="en-GB" sz="3600" b="1" i="1" strike="noStrike" spc="-1" dirty="0">
                <a:solidFill>
                  <a:schemeClr val="accent1"/>
                </a:solidFill>
                <a:latin typeface="Calibri"/>
              </a:rPr>
              <a:t>Monsoons Panel</a:t>
            </a:r>
            <a:endParaRPr lang="en-GB" sz="3600" b="0" strike="noStrike" spc="-1" dirty="0">
              <a:solidFill>
                <a:schemeClr val="accen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003C-25B6-48F8-B4D4-1423413EB1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561E-A502-4A6D-AA7F-E38B3E5577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4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Monsoon_clouds_over_farms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usam.imd.gov.in/IWM7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mpo.tropmet.res.in/iwm7training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railroad-crossroads-track-1701738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gsfc/4647159387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webenglish.se/future-pla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icpedia.org/highway-signs/f/future.html" TargetMode="External"/><Relationship Id="rId4" Type="http://schemas.openxmlformats.org/officeDocument/2006/relationships/hyperlink" Target="https://www.theguardian.com/environment/2012/jan/04/computer-models-predict-climate-change" TargetMode="External"/><Relationship Id="rId9" Type="http://schemas.openxmlformats.org/officeDocument/2006/relationships/hyperlink" Target="https://creativecommons.org/licenses/by/3.0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lickr.com/photos/ahwatukeehomes/6991529816/in/photostream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po.tropmet.res.i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" Type="http://schemas.openxmlformats.org/officeDocument/2006/relationships/image" Target="../media/image52.jpeg"/><Relationship Id="rId16" Type="http://schemas.openxmlformats.org/officeDocument/2006/relationships/image" Target="../media/image66.jpe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5" Type="http://schemas.openxmlformats.org/officeDocument/2006/relationships/image" Target="../media/image65.png"/><Relationship Id="rId10" Type="http://schemas.openxmlformats.org/officeDocument/2006/relationships/image" Target="../media/image60.jpeg"/><Relationship Id="rId19" Type="http://schemas.openxmlformats.org/officeDocument/2006/relationships/image" Target="../media/image69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flickr.com/photos/kevinmgill/618015925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4.jp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hyperlink" Target="https://archive.internationalrivers.org/resources/dams-drought-and-disaster-along-the-mekong-river-irin-news-1146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11" Type="http://schemas.openxmlformats.org/officeDocument/2006/relationships/image" Target="../media/image13.jpg"/><Relationship Id="rId5" Type="http://schemas.openxmlformats.org/officeDocument/2006/relationships/image" Target="../media/image9.pn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www.pressenza.com/2020/07/covid-and-climate-disasters-in-south-asia/" TargetMode="External"/><Relationship Id="rId14" Type="http://schemas.openxmlformats.org/officeDocument/2006/relationships/hyperlink" Target="https://southafricatoday.net/environment/as-climate-change-disrupts-the-annual-monsoon-india-must-prepare-commentar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2020/07/covid-and-climate-disasters-in-south-asia/" TargetMode="External"/><Relationship Id="rId7" Type="http://schemas.openxmlformats.org/officeDocument/2006/relationships/hyperlink" Target="https://southafricatoday.net/environment/as-climate-change-disrupts-the-annual-monsoon-india-must-prepare-commentary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hyperlink" Target="https://archive.internationalrivers.org/resources/dams-drought-and-disaster-along-the-mekong-river-irin-news-11469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38EE0-DDB2-4D07-AC2C-38B3AF8C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7010"/>
            <a:ext cx="9143998" cy="6190989"/>
          </a:xfrm>
          <a:prstGeom prst="rect">
            <a:avLst/>
          </a:prstGeom>
        </p:spPr>
      </p:pic>
      <p:sp>
        <p:nvSpPr>
          <p:cNvPr id="139" name="TextShape 1"/>
          <p:cNvSpPr txBox="1"/>
          <p:nvPr/>
        </p:nvSpPr>
        <p:spPr>
          <a:xfrm>
            <a:off x="435836" y="1383302"/>
            <a:ext cx="7772040" cy="806606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CLIVAR</a:t>
            </a:r>
            <a:r>
              <a:rPr lang="en-IN" sz="4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/GEWEX</a:t>
            </a:r>
            <a:r>
              <a:rPr lang="en-US" sz="4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Monsoons Panel</a:t>
            </a:r>
          </a:p>
        </p:txBody>
      </p:sp>
      <p:sp>
        <p:nvSpPr>
          <p:cNvPr id="28" name="TextShape 1">
            <a:extLst>
              <a:ext uri="{FF2B5EF4-FFF2-40B4-BE49-F238E27FC236}">
                <a16:creationId xmlns:a16="http://schemas.microsoft.com/office/drawing/2014/main" id="{E548ACEF-A83A-4048-A235-348FF92C375A}"/>
              </a:ext>
            </a:extLst>
          </p:cNvPr>
          <p:cNvSpPr txBox="1"/>
          <p:nvPr/>
        </p:nvSpPr>
        <p:spPr>
          <a:xfrm>
            <a:off x="544396" y="3181771"/>
            <a:ext cx="7772040" cy="1139707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Professor Leila Carvalho</a:t>
            </a:r>
          </a:p>
          <a:p>
            <a:pPr algn="ctr">
              <a:lnSpc>
                <a:spcPct val="100000"/>
              </a:lnSpc>
            </a:pPr>
            <a:r>
              <a:rPr lang="en-US" sz="44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University of California, Santa Barbara</a:t>
            </a: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Co-chair of the CLIVAR/GEWEX Monsoons Panel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C4A5-C795-AB45-BFC4-51A883E4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7" y="665182"/>
            <a:ext cx="8686440" cy="924132"/>
          </a:xfrm>
        </p:spPr>
        <p:txBody>
          <a:bodyPr/>
          <a:lstStyle/>
          <a:p>
            <a:r>
              <a:rPr lang="en-US" sz="2800" dirty="0"/>
              <a:t>Asian-Australian Monsoon Working Group (AAMWG)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D1780-9A68-504A-ABCE-8FC5755BC90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59227" y="1589314"/>
            <a:ext cx="8229240" cy="141207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/>
          <a:p>
            <a:pPr lvl="0" algn="just">
              <a:buFont typeface="Wingdings" pitchFamily="2" charset="2"/>
              <a:buChar char="Ø"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Promote and facilitate active engagement and interaction among research, operational predictions and stakeholders in the different regional monsoon components of the Asian-Australian Monsoon</a:t>
            </a:r>
          </a:p>
          <a:p>
            <a:pPr lvl="0" algn="just"/>
            <a:endParaRPr lang="en-IN" sz="2400" i="1" dirty="0"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3CD05-A0FD-174A-8EA3-21FBAB6C8FC6}"/>
              </a:ext>
            </a:extLst>
          </p:cNvPr>
          <p:cNvSpPr txBox="1"/>
          <p:nvPr/>
        </p:nvSpPr>
        <p:spPr>
          <a:xfrm>
            <a:off x="245428" y="3179220"/>
            <a:ext cx="8571639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Themes: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Research-to-operations for monsoon seasons in SE Asia.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How well are high-impact weather events understood and forecast?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Monsoon Teleconnections and Processes in models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2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C4A5-C795-AB45-BFC4-51A883E4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58" y="707129"/>
            <a:ext cx="8229240" cy="1142640"/>
          </a:xfrm>
        </p:spPr>
        <p:txBody>
          <a:bodyPr/>
          <a:lstStyle/>
          <a:p>
            <a:r>
              <a:rPr lang="en-US" sz="2800" dirty="0"/>
              <a:t>American Monsoons Working Group (AMMWG)</a:t>
            </a:r>
            <a:r>
              <a:rPr lang="en-IN" sz="2800" dirty="0"/>
              <a:t> 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D1780-9A68-504A-ABCE-8FC5755BC90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49116" y="1524981"/>
            <a:ext cx="8437323" cy="114291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/>
          <a:p>
            <a:pPr lvl="0" algn="just"/>
            <a:endParaRPr lang="en-US" sz="2400" i="1" dirty="0">
              <a:latin typeface="Times" pitchFamily="2" charset="0"/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n-US" sz="2400" i="1" dirty="0">
                <a:latin typeface="Times" pitchFamily="2" charset="0"/>
              </a:rPr>
              <a:t>Promote and facilitate collaborative research and training. 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en-US" sz="2400" i="1" dirty="0">
                <a:latin typeface="Times" pitchFamily="2" charset="0"/>
              </a:rPr>
              <a:t>Support capacity building for early career scientists.</a:t>
            </a:r>
          </a:p>
          <a:p>
            <a:pPr lvl="0" algn="just"/>
            <a:endParaRPr lang="en-IN" sz="2400" i="1" dirty="0"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3CD05-A0FD-174A-8EA3-21FBAB6C8FC6}"/>
              </a:ext>
            </a:extLst>
          </p:cNvPr>
          <p:cNvSpPr txBox="1"/>
          <p:nvPr/>
        </p:nvSpPr>
        <p:spPr>
          <a:xfrm>
            <a:off x="249116" y="3008026"/>
            <a:ext cx="8604427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Themes: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Subseasonal-to-seasonal predictability of the American Monsoons.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Mechanisms and teleconnections driving monsoon variability on multiple  temporal scales and their representation in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Present and future climate changes in the American Monsoons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0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03CA2A2B-3FAA-9AB7-CA9B-CFA90D185A8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9773" y="1797889"/>
            <a:ext cx="8437323" cy="1504709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" pitchFamily="2" charset="0"/>
              </a:rPr>
              <a:t>Constituted of 3 Sub-groups formed on (1) West Africa, (2) Central Africa and (3) East &amp; South Africa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" pitchFamily="2" charset="0"/>
              </a:rPr>
              <a:t>Promote and facilitate research collaborations.</a:t>
            </a:r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" pitchFamily="2" charset="0"/>
              </a:rPr>
              <a:t>Conduct innovative African monsoon-related research.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US" sz="100" i="1" dirty="0">
              <a:latin typeface="Times" pitchFamily="2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en-IN" sz="100" i="1" dirty="0">
              <a:latin typeface="Times" pitchFamily="2" charset="0"/>
            </a:endParaRP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i="1" dirty="0">
              <a:latin typeface="Times" pitchFamily="2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3571E15-3A94-1BE2-A7A3-B3CF4514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907550"/>
            <a:ext cx="8229240" cy="1142640"/>
          </a:xfrm>
        </p:spPr>
        <p:txBody>
          <a:bodyPr/>
          <a:lstStyle/>
          <a:p>
            <a:r>
              <a:rPr lang="en-US" sz="2800" b="1" dirty="0"/>
              <a:t>African Monsoons Working Group (AFMWG)</a:t>
            </a:r>
            <a:endParaRPr lang="en-IN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09773" y="3455479"/>
            <a:ext cx="8580887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  <a:latin typeface=" calibri"/>
              </a:rPr>
              <a:t>Key Themes:</a:t>
            </a:r>
          </a:p>
          <a:p>
            <a:pPr lvl="0">
              <a:lnSpc>
                <a:spcPct val="100000"/>
              </a:lnSpc>
            </a:pPr>
            <a:endParaRPr lang="en-US" sz="2400" dirty="0">
              <a:latin typeface=" calibri"/>
            </a:endParaRPr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 calibri"/>
              </a:rPr>
              <a:t>Emphasis on sub-seasonal to seasonal prediction and climate change.</a:t>
            </a:r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 calibri"/>
              </a:rPr>
              <a:t>Monsoons representation in climate models.</a:t>
            </a:r>
          </a:p>
          <a:p>
            <a:pPr marL="457200" lvl="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 calibri"/>
              </a:rPr>
              <a:t>Optimization of the use of operational seasonal prediction products, including Regional Climate Outlook Forums (RCOFs) in Africa.</a:t>
            </a:r>
          </a:p>
        </p:txBody>
      </p:sp>
    </p:spTree>
    <p:extLst>
      <p:ext uri="{BB962C8B-B14F-4D97-AF65-F5344CB8AC3E}">
        <p14:creationId xmlns:p14="http://schemas.microsoft.com/office/powerpoint/2010/main" val="375957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C0F48-0E2B-4C4D-B4A1-3C5191EEF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839" y="731535"/>
            <a:ext cx="9147839" cy="6126465"/>
          </a:xfrm>
          <a:prstGeom prst="rect">
            <a:avLst/>
          </a:prstGeom>
        </p:spPr>
      </p:pic>
      <p:sp>
        <p:nvSpPr>
          <p:cNvPr id="199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Recent Activities</a:t>
            </a:r>
          </a:p>
        </p:txBody>
      </p:sp>
      <p:sp>
        <p:nvSpPr>
          <p:cNvPr id="201" name="TextShape 3"/>
          <p:cNvSpPr txBox="1"/>
          <p:nvPr/>
        </p:nvSpPr>
        <p:spPr>
          <a:xfrm>
            <a:off x="1576114" y="3328791"/>
            <a:ext cx="6947847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n-GB" sz="32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Monsoons Panel and its Regional WGs</a:t>
            </a:r>
            <a:endParaRPr lang="en-GB" sz="32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02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FD54289-EB8D-49D7-8A40-E0365B6179B1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421200" y="898560"/>
            <a:ext cx="8229240" cy="62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</a:rPr>
              <a:t>Global Monsoons Panel </a:t>
            </a:r>
            <a:r>
              <a:rPr lang="en-GB" sz="4400" b="1" strike="noStrike" spc="-1">
                <a:solidFill>
                  <a:srgbClr val="FF0000"/>
                </a:solidFill>
                <a:latin typeface="Calibri"/>
              </a:rPr>
              <a:t>meetings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487800" y="1776600"/>
            <a:ext cx="8009168" cy="402921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FF0000"/>
                </a:solidFill>
                <a:latin typeface="Calibri"/>
              </a:rPr>
              <a:t>Last face-to-face:  MP4 at AGU2019 Fall Meeting, December 2019</a:t>
            </a: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Monsoon Panel had (almost) monthly meetings via well-attended teleconferences throughout 2021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spc="-1" dirty="0">
                <a:solidFill>
                  <a:srgbClr val="000000"/>
                </a:solidFill>
                <a:latin typeface="Calibri"/>
              </a:rPr>
              <a:t>Updated </a:t>
            </a:r>
            <a:r>
              <a:rPr lang="en-US" sz="2600" spc="-1" dirty="0" err="1">
                <a:solidFill>
                  <a:srgbClr val="000000"/>
                </a:solidFill>
                <a:latin typeface="Calibri"/>
              </a:rPr>
              <a:t>ToRs</a:t>
            </a:r>
            <a:r>
              <a:rPr lang="en-US" sz="2600" spc="-1" dirty="0">
                <a:solidFill>
                  <a:srgbClr val="000000"/>
                </a:solidFill>
                <a:latin typeface="Calibri"/>
              </a:rPr>
              <a:t> and Work Plan; Presentations; Discussion on problems with regional WG’s (African Monsoon </a:t>
            </a:r>
            <a:r>
              <a:rPr lang="en-US" sz="2600" spc="-1" dirty="0" err="1">
                <a:solidFill>
                  <a:srgbClr val="000000"/>
                </a:solidFill>
                <a:latin typeface="Calibri"/>
              </a:rPr>
              <a:t>ToRs</a:t>
            </a:r>
            <a:r>
              <a:rPr lang="en-US" sz="2600" spc="-1" dirty="0">
                <a:solidFill>
                  <a:srgbClr val="000000"/>
                </a:solidFill>
                <a:latin typeface="Calibri"/>
              </a:rPr>
              <a:t> are yet to be finalized)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Regional WG’s have been quite dormant in 2020/2021, which the MP is keen to address in 2022 (progress has been recently made)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31F1BC7-933E-4811-A035-F94913BBF4E0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en-GB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9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0" y="898560"/>
            <a:ext cx="9095874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 dirty="0">
                <a:solidFill>
                  <a:srgbClr val="000000"/>
                </a:solidFill>
                <a:latin typeface="Calibri"/>
              </a:rPr>
              <a:t>Workshops Supported by MP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20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31F1BC7-933E-4811-A035-F94913BBF4E0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15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B6578D-2A27-7942-A8B5-F07774AC32F7}"/>
              </a:ext>
            </a:extLst>
          </p:cNvPr>
          <p:cNvSpPr/>
          <p:nvPr/>
        </p:nvSpPr>
        <p:spPr>
          <a:xfrm>
            <a:off x="413645" y="1750117"/>
            <a:ext cx="8574109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sz="2000" b="1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The Seventh WMO International Workshop on the Monsoons </a:t>
            </a:r>
            <a:r>
              <a:rPr lang="en-US" sz="20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(IWM-7) in collaboration with the World Weather Research </a:t>
            </a:r>
            <a:r>
              <a:rPr lang="en-US" sz="2000" dirty="0" err="1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Programme</a:t>
            </a:r>
            <a:r>
              <a:rPr lang="en-US" sz="20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(WWRP), held during 23-26 March 2022 (</a:t>
            </a:r>
            <a:r>
              <a:rPr lang="en-US" sz="2000" u="sng" dirty="0">
                <a:solidFill>
                  <a:srgbClr val="0000FF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  <a:hlinkClick r:id="rId3"/>
              </a:rPr>
              <a:t>https://mausam.imd.gov.in/IWM7/</a:t>
            </a:r>
            <a:r>
              <a:rPr lang="en-US" sz="20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).  </a:t>
            </a:r>
            <a:endParaRPr lang="en-IN" sz="2000" dirty="0"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US" sz="2000" dirty="0"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b="1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Online Training Workshop on </a:t>
            </a:r>
            <a:r>
              <a:rPr lang="en-US" sz="2000" b="1" dirty="0" err="1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Subseasonal</a:t>
            </a:r>
            <a:r>
              <a:rPr lang="en-US" sz="2000" b="1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to Seasonal (S2S) Prediction of Monsoons</a:t>
            </a:r>
            <a:r>
              <a:rPr lang="en-US" sz="20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held in conjunction with and preceding the IWM-7 (</a:t>
            </a:r>
            <a:r>
              <a:rPr lang="en-US" sz="2000" u="sng" dirty="0">
                <a:solidFill>
                  <a:srgbClr val="0000FF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  <a:hlinkClick r:id="rId4"/>
              </a:rPr>
              <a:t>https://impo.tropmet.res.in/iwm7training.php</a:t>
            </a:r>
            <a:r>
              <a:rPr lang="en-US" sz="20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) held during 1-12 November 2021. </a:t>
            </a:r>
            <a:endParaRPr lang="en-IN" sz="2000" dirty="0"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US" sz="2000" dirty="0"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b="1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Asian Oceania Geosciences Society Annual meeting: </a:t>
            </a:r>
            <a:r>
              <a:rPr lang="en-US" sz="20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(2021 - virtual), session AS15: The Asian Monsoon in a Warming Environment, Ramesh </a:t>
            </a:r>
            <a:r>
              <a:rPr lang="en-US" sz="2000" dirty="0" err="1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Kripalani</a:t>
            </a:r>
            <a:r>
              <a:rPr lang="en-US" sz="20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, Kyung-Ja Ha,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Renguang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 Wu</a:t>
            </a:r>
            <a:r>
              <a:rPr lang="en-US" sz="20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, Jai-Ho Oh, and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Surya Chandra Rao</a:t>
            </a:r>
            <a:endParaRPr lang="en-IN" sz="2000" dirty="0">
              <a:solidFill>
                <a:srgbClr val="FF0000"/>
              </a:solidFill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F2689-05C3-E741-944A-4A6A288A275F}"/>
              </a:ext>
            </a:extLst>
          </p:cNvPr>
          <p:cNvSpPr txBox="1"/>
          <p:nvPr/>
        </p:nvSpPr>
        <p:spPr>
          <a:xfrm>
            <a:off x="2037149" y="5761478"/>
            <a:ext cx="532709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Members Participated in more than 15 workshops </a:t>
            </a:r>
          </a:p>
        </p:txBody>
      </p:sp>
    </p:spTree>
    <p:extLst>
      <p:ext uri="{BB962C8B-B14F-4D97-AF65-F5344CB8AC3E}">
        <p14:creationId xmlns:p14="http://schemas.microsoft.com/office/powerpoint/2010/main" val="3082523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0" y="898560"/>
            <a:ext cx="9095874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 dirty="0">
                <a:solidFill>
                  <a:srgbClr val="FFFF00"/>
                </a:solidFill>
                <a:latin typeface="Calibri"/>
              </a:rPr>
              <a:t>Scientific Results from Activities</a:t>
            </a:r>
            <a:endParaRPr lang="en-GB" sz="4400" b="0" strike="noStrike" spc="-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0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31F1BC7-933E-4811-A035-F94913BBF4E0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B6578D-2A27-7942-A8B5-F07774AC32F7}"/>
              </a:ext>
            </a:extLst>
          </p:cNvPr>
          <p:cNvSpPr/>
          <p:nvPr/>
        </p:nvSpPr>
        <p:spPr>
          <a:xfrm>
            <a:off x="487800" y="2030000"/>
            <a:ext cx="5847562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17200" lvl="1" indent="-457200">
              <a:spcBef>
                <a:spcPts val="56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pc="-1" dirty="0">
                <a:latin typeface="Calibri"/>
              </a:rPr>
              <a:t>H. Annamalai (+ other members of the Asia-Australia WG): Grand challenges in monsoon modelling and systematic biases</a:t>
            </a:r>
          </a:p>
          <a:p>
            <a:pPr marL="817200" lvl="1" indent="-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pc="-1" dirty="0">
                <a:latin typeface="Calibri"/>
              </a:rPr>
              <a:t>L. Carvalho: Extremes in South American Monsoon</a:t>
            </a:r>
          </a:p>
          <a:p>
            <a:pPr marL="817200" lvl="1" indent="-457200">
              <a:spcBef>
                <a:spcPts val="56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pc="-1" dirty="0">
                <a:latin typeface="Calibri"/>
              </a:rPr>
              <a:t>A. Grimm : South and North American monsoons</a:t>
            </a:r>
          </a:p>
          <a:p>
            <a:pPr marL="817200" lvl="1" indent="-457200">
              <a:spcBef>
                <a:spcPts val="56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pc="-1" dirty="0">
                <a:latin typeface="Calibri"/>
              </a:rPr>
              <a:t>A. </a:t>
            </a:r>
            <a:r>
              <a:rPr lang="en-US" spc="-1" dirty="0" err="1">
                <a:latin typeface="Calibri"/>
              </a:rPr>
              <a:t>Lenouo</a:t>
            </a:r>
            <a:r>
              <a:rPr lang="en-US" spc="-1" dirty="0">
                <a:latin typeface="Calibri"/>
              </a:rPr>
              <a:t>, S. </a:t>
            </a:r>
            <a:r>
              <a:rPr lang="en-US" spc="-1" dirty="0" err="1">
                <a:latin typeface="Calibri"/>
              </a:rPr>
              <a:t>Janicot</a:t>
            </a:r>
            <a:r>
              <a:rPr lang="en-US" spc="-1" dirty="0">
                <a:latin typeface="Calibri"/>
              </a:rPr>
              <a:t>, F. Kamga et al. :  Central African monsoon</a:t>
            </a:r>
          </a:p>
          <a:p>
            <a:pPr marL="817200" lvl="1" indent="-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pc="-1" dirty="0">
                <a:latin typeface="Calibri"/>
              </a:rPr>
              <a:t>A. Moise : Australian summer monsoon</a:t>
            </a:r>
          </a:p>
          <a:p>
            <a:pPr marL="817200" lvl="1" indent="-457200">
              <a:spcBef>
                <a:spcPts val="56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pc="-1" dirty="0">
                <a:latin typeface="Calibri"/>
              </a:rPr>
              <a:t>S. A. Rao: Land-Ocean Contrast in ISMR</a:t>
            </a:r>
          </a:p>
          <a:p>
            <a:pPr marL="817200" lvl="1" indent="-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pc="-1" dirty="0">
                <a:latin typeface="Calibri"/>
              </a:rPr>
              <a:t>A. Turner: GMMIP</a:t>
            </a:r>
          </a:p>
        </p:txBody>
      </p:sp>
      <p:pic>
        <p:nvPicPr>
          <p:cNvPr id="1026" name="Picture 2" descr="The Multiscale Global Monsoon System cover">
            <a:extLst>
              <a:ext uri="{FF2B5EF4-FFF2-40B4-BE49-F238E27FC236}">
                <a16:creationId xmlns:a16="http://schemas.microsoft.com/office/drawing/2014/main" id="{844E51B8-8E6A-1247-9358-55FA3F18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05" y="2320393"/>
            <a:ext cx="20269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F580B-2121-BF4C-BC4E-783B3A20F9ED}"/>
              </a:ext>
            </a:extLst>
          </p:cNvPr>
          <p:cNvSpPr txBox="1"/>
          <p:nvPr/>
        </p:nvSpPr>
        <p:spPr>
          <a:xfrm>
            <a:off x="610681" y="5636227"/>
            <a:ext cx="714811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Around 50 Publications from Members and Other Chapters in 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0AE99-8F18-40FD-8C58-9EBB4C2EAA66}"/>
              </a:ext>
            </a:extLst>
          </p:cNvPr>
          <p:cNvSpPr txBox="1"/>
          <p:nvPr/>
        </p:nvSpPr>
        <p:spPr>
          <a:xfrm>
            <a:off x="6498208" y="1921801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7 Chapter </a:t>
            </a:r>
            <a:r>
              <a:rPr lang="en-US" dirty="0">
                <a:solidFill>
                  <a:srgbClr val="FFFF00"/>
                </a:solidFill>
              </a:rPr>
              <a:t>Contributions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0AE99-8F18-40FD-8C58-9EBB4C2EAA66}"/>
              </a:ext>
            </a:extLst>
          </p:cNvPr>
          <p:cNvSpPr txBox="1"/>
          <p:nvPr/>
        </p:nvSpPr>
        <p:spPr>
          <a:xfrm>
            <a:off x="6667004" y="5090243"/>
            <a:ext cx="22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C-P Chang et al Eds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63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990C8-0925-4FE8-8D6F-E0D75DCD5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594" y="746286"/>
            <a:ext cx="8934451" cy="5974914"/>
          </a:xfrm>
          <a:prstGeom prst="rect">
            <a:avLst/>
          </a:prstGeom>
        </p:spPr>
      </p:pic>
      <p:sp>
        <p:nvSpPr>
          <p:cNvPr id="219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solidFill>
            <a:srgbClr val="FFFFFF">
              <a:alpha val="72000"/>
            </a:srgb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Cross-Panel and Cross-Regional Activities</a:t>
            </a:r>
          </a:p>
        </p:txBody>
      </p:sp>
      <p:sp>
        <p:nvSpPr>
          <p:cNvPr id="221" name="TextShape 3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  <p:sp>
        <p:nvSpPr>
          <p:cNvPr id="222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68D3DB0-FE1B-487E-9E39-410C7A3105D2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17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371139" y="712878"/>
            <a:ext cx="8229240" cy="50410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chemeClr val="bg1"/>
                </a:solidFill>
                <a:latin typeface="Calibri"/>
              </a:rPr>
              <a:t>Asian-Australian Monsoons</a:t>
            </a:r>
          </a:p>
        </p:txBody>
      </p:sp>
      <p:sp>
        <p:nvSpPr>
          <p:cNvPr id="225" name="TextShape 3"/>
          <p:cNvSpPr txBox="1"/>
          <p:nvPr/>
        </p:nvSpPr>
        <p:spPr>
          <a:xfrm>
            <a:off x="487800" y="1349022"/>
            <a:ext cx="8361123" cy="52728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0000FF"/>
                </a:solidFill>
                <a:latin typeface="Calibri"/>
              </a:rPr>
              <a:t>S2S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: Developing capacity of Southeast Asian countries to apply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Calibri"/>
              </a:rPr>
              <a:t>subseasonal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-to-seasonal forecasts and forecasting tools.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1" strike="noStrike" spc="-1" dirty="0">
                <a:solidFill>
                  <a:srgbClr val="0000FF"/>
                </a:solidFill>
                <a:latin typeface="Calibri"/>
              </a:rPr>
              <a:t>Regional Climate Outlook Forums (COFs)</a:t>
            </a: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: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000000"/>
                </a:solidFill>
                <a:latin typeface="Calibri"/>
              </a:rPr>
              <a:t>Participation in the South Asian Climate Outlook Forum (SASCOF) sessions</a:t>
            </a:r>
          </a:p>
          <a:p>
            <a:pPr marL="343080" indent="-34272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spc="-1" dirty="0">
                <a:solidFill>
                  <a:srgbClr val="000000"/>
                </a:solidFill>
                <a:latin typeface="Calibri"/>
              </a:rPr>
              <a:t>Participation in the ASEAN Climate Outlook Forum (ASEANCOF-15). </a:t>
            </a:r>
          </a:p>
          <a:p>
            <a:pPr marL="742950" lvl="1" indent="-285750">
              <a:spcBef>
                <a:spcPts val="641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Discuss the ASEANCOF Working Group, </a:t>
            </a:r>
          </a:p>
          <a:p>
            <a:pPr marL="742950" lvl="1" indent="-285750">
              <a:spcBef>
                <a:spcPts val="641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Provide update on the forming of the Southeast Asian Regional Climate Center (RCC) Network</a:t>
            </a:r>
          </a:p>
          <a:p>
            <a:pPr marL="742950" lvl="1" indent="-285750">
              <a:spcBef>
                <a:spcPts val="641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Participate in the WMO-led discussion on finalizing the roadmap towards objective RCOF outlooks</a:t>
            </a: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21154C-4F90-4D69-8B00-32C5097B735E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18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321347" y="72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chemeClr val="bg1"/>
                </a:solidFill>
                <a:latin typeface="Calibri"/>
              </a:rPr>
              <a:t>Global Monsoons Model </a:t>
            </a:r>
            <a:r>
              <a:rPr lang="en-US" sz="3200" b="1" strike="noStrike" spc="-1" dirty="0" err="1">
                <a:solidFill>
                  <a:schemeClr val="bg1"/>
                </a:solidFill>
                <a:latin typeface="Calibri"/>
              </a:rPr>
              <a:t>Intercomparison</a:t>
            </a:r>
            <a:r>
              <a:rPr lang="en-US" sz="3200" b="1" strike="noStrike" spc="-1" dirty="0">
                <a:solidFill>
                  <a:schemeClr val="bg1"/>
                </a:solidFill>
                <a:latin typeface="Calibri"/>
              </a:rPr>
              <a:t> Project (GMMIP), contribution to CMIP6 and IPCC AR6</a:t>
            </a:r>
          </a:p>
        </p:txBody>
      </p:sp>
      <p:sp>
        <p:nvSpPr>
          <p:cNvPr id="229" name="TextShape 3"/>
          <p:cNvSpPr txBox="1"/>
          <p:nvPr/>
        </p:nvSpPr>
        <p:spPr>
          <a:xfrm>
            <a:off x="487800" y="2239512"/>
            <a:ext cx="8229240" cy="4059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en-US" sz="29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GMMIP initiated through the Monsoon Panel 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Co-Chairs T. Zhou, J.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Kinter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III, A. Turner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modelling groups signed up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1 Extended AMIP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2 Ocean pacemaker (AMO, IOP)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3 orographic forcing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simulations is ongoing; some papers already published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ESG has data from GMMIP</a:t>
            </a:r>
            <a:endParaRPr lang="en-US" sz="29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Andy Turner is Lead Author (LA) IPCC 6</a:t>
            </a:r>
            <a:r>
              <a:rPr lang="en-US" sz="29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</a:t>
            </a:r>
            <a:r>
              <a:rPr lang="en-US" sz="2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Assessment Report WGI The Physical Science Basis, Chapter 10: Linking global to regional climate change.  Contributing Author (CA) of Technical Summary.</a:t>
            </a:r>
          </a:p>
        </p:txBody>
      </p:sp>
      <p:sp>
        <p:nvSpPr>
          <p:cNvPr id="230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46FC9FE-0A1D-416D-97D7-49A0A2EF54EF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19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38EE0-DDB2-4D07-AC2C-38B3AF8C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7010"/>
            <a:ext cx="9143998" cy="6190989"/>
          </a:xfrm>
          <a:prstGeom prst="rect">
            <a:avLst/>
          </a:prstGeom>
        </p:spPr>
      </p:pic>
      <p:sp>
        <p:nvSpPr>
          <p:cNvPr id="139" name="TextShape 1"/>
          <p:cNvSpPr txBox="1"/>
          <p:nvPr/>
        </p:nvSpPr>
        <p:spPr>
          <a:xfrm>
            <a:off x="685980" y="823904"/>
            <a:ext cx="7772040" cy="806606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Short Overview </a:t>
            </a:r>
          </a:p>
        </p:txBody>
      </p:sp>
      <p:sp>
        <p:nvSpPr>
          <p:cNvPr id="28" name="TextShape 1">
            <a:extLst>
              <a:ext uri="{FF2B5EF4-FFF2-40B4-BE49-F238E27FC236}">
                <a16:creationId xmlns:a16="http://schemas.microsoft.com/office/drawing/2014/main" id="{E548ACEF-A83A-4048-A235-348FF92C375A}"/>
              </a:ext>
            </a:extLst>
          </p:cNvPr>
          <p:cNvSpPr txBox="1"/>
          <p:nvPr/>
        </p:nvSpPr>
        <p:spPr>
          <a:xfrm>
            <a:off x="1094771" y="1914862"/>
            <a:ext cx="7124072" cy="2936838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Monsoon Panel Structure and Goals.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Working Groups Goals and Key Themes.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spc="-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Recent Activities.</a:t>
            </a:r>
            <a:endParaRPr lang="en-US" sz="2800" b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Cross-Panel and Cross-Regional Activities.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Mapping the MP into the WRCP Activities.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Future Plans.</a:t>
            </a:r>
          </a:p>
          <a:p>
            <a:pPr algn="ctr">
              <a:lnSpc>
                <a:spcPct val="100000"/>
              </a:lnSpc>
            </a:pPr>
            <a:endParaRPr lang="en-US" sz="28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1196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371139" y="717470"/>
            <a:ext cx="8229240" cy="5630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chemeClr val="bg1"/>
                </a:solidFill>
                <a:latin typeface="Calibri"/>
              </a:rPr>
              <a:t>Interaction with SPARC and GEWEX</a:t>
            </a:r>
          </a:p>
        </p:txBody>
      </p:sp>
      <p:sp>
        <p:nvSpPr>
          <p:cNvPr id="236" name="TextShape 3"/>
          <p:cNvSpPr txBox="1"/>
          <p:nvPr/>
        </p:nvSpPr>
        <p:spPr>
          <a:xfrm>
            <a:off x="457200" y="1383353"/>
            <a:ext cx="8425800" cy="4767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45756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800" spc="-1" dirty="0">
                <a:latin typeface="Calibri"/>
              </a:rPr>
              <a:t>SPARC</a:t>
            </a:r>
          </a:p>
          <a:p>
            <a:pPr marL="914760" lvl="1" indent="-457200">
              <a:spcBef>
                <a:spcPts val="641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spc="-1" dirty="0">
                <a:latin typeface="Calibri"/>
              </a:rPr>
              <a:t>Possible </a:t>
            </a:r>
            <a:r>
              <a:rPr lang="en-US" sz="2400" strike="noStrike" spc="-1" dirty="0">
                <a:latin typeface="Calibri"/>
              </a:rPr>
              <a:t>collaboration still </a:t>
            </a:r>
            <a:r>
              <a:rPr lang="en-US" sz="2400" spc="-1" dirty="0">
                <a:latin typeface="Calibri"/>
              </a:rPr>
              <a:t>being developed;</a:t>
            </a:r>
          </a:p>
          <a:p>
            <a:pPr marL="914760" lvl="1" indent="-457200">
              <a:spcBef>
                <a:spcPts val="641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spc="-1" dirty="0">
                <a:latin typeface="Calibri"/>
              </a:rPr>
              <a:t>Monsoon teleconnection dynamics; </a:t>
            </a:r>
          </a:p>
          <a:p>
            <a:pPr marL="914760" lvl="1" indent="-457200">
              <a:spcBef>
                <a:spcPts val="641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spc="-1" dirty="0">
                <a:latin typeface="Calibri"/>
              </a:rPr>
              <a:t>Collaboration on monsoon-related SPARC activities (e.g., Atmospheric Composition and the Asian Monsoon);</a:t>
            </a:r>
          </a:p>
          <a:p>
            <a:pPr marL="914760" lvl="1" indent="-457200">
              <a:spcBef>
                <a:spcPts val="641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spc="-1" dirty="0">
                <a:latin typeface="Calibri"/>
              </a:rPr>
              <a:t>M</a:t>
            </a:r>
            <a:r>
              <a:rPr lang="en-US" sz="2400" b="0" strike="noStrike" spc="-1" dirty="0">
                <a:latin typeface="Calibri"/>
              </a:rPr>
              <a:t>onsoon-related summer schools/Training workshops</a:t>
            </a:r>
            <a:endParaRPr lang="en-US" sz="2400" spc="-1" dirty="0">
              <a:latin typeface="Calibri"/>
            </a:endParaRPr>
          </a:p>
          <a:p>
            <a:pPr marL="914760" lvl="1" indent="-457200">
              <a:spcBef>
                <a:spcPts val="641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b="0" strike="noStrike" spc="-1" dirty="0">
                <a:latin typeface="Calibri"/>
              </a:rPr>
              <a:t>Monsoons Panel featured in the latest SPARC Newsletter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n-US" sz="900" b="0" strike="noStrike" spc="-1" dirty="0">
              <a:latin typeface="Calibri"/>
            </a:endParaRPr>
          </a:p>
          <a:p>
            <a:pPr marL="45756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latin typeface="Calibri"/>
              </a:rPr>
              <a:t>GEWEX</a:t>
            </a:r>
          </a:p>
          <a:p>
            <a:pPr marL="914400" indent="-4572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spc="-1" dirty="0">
                <a:latin typeface="Calibri"/>
              </a:rPr>
              <a:t>In discussion with Global Atmospheric System Studies (GASS) Co-Chairs on cross-panel activities</a:t>
            </a:r>
          </a:p>
          <a:p>
            <a:pPr marL="914400" lvl="1" indent="-457200">
              <a:spcBef>
                <a:spcPts val="641"/>
              </a:spcBef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spc="-1" dirty="0">
                <a:latin typeface="Calibri"/>
              </a:rPr>
              <a:t>The diurnal cycle white paper/project provides a good way forward for further collaborations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n-US" sz="900" b="0" strike="noStrike" spc="-1" dirty="0"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n-US" sz="29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900" b="0" strike="noStrike" spc="-1" dirty="0">
              <a:latin typeface="Calibri"/>
            </a:endParaRPr>
          </a:p>
          <a:p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1DFC0E9-A7E5-40FF-BBB5-5FB094189DB3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20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564510" y="713122"/>
            <a:ext cx="8229240" cy="6787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bg1"/>
                </a:solidFill>
                <a:latin typeface="Calibri"/>
              </a:rPr>
              <a:t>Links with ocean activities</a:t>
            </a:r>
          </a:p>
        </p:txBody>
      </p:sp>
      <p:sp>
        <p:nvSpPr>
          <p:cNvPr id="247" name="TextShape 3"/>
          <p:cNvSpPr txBox="1"/>
          <p:nvPr/>
        </p:nvSpPr>
        <p:spPr>
          <a:xfrm>
            <a:off x="374569" y="1391851"/>
            <a:ext cx="4436015" cy="4596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en-US" sz="29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CLIVAR/IOC-GOOS Indian Ocean Region Panel (IORP)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9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Annamalai contributed to the IORP activities (cross CLIVAR activities) </a:t>
            </a:r>
          </a:p>
          <a:p>
            <a:pPr>
              <a:lnSpc>
                <a:spcPct val="100000"/>
              </a:lnSpc>
            </a:pPr>
            <a:endParaRPr lang="en-US" sz="29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As a contribution to cross-panel activities, he developed research on Indian Ocean observing systems (IndOOS-2) (two publications).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9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Discussions are held with co-chair (Roxy) on a cross panel activity on ocean observations relevant to monsoon prediction.</a:t>
            </a:r>
            <a:endParaRPr lang="en-US" sz="29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8" name="Image 1"/>
          <p:cNvPicPr/>
          <p:nvPr/>
        </p:nvPicPr>
        <p:blipFill>
          <a:blip r:embed="rId3"/>
          <a:srcRect b="23835"/>
          <a:stretch/>
        </p:blipFill>
        <p:spPr>
          <a:xfrm>
            <a:off x="4923815" y="1699234"/>
            <a:ext cx="3900951" cy="2791818"/>
          </a:xfrm>
          <a:prstGeom prst="rect">
            <a:avLst/>
          </a:prstGeom>
          <a:ln>
            <a:noFill/>
          </a:ln>
        </p:spPr>
      </p:pic>
      <p:sp>
        <p:nvSpPr>
          <p:cNvPr id="24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6B0424C4-1A2B-4B2E-8BC5-AF231DFB40B4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21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295560" y="3517200"/>
            <a:ext cx="6151680" cy="511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1536515"/>
            <a:ext cx="3211159" cy="14541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Explaining and predicting earth system change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189" y="753036"/>
            <a:ext cx="8907331" cy="708176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Mapping MP onto the new WCRP structure: LHA Examples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189" y="3001385"/>
            <a:ext cx="2635623" cy="22483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Process-based diagnostics.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identify sources of model errors in simulating monsoon precipitation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246540" y="2829262"/>
            <a:ext cx="435685" cy="430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99907" y="1412015"/>
            <a:ext cx="2667896" cy="11922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My Climate Risk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1159" y="2592593"/>
            <a:ext cx="2788921" cy="27431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Support Work in cooperation with regional, national and multinational programs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improve regional weather forecasting, prediction of extreme events and their impacts.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416011" y="2302137"/>
            <a:ext cx="435685" cy="430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21953" y="1515914"/>
            <a:ext cx="2667896" cy="10766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Digital Earths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70368" y="2592592"/>
            <a:ext cx="2651759" cy="27431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 association with IORP, MP is coming up with a report on impact of observations from moored buoys on prediction of South Asian Monsoon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309819" y="2377440"/>
            <a:ext cx="435685" cy="430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45458" y="5504797"/>
            <a:ext cx="654439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Enhance capacities of researchers and students in monsoon-related topics, by organizing or supporting training workshops and advanced schools, scientific congresses, sessions on monsoon themes</a:t>
            </a:r>
            <a:r>
              <a:rPr lang="en-US" b="1">
                <a:latin typeface="Arial" panose="020B0604020202020204" pitchFamily="34" charset="0"/>
                <a:ea typeface="Arial" panose="020B0604020202020204" pitchFamily="34" charset="0"/>
              </a:rPr>
              <a:t>, etc.</a:t>
            </a:r>
            <a:endParaRPr lang="en-US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C1C05B-D396-4145-86D0-439B0DCF2031}"/>
              </a:ext>
            </a:extLst>
          </p:cNvPr>
          <p:cNvSpPr/>
          <p:nvPr/>
        </p:nvSpPr>
        <p:spPr>
          <a:xfrm>
            <a:off x="332140" y="5643295"/>
            <a:ext cx="1828800" cy="9233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WCRP Academy</a:t>
            </a:r>
          </a:p>
        </p:txBody>
      </p:sp>
      <p:sp>
        <p:nvSpPr>
          <p:cNvPr id="20" name="Down Arrow 9">
            <a:extLst>
              <a:ext uri="{FF2B5EF4-FFF2-40B4-BE49-F238E27FC236}">
                <a16:creationId xmlns:a16="http://schemas.microsoft.com/office/drawing/2014/main" id="{3D3DA12C-8204-9427-61C3-295741B8A243}"/>
              </a:ext>
            </a:extLst>
          </p:cNvPr>
          <p:cNvSpPr/>
          <p:nvPr/>
        </p:nvSpPr>
        <p:spPr>
          <a:xfrm rot="16200000">
            <a:off x="2035357" y="5889806"/>
            <a:ext cx="435685" cy="430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54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D554E0-AB7F-4D44-8007-AD88E72E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893" y="688932"/>
            <a:ext cx="9075107" cy="6145005"/>
          </a:xfrm>
          <a:prstGeom prst="rect">
            <a:avLst/>
          </a:prstGeom>
        </p:spPr>
      </p:pic>
      <p:sp>
        <p:nvSpPr>
          <p:cNvPr id="271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854912" y="2802363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600" b="0" strike="noStrike" spc="-1" dirty="0">
                <a:solidFill>
                  <a:schemeClr val="bg1"/>
                </a:solidFill>
                <a:latin typeface="Calibri"/>
              </a:rPr>
              <a:t>Future Plans</a:t>
            </a:r>
          </a:p>
        </p:txBody>
      </p:sp>
      <p:sp>
        <p:nvSpPr>
          <p:cNvPr id="27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191BC40-BCF0-4DF1-954A-965AC239027D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23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A9716-A504-41A3-AF29-38DFE21BEF48}"/>
              </a:ext>
            </a:extLst>
          </p:cNvPr>
          <p:cNvSpPr txBox="1"/>
          <p:nvPr/>
        </p:nvSpPr>
        <p:spPr>
          <a:xfrm>
            <a:off x="814192" y="7495635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picpedia.org/highway-signs/f/futur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9ACDD-E00F-4451-8556-99BDE50DF891}"/>
              </a:ext>
            </a:extLst>
          </p:cNvPr>
          <p:cNvSpPr txBox="1"/>
          <p:nvPr/>
        </p:nvSpPr>
        <p:spPr>
          <a:xfrm>
            <a:off x="2011942" y="7049370"/>
            <a:ext cx="7048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webenglish.se/future-pla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F0DCFF-16EA-4DF5-BA0F-3DA37AAE483F}"/>
              </a:ext>
            </a:extLst>
          </p:cNvPr>
          <p:cNvSpPr txBox="1"/>
          <p:nvPr/>
        </p:nvSpPr>
        <p:spPr>
          <a:xfrm>
            <a:off x="1371600" y="9244208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www.flickr.com/photos/gsfc/464715938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16DDF-C5B6-4FE5-AB04-77356CED9B79}"/>
              </a:ext>
            </a:extLst>
          </p:cNvPr>
          <p:cNvSpPr txBox="1"/>
          <p:nvPr/>
        </p:nvSpPr>
        <p:spPr>
          <a:xfrm>
            <a:off x="487800" y="2205688"/>
            <a:ext cx="8198640" cy="38985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70"/>
              </a:spcAft>
            </a:pP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AAMWG (Asian-Australian Monsoons Working group):</a:t>
            </a:r>
          </a:p>
          <a:p>
            <a:pPr marL="285750" lvl="0" indent="-285750">
              <a:spcAft>
                <a:spcPts val="17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proposed a biennial symposium series,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"Asian-Australian Monsoon: Linking Research to Operational Needs"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0" indent="-285750">
              <a:spcAft>
                <a:spcPts val="17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inaugural symposium :  AS40 session of the same title at the Asia Oceania Geosciences Society (AOGS) Annual Meeting 2022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spcAft>
                <a:spcPts val="170"/>
              </a:spcAft>
            </a:pPr>
            <a:r>
              <a:rPr lang="en-IN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2)AMMWG (American Monsoon Working Group)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170"/>
              </a:spcAft>
              <a:buFont typeface="Arial" panose="020B0604020202020204" pitchFamily="34" charset="0"/>
              <a:buChar char="•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 of a special session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on regional monsoons at the WCRP Open Science Conference on “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Bridging Climate and Society”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(Dr.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Tereza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Cavazos AMMWG co-chair and WCRP – scientific organization)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Aft>
                <a:spcPts val="170"/>
              </a:spcAft>
              <a:buFont typeface="Arial" panose="020B0604020202020204" pitchFamily="34" charset="0"/>
              <a:buChar char="•"/>
            </a:pPr>
            <a:r>
              <a:rPr lang="en-A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open training workshop 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South American Monsoon ;</a:t>
            </a:r>
          </a:p>
          <a:p>
            <a:pPr lvl="0">
              <a:spcAft>
                <a:spcPts val="170"/>
              </a:spcAft>
            </a:pPr>
            <a:r>
              <a:rPr lang="en-AU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AFMWG (African Monsoon Working Group):</a:t>
            </a:r>
          </a:p>
          <a:p>
            <a:pPr marL="285750" indent="-285750">
              <a:spcAft>
                <a:spcPts val="17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Workshop/Seminar for African students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; Hosting sessions at AGU/AMS/EGU </a:t>
            </a:r>
          </a:p>
          <a:p>
            <a:pPr marL="285750" indent="-285750">
              <a:spcAft>
                <a:spcPts val="17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Organize monsoon meetings and training workshops for students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E6D8D-3E7E-4F4D-ADF9-896D53D2DA9C}"/>
              </a:ext>
            </a:extLst>
          </p:cNvPr>
          <p:cNvSpPr txBox="1"/>
          <p:nvPr/>
        </p:nvSpPr>
        <p:spPr>
          <a:xfrm>
            <a:off x="771086" y="994378"/>
            <a:ext cx="721108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SYMPOSIUMS, CONFERENCES </a:t>
            </a:r>
            <a:r>
              <a:rPr lang="en-US"/>
              <a:t>AND TRAINING WORKSHOPS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26088" y="1618087"/>
            <a:ext cx="67165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MP</a:t>
            </a:r>
            <a:r>
              <a:rPr lang="en-US" dirty="0"/>
              <a:t>: Pan-Working Group Workshop (both in-person and online)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Pan-WG workshop would be logically a part of the MP's work plan, so you may add it there.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an-working group workshop (both in-person and online)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032" y="6267184"/>
            <a:ext cx="76056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FUNDING IS NECESSARY TO ORGANIZE IN PERSON WORKSHOPS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55560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426960" y="976443"/>
            <a:ext cx="8229240" cy="5644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Continued and future Panel Activities</a:t>
            </a:r>
          </a:p>
        </p:txBody>
      </p:sp>
      <p:sp>
        <p:nvSpPr>
          <p:cNvPr id="277" name="TextShape 3"/>
          <p:cNvSpPr txBox="1"/>
          <p:nvPr/>
        </p:nvSpPr>
        <p:spPr>
          <a:xfrm>
            <a:off x="426960" y="1871280"/>
            <a:ext cx="8229240" cy="425630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Continued interaction with the IPCC AR6 and CMIP6 process, especially GMMIP through Andy Turner and other MP members.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Promote continued S2S diagnosis: we will seek to engage further with regional activities (S2S-SEA) and the university sector in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</a:rPr>
              <a:t>analysing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 the available large data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Finalize plans for engagement with SPARC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Finalize plans </a:t>
            </a:r>
            <a:r>
              <a:rPr lang="en-US" sz="3200" b="1" strike="noStrike" spc="-1" dirty="0">
                <a:solidFill>
                  <a:srgbClr val="0000FF"/>
                </a:solidFill>
                <a:latin typeface="Calibri"/>
              </a:rPr>
              <a:t>for further engagement with GEWEX GLASS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</a:rPr>
              <a:t>&amp; GASS (in particular regarding land-surface interactions and projects such as ALMIP, coordinated by A. Boone)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Explore possibilities of closely working with WGSIP-LRFM project.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Write review articles (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e.g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– Special issue of a Journal on African Monsoons; </a:t>
            </a:r>
            <a:r>
              <a:rPr lang="en-US" sz="3200" b="1" u="sng" spc="-1" dirty="0">
                <a:solidFill>
                  <a:srgbClr val="000000"/>
                </a:solidFill>
                <a:latin typeface="Calibri"/>
              </a:rPr>
              <a:t>(Needs financial support)</a:t>
            </a:r>
          </a:p>
        </p:txBody>
      </p:sp>
      <p:sp>
        <p:nvSpPr>
          <p:cNvPr id="278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D1F7782-C4DD-4FE9-B346-F25C3F3B6EB1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27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191BC40-BCF0-4DF1-954A-965AC239027D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26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B9D8E-8BC1-49EC-A1AF-E08B4DC717EE}"/>
              </a:ext>
            </a:extLst>
          </p:cNvPr>
          <p:cNvSpPr txBox="1"/>
          <p:nvPr/>
        </p:nvSpPr>
        <p:spPr>
          <a:xfrm>
            <a:off x="451872" y="1830355"/>
            <a:ext cx="8119978" cy="42267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170"/>
              </a:spcAft>
              <a:buFont typeface="Symbol" panose="05050102010706020507" pitchFamily="18" charset="2"/>
              <a:buChar char=""/>
            </a:pPr>
            <a:r>
              <a:rPr lang="en-A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Better cross-group collaborations</a:t>
            </a:r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</a:p>
          <a:p>
            <a:pPr marL="342900" lvl="0" indent="-342900">
              <a:spcAft>
                <a:spcPts val="170"/>
              </a:spcAft>
              <a:buFont typeface="Symbol" panose="05050102010706020507" pitchFamily="18" charset="2"/>
              <a:buChar char=""/>
            </a:pPr>
            <a:r>
              <a:rPr lang="en-A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Cross-panel activities</a:t>
            </a:r>
            <a:r>
              <a: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coordinate with other panels (e.g., Indian Ocean, WGSIP-LRFM etc.) for emerging research for societal needs.</a:t>
            </a:r>
          </a:p>
          <a:p>
            <a:pPr marL="342900" indent="-342900">
              <a:spcAft>
                <a:spcPts val="170"/>
              </a:spcAft>
              <a:buFont typeface="Symbol" panose="05050102010706020507" pitchFamily="18" charset="2"/>
              <a:buChar char=""/>
            </a:pPr>
            <a:r>
              <a:rPr lang="en-AU" sz="2800" b="1" dirty="0">
                <a:latin typeface="Calibri" panose="020F0502020204030204" pitchFamily="34" charset="0"/>
                <a:ea typeface="Calibri" panose="020F0502020204030204" pitchFamily="34" charset="0"/>
              </a:rPr>
              <a:t>Support a monitoring strategy designed by the Ocean Panels 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</a:rPr>
              <a:t>for the tropical and subtropical oceans necessary for investigating the structure and variability of the regional monsoons</a:t>
            </a:r>
          </a:p>
          <a:p>
            <a:pPr marL="342900" lvl="0" indent="-342900">
              <a:spcAft>
                <a:spcPts val="170"/>
              </a:spcAft>
              <a:buFont typeface="Symbol" panose="05050102010706020507" pitchFamily="18" charset="2"/>
              <a:buChar char=""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70"/>
              </a:spcAft>
              <a:buFont typeface="Symbol" panose="05050102010706020507" pitchFamily="18" charset="2"/>
              <a:buChar char=""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E6D8D-3E7E-4F4D-ADF9-896D53D2DA9C}"/>
              </a:ext>
            </a:extLst>
          </p:cNvPr>
          <p:cNvSpPr txBox="1"/>
          <p:nvPr/>
        </p:nvSpPr>
        <p:spPr>
          <a:xfrm>
            <a:off x="1123570" y="1051960"/>
            <a:ext cx="67765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Cross-Group and Cross-Panel Activities</a:t>
            </a:r>
          </a:p>
        </p:txBody>
      </p:sp>
    </p:spTree>
    <p:extLst>
      <p:ext uri="{BB962C8B-B14F-4D97-AF65-F5344CB8AC3E}">
        <p14:creationId xmlns:p14="http://schemas.microsoft.com/office/powerpoint/2010/main" val="26465947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A3CB5B-A2C9-4D28-9B22-A8958360A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689661"/>
            <a:ext cx="9144000" cy="6098977"/>
          </a:xfrm>
          <a:prstGeom prst="rect">
            <a:avLst/>
          </a:prstGeom>
        </p:spPr>
      </p:pic>
      <p:sp>
        <p:nvSpPr>
          <p:cNvPr id="304" name="CustomShape 1"/>
          <p:cNvSpPr/>
          <p:nvPr/>
        </p:nvSpPr>
        <p:spPr>
          <a:xfrm>
            <a:off x="487800" y="1589040"/>
            <a:ext cx="8425800" cy="56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457200" y="2481579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Thank you for your attention</a:t>
            </a:r>
          </a:p>
        </p:txBody>
      </p:sp>
      <p:sp>
        <p:nvSpPr>
          <p:cNvPr id="30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F5B5665B-A52D-4922-9B56-34CE7AF8B7EB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27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504" y="674616"/>
            <a:ext cx="8856968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N" sz="1700" b="1" u="sng"/>
              <a:t>REGIONAL WORKING GROUP ON ASIAN-AUSTRALIAN MONSOONS: MEMBERS</a:t>
            </a:r>
          </a:p>
        </p:txBody>
      </p:sp>
      <p:pic>
        <p:nvPicPr>
          <p:cNvPr id="1026" name="Picture 2" descr="a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43" y="1034656"/>
            <a:ext cx="1114838" cy="118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47" y="1034656"/>
            <a:ext cx="1110361" cy="118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r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06688"/>
            <a:ext cx="1141413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eh y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706688"/>
            <a:ext cx="1127125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t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706688"/>
            <a:ext cx="1095375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agh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706688"/>
            <a:ext cx="1092200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ei-t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706688"/>
            <a:ext cx="966788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atsuk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121150"/>
            <a:ext cx="979488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ier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4121150"/>
            <a:ext cx="1030288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hiroman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4121150"/>
            <a:ext cx="1084263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dir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121150"/>
            <a:ext cx="1123950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onald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4121150"/>
            <a:ext cx="1028700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na liz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535613"/>
            <a:ext cx="1096963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ush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5535613"/>
            <a:ext cx="1147763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he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5535613"/>
            <a:ext cx="1114425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li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5535613"/>
            <a:ext cx="1042988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uqia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5535613"/>
            <a:ext cx="1025525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6629" y="2248513"/>
            <a:ext cx="1053045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1200" dirty="0"/>
              <a:t>H Annamalai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1689" y="2228870"/>
            <a:ext cx="87556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N" sz="1200" dirty="0"/>
              <a:t>Gill Martin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684" y="3710480"/>
            <a:ext cx="159966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IN" sz="1200" dirty="0"/>
              <a:t>A Suryachandra Rao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2641" y="3722180"/>
            <a:ext cx="1176796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IN" sz="1200" dirty="0" err="1"/>
              <a:t>Tieh</a:t>
            </a:r>
            <a:r>
              <a:rPr lang="en-IN" sz="1200" dirty="0"/>
              <a:t> Yong Koh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5691" y="3749354"/>
            <a:ext cx="1366528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 dirty="0"/>
              <a:t>P Mukhopadhyay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5597" y="3749354"/>
            <a:ext cx="722827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 dirty="0"/>
              <a:t>R </a:t>
            </a:r>
            <a:r>
              <a:rPr lang="en-IN" sz="1200" dirty="0" err="1"/>
              <a:t>Ashrit</a:t>
            </a:r>
            <a:endParaRPr lang="en-IN" sz="1200" dirty="0"/>
          </a:p>
        </p:txBody>
      </p:sp>
      <p:sp>
        <p:nvSpPr>
          <p:cNvPr id="6" name="Rectangle 5"/>
          <p:cNvSpPr/>
          <p:nvPr/>
        </p:nvSpPr>
        <p:spPr>
          <a:xfrm>
            <a:off x="7605955" y="3752233"/>
            <a:ext cx="1198918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Wei-Ting Chen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700" y="5119068"/>
            <a:ext cx="1317990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 err="1"/>
              <a:t>Hatsuki</a:t>
            </a:r>
            <a:r>
              <a:rPr lang="en-IN" sz="1200" b="1"/>
              <a:t> </a:t>
            </a:r>
            <a:r>
              <a:rPr lang="en-IN" sz="1200"/>
              <a:t>Fujinami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0404" y="5143489"/>
            <a:ext cx="99418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Kieran</a:t>
            </a:r>
            <a:r>
              <a:rPr lang="en-IN" sz="1200" b="1"/>
              <a:t> </a:t>
            </a:r>
            <a:r>
              <a:rPr lang="en-IN" sz="1200"/>
              <a:t>Hunt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6188" y="5148019"/>
            <a:ext cx="1284326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S.</a:t>
            </a:r>
            <a:r>
              <a:rPr lang="en-IN" sz="1200" b="1"/>
              <a:t> </a:t>
            </a:r>
            <a:r>
              <a:rPr lang="en-IN" sz="1200"/>
              <a:t>Jayawardena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91223" y="5136590"/>
            <a:ext cx="1002197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Indira</a:t>
            </a:r>
            <a:r>
              <a:rPr lang="en-IN" sz="1200" b="1"/>
              <a:t> </a:t>
            </a:r>
            <a:r>
              <a:rPr lang="en-IN" sz="1200"/>
              <a:t>Kadel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3778" y="5139530"/>
            <a:ext cx="1367682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 err="1"/>
              <a:t>Donaldi</a:t>
            </a:r>
            <a:r>
              <a:rPr lang="en-IN" sz="1200" b="1"/>
              <a:t> </a:t>
            </a:r>
            <a:r>
              <a:rPr lang="en-IN" sz="1200" err="1"/>
              <a:t>Permana</a:t>
            </a:r>
            <a:endParaRPr lang="en-IN" sz="1200"/>
          </a:p>
        </p:txBody>
      </p:sp>
      <p:sp>
        <p:nvSpPr>
          <p:cNvPr id="12" name="Rectangle 11"/>
          <p:cNvSpPr/>
          <p:nvPr/>
        </p:nvSpPr>
        <p:spPr>
          <a:xfrm>
            <a:off x="412873" y="6515668"/>
            <a:ext cx="1156086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Ana</a:t>
            </a:r>
            <a:r>
              <a:rPr lang="en-IN" sz="1200" b="1"/>
              <a:t> </a:t>
            </a:r>
            <a:r>
              <a:rPr lang="en-IN" sz="1200"/>
              <a:t>Liza</a:t>
            </a:r>
            <a:r>
              <a:rPr lang="en-IN" sz="1200" b="1"/>
              <a:t> </a:t>
            </a:r>
            <a:r>
              <a:rPr lang="en-IN" sz="1200"/>
              <a:t>Solis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9430" y="6515357"/>
            <a:ext cx="929165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Usha</a:t>
            </a:r>
            <a:r>
              <a:rPr lang="en-IN" sz="1200" b="1"/>
              <a:t> </a:t>
            </a:r>
            <a:r>
              <a:rPr lang="en-IN" sz="1200"/>
              <a:t>Tune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9710" y="6546361"/>
            <a:ext cx="1296252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Thea</a:t>
            </a:r>
            <a:r>
              <a:rPr lang="en-IN" sz="1200" b="1"/>
              <a:t> </a:t>
            </a:r>
            <a:r>
              <a:rPr lang="en-IN" sz="1200"/>
              <a:t>Turkington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80933" y="6521791"/>
            <a:ext cx="82657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Lin</a:t>
            </a:r>
            <a:r>
              <a:rPr lang="en-IN" sz="1200" b="1"/>
              <a:t> </a:t>
            </a:r>
            <a:r>
              <a:rPr lang="en-IN" sz="1200"/>
              <a:t>Wang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88353" y="6515046"/>
            <a:ext cx="1231427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 err="1"/>
              <a:t>Huqiang</a:t>
            </a:r>
            <a:r>
              <a:rPr lang="en-IN" sz="1200" b="1"/>
              <a:t> </a:t>
            </a:r>
            <a:r>
              <a:rPr lang="en-IN" sz="1200"/>
              <a:t>Zhang</a:t>
            </a:r>
          </a:p>
        </p:txBody>
      </p:sp>
    </p:spTree>
    <p:extLst>
      <p:ext uri="{BB962C8B-B14F-4D97-AF65-F5344CB8AC3E}">
        <p14:creationId xmlns:p14="http://schemas.microsoft.com/office/powerpoint/2010/main" val="832125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820" y="683616"/>
            <a:ext cx="797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/>
              <a:t>REGIONAL WORKING GROUP ON AMERICAN MONSOONS: MEMBERS</a:t>
            </a:r>
          </a:p>
        </p:txBody>
      </p:sp>
      <p:pic>
        <p:nvPicPr>
          <p:cNvPr id="4098" name="Picture 2" descr="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68" y="1178680"/>
            <a:ext cx="1276512" cy="1467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r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177925"/>
            <a:ext cx="1280588" cy="14684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171825"/>
            <a:ext cx="1185863" cy="13652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ry-kaya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3171825"/>
            <a:ext cx="1192213" cy="13652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race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171825"/>
            <a:ext cx="1184275" cy="13652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eli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171825"/>
            <a:ext cx="1182688" cy="13652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oetasi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171825"/>
            <a:ext cx="1181100" cy="13652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marcel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3171825"/>
            <a:ext cx="1182688" cy="13652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michel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5076825"/>
            <a:ext cx="1187450" cy="136683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cuauhtemo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5076825"/>
            <a:ext cx="1191750" cy="13668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christoph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076825"/>
            <a:ext cx="1191775" cy="13668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rut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5076825"/>
            <a:ext cx="1187450" cy="136683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2" descr="salvato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5076825"/>
            <a:ext cx="1187450" cy="136683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vbra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5076825"/>
            <a:ext cx="1190625" cy="136683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8601" y="2645680"/>
            <a:ext cx="102143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Alice</a:t>
            </a:r>
            <a:r>
              <a:rPr lang="en-IN" sz="1200" b="1"/>
              <a:t> </a:t>
            </a:r>
            <a:r>
              <a:rPr lang="en-IN" sz="1200"/>
              <a:t>Grimm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9354" y="2645832"/>
            <a:ext cx="1284904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Tereza Cavazos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959" y="4540079"/>
            <a:ext cx="1162498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Leila Carvalho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8185" y="4542484"/>
            <a:ext cx="1088760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Mary</a:t>
            </a:r>
            <a:r>
              <a:rPr lang="en-IN" sz="1200" b="1"/>
              <a:t> </a:t>
            </a:r>
            <a:r>
              <a:rPr lang="en-IN" sz="1200"/>
              <a:t>Kayano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8894" y="4553394"/>
            <a:ext cx="986167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I</a:t>
            </a:r>
            <a:r>
              <a:rPr lang="en-IN" sz="1200" b="1"/>
              <a:t> </a:t>
            </a:r>
            <a:r>
              <a:rPr lang="en-IN" sz="1200"/>
              <a:t>Cavalcanti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3205" y="4559809"/>
            <a:ext cx="113216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F. de Andrade</a:t>
            </a:r>
          </a:p>
        </p:txBody>
      </p:sp>
      <p:sp>
        <p:nvSpPr>
          <p:cNvPr id="9" name="Rectangle 8"/>
          <p:cNvSpPr/>
          <p:nvPr/>
        </p:nvSpPr>
        <p:spPr>
          <a:xfrm>
            <a:off x="6361782" y="4561133"/>
            <a:ext cx="82541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M Ashfaq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08136" y="4568357"/>
            <a:ext cx="90120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M Barreiro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4186" y="6435884"/>
            <a:ext cx="79060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C Castro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36833" y="6485889"/>
            <a:ext cx="1225015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R Cerezo-Mota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95278" y="6486025"/>
            <a:ext cx="875560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IN" sz="1200"/>
              <a:t>S Pascale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68442" y="6490341"/>
            <a:ext cx="756938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V B Rao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42636" y="6476733"/>
            <a:ext cx="883575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M </a:t>
            </a:r>
            <a:r>
              <a:rPr lang="en-IN" sz="1200" err="1"/>
              <a:t>Reboita</a:t>
            </a:r>
            <a:endParaRPr lang="en-IN" sz="1200"/>
          </a:p>
        </p:txBody>
      </p:sp>
      <p:sp>
        <p:nvSpPr>
          <p:cNvPr id="16" name="Rectangle 15"/>
          <p:cNvSpPr/>
          <p:nvPr/>
        </p:nvSpPr>
        <p:spPr>
          <a:xfrm>
            <a:off x="7743362" y="6478464"/>
            <a:ext cx="119269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C T Thompson</a:t>
            </a:r>
          </a:p>
        </p:txBody>
      </p:sp>
    </p:spTree>
    <p:extLst>
      <p:ext uri="{BB962C8B-B14F-4D97-AF65-F5344CB8AC3E}">
        <p14:creationId xmlns:p14="http://schemas.microsoft.com/office/powerpoint/2010/main" val="112954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C31F44-71E5-40C1-4A2B-E1B5E18B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83" y="2769326"/>
            <a:ext cx="5702603" cy="26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Shape 1"/>
          <p:cNvSpPr txBox="1"/>
          <p:nvPr/>
        </p:nvSpPr>
        <p:spPr>
          <a:xfrm>
            <a:off x="567360" y="713160"/>
            <a:ext cx="7772040" cy="80660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FFFF00"/>
                </a:solidFill>
                <a:latin typeface="Calibri"/>
              </a:rPr>
              <a:t>CLIVAR</a:t>
            </a:r>
            <a:r>
              <a:rPr lang="en-IN" sz="4400" b="1" strike="noStrike" spc="-1" dirty="0">
                <a:solidFill>
                  <a:srgbClr val="FFFF00"/>
                </a:solidFill>
                <a:latin typeface="Calibri"/>
              </a:rPr>
              <a:t>/GEWEX</a:t>
            </a:r>
            <a:r>
              <a:rPr lang="en-US" sz="4400" b="1" strike="noStrike" spc="-1" dirty="0">
                <a:solidFill>
                  <a:srgbClr val="FFFF00"/>
                </a:solidFill>
                <a:latin typeface="Calibri"/>
              </a:rPr>
              <a:t> Monsoons Panel</a:t>
            </a:r>
          </a:p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FFFF00"/>
                </a:solidFill>
                <a:latin typeface="Calibri"/>
              </a:rPr>
              <a:t>(March 2021- March 2022)</a:t>
            </a:r>
            <a:endParaRPr lang="en-US" sz="4400" b="1" strike="noStrike" spc="-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891690" y="1445155"/>
            <a:ext cx="7124968" cy="626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Co-Chairs: </a:t>
            </a:r>
            <a:r>
              <a:rPr lang="en-GB" sz="1800" b="1" strike="noStrike" spc="-1" dirty="0">
                <a:solidFill>
                  <a:srgbClr val="000000"/>
                </a:solidFill>
                <a:latin typeface="Calibri"/>
              </a:rPr>
              <a:t>Dr Leila Carvalho 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(USA) &amp; </a:t>
            </a:r>
            <a:r>
              <a:rPr lang="en-GB" sz="1800" b="1" strike="noStrike" spc="-1" dirty="0">
                <a:solidFill>
                  <a:srgbClr val="000000"/>
                </a:solidFill>
                <a:latin typeface="Calibri"/>
              </a:rPr>
              <a:t>Dr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b="1" strike="noStrike" spc="-1" dirty="0" err="1">
                <a:solidFill>
                  <a:srgbClr val="000000"/>
                </a:solidFill>
                <a:latin typeface="Calibri"/>
              </a:rPr>
              <a:t>Aurel</a:t>
            </a:r>
            <a:r>
              <a:rPr lang="en-GB" b="1" spc="-1" dirty="0">
                <a:solidFill>
                  <a:srgbClr val="000000"/>
                </a:solidFill>
                <a:latin typeface="Calibri"/>
              </a:rPr>
              <a:t> Moise </a:t>
            </a:r>
            <a:r>
              <a:rPr lang="en-GB" spc="-1" dirty="0">
                <a:solidFill>
                  <a:srgbClr val="000000"/>
                </a:solidFill>
                <a:latin typeface="Calibri"/>
              </a:rPr>
              <a:t>(Singapore) </a:t>
            </a:r>
          </a:p>
          <a:p>
            <a:pPr algn="ctr">
              <a:lnSpc>
                <a:spcPct val="100000"/>
              </a:lnSpc>
            </a:pPr>
            <a:r>
              <a:rPr lang="en-GB" b="1" spc="-1" dirty="0">
                <a:solidFill>
                  <a:srgbClr val="000000"/>
                </a:solidFill>
                <a:latin typeface="Calibri"/>
              </a:rPr>
              <a:t>Dr Suryachandra A. Rao </a:t>
            </a:r>
            <a:r>
              <a:rPr lang="en-GB" spc="-1" dirty="0">
                <a:solidFill>
                  <a:srgbClr val="000000"/>
                </a:solidFill>
                <a:latin typeface="Calibri"/>
              </a:rPr>
              <a:t>(India, recently appointed in place of </a:t>
            </a:r>
            <a:r>
              <a:rPr lang="en-GB" spc="-1" dirty="0" err="1">
                <a:solidFill>
                  <a:srgbClr val="000000"/>
                </a:solidFill>
                <a:latin typeface="Calibri"/>
              </a:rPr>
              <a:t>Dr.</a:t>
            </a:r>
            <a:r>
              <a:rPr lang="en-GB" spc="-1" dirty="0">
                <a:solidFill>
                  <a:srgbClr val="000000"/>
                </a:solidFill>
                <a:latin typeface="Calibri"/>
              </a:rPr>
              <a:t> Moise)</a:t>
            </a: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313560" y="6240309"/>
            <a:ext cx="8540280" cy="4650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1" i="1" strike="noStrike" spc="-1" dirty="0">
                <a:solidFill>
                  <a:srgbClr val="000000"/>
                </a:solidFill>
                <a:latin typeface="Calibri"/>
              </a:rPr>
              <a:t>A joint panel spanning both CLIVAR &amp; GEWEX with membership from both communities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42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5579F69-BF86-445B-8AE6-9133FBB61DFE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en-GB" sz="1200" b="0" strike="noStrike" spc="-1">
              <a:latin typeface="Times New Roman"/>
            </a:endParaRPr>
          </a:p>
        </p:txBody>
      </p:sp>
      <p:grpSp>
        <p:nvGrpSpPr>
          <p:cNvPr id="148" name="Group 6"/>
          <p:cNvGrpSpPr/>
          <p:nvPr/>
        </p:nvGrpSpPr>
        <p:grpSpPr>
          <a:xfrm>
            <a:off x="1834920" y="4421927"/>
            <a:ext cx="5815080" cy="1724728"/>
            <a:chOff x="1692360" y="3785792"/>
            <a:chExt cx="5815080" cy="1724728"/>
          </a:xfrm>
        </p:grpSpPr>
        <p:sp>
          <p:nvSpPr>
            <p:cNvPr id="149" name="CustomShape 7"/>
            <p:cNvSpPr/>
            <p:nvPr/>
          </p:nvSpPr>
          <p:spPr>
            <a:xfrm>
              <a:off x="1692360" y="4588200"/>
              <a:ext cx="1694160" cy="892080"/>
            </a:xfrm>
            <a:prstGeom prst="ellipse">
              <a:avLst/>
            </a:prstGeom>
            <a:solidFill>
              <a:srgbClr val="33CC66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8"/>
            <p:cNvSpPr/>
            <p:nvPr/>
          </p:nvSpPr>
          <p:spPr>
            <a:xfrm>
              <a:off x="3726720" y="4541786"/>
              <a:ext cx="1693800" cy="882206"/>
            </a:xfrm>
            <a:prstGeom prst="ellipse">
              <a:avLst/>
            </a:prstGeom>
            <a:solidFill>
              <a:srgbClr val="33CC66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9"/>
            <p:cNvSpPr/>
            <p:nvPr/>
          </p:nvSpPr>
          <p:spPr>
            <a:xfrm>
              <a:off x="5813280" y="4587480"/>
              <a:ext cx="1694160" cy="892080"/>
            </a:xfrm>
            <a:prstGeom prst="ellipse">
              <a:avLst/>
            </a:prstGeom>
            <a:solidFill>
              <a:srgbClr val="33CC66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TextShape 10"/>
            <p:cNvSpPr txBox="1"/>
            <p:nvPr/>
          </p:nvSpPr>
          <p:spPr>
            <a:xfrm>
              <a:off x="5849100" y="4730040"/>
              <a:ext cx="1622520" cy="7804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GB" sz="1600" b="1" strike="noStrike" spc="-1" dirty="0">
                  <a:latin typeface="Calibri"/>
                </a:rPr>
                <a:t>Asian/Australian</a:t>
              </a:r>
              <a:endParaRPr lang="en-GB" sz="1600" b="0" strike="noStrike" spc="-1" dirty="0">
                <a:latin typeface="Arial"/>
              </a:endParaRPr>
            </a:p>
            <a:p>
              <a:pPr algn="ctr"/>
              <a:r>
                <a:rPr lang="en-GB" sz="1600" b="1" strike="noStrike" spc="-1" dirty="0">
                  <a:latin typeface="Calibri"/>
                </a:rPr>
                <a:t>monsoons</a:t>
              </a:r>
              <a:endParaRPr lang="en-GB" sz="1600" b="0" strike="noStrike" spc="-1" dirty="0">
                <a:latin typeface="Arial"/>
              </a:endParaRPr>
            </a:p>
          </p:txBody>
        </p:sp>
        <p:sp>
          <p:nvSpPr>
            <p:cNvPr id="153" name="TextShape 11"/>
            <p:cNvSpPr txBox="1"/>
            <p:nvPr/>
          </p:nvSpPr>
          <p:spPr>
            <a:xfrm>
              <a:off x="1756440" y="4593880"/>
              <a:ext cx="1566000" cy="550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GB" sz="1600" b="1" strike="noStrike" spc="-1" dirty="0">
                  <a:latin typeface="Calibri"/>
                </a:rPr>
                <a:t>American</a:t>
              </a:r>
              <a:endParaRPr lang="en-GB" sz="1600" b="0" strike="noStrike" spc="-1" dirty="0">
                <a:latin typeface="Arial"/>
              </a:endParaRPr>
            </a:p>
            <a:p>
              <a:pPr algn="ctr"/>
              <a:r>
                <a:rPr lang="en-GB" sz="1600" b="1" strike="noStrike" spc="-1" dirty="0">
                  <a:latin typeface="Calibri"/>
                </a:rPr>
                <a:t>Monsoons</a:t>
              </a:r>
            </a:p>
            <a:p>
              <a:pPr algn="ctr"/>
              <a:r>
                <a:rPr lang="en-GB" sz="1600" b="1" spc="-1" dirty="0">
                  <a:latin typeface="Calibri"/>
                </a:rPr>
                <a:t>NAM and SAM</a:t>
              </a:r>
              <a:endParaRPr lang="en-GB" sz="1600" b="0" strike="noStrike" spc="-1" dirty="0">
                <a:latin typeface="Arial"/>
              </a:endParaRPr>
            </a:p>
          </p:txBody>
        </p:sp>
        <p:sp>
          <p:nvSpPr>
            <p:cNvPr id="154" name="TextShape 12"/>
            <p:cNvSpPr txBox="1"/>
            <p:nvPr/>
          </p:nvSpPr>
          <p:spPr>
            <a:xfrm>
              <a:off x="3790800" y="4585059"/>
              <a:ext cx="1566000" cy="550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ctr"/>
              <a:r>
                <a:rPr lang="en-GB" sz="1600" b="1" strike="noStrike" spc="-1" dirty="0">
                  <a:latin typeface="Calibri"/>
                </a:rPr>
                <a:t>African</a:t>
              </a:r>
              <a:endParaRPr lang="en-GB" sz="1600" b="0" strike="noStrike" spc="-1" dirty="0">
                <a:latin typeface="Arial"/>
              </a:endParaRPr>
            </a:p>
            <a:p>
              <a:pPr algn="ctr"/>
              <a:r>
                <a:rPr lang="en-GB" sz="1600" b="1" strike="noStrike" spc="-1" dirty="0">
                  <a:latin typeface="Calibri"/>
                </a:rPr>
                <a:t>monsoons NAF and SAF</a:t>
              </a:r>
              <a:endParaRPr lang="en-GB" sz="1600" b="0" strike="noStrike" spc="-1" dirty="0">
                <a:latin typeface="Arial"/>
              </a:endParaRPr>
            </a:p>
          </p:txBody>
        </p:sp>
        <p:sp>
          <p:nvSpPr>
            <p:cNvPr id="155" name="CustomShape 13"/>
            <p:cNvSpPr/>
            <p:nvPr/>
          </p:nvSpPr>
          <p:spPr>
            <a:xfrm rot="5400000">
              <a:off x="4405680" y="4273560"/>
              <a:ext cx="339840" cy="194040"/>
            </a:xfrm>
            <a:custGeom>
              <a:avLst/>
              <a:gdLst/>
              <a:ahLst/>
              <a:cxnLst/>
              <a:rect l="0" t="0" r="r" b="b"/>
              <a:pathLst>
                <a:path w="945" h="541">
                  <a:moveTo>
                    <a:pt x="0" y="135"/>
                  </a:moveTo>
                  <a:lnTo>
                    <a:pt x="708" y="135"/>
                  </a:lnTo>
                  <a:lnTo>
                    <a:pt x="708" y="0"/>
                  </a:lnTo>
                  <a:lnTo>
                    <a:pt x="944" y="270"/>
                  </a:lnTo>
                  <a:lnTo>
                    <a:pt x="708" y="540"/>
                  </a:lnTo>
                  <a:lnTo>
                    <a:pt x="708" y="405"/>
                  </a:lnTo>
                  <a:lnTo>
                    <a:pt x="0" y="405"/>
                  </a:lnTo>
                  <a:lnTo>
                    <a:pt x="118" y="270"/>
                  </a:lnTo>
                  <a:lnTo>
                    <a:pt x="0" y="135"/>
                  </a:lnTo>
                </a:path>
              </a:pathLst>
            </a:custGeom>
            <a:solidFill>
              <a:srgbClr val="33CC66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14"/>
            <p:cNvSpPr/>
            <p:nvPr/>
          </p:nvSpPr>
          <p:spPr>
            <a:xfrm rot="6983400">
              <a:off x="2558938" y="4077444"/>
              <a:ext cx="777343" cy="194040"/>
            </a:xfrm>
            <a:custGeom>
              <a:avLst/>
              <a:gdLst/>
              <a:ahLst/>
              <a:cxnLst/>
              <a:rect l="0" t="0" r="r" b="b"/>
              <a:pathLst>
                <a:path w="945" h="541">
                  <a:moveTo>
                    <a:pt x="0" y="134"/>
                  </a:moveTo>
                  <a:lnTo>
                    <a:pt x="708" y="135"/>
                  </a:lnTo>
                  <a:lnTo>
                    <a:pt x="708" y="0"/>
                  </a:lnTo>
                  <a:lnTo>
                    <a:pt x="944" y="269"/>
                  </a:lnTo>
                  <a:lnTo>
                    <a:pt x="708" y="540"/>
                  </a:lnTo>
                  <a:lnTo>
                    <a:pt x="708" y="405"/>
                  </a:lnTo>
                  <a:lnTo>
                    <a:pt x="0" y="404"/>
                  </a:lnTo>
                  <a:lnTo>
                    <a:pt x="118" y="270"/>
                  </a:lnTo>
                  <a:lnTo>
                    <a:pt x="0" y="134"/>
                  </a:lnTo>
                </a:path>
              </a:pathLst>
            </a:custGeom>
            <a:solidFill>
              <a:srgbClr val="33CC66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15"/>
            <p:cNvSpPr/>
            <p:nvPr/>
          </p:nvSpPr>
          <p:spPr>
            <a:xfrm rot="3151800">
              <a:off x="6000585" y="4344470"/>
              <a:ext cx="517621" cy="194040"/>
            </a:xfrm>
            <a:custGeom>
              <a:avLst/>
              <a:gdLst/>
              <a:ahLst/>
              <a:cxnLst/>
              <a:rect l="0" t="0" r="r" b="b"/>
              <a:pathLst>
                <a:path w="946" h="541">
                  <a:moveTo>
                    <a:pt x="0" y="136"/>
                  </a:moveTo>
                  <a:lnTo>
                    <a:pt x="708" y="135"/>
                  </a:lnTo>
                  <a:lnTo>
                    <a:pt x="708" y="0"/>
                  </a:lnTo>
                  <a:lnTo>
                    <a:pt x="945" y="271"/>
                  </a:lnTo>
                  <a:lnTo>
                    <a:pt x="708" y="540"/>
                  </a:lnTo>
                  <a:lnTo>
                    <a:pt x="708" y="406"/>
                  </a:lnTo>
                  <a:lnTo>
                    <a:pt x="0" y="406"/>
                  </a:lnTo>
                  <a:lnTo>
                    <a:pt x="119" y="271"/>
                  </a:lnTo>
                  <a:lnTo>
                    <a:pt x="0" y="136"/>
                  </a:lnTo>
                </a:path>
              </a:pathLst>
            </a:custGeom>
            <a:solidFill>
              <a:srgbClr val="33CC66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0A44235-7424-7348-9CE0-1962A92D108A}"/>
              </a:ext>
            </a:extLst>
          </p:cNvPr>
          <p:cNvSpPr/>
          <p:nvPr/>
        </p:nvSpPr>
        <p:spPr>
          <a:xfrm>
            <a:off x="313560" y="2134871"/>
            <a:ext cx="816548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GB" i="1" spc="-1" dirty="0">
                <a:solidFill>
                  <a:srgbClr val="000000"/>
                </a:solidFill>
                <a:latin typeface="Calibri"/>
              </a:rPr>
              <a:t>Supported by IMPO: </a:t>
            </a:r>
            <a:r>
              <a:rPr lang="en-GB" i="1" spc="-1" dirty="0">
                <a:solidFill>
                  <a:srgbClr val="000000"/>
                </a:solidFill>
                <a:latin typeface="Calibri"/>
                <a:hlinkClick r:id="rId3"/>
              </a:rPr>
              <a:t>https://</a:t>
            </a:r>
            <a:r>
              <a:rPr lang="en-GB" i="1" spc="-1" dirty="0" err="1">
                <a:solidFill>
                  <a:srgbClr val="000000"/>
                </a:solidFill>
                <a:latin typeface="Calibri"/>
                <a:hlinkClick r:id="rId3"/>
              </a:rPr>
              <a:t>impo.tropmet.res.in</a:t>
            </a:r>
            <a:r>
              <a:rPr lang="en-GB" i="1" spc="-1" dirty="0">
                <a:solidFill>
                  <a:srgbClr val="000000"/>
                </a:solidFill>
                <a:latin typeface="Calibri"/>
                <a:hlinkClick r:id="rId3"/>
              </a:rPr>
              <a:t>/</a:t>
            </a:r>
            <a:endParaRPr lang="en-GB" i="1" spc="-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GB" b="1" spc="-1" dirty="0">
                <a:solidFill>
                  <a:srgbClr val="000000"/>
                </a:solidFill>
                <a:latin typeface="Calibri"/>
              </a:rPr>
              <a:t>Dr Rupa Kumar </a:t>
            </a:r>
            <a:r>
              <a:rPr lang="en-GB" b="1" spc="-1" dirty="0" err="1">
                <a:solidFill>
                  <a:srgbClr val="000000"/>
                </a:solidFill>
                <a:latin typeface="Calibri"/>
              </a:rPr>
              <a:t>Kolli</a:t>
            </a:r>
            <a:r>
              <a:rPr lang="en-GB" spc="-1" dirty="0">
                <a:solidFill>
                  <a:srgbClr val="000000"/>
                </a:solidFill>
                <a:latin typeface="Calibri"/>
              </a:rPr>
              <a:t>, Honorary Scientist, </a:t>
            </a:r>
            <a:r>
              <a:rPr lang="en-GB" b="1" spc="-1" dirty="0">
                <a:solidFill>
                  <a:srgbClr val="000000"/>
                </a:solidFill>
                <a:latin typeface="Calibri"/>
              </a:rPr>
              <a:t>Dr </a:t>
            </a:r>
            <a:r>
              <a:rPr lang="en-GB" b="1" spc="-1" dirty="0" err="1">
                <a:solidFill>
                  <a:srgbClr val="000000"/>
                </a:solidFill>
                <a:latin typeface="Calibri"/>
              </a:rPr>
              <a:t>Susmitha</a:t>
            </a:r>
            <a:r>
              <a:rPr lang="en-GB" b="1" spc="-1" dirty="0">
                <a:solidFill>
                  <a:srgbClr val="000000"/>
                </a:solidFill>
                <a:latin typeface="Calibri"/>
              </a:rPr>
              <a:t> Joseph</a:t>
            </a:r>
            <a:r>
              <a:rPr lang="en-GB" spc="-1" dirty="0">
                <a:solidFill>
                  <a:srgbClr val="000000"/>
                </a:solidFill>
                <a:latin typeface="Calibri"/>
              </a:rPr>
              <a:t>, Officer-in-charge</a:t>
            </a:r>
            <a:endParaRPr lang="en-GB" sz="2000" b="1" spc="-1" dirty="0"/>
          </a:p>
        </p:txBody>
      </p:sp>
    </p:spTree>
    <p:extLst>
      <p:ext uri="{BB962C8B-B14F-4D97-AF65-F5344CB8AC3E}">
        <p14:creationId xmlns:p14="http://schemas.microsoft.com/office/powerpoint/2010/main" val="32831254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592" y="616177"/>
            <a:ext cx="777686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N" b="1" u="sng"/>
              <a:t>REGIONAL WORKING GROUP ON AFRICAN MONSOONS: MEMBERS</a:t>
            </a:r>
          </a:p>
        </p:txBody>
      </p:sp>
      <p:pic>
        <p:nvPicPr>
          <p:cNvPr id="2050" name="Picture 2" descr="claud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82" y="948672"/>
            <a:ext cx="1223783" cy="118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kintom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21" y="948672"/>
            <a:ext cx="1344000" cy="118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nd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6" y="2457015"/>
            <a:ext cx="1146175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kilav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/>
          <a:stretch/>
        </p:blipFill>
        <p:spPr bwMode="auto">
          <a:xfrm>
            <a:off x="1713826" y="2457015"/>
            <a:ext cx="1143000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enjam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38" y="2457015"/>
            <a:ext cx="1139825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jiso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26" y="2457015"/>
            <a:ext cx="1141413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smai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01" y="2457015"/>
            <a:ext cx="1144588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o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26" y="2457015"/>
            <a:ext cx="1143000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issato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6" y="3957203"/>
            <a:ext cx="1139825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asili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76" y="3957203"/>
            <a:ext cx="1144588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aul-arthu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13" y="3957203"/>
            <a:ext cx="1149350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hingira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26" y="3957203"/>
            <a:ext cx="1141413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vict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01" y="3957203"/>
            <a:ext cx="1141413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zid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51" y="3957203"/>
            <a:ext cx="1146175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wilfrie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88" y="5436753"/>
            <a:ext cx="1143000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kened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976" y="5436753"/>
            <a:ext cx="1141413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alai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76" y="5436753"/>
            <a:ext cx="1139825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appolinair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88" y="5436753"/>
            <a:ext cx="1150938" cy="10985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carolin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33" y="5438487"/>
            <a:ext cx="1148806" cy="109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81270" y="2158687"/>
            <a:ext cx="2413491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200"/>
              <a:t>Claudine </a:t>
            </a:r>
            <a:r>
              <a:rPr lang="en-IN" sz="1200" err="1"/>
              <a:t>Wenhaji</a:t>
            </a:r>
            <a:r>
              <a:rPr lang="en-IN" sz="1200"/>
              <a:t> </a:t>
            </a:r>
            <a:r>
              <a:rPr lang="en-IN" sz="1200" err="1"/>
              <a:t>Ndomeni</a:t>
            </a:r>
            <a:endParaRPr lang="en-IN" sz="1200"/>
          </a:p>
        </p:txBody>
      </p:sp>
      <p:sp>
        <p:nvSpPr>
          <p:cNvPr id="4" name="Rectangle 3"/>
          <p:cNvSpPr/>
          <p:nvPr/>
        </p:nvSpPr>
        <p:spPr>
          <a:xfrm>
            <a:off x="4952782" y="2098246"/>
            <a:ext cx="1734770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Akintomide</a:t>
            </a:r>
            <a:r>
              <a:rPr lang="en-IN" sz="1200" b="1"/>
              <a:t> </a:t>
            </a:r>
            <a:r>
              <a:rPr lang="en-IN" sz="1200" err="1"/>
              <a:t>Akinsanola</a:t>
            </a:r>
            <a:endParaRPr lang="en-IN" sz="1200"/>
          </a:p>
        </p:txBody>
      </p:sp>
      <p:sp>
        <p:nvSpPr>
          <p:cNvPr id="5" name="Rectangle 4"/>
          <p:cNvSpPr/>
          <p:nvPr/>
        </p:nvSpPr>
        <p:spPr>
          <a:xfrm>
            <a:off x="182354" y="3536622"/>
            <a:ext cx="106150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R </a:t>
            </a:r>
            <a:r>
              <a:rPr lang="en-IN" sz="1200" err="1"/>
              <a:t>Barimalala</a:t>
            </a:r>
            <a:endParaRPr lang="en-IN" sz="1200"/>
          </a:p>
        </p:txBody>
      </p:sp>
      <p:sp>
        <p:nvSpPr>
          <p:cNvPr id="6" name="Rectangle 5"/>
          <p:cNvSpPr/>
          <p:nvPr/>
        </p:nvSpPr>
        <p:spPr>
          <a:xfrm>
            <a:off x="1802329" y="3530804"/>
            <a:ext cx="1186543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200"/>
              <a:t>Mary</a:t>
            </a:r>
            <a:r>
              <a:rPr lang="en-IN" sz="1200" b="1"/>
              <a:t> </a:t>
            </a:r>
            <a:r>
              <a:rPr lang="en-IN" sz="1200" err="1"/>
              <a:t>Kilavi</a:t>
            </a:r>
            <a:endParaRPr lang="en-IN" sz="1200"/>
          </a:p>
        </p:txBody>
      </p:sp>
      <p:sp>
        <p:nvSpPr>
          <p:cNvPr id="7" name="Rectangle 6"/>
          <p:cNvSpPr/>
          <p:nvPr/>
        </p:nvSpPr>
        <p:spPr>
          <a:xfrm>
            <a:off x="3300783" y="3536622"/>
            <a:ext cx="91884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B Lamptey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4799" y="3545622"/>
            <a:ext cx="8494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M Adeniyi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2929" y="3542681"/>
            <a:ext cx="1095172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Ismaila</a:t>
            </a:r>
            <a:r>
              <a:rPr lang="en-IN" sz="1200" b="1"/>
              <a:t> </a:t>
            </a:r>
            <a:r>
              <a:rPr lang="en-IN" sz="1200"/>
              <a:t>Diallo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64589" y="3557499"/>
            <a:ext cx="968535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Ross</a:t>
            </a:r>
            <a:r>
              <a:rPr lang="en-IN" sz="1200" b="1"/>
              <a:t> </a:t>
            </a:r>
            <a:r>
              <a:rPr lang="en-IN" sz="1200"/>
              <a:t>Dixon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131" y="5030514"/>
            <a:ext cx="115768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Aissatou Faye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66461" y="5039417"/>
            <a:ext cx="1140056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M </a:t>
            </a:r>
            <a:r>
              <a:rPr lang="en-IN" sz="1200" err="1"/>
              <a:t>Gudoshava</a:t>
            </a:r>
            <a:endParaRPr lang="en-IN" sz="1200"/>
          </a:p>
        </p:txBody>
      </p:sp>
      <p:sp>
        <p:nvSpPr>
          <p:cNvPr id="13" name="Rectangle 12"/>
          <p:cNvSpPr/>
          <p:nvPr/>
        </p:nvSpPr>
        <p:spPr>
          <a:xfrm>
            <a:off x="3247177" y="5039417"/>
            <a:ext cx="10374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P-A</a:t>
            </a:r>
            <a:r>
              <a:rPr lang="en-IN" sz="1200" b="1"/>
              <a:t> </a:t>
            </a:r>
            <a:r>
              <a:rPr lang="en-IN" sz="1200" err="1"/>
              <a:t>Monerie</a:t>
            </a:r>
            <a:endParaRPr lang="en-IN" sz="1200"/>
          </a:p>
        </p:txBody>
      </p:sp>
      <p:sp>
        <p:nvSpPr>
          <p:cNvPr id="14" name="Rectangle 13"/>
          <p:cNvSpPr/>
          <p:nvPr/>
        </p:nvSpPr>
        <p:spPr>
          <a:xfrm>
            <a:off x="4710547" y="5030635"/>
            <a:ext cx="1079142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S </a:t>
            </a:r>
            <a:r>
              <a:rPr lang="en-IN" sz="1200" err="1"/>
              <a:t>Nangombe</a:t>
            </a:r>
            <a:endParaRPr lang="en-IN" sz="1200"/>
          </a:p>
        </p:txBody>
      </p:sp>
      <p:sp>
        <p:nvSpPr>
          <p:cNvPr id="15" name="Rectangle 14"/>
          <p:cNvSpPr/>
          <p:nvPr/>
        </p:nvSpPr>
        <p:spPr>
          <a:xfrm>
            <a:off x="6314567" y="5018541"/>
            <a:ext cx="91884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V</a:t>
            </a:r>
            <a:r>
              <a:rPr lang="en-IN" sz="1200" b="1"/>
              <a:t> </a:t>
            </a:r>
            <a:r>
              <a:rPr lang="en-IN" sz="1200" err="1"/>
              <a:t>Ongoma</a:t>
            </a:r>
            <a:endParaRPr lang="en-IN" sz="1200"/>
          </a:p>
        </p:txBody>
      </p:sp>
      <p:sp>
        <p:nvSpPr>
          <p:cNvPr id="16" name="Rectangle 15"/>
          <p:cNvSpPr/>
          <p:nvPr/>
        </p:nvSpPr>
        <p:spPr>
          <a:xfrm>
            <a:off x="7719512" y="5026010"/>
            <a:ext cx="101983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 err="1"/>
              <a:t>Izidine</a:t>
            </a:r>
            <a:r>
              <a:rPr lang="en-IN" sz="1200" b="1"/>
              <a:t> </a:t>
            </a:r>
            <a:r>
              <a:rPr lang="en-IN" sz="1200"/>
              <a:t>Pinto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75118" y="6499879"/>
            <a:ext cx="81785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W P</a:t>
            </a:r>
            <a:r>
              <a:rPr lang="en-IN" sz="1200" b="1"/>
              <a:t> </a:t>
            </a:r>
            <a:r>
              <a:rPr lang="en-IN" sz="1200"/>
              <a:t>Mba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6537" y="6499749"/>
            <a:ext cx="83227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K Silvério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09512" y="6498441"/>
            <a:ext cx="80970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A T Tchio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12224" y="6502367"/>
            <a:ext cx="150726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200"/>
              <a:t>A V </a:t>
            </a:r>
            <a:r>
              <a:rPr lang="en-IN" sz="1200" err="1"/>
              <a:t>Derbetini</a:t>
            </a:r>
            <a:endParaRPr lang="en-IN" sz="1200"/>
          </a:p>
        </p:txBody>
      </p:sp>
      <p:sp>
        <p:nvSpPr>
          <p:cNvPr id="21" name="Rectangle 20"/>
          <p:cNvSpPr/>
          <p:nvPr/>
        </p:nvSpPr>
        <p:spPr>
          <a:xfrm>
            <a:off x="6952347" y="6500681"/>
            <a:ext cx="1091068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N" sz="1200"/>
              <a:t>C Wainwright</a:t>
            </a:r>
          </a:p>
        </p:txBody>
      </p:sp>
    </p:spTree>
    <p:extLst>
      <p:ext uri="{BB962C8B-B14F-4D97-AF65-F5344CB8AC3E}">
        <p14:creationId xmlns:p14="http://schemas.microsoft.com/office/powerpoint/2010/main" val="1871917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B7E0-5F0D-C14D-9265-8A418338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4920"/>
            <a:ext cx="8229240" cy="548451"/>
          </a:xfrm>
        </p:spPr>
        <p:txBody>
          <a:bodyPr/>
          <a:lstStyle/>
          <a:p>
            <a:r>
              <a:rPr lang="en-US" sz="3600" dirty="0"/>
              <a:t>Activities in a nutshell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D57EE-13E6-7941-B2C9-6A030E15F8F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506394"/>
            <a:ext cx="8229240" cy="4099003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" pitchFamily="2" charset="0"/>
              </a:rPr>
              <a:t>Formed 3 regional Working Groups with focused research plans and objectives.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" pitchFamily="2" charset="0"/>
            </a:endParaRPr>
          </a:p>
          <a:p>
            <a:pPr marL="352425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" pitchFamily="2" charset="0"/>
              </a:rPr>
              <a:t>Contributed for organization of 2 workshops (IWM-7 and S2S training workshop) and few sessions in leading conferences.</a:t>
            </a:r>
          </a:p>
          <a:p>
            <a:pPr marL="352425" lvl="1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" pitchFamily="2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" pitchFamily="2" charset="0"/>
              </a:rPr>
              <a:t>Published 7 Chapters (mostly review articles) in the book titled ”Multi Scale Global Monsoons System”</a:t>
            </a:r>
          </a:p>
          <a:p>
            <a:pPr lvl="1"/>
            <a:endParaRPr lang="en-US" sz="2000" dirty="0">
              <a:latin typeface="Times" pitchFamily="2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" pitchFamily="2" charset="0"/>
              </a:rPr>
              <a:t>Members (MP/WGs) contributed to over 50 research articles in the last year</a:t>
            </a:r>
          </a:p>
          <a:p>
            <a:pPr lvl="1"/>
            <a:endParaRPr lang="en-US" sz="2000" dirty="0">
              <a:latin typeface="Times" pitchFamily="2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" pitchFamily="2" charset="0"/>
              </a:rPr>
              <a:t>Cross-Panel activities initiated: </a:t>
            </a:r>
            <a:r>
              <a:rPr lang="en-US" sz="2000" spc="-1" dirty="0">
                <a:solidFill>
                  <a:srgbClr val="000000"/>
                </a:solidFill>
                <a:latin typeface="Times" pitchFamily="2" charset="0"/>
              </a:rPr>
              <a:t>IPCC AR6 and CMIP6  especially on GMMIP, IORP,  SPARC, GEWEX and S2S</a:t>
            </a:r>
          </a:p>
          <a:p>
            <a:pPr marL="227013" lvl="1" indent="-227013"/>
            <a:endParaRPr lang="en-US" sz="20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9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2783721" y="735967"/>
            <a:ext cx="3394038" cy="5436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/>
              </a:rPr>
              <a:t>Panel Objectives</a:t>
            </a:r>
          </a:p>
        </p:txBody>
      </p:sp>
      <p:sp>
        <p:nvSpPr>
          <p:cNvPr id="179" name="TextShape 2"/>
          <p:cNvSpPr txBox="1"/>
          <p:nvPr/>
        </p:nvSpPr>
        <p:spPr>
          <a:xfrm>
            <a:off x="366120" y="2667896"/>
            <a:ext cx="8229240" cy="40533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360" algn="ctr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en-US" sz="28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Specific Goals</a:t>
            </a:r>
            <a:endParaRPr lang="en-US" sz="2800" b="1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Emphasize </a:t>
            </a:r>
            <a:r>
              <a:rPr lang="en-US" sz="2000" b="0" strike="noStrike" spc="-1" dirty="0">
                <a:solidFill>
                  <a:srgbClr val="0000FF"/>
                </a:solidFill>
                <a:latin typeface="Calibri"/>
              </a:rPr>
              <a:t>linkages across scales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000" b="0" strike="noStrike" spc="-1" dirty="0">
                <a:solidFill>
                  <a:srgbClr val="0000FF"/>
                </a:solidFill>
                <a:latin typeface="Calibri"/>
              </a:rPr>
              <a:t>physical processes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Seek </a:t>
            </a:r>
            <a:r>
              <a:rPr lang="en-US" sz="2000" b="0" strike="noStrike" spc="-1" dirty="0">
                <a:solidFill>
                  <a:srgbClr val="0000FF"/>
                </a:solidFill>
                <a:latin typeface="Calibri"/>
              </a:rPr>
              <a:t>new methods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to enhance monitoring, advance diagnostics and improve models</a:t>
            </a:r>
          </a:p>
          <a:p>
            <a:pPr marL="343080" indent="-34272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Develop more elaborated </a:t>
            </a:r>
            <a:r>
              <a:rPr lang="en-US" sz="2000" b="0" strike="noStrike" spc="-1" dirty="0">
                <a:solidFill>
                  <a:srgbClr val="0000FF"/>
                </a:solidFill>
                <a:latin typeface="Calibri"/>
              </a:rPr>
              <a:t>process studies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coordinated with modelling activities (e.g. Global Monsoon Model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</a:rPr>
              <a:t>Intercomparison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Project (</a:t>
            </a:r>
            <a:r>
              <a:rPr lang="en-US" sz="2000" b="0" strike="noStrike" spc="-1" dirty="0">
                <a:solidFill>
                  <a:srgbClr val="0000FF"/>
                </a:solidFill>
                <a:latin typeface="Calibri"/>
              </a:rPr>
              <a:t>GMMIP)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within </a:t>
            </a:r>
            <a:r>
              <a:rPr lang="en-US" sz="2000" b="0" strike="noStrike" spc="-1" dirty="0">
                <a:solidFill>
                  <a:srgbClr val="0000FF"/>
                </a:solidFill>
                <a:latin typeface="Calibri"/>
              </a:rPr>
              <a:t>CMIP6, Long Range Forecasting Monsoon, </a:t>
            </a:r>
            <a:r>
              <a:rPr lang="en-US" sz="2000" spc="-1" dirty="0">
                <a:solidFill>
                  <a:srgbClr val="0000FF"/>
                </a:solidFill>
                <a:latin typeface="Calibri"/>
              </a:rPr>
              <a:t>Working Group on Subseasonal to </a:t>
            </a:r>
            <a:r>
              <a:rPr lang="en-US" sz="2000" spc="-1" dirty="0" err="1">
                <a:solidFill>
                  <a:srgbClr val="0000FF"/>
                </a:solidFill>
                <a:latin typeface="Calibri"/>
              </a:rPr>
              <a:t>Interdecadal</a:t>
            </a:r>
            <a:r>
              <a:rPr lang="en-US" sz="2000" spc="-1" dirty="0">
                <a:solidFill>
                  <a:srgbClr val="0000FF"/>
                </a:solidFill>
                <a:latin typeface="Calibri"/>
              </a:rPr>
              <a:t> Prediction (WGSIP) </a:t>
            </a:r>
            <a:r>
              <a:rPr lang="en-US" sz="2000" b="0" strike="noStrike" spc="-1" dirty="0">
                <a:solidFill>
                  <a:srgbClr val="0000FF"/>
                </a:solidFill>
                <a:latin typeface="Calibri"/>
              </a:rPr>
              <a:t>etc.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Empower the </a:t>
            </a:r>
            <a:r>
              <a:rPr lang="en-US" sz="2000" b="0" strike="noStrike" spc="-1" dirty="0">
                <a:solidFill>
                  <a:srgbClr val="0000FF"/>
                </a:solidFill>
                <a:latin typeface="Calibri"/>
              </a:rPr>
              <a:t>next generation of scientists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 around the world to advance our knowledge of monsoon systems, in particular in key regions of interest</a:t>
            </a:r>
          </a:p>
        </p:txBody>
      </p:sp>
      <p:sp>
        <p:nvSpPr>
          <p:cNvPr id="18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DC79E0F4-26BE-4130-B435-B5DD48F930D1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181" name="TextShape 4"/>
          <p:cNvSpPr txBox="1"/>
          <p:nvPr/>
        </p:nvSpPr>
        <p:spPr>
          <a:xfrm>
            <a:off x="275040" y="1388533"/>
            <a:ext cx="8411400" cy="11645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/>
            <a:r>
              <a:rPr lang="en-GB" sz="2400" b="1" strike="noStrike" spc="-1" dirty="0">
                <a:solidFill>
                  <a:srgbClr val="000000"/>
                </a:solidFill>
                <a:latin typeface="Calibri"/>
              </a:rPr>
              <a:t>Overarching Goal: </a:t>
            </a:r>
            <a:r>
              <a:rPr lang="en-GB" sz="2400" b="0" strike="noStrike" spc="-1" dirty="0">
                <a:solidFill>
                  <a:srgbClr val="000000"/>
                </a:solidFill>
                <a:latin typeface="Calibri"/>
              </a:rPr>
              <a:t>advancing understanding of monsoon variability and improving its prediction with observations and modelling as cornerstones of research activities</a:t>
            </a:r>
            <a:endParaRPr lang="en-GB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4"/>
          <p:cNvSpPr/>
          <p:nvPr/>
        </p:nvSpPr>
        <p:spPr>
          <a:xfrm>
            <a:off x="366386" y="1023624"/>
            <a:ext cx="8411227" cy="11009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81080" indent="-180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spc="-1" dirty="0">
                <a:solidFill>
                  <a:srgbClr val="000000"/>
                </a:solidFill>
                <a:latin typeface="Calibri"/>
              </a:rPr>
              <a:t>Three Regional Working Groups (WGs):</a:t>
            </a:r>
            <a:endParaRPr lang="en-GB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310"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</a:rPr>
              <a:t>Tasked with identifying priority areas for targeting advances in their regions;</a:t>
            </a:r>
            <a:endParaRPr lang="en-GB" sz="1600" b="0" strike="noStrike" spc="-1" dirty="0">
              <a:latin typeface="Arial"/>
            </a:endParaRPr>
          </a:p>
          <a:p>
            <a:pPr marL="743310"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1600" spc="-1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</a:rPr>
              <a:t>elatively flexible to organize themselves under the guidance of MP;</a:t>
            </a:r>
          </a:p>
          <a:p>
            <a:pPr marL="743310" lvl="1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GB" sz="1600" spc="-1" dirty="0">
                <a:solidFill>
                  <a:srgbClr val="000000"/>
                </a:solidFill>
                <a:latin typeface="Calibri"/>
              </a:rPr>
              <a:t>Had undergone major membership and science plan changes in 2022 (</a:t>
            </a:r>
            <a:r>
              <a:rPr lang="en-GB" sz="1600" b="1" spc="-1" dirty="0">
                <a:solidFill>
                  <a:srgbClr val="0000FF"/>
                </a:solidFill>
                <a:latin typeface="Calibri"/>
              </a:rPr>
              <a:t>majority are ECS</a:t>
            </a:r>
            <a:r>
              <a:rPr lang="en-GB" sz="1600" spc="-1" dirty="0">
                <a:solidFill>
                  <a:srgbClr val="000000"/>
                </a:solidFill>
                <a:latin typeface="Calibri"/>
              </a:rPr>
              <a:t>)</a:t>
            </a:r>
            <a:endParaRPr lang="en-GB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8CEA56-AE31-45EE-B905-432261FFCF72}"/>
              </a:ext>
            </a:extLst>
          </p:cNvPr>
          <p:cNvGrpSpPr/>
          <p:nvPr/>
        </p:nvGrpSpPr>
        <p:grpSpPr>
          <a:xfrm>
            <a:off x="278312" y="2313762"/>
            <a:ext cx="8587373" cy="4211272"/>
            <a:chOff x="327667" y="2646728"/>
            <a:chExt cx="8587373" cy="4211272"/>
          </a:xfrm>
        </p:grpSpPr>
        <p:sp>
          <p:nvSpPr>
            <p:cNvPr id="168" name="CustomShape 5"/>
            <p:cNvSpPr/>
            <p:nvPr/>
          </p:nvSpPr>
          <p:spPr>
            <a:xfrm>
              <a:off x="2933820" y="2646728"/>
              <a:ext cx="2824200" cy="162252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2000" b="1" strike="noStrike" spc="-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CLIVAR/GEWEX Monsoons Panel</a:t>
              </a:r>
            </a:p>
            <a:p>
              <a:pPr algn="ctr">
                <a:lnSpc>
                  <a:spcPct val="100000"/>
                </a:lnSpc>
              </a:pPr>
              <a:r>
                <a:rPr lang="en-GB" sz="2000" b="1" spc="-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(14 members)</a:t>
              </a:r>
              <a:endParaRPr lang="en-GB" sz="20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1400" b="1" spc="-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Co-Chairs: Leila Carvalho &amp; </a:t>
              </a:r>
              <a:r>
                <a:rPr lang="en-GB" sz="1400" b="1" spc="-1" dirty="0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Suryachandra</a:t>
              </a:r>
              <a:r>
                <a:rPr lang="en-GB" sz="1400" b="1" spc="-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Rao</a:t>
              </a:r>
              <a:endParaRPr lang="en-GB" sz="1400" b="1" strike="noStrike" spc="-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69" name="CustomShape 6"/>
            <p:cNvSpPr>
              <a:spLocks noChangeAspect="1"/>
            </p:cNvSpPr>
            <p:nvPr/>
          </p:nvSpPr>
          <p:spPr>
            <a:xfrm>
              <a:off x="327667" y="4103301"/>
              <a:ext cx="3151380" cy="1517538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GB" sz="1800" b="1" strike="noStrike" spc="-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WG Asian-Australian Monsoons </a:t>
              </a:r>
            </a:p>
            <a:p>
              <a:pPr algn="ctr">
                <a:lnSpc>
                  <a:spcPct val="100000"/>
                </a:lnSpc>
              </a:pPr>
              <a:r>
                <a:rPr lang="en-GB" sz="1800" b="1" strike="noStrike" spc="-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(17 members)</a:t>
              </a:r>
            </a:p>
            <a:p>
              <a:pPr algn="ctr">
                <a:lnSpc>
                  <a:spcPct val="100000"/>
                </a:lnSpc>
              </a:pPr>
              <a:r>
                <a:rPr lang="en-GB" sz="1200" b="1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Co-Chairs: Gill Martin (MP) &amp;</a:t>
              </a:r>
            </a:p>
            <a:p>
              <a:pPr algn="ctr">
                <a:lnSpc>
                  <a:spcPct val="100000"/>
                </a:lnSpc>
              </a:pPr>
              <a:r>
                <a:rPr lang="en-GB" sz="1200" b="1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GB" sz="1200" b="1" spc="-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Tieh</a:t>
              </a:r>
              <a:r>
                <a:rPr lang="en-GB" sz="1200" b="1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Yong Koh</a:t>
              </a:r>
              <a:endParaRPr lang="en-GB" sz="1200" b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70" name="CustomShape 7"/>
            <p:cNvSpPr/>
            <p:nvPr/>
          </p:nvSpPr>
          <p:spPr>
            <a:xfrm>
              <a:off x="3084458" y="4954935"/>
              <a:ext cx="2880000" cy="13032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en-GB" sz="1800" b="1" strike="noStrike" spc="-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WG American Monsoons</a:t>
              </a:r>
            </a:p>
            <a:p>
              <a:pPr algn="ctr">
                <a:lnSpc>
                  <a:spcPct val="100000"/>
                </a:lnSpc>
              </a:pPr>
              <a:r>
                <a:rPr lang="en-GB" sz="1800" b="1" strike="noStrike" spc="-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(14 members)</a:t>
              </a:r>
            </a:p>
            <a:p>
              <a:pPr algn="ctr">
                <a:lnSpc>
                  <a:spcPct val="100000"/>
                </a:lnSpc>
              </a:pPr>
              <a:r>
                <a:rPr lang="en-GB" sz="1200" b="1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Co-Chairs: Alice Grimm &amp; </a:t>
              </a:r>
            </a:p>
            <a:p>
              <a:pPr algn="ctr">
                <a:lnSpc>
                  <a:spcPct val="100000"/>
                </a:lnSpc>
              </a:pPr>
              <a:r>
                <a:rPr lang="en-GB" sz="1200" b="1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Tereza Cavazos</a:t>
              </a:r>
            </a:p>
          </p:txBody>
        </p:sp>
        <p:sp>
          <p:nvSpPr>
            <p:cNvPr id="171" name="CustomShape 8"/>
            <p:cNvSpPr/>
            <p:nvPr/>
          </p:nvSpPr>
          <p:spPr>
            <a:xfrm>
              <a:off x="5841248" y="4317637"/>
              <a:ext cx="2985720" cy="1480213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GB" sz="1800" b="1" strike="noStrike" spc="-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WG African Monsoons</a:t>
              </a:r>
            </a:p>
            <a:p>
              <a:pPr algn="ctr">
                <a:lnSpc>
                  <a:spcPct val="100000"/>
                </a:lnSpc>
              </a:pPr>
              <a:r>
                <a:rPr lang="en-GB" b="1" spc="-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(19 members)</a:t>
              </a:r>
              <a:endParaRPr lang="en-GB" sz="18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IN" sz="1200" b="1" strike="noStrike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Co-chairs</a:t>
              </a:r>
              <a:r>
                <a:rPr lang="en-IN" sz="1200" b="1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: </a:t>
              </a:r>
              <a:r>
                <a:rPr lang="en-IN" sz="1200" b="1" strike="noStrike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Claudine </a:t>
              </a:r>
              <a:r>
                <a:rPr lang="en-IN" sz="1200" b="1" strike="noStrike" spc="-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Wenhaji</a:t>
              </a:r>
              <a:r>
                <a:rPr lang="en-IN" sz="1200" b="1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&amp; </a:t>
              </a:r>
              <a:r>
                <a:rPr lang="en-IN" sz="1200" b="1" spc="-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Akintomide</a:t>
              </a:r>
              <a:r>
                <a:rPr lang="en-IN" sz="1200" b="1" spc="-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en-IN" sz="1200" b="1" spc="-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Akinsanola</a:t>
              </a:r>
              <a:endParaRPr lang="en-IN" sz="1200" b="1" spc="-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72" name="CustomShape 9"/>
            <p:cNvSpPr/>
            <p:nvPr/>
          </p:nvSpPr>
          <p:spPr>
            <a:xfrm rot="437606" flipH="1">
              <a:off x="2473902" y="3741426"/>
              <a:ext cx="530608" cy="653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3" name="CustomShape 10"/>
            <p:cNvSpPr/>
            <p:nvPr/>
          </p:nvSpPr>
          <p:spPr>
            <a:xfrm>
              <a:off x="4355217" y="4317638"/>
              <a:ext cx="45719" cy="63729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4" name="CustomShape 11"/>
            <p:cNvSpPr/>
            <p:nvPr/>
          </p:nvSpPr>
          <p:spPr>
            <a:xfrm>
              <a:off x="5677435" y="3749597"/>
              <a:ext cx="845425" cy="63729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0800">
              <a:solidFill>
                <a:schemeClr val="tx2">
                  <a:lumMod val="60000"/>
                  <a:lumOff val="40000"/>
                </a:schemeClr>
              </a:solidFill>
              <a:round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5" name="TextShape 12"/>
            <p:cNvSpPr txBox="1"/>
            <p:nvPr/>
          </p:nvSpPr>
          <p:spPr>
            <a:xfrm>
              <a:off x="6781680" y="6493320"/>
              <a:ext cx="2133360" cy="3646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r">
                <a:lnSpc>
                  <a:spcPct val="100000"/>
                </a:lnSpc>
              </a:pPr>
              <a:fld id="{3B4F3028-8F49-4762-B2C2-DF12CCB45429}" type="slidenum">
                <a:rPr lang="en-GB" sz="1200" b="0" strike="noStrike" spc="-1">
                  <a:solidFill>
                    <a:srgbClr val="8B8B8B"/>
                  </a:solidFill>
                  <a:latin typeface="Calibri"/>
                </a:rPr>
                <a:t>5</a:t>
              </a:fld>
              <a:endParaRPr lang="en-GB" sz="1200" b="0" strike="noStrike" spc="-1">
                <a:latin typeface="Times New Roman"/>
              </a:endParaRPr>
            </a:p>
          </p:txBody>
        </p:sp>
      </p:grpSp>
      <p:sp>
        <p:nvSpPr>
          <p:cNvPr id="177" name="TextShape 14"/>
          <p:cNvSpPr txBox="1"/>
          <p:nvPr/>
        </p:nvSpPr>
        <p:spPr>
          <a:xfrm>
            <a:off x="1495381" y="626520"/>
            <a:ext cx="6153238" cy="4826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2600" b="1" strike="noStrike" spc="-1" dirty="0">
                <a:solidFill>
                  <a:srgbClr val="FFFF00"/>
                </a:solidFill>
                <a:latin typeface="Calibri"/>
              </a:rPr>
              <a:t>Panel structure - 2022</a:t>
            </a:r>
            <a:endParaRPr lang="en-GB" sz="2200" b="0" strike="noStrike" spc="-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747B2-E430-B548-B709-B5EB94AFD3C0}"/>
              </a:ext>
            </a:extLst>
          </p:cNvPr>
          <p:cNvSpPr/>
          <p:nvPr/>
        </p:nvSpPr>
        <p:spPr>
          <a:xfrm>
            <a:off x="278312" y="6050306"/>
            <a:ext cx="8816333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Working Groups</a:t>
            </a:r>
            <a:r>
              <a:rPr lang="en-US" sz="16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: Dedicated to Region-specific details (</a:t>
            </a:r>
            <a:r>
              <a:rPr lang="en-US" sz="1600" dirty="0" err="1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e.g</a:t>
            </a:r>
            <a:r>
              <a:rPr lang="en-US" sz="1600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, engaging regional stakeholders and managing local knowledge exchange and up-skilling) . 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F834B-89DA-4017-B0C1-BB3574E21663}"/>
              </a:ext>
            </a:extLst>
          </p:cNvPr>
          <p:cNvSpPr/>
          <p:nvPr/>
        </p:nvSpPr>
        <p:spPr>
          <a:xfrm>
            <a:off x="5791893" y="2761914"/>
            <a:ext cx="283846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MS ??"/>
                <a:cs typeface="Times New Roman" panose="02020603050405020304" pitchFamily="18" charset="0"/>
              </a:rPr>
              <a:t>The MP takes a global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334521" y="1826038"/>
            <a:ext cx="6582185" cy="3329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en-GB" sz="2100" b="1" i="1" spc="-1" dirty="0">
                <a:solidFill>
                  <a:schemeClr val="bg1"/>
                </a:solidFill>
                <a:latin typeface="Calibri"/>
                <a:ea typeface="Calibri"/>
              </a:rPr>
              <a:t>Current Membership &amp; </a:t>
            </a:r>
            <a:r>
              <a:rPr lang="en-GB" sz="2100" b="1" i="1" spc="-1" dirty="0">
                <a:solidFill>
                  <a:schemeClr val="bg1"/>
                </a:solidFill>
                <a:ea typeface="Calibri"/>
              </a:rPr>
              <a:t>Status </a:t>
            </a:r>
            <a:r>
              <a:rPr lang="en-GB" sz="1050" b="1" i="1" spc="-1" dirty="0">
                <a:solidFill>
                  <a:schemeClr val="bg1"/>
                </a:solidFill>
                <a:ea typeface="Calibri"/>
              </a:rPr>
              <a:t>https://impo.tropmet.res.in/mp-members.html</a:t>
            </a:r>
            <a:endParaRPr lang="en-GB" sz="1050" b="1" i="1" spc="-1" dirty="0">
              <a:solidFill>
                <a:schemeClr val="bg1"/>
              </a:solidFill>
              <a:latin typeface="Calibri"/>
              <a:ea typeface="Calibri"/>
            </a:endParaRPr>
          </a:p>
          <a:p>
            <a:pPr>
              <a:lnSpc>
                <a:spcPct val="100000"/>
              </a:lnSpc>
            </a:pPr>
            <a:r>
              <a:rPr lang="en-GB" sz="2100" i="1" spc="-1" dirty="0">
                <a:latin typeface="Calibri"/>
                <a:ea typeface="Calibri"/>
              </a:rPr>
              <a:t> </a:t>
            </a:r>
            <a:endParaRPr lang="en-GB" sz="2100" spc="-1" dirty="0">
              <a:latin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215C0D-C86D-456F-8A74-99012265A9A3}"/>
              </a:ext>
            </a:extLst>
          </p:cNvPr>
          <p:cNvGrpSpPr/>
          <p:nvPr/>
        </p:nvGrpSpPr>
        <p:grpSpPr>
          <a:xfrm>
            <a:off x="442414" y="2162029"/>
            <a:ext cx="9144000" cy="4454006"/>
            <a:chOff x="475989" y="1917771"/>
            <a:chExt cx="9144000" cy="44540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FA8812-5245-47C5-B3E6-ED781CD62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57408" y="1917771"/>
              <a:ext cx="8400796" cy="42003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3BFDE3-37D1-48CA-A91E-59A9AA421847}"/>
                </a:ext>
              </a:extLst>
            </p:cNvPr>
            <p:cNvSpPr txBox="1"/>
            <p:nvPr/>
          </p:nvSpPr>
          <p:spPr>
            <a:xfrm>
              <a:off x="475989" y="6140945"/>
              <a:ext cx="914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4" tooltip="http://www.flickr.com/photos/kevinmgill/6180159250/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5" tooltip="https://creativecommons.org/licenses/by/3.0/"/>
                </a:rPr>
                <a:t>CC BY</a:t>
              </a:r>
              <a:endParaRPr lang="en-US" sz="9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D77FE1-674D-40C1-A680-69E5D42ACD23}"/>
                </a:ext>
              </a:extLst>
            </p:cNvPr>
            <p:cNvSpPr txBox="1"/>
            <p:nvPr/>
          </p:nvSpPr>
          <p:spPr>
            <a:xfrm>
              <a:off x="4573446" y="279330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2 Italy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DE729B-66D4-4D72-8308-36ECCA068B88}"/>
                </a:ext>
              </a:extLst>
            </p:cNvPr>
            <p:cNvSpPr txBox="1"/>
            <p:nvPr/>
          </p:nvSpPr>
          <p:spPr>
            <a:xfrm>
              <a:off x="1668670" y="292537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 USA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3381AB-8901-45A3-9057-01D4CA0D0E9C}"/>
                </a:ext>
              </a:extLst>
            </p:cNvPr>
            <p:cNvSpPr txBox="1"/>
            <p:nvPr/>
          </p:nvSpPr>
          <p:spPr>
            <a:xfrm>
              <a:off x="4303964" y="2544352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 UK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A91842-F9B4-430A-B4C6-E3EB63505DAA}"/>
                </a:ext>
              </a:extLst>
            </p:cNvPr>
            <p:cNvSpPr txBox="1"/>
            <p:nvPr/>
          </p:nvSpPr>
          <p:spPr>
            <a:xfrm>
              <a:off x="3022134" y="4100135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 Brazil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517CC2-E3FA-4397-B7A1-4623E74CD121}"/>
                </a:ext>
              </a:extLst>
            </p:cNvPr>
            <p:cNvSpPr txBox="1"/>
            <p:nvPr/>
          </p:nvSpPr>
          <p:spPr>
            <a:xfrm>
              <a:off x="6203918" y="3269386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2 India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AC144A-5C80-4A59-B308-E235C3C36B94}"/>
                </a:ext>
              </a:extLst>
            </p:cNvPr>
            <p:cNvSpPr txBox="1"/>
            <p:nvPr/>
          </p:nvSpPr>
          <p:spPr>
            <a:xfrm>
              <a:off x="6604136" y="3838600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 Singapore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AEA356-14FD-4856-8F31-9AEC2B936C76}"/>
                </a:ext>
              </a:extLst>
            </p:cNvPr>
            <p:cNvSpPr txBox="1"/>
            <p:nvPr/>
          </p:nvSpPr>
          <p:spPr>
            <a:xfrm>
              <a:off x="6899089" y="306490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 China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B0247D-9130-4789-B6FE-5358E8F52E61}"/>
                </a:ext>
              </a:extLst>
            </p:cNvPr>
            <p:cNvSpPr txBox="1"/>
            <p:nvPr/>
          </p:nvSpPr>
          <p:spPr>
            <a:xfrm>
              <a:off x="5211157" y="4329585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 Madagascar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151123-C136-4500-9329-DEF534BFC5B5}"/>
                </a:ext>
              </a:extLst>
            </p:cNvPr>
            <p:cNvSpPr txBox="1"/>
            <p:nvPr/>
          </p:nvSpPr>
          <p:spPr>
            <a:xfrm>
              <a:off x="4742723" y="3955022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 Rwanda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894B3D-94EF-4C7A-B01F-8EF80711F551}"/>
                </a:ext>
              </a:extLst>
            </p:cNvPr>
            <p:cNvSpPr txBox="1"/>
            <p:nvPr/>
          </p:nvSpPr>
          <p:spPr>
            <a:xfrm>
              <a:off x="5166987" y="3704665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 Kenya</a:t>
              </a:r>
            </a:p>
          </p:txBody>
        </p:sp>
      </p:grpSp>
      <p:sp>
        <p:nvSpPr>
          <p:cNvPr id="27" name="CustomShape 1">
            <a:extLst>
              <a:ext uri="{FF2B5EF4-FFF2-40B4-BE49-F238E27FC236}">
                <a16:creationId xmlns:a16="http://schemas.microsoft.com/office/drawing/2014/main" id="{3C06B091-9BC7-475B-B3EC-4A0B07103587}"/>
              </a:ext>
            </a:extLst>
          </p:cNvPr>
          <p:cNvSpPr/>
          <p:nvPr/>
        </p:nvSpPr>
        <p:spPr>
          <a:xfrm>
            <a:off x="1045923" y="732413"/>
            <a:ext cx="8480121" cy="835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en-GB" sz="2800" b="1" i="1" spc="-1" dirty="0">
                <a:solidFill>
                  <a:srgbClr val="FFFF00"/>
                </a:solidFill>
                <a:latin typeface="Calibri"/>
                <a:ea typeface="Calibri"/>
              </a:rPr>
              <a:t>Current MP Membership: Geographic Distribution</a:t>
            </a:r>
            <a:endParaRPr lang="en-GB" sz="2800" spc="-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C83A4-EF52-4359-B7E9-D18489C6BC3D}"/>
              </a:ext>
            </a:extLst>
          </p:cNvPr>
          <p:cNvSpPr txBox="1"/>
          <p:nvPr/>
        </p:nvSpPr>
        <p:spPr>
          <a:xfrm>
            <a:off x="2408486" y="1388860"/>
            <a:ext cx="41088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Gender distribution: 7 Female / 7 male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FD75F-12E4-5BF3-5094-3CDE43FD74D9}"/>
              </a:ext>
            </a:extLst>
          </p:cNvPr>
          <p:cNvSpPr txBox="1"/>
          <p:nvPr/>
        </p:nvSpPr>
        <p:spPr>
          <a:xfrm>
            <a:off x="5401250" y="3642667"/>
            <a:ext cx="86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 UAE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9AFB33-7F67-B6BA-AEBA-FAD34D983769}"/>
              </a:ext>
            </a:extLst>
          </p:cNvPr>
          <p:cNvSpPr txBox="1"/>
          <p:nvPr/>
        </p:nvSpPr>
        <p:spPr>
          <a:xfrm>
            <a:off x="4882272" y="283012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 Germany</a:t>
            </a:r>
          </a:p>
        </p:txBody>
      </p:sp>
    </p:spTree>
    <p:extLst>
      <p:ext uri="{BB962C8B-B14F-4D97-AF65-F5344CB8AC3E}">
        <p14:creationId xmlns:p14="http://schemas.microsoft.com/office/powerpoint/2010/main" val="40603968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7D57EE-13E6-7941-B2C9-6A030E15F8F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51505" y="1652489"/>
            <a:ext cx="8229240" cy="2919512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/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scope of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International Climate Monsoon Project Office (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ICMPO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broadened to cover the monsoon research activities of both the WCRP and World Weather Research </a:t>
            </a:r>
            <a:r>
              <a:rPr lang="en-US" sz="2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(WWRP) through the establishment of a new International Monsoons Project Office 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(IMPO)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continues to be hosted by the Indian Institute of Tropical Meteorology (IITM), Pune, India, under a new agreement signed between WMO and IITM.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4FCCFE-5DE7-42F5-8B4B-5C4F9CBE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40" y="815665"/>
            <a:ext cx="6295435" cy="733436"/>
          </a:xfrm>
        </p:spPr>
        <p:txBody>
          <a:bodyPr/>
          <a:lstStyle/>
          <a:p>
            <a:r>
              <a:rPr lang="en-US" sz="3200" b="1" spc="-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of ICMPO into IMPO under WCRP/WWRP: (July 2021- onwards)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374D3-7832-40B6-87C6-ADA5D2F87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292" y="4396515"/>
            <a:ext cx="4757983" cy="2059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20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SMATAMENTO_amazo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26280"/>
            <a:ext cx="3276600" cy="2303744"/>
          </a:xfrm>
          <a:prstGeom prst="cube">
            <a:avLst/>
          </a:prstGeom>
        </p:spPr>
      </p:pic>
      <p:pic>
        <p:nvPicPr>
          <p:cNvPr id="44034" name="Picture 2" descr="Ficheiro:FOTOREPORTERDSCF2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1" y="2276872"/>
            <a:ext cx="3464303" cy="2520280"/>
          </a:xfrm>
          <a:prstGeom prst="cube">
            <a:avLst/>
          </a:prstGeom>
          <a:noFill/>
        </p:spPr>
      </p:pic>
      <p:pic>
        <p:nvPicPr>
          <p:cNvPr id="11" name="Picture 10" descr="amazonia_seca_2005_lago_cidade_de_manaqui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528933"/>
            <a:ext cx="3276600" cy="2329068"/>
          </a:xfrm>
          <a:prstGeom prst="cube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5040" y="4526280"/>
            <a:ext cx="3108960" cy="2331720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6724" y="2214229"/>
            <a:ext cx="3415352" cy="2552125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4371" y="2246024"/>
            <a:ext cx="3079631" cy="2468216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2C0B1-69A0-494B-83C7-680BE218C3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6025" y="133128"/>
            <a:ext cx="3096189" cy="2139942"/>
          </a:xfrm>
          <a:prstGeom prst="rect">
            <a:avLst/>
          </a:prstGeom>
          <a:scene3d>
            <a:camera prst="orthographicFront"/>
            <a:lightRig rig="flood" dir="t">
              <a:rot lat="0" lon="0" rev="18600000"/>
            </a:lightRig>
          </a:scene3d>
          <a:sp3d prstMaterial="matte">
            <a:bevelT prst="angle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B56CD6-4E70-4B4D-A32B-8EAEC44D491A}"/>
              </a:ext>
            </a:extLst>
          </p:cNvPr>
          <p:cNvSpPr txBox="1"/>
          <p:nvPr/>
        </p:nvSpPr>
        <p:spPr>
          <a:xfrm>
            <a:off x="0" y="6231636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www.pressenza.com/2020/07/covid-and-climate-disasters-in-south-asi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C8F467-288B-41B2-AD69-D2D8BF7515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095497" y="134059"/>
            <a:ext cx="3257805" cy="20960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19CA73-5AE4-41FB-B5CC-DE4F8FAAF0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191686" y="156600"/>
            <a:ext cx="2918690" cy="2037310"/>
          </a:xfrm>
          <a:prstGeom prst="rect">
            <a:avLst/>
          </a:prstGeom>
          <a:scene3d>
            <a:camera prst="orthographicFront"/>
            <a:lightRig rig="threePt" dir="t">
              <a:rot lat="0" lon="0" rev="7200000"/>
            </a:lightRig>
          </a:scene3d>
          <a:sp3d>
            <a:bevelT w="165100" prst="coolSlant"/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58061E-001F-4271-A784-7B7145ED149E}"/>
              </a:ext>
            </a:extLst>
          </p:cNvPr>
          <p:cNvSpPr txBox="1"/>
          <p:nvPr/>
        </p:nvSpPr>
        <p:spPr>
          <a:xfrm>
            <a:off x="1732937" y="1898400"/>
            <a:ext cx="5527860" cy="1446550"/>
          </a:xfrm>
          <a:prstGeom prst="rect">
            <a:avLst/>
          </a:prstGeom>
          <a:solidFill>
            <a:schemeClr val="tx1">
              <a:lumMod val="50000"/>
              <a:lumOff val="50000"/>
              <a:alpha val="82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Groups Goals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Key Themes</a:t>
            </a:r>
          </a:p>
        </p:txBody>
      </p:sp>
    </p:spTree>
    <p:extLst>
      <p:ext uri="{BB962C8B-B14F-4D97-AF65-F5344CB8AC3E}">
        <p14:creationId xmlns:p14="http://schemas.microsoft.com/office/powerpoint/2010/main" val="54890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C4A5-C795-AB45-BFC4-51A883E4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10" y="665182"/>
            <a:ext cx="8686440" cy="924132"/>
          </a:xfrm>
        </p:spPr>
        <p:txBody>
          <a:bodyPr/>
          <a:lstStyle/>
          <a:p>
            <a:r>
              <a:rPr lang="en-US" sz="2800" dirty="0"/>
              <a:t>Common Activities to all Working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D1780-9A68-504A-ABCE-8FC5755BC90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53131" y="1879976"/>
            <a:ext cx="8229240" cy="1443476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/>
          <a:p>
            <a:pPr lvl="0" algn="just">
              <a:buFont typeface="Wingdings" pitchFamily="2" charset="2"/>
              <a:buChar char="Ø"/>
            </a:pPr>
            <a:r>
              <a:rPr lang="en-US" sz="2400" i="1" dirty="0">
                <a:latin typeface="Times" pitchFamily="2" charset="0"/>
              </a:rPr>
              <a:t>Provide authoritative information on processes understanding, models' fidelity in their (regional components) representations, forecast skill assessment, and future projections of changes in monsoons under different radiative forcing scenarios</a:t>
            </a:r>
            <a:endParaRPr lang="en-IN" sz="2400" i="1" dirty="0">
              <a:latin typeface="Time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338D7-9408-4767-9170-E6BE889A0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71" y="4542290"/>
            <a:ext cx="3096189" cy="2139942"/>
          </a:xfrm>
          <a:prstGeom prst="rect">
            <a:avLst/>
          </a:prstGeom>
          <a:scene3d>
            <a:camera prst="orthographicFront"/>
            <a:lightRig rig="flood" dir="t">
              <a:rot lat="0" lon="0" rev="18600000"/>
            </a:lightRig>
          </a:scene3d>
          <a:sp3d prstMaterial="matte">
            <a:bevelT prst="angle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9B661-4874-4766-9B93-B60CD8E70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91543" y="4543221"/>
            <a:ext cx="3257805" cy="20960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D5DD3-6948-4122-8EE7-C6AA74F1E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87732" y="4565762"/>
            <a:ext cx="2918690" cy="2073526"/>
          </a:xfrm>
          <a:prstGeom prst="rect">
            <a:avLst/>
          </a:prstGeom>
          <a:scene3d>
            <a:camera prst="orthographicFront"/>
            <a:lightRig rig="threePt" dir="t">
              <a:rot lat="0" lon="0" rev="7200000"/>
            </a:lightRig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101098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12785</TotalTime>
  <Words>2329</Words>
  <Application>Microsoft Macintosh PowerPoint</Application>
  <PresentationFormat>On-screen Show (4:3)</PresentationFormat>
  <Paragraphs>315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 calibri</vt:lpstr>
      <vt:lpstr>Arial</vt:lpstr>
      <vt:lpstr>Calibri</vt:lpstr>
      <vt:lpstr>Calibri Light</vt:lpstr>
      <vt:lpstr>Cambria</vt:lpstr>
      <vt:lpstr>Courier New</vt:lpstr>
      <vt:lpstr>Symbol</vt:lpstr>
      <vt:lpstr>Times</vt:lpstr>
      <vt:lpstr>Times New Roman</vt:lpstr>
      <vt:lpstr>Wingdings</vt:lpstr>
      <vt:lpstr>Office Theme</vt:lpstr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ICMPO into IMPO under WCRP/WWRP: (July 2021- onwards)</vt:lpstr>
      <vt:lpstr>PowerPoint Presentation</vt:lpstr>
      <vt:lpstr>Common Activities to all Working Groups</vt:lpstr>
      <vt:lpstr>Asian-Australian Monsoon Working Group (AAMWG) </vt:lpstr>
      <vt:lpstr>American Monsoons Working Group (AMMWG) </vt:lpstr>
      <vt:lpstr>African Monsoons Working Group (AFMWG)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 MP onto the new WCRP structure: LHA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in a nutshell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GEWEX-CLIVAR Monsoons Panel CLIVAR SSG22</dc:title>
  <dc:subject/>
  <dc:creator>Leila Carvalho</dc:creator>
  <dc:description/>
  <cp:lastModifiedBy>Peter van Oevelen</cp:lastModifiedBy>
  <cp:revision>321</cp:revision>
  <dcterms:created xsi:type="dcterms:W3CDTF">2020-02-15T14:52:53Z</dcterms:created>
  <dcterms:modified xsi:type="dcterms:W3CDTF">2022-07-24T20:57:51Z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University of Reading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29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38</vt:i4>
  </property>
</Properties>
</file>