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12120" r:id="rId3"/>
    <p:sldId id="11757" r:id="rId4"/>
    <p:sldId id="12265" r:id="rId5"/>
    <p:sldId id="11786" r:id="rId6"/>
    <p:sldId id="12264" r:id="rId7"/>
    <p:sldId id="12266" r:id="rId8"/>
    <p:sldId id="12119" r:id="rId9"/>
    <p:sldId id="11787" r:id="rId10"/>
    <p:sldId id="12271" r:id="rId11"/>
    <p:sldId id="12267" r:id="rId12"/>
    <p:sldId id="12272" r:id="rId13"/>
    <p:sldId id="12260" r:id="rId14"/>
    <p:sldId id="12255" r:id="rId15"/>
    <p:sldId id="12256" r:id="rId16"/>
    <p:sldId id="12273" r:id="rId17"/>
    <p:sldId id="12253" r:id="rId18"/>
    <p:sldId id="12270" r:id="rId19"/>
    <p:sldId id="12258" r:id="rId20"/>
    <p:sldId id="12261" r:id="rId21"/>
    <p:sldId id="12275" r:id="rId22"/>
    <p:sldId id="12263" r:id="rId23"/>
    <p:sldId id="12274" r:id="rId24"/>
    <p:sldId id="11759" r:id="rId25"/>
    <p:sldId id="282"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9561"/>
  </p:normalViewPr>
  <p:slideViewPr>
    <p:cSldViewPr snapToGrid="0">
      <p:cViewPr varScale="1">
        <p:scale>
          <a:sx n="129" d="100"/>
          <a:sy n="129" d="100"/>
        </p:scale>
        <p:origin x="1494" y="126"/>
      </p:cViewPr>
      <p:guideLst/>
    </p:cSldViewPr>
  </p:slideViewPr>
  <p:outlineViewPr>
    <p:cViewPr>
      <p:scale>
        <a:sx n="85" d="100"/>
        <a:sy n="85" d="100"/>
      </p:scale>
      <p:origin x="0" y="-86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94132-A356-304E-A90A-CB8E18664B99}" type="datetimeFigureOut">
              <a:rPr kumimoji="1" lang="zh-CN" altLang="en-US" smtClean="0"/>
              <a:t>2023/9/18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8CCD-AE88-BC4A-9CF7-E88CF3D7B8B9}" type="slidenum">
              <a:rPr kumimoji="1" lang="zh-CN" altLang="en-US" smtClean="0"/>
              <a:t>‹#›</a:t>
            </a:fld>
            <a:endParaRPr kumimoji="1" lang="zh-CN" altLang="en-US"/>
          </a:p>
        </p:txBody>
      </p:sp>
    </p:spTree>
    <p:extLst>
      <p:ext uri="{BB962C8B-B14F-4D97-AF65-F5344CB8AC3E}">
        <p14:creationId xmlns:p14="http://schemas.microsoft.com/office/powerpoint/2010/main" val="1210950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pa.gov/climate-indicators/climate-change-indicators-heavy-precipitation#ref3"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epa.gov/climate-indicators/climate-change-indicators-us-and-global-precipitation" TargetMode="External"/><Relationship Id="rId4" Type="http://schemas.openxmlformats.org/officeDocument/2006/relationships/hyperlink" Target="https://www.epa.gov/climate-indicators/climate-change-indicators-heavy-precipitation#ref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charset="0"/>
                <a:ea typeface="Times New Roman" panose="02020603050405020304" charset="0"/>
                <a:cs typeface="Times New Roman" panose="02020603050405020304" charset="0"/>
                <a:sym typeface="+mn-ea"/>
              </a:rPr>
              <a:t>Global to Local Flood Monitoring and Forecasting</a:t>
            </a:r>
          </a:p>
          <a:p>
            <a:endParaRPr lang="zh-CN" altLang="en-US" dirty="0"/>
          </a:p>
        </p:txBody>
      </p:sp>
      <p:sp>
        <p:nvSpPr>
          <p:cNvPr id="4" name="灯片编号占位符 3"/>
          <p:cNvSpPr>
            <a:spLocks noGrp="1"/>
          </p:cNvSpPr>
          <p:nvPr>
            <p:ph type="sldNum" sz="quarter" idx="10"/>
          </p:nvPr>
        </p:nvSpPr>
        <p:spPr/>
        <p:txBody>
          <a:bodyPr/>
          <a:lstStyle/>
          <a:p>
            <a:fld id="{E8C73C87-15D9-4A51-A131-75AB41006D06}" type="slidenum">
              <a:rPr lang="zh-CN" altLang="en-US" smtClean="0">
                <a:solidFill>
                  <a:prstClr val="black"/>
                </a:solidFill>
              </a:rPr>
              <a:t>1</a:t>
            </a:fld>
            <a:endParaRPr lang="zh-CN" altLang="en-US">
              <a:solidFill>
                <a:prstClr val="black"/>
              </a:solidFill>
            </a:endParaRPr>
          </a:p>
        </p:txBody>
      </p:sp>
    </p:spTree>
    <p:extLst>
      <p:ext uri="{BB962C8B-B14F-4D97-AF65-F5344CB8AC3E}">
        <p14:creationId xmlns:p14="http://schemas.microsoft.com/office/powerpoint/2010/main" val="1514904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C8E3F9-5158-427E-AEB3-5AFAA28859FC}" type="slidenum">
              <a:rPr lang="zh-CN" altLang="en-US" smtClean="0"/>
              <a:t>12</a:t>
            </a:fld>
            <a:endParaRPr lang="zh-CN" altLang="en-US"/>
          </a:p>
        </p:txBody>
      </p:sp>
    </p:spTree>
    <p:extLst>
      <p:ext uri="{BB962C8B-B14F-4D97-AF65-F5344CB8AC3E}">
        <p14:creationId xmlns:p14="http://schemas.microsoft.com/office/powerpoint/2010/main" val="2063804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mn-ea"/>
              </a:rPr>
              <a:t>Considering the heterogeneous and dynamic runoff contribution caused by rainfall and soil moisture variations.</a:t>
            </a:r>
            <a:r>
              <a:rPr lang="zh-CN" altLang="zh-CN" sz="1200" dirty="0">
                <a:effectLst/>
                <a:latin typeface="+mn-ea"/>
              </a:rPr>
              <a:t> </a:t>
            </a:r>
            <a:endParaRPr lang="zh-CN" altLang="en-US" sz="1200" dirty="0">
              <a:latin typeface="+mn-ea"/>
            </a:endParaRPr>
          </a:p>
          <a:p>
            <a:endParaRPr lang="en-US" dirty="0"/>
          </a:p>
        </p:txBody>
      </p:sp>
      <p:sp>
        <p:nvSpPr>
          <p:cNvPr id="4" name="Slide Number Placeholder 3"/>
          <p:cNvSpPr>
            <a:spLocks noGrp="1"/>
          </p:cNvSpPr>
          <p:nvPr>
            <p:ph type="sldNum" sz="quarter" idx="5"/>
          </p:nvPr>
        </p:nvSpPr>
        <p:spPr/>
        <p:txBody>
          <a:bodyPr/>
          <a:lstStyle/>
          <a:p>
            <a:fld id="{24C8E3F9-5158-427E-AEB3-5AFAA28859FC}" type="slidenum">
              <a:rPr lang="zh-CN" altLang="en-US" smtClean="0"/>
              <a:t>18</a:t>
            </a:fld>
            <a:endParaRPr lang="zh-CN" altLang="en-US"/>
          </a:p>
        </p:txBody>
      </p:sp>
    </p:spTree>
    <p:extLst>
      <p:ext uri="{BB962C8B-B14F-4D97-AF65-F5344CB8AC3E}">
        <p14:creationId xmlns:p14="http://schemas.microsoft.com/office/powerpoint/2010/main" val="3662002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39A8CCD-AE88-BC4A-9CF7-E88CF3D7B8B9}" type="slidenum">
              <a:rPr kumimoji="1" lang="zh-CN" altLang="en-US" smtClean="0"/>
              <a:t>23</a:t>
            </a:fld>
            <a:endParaRPr kumimoji="1" lang="zh-CN" altLang="en-US"/>
          </a:p>
        </p:txBody>
      </p:sp>
    </p:spTree>
    <p:extLst>
      <p:ext uri="{BB962C8B-B14F-4D97-AF65-F5344CB8AC3E}">
        <p14:creationId xmlns:p14="http://schemas.microsoft.com/office/powerpoint/2010/main" val="3759987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C8E3F9-5158-427E-AEB3-5AFAA28859FC}" type="slidenum">
              <a:rPr lang="zh-CN" altLang="en-US" smtClean="0"/>
              <a:t>24</a:t>
            </a:fld>
            <a:endParaRPr lang="zh-CN" altLang="en-US"/>
          </a:p>
        </p:txBody>
      </p:sp>
    </p:spTree>
    <p:extLst>
      <p:ext uri="{BB962C8B-B14F-4D97-AF65-F5344CB8AC3E}">
        <p14:creationId xmlns:p14="http://schemas.microsoft.com/office/powerpoint/2010/main" val="1185530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8C73C87-15D9-4A51-A131-75AB41006D06}" type="slidenum">
              <a:rPr lang="zh-CN" altLang="en-US" smtClean="0">
                <a:solidFill>
                  <a:prstClr val="black"/>
                </a:solidFill>
              </a:rPr>
              <a:t>25</a:t>
            </a:fld>
            <a:endParaRPr lang="zh-CN" altLang="en-US">
              <a:solidFill>
                <a:prstClr val="black"/>
              </a:solidFill>
            </a:endParaRPr>
          </a:p>
        </p:txBody>
      </p:sp>
    </p:spTree>
    <p:extLst>
      <p:ext uri="{BB962C8B-B14F-4D97-AF65-F5344CB8AC3E}">
        <p14:creationId xmlns:p14="http://schemas.microsoft.com/office/powerpoint/2010/main" val="840831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Times New Roman" panose="02020603050405020304" pitchFamily="18" charset="0"/>
                <a:cs typeface="Times New Roman" panose="02020603050405020304" pitchFamily="18" charset="0"/>
              </a:rPr>
              <a:t>Projection of future flood change is one of the most active topics among the hydrometeorology communities, for example, </a:t>
            </a:r>
            <a:r>
              <a:rPr lang="en-US" sz="1200" b="1" dirty="0">
                <a:solidFill>
                  <a:schemeClr val="accent1"/>
                </a:solidFill>
                <a:latin typeface="Times New Roman" panose="02020603050405020304" pitchFamily="18" charset="0"/>
                <a:cs typeface="Times New Roman" panose="02020603050405020304" pitchFamily="18" charset="0"/>
              </a:rPr>
              <a:t>100-yr return flood is projected to happen more frequently in most of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Times New Roman" panose="02020603050405020304" pitchFamily="18" charset="0"/>
                <a:cs typeface="Times New Roman" panose="02020603050405020304" pitchFamily="18" charset="0"/>
              </a:rPr>
              <a:t>However, such projections are widely accepted to have very large uncertainties due to the uncertainties in the climate </a:t>
            </a:r>
            <a:r>
              <a:rPr lang="en-US" sz="1200" b="1" dirty="0" err="1">
                <a:solidFill>
                  <a:schemeClr val="accent1"/>
                </a:solidFill>
                <a:latin typeface="Times New Roman" panose="02020603050405020304" pitchFamily="18" charset="0"/>
                <a:cs typeface="Times New Roman" panose="02020603050405020304" pitchFamily="18" charset="0"/>
              </a:rPr>
              <a:t>forcings</a:t>
            </a:r>
            <a:r>
              <a:rPr lang="en-US" sz="1200" b="1" dirty="0">
                <a:solidFill>
                  <a:schemeClr val="accent1"/>
                </a:solidFill>
                <a:latin typeface="Times New Roman" panose="02020603050405020304" pitchFamily="18" charset="0"/>
                <a:cs typeface="Times New Roman" panose="02020603050405020304" pitchFamily="18" charset="0"/>
              </a:rPr>
              <a:t> and hydrological models.</a:t>
            </a:r>
            <a:endParaRPr lang="en-US" sz="1200" b="1" dirty="0">
              <a:solidFill>
                <a:srgbClr val="C0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4C8E3F9-5158-427E-AEB3-5AFAA28859FC}" type="slidenum">
              <a:rPr lang="zh-CN" altLang="en-US" smtClean="0"/>
              <a:t>3</a:t>
            </a:fld>
            <a:endParaRPr lang="zh-CN" altLang="en-US"/>
          </a:p>
        </p:txBody>
      </p:sp>
    </p:spTree>
    <p:extLst>
      <p:ext uri="{BB962C8B-B14F-4D97-AF65-F5344CB8AC3E}">
        <p14:creationId xmlns:p14="http://schemas.microsoft.com/office/powerpoint/2010/main" val="2285699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So we have to understand the historic changes in flooding based on observations as the first step to assess the flood change in future.</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The U.S. Geological Survey maintains thousands of stream gauges across the United States</a:t>
            </a:r>
            <a:r>
              <a:rPr lang="en-US" sz="1200" b="0" i="0" kern="1200" dirty="0">
                <a:solidFill>
                  <a:schemeClr val="tx1"/>
                </a:solidFill>
                <a:effectLst/>
                <a:latin typeface="+mn-lt"/>
                <a:ea typeface="+mn-ea"/>
                <a:cs typeface="+mn-cs"/>
              </a:rPr>
              <a:t>. </a:t>
            </a:r>
            <a:r>
              <a:rPr lang="en-US" b="1" dirty="0"/>
              <a:t>Based on the long-term, well quality-controlled streamflow observation data at natural river basin (with little impacts of dam/reservoir, and land use),</a:t>
            </a:r>
          </a:p>
          <a:p>
            <a:r>
              <a:rPr lang="en-US" b="1" dirty="0"/>
              <a:t>the changes of flood magnitude and frequency in the recent 50 years (between 1965-2015) shows very strong spatial variability. The sign of changes can be different in the same local catchment.</a:t>
            </a:r>
          </a:p>
          <a:p>
            <a:r>
              <a:rPr lang="en-US" b="1" dirty="0"/>
              <a:t> Yet, existing models are ill-suited to provide reliable long-term projections of climate change at the local</a:t>
            </a:r>
            <a:r>
              <a:rPr lang="zh-CN" altLang="en-US" b="1" dirty="0"/>
              <a:t> </a:t>
            </a:r>
            <a:r>
              <a:rPr lang="en-US" b="1" dirty="0"/>
              <a:t>level. </a:t>
            </a:r>
          </a:p>
          <a:p>
            <a:endParaRPr lang="en-US" b="1" dirty="0"/>
          </a:p>
          <a:p>
            <a:endParaRPr lang="en-US" b="1" dirty="0"/>
          </a:p>
          <a:p>
            <a:r>
              <a:rPr lang="en-US" dirty="0"/>
              <a:t>----------------</a:t>
            </a:r>
          </a:p>
          <a:p>
            <a:r>
              <a:rPr lang="en-US" sz="1200" b="0" i="0" kern="1200" dirty="0">
                <a:solidFill>
                  <a:schemeClr val="tx1"/>
                </a:solidFill>
                <a:effectLst/>
                <a:latin typeface="+mn-lt"/>
                <a:ea typeface="+mn-ea"/>
                <a:cs typeface="+mn-cs"/>
              </a:rPr>
              <a:t>Floods have generally become larger in rivers and streams across large parts of the Northeast and Midwest. Flood magnitude has generally decreased in the West, southern Appalachia, and northern Michigan (see Figure 1).</a:t>
            </a:r>
          </a:p>
          <a:p>
            <a:r>
              <a:rPr lang="en-US" sz="1200" b="0" i="0" kern="1200" dirty="0">
                <a:solidFill>
                  <a:schemeClr val="tx1"/>
                </a:solidFill>
                <a:effectLst/>
                <a:latin typeface="+mn-lt"/>
                <a:ea typeface="+mn-ea"/>
                <a:cs typeface="+mn-cs"/>
              </a:rPr>
              <a:t>Large floods have become more frequent across the Northeast, Pacific Northwest, and northern Great Plains. Flood frequency has decreased in some other parts of the country, especially the Southwest and the Rockies (see Figure 2).</a:t>
            </a:r>
          </a:p>
          <a:p>
            <a:r>
              <a:rPr lang="en-US" sz="1200" b="1" i="0" kern="1200" dirty="0">
                <a:solidFill>
                  <a:schemeClr val="tx1"/>
                </a:solidFill>
                <a:effectLst/>
                <a:latin typeface="+mn-lt"/>
                <a:ea typeface="+mn-ea"/>
                <a:cs typeface="+mn-cs"/>
              </a:rPr>
              <a:t>Increases and decreases in frequency and magnitude of river flood events generally coincide with increases and decreases in the frequency of heavy rainfall events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The U.S. Geological Survey maintains thousands of stream gauges across the United States</a:t>
            </a:r>
            <a:r>
              <a:rPr lang="en-US" sz="1200" b="0" i="0" kern="1200" dirty="0">
                <a:solidFill>
                  <a:schemeClr val="tx1"/>
                </a:solidFill>
                <a:effectLst/>
                <a:latin typeface="+mn-lt"/>
                <a:ea typeface="+mn-ea"/>
                <a:cs typeface="+mn-cs"/>
              </a:rPr>
              <a:t>. Each gauge measures water level and discharge—the amount of water flowing past the gauge. This indicator uses total daily discharge data from </a:t>
            </a:r>
            <a:r>
              <a:rPr lang="en-US" sz="1200" b="1" i="0" kern="1200" dirty="0">
                <a:solidFill>
                  <a:schemeClr val="tx1"/>
                </a:solidFill>
                <a:effectLst/>
                <a:latin typeface="+mn-lt"/>
                <a:ea typeface="+mn-ea"/>
                <a:cs typeface="+mn-cs"/>
              </a:rPr>
              <a:t>about 500 long-term stream gauge stations where trends are not substantially influenced by dams, reservoir management, wastewater treatment facilities, or land-use change.</a:t>
            </a:r>
          </a:p>
          <a:p>
            <a:r>
              <a:rPr lang="en-US" sz="1200" b="0" i="0" kern="1200" dirty="0">
                <a:solidFill>
                  <a:schemeClr val="tx1"/>
                </a:solidFill>
                <a:effectLst/>
                <a:latin typeface="+mn-lt"/>
                <a:ea typeface="+mn-ea"/>
                <a:cs typeface="+mn-cs"/>
              </a:rPr>
              <a:t>One way to determine whether the magnitude of flooding has changed is by studying the largest flood event from each year. This indicator examines the maximum discharge from every year at every station to identify whether peak flows have generally increased or decreased. This indicator also analyzes whether large flood events have become more or less frequent over time, based on daily discharge records.</a:t>
            </a:r>
          </a:p>
          <a:p>
            <a:r>
              <a:rPr lang="en-US" sz="1200" b="0" i="0" kern="1200" dirty="0">
                <a:solidFill>
                  <a:schemeClr val="tx1"/>
                </a:solidFill>
                <a:effectLst/>
                <a:latin typeface="+mn-lt"/>
                <a:ea typeface="+mn-ea"/>
                <a:cs typeface="+mn-cs"/>
              </a:rPr>
              <a:t>This indicator starts in 1965 because flood data have been available for a large number of sites to support a national-level analysis since then. </a:t>
            </a:r>
          </a:p>
          <a:p>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24C8E3F9-5158-427E-AEB3-5AFAA28859FC}" type="slidenum">
              <a:rPr lang="zh-CN" altLang="en-US" smtClean="0"/>
              <a:t>4</a:t>
            </a:fld>
            <a:endParaRPr lang="zh-CN" altLang="en-US"/>
          </a:p>
        </p:txBody>
      </p:sp>
    </p:spTree>
    <p:extLst>
      <p:ext uri="{BB962C8B-B14F-4D97-AF65-F5344CB8AC3E}">
        <p14:creationId xmlns:p14="http://schemas.microsoft.com/office/powerpoint/2010/main" val="47689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our recent study, </a:t>
            </a:r>
            <a:r>
              <a:rPr lang="en-US" sz="1200" b="1" dirty="0">
                <a:solidFill>
                  <a:schemeClr val="accent1"/>
                </a:solidFill>
                <a:latin typeface="Times New Roman" panose="02020603050405020304" pitchFamily="18" charset="0"/>
                <a:cs typeface="Times New Roman" panose="02020603050405020304" pitchFamily="18" charset="0"/>
              </a:rPr>
              <a:t>revealed there were 40% (1906) of total 4,661 major flood events (above 20-year return) were muted by flood defense infrastructures and management,</a:t>
            </a:r>
          </a:p>
          <a:p>
            <a:r>
              <a:rPr lang="en-US" sz="1200" b="1" dirty="0">
                <a:solidFill>
                  <a:schemeClr val="accent1"/>
                </a:solidFill>
                <a:latin typeface="Times New Roman" panose="02020603050405020304" pitchFamily="18" charset="0"/>
                <a:cs typeface="Times New Roman" panose="02020603050405020304" pitchFamily="18" charset="0"/>
              </a:rPr>
              <a:t>Which introduces more challenges in predicting future flood changes without considering human activities, such as dam/reservoir operations</a:t>
            </a:r>
            <a:endParaRPr lang="en-US" dirty="0"/>
          </a:p>
        </p:txBody>
      </p:sp>
      <p:sp>
        <p:nvSpPr>
          <p:cNvPr id="4" name="Slide Number Placeholder 3"/>
          <p:cNvSpPr>
            <a:spLocks noGrp="1"/>
          </p:cNvSpPr>
          <p:nvPr>
            <p:ph type="sldNum" sz="quarter" idx="5"/>
          </p:nvPr>
        </p:nvSpPr>
        <p:spPr/>
        <p:txBody>
          <a:bodyPr/>
          <a:lstStyle/>
          <a:p>
            <a:fld id="{24C8E3F9-5158-427E-AEB3-5AFAA28859FC}" type="slidenum">
              <a:rPr lang="zh-CN" altLang="en-US" smtClean="0"/>
              <a:t>5</a:t>
            </a:fld>
            <a:endParaRPr lang="zh-CN" altLang="en-US"/>
          </a:p>
        </p:txBody>
      </p:sp>
    </p:spTree>
    <p:extLst>
      <p:ext uri="{BB962C8B-B14F-4D97-AF65-F5344CB8AC3E}">
        <p14:creationId xmlns:p14="http://schemas.microsoft.com/office/powerpoint/2010/main" val="2355354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 more,</a:t>
            </a:r>
            <a:r>
              <a:rPr lang="en-US" sz="1200" b="1" dirty="0">
                <a:solidFill>
                  <a:schemeClr val="accent1"/>
                </a:solidFill>
                <a:latin typeface="Times New Roman" panose="02020603050405020304" pitchFamily="18" charset="0"/>
                <a:cs typeface="Times New Roman" panose="02020603050405020304" pitchFamily="18" charset="0"/>
              </a:rPr>
              <a:t> long term </a:t>
            </a:r>
            <a:r>
              <a:rPr lang="en-US" sz="12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observations of Australia river basins </a:t>
            </a:r>
            <a:r>
              <a:rPr lang="en-US" sz="1200" b="1" dirty="0">
                <a:solidFill>
                  <a:schemeClr val="accent1"/>
                </a:solidFill>
                <a:latin typeface="Times New Roman" panose="02020603050405020304" pitchFamily="18" charset="0"/>
                <a:cs typeface="Times New Roman" panose="02020603050405020304" pitchFamily="18" charset="0"/>
              </a:rPr>
              <a:t>show that large riverine floods tend to be weaken while small river floods tend to be stronger as responding to increasing precipitation.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Times New Roman" panose="02020603050405020304" pitchFamily="18" charset="0"/>
                <a:cs typeface="Times New Roman" panose="02020603050405020304" pitchFamily="18" charset="0"/>
              </a:rPr>
              <a:t>The different type floods response to precipitation increase in different ways which requires </a:t>
            </a:r>
            <a:r>
              <a:rPr lang="en-US" sz="1200" b="1" dirty="0">
                <a:solidFill>
                  <a:schemeClr val="accent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the hydrological model has to better deal with multiple scale flood processes. </a:t>
            </a:r>
            <a:endParaRPr lang="en-US" sz="12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4C8E3F9-5158-427E-AEB3-5AFAA28859FC}" type="slidenum">
              <a:rPr lang="zh-CN" altLang="en-US" smtClean="0"/>
              <a:t>6</a:t>
            </a:fld>
            <a:endParaRPr lang="zh-CN" altLang="en-US"/>
          </a:p>
        </p:txBody>
      </p:sp>
    </p:spTree>
    <p:extLst>
      <p:ext uri="{BB962C8B-B14F-4D97-AF65-F5344CB8AC3E}">
        <p14:creationId xmlns:p14="http://schemas.microsoft.com/office/powerpoint/2010/main" val="222237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 </a:t>
            </a:r>
            <a:r>
              <a:rPr lang="en-US" altLang="zh-CN" dirty="0"/>
              <a:t>However, overall </a:t>
            </a:r>
            <a:r>
              <a:rPr lang="en-US" sz="1200" b="1" dirty="0">
                <a:solidFill>
                  <a:schemeClr val="accent1"/>
                </a:solidFill>
              </a:rPr>
              <a:t>Increases and decreases in frequency and magnitude of river flood events generally coincide with increases and decreases </a:t>
            </a:r>
            <a:r>
              <a:rPr lang="en-US" sz="1200" b="1" dirty="0">
                <a:solidFill>
                  <a:srgbClr val="C00000"/>
                </a:solidFill>
              </a:rPr>
              <a:t>in the frequency of heavy rainfall events</a:t>
            </a:r>
          </a:p>
          <a:p>
            <a:endParaRPr lang="en-US" dirty="0"/>
          </a:p>
          <a:p>
            <a:endParaRPr lang="en-US" dirty="0"/>
          </a:p>
          <a:p>
            <a:r>
              <a:rPr lang="en-US" sz="1200" b="0" i="0" kern="1200" dirty="0">
                <a:solidFill>
                  <a:schemeClr val="tx1"/>
                </a:solidFill>
                <a:effectLst/>
                <a:latin typeface="+mn-lt"/>
                <a:ea typeface="+mn-ea"/>
                <a:cs typeface="+mn-cs"/>
              </a:rPr>
              <a:t>Figure 1 shows the percentage of the land area of the contiguous 48 states that experienced much greater than normal precipitation in any given year, which means it scored 2.0 or above on the annual Standardized Precipitation Index. The thicker line shows a nine-year weighted average that smooths out some of the year-to-year fluctuations.</a:t>
            </a:r>
            <a:endParaRPr lang="en-US" dirty="0"/>
          </a:p>
          <a:p>
            <a:endParaRPr lang="en-US" dirty="0"/>
          </a:p>
          <a:p>
            <a:r>
              <a:rPr lang="en-US" sz="1200" b="0" i="0" kern="1200" dirty="0">
                <a:solidFill>
                  <a:schemeClr val="tx1"/>
                </a:solidFill>
                <a:effectLst/>
                <a:latin typeface="+mn-lt"/>
                <a:ea typeface="+mn-ea"/>
                <a:cs typeface="+mn-cs"/>
              </a:rPr>
              <a:t>Figure 2 shows the percentage of the land area of the contiguous 48 states where a much greater than normal portion of total annual precipitation has come from extreme single-day precipitation events. The bars represent individual years, while the line is a nine-year weighted average.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Key Points</a:t>
            </a:r>
          </a:p>
          <a:p>
            <a:r>
              <a:rPr lang="en-US" sz="1200" b="0" i="0" kern="1200" dirty="0">
                <a:solidFill>
                  <a:schemeClr val="tx1"/>
                </a:solidFill>
                <a:effectLst/>
                <a:latin typeface="+mn-lt"/>
                <a:ea typeface="+mn-ea"/>
                <a:cs typeface="+mn-cs"/>
              </a:rPr>
              <a:t>In recent years, a larger percentage of precipitation has come in the form of intense single-day events. </a:t>
            </a:r>
            <a:r>
              <a:rPr lang="en-US" sz="1200" b="1" i="0" kern="1200" dirty="0">
                <a:solidFill>
                  <a:schemeClr val="tx1"/>
                </a:solidFill>
                <a:effectLst/>
                <a:latin typeface="+mn-lt"/>
                <a:ea typeface="+mn-ea"/>
                <a:cs typeface="+mn-cs"/>
              </a:rPr>
              <a:t>Nine of the top 10 years for extreme one-day precipitation events have occurred since 1996 (see Figure on the right).</a:t>
            </a:r>
          </a:p>
          <a:p>
            <a:r>
              <a:rPr lang="en-US" sz="1200" b="0" i="0" kern="1200" dirty="0">
                <a:solidFill>
                  <a:schemeClr val="tx1"/>
                </a:solidFill>
                <a:effectLst/>
                <a:latin typeface="+mn-lt"/>
                <a:ea typeface="+mn-ea"/>
                <a:cs typeface="+mn-cs"/>
              </a:rPr>
              <a:t>The prevalence of extreme single-day precipitation events remained fairly steady between 1910 and the 1980s, but has risen substantially since then. Over the entire period from 1910 to 2020, the portion of the country experiencing extreme single-day precipitation events increased at a rate of about half a percentage point per decade (see Figure 1).</a:t>
            </a:r>
          </a:p>
          <a:p>
            <a:r>
              <a:rPr lang="en-US" sz="1200" b="0" i="0" kern="1200" dirty="0">
                <a:solidFill>
                  <a:schemeClr val="tx1"/>
                </a:solidFill>
                <a:effectLst/>
                <a:latin typeface="+mn-lt"/>
                <a:ea typeface="+mn-ea"/>
                <a:cs typeface="+mn-cs"/>
              </a:rPr>
              <a:t>The percentage of land area experiencing much greater than normal yearly precipitation totals increased between 1895 and 2020. There has been much year-to-year variability, however. In some years there were no abnormally wet areas, while a few others had abnormally high precipitation totals over 10 percent or more of the contiguous 48 states’ land area (see Figure on the left). For example, 1941 was extremely wet in the West, while 1982 was very wet nationwide.</a:t>
            </a:r>
            <a:r>
              <a:rPr lang="en-US" sz="1200" b="0" i="0" kern="1200" baseline="30000" dirty="0">
                <a:solidFill>
                  <a:schemeClr val="tx1"/>
                </a:solidFill>
                <a:effectLst/>
                <a:latin typeface="+mn-lt"/>
                <a:ea typeface="+mn-ea"/>
                <a:cs typeface="+mn-cs"/>
                <a:hlinkClick r:id="rId3"/>
              </a:rPr>
              <a:t>3</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Figures 1 and 2 are both consistent with other studies that have found </a:t>
            </a:r>
            <a:r>
              <a:rPr lang="en-US" sz="1200" b="1" i="0" kern="1200" dirty="0">
                <a:solidFill>
                  <a:schemeClr val="tx1"/>
                </a:solidFill>
                <a:effectLst/>
                <a:latin typeface="+mn-lt"/>
                <a:ea typeface="+mn-ea"/>
                <a:cs typeface="+mn-cs"/>
              </a:rPr>
              <a:t>an increase in heavy precipitation over timeframes ranging from single days to seasons to years.</a:t>
            </a:r>
            <a:r>
              <a:rPr lang="en-US" sz="1200" b="0" i="0" kern="1200" baseline="30000" dirty="0">
                <a:solidFill>
                  <a:schemeClr val="tx1"/>
                </a:solidFill>
                <a:effectLst/>
                <a:latin typeface="+mn-lt"/>
                <a:ea typeface="+mn-ea"/>
                <a:cs typeface="+mn-cs"/>
                <a:hlinkClick r:id="rId4"/>
              </a:rPr>
              <a:t>4</a:t>
            </a:r>
            <a:r>
              <a:rPr lang="en-US" sz="1200" b="0" i="0" kern="1200" dirty="0">
                <a:solidFill>
                  <a:schemeClr val="tx1"/>
                </a:solidFill>
                <a:effectLst/>
                <a:latin typeface="+mn-lt"/>
                <a:ea typeface="+mn-ea"/>
                <a:cs typeface="+mn-cs"/>
              </a:rPr>
              <a:t> For more information on trends in overall precipitation levels, see the </a:t>
            </a:r>
            <a:r>
              <a:rPr lang="en-US" sz="1200" b="0" i="0" kern="1200" dirty="0">
                <a:solidFill>
                  <a:schemeClr val="tx1"/>
                </a:solidFill>
                <a:effectLst/>
                <a:latin typeface="+mn-lt"/>
                <a:ea typeface="+mn-ea"/>
                <a:cs typeface="+mn-cs"/>
                <a:hlinkClick r:id="rId5"/>
              </a:rPr>
              <a:t>U.S. and Global Precipitation</a:t>
            </a:r>
            <a:r>
              <a:rPr lang="en-US" sz="1200" b="0" i="0" kern="1200" dirty="0">
                <a:solidFill>
                  <a:schemeClr val="tx1"/>
                </a:solidFill>
                <a:effectLst/>
                <a:latin typeface="+mn-lt"/>
                <a:ea typeface="+mn-ea"/>
                <a:cs typeface="+mn-cs"/>
              </a:rPr>
              <a:t> indicator.</a:t>
            </a:r>
          </a:p>
          <a:p>
            <a:endParaRPr lang="en-US" dirty="0"/>
          </a:p>
        </p:txBody>
      </p:sp>
      <p:sp>
        <p:nvSpPr>
          <p:cNvPr id="4" name="Slide Number Placeholder 3"/>
          <p:cNvSpPr>
            <a:spLocks noGrp="1"/>
          </p:cNvSpPr>
          <p:nvPr>
            <p:ph type="sldNum" sz="quarter" idx="5"/>
          </p:nvPr>
        </p:nvSpPr>
        <p:spPr/>
        <p:txBody>
          <a:bodyPr/>
          <a:lstStyle/>
          <a:p>
            <a:fld id="{24C8E3F9-5158-427E-AEB3-5AFAA28859FC}" type="slidenum">
              <a:rPr lang="zh-CN" altLang="en-US" smtClean="0"/>
              <a:t>7</a:t>
            </a:fld>
            <a:endParaRPr lang="zh-CN" altLang="en-US"/>
          </a:p>
        </p:txBody>
      </p:sp>
    </p:spTree>
    <p:extLst>
      <p:ext uri="{BB962C8B-B14F-4D97-AF65-F5344CB8AC3E}">
        <p14:creationId xmlns:p14="http://schemas.microsoft.com/office/powerpoint/2010/main" val="399481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500"/>
              </a:lnSpc>
              <a:spcBef>
                <a:spcPts val="0"/>
              </a:spcBef>
              <a:spcAft>
                <a:spcPts val="900"/>
              </a:spcAft>
              <a:buClrTx/>
              <a:buSzTx/>
              <a:buFontTx/>
              <a:buNone/>
              <a:tabLst/>
              <a:defRPr/>
            </a:pPr>
            <a:r>
              <a:rPr lang="en-US" altLang="zh-CN" sz="1200" dirty="0">
                <a:latin typeface="Times New Roman" charset="0"/>
                <a:ea typeface="Times New Roman" charset="0"/>
                <a:cs typeface="Times New Roman" charset="0"/>
              </a:rPr>
              <a:t>Precipitation is the major key to understand flooding and its change as  flood is highly linked to precipitation characters.</a:t>
            </a:r>
          </a:p>
          <a:p>
            <a:pPr marL="0" marR="0" lvl="0" indent="0" algn="l" defTabSz="914400" rtl="0" eaLnBrk="1" fontAlgn="auto" latinLnBrk="0" hangingPunct="1">
              <a:lnSpc>
                <a:spcPts val="1500"/>
              </a:lnSpc>
              <a:spcBef>
                <a:spcPts val="0"/>
              </a:spcBef>
              <a:spcAft>
                <a:spcPts val="900"/>
              </a:spcAft>
              <a:buClrTx/>
              <a:buSzTx/>
              <a:buFontTx/>
              <a:buNone/>
              <a:tabLst/>
              <a:defRPr/>
            </a:pPr>
            <a:r>
              <a:rPr lang="en-US" altLang="zh-CN" sz="1200" dirty="0">
                <a:latin typeface="Times New Roman" charset="0"/>
                <a:ea typeface="Times New Roman" charset="0"/>
                <a:cs typeface="Times New Roman" charset="0"/>
              </a:rPr>
              <a:t>We break precipitation into a few major features. </a:t>
            </a:r>
          </a:p>
          <a:p>
            <a:pPr marL="0" marR="0" lvl="0" indent="0" algn="l" defTabSz="914400" rtl="0" eaLnBrk="1" fontAlgn="auto" latinLnBrk="0" hangingPunct="1">
              <a:lnSpc>
                <a:spcPts val="1500"/>
              </a:lnSpc>
              <a:spcBef>
                <a:spcPts val="0"/>
              </a:spcBef>
              <a:spcAft>
                <a:spcPts val="900"/>
              </a:spcAft>
              <a:buClrTx/>
              <a:buSzTx/>
              <a:buFontTx/>
              <a:buNone/>
              <a:tabLst/>
              <a:defRPr/>
            </a:pPr>
            <a:endParaRPr lang="en-US" altLang="zh-CN" sz="1200" dirty="0">
              <a:latin typeface="Times New Roman" charset="0"/>
              <a:ea typeface="Times New Roman" charset="0"/>
              <a:cs typeface="Times New Roman" charset="0"/>
            </a:endParaRPr>
          </a:p>
          <a:p>
            <a:pPr marL="0" marR="0" lvl="0" indent="0" algn="l" defTabSz="914400" rtl="0" eaLnBrk="1" fontAlgn="auto" latinLnBrk="0" hangingPunct="1">
              <a:lnSpc>
                <a:spcPts val="1500"/>
              </a:lnSpc>
              <a:spcBef>
                <a:spcPts val="0"/>
              </a:spcBef>
              <a:spcAft>
                <a:spcPts val="900"/>
              </a:spcAft>
              <a:buClrTx/>
              <a:buSzTx/>
              <a:buFontTx/>
              <a:buNone/>
              <a:tabLst/>
              <a:defRPr/>
            </a:pPr>
            <a:endParaRPr lang="en-US" altLang="zh-CN" sz="1200" dirty="0">
              <a:latin typeface="Times New Roman" charset="0"/>
              <a:ea typeface="Times New Roman" charset="0"/>
              <a:cs typeface="Times New Roman" charset="0"/>
            </a:endParaRPr>
          </a:p>
          <a:p>
            <a:pPr marL="0" marR="0" lvl="0" indent="0" algn="l" defTabSz="914400" rtl="0" eaLnBrk="1" fontAlgn="auto" latinLnBrk="0" hangingPunct="1">
              <a:lnSpc>
                <a:spcPts val="1500"/>
              </a:lnSpc>
              <a:spcBef>
                <a:spcPts val="0"/>
              </a:spcBef>
              <a:spcAft>
                <a:spcPts val="900"/>
              </a:spcAft>
              <a:buClrTx/>
              <a:buSzTx/>
              <a:buFontTx/>
              <a:buNone/>
              <a:tabLst/>
              <a:defRPr/>
            </a:pPr>
            <a:endParaRPr lang="en-US" altLang="zh-CN" sz="1200" dirty="0">
              <a:latin typeface="Times New Roman" charset="0"/>
              <a:ea typeface="Times New Roman" charset="0"/>
              <a:cs typeface="Times New Roman" charset="0"/>
            </a:endParaRPr>
          </a:p>
          <a:p>
            <a:pPr marL="0" marR="0" lvl="0" indent="0" algn="l" defTabSz="914400" rtl="0" eaLnBrk="1" fontAlgn="auto" latinLnBrk="0" hangingPunct="1">
              <a:lnSpc>
                <a:spcPts val="1500"/>
              </a:lnSpc>
              <a:spcBef>
                <a:spcPts val="0"/>
              </a:spcBef>
              <a:spcAft>
                <a:spcPts val="900"/>
              </a:spcAft>
              <a:buClrTx/>
              <a:buSzTx/>
              <a:buFontTx/>
              <a:buNone/>
              <a:tabLst/>
              <a:defRPr/>
            </a:pPr>
            <a:r>
              <a:rPr lang="en-US" altLang="zh-CN" sz="1200" dirty="0">
                <a:latin typeface="Times New Roman" charset="0"/>
                <a:ea typeface="Times New Roman" charset="0"/>
                <a:cs typeface="Times New Roman" charset="0"/>
              </a:rPr>
              <a:t>《1》</a:t>
            </a:r>
            <a:r>
              <a:rPr lang="en-US" sz="1200" kern="1200" dirty="0">
                <a:solidFill>
                  <a:schemeClr val="tx1"/>
                </a:solidFill>
                <a:effectLst/>
                <a:latin typeface="+mn-lt"/>
                <a:ea typeface="+mn-ea"/>
                <a:cs typeface="+mn-cs"/>
              </a:rPr>
              <a:t>Spatial distributions of the four flood indices during the TRMM period are shown in Fig. 1e-h. Flood frequency (FF) has roughly similar spatial distribution as for </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F25, and Pr25. High FF values appear approximately in the same locations as regional precipitation maxima, such as in the Maritime Continent, southeastern coast of Asia, southeastern USA, tropical Africa, etc. </a:t>
            </a:r>
          </a:p>
          <a:p>
            <a:pPr marL="0" marR="0" lvl="0" indent="0" algn="l" defTabSz="914400" rtl="0" eaLnBrk="1" fontAlgn="auto" latinLnBrk="0" hangingPunct="1">
              <a:lnSpc>
                <a:spcPts val="1500"/>
              </a:lnSpc>
              <a:spcBef>
                <a:spcPts val="0"/>
              </a:spcBef>
              <a:spcAft>
                <a:spcPts val="90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ts val="1500"/>
              </a:lnSpc>
              <a:spcBef>
                <a:spcPts val="0"/>
              </a:spcBef>
              <a:spcAft>
                <a:spcPts val="900"/>
              </a:spcAft>
              <a:buClrTx/>
              <a:buSzTx/>
              <a:buFontTx/>
              <a:buNone/>
              <a:tabLst/>
              <a:defRPr/>
            </a:pPr>
            <a:r>
              <a:rPr lang="en-US" altLang="zh-CN" sz="1200"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FF tends to be more relevant to F25 and Pr25 than to </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for instance, along the northern coast of Australia, northeast India. However, the correspondence between FF and R25 tends to be weak, suggesting that flood frequency might be closely related to monthly mean precipitation and extreme precipitation frequency in many regions.</a:t>
            </a:r>
          </a:p>
          <a:p>
            <a:pPr marL="0" marR="0" lvl="0" indent="0" algn="l" defTabSz="914400" rtl="0" eaLnBrk="1" fontAlgn="auto" latinLnBrk="0" hangingPunct="1">
              <a:lnSpc>
                <a:spcPts val="1500"/>
              </a:lnSpc>
              <a:spcBef>
                <a:spcPts val="0"/>
              </a:spcBef>
              <a:spcAft>
                <a:spcPts val="90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ts val="1500"/>
              </a:lnSpc>
              <a:spcBef>
                <a:spcPts val="0"/>
              </a:spcBef>
              <a:spcAft>
                <a:spcPts val="900"/>
              </a:spcAft>
              <a:buClrTx/>
              <a:buSzTx/>
              <a:buFontTx/>
              <a:buNone/>
              <a:tabLst/>
              <a:defRPr/>
            </a:pPr>
            <a:r>
              <a:rPr lang="en-US" altLang="zh-CN" sz="1200"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The other three flood indices (FD, FI, and FTI) in general have similar spatial distributions as FF. Nevertheless, their spatial features have many detailed discrepancies from that for FF. In particular, these three indices show much more fragmented spatial features generally lacking focused regional maxima. It is also noted that these three flood indices may be not only associated with </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F25, Pr25, and FF, but also related to (extreme) precipitation intensity (R25). For instance, in the southeastern South America, there is no regional peak in FF, </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F25, and Pr25, however, high values in FD, FI, and FTI appear there seemingly manifesting the regional peak in R25.</a:t>
            </a:r>
          </a:p>
          <a:p>
            <a:pPr marL="0" marR="0" lvl="0" indent="0" algn="l" defTabSz="914400" rtl="0" eaLnBrk="1" fontAlgn="auto" latinLnBrk="0" hangingPunct="1">
              <a:lnSpc>
                <a:spcPts val="1500"/>
              </a:lnSpc>
              <a:spcBef>
                <a:spcPts val="0"/>
              </a:spcBef>
              <a:spcAft>
                <a:spcPts val="90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ts val="1500"/>
              </a:lnSpc>
              <a:spcBef>
                <a:spcPts val="0"/>
              </a:spcBef>
              <a:spcAft>
                <a:spcPts val="900"/>
              </a:spcAft>
              <a:buClrTx/>
              <a:buSzTx/>
              <a:buFontTx/>
              <a:buNone/>
              <a:tabLst/>
              <a:defRPr/>
            </a:pPr>
            <a:r>
              <a:rPr lang="en-US" altLang="zh-CN" sz="1200" kern="12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In summary, this Fig indicates that mean precipitation (and extreme precipitation) and floods generally have similar spatial distributions, which confirms that more precipitation often corresponds to higher probability of the occurrence of floods. However, differences exist between precipitation and floods regarding their spatial features. For example, regional peaks for </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F25, and Pr25 appear in the north parts of South America, but high values for FF, FI, and FTI are generally seen south of them. </a:t>
            </a:r>
          </a:p>
          <a:p>
            <a:endParaRPr lang="en-US" dirty="0"/>
          </a:p>
        </p:txBody>
      </p:sp>
      <p:sp>
        <p:nvSpPr>
          <p:cNvPr id="4" name="Slide Number Placeholder 3"/>
          <p:cNvSpPr>
            <a:spLocks noGrp="1"/>
          </p:cNvSpPr>
          <p:nvPr>
            <p:ph type="sldNum" sz="quarter" idx="5"/>
          </p:nvPr>
        </p:nvSpPr>
        <p:spPr/>
        <p:txBody>
          <a:bodyPr/>
          <a:lstStyle/>
          <a:p>
            <a:fld id="{24C8E3F9-5158-427E-AEB3-5AFAA28859FC}" type="slidenum">
              <a:rPr lang="zh-CN" altLang="en-US" smtClean="0"/>
              <a:t>8</a:t>
            </a:fld>
            <a:endParaRPr lang="zh-CN" altLang="en-US"/>
          </a:p>
        </p:txBody>
      </p:sp>
    </p:spTree>
    <p:extLst>
      <p:ext uri="{BB962C8B-B14F-4D97-AF65-F5344CB8AC3E}">
        <p14:creationId xmlns:p14="http://schemas.microsoft.com/office/powerpoint/2010/main" val="1499707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effectLst/>
                <a:latin typeface="+mn-lt"/>
                <a:ea typeface="+mn-ea"/>
                <a:cs typeface="+mn-cs"/>
              </a:rPr>
              <a:t>To provide a more quantitative estimation of the relations between floods and precipitation indices, the total number of grids with the largest correlation coefficient with the various individual precipitation indices for each flood index are counted and then divided by the total number of grids over global lands between 50</a:t>
            </a:r>
            <a:r>
              <a:rPr lang="en-US" sz="1200" kern="1200" baseline="300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N-50</a:t>
            </a:r>
            <a:r>
              <a:rPr lang="en-US" sz="1200" kern="1200" baseline="300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S. The resulting ratios (percentages) can then be applied to illuminate the preferences of precipitation factors for each flood index globally (Fig. 6).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altLang="zh-CN" sz="1200" kern="1200" dirty="0">
                <a:solidFill>
                  <a:schemeClr val="tx1"/>
                </a:solidFill>
                <a:effectLst/>
                <a:latin typeface="+mn-lt"/>
                <a:ea typeface="+mn-ea"/>
                <a:cs typeface="+mn-cs"/>
              </a:rPr>
              <a:t>《1》</a:t>
            </a:r>
            <a:r>
              <a:rPr lang="ja-JP" altLang="en-US" sz="1200" kern="1200">
                <a:solidFill>
                  <a:schemeClr val="tx1"/>
                </a:solidFill>
                <a:effectLst/>
                <a:latin typeface="+mn-lt"/>
                <a:ea typeface="+mn-ea"/>
                <a:cs typeface="+mn-cs"/>
              </a:rPr>
              <a:t>不同的洪水特征收到各种降水特征的不同影响</a:t>
            </a:r>
            <a:r>
              <a:rPr lang="zh-CN" altLang="en-US" sz="1200" kern="1200" dirty="0">
                <a:solidFill>
                  <a:schemeClr val="tx1"/>
                </a:solidFill>
                <a:effectLst/>
                <a:latin typeface="+mn-lt"/>
                <a:ea typeface="+mn-ea"/>
                <a:cs typeface="+mn-cs"/>
              </a:rPr>
              <a:t>。</a:t>
            </a:r>
            <a:r>
              <a:rPr lang="ja-JP" altLang="en-US" sz="1200" kern="1200">
                <a:solidFill>
                  <a:schemeClr val="tx1"/>
                </a:solidFill>
                <a:effectLst/>
                <a:latin typeface="+mn-lt"/>
                <a:ea typeface="+mn-ea"/>
                <a:cs typeface="+mn-cs"/>
              </a:rPr>
              <a:t>但是</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marL="0" indent="0">
              <a:buFontTx/>
              <a:buNone/>
            </a:pPr>
            <a:endParaRPr lang="en-US" sz="1200" kern="1200" dirty="0">
              <a:solidFill>
                <a:schemeClr val="tx1"/>
              </a:solidFill>
              <a:effectLst/>
              <a:latin typeface="+mn-lt"/>
              <a:ea typeface="+mn-ea"/>
              <a:cs typeface="+mn-cs"/>
            </a:endParaRPr>
          </a:p>
          <a:p>
            <a:pPr marL="0" indent="0">
              <a:buFontTx/>
              <a:buNone/>
            </a:pPr>
            <a:r>
              <a:rPr lang="en-US" altLang="zh-CN" sz="1200"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For FF, F25 is the precipitation index that has the largest number of grids with the highest correlation during both seasons, clearly showing the dominant role of the frequency of extreme precipitation events in the occurrence of floods. The precipitation indices with the second and third largest number of grids with the highest correlation are F10 and F50, further confirming the importance of precipitation frequency in the occurrence of floods.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altLang="zh-CN" sz="1200"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As FF, FD also has a similar relation with precipitation frequency.</a:t>
            </a:r>
            <a:r>
              <a:rPr lang="en-US" dirty="0">
                <a:effectLst/>
              </a:rPr>
              <a:t> </a:t>
            </a:r>
            <a:r>
              <a:rPr lang="en-US" sz="1200" kern="1200" dirty="0">
                <a:solidFill>
                  <a:schemeClr val="tx1"/>
                </a:solidFill>
                <a:effectLst/>
                <a:latin typeface="+mn-lt"/>
                <a:ea typeface="+mn-ea"/>
                <a:cs typeface="+mn-cs"/>
              </a:rPr>
              <a:t>For FI and FTI, the precipitation indices that produce the largest number of grids of the highest correlation are Pr25 during both seasons and Pr25 (Pr10) during DJF (JJA), respectively, suggesting that over most regions, in contrast to FF and FD, flood intensity (FI and FTI) tends to be more associated with total precipitation volume/magnitude especially for those extreme precipitation events.</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A further examination of Fig. 6 indicates that monthly mean precipitation (</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and precipitation frequency in particular F25 could impact flood intensity (FI and FTI) as well. It is further noted that precipitation intensity except the very high end one (R50) has a relatively weak impact on floods globally.</a:t>
            </a:r>
          </a:p>
          <a:p>
            <a:pPr marL="171450" indent="-171450">
              <a:buFont typeface="Wingdings" pitchFamily="2" charset="2"/>
              <a:buChar char="Ø"/>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4C8E3F9-5158-427E-AEB3-5AFAA28859FC}" type="slidenum">
              <a:rPr lang="zh-CN" altLang="en-US" smtClean="0"/>
              <a:t>9</a:t>
            </a:fld>
            <a:endParaRPr lang="zh-CN" altLang="en-US"/>
          </a:p>
        </p:txBody>
      </p:sp>
    </p:spTree>
    <p:extLst>
      <p:ext uri="{BB962C8B-B14F-4D97-AF65-F5344CB8AC3E}">
        <p14:creationId xmlns:p14="http://schemas.microsoft.com/office/powerpoint/2010/main" val="242268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1" dirty="0">
                <a:solidFill>
                  <a:schemeClr val="accent1"/>
                </a:solidFill>
                <a:latin typeface="Times New Roman" panose="02020603050405020304" pitchFamily="18" charset="0"/>
                <a:cs typeface="Times New Roman" panose="02020603050405020304" pitchFamily="18" charset="0"/>
              </a:rPr>
              <a:t>Since we developed first global flood monitoring system (GFMS) since 2010 using hydrological models driven by multiple satellite precipitation and Numerical Weather Prediction products to provide global flood simulation at 1/8 degree 3 hourly , we further developed a hydrometeorological solution on Floods which is modeling framework based on GFMS for flood forecast at global to local scales. </a:t>
            </a:r>
          </a:p>
          <a:p>
            <a:endParaRPr lang="en-US" altLang="zh-CN" sz="1200" b="1" dirty="0">
              <a:solidFill>
                <a:schemeClr val="accent1"/>
              </a:solidFill>
              <a:latin typeface="Times New Roman" panose="02020603050405020304" pitchFamily="18" charset="0"/>
              <a:cs typeface="Times New Roman" panose="02020603050405020304" pitchFamily="18" charset="0"/>
            </a:endParaRPr>
          </a:p>
          <a:p>
            <a:r>
              <a:rPr lang="en-US" altLang="zh-CN" sz="1200" b="1" dirty="0">
                <a:solidFill>
                  <a:schemeClr val="accent1"/>
                </a:solidFill>
                <a:latin typeface="Times New Roman" panose="02020603050405020304" pitchFamily="18" charset="0"/>
                <a:cs typeface="Times New Roman" panose="02020603050405020304" pitchFamily="18" charset="0"/>
              </a:rPr>
              <a:t>The GHS-F has also been operationally running for entire China mainland by National Meteorological Center for real time flood forecast to 10days since 2020.  </a:t>
            </a:r>
            <a:endParaRPr lang="zh-CN" altLang="en-US" dirty="0"/>
          </a:p>
          <a:p>
            <a:endParaRPr lang="en-US" dirty="0"/>
          </a:p>
        </p:txBody>
      </p:sp>
      <p:sp>
        <p:nvSpPr>
          <p:cNvPr id="4" name="Slide Number Placeholder 3"/>
          <p:cNvSpPr>
            <a:spLocks noGrp="1"/>
          </p:cNvSpPr>
          <p:nvPr>
            <p:ph type="sldNum" sz="quarter" idx="5"/>
          </p:nvPr>
        </p:nvSpPr>
        <p:spPr/>
        <p:txBody>
          <a:bodyPr/>
          <a:lstStyle/>
          <a:p>
            <a:fld id="{24C8E3F9-5158-427E-AEB3-5AFAA28859FC}" type="slidenum">
              <a:rPr lang="zh-CN" altLang="en-US" smtClean="0"/>
              <a:t>11</a:t>
            </a:fld>
            <a:endParaRPr lang="zh-CN" altLang="en-US"/>
          </a:p>
        </p:txBody>
      </p:sp>
    </p:spTree>
    <p:extLst>
      <p:ext uri="{BB962C8B-B14F-4D97-AF65-F5344CB8AC3E}">
        <p14:creationId xmlns:p14="http://schemas.microsoft.com/office/powerpoint/2010/main" val="1770626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1BBA1-415D-0038-6565-BF1E361ACF43}"/>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0FE04A4F-6E64-E07E-BBA9-7EEF3B14E9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9167C184-B51E-F356-C404-60951946C883}"/>
              </a:ext>
            </a:extLst>
          </p:cNvPr>
          <p:cNvSpPr>
            <a:spLocks noGrp="1"/>
          </p:cNvSpPr>
          <p:nvPr>
            <p:ph type="dt" sz="half" idx="10"/>
          </p:nvPr>
        </p:nvSpPr>
        <p:spPr/>
        <p:txBody>
          <a:bodyPr/>
          <a:lstStyle/>
          <a:p>
            <a:fld id="{2C6AD85C-5CF9-0A42-84FB-87991DDF054E}" type="datetimeFigureOut">
              <a:rPr kumimoji="1" lang="zh-CN" altLang="en-US" smtClean="0"/>
              <a:t>2023/9/18</a:t>
            </a:fld>
            <a:endParaRPr kumimoji="1" lang="zh-CN" altLang="en-US"/>
          </a:p>
        </p:txBody>
      </p:sp>
      <p:sp>
        <p:nvSpPr>
          <p:cNvPr id="5" name="页脚占位符 4">
            <a:extLst>
              <a:ext uri="{FF2B5EF4-FFF2-40B4-BE49-F238E27FC236}">
                <a16:creationId xmlns:a16="http://schemas.microsoft.com/office/drawing/2014/main" id="{141D40E9-24D5-C425-0974-42754B4C1BA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AAC4CED-5906-A239-9714-4F656C0D0069}"/>
              </a:ext>
            </a:extLst>
          </p:cNvPr>
          <p:cNvSpPr>
            <a:spLocks noGrp="1"/>
          </p:cNvSpPr>
          <p:nvPr>
            <p:ph type="sldNum" sz="quarter" idx="12"/>
          </p:nvPr>
        </p:nvSpPr>
        <p:spPr/>
        <p:txBody>
          <a:bodyPr/>
          <a:lstStyle/>
          <a:p>
            <a:fld id="{13CF3CA2-05E4-CA4A-BD18-665150FD2D97}" type="slidenum">
              <a:rPr kumimoji="1" lang="zh-CN" altLang="en-US" smtClean="0"/>
              <a:t>‹#›</a:t>
            </a:fld>
            <a:endParaRPr kumimoji="1" lang="zh-CN" altLang="en-US"/>
          </a:p>
        </p:txBody>
      </p:sp>
    </p:spTree>
    <p:extLst>
      <p:ext uri="{BB962C8B-B14F-4D97-AF65-F5344CB8AC3E}">
        <p14:creationId xmlns:p14="http://schemas.microsoft.com/office/powerpoint/2010/main" val="166919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291178-1E65-1E13-1709-BA38BE55175B}"/>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22A66ED8-7937-A171-2904-ECAC637A8CF8}"/>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79DA0DB-F417-F960-74E0-1904C894C297}"/>
              </a:ext>
            </a:extLst>
          </p:cNvPr>
          <p:cNvSpPr>
            <a:spLocks noGrp="1"/>
          </p:cNvSpPr>
          <p:nvPr>
            <p:ph type="dt" sz="half" idx="10"/>
          </p:nvPr>
        </p:nvSpPr>
        <p:spPr/>
        <p:txBody>
          <a:bodyPr/>
          <a:lstStyle/>
          <a:p>
            <a:fld id="{2C6AD85C-5CF9-0A42-84FB-87991DDF054E}" type="datetimeFigureOut">
              <a:rPr kumimoji="1" lang="zh-CN" altLang="en-US" smtClean="0"/>
              <a:t>2023/9/18</a:t>
            </a:fld>
            <a:endParaRPr kumimoji="1" lang="zh-CN" altLang="en-US"/>
          </a:p>
        </p:txBody>
      </p:sp>
      <p:sp>
        <p:nvSpPr>
          <p:cNvPr id="5" name="页脚占位符 4">
            <a:extLst>
              <a:ext uri="{FF2B5EF4-FFF2-40B4-BE49-F238E27FC236}">
                <a16:creationId xmlns:a16="http://schemas.microsoft.com/office/drawing/2014/main" id="{0FA2E167-0AAA-A6C5-31BC-193939C8F6C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4B9A3B1-FC7B-2A2E-4F5D-EA7F9A47073A}"/>
              </a:ext>
            </a:extLst>
          </p:cNvPr>
          <p:cNvSpPr>
            <a:spLocks noGrp="1"/>
          </p:cNvSpPr>
          <p:nvPr>
            <p:ph type="sldNum" sz="quarter" idx="12"/>
          </p:nvPr>
        </p:nvSpPr>
        <p:spPr/>
        <p:txBody>
          <a:bodyPr/>
          <a:lstStyle/>
          <a:p>
            <a:fld id="{13CF3CA2-05E4-CA4A-BD18-665150FD2D97}" type="slidenum">
              <a:rPr kumimoji="1" lang="zh-CN" altLang="en-US" smtClean="0"/>
              <a:t>‹#›</a:t>
            </a:fld>
            <a:endParaRPr kumimoji="1" lang="zh-CN" altLang="en-US"/>
          </a:p>
        </p:txBody>
      </p:sp>
    </p:spTree>
    <p:extLst>
      <p:ext uri="{BB962C8B-B14F-4D97-AF65-F5344CB8AC3E}">
        <p14:creationId xmlns:p14="http://schemas.microsoft.com/office/powerpoint/2010/main" val="140878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2946FF2-7170-8E06-9C80-CBA29383D848}"/>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CE6049A2-F881-548B-C17A-94431C1460B0}"/>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E3548DB-899D-3E78-D8C2-8400DB45D5B5}"/>
              </a:ext>
            </a:extLst>
          </p:cNvPr>
          <p:cNvSpPr>
            <a:spLocks noGrp="1"/>
          </p:cNvSpPr>
          <p:nvPr>
            <p:ph type="dt" sz="half" idx="10"/>
          </p:nvPr>
        </p:nvSpPr>
        <p:spPr/>
        <p:txBody>
          <a:bodyPr/>
          <a:lstStyle/>
          <a:p>
            <a:fld id="{2C6AD85C-5CF9-0A42-84FB-87991DDF054E}" type="datetimeFigureOut">
              <a:rPr kumimoji="1" lang="zh-CN" altLang="en-US" smtClean="0"/>
              <a:t>2023/9/18</a:t>
            </a:fld>
            <a:endParaRPr kumimoji="1" lang="zh-CN" altLang="en-US"/>
          </a:p>
        </p:txBody>
      </p:sp>
      <p:sp>
        <p:nvSpPr>
          <p:cNvPr id="5" name="页脚占位符 4">
            <a:extLst>
              <a:ext uri="{FF2B5EF4-FFF2-40B4-BE49-F238E27FC236}">
                <a16:creationId xmlns:a16="http://schemas.microsoft.com/office/drawing/2014/main" id="{78222005-9E95-EBEB-A351-A948C34A289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EFF8770-E267-1FA3-9340-0DECEC025390}"/>
              </a:ext>
            </a:extLst>
          </p:cNvPr>
          <p:cNvSpPr>
            <a:spLocks noGrp="1"/>
          </p:cNvSpPr>
          <p:nvPr>
            <p:ph type="sldNum" sz="quarter" idx="12"/>
          </p:nvPr>
        </p:nvSpPr>
        <p:spPr/>
        <p:txBody>
          <a:bodyPr/>
          <a:lstStyle/>
          <a:p>
            <a:fld id="{13CF3CA2-05E4-CA4A-BD18-665150FD2D97}" type="slidenum">
              <a:rPr kumimoji="1" lang="zh-CN" altLang="en-US" smtClean="0"/>
              <a:t>‹#›</a:t>
            </a:fld>
            <a:endParaRPr kumimoji="1" lang="zh-CN" altLang="en-US"/>
          </a:p>
        </p:txBody>
      </p:sp>
    </p:spTree>
    <p:extLst>
      <p:ext uri="{BB962C8B-B14F-4D97-AF65-F5344CB8AC3E}">
        <p14:creationId xmlns:p14="http://schemas.microsoft.com/office/powerpoint/2010/main" val="142117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666326"/>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237A294-E62D-A436-4488-2E6445C6F104}"/>
              </a:ext>
            </a:extLst>
          </p:cNvPr>
          <p:cNvCxnSpPr>
            <a:cxnSpLocks/>
          </p:cNvCxnSpPr>
          <p:nvPr userDrawn="1"/>
        </p:nvCxnSpPr>
        <p:spPr>
          <a:xfrm>
            <a:off x="0" y="971680"/>
            <a:ext cx="121920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13235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227820-4F67-1B41-1C3D-D2BB85569B32}"/>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E20E605E-171D-00B1-229B-1A4A9BA22CA9}"/>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FD0F1CD-A31C-EB35-ACEC-F40A71AD2451}"/>
              </a:ext>
            </a:extLst>
          </p:cNvPr>
          <p:cNvSpPr>
            <a:spLocks noGrp="1"/>
          </p:cNvSpPr>
          <p:nvPr>
            <p:ph type="dt" sz="half" idx="10"/>
          </p:nvPr>
        </p:nvSpPr>
        <p:spPr/>
        <p:txBody>
          <a:bodyPr/>
          <a:lstStyle/>
          <a:p>
            <a:fld id="{2C6AD85C-5CF9-0A42-84FB-87991DDF054E}" type="datetimeFigureOut">
              <a:rPr kumimoji="1" lang="zh-CN" altLang="en-US" smtClean="0"/>
              <a:t>2023/9/18</a:t>
            </a:fld>
            <a:endParaRPr kumimoji="1" lang="zh-CN" altLang="en-US"/>
          </a:p>
        </p:txBody>
      </p:sp>
      <p:sp>
        <p:nvSpPr>
          <p:cNvPr id="5" name="页脚占位符 4">
            <a:extLst>
              <a:ext uri="{FF2B5EF4-FFF2-40B4-BE49-F238E27FC236}">
                <a16:creationId xmlns:a16="http://schemas.microsoft.com/office/drawing/2014/main" id="{2C846618-7FE3-5456-5A74-A09EA13DBA3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1503AA9-DF06-0F04-51A2-83B46E4A0818}"/>
              </a:ext>
            </a:extLst>
          </p:cNvPr>
          <p:cNvSpPr>
            <a:spLocks noGrp="1"/>
          </p:cNvSpPr>
          <p:nvPr>
            <p:ph type="sldNum" sz="quarter" idx="12"/>
          </p:nvPr>
        </p:nvSpPr>
        <p:spPr/>
        <p:txBody>
          <a:bodyPr/>
          <a:lstStyle/>
          <a:p>
            <a:fld id="{13CF3CA2-05E4-CA4A-BD18-665150FD2D97}" type="slidenum">
              <a:rPr kumimoji="1" lang="zh-CN" altLang="en-US" smtClean="0"/>
              <a:t>‹#›</a:t>
            </a:fld>
            <a:endParaRPr kumimoji="1" lang="zh-CN" altLang="en-US"/>
          </a:p>
        </p:txBody>
      </p:sp>
    </p:spTree>
    <p:extLst>
      <p:ext uri="{BB962C8B-B14F-4D97-AF65-F5344CB8AC3E}">
        <p14:creationId xmlns:p14="http://schemas.microsoft.com/office/powerpoint/2010/main" val="21498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20456-5F79-DE20-1E90-F8D2F6B039D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9DB54365-9B5C-4225-29D3-5E773FC212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B18DAD6-6270-7146-B6F3-6AD098B04B8C}"/>
              </a:ext>
            </a:extLst>
          </p:cNvPr>
          <p:cNvSpPr>
            <a:spLocks noGrp="1"/>
          </p:cNvSpPr>
          <p:nvPr>
            <p:ph type="dt" sz="half" idx="10"/>
          </p:nvPr>
        </p:nvSpPr>
        <p:spPr/>
        <p:txBody>
          <a:bodyPr/>
          <a:lstStyle/>
          <a:p>
            <a:fld id="{2C6AD85C-5CF9-0A42-84FB-87991DDF054E}" type="datetimeFigureOut">
              <a:rPr kumimoji="1" lang="zh-CN" altLang="en-US" smtClean="0"/>
              <a:t>2023/9/18</a:t>
            </a:fld>
            <a:endParaRPr kumimoji="1" lang="zh-CN" altLang="en-US"/>
          </a:p>
        </p:txBody>
      </p:sp>
      <p:sp>
        <p:nvSpPr>
          <p:cNvPr id="5" name="页脚占位符 4">
            <a:extLst>
              <a:ext uri="{FF2B5EF4-FFF2-40B4-BE49-F238E27FC236}">
                <a16:creationId xmlns:a16="http://schemas.microsoft.com/office/drawing/2014/main" id="{9EB1F28F-900C-D300-6791-1C604990078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337B3C9-D2FF-3ED0-8A8A-9B88139BCCD9}"/>
              </a:ext>
            </a:extLst>
          </p:cNvPr>
          <p:cNvSpPr>
            <a:spLocks noGrp="1"/>
          </p:cNvSpPr>
          <p:nvPr>
            <p:ph type="sldNum" sz="quarter" idx="12"/>
          </p:nvPr>
        </p:nvSpPr>
        <p:spPr/>
        <p:txBody>
          <a:bodyPr/>
          <a:lstStyle/>
          <a:p>
            <a:fld id="{13CF3CA2-05E4-CA4A-BD18-665150FD2D97}" type="slidenum">
              <a:rPr kumimoji="1" lang="zh-CN" altLang="en-US" smtClean="0"/>
              <a:t>‹#›</a:t>
            </a:fld>
            <a:endParaRPr kumimoji="1" lang="zh-CN" altLang="en-US"/>
          </a:p>
        </p:txBody>
      </p:sp>
    </p:spTree>
    <p:extLst>
      <p:ext uri="{BB962C8B-B14F-4D97-AF65-F5344CB8AC3E}">
        <p14:creationId xmlns:p14="http://schemas.microsoft.com/office/powerpoint/2010/main" val="358640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59D9C9-E19D-6B2F-D8BE-B1025E6E15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29BBD0D8-174A-1884-88AB-24896163B9A7}"/>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C50F158F-7F06-25C2-77EF-02772C2563E1}"/>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84998D30-E78C-5220-AE63-77F592BAE99E}"/>
              </a:ext>
            </a:extLst>
          </p:cNvPr>
          <p:cNvSpPr>
            <a:spLocks noGrp="1"/>
          </p:cNvSpPr>
          <p:nvPr>
            <p:ph type="dt" sz="half" idx="10"/>
          </p:nvPr>
        </p:nvSpPr>
        <p:spPr/>
        <p:txBody>
          <a:bodyPr/>
          <a:lstStyle/>
          <a:p>
            <a:fld id="{2C6AD85C-5CF9-0A42-84FB-87991DDF054E}" type="datetimeFigureOut">
              <a:rPr kumimoji="1" lang="zh-CN" altLang="en-US" smtClean="0"/>
              <a:t>2023/9/18</a:t>
            </a:fld>
            <a:endParaRPr kumimoji="1" lang="zh-CN" altLang="en-US"/>
          </a:p>
        </p:txBody>
      </p:sp>
      <p:sp>
        <p:nvSpPr>
          <p:cNvPr id="6" name="页脚占位符 5">
            <a:extLst>
              <a:ext uri="{FF2B5EF4-FFF2-40B4-BE49-F238E27FC236}">
                <a16:creationId xmlns:a16="http://schemas.microsoft.com/office/drawing/2014/main" id="{52DF5288-6B37-7A1F-EAA2-4E70E7F99D7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61B10F75-6E09-FC11-5F8F-50781B46F05C}"/>
              </a:ext>
            </a:extLst>
          </p:cNvPr>
          <p:cNvSpPr>
            <a:spLocks noGrp="1"/>
          </p:cNvSpPr>
          <p:nvPr>
            <p:ph type="sldNum" sz="quarter" idx="12"/>
          </p:nvPr>
        </p:nvSpPr>
        <p:spPr/>
        <p:txBody>
          <a:bodyPr/>
          <a:lstStyle/>
          <a:p>
            <a:fld id="{13CF3CA2-05E4-CA4A-BD18-665150FD2D97}" type="slidenum">
              <a:rPr kumimoji="1" lang="zh-CN" altLang="en-US" smtClean="0"/>
              <a:t>‹#›</a:t>
            </a:fld>
            <a:endParaRPr kumimoji="1" lang="zh-CN" altLang="en-US"/>
          </a:p>
        </p:txBody>
      </p:sp>
    </p:spTree>
    <p:extLst>
      <p:ext uri="{BB962C8B-B14F-4D97-AF65-F5344CB8AC3E}">
        <p14:creationId xmlns:p14="http://schemas.microsoft.com/office/powerpoint/2010/main" val="2599662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B5E8D8-1551-95EA-7AD1-C3587FECA6A4}"/>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E6BDADA-D2F9-32EE-1FCD-7ACB63489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A51644E-F310-25E5-31E5-F19684F50423}"/>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0D21F7FF-23DC-7DB7-C452-072DA8E92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793106DD-B909-20FD-3C6A-E096DD0B82EA}"/>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20269D87-AFE1-8967-F17E-C44CD3C21920}"/>
              </a:ext>
            </a:extLst>
          </p:cNvPr>
          <p:cNvSpPr>
            <a:spLocks noGrp="1"/>
          </p:cNvSpPr>
          <p:nvPr>
            <p:ph type="dt" sz="half" idx="10"/>
          </p:nvPr>
        </p:nvSpPr>
        <p:spPr/>
        <p:txBody>
          <a:bodyPr/>
          <a:lstStyle/>
          <a:p>
            <a:fld id="{2C6AD85C-5CF9-0A42-84FB-87991DDF054E}" type="datetimeFigureOut">
              <a:rPr kumimoji="1" lang="zh-CN" altLang="en-US" smtClean="0"/>
              <a:t>2023/9/18</a:t>
            </a:fld>
            <a:endParaRPr kumimoji="1" lang="zh-CN" altLang="en-US"/>
          </a:p>
        </p:txBody>
      </p:sp>
      <p:sp>
        <p:nvSpPr>
          <p:cNvPr id="8" name="页脚占位符 7">
            <a:extLst>
              <a:ext uri="{FF2B5EF4-FFF2-40B4-BE49-F238E27FC236}">
                <a16:creationId xmlns:a16="http://schemas.microsoft.com/office/drawing/2014/main" id="{F7968908-3A53-68CA-72E9-4D003A14C751}"/>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53469797-12AF-3424-24E5-DFED0D32204F}"/>
              </a:ext>
            </a:extLst>
          </p:cNvPr>
          <p:cNvSpPr>
            <a:spLocks noGrp="1"/>
          </p:cNvSpPr>
          <p:nvPr>
            <p:ph type="sldNum" sz="quarter" idx="12"/>
          </p:nvPr>
        </p:nvSpPr>
        <p:spPr/>
        <p:txBody>
          <a:bodyPr/>
          <a:lstStyle/>
          <a:p>
            <a:fld id="{13CF3CA2-05E4-CA4A-BD18-665150FD2D97}" type="slidenum">
              <a:rPr kumimoji="1" lang="zh-CN" altLang="en-US" smtClean="0"/>
              <a:t>‹#›</a:t>
            </a:fld>
            <a:endParaRPr kumimoji="1" lang="zh-CN" altLang="en-US"/>
          </a:p>
        </p:txBody>
      </p:sp>
    </p:spTree>
    <p:extLst>
      <p:ext uri="{BB962C8B-B14F-4D97-AF65-F5344CB8AC3E}">
        <p14:creationId xmlns:p14="http://schemas.microsoft.com/office/powerpoint/2010/main" val="364777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DB86E1-CE89-5B0C-170F-C5330B917ABC}"/>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8764A7E4-7930-7FDA-47B2-4169393E1710}"/>
              </a:ext>
            </a:extLst>
          </p:cNvPr>
          <p:cNvSpPr>
            <a:spLocks noGrp="1"/>
          </p:cNvSpPr>
          <p:nvPr>
            <p:ph type="dt" sz="half" idx="10"/>
          </p:nvPr>
        </p:nvSpPr>
        <p:spPr/>
        <p:txBody>
          <a:bodyPr/>
          <a:lstStyle/>
          <a:p>
            <a:fld id="{2C6AD85C-5CF9-0A42-84FB-87991DDF054E}" type="datetimeFigureOut">
              <a:rPr kumimoji="1" lang="zh-CN" altLang="en-US" smtClean="0"/>
              <a:t>2023/9/18</a:t>
            </a:fld>
            <a:endParaRPr kumimoji="1" lang="zh-CN" altLang="en-US"/>
          </a:p>
        </p:txBody>
      </p:sp>
      <p:sp>
        <p:nvSpPr>
          <p:cNvPr id="4" name="页脚占位符 3">
            <a:extLst>
              <a:ext uri="{FF2B5EF4-FFF2-40B4-BE49-F238E27FC236}">
                <a16:creationId xmlns:a16="http://schemas.microsoft.com/office/drawing/2014/main" id="{30A52EC7-687E-DE15-98BF-AA1DD0DB3CE8}"/>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76E3B845-2FBB-0CF3-F8B3-0D20213D4D2C}"/>
              </a:ext>
            </a:extLst>
          </p:cNvPr>
          <p:cNvSpPr>
            <a:spLocks noGrp="1"/>
          </p:cNvSpPr>
          <p:nvPr>
            <p:ph type="sldNum" sz="quarter" idx="12"/>
          </p:nvPr>
        </p:nvSpPr>
        <p:spPr/>
        <p:txBody>
          <a:bodyPr/>
          <a:lstStyle/>
          <a:p>
            <a:fld id="{13CF3CA2-05E4-CA4A-BD18-665150FD2D97}" type="slidenum">
              <a:rPr kumimoji="1" lang="zh-CN" altLang="en-US" smtClean="0"/>
              <a:t>‹#›</a:t>
            </a:fld>
            <a:endParaRPr kumimoji="1" lang="zh-CN" altLang="en-US"/>
          </a:p>
        </p:txBody>
      </p:sp>
    </p:spTree>
    <p:extLst>
      <p:ext uri="{BB962C8B-B14F-4D97-AF65-F5344CB8AC3E}">
        <p14:creationId xmlns:p14="http://schemas.microsoft.com/office/powerpoint/2010/main" val="1687785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54060BF-BAB1-5CC3-48A3-240DCBCDB625}"/>
              </a:ext>
            </a:extLst>
          </p:cNvPr>
          <p:cNvSpPr>
            <a:spLocks noGrp="1"/>
          </p:cNvSpPr>
          <p:nvPr>
            <p:ph type="dt" sz="half" idx="10"/>
          </p:nvPr>
        </p:nvSpPr>
        <p:spPr/>
        <p:txBody>
          <a:bodyPr/>
          <a:lstStyle/>
          <a:p>
            <a:fld id="{2C6AD85C-5CF9-0A42-84FB-87991DDF054E}" type="datetimeFigureOut">
              <a:rPr kumimoji="1" lang="zh-CN" altLang="en-US" smtClean="0"/>
              <a:t>2023/9/18</a:t>
            </a:fld>
            <a:endParaRPr kumimoji="1" lang="zh-CN" altLang="en-US"/>
          </a:p>
        </p:txBody>
      </p:sp>
      <p:sp>
        <p:nvSpPr>
          <p:cNvPr id="3" name="页脚占位符 2">
            <a:extLst>
              <a:ext uri="{FF2B5EF4-FFF2-40B4-BE49-F238E27FC236}">
                <a16:creationId xmlns:a16="http://schemas.microsoft.com/office/drawing/2014/main" id="{1FF6FA72-01D8-296C-5A77-A7A2EBAAB2A9}"/>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1F0A7971-73ED-8614-517E-109C5EB4BAC9}"/>
              </a:ext>
            </a:extLst>
          </p:cNvPr>
          <p:cNvSpPr>
            <a:spLocks noGrp="1"/>
          </p:cNvSpPr>
          <p:nvPr>
            <p:ph type="sldNum" sz="quarter" idx="12"/>
          </p:nvPr>
        </p:nvSpPr>
        <p:spPr/>
        <p:txBody>
          <a:bodyPr/>
          <a:lstStyle/>
          <a:p>
            <a:fld id="{13CF3CA2-05E4-CA4A-BD18-665150FD2D97}" type="slidenum">
              <a:rPr kumimoji="1" lang="zh-CN" altLang="en-US" smtClean="0"/>
              <a:t>‹#›</a:t>
            </a:fld>
            <a:endParaRPr kumimoji="1" lang="zh-CN" altLang="en-US"/>
          </a:p>
        </p:txBody>
      </p:sp>
    </p:spTree>
    <p:extLst>
      <p:ext uri="{BB962C8B-B14F-4D97-AF65-F5344CB8AC3E}">
        <p14:creationId xmlns:p14="http://schemas.microsoft.com/office/powerpoint/2010/main" val="1311992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9B08E-70C4-1782-DA44-A1C971716E72}"/>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16B65F7-2555-E44A-3115-98ED03094F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995D4853-71DC-A607-131B-788A90A09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42C566F8-F280-D2B5-9D48-03C3F4C2E810}"/>
              </a:ext>
            </a:extLst>
          </p:cNvPr>
          <p:cNvSpPr>
            <a:spLocks noGrp="1"/>
          </p:cNvSpPr>
          <p:nvPr>
            <p:ph type="dt" sz="half" idx="10"/>
          </p:nvPr>
        </p:nvSpPr>
        <p:spPr/>
        <p:txBody>
          <a:bodyPr/>
          <a:lstStyle/>
          <a:p>
            <a:fld id="{2C6AD85C-5CF9-0A42-84FB-87991DDF054E}" type="datetimeFigureOut">
              <a:rPr kumimoji="1" lang="zh-CN" altLang="en-US" smtClean="0"/>
              <a:t>2023/9/18</a:t>
            </a:fld>
            <a:endParaRPr kumimoji="1" lang="zh-CN" altLang="en-US"/>
          </a:p>
        </p:txBody>
      </p:sp>
      <p:sp>
        <p:nvSpPr>
          <p:cNvPr id="6" name="页脚占位符 5">
            <a:extLst>
              <a:ext uri="{FF2B5EF4-FFF2-40B4-BE49-F238E27FC236}">
                <a16:creationId xmlns:a16="http://schemas.microsoft.com/office/drawing/2014/main" id="{D66A02F2-47C9-66DF-7CF4-F5DEBF7EE06E}"/>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4EAE1FC6-1C5E-4D43-7D75-9C1C5DA8E02C}"/>
              </a:ext>
            </a:extLst>
          </p:cNvPr>
          <p:cNvSpPr>
            <a:spLocks noGrp="1"/>
          </p:cNvSpPr>
          <p:nvPr>
            <p:ph type="sldNum" sz="quarter" idx="12"/>
          </p:nvPr>
        </p:nvSpPr>
        <p:spPr/>
        <p:txBody>
          <a:bodyPr/>
          <a:lstStyle/>
          <a:p>
            <a:fld id="{13CF3CA2-05E4-CA4A-BD18-665150FD2D97}" type="slidenum">
              <a:rPr kumimoji="1" lang="zh-CN" altLang="en-US" smtClean="0"/>
              <a:t>‹#›</a:t>
            </a:fld>
            <a:endParaRPr kumimoji="1" lang="zh-CN" altLang="en-US"/>
          </a:p>
        </p:txBody>
      </p:sp>
    </p:spTree>
    <p:extLst>
      <p:ext uri="{BB962C8B-B14F-4D97-AF65-F5344CB8AC3E}">
        <p14:creationId xmlns:p14="http://schemas.microsoft.com/office/powerpoint/2010/main" val="4009627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68BA-4A19-3761-821D-CA73555C0491}"/>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1BFD8486-261B-DBEF-C9D9-476A52354B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7583AF8-7377-1707-180D-D55991CCB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FF64490-6818-E482-DF17-4DD7AB3140F3}"/>
              </a:ext>
            </a:extLst>
          </p:cNvPr>
          <p:cNvSpPr>
            <a:spLocks noGrp="1"/>
          </p:cNvSpPr>
          <p:nvPr>
            <p:ph type="dt" sz="half" idx="10"/>
          </p:nvPr>
        </p:nvSpPr>
        <p:spPr/>
        <p:txBody>
          <a:bodyPr/>
          <a:lstStyle/>
          <a:p>
            <a:fld id="{2C6AD85C-5CF9-0A42-84FB-87991DDF054E}" type="datetimeFigureOut">
              <a:rPr kumimoji="1" lang="zh-CN" altLang="en-US" smtClean="0"/>
              <a:t>2023/9/18</a:t>
            </a:fld>
            <a:endParaRPr kumimoji="1" lang="zh-CN" altLang="en-US"/>
          </a:p>
        </p:txBody>
      </p:sp>
      <p:sp>
        <p:nvSpPr>
          <p:cNvPr id="6" name="页脚占位符 5">
            <a:extLst>
              <a:ext uri="{FF2B5EF4-FFF2-40B4-BE49-F238E27FC236}">
                <a16:creationId xmlns:a16="http://schemas.microsoft.com/office/drawing/2014/main" id="{27014F42-A3E3-D03F-DA8F-906B13909194}"/>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237D3226-D719-55B5-5823-2AEBB4694A5E}"/>
              </a:ext>
            </a:extLst>
          </p:cNvPr>
          <p:cNvSpPr>
            <a:spLocks noGrp="1"/>
          </p:cNvSpPr>
          <p:nvPr>
            <p:ph type="sldNum" sz="quarter" idx="12"/>
          </p:nvPr>
        </p:nvSpPr>
        <p:spPr/>
        <p:txBody>
          <a:bodyPr/>
          <a:lstStyle/>
          <a:p>
            <a:fld id="{13CF3CA2-05E4-CA4A-BD18-665150FD2D97}" type="slidenum">
              <a:rPr kumimoji="1" lang="zh-CN" altLang="en-US" smtClean="0"/>
              <a:t>‹#›</a:t>
            </a:fld>
            <a:endParaRPr kumimoji="1" lang="zh-CN" altLang="en-US"/>
          </a:p>
        </p:txBody>
      </p:sp>
    </p:spTree>
    <p:extLst>
      <p:ext uri="{BB962C8B-B14F-4D97-AF65-F5344CB8AC3E}">
        <p14:creationId xmlns:p14="http://schemas.microsoft.com/office/powerpoint/2010/main" val="3116640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1320C49-C7CD-4F5C-3C41-AE4C3D1B86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7796148A-5C1E-9550-045C-5ACF02762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A1094D7-ABA6-AC69-2F5D-B9AFE1BB8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AD85C-5CF9-0A42-84FB-87991DDF054E}" type="datetimeFigureOut">
              <a:rPr kumimoji="1" lang="zh-CN" altLang="en-US" smtClean="0"/>
              <a:t>2023/9/18</a:t>
            </a:fld>
            <a:endParaRPr kumimoji="1" lang="zh-CN" altLang="en-US"/>
          </a:p>
        </p:txBody>
      </p:sp>
      <p:sp>
        <p:nvSpPr>
          <p:cNvPr id="5" name="页脚占位符 4">
            <a:extLst>
              <a:ext uri="{FF2B5EF4-FFF2-40B4-BE49-F238E27FC236}">
                <a16:creationId xmlns:a16="http://schemas.microsoft.com/office/drawing/2014/main" id="{1EF60156-379D-6B85-A636-560242F291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FD67BC06-1F1B-2090-5E55-5A229D5F9C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F3CA2-05E4-CA4A-BD18-665150FD2D97}" type="slidenum">
              <a:rPr kumimoji="1" lang="zh-CN" altLang="en-US" smtClean="0"/>
              <a:t>‹#›</a:t>
            </a:fld>
            <a:endParaRPr kumimoji="1" lang="zh-CN" altLang="en-US"/>
          </a:p>
        </p:txBody>
      </p:sp>
    </p:spTree>
    <p:extLst>
      <p:ext uri="{BB962C8B-B14F-4D97-AF65-F5344CB8AC3E}">
        <p14:creationId xmlns:p14="http://schemas.microsoft.com/office/powerpoint/2010/main" val="3166476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1.gif"/><Relationship Id="rId11" Type="http://schemas.openxmlformats.org/officeDocument/2006/relationships/image" Target="../media/image26.png"/><Relationship Id="rId5" Type="http://schemas.openxmlformats.org/officeDocument/2006/relationships/image" Target="../media/image20.GIF"/><Relationship Id="rId10" Type="http://schemas.openxmlformats.org/officeDocument/2006/relationships/image" Target="../media/image25.gif"/><Relationship Id="rId4" Type="http://schemas.openxmlformats.org/officeDocument/2006/relationships/image" Target="../media/image19.png"/><Relationship Id="rId9"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00.png"/><Relationship Id="rId4" Type="http://schemas.openxmlformats.org/officeDocument/2006/relationships/image" Target="../media/image19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gif"/><Relationship Id="rId1" Type="http://schemas.openxmlformats.org/officeDocument/2006/relationships/slideLayout" Target="../slideLayouts/slideLayout13.xml"/><Relationship Id="rId6" Type="http://schemas.openxmlformats.org/officeDocument/2006/relationships/image" Target="../media/image54.gif"/><Relationship Id="rId5" Type="http://schemas.openxmlformats.org/officeDocument/2006/relationships/image" Target="../media/image53.gif"/><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270635" y="1685649"/>
            <a:ext cx="10104755" cy="1200329"/>
          </a:xfrm>
          <a:prstGeom prst="rect">
            <a:avLst/>
          </a:prstGeom>
          <a:effectLst/>
        </p:spPr>
        <p:txBody>
          <a:bodyPr wrap="square">
            <a:spAutoFit/>
          </a:bodyPr>
          <a:lstStyle>
            <a:defPPr>
              <a:defRPr lang="zh-CN"/>
            </a:defPPr>
            <a:lvl1pPr algn="ctr">
              <a:defRPr sz="9600" b="1" spc="300">
                <a:solidFill>
                  <a:schemeClr val="accent2"/>
                </a:solidFill>
                <a:effectLst>
                  <a:innerShdw blurRad="76200" dist="76200" dir="13500000">
                    <a:prstClr val="black">
                      <a:alpha val="50000"/>
                    </a:prstClr>
                  </a:innerShdw>
                </a:effectLst>
                <a:ea typeface="微软雅黑" panose="020B0503020204020204" pitchFamily="34" charset="-122"/>
              </a:defRPr>
            </a:lvl1pPr>
          </a:lstStyle>
          <a:p>
            <a:pPr defTabSz="457200"/>
            <a:r>
              <a:rPr lang="en-US" altLang="zh-CN" sz="3600" dirty="0">
                <a:latin typeface="Times New Roman" panose="02020603050405020304" charset="0"/>
                <a:cs typeface="Times New Roman" panose="02020603050405020304" charset="0"/>
              </a:rPr>
              <a:t>Flood risk</a:t>
            </a:r>
            <a:r>
              <a:rPr lang="zh-CN" altLang="en-US" sz="3600" dirty="0">
                <a:latin typeface="Times New Roman" panose="02020603050405020304" charset="0"/>
                <a:cs typeface="Times New Roman" panose="02020603050405020304" charset="0"/>
              </a:rPr>
              <a:t> </a:t>
            </a:r>
            <a:r>
              <a:rPr lang="en-US" altLang="zh-CN" sz="3600" dirty="0">
                <a:latin typeface="Times New Roman" panose="02020603050405020304" charset="0"/>
                <a:cs typeface="Times New Roman" panose="02020603050405020304" charset="0"/>
              </a:rPr>
              <a:t>prediction under climate change from global to local scales</a:t>
            </a:r>
          </a:p>
        </p:txBody>
      </p:sp>
      <p:sp>
        <p:nvSpPr>
          <p:cNvPr id="18" name="文本框 17"/>
          <p:cNvSpPr txBox="1"/>
          <p:nvPr/>
        </p:nvSpPr>
        <p:spPr>
          <a:xfrm>
            <a:off x="2158978" y="3752478"/>
            <a:ext cx="8675597" cy="461665"/>
          </a:xfrm>
          <a:prstGeom prst="rect">
            <a:avLst/>
          </a:prstGeom>
          <a:noFill/>
        </p:spPr>
        <p:txBody>
          <a:bodyPr wrap="square" rtlCol="0" anchor="t">
            <a:spAutoFit/>
          </a:bodyPr>
          <a:lstStyle/>
          <a:p>
            <a:pPr algn="ctr"/>
            <a:r>
              <a:rPr lang="en-US" altLang="zh-CN" sz="2400" b="1" dirty="0">
                <a:solidFill>
                  <a:srgbClr val="00427E"/>
                </a:solidFill>
                <a:latin typeface="Times New Roman" panose="02020603050405020304" pitchFamily="18" charset="0"/>
                <a:ea typeface="微软雅黑" panose="020B0503020204020204" pitchFamily="34" charset="-122"/>
                <a:cs typeface="Times New Roman" panose="02020603050405020304" pitchFamily="18" charset="0"/>
                <a:sym typeface="+mn-ea"/>
              </a:rPr>
              <a:t>Huan Wu,  </a:t>
            </a:r>
            <a:r>
              <a:rPr lang="en-US" altLang="zh-CN" sz="2000" b="1" dirty="0">
                <a:solidFill>
                  <a:srgbClr val="00427E"/>
                </a:solidFill>
                <a:latin typeface="Times New Roman" panose="02020603050405020304" pitchFamily="18" charset="0"/>
                <a:ea typeface="微软雅黑" panose="020B0503020204020204" pitchFamily="34" charset="-122"/>
                <a:cs typeface="Times New Roman" panose="02020603050405020304" pitchFamily="18" charset="0"/>
                <a:sym typeface="+mn-ea"/>
              </a:rPr>
              <a:t>Zhijun Huang, </a:t>
            </a:r>
            <a:r>
              <a:rPr lang="en-US" altLang="zh-CN" sz="2000" b="1" dirty="0" err="1">
                <a:solidFill>
                  <a:srgbClr val="00427E"/>
                </a:solidFill>
                <a:latin typeface="Times New Roman" panose="02020603050405020304" pitchFamily="18" charset="0"/>
                <a:ea typeface="微软雅黑" panose="020B0503020204020204" pitchFamily="34" charset="-122"/>
                <a:cs typeface="Times New Roman" panose="02020603050405020304" pitchFamily="18" charset="0"/>
                <a:sym typeface="+mn-ea"/>
              </a:rPr>
              <a:t>Weitian</a:t>
            </a:r>
            <a:r>
              <a:rPr lang="en-US" altLang="zh-CN" sz="2000" b="1" dirty="0">
                <a:solidFill>
                  <a:srgbClr val="00427E"/>
                </a:solidFill>
                <a:latin typeface="Times New Roman" panose="02020603050405020304" pitchFamily="18" charset="0"/>
                <a:ea typeface="微软雅黑" panose="020B0503020204020204" pitchFamily="34" charset="-122"/>
                <a:cs typeface="Times New Roman" panose="02020603050405020304" pitchFamily="18" charset="0"/>
                <a:sym typeface="+mn-ea"/>
              </a:rPr>
              <a:t> Chen, Lulu Jiang, Ying Hu, </a:t>
            </a:r>
            <a:r>
              <a:rPr lang="en-US" altLang="zh-CN" sz="2000" b="1" dirty="0" err="1">
                <a:solidFill>
                  <a:srgbClr val="00427E"/>
                </a:solidFill>
                <a:latin typeface="Times New Roman" panose="02020603050405020304" pitchFamily="18" charset="0"/>
                <a:ea typeface="微软雅黑" panose="020B0503020204020204" pitchFamily="34" charset="-122"/>
                <a:cs typeface="Times New Roman" panose="02020603050405020304" pitchFamily="18" charset="0"/>
                <a:sym typeface="+mn-ea"/>
              </a:rPr>
              <a:t>Chaoqun</a:t>
            </a:r>
            <a:r>
              <a:rPr lang="en-US" altLang="zh-CN" sz="2000" b="1" dirty="0">
                <a:solidFill>
                  <a:srgbClr val="00427E"/>
                </a:solidFill>
                <a:latin typeface="Times New Roman" panose="02020603050405020304" pitchFamily="18" charset="0"/>
                <a:ea typeface="微软雅黑" panose="020B0503020204020204" pitchFamily="34" charset="-122"/>
                <a:cs typeface="Times New Roman" panose="02020603050405020304" pitchFamily="18" charset="0"/>
                <a:sym typeface="+mn-ea"/>
              </a:rPr>
              <a:t> Li</a:t>
            </a:r>
            <a:endParaRPr lang="zh-CN" altLang="en-US" sz="2000" dirty="0">
              <a:solidFill>
                <a:prstClr val="black">
                  <a:lumMod val="75000"/>
                  <a:lumOff val="25000"/>
                </a:prst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73820" y="103505"/>
            <a:ext cx="2935605" cy="8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8255"/>
            <a:ext cx="7637145" cy="810895"/>
          </a:xfrm>
          <a:prstGeom prst="rect">
            <a:avLst/>
          </a:prstGeom>
        </p:spPr>
      </p:pic>
      <p:pic>
        <p:nvPicPr>
          <p:cNvPr id="2" name="图片 1"/>
          <p:cNvPicPr>
            <a:picLocks noChangeAspect="1"/>
          </p:cNvPicPr>
          <p:nvPr/>
        </p:nvPicPr>
        <p:blipFill>
          <a:blip r:embed="rId5"/>
          <a:stretch>
            <a:fillRect/>
          </a:stretch>
        </p:blipFill>
        <p:spPr>
          <a:xfrm>
            <a:off x="-158115" y="1870710"/>
            <a:ext cx="1428750" cy="4381500"/>
          </a:xfrm>
          <a:prstGeom prst="rect">
            <a:avLst/>
          </a:prstGeom>
        </p:spPr>
      </p:pic>
      <p:sp>
        <p:nvSpPr>
          <p:cNvPr id="9" name="TextBox 8">
            <a:extLst>
              <a:ext uri="{FF2B5EF4-FFF2-40B4-BE49-F238E27FC236}">
                <a16:creationId xmlns:a16="http://schemas.microsoft.com/office/drawing/2014/main" id="{883D4340-184C-5544-B81E-21633AC8E69C}"/>
              </a:ext>
            </a:extLst>
          </p:cNvPr>
          <p:cNvSpPr txBox="1"/>
          <p:nvPr/>
        </p:nvSpPr>
        <p:spPr>
          <a:xfrm>
            <a:off x="1918555" y="5787056"/>
            <a:ext cx="9615520" cy="707886"/>
          </a:xfrm>
          <a:prstGeom prst="rect">
            <a:avLst/>
          </a:prstGeom>
          <a:noFill/>
        </p:spPr>
        <p:txBody>
          <a:bodyPr wrap="square" rtlCol="0">
            <a:spAutoFit/>
          </a:bodyPr>
          <a:lstStyle/>
          <a:p>
            <a:r>
              <a:rPr lang="en-US" altLang="zh-CN" sz="2000" b="1" dirty="0">
                <a:solidFill>
                  <a:srgbClr val="00427E"/>
                </a:solidFill>
                <a:latin typeface="微软雅黑" panose="020B0503020204020204" pitchFamily="34" charset="-122"/>
                <a:ea typeface="微软雅黑" panose="020B0503020204020204" pitchFamily="34" charset="-122"/>
              </a:rPr>
              <a:t>Hydrometeorological Extremes </a:t>
            </a:r>
            <a:r>
              <a:rPr lang="en-US" altLang="zh-CN" sz="2000" b="1" dirty="0" err="1">
                <a:solidFill>
                  <a:srgbClr val="00427E"/>
                </a:solidFill>
                <a:latin typeface="微软雅黑" panose="020B0503020204020204" pitchFamily="34" charset="-122"/>
                <a:ea typeface="微软雅黑" panose="020B0503020204020204" pitchFamily="34" charset="-122"/>
              </a:rPr>
              <a:t>simulatioN</a:t>
            </a:r>
            <a:r>
              <a:rPr lang="en-US" altLang="zh-CN" sz="2000" b="1" dirty="0">
                <a:solidFill>
                  <a:srgbClr val="00427E"/>
                </a:solidFill>
                <a:latin typeface="微软雅黑" panose="020B0503020204020204" pitchFamily="34" charset="-122"/>
                <a:ea typeface="微软雅黑" panose="020B0503020204020204" pitchFamily="34" charset="-122"/>
              </a:rPr>
              <a:t> Group (HENG),</a:t>
            </a:r>
          </a:p>
          <a:p>
            <a:r>
              <a:rPr lang="en-US" altLang="zh-CN" sz="2000" b="1" dirty="0">
                <a:solidFill>
                  <a:srgbClr val="00427E"/>
                </a:solidFill>
                <a:latin typeface="微软雅黑" panose="020B0503020204020204" pitchFamily="34" charset="-122"/>
                <a:ea typeface="微软雅黑" panose="020B0503020204020204" pitchFamily="34" charset="-122"/>
              </a:rPr>
              <a:t>School of Atmospheric Sciences,  Sun </a:t>
            </a:r>
            <a:r>
              <a:rPr lang="en-US" altLang="zh-CN" sz="2000" b="1" dirty="0" err="1">
                <a:solidFill>
                  <a:srgbClr val="00427E"/>
                </a:solidFill>
                <a:latin typeface="微软雅黑" panose="020B0503020204020204" pitchFamily="34" charset="-122"/>
                <a:ea typeface="微软雅黑" panose="020B0503020204020204" pitchFamily="34" charset="-122"/>
              </a:rPr>
              <a:t>Yat-sen</a:t>
            </a:r>
            <a:r>
              <a:rPr lang="en-US" altLang="zh-CN" sz="2000" b="1" dirty="0">
                <a:solidFill>
                  <a:srgbClr val="00427E"/>
                </a:solidFill>
                <a:latin typeface="微软雅黑" panose="020B0503020204020204" pitchFamily="34" charset="-122"/>
                <a:ea typeface="微软雅黑" panose="020B0503020204020204" pitchFamily="34" charset="-122"/>
              </a:rPr>
              <a:t> University (SYSU)</a:t>
            </a:r>
          </a:p>
        </p:txBody>
      </p:sp>
    </p:spTree>
    <p:extLst>
      <p:ext uri="{BB962C8B-B14F-4D97-AF65-F5344CB8AC3E}">
        <p14:creationId xmlns:p14="http://schemas.microsoft.com/office/powerpoint/2010/main" val="304063743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1461849" y="3405601"/>
            <a:ext cx="2738250" cy="707886"/>
          </a:xfrm>
          <a:prstGeom prst="rect">
            <a:avLst/>
          </a:prstGeom>
          <a:noFill/>
        </p:spPr>
        <p:txBody>
          <a:bodyPr wrap="none" rtlCol="0">
            <a:spAutoFit/>
            <a:scene3d>
              <a:camera prst="orthographicFront"/>
              <a:lightRig rig="threePt" dir="t"/>
            </a:scene3d>
            <a:sp3d contourW="12700"/>
          </a:bodyPr>
          <a:lstStyle/>
          <a:p>
            <a:pPr defTabSz="457200"/>
            <a:r>
              <a:rPr lang="en-US" altLang="zh-CN" sz="4000" b="1" dirty="0">
                <a:gradFill>
                  <a:gsLst>
                    <a:gs pos="0">
                      <a:srgbClr val="003C73"/>
                    </a:gs>
                    <a:gs pos="99000">
                      <a:srgbClr val="002952"/>
                    </a:gs>
                  </a:gsLst>
                  <a:lin ang="5400000" scaled="1"/>
                </a:gradFill>
                <a:latin typeface="Century Gothic" panose="020B0502020202020204" pitchFamily="34" charset="0"/>
              </a:rPr>
              <a:t>CONTENTS</a:t>
            </a:r>
            <a:endParaRPr lang="zh-CN" altLang="en-US" sz="4000" b="1" dirty="0">
              <a:gradFill>
                <a:gsLst>
                  <a:gs pos="0">
                    <a:srgbClr val="003C73"/>
                  </a:gs>
                  <a:gs pos="99000">
                    <a:srgbClr val="002952"/>
                  </a:gs>
                </a:gsLst>
                <a:lin ang="5400000" scaled="1"/>
              </a:gradFill>
              <a:latin typeface="Century Gothic" panose="020B0502020202020204" pitchFamily="34" charset="0"/>
            </a:endParaRPr>
          </a:p>
        </p:txBody>
      </p:sp>
      <p:sp>
        <p:nvSpPr>
          <p:cNvPr id="19" name="文本框 18"/>
          <p:cNvSpPr txBox="1"/>
          <p:nvPr/>
        </p:nvSpPr>
        <p:spPr>
          <a:xfrm>
            <a:off x="1747838" y="2218190"/>
            <a:ext cx="2236510" cy="1323439"/>
          </a:xfrm>
          <a:prstGeom prst="rect">
            <a:avLst/>
          </a:prstGeom>
          <a:noFill/>
        </p:spPr>
        <p:txBody>
          <a:bodyPr wrap="none" rtlCol="0">
            <a:spAutoFit/>
            <a:scene3d>
              <a:camera prst="orthographicFront"/>
              <a:lightRig rig="threePt" dir="t"/>
            </a:scene3d>
            <a:sp3d contourW="12700"/>
          </a:bodyPr>
          <a:lstStyle/>
          <a:p>
            <a:pPr defTabSz="457200"/>
            <a:r>
              <a:rPr lang="zh-CN" altLang="en-US" sz="8000" b="1" dirty="0">
                <a:gradFill>
                  <a:gsLst>
                    <a:gs pos="0">
                      <a:srgbClr val="003C73"/>
                    </a:gs>
                    <a:gs pos="99000">
                      <a:srgbClr val="002952"/>
                    </a:gs>
                  </a:gsLst>
                  <a:lin ang="5400000" scaled="1"/>
                </a:gradFill>
                <a:latin typeface="微软雅黑" panose="020B0503020204020204" pitchFamily="34" charset="-122"/>
                <a:ea typeface="微软雅黑" panose="020B0503020204020204" pitchFamily="34" charset="-122"/>
                <a:cs typeface="Lantinghei SC Heavy" charset="-122"/>
              </a:rPr>
              <a:t>目录</a:t>
            </a:r>
          </a:p>
        </p:txBody>
      </p:sp>
      <p:grpSp>
        <p:nvGrpSpPr>
          <p:cNvPr id="27" name="组合1"/>
          <p:cNvGrpSpPr/>
          <p:nvPr/>
        </p:nvGrpSpPr>
        <p:grpSpPr>
          <a:xfrm>
            <a:off x="-730947" y="1616131"/>
            <a:ext cx="1964345" cy="3768616"/>
            <a:chOff x="-930109" y="1051361"/>
            <a:chExt cx="2490640" cy="4778319"/>
          </a:xfrm>
        </p:grpSpPr>
        <p:sp>
          <p:nvSpPr>
            <p:cNvPr id="28" name="组合03"/>
            <p:cNvSpPr/>
            <p:nvPr/>
          </p:nvSpPr>
          <p:spPr bwMode="auto">
            <a:xfrm rot="13500000">
              <a:off x="-930105" y="3969472"/>
              <a:ext cx="1860208" cy="1860208"/>
            </a:xfrm>
            <a:custGeom>
              <a:avLst/>
              <a:gdLst>
                <a:gd name="connsiteX0" fmla="*/ 0 w 2304255"/>
                <a:gd name="connsiteY0" fmla="*/ 0 h 2304255"/>
                <a:gd name="connsiteX1" fmla="*/ 2304255 w 2304255"/>
                <a:gd name="connsiteY1" fmla="*/ 2304255 h 2304255"/>
                <a:gd name="connsiteX2" fmla="*/ 0 w 2304255"/>
                <a:gd name="connsiteY2" fmla="*/ 2304255 h 2304255"/>
                <a:gd name="connsiteX3" fmla="*/ 0 w 2304255"/>
                <a:gd name="connsiteY3" fmla="*/ 0 h 2304255"/>
              </a:gdLst>
              <a:ahLst/>
              <a:cxnLst>
                <a:cxn ang="0">
                  <a:pos x="connsiteX0" y="connsiteY0"/>
                </a:cxn>
                <a:cxn ang="0">
                  <a:pos x="connsiteX1" y="connsiteY1"/>
                </a:cxn>
                <a:cxn ang="0">
                  <a:pos x="connsiteX2" y="connsiteY2"/>
                </a:cxn>
                <a:cxn ang="0">
                  <a:pos x="connsiteX3" y="connsiteY3"/>
                </a:cxn>
              </a:cxnLst>
              <a:rect l="l" t="t" r="r" b="b"/>
              <a:pathLst>
                <a:path w="2304255" h="2304255">
                  <a:moveTo>
                    <a:pt x="0" y="0"/>
                  </a:moveTo>
                  <a:lnTo>
                    <a:pt x="2304255" y="2304255"/>
                  </a:lnTo>
                  <a:lnTo>
                    <a:pt x="0" y="2304255"/>
                  </a:lnTo>
                  <a:lnTo>
                    <a:pt x="0" y="0"/>
                  </a:lnTo>
                  <a:close/>
                </a:path>
              </a:pathLst>
            </a:custGeom>
            <a:blipFill dpi="0" rotWithShape="1">
              <a:blip r:embed="rId4" cstate="screen">
                <a:extLst>
                  <a:ext uri="{28A0092B-C50C-407E-A947-70E740481C1C}">
                    <a14:useLocalDpi xmlns:a14="http://schemas.microsoft.com/office/drawing/2010/main"/>
                  </a:ext>
                </a:extLst>
              </a:blip>
              <a:srcRect/>
              <a:tile tx="0" ty="0" sx="100000" sy="100000" flip="none" algn="tl"/>
            </a:blipFill>
            <a:ln w="19050">
              <a:noFill/>
              <a:round/>
            </a:ln>
          </p:spPr>
          <p:txBody>
            <a:bodyPr anchor="ctr"/>
            <a:lstStyle/>
            <a:p>
              <a:pPr algn="ctr" defTabSz="457200"/>
              <a:endParaRPr>
                <a:solidFill>
                  <a:prstClr val="black"/>
                </a:solidFill>
              </a:endParaRPr>
            </a:p>
          </p:txBody>
        </p:sp>
        <p:sp>
          <p:nvSpPr>
            <p:cNvPr id="29" name="组合02"/>
            <p:cNvSpPr/>
            <p:nvPr/>
          </p:nvSpPr>
          <p:spPr bwMode="auto">
            <a:xfrm rot="2700000">
              <a:off x="-930109" y="1051361"/>
              <a:ext cx="1860208" cy="1860208"/>
            </a:xfrm>
            <a:custGeom>
              <a:avLst/>
              <a:gdLst>
                <a:gd name="connsiteX0" fmla="*/ 0 w 1860208"/>
                <a:gd name="connsiteY0" fmla="*/ 0 h 1860208"/>
                <a:gd name="connsiteX1" fmla="*/ 1860208 w 1860208"/>
                <a:gd name="connsiteY1" fmla="*/ 0 h 1860208"/>
                <a:gd name="connsiteX2" fmla="*/ 1860208 w 1860208"/>
                <a:gd name="connsiteY2" fmla="*/ 1860208 h 1860208"/>
              </a:gdLst>
              <a:ahLst/>
              <a:cxnLst>
                <a:cxn ang="0">
                  <a:pos x="connsiteX0" y="connsiteY0"/>
                </a:cxn>
                <a:cxn ang="0">
                  <a:pos x="connsiteX1" y="connsiteY1"/>
                </a:cxn>
                <a:cxn ang="0">
                  <a:pos x="connsiteX2" y="connsiteY2"/>
                </a:cxn>
              </a:cxnLst>
              <a:rect l="l" t="t" r="r" b="b"/>
              <a:pathLst>
                <a:path w="1860208" h="1860208">
                  <a:moveTo>
                    <a:pt x="0" y="0"/>
                  </a:moveTo>
                  <a:lnTo>
                    <a:pt x="1860208" y="0"/>
                  </a:lnTo>
                  <a:lnTo>
                    <a:pt x="1860208" y="1860208"/>
                  </a:lnTo>
                  <a:close/>
                </a:path>
              </a:pathLst>
            </a:custGeom>
            <a:blipFill>
              <a:blip r:embed="rId4" cstate="screen">
                <a:extLst>
                  <a:ext uri="{28A0092B-C50C-407E-A947-70E740481C1C}">
                    <a14:useLocalDpi xmlns:a14="http://schemas.microsoft.com/office/drawing/2010/main"/>
                  </a:ext>
                </a:extLst>
              </a:blip>
              <a:tile tx="0" ty="0" sx="100000" sy="100000" flip="none" algn="tl"/>
            </a:blipFill>
            <a:ln w="19050">
              <a:noFill/>
              <a:round/>
            </a:ln>
          </p:spPr>
          <p:txBody>
            <a:bodyPr wrap="square" anchor="ctr">
              <a:noAutofit/>
            </a:bodyPr>
            <a:lstStyle/>
            <a:p>
              <a:pPr algn="ctr" defTabSz="457200"/>
              <a:endParaRPr>
                <a:solidFill>
                  <a:prstClr val="black"/>
                </a:solidFill>
              </a:endParaRPr>
            </a:p>
          </p:txBody>
        </p:sp>
        <p:sp>
          <p:nvSpPr>
            <p:cNvPr id="30" name="组合01"/>
            <p:cNvSpPr/>
            <p:nvPr/>
          </p:nvSpPr>
          <p:spPr bwMode="auto">
            <a:xfrm rot="5400000">
              <a:off x="-780266" y="2648735"/>
              <a:ext cx="3121063" cy="1560531"/>
            </a:xfrm>
            <a:custGeom>
              <a:avLst/>
              <a:gdLst>
                <a:gd name="connsiteX0" fmla="*/ 2367656 w 4735313"/>
                <a:gd name="connsiteY0" fmla="*/ 0 h 2367656"/>
                <a:gd name="connsiteX1" fmla="*/ 4735313 w 4735313"/>
                <a:gd name="connsiteY1" fmla="*/ 2367656 h 2367656"/>
                <a:gd name="connsiteX2" fmla="*/ 3847062 w 4735313"/>
                <a:gd name="connsiteY2" fmla="*/ 2367656 h 2367656"/>
                <a:gd name="connsiteX3" fmla="*/ 2367656 w 4735313"/>
                <a:gd name="connsiteY3" fmla="*/ 888250 h 2367656"/>
                <a:gd name="connsiteX4" fmla="*/ 888250 w 4735313"/>
                <a:gd name="connsiteY4" fmla="*/ 2367656 h 2367656"/>
                <a:gd name="connsiteX5" fmla="*/ 0 w 4735313"/>
                <a:gd name="connsiteY5" fmla="*/ 2367656 h 2367656"/>
                <a:gd name="connsiteX6" fmla="*/ 2367656 w 4735313"/>
                <a:gd name="connsiteY6" fmla="*/ 0 h 236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313" h="2367656">
                  <a:moveTo>
                    <a:pt x="2367656" y="0"/>
                  </a:moveTo>
                  <a:lnTo>
                    <a:pt x="4735313" y="2367656"/>
                  </a:lnTo>
                  <a:lnTo>
                    <a:pt x="3847062" y="2367656"/>
                  </a:lnTo>
                  <a:lnTo>
                    <a:pt x="2367656" y="888250"/>
                  </a:lnTo>
                  <a:lnTo>
                    <a:pt x="888250" y="2367656"/>
                  </a:lnTo>
                  <a:lnTo>
                    <a:pt x="0" y="2367656"/>
                  </a:lnTo>
                  <a:lnTo>
                    <a:pt x="2367656" y="0"/>
                  </a:lnTo>
                  <a:close/>
                </a:path>
              </a:pathLst>
            </a:custGeom>
            <a:gradFill>
              <a:gsLst>
                <a:gs pos="0">
                  <a:srgbClr val="00427E"/>
                </a:gs>
                <a:gs pos="99000">
                  <a:srgbClr val="00264D"/>
                </a:gs>
              </a:gsLst>
              <a:lin ang="5400000" scaled="1"/>
            </a:gradFill>
            <a:ln w="19050">
              <a:noFill/>
              <a:round/>
            </a:ln>
          </p:spPr>
          <p:txBody>
            <a:bodyPr anchor="ctr"/>
            <a:lstStyle/>
            <a:p>
              <a:pPr algn="ctr" defTabSz="457200"/>
              <a:endParaRPr>
                <a:solidFill>
                  <a:prstClr val="black"/>
                </a:solidFill>
              </a:endParaRPr>
            </a:p>
          </p:txBody>
        </p:sp>
      </p:grpSp>
      <p:grpSp>
        <p:nvGrpSpPr>
          <p:cNvPr id="8" name="组合 7"/>
          <p:cNvGrpSpPr/>
          <p:nvPr/>
        </p:nvGrpSpPr>
        <p:grpSpPr>
          <a:xfrm>
            <a:off x="4714538" y="2120199"/>
            <a:ext cx="764548" cy="707886"/>
            <a:chOff x="6067376" y="981564"/>
            <a:chExt cx="764548" cy="707885"/>
          </a:xfrm>
        </p:grpSpPr>
        <p:sp>
          <p:nvSpPr>
            <p:cNvPr id="34" name="PA_矩形 3"/>
            <p:cNvSpPr/>
            <p:nvPr>
              <p:custDataLst>
                <p:tags r:id="rId2"/>
              </p:custDataLst>
            </p:nvPr>
          </p:nvSpPr>
          <p:spPr>
            <a:xfrm>
              <a:off x="6067376" y="981564"/>
              <a:ext cx="697627" cy="707885"/>
            </a:xfrm>
            <a:prstGeom prst="rect">
              <a:avLst/>
            </a:prstGeom>
          </p:spPr>
          <p:txBody>
            <a:bodyPr wrap="none">
              <a:spAutoFit/>
            </a:bodyPr>
            <a:lstStyle/>
            <a:p>
              <a:pPr defTabSz="457200"/>
              <a:r>
                <a:rPr kumimoji="1" lang="en-US" altLang="zh-CN" sz="4000" b="1" dirty="0">
                  <a:gradFill>
                    <a:gsLst>
                      <a:gs pos="0">
                        <a:srgbClr val="003C73"/>
                      </a:gs>
                      <a:gs pos="99000">
                        <a:srgbClr val="002952"/>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rPr>
                <a:t>01</a:t>
              </a:r>
              <a:endParaRPr kumimoji="1" lang="zh-CN" altLang="en-US" sz="4000" b="1" dirty="0">
                <a:gradFill>
                  <a:gsLst>
                    <a:gs pos="0">
                      <a:srgbClr val="003C73"/>
                    </a:gs>
                    <a:gs pos="99000">
                      <a:srgbClr val="002952"/>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5" name="直接连接符 34"/>
            <p:cNvCxnSpPr/>
            <p:nvPr/>
          </p:nvCxnSpPr>
          <p:spPr>
            <a:xfrm>
              <a:off x="6831924" y="1071847"/>
              <a:ext cx="0" cy="463715"/>
            </a:xfrm>
            <a:prstGeom prst="line">
              <a:avLst/>
            </a:prstGeom>
            <a:ln w="3175" cap="rnd">
              <a:solidFill>
                <a:schemeClr val="tx1">
                  <a:lumMod val="85000"/>
                  <a:lumOff val="1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4733943" y="3583359"/>
            <a:ext cx="764548" cy="707885"/>
            <a:chOff x="6067376" y="2061064"/>
            <a:chExt cx="764548" cy="707884"/>
          </a:xfrm>
        </p:grpSpPr>
        <p:sp>
          <p:nvSpPr>
            <p:cNvPr id="36" name="PA_矩形 3"/>
            <p:cNvSpPr/>
            <p:nvPr>
              <p:custDataLst>
                <p:tags r:id="rId1"/>
              </p:custDataLst>
            </p:nvPr>
          </p:nvSpPr>
          <p:spPr>
            <a:xfrm>
              <a:off x="6067376" y="2061064"/>
              <a:ext cx="718466" cy="707884"/>
            </a:xfrm>
            <a:prstGeom prst="rect">
              <a:avLst/>
            </a:prstGeom>
          </p:spPr>
          <p:txBody>
            <a:bodyPr wrap="none">
              <a:spAutoFit/>
            </a:bodyPr>
            <a:lstStyle/>
            <a:p>
              <a:pPr defTabSz="457200"/>
              <a:r>
                <a:rPr kumimoji="1" lang="en-US" altLang="zh-CN" sz="4000" b="1" dirty="0">
                  <a:gradFill>
                    <a:gsLst>
                      <a:gs pos="0">
                        <a:srgbClr val="003C73"/>
                      </a:gs>
                      <a:gs pos="99000">
                        <a:srgbClr val="002952"/>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rPr>
                <a:t>02</a:t>
              </a:r>
              <a:endParaRPr kumimoji="1" lang="zh-CN" altLang="en-US" sz="4000" b="1" dirty="0">
                <a:gradFill>
                  <a:gsLst>
                    <a:gs pos="0">
                      <a:srgbClr val="003C73"/>
                    </a:gs>
                    <a:gs pos="99000">
                      <a:srgbClr val="002952"/>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7" name="直接连接符 36"/>
            <p:cNvCxnSpPr/>
            <p:nvPr/>
          </p:nvCxnSpPr>
          <p:spPr>
            <a:xfrm>
              <a:off x="6831924" y="2151347"/>
              <a:ext cx="0" cy="463715"/>
            </a:xfrm>
            <a:prstGeom prst="line">
              <a:avLst/>
            </a:prstGeom>
            <a:ln w="3175" cap="rnd">
              <a:solidFill>
                <a:schemeClr val="tx1">
                  <a:lumMod val="85000"/>
                  <a:lumOff val="1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2"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73820" y="103505"/>
            <a:ext cx="2935605" cy="8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F75EB1E-0CF6-124E-9822-AB243E9D589B}"/>
              </a:ext>
            </a:extLst>
          </p:cNvPr>
          <p:cNvSpPr txBox="1"/>
          <p:nvPr/>
        </p:nvSpPr>
        <p:spPr>
          <a:xfrm>
            <a:off x="5606977" y="3521802"/>
            <a:ext cx="5990056" cy="1200329"/>
          </a:xfrm>
          <a:prstGeom prst="rect">
            <a:avLst/>
          </a:prstGeom>
          <a:noFill/>
        </p:spPr>
        <p:txBody>
          <a:bodyPr wrap="square" rtlCol="0">
            <a:spAutoFit/>
          </a:bodyPr>
          <a:lstStyle/>
          <a:p>
            <a:r>
              <a:rPr lang="en-US" sz="2400" b="1" dirty="0">
                <a:solidFill>
                  <a:schemeClr val="tx2"/>
                </a:solidFill>
                <a:latin typeface="Times New Roman" panose="02020603050405020304" pitchFamily="18" charset="0"/>
                <a:cs typeface="Times New Roman" panose="02020603050405020304" pitchFamily="18" charset="0"/>
              </a:rPr>
              <a:t>Global to local Hydrometeorological Solution for floods: short-term climate scale flood risk forecasting</a:t>
            </a:r>
          </a:p>
        </p:txBody>
      </p:sp>
      <p:sp>
        <p:nvSpPr>
          <p:cNvPr id="33" name="TextBox 32">
            <a:extLst>
              <a:ext uri="{FF2B5EF4-FFF2-40B4-BE49-F238E27FC236}">
                <a16:creationId xmlns:a16="http://schemas.microsoft.com/office/drawing/2014/main" id="{3D8EFC2D-7047-1246-98DB-A539EEB14CF0}"/>
              </a:ext>
            </a:extLst>
          </p:cNvPr>
          <p:cNvSpPr txBox="1"/>
          <p:nvPr/>
        </p:nvSpPr>
        <p:spPr>
          <a:xfrm>
            <a:off x="5554496" y="2218190"/>
            <a:ext cx="6354929" cy="461665"/>
          </a:xfrm>
          <a:prstGeom prst="rect">
            <a:avLst/>
          </a:prstGeom>
          <a:noFill/>
        </p:spPr>
        <p:txBody>
          <a:bodyPr wrap="square" rtlCol="0">
            <a:spAutoFit/>
          </a:bodyPr>
          <a:lstStyle/>
          <a:p>
            <a:r>
              <a:rPr lang="en-US" sz="2400" b="1" dirty="0">
                <a:solidFill>
                  <a:schemeClr val="tx2"/>
                </a:solidFill>
                <a:latin typeface="Times New Roman" panose="02020603050405020304" pitchFamily="18" charset="0"/>
                <a:cs typeface="Times New Roman" panose="02020603050405020304" pitchFamily="18" charset="0"/>
              </a:rPr>
              <a:t>Observed and simulated flood changes</a:t>
            </a:r>
          </a:p>
        </p:txBody>
      </p:sp>
    </p:spTree>
    <p:extLst>
      <p:ext uri="{BB962C8B-B14F-4D97-AF65-F5344CB8AC3E}">
        <p14:creationId xmlns:p14="http://schemas.microsoft.com/office/powerpoint/2010/main" val="33071161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10">
            <a:extLst>
              <a:ext uri="{FF2B5EF4-FFF2-40B4-BE49-F238E27FC236}">
                <a16:creationId xmlns:a16="http://schemas.microsoft.com/office/drawing/2014/main" id="{3BF6AA7B-5F1F-DE4D-BA4C-2014708727F1}"/>
              </a:ext>
            </a:extLst>
          </p:cNvPr>
          <p:cNvCxnSpPr>
            <a:cxnSpLocks/>
          </p:cNvCxnSpPr>
          <p:nvPr/>
        </p:nvCxnSpPr>
        <p:spPr>
          <a:xfrm>
            <a:off x="2478513" y="1008368"/>
            <a:ext cx="9712046"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0" name="组合 11">
            <a:extLst>
              <a:ext uri="{FF2B5EF4-FFF2-40B4-BE49-F238E27FC236}">
                <a16:creationId xmlns:a16="http://schemas.microsoft.com/office/drawing/2014/main" id="{42772E6A-AEF1-2F43-AD13-D440AB76D476}"/>
              </a:ext>
            </a:extLst>
          </p:cNvPr>
          <p:cNvGrpSpPr/>
          <p:nvPr/>
        </p:nvGrpSpPr>
        <p:grpSpPr>
          <a:xfrm>
            <a:off x="11471626" y="775709"/>
            <a:ext cx="465739" cy="121286"/>
            <a:chOff x="11369042" y="568879"/>
            <a:chExt cx="568324" cy="148001"/>
          </a:xfrm>
        </p:grpSpPr>
        <p:sp>
          <p:nvSpPr>
            <p:cNvPr id="11" name="平行四边形 12">
              <a:extLst>
                <a:ext uri="{FF2B5EF4-FFF2-40B4-BE49-F238E27FC236}">
                  <a16:creationId xmlns:a16="http://schemas.microsoft.com/office/drawing/2014/main" id="{579F497F-FE78-FB43-B1F1-FAA2AF7864A0}"/>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平行四边形 13">
              <a:extLst>
                <a:ext uri="{FF2B5EF4-FFF2-40B4-BE49-F238E27FC236}">
                  <a16:creationId xmlns:a16="http://schemas.microsoft.com/office/drawing/2014/main" id="{BA8CA0A3-6582-AC4A-BC33-F4AE740AC580}"/>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3" name="矩形 101">
            <a:extLst>
              <a:ext uri="{FF2B5EF4-FFF2-40B4-BE49-F238E27FC236}">
                <a16:creationId xmlns:a16="http://schemas.microsoft.com/office/drawing/2014/main" id="{8A3460B2-19C0-C94C-89E7-421FBA99485B}"/>
              </a:ext>
            </a:extLst>
          </p:cNvPr>
          <p:cNvSpPr/>
          <p:nvPr/>
        </p:nvSpPr>
        <p:spPr>
          <a:xfrm>
            <a:off x="3932681" y="1226459"/>
            <a:ext cx="4898795" cy="5433822"/>
          </a:xfrm>
          <a:prstGeom prst="rect">
            <a:avLst/>
          </a:prstGeom>
          <a:solidFill>
            <a:schemeClr val="accent2">
              <a:lumMod val="20000"/>
              <a:lumOff val="80000"/>
            </a:schemeClr>
          </a:solidFill>
          <a:ln w="38100">
            <a:noFill/>
          </a:ln>
          <a:effectLst>
            <a:glow rad="215900">
              <a:schemeClr val="accent1">
                <a:alpha val="40000"/>
              </a:schemeClr>
            </a:glo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2A3C8876-AD0C-964A-BEED-DD8CEC0560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4753" y="3007178"/>
            <a:ext cx="3524774" cy="1512000"/>
          </a:xfrm>
          <a:prstGeom prst="rect">
            <a:avLst/>
          </a:prstGeom>
          <a:ln w="38100">
            <a:solidFill>
              <a:schemeClr val="accent4">
                <a:lumMod val="60000"/>
                <a:lumOff val="40000"/>
              </a:schemeClr>
            </a:solidFill>
          </a:ln>
        </p:spPr>
      </p:pic>
      <p:grpSp>
        <p:nvGrpSpPr>
          <p:cNvPr id="15" name="组合 41">
            <a:extLst>
              <a:ext uri="{FF2B5EF4-FFF2-40B4-BE49-F238E27FC236}">
                <a16:creationId xmlns:a16="http://schemas.microsoft.com/office/drawing/2014/main" id="{0178C881-9B5C-6140-946F-2C5E2A0C4925}"/>
              </a:ext>
            </a:extLst>
          </p:cNvPr>
          <p:cNvGrpSpPr>
            <a:grpSpLocks noChangeAspect="1"/>
          </p:cNvGrpSpPr>
          <p:nvPr/>
        </p:nvGrpSpPr>
        <p:grpSpPr>
          <a:xfrm>
            <a:off x="3986300" y="1260517"/>
            <a:ext cx="4720136" cy="1607989"/>
            <a:chOff x="5309729" y="1951143"/>
            <a:chExt cx="3448190" cy="1438131"/>
          </a:xfrm>
        </p:grpSpPr>
        <p:pic>
          <p:nvPicPr>
            <p:cNvPr id="16" name="图片 33">
              <a:extLst>
                <a:ext uri="{FF2B5EF4-FFF2-40B4-BE49-F238E27FC236}">
                  <a16:creationId xmlns:a16="http://schemas.microsoft.com/office/drawing/2014/main" id="{C8F17D4D-C94B-0242-BC27-501C9DB4E5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9729" y="1951143"/>
              <a:ext cx="3448190" cy="1438131"/>
            </a:xfrm>
            <a:prstGeom prst="rect">
              <a:avLst/>
            </a:prstGeom>
            <a:ln w="38100">
              <a:solidFill>
                <a:schemeClr val="accent2">
                  <a:lumMod val="60000"/>
                  <a:lumOff val="40000"/>
                </a:schemeClr>
              </a:solidFill>
            </a:ln>
          </p:spPr>
        </p:pic>
        <p:sp>
          <p:nvSpPr>
            <p:cNvPr id="17" name="Rectangle 21">
              <a:extLst>
                <a:ext uri="{FF2B5EF4-FFF2-40B4-BE49-F238E27FC236}">
                  <a16:creationId xmlns:a16="http://schemas.microsoft.com/office/drawing/2014/main" id="{B262278A-9ECF-A949-92AE-462C950B8D60}"/>
                </a:ext>
              </a:extLst>
            </p:cNvPr>
            <p:cNvSpPr/>
            <p:nvPr/>
          </p:nvSpPr>
          <p:spPr>
            <a:xfrm>
              <a:off x="7943350" y="2328306"/>
              <a:ext cx="97024" cy="4629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34">
            <a:extLst>
              <a:ext uri="{FF2B5EF4-FFF2-40B4-BE49-F238E27FC236}">
                <a16:creationId xmlns:a16="http://schemas.microsoft.com/office/drawing/2014/main" id="{32D3B1A9-463E-E440-92E2-39EE0944397C}"/>
              </a:ext>
            </a:extLst>
          </p:cNvPr>
          <p:cNvCxnSpPr>
            <a:cxnSpLocks/>
          </p:cNvCxnSpPr>
          <p:nvPr/>
        </p:nvCxnSpPr>
        <p:spPr>
          <a:xfrm>
            <a:off x="7690163" y="1779990"/>
            <a:ext cx="137880" cy="1448571"/>
          </a:xfrm>
          <a:prstGeom prst="line">
            <a:avLst/>
          </a:prstGeom>
          <a:ln w="25400">
            <a:solidFill>
              <a:srgbClr val="FF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5B86012-7359-094B-B264-4F5000524944}"/>
              </a:ext>
            </a:extLst>
          </p:cNvPr>
          <p:cNvSpPr txBox="1"/>
          <p:nvPr/>
        </p:nvSpPr>
        <p:spPr>
          <a:xfrm>
            <a:off x="5431371" y="4155241"/>
            <a:ext cx="1506631" cy="276999"/>
          </a:xfrm>
          <a:prstGeom prst="rect">
            <a:avLst/>
          </a:prstGeom>
          <a:noFill/>
        </p:spPr>
        <p:txBody>
          <a:bodyPr wrap="square" rtlCol="0">
            <a:spAutoFit/>
          </a:bodyPr>
          <a:lstStyle/>
          <a:p>
            <a:r>
              <a:rPr lang="en-US" altLang="zh-CN" sz="1200" b="1" dirty="0">
                <a:solidFill>
                  <a:srgbClr val="C00000"/>
                </a:solidFill>
                <a:latin typeface="Microsoft YaHei" panose="020B0503020204020204" pitchFamily="34" charset="-122"/>
                <a:ea typeface="Microsoft YaHei" panose="020B0503020204020204" pitchFamily="34" charset="-122"/>
              </a:rPr>
              <a:t>1</a:t>
            </a:r>
            <a:r>
              <a:rPr lang="en-US" altLang="ja-JP" sz="1200" b="1" dirty="0">
                <a:solidFill>
                  <a:srgbClr val="C00000"/>
                </a:solidFill>
                <a:latin typeface="Microsoft YaHei" panose="020B0503020204020204" pitchFamily="34" charset="-122"/>
                <a:ea typeface="Microsoft YaHei" panose="020B0503020204020204" pitchFamily="34" charset="-122"/>
              </a:rPr>
              <a:t>km  resolution</a:t>
            </a:r>
            <a:endParaRPr lang="en-US" sz="1200" b="1" dirty="0">
              <a:solidFill>
                <a:srgbClr val="C00000"/>
              </a:solidFill>
              <a:latin typeface="Microsoft YaHei" panose="020B0503020204020204" pitchFamily="34" charset="-122"/>
              <a:ea typeface="Microsoft YaHei" panose="020B0503020204020204" pitchFamily="34" charset="-122"/>
            </a:endParaRPr>
          </a:p>
        </p:txBody>
      </p:sp>
      <p:grpSp>
        <p:nvGrpSpPr>
          <p:cNvPr id="20" name="Group 19">
            <a:extLst>
              <a:ext uri="{FF2B5EF4-FFF2-40B4-BE49-F238E27FC236}">
                <a16:creationId xmlns:a16="http://schemas.microsoft.com/office/drawing/2014/main" id="{7828DF84-B9BA-1048-A04A-FE5E1BE8EBC8}"/>
              </a:ext>
            </a:extLst>
          </p:cNvPr>
          <p:cNvGrpSpPr/>
          <p:nvPr/>
        </p:nvGrpSpPr>
        <p:grpSpPr>
          <a:xfrm>
            <a:off x="3914087" y="2933237"/>
            <a:ext cx="3023915" cy="3727045"/>
            <a:chOff x="3793395" y="2958861"/>
            <a:chExt cx="2896824" cy="3727045"/>
          </a:xfrm>
        </p:grpSpPr>
        <p:pic>
          <p:nvPicPr>
            <p:cNvPr id="21" name="Picture 20" descr="C:\Disk_E\personal\My_papers\03_Flood\13_CaseStudies\Haiyan\SurfaceStorage_Guangxi.gif">
              <a:extLst>
                <a:ext uri="{FF2B5EF4-FFF2-40B4-BE49-F238E27FC236}">
                  <a16:creationId xmlns:a16="http://schemas.microsoft.com/office/drawing/2014/main" id="{81F53A9E-5EFF-6A48-814A-7BBCBD71CED8}"/>
                </a:ext>
              </a:extLst>
            </p:cNvPr>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93395" y="4609534"/>
              <a:ext cx="2896824" cy="2076372"/>
            </a:xfrm>
            <a:prstGeom prst="rect">
              <a:avLst/>
            </a:prstGeom>
            <a:solidFill>
              <a:srgbClr val="FF0000"/>
            </a:solidFill>
            <a:ln w="38100">
              <a:solidFill>
                <a:srgbClr val="EC7728"/>
              </a:solidFill>
            </a:ln>
          </p:spPr>
        </p:pic>
        <p:sp>
          <p:nvSpPr>
            <p:cNvPr id="22" name="Oval 21">
              <a:extLst>
                <a:ext uri="{FF2B5EF4-FFF2-40B4-BE49-F238E27FC236}">
                  <a16:creationId xmlns:a16="http://schemas.microsoft.com/office/drawing/2014/main" id="{4F198230-1B60-884F-8A8E-03BAB17E90ED}"/>
                </a:ext>
              </a:extLst>
            </p:cNvPr>
            <p:cNvSpPr/>
            <p:nvPr/>
          </p:nvSpPr>
          <p:spPr>
            <a:xfrm>
              <a:off x="5781416" y="5729010"/>
              <a:ext cx="156606" cy="111371"/>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04FC069F-010C-1244-BD5D-30036A89849A}"/>
                </a:ext>
              </a:extLst>
            </p:cNvPr>
            <p:cNvSpPr txBox="1"/>
            <p:nvPr/>
          </p:nvSpPr>
          <p:spPr>
            <a:xfrm>
              <a:off x="4740993" y="5809102"/>
              <a:ext cx="1291796" cy="307777"/>
            </a:xfrm>
            <a:prstGeom prst="rect">
              <a:avLst/>
            </a:prstGeom>
            <a:noFill/>
          </p:spPr>
          <p:txBody>
            <a:bodyPr wrap="square" rtlCol="0">
              <a:spAutoFit/>
            </a:bodyPr>
            <a:lstStyle/>
            <a:p>
              <a:r>
                <a:rPr lang="en-US" altLang="ja-JP" sz="1400" b="1" dirty="0">
                  <a:solidFill>
                    <a:srgbClr val="C00000"/>
                  </a:solidFill>
                  <a:latin typeface="Microsoft YaHei" panose="020B0503020204020204" pitchFamily="34" charset="-122"/>
                  <a:ea typeface="Microsoft YaHei" panose="020B0503020204020204" pitchFamily="34" charset="-122"/>
                </a:rPr>
                <a:t>River flood</a:t>
              </a:r>
            </a:p>
          </p:txBody>
        </p:sp>
        <p:sp>
          <p:nvSpPr>
            <p:cNvPr id="24" name="TextBox 23">
              <a:extLst>
                <a:ext uri="{FF2B5EF4-FFF2-40B4-BE49-F238E27FC236}">
                  <a16:creationId xmlns:a16="http://schemas.microsoft.com/office/drawing/2014/main" id="{E297AFA6-3CDE-C746-8555-F9B209798D46}"/>
                </a:ext>
              </a:extLst>
            </p:cNvPr>
            <p:cNvSpPr txBox="1"/>
            <p:nvPr/>
          </p:nvSpPr>
          <p:spPr>
            <a:xfrm>
              <a:off x="4970758" y="5119457"/>
              <a:ext cx="1222386" cy="307777"/>
            </a:xfrm>
            <a:prstGeom prst="rect">
              <a:avLst/>
            </a:prstGeom>
            <a:noFill/>
          </p:spPr>
          <p:txBody>
            <a:bodyPr wrap="square" rtlCol="0">
              <a:spAutoFit/>
            </a:bodyPr>
            <a:lstStyle/>
            <a:p>
              <a:r>
                <a:rPr lang="en-US" altLang="ja-JP" sz="1400" b="1" dirty="0">
                  <a:solidFill>
                    <a:srgbClr val="C00000"/>
                  </a:solidFill>
                  <a:latin typeface="Microsoft YaHei" panose="020B0503020204020204" pitchFamily="34" charset="-122"/>
                  <a:ea typeface="Microsoft YaHei" panose="020B0503020204020204" pitchFamily="34" charset="-122"/>
                </a:rPr>
                <a:t>Flash flood</a:t>
              </a:r>
            </a:p>
          </p:txBody>
        </p:sp>
        <p:sp>
          <p:nvSpPr>
            <p:cNvPr id="25" name="TextBox 24">
              <a:extLst>
                <a:ext uri="{FF2B5EF4-FFF2-40B4-BE49-F238E27FC236}">
                  <a16:creationId xmlns:a16="http://schemas.microsoft.com/office/drawing/2014/main" id="{D0C3D0DD-66DA-C648-A5AC-BEC534E191CB}"/>
                </a:ext>
              </a:extLst>
            </p:cNvPr>
            <p:cNvSpPr txBox="1"/>
            <p:nvPr/>
          </p:nvSpPr>
          <p:spPr>
            <a:xfrm>
              <a:off x="4664070" y="6187216"/>
              <a:ext cx="1529074" cy="276999"/>
            </a:xfrm>
            <a:prstGeom prst="rect">
              <a:avLst/>
            </a:prstGeom>
            <a:noFill/>
          </p:spPr>
          <p:txBody>
            <a:bodyPr wrap="square" rtlCol="0">
              <a:spAutoFit/>
            </a:bodyPr>
            <a:lstStyle/>
            <a:p>
              <a:r>
                <a:rPr lang="en-US" altLang="zh-CN" sz="1200" b="1" dirty="0">
                  <a:solidFill>
                    <a:srgbClr val="C00000"/>
                  </a:solidFill>
                  <a:latin typeface="Microsoft YaHei" panose="020B0503020204020204" pitchFamily="34" charset="-122"/>
                  <a:ea typeface="Microsoft YaHei" panose="020B0503020204020204" pitchFamily="34" charset="-122"/>
                </a:rPr>
                <a:t>10m-1</a:t>
              </a:r>
              <a:r>
                <a:rPr lang="en-US" altLang="ja-JP" sz="1200" b="1" dirty="0">
                  <a:solidFill>
                    <a:srgbClr val="C00000"/>
                  </a:solidFill>
                  <a:latin typeface="Microsoft YaHei" panose="020B0503020204020204" pitchFamily="34" charset="-122"/>
                  <a:ea typeface="Microsoft YaHei" panose="020B0503020204020204" pitchFamily="34" charset="-122"/>
                </a:rPr>
                <a:t>km</a:t>
              </a:r>
              <a:endParaRPr lang="en-US" sz="1200" b="1" dirty="0">
                <a:solidFill>
                  <a:srgbClr val="C00000"/>
                </a:solidFill>
                <a:latin typeface="Microsoft YaHei" panose="020B0503020204020204" pitchFamily="34" charset="-122"/>
                <a:ea typeface="Microsoft YaHei" panose="020B0503020204020204" pitchFamily="34" charset="-122"/>
              </a:endParaRPr>
            </a:p>
          </p:txBody>
        </p:sp>
        <p:cxnSp>
          <p:nvCxnSpPr>
            <p:cNvPr id="26" name="Straight Connector 34">
              <a:extLst>
                <a:ext uri="{FF2B5EF4-FFF2-40B4-BE49-F238E27FC236}">
                  <a16:creationId xmlns:a16="http://schemas.microsoft.com/office/drawing/2014/main" id="{6E65543A-30B7-EC45-BDD6-F3B5D2C48100}"/>
                </a:ext>
              </a:extLst>
            </p:cNvPr>
            <p:cNvCxnSpPr/>
            <p:nvPr/>
          </p:nvCxnSpPr>
          <p:spPr>
            <a:xfrm rot="5400000" flipH="1" flipV="1">
              <a:off x="5213336" y="5701651"/>
              <a:ext cx="228534" cy="202006"/>
            </a:xfrm>
            <a:prstGeom prst="line">
              <a:avLst/>
            </a:prstGeom>
            <a:ln w="25400">
              <a:solidFill>
                <a:srgbClr val="FF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34">
              <a:extLst>
                <a:ext uri="{FF2B5EF4-FFF2-40B4-BE49-F238E27FC236}">
                  <a16:creationId xmlns:a16="http://schemas.microsoft.com/office/drawing/2014/main" id="{529E063F-C81B-9B43-86CE-D5413F1075FD}"/>
                </a:ext>
              </a:extLst>
            </p:cNvPr>
            <p:cNvCxnSpPr/>
            <p:nvPr/>
          </p:nvCxnSpPr>
          <p:spPr>
            <a:xfrm flipV="1">
              <a:off x="5389974" y="5005190"/>
              <a:ext cx="213650" cy="114267"/>
            </a:xfrm>
            <a:prstGeom prst="line">
              <a:avLst/>
            </a:prstGeom>
            <a:ln w="25400">
              <a:solidFill>
                <a:srgbClr val="FF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34">
              <a:extLst>
                <a:ext uri="{FF2B5EF4-FFF2-40B4-BE49-F238E27FC236}">
                  <a16:creationId xmlns:a16="http://schemas.microsoft.com/office/drawing/2014/main" id="{C0057163-74B0-D64B-BEB1-6530B9ECC876}"/>
                </a:ext>
              </a:extLst>
            </p:cNvPr>
            <p:cNvCxnSpPr/>
            <p:nvPr/>
          </p:nvCxnSpPr>
          <p:spPr>
            <a:xfrm rot="5400000">
              <a:off x="5895706" y="4255036"/>
              <a:ext cx="794550" cy="425927"/>
            </a:xfrm>
            <a:prstGeom prst="line">
              <a:avLst/>
            </a:prstGeom>
            <a:ln w="25400">
              <a:solidFill>
                <a:srgbClr val="FF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0CCD84D-1307-854A-81DB-FDD84C407B9B}"/>
                </a:ext>
              </a:extLst>
            </p:cNvPr>
            <p:cNvGrpSpPr/>
            <p:nvPr/>
          </p:nvGrpSpPr>
          <p:grpSpPr>
            <a:xfrm>
              <a:off x="3818360" y="2958861"/>
              <a:ext cx="1224403" cy="1696786"/>
              <a:chOff x="3818360" y="2455435"/>
              <a:chExt cx="1224403" cy="1696786"/>
            </a:xfrm>
          </p:grpSpPr>
          <p:sp>
            <p:nvSpPr>
              <p:cNvPr id="30" name="剪去对角的矩形 122">
                <a:extLst>
                  <a:ext uri="{FF2B5EF4-FFF2-40B4-BE49-F238E27FC236}">
                    <a16:creationId xmlns:a16="http://schemas.microsoft.com/office/drawing/2014/main" id="{C3A7FA91-ED65-1D4D-9CAF-CD26DFBE7F41}"/>
                  </a:ext>
                </a:extLst>
              </p:cNvPr>
              <p:cNvSpPr/>
              <p:nvPr/>
            </p:nvSpPr>
            <p:spPr>
              <a:xfrm>
                <a:off x="3859041" y="2455435"/>
                <a:ext cx="1090597" cy="1540397"/>
              </a:xfrm>
              <a:prstGeom prst="snip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31" name="TextBox 30">
                <a:extLst>
                  <a:ext uri="{FF2B5EF4-FFF2-40B4-BE49-F238E27FC236}">
                    <a16:creationId xmlns:a16="http://schemas.microsoft.com/office/drawing/2014/main" id="{EEA325A4-5E97-5A4D-A73C-E9DACEDAB592}"/>
                  </a:ext>
                </a:extLst>
              </p:cNvPr>
              <p:cNvSpPr txBox="1"/>
              <p:nvPr/>
            </p:nvSpPr>
            <p:spPr>
              <a:xfrm>
                <a:off x="3818360" y="2613915"/>
                <a:ext cx="1224403" cy="1538306"/>
              </a:xfrm>
              <a:prstGeom prst="rect">
                <a:avLst/>
              </a:prstGeom>
              <a:noFill/>
            </p:spPr>
            <p:txBody>
              <a:bodyPr wrap="square" rtlCol="0">
                <a:spAutoFit/>
              </a:bodyPr>
              <a:lstStyle/>
              <a:p>
                <a:pPr algn="ctr">
                  <a:lnSpc>
                    <a:spcPct val="125000"/>
                  </a:lnSpc>
                </a:pPr>
                <a:r>
                  <a:rPr lang="en-US" altLang="ja-JP" sz="1900" b="1"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Global</a:t>
                </a:r>
              </a:p>
              <a:p>
                <a:pPr algn="ctr">
                  <a:lnSpc>
                    <a:spcPct val="125000"/>
                  </a:lnSpc>
                </a:pPr>
                <a:r>
                  <a:rPr lang="en-US" altLang="ja-JP" sz="1900" b="1"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 to </a:t>
                </a:r>
              </a:p>
              <a:p>
                <a:pPr algn="ctr">
                  <a:lnSpc>
                    <a:spcPct val="125000"/>
                  </a:lnSpc>
                </a:pPr>
                <a:r>
                  <a:rPr lang="en-US" altLang="ja-JP" sz="1900" b="1"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Local</a:t>
                </a:r>
              </a:p>
              <a:p>
                <a:pPr algn="ctr">
                  <a:lnSpc>
                    <a:spcPct val="125000"/>
                  </a:lnSpc>
                </a:pPr>
                <a:endParaRPr lang="zh-CN" altLang="en-US" sz="2000" b="1"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grpSp>
      </p:grpSp>
      <p:pic>
        <p:nvPicPr>
          <p:cNvPr id="32" name="图片 22">
            <a:extLst>
              <a:ext uri="{FF2B5EF4-FFF2-40B4-BE49-F238E27FC236}">
                <a16:creationId xmlns:a16="http://schemas.microsoft.com/office/drawing/2014/main" id="{BC9CD0F7-90B1-3948-8D89-159CE507E7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03277" y="4632491"/>
            <a:ext cx="2293357" cy="1893984"/>
          </a:xfrm>
          <a:prstGeom prst="rect">
            <a:avLst/>
          </a:prstGeom>
        </p:spPr>
      </p:pic>
      <p:sp>
        <p:nvSpPr>
          <p:cNvPr id="33" name="矩形 61">
            <a:extLst>
              <a:ext uri="{FF2B5EF4-FFF2-40B4-BE49-F238E27FC236}">
                <a16:creationId xmlns:a16="http://schemas.microsoft.com/office/drawing/2014/main" id="{F04E38A4-EFC5-094D-B55B-A922A112D1DD}"/>
              </a:ext>
            </a:extLst>
          </p:cNvPr>
          <p:cNvSpPr/>
          <p:nvPr/>
        </p:nvSpPr>
        <p:spPr>
          <a:xfrm>
            <a:off x="20332" y="1104751"/>
            <a:ext cx="3788975" cy="4599437"/>
          </a:xfrm>
          <a:prstGeom prst="rect">
            <a:avLst/>
          </a:prstGeom>
          <a:solidFill>
            <a:schemeClr val="accent5">
              <a:lumMod val="20000"/>
              <a:lumOff val="80000"/>
            </a:schemeClr>
          </a:solidFill>
          <a:ln w="3810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dirty="0"/>
          </a:p>
        </p:txBody>
      </p:sp>
      <p:sp>
        <p:nvSpPr>
          <p:cNvPr id="34" name="矩形 75">
            <a:extLst>
              <a:ext uri="{FF2B5EF4-FFF2-40B4-BE49-F238E27FC236}">
                <a16:creationId xmlns:a16="http://schemas.microsoft.com/office/drawing/2014/main" id="{6ADD5324-2D89-F944-A122-D4BD256B9065}"/>
              </a:ext>
            </a:extLst>
          </p:cNvPr>
          <p:cNvSpPr/>
          <p:nvPr/>
        </p:nvSpPr>
        <p:spPr>
          <a:xfrm>
            <a:off x="48444" y="5833740"/>
            <a:ext cx="3780621" cy="84454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b="1" u="sng" dirty="0">
                <a:solidFill>
                  <a:schemeClr val="bg1"/>
                </a:solidFill>
                <a:latin typeface="Times New Roman" panose="02020603050405020304" pitchFamily="18" charset="0"/>
                <a:ea typeface="Chalkboard" charset="0"/>
                <a:cs typeface="Times New Roman" panose="02020603050405020304" pitchFamily="18" charset="0"/>
              </a:rPr>
              <a:t>Global Flood Monitoring System (GFMS, Wu et al., 2012, 2014), since 2010</a:t>
            </a:r>
            <a:endParaRPr lang="en-US" b="1" u="sng" dirty="0">
              <a:solidFill>
                <a:schemeClr val="bg1"/>
              </a:solidFill>
              <a:latin typeface="Times New Roman" panose="02020603050405020304" pitchFamily="18" charset="0"/>
              <a:ea typeface="Chalkboard" charset="0"/>
              <a:cs typeface="Times New Roman" panose="02020603050405020304" pitchFamily="18" charset="0"/>
            </a:endParaRPr>
          </a:p>
        </p:txBody>
      </p:sp>
      <p:sp>
        <p:nvSpPr>
          <p:cNvPr id="35" name="矩形 127">
            <a:extLst>
              <a:ext uri="{FF2B5EF4-FFF2-40B4-BE49-F238E27FC236}">
                <a16:creationId xmlns:a16="http://schemas.microsoft.com/office/drawing/2014/main" id="{1D66766B-E21A-CC41-A984-EA3684712D92}"/>
              </a:ext>
            </a:extLst>
          </p:cNvPr>
          <p:cNvSpPr/>
          <p:nvPr/>
        </p:nvSpPr>
        <p:spPr>
          <a:xfrm>
            <a:off x="78428" y="1124867"/>
            <a:ext cx="3697023" cy="90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cxnSp>
        <p:nvCxnSpPr>
          <p:cNvPr id="36" name="Straight Connector 34">
            <a:extLst>
              <a:ext uri="{FF2B5EF4-FFF2-40B4-BE49-F238E27FC236}">
                <a16:creationId xmlns:a16="http://schemas.microsoft.com/office/drawing/2014/main" id="{8E98C7C4-0706-0F41-9067-5FB0A8908715}"/>
              </a:ext>
            </a:extLst>
          </p:cNvPr>
          <p:cNvCxnSpPr/>
          <p:nvPr/>
        </p:nvCxnSpPr>
        <p:spPr>
          <a:xfrm flipV="1">
            <a:off x="6232835" y="5687247"/>
            <a:ext cx="408599" cy="104096"/>
          </a:xfrm>
          <a:prstGeom prst="line">
            <a:avLst/>
          </a:prstGeom>
          <a:ln w="25400">
            <a:solidFill>
              <a:srgbClr val="FF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2C35A3B-0975-2442-949C-B0D613DD59BF}"/>
              </a:ext>
            </a:extLst>
          </p:cNvPr>
          <p:cNvSpPr txBox="1"/>
          <p:nvPr/>
        </p:nvSpPr>
        <p:spPr>
          <a:xfrm>
            <a:off x="6652786" y="6319316"/>
            <a:ext cx="1558683" cy="276999"/>
          </a:xfrm>
          <a:prstGeom prst="rect">
            <a:avLst/>
          </a:prstGeom>
          <a:solidFill>
            <a:schemeClr val="bg1">
              <a:alpha val="58000"/>
            </a:schemeClr>
          </a:solidFill>
        </p:spPr>
        <p:txBody>
          <a:bodyPr wrap="square" rtlCol="0">
            <a:spAutoFit/>
          </a:bodyPr>
          <a:lstStyle/>
          <a:p>
            <a:pPr algn="ctr"/>
            <a:r>
              <a:rPr lang="en-US" altLang="ja-JP" sz="1200" b="1" dirty="0">
                <a:solidFill>
                  <a:srgbClr val="C00000"/>
                </a:solidFill>
                <a:latin typeface="方正大黑_GBK" pitchFamily="65" charset="-122"/>
                <a:ea typeface="方正大黑_GBK" pitchFamily="65" charset="-122"/>
              </a:rPr>
              <a:t>Urban flood </a:t>
            </a:r>
            <a:r>
              <a:rPr lang="en-US" altLang="zh-CN" sz="1200" b="1" dirty="0">
                <a:solidFill>
                  <a:srgbClr val="C00000"/>
                </a:solidFill>
                <a:latin typeface="方正大黑_GBK" pitchFamily="65" charset="-122"/>
                <a:ea typeface="方正大黑_GBK" pitchFamily="65" charset="-122"/>
              </a:rPr>
              <a:t>5</a:t>
            </a:r>
            <a:r>
              <a:rPr lang="en-US" altLang="ja-JP" sz="1200" b="1" dirty="0">
                <a:solidFill>
                  <a:srgbClr val="C00000"/>
                </a:solidFill>
                <a:latin typeface="方正大黑_GBK" pitchFamily="65" charset="-122"/>
                <a:ea typeface="方正大黑_GBK" pitchFamily="65" charset="-122"/>
              </a:rPr>
              <a:t>m</a:t>
            </a:r>
          </a:p>
        </p:txBody>
      </p:sp>
      <p:sp>
        <p:nvSpPr>
          <p:cNvPr id="38" name="TextBox 37">
            <a:extLst>
              <a:ext uri="{FF2B5EF4-FFF2-40B4-BE49-F238E27FC236}">
                <a16:creationId xmlns:a16="http://schemas.microsoft.com/office/drawing/2014/main" id="{3CCB5B03-EA92-D14F-8CB2-97B369B7363A}"/>
              </a:ext>
            </a:extLst>
          </p:cNvPr>
          <p:cNvSpPr txBox="1"/>
          <p:nvPr/>
        </p:nvSpPr>
        <p:spPr>
          <a:xfrm>
            <a:off x="8848069" y="6203309"/>
            <a:ext cx="3326930" cy="646331"/>
          </a:xfrm>
          <a:prstGeom prst="rect">
            <a:avLst/>
          </a:prstGeom>
          <a:solidFill>
            <a:schemeClr val="bg1">
              <a:alpha val="57000"/>
            </a:schemeClr>
          </a:solidFill>
        </p:spPr>
        <p:txBody>
          <a:bodyPr wrap="square" rtlCol="0">
            <a:spAutoFit/>
          </a:bodyPr>
          <a:lstStyle/>
          <a:p>
            <a:r>
              <a:rPr lang="en-US" altLang="zh-CN" sz="1200" b="1" i="1" dirty="0">
                <a:solidFill>
                  <a:schemeClr val="bg1">
                    <a:lumMod val="50000"/>
                  </a:schemeClr>
                </a:solidFill>
                <a:latin typeface="Microsoft YaHei" panose="020B0503020204020204" pitchFamily="34" charset="-122"/>
                <a:ea typeface="Microsoft YaHei" panose="020B0503020204020204" pitchFamily="34" charset="-122"/>
              </a:rPr>
              <a:t>Wu et al., 2011</a:t>
            </a:r>
            <a:r>
              <a:rPr lang="zh-CN" altLang="en-US" sz="1200" b="1" i="1" dirty="0">
                <a:solidFill>
                  <a:schemeClr val="bg1">
                    <a:lumMod val="50000"/>
                  </a:schemeClr>
                </a:solidFill>
                <a:latin typeface="Microsoft YaHei" panose="020B0503020204020204" pitchFamily="34" charset="-122"/>
                <a:ea typeface="Microsoft YaHei" panose="020B0503020204020204" pitchFamily="34" charset="-122"/>
              </a:rPr>
              <a:t>，</a:t>
            </a:r>
            <a:r>
              <a:rPr lang="en-US" altLang="zh-CN" sz="1200" b="1" i="1" dirty="0">
                <a:solidFill>
                  <a:schemeClr val="bg1">
                    <a:lumMod val="50000"/>
                  </a:schemeClr>
                </a:solidFill>
                <a:latin typeface="Microsoft YaHei" panose="020B0503020204020204" pitchFamily="34" charset="-122"/>
                <a:ea typeface="Microsoft YaHei" panose="020B0503020204020204" pitchFamily="34" charset="-122"/>
              </a:rPr>
              <a:t>2012, 2014;Chen 2022 WRR; 2019 RSE; Huang 2020, BAMS; Wu 2021, AAS; Huang 2023 JHM…</a:t>
            </a:r>
            <a:endParaRPr lang="en-US" sz="1200" b="1" i="1" dirty="0">
              <a:solidFill>
                <a:schemeClr val="bg1">
                  <a:lumMod val="50000"/>
                </a:schemeClr>
              </a:solidFill>
              <a:latin typeface="Microsoft YaHei" panose="020B0503020204020204" pitchFamily="34" charset="-122"/>
              <a:ea typeface="Microsoft YaHei" panose="020B0503020204020204" pitchFamily="34" charset="-122"/>
            </a:endParaRPr>
          </a:p>
        </p:txBody>
      </p:sp>
      <p:sp>
        <p:nvSpPr>
          <p:cNvPr id="39" name="文本框 5">
            <a:extLst>
              <a:ext uri="{FF2B5EF4-FFF2-40B4-BE49-F238E27FC236}">
                <a16:creationId xmlns:a16="http://schemas.microsoft.com/office/drawing/2014/main" id="{A3F46379-EF33-AB42-BB18-BB55E958A65C}"/>
              </a:ext>
            </a:extLst>
          </p:cNvPr>
          <p:cNvSpPr txBox="1"/>
          <p:nvPr/>
        </p:nvSpPr>
        <p:spPr>
          <a:xfrm>
            <a:off x="1519741" y="-117130"/>
            <a:ext cx="8946557" cy="1077218"/>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Glocal</a:t>
            </a:r>
            <a:r>
              <a:rPr lang="en-US" sz="3200" b="1" dirty="0">
                <a:solidFill>
                  <a:schemeClr val="accent1"/>
                </a:solidFill>
                <a:latin typeface="Times New Roman" panose="02020603050405020304" pitchFamily="18" charset="0"/>
                <a:cs typeface="Times New Roman" panose="02020603050405020304" pitchFamily="18" charset="0"/>
              </a:rPr>
              <a:t> Hydrometeorological Solution on Floods (</a:t>
            </a:r>
            <a:r>
              <a:rPr lang="en-US" sz="3200" b="1" dirty="0">
                <a:solidFill>
                  <a:srgbClr val="FF0000"/>
                </a:solidFill>
                <a:latin typeface="Times New Roman" panose="02020603050405020304" pitchFamily="18" charset="0"/>
                <a:cs typeface="Times New Roman" panose="02020603050405020304" pitchFamily="18" charset="0"/>
              </a:rPr>
              <a:t>GHS-F</a:t>
            </a:r>
            <a:r>
              <a:rPr lang="en-US" sz="3200" b="1" dirty="0">
                <a:solidFill>
                  <a:schemeClr val="accent1"/>
                </a:solidFill>
                <a:latin typeface="Times New Roman" panose="02020603050405020304" pitchFamily="18" charset="0"/>
                <a:cs typeface="Times New Roman" panose="02020603050405020304" pitchFamily="18" charset="0"/>
              </a:rPr>
              <a:t>)</a:t>
            </a:r>
            <a:endParaRPr lang="en-US" altLang="ja-JP" sz="3200" b="1" dirty="0">
              <a:solidFill>
                <a:srgbClr val="C00000"/>
              </a:solidFill>
              <a:latin typeface="微软雅黑" panose="020B0503020204020204" pitchFamily="34" charset="-122"/>
              <a:ea typeface="微软雅黑" panose="020B0503020204020204" pitchFamily="34" charset="-122"/>
            </a:endParaRPr>
          </a:p>
        </p:txBody>
      </p:sp>
      <p:pic>
        <p:nvPicPr>
          <p:cNvPr id="40" name="Picture 39">
            <a:extLst>
              <a:ext uri="{FF2B5EF4-FFF2-40B4-BE49-F238E27FC236}">
                <a16:creationId xmlns:a16="http://schemas.microsoft.com/office/drawing/2014/main" id="{5EF8D4C2-9068-C14A-8663-084CDC8CBD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91" y="2100410"/>
            <a:ext cx="1473950" cy="1598917"/>
          </a:xfrm>
          <a:prstGeom prst="rect">
            <a:avLst/>
          </a:prstGeom>
        </p:spPr>
      </p:pic>
      <p:pic>
        <p:nvPicPr>
          <p:cNvPr id="41" name="Picture 40">
            <a:extLst>
              <a:ext uri="{FF2B5EF4-FFF2-40B4-BE49-F238E27FC236}">
                <a16:creationId xmlns:a16="http://schemas.microsoft.com/office/drawing/2014/main" id="{BF4BC15E-2146-5F48-BBA5-169216549B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1308" y="3816316"/>
            <a:ext cx="3304194" cy="1831078"/>
          </a:xfrm>
          <a:prstGeom prst="rect">
            <a:avLst/>
          </a:prstGeom>
        </p:spPr>
      </p:pic>
      <p:sp>
        <p:nvSpPr>
          <p:cNvPr id="42" name="Rectangle 41">
            <a:extLst>
              <a:ext uri="{FF2B5EF4-FFF2-40B4-BE49-F238E27FC236}">
                <a16:creationId xmlns:a16="http://schemas.microsoft.com/office/drawing/2014/main" id="{81866168-C4C1-BB47-AE5B-B90FB39FC973}"/>
              </a:ext>
            </a:extLst>
          </p:cNvPr>
          <p:cNvSpPr/>
          <p:nvPr/>
        </p:nvSpPr>
        <p:spPr>
          <a:xfrm>
            <a:off x="2213142" y="3086314"/>
            <a:ext cx="1486021" cy="307777"/>
          </a:xfrm>
          <a:prstGeom prst="rect">
            <a:avLst/>
          </a:prstGeom>
        </p:spPr>
        <p:txBody>
          <a:bodyPr wrap="square">
            <a:spAutoFit/>
          </a:bodyPr>
          <a:lstStyle/>
          <a:p>
            <a:r>
              <a:rPr lang="en-US" sz="1400" b="1" dirty="0">
                <a:solidFill>
                  <a:srgbClr val="FF0000"/>
                </a:solidFill>
                <a:latin typeface="Chalkboard" charset="0"/>
                <a:ea typeface="Chalkboard" charset="0"/>
                <a:cs typeface="Chalkboard" charset="0"/>
              </a:rPr>
              <a:t>April 15, 2015 </a:t>
            </a:r>
          </a:p>
        </p:txBody>
      </p:sp>
      <p:sp>
        <p:nvSpPr>
          <p:cNvPr id="43" name="Right Arrow 42">
            <a:extLst>
              <a:ext uri="{FF2B5EF4-FFF2-40B4-BE49-F238E27FC236}">
                <a16:creationId xmlns:a16="http://schemas.microsoft.com/office/drawing/2014/main" id="{A5B2A397-F654-C540-B2A7-D4BD5FB8169D}"/>
              </a:ext>
            </a:extLst>
          </p:cNvPr>
          <p:cNvSpPr/>
          <p:nvPr/>
        </p:nvSpPr>
        <p:spPr>
          <a:xfrm>
            <a:off x="5361780" y="3800920"/>
            <a:ext cx="431736" cy="640904"/>
          </a:xfrm>
          <a:prstGeom prst="rightArrow">
            <a:avLst>
              <a:gd name="adj1" fmla="val 50000"/>
              <a:gd name="adj2" fmla="val 41617"/>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halkboard" charset="0"/>
              <a:ea typeface="Chalkboard" charset="0"/>
              <a:cs typeface="Chalkboard" charset="0"/>
            </a:endParaRPr>
          </a:p>
        </p:txBody>
      </p:sp>
      <p:sp>
        <p:nvSpPr>
          <p:cNvPr id="44" name="TextBox 43">
            <a:extLst>
              <a:ext uri="{FF2B5EF4-FFF2-40B4-BE49-F238E27FC236}">
                <a16:creationId xmlns:a16="http://schemas.microsoft.com/office/drawing/2014/main" id="{ED47B77A-4467-A841-8F24-E2E9D425E13D}"/>
              </a:ext>
            </a:extLst>
          </p:cNvPr>
          <p:cNvSpPr txBox="1"/>
          <p:nvPr/>
        </p:nvSpPr>
        <p:spPr>
          <a:xfrm>
            <a:off x="198391" y="1080407"/>
            <a:ext cx="3788975" cy="923330"/>
          </a:xfrm>
          <a:prstGeom prst="rect">
            <a:avLst/>
          </a:prstGeom>
          <a:noFill/>
        </p:spPr>
        <p:txBody>
          <a:bodyPr wrap="square" rtlCol="0">
            <a:spAutoFit/>
          </a:bodyPr>
          <a:lstStyle/>
          <a:p>
            <a:r>
              <a:rPr lang="en-US" altLang="zh-CN" b="1" u="sng" dirty="0">
                <a:solidFill>
                  <a:schemeClr val="bg1"/>
                </a:solidFill>
                <a:latin typeface="Times New Roman" panose="02020603050405020304" pitchFamily="18" charset="0"/>
                <a:ea typeface="Chalkboard" charset="0"/>
                <a:cs typeface="Times New Roman" panose="02020603050405020304" pitchFamily="18" charset="0"/>
              </a:rPr>
              <a:t>3-hourly, 8</a:t>
            </a:r>
            <a:r>
              <a:rPr lang="en-US" altLang="zh-CN" b="1" u="sng" baseline="30000" dirty="0">
                <a:solidFill>
                  <a:schemeClr val="bg1"/>
                </a:solidFill>
                <a:latin typeface="Times New Roman" panose="02020603050405020304" pitchFamily="18" charset="0"/>
                <a:ea typeface="Chalkboard" charset="0"/>
                <a:cs typeface="Times New Roman" panose="02020603050405020304" pitchFamily="18" charset="0"/>
              </a:rPr>
              <a:t>th</a:t>
            </a:r>
            <a:r>
              <a:rPr lang="zh-CN" altLang="en-US" b="1" u="sng" dirty="0">
                <a:solidFill>
                  <a:schemeClr val="bg1"/>
                </a:solidFill>
                <a:latin typeface="Times New Roman" panose="02020603050405020304" pitchFamily="18" charset="0"/>
                <a:ea typeface="Chalkboard" charset="0"/>
                <a:cs typeface="Times New Roman" panose="02020603050405020304" pitchFamily="18" charset="0"/>
              </a:rPr>
              <a:t> </a:t>
            </a:r>
            <a:r>
              <a:rPr lang="en-US" altLang="zh-CN" b="1" u="sng" dirty="0">
                <a:solidFill>
                  <a:schemeClr val="bg1"/>
                </a:solidFill>
                <a:latin typeface="Times New Roman" panose="02020603050405020304" pitchFamily="18" charset="0"/>
                <a:ea typeface="Chalkboard" charset="0"/>
                <a:cs typeface="Times New Roman" panose="02020603050405020304" pitchFamily="18" charset="0"/>
              </a:rPr>
              <a:t>and</a:t>
            </a:r>
            <a:r>
              <a:rPr lang="zh-CN" altLang="en-US" b="1" u="sng" dirty="0">
                <a:solidFill>
                  <a:schemeClr val="bg1"/>
                </a:solidFill>
                <a:latin typeface="Times New Roman" panose="02020603050405020304" pitchFamily="18" charset="0"/>
                <a:ea typeface="Chalkboard" charset="0"/>
                <a:cs typeface="Times New Roman" panose="02020603050405020304" pitchFamily="18" charset="0"/>
              </a:rPr>
              <a:t> </a:t>
            </a:r>
            <a:r>
              <a:rPr lang="en-US" altLang="zh-CN" b="1" u="sng" dirty="0">
                <a:solidFill>
                  <a:schemeClr val="bg1"/>
                </a:solidFill>
                <a:latin typeface="Times New Roman" panose="02020603050405020304" pitchFamily="18" charset="0"/>
                <a:ea typeface="Chalkboard" charset="0"/>
                <a:cs typeface="Times New Roman" panose="02020603050405020304" pitchFamily="18" charset="0"/>
              </a:rPr>
              <a:t>1km</a:t>
            </a:r>
            <a:r>
              <a:rPr lang="zh-CN" altLang="en-US" b="1" u="sng" dirty="0">
                <a:solidFill>
                  <a:schemeClr val="bg1"/>
                </a:solidFill>
                <a:latin typeface="Times New Roman" panose="02020603050405020304" pitchFamily="18" charset="0"/>
                <a:ea typeface="Chalkboard" charset="0"/>
                <a:cs typeface="Times New Roman" panose="02020603050405020304" pitchFamily="18" charset="0"/>
              </a:rPr>
              <a:t> </a:t>
            </a:r>
            <a:r>
              <a:rPr lang="en-US" altLang="zh-CN" b="1" u="sng" dirty="0">
                <a:solidFill>
                  <a:schemeClr val="bg1"/>
                </a:solidFill>
                <a:latin typeface="Times New Roman" panose="02020603050405020304" pitchFamily="18" charset="0"/>
                <a:ea typeface="Chalkboard" charset="0"/>
                <a:cs typeface="Times New Roman" panose="02020603050405020304" pitchFamily="18" charset="0"/>
              </a:rPr>
              <a:t>global flood</a:t>
            </a:r>
            <a:r>
              <a:rPr lang="zh-CN" altLang="en-US" b="1" u="sng" dirty="0">
                <a:solidFill>
                  <a:schemeClr val="bg1"/>
                </a:solidFill>
                <a:latin typeface="Times New Roman" panose="02020603050405020304" pitchFamily="18" charset="0"/>
                <a:ea typeface="Chalkboard" charset="0"/>
                <a:cs typeface="Times New Roman" panose="02020603050405020304" pitchFamily="18" charset="0"/>
              </a:rPr>
              <a:t> </a:t>
            </a:r>
            <a:r>
              <a:rPr lang="en-US" altLang="zh-CN" b="1" u="sng" dirty="0">
                <a:solidFill>
                  <a:schemeClr val="bg1"/>
                </a:solidFill>
                <a:latin typeface="Times New Roman" panose="02020603050405020304" pitchFamily="18" charset="0"/>
                <a:ea typeface="Chalkboard" charset="0"/>
                <a:cs typeface="Times New Roman" panose="02020603050405020304" pitchFamily="18" charset="0"/>
              </a:rPr>
              <a:t>detection</a:t>
            </a:r>
            <a:r>
              <a:rPr lang="zh-CN" altLang="en-US" b="1" u="sng" dirty="0">
                <a:solidFill>
                  <a:schemeClr val="bg1"/>
                </a:solidFill>
                <a:latin typeface="Times New Roman" panose="02020603050405020304" pitchFamily="18" charset="0"/>
                <a:ea typeface="Chalkboard" charset="0"/>
                <a:cs typeface="Times New Roman" panose="02020603050405020304" pitchFamily="18" charset="0"/>
              </a:rPr>
              <a:t> </a:t>
            </a:r>
            <a:r>
              <a:rPr lang="en-US" altLang="zh-CN" b="1" u="sng" dirty="0">
                <a:solidFill>
                  <a:schemeClr val="bg1"/>
                </a:solidFill>
                <a:latin typeface="Times New Roman" panose="02020603050405020304" pitchFamily="18" charset="0"/>
                <a:ea typeface="Chalkboard" charset="0"/>
                <a:cs typeface="Times New Roman" panose="02020603050405020304" pitchFamily="18" charset="0"/>
              </a:rPr>
              <a:t>and inundation mapping with hydrological model</a:t>
            </a:r>
            <a:endParaRPr lang="en-US" b="1" u="sng" dirty="0">
              <a:solidFill>
                <a:schemeClr val="bg1"/>
              </a:solidFill>
              <a:latin typeface="Times New Roman" panose="02020603050405020304" pitchFamily="18" charset="0"/>
              <a:ea typeface="Chalkboard" charset="0"/>
              <a:cs typeface="Times New Roman" panose="02020603050405020304" pitchFamily="18" charset="0"/>
            </a:endParaRPr>
          </a:p>
        </p:txBody>
      </p:sp>
      <p:pic>
        <p:nvPicPr>
          <p:cNvPr id="46" name="图片 4">
            <a:extLst>
              <a:ext uri="{FF2B5EF4-FFF2-40B4-BE49-F238E27FC236}">
                <a16:creationId xmlns:a16="http://schemas.microsoft.com/office/drawing/2014/main" id="{12E15560-70EB-5342-92C6-7CCA481288B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92703" y="1006853"/>
            <a:ext cx="3288611" cy="2691407"/>
          </a:xfrm>
          <a:prstGeom prst="rect">
            <a:avLst/>
          </a:prstGeom>
        </p:spPr>
      </p:pic>
      <p:pic>
        <p:nvPicPr>
          <p:cNvPr id="47" name="图片 2">
            <a:extLst>
              <a:ext uri="{FF2B5EF4-FFF2-40B4-BE49-F238E27FC236}">
                <a16:creationId xmlns:a16="http://schemas.microsoft.com/office/drawing/2014/main" id="{20E2B2C2-9C99-FF47-806D-2A48B65CC0B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97235" y="3623910"/>
            <a:ext cx="3259996" cy="2518397"/>
          </a:xfrm>
          <a:prstGeom prst="rect">
            <a:avLst/>
          </a:prstGeom>
        </p:spPr>
      </p:pic>
      <p:sp>
        <p:nvSpPr>
          <p:cNvPr id="48" name="TextBox 47">
            <a:extLst>
              <a:ext uri="{FF2B5EF4-FFF2-40B4-BE49-F238E27FC236}">
                <a16:creationId xmlns:a16="http://schemas.microsoft.com/office/drawing/2014/main" id="{B2CEC43E-97CB-D34B-96E8-0447D520AEE8}"/>
              </a:ext>
            </a:extLst>
          </p:cNvPr>
          <p:cNvSpPr txBox="1"/>
          <p:nvPr/>
        </p:nvSpPr>
        <p:spPr>
          <a:xfrm>
            <a:off x="8929764" y="1015172"/>
            <a:ext cx="969783" cy="400110"/>
          </a:xfrm>
          <a:prstGeom prst="rect">
            <a:avLst/>
          </a:prstGeom>
          <a:noFill/>
        </p:spPr>
        <p:txBody>
          <a:bodyPr wrap="square" rtlCol="0">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2020</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ADED38D1-3B48-8548-AA2C-FC0D13D4E74C}"/>
              </a:ext>
            </a:extLst>
          </p:cNvPr>
          <p:cNvSpPr txBox="1"/>
          <p:nvPr/>
        </p:nvSpPr>
        <p:spPr>
          <a:xfrm>
            <a:off x="8926731" y="3650118"/>
            <a:ext cx="812529" cy="400110"/>
          </a:xfrm>
          <a:prstGeom prst="rect">
            <a:avLst/>
          </a:prstGeom>
          <a:noFill/>
        </p:spPr>
        <p:txBody>
          <a:bodyPr wrap="square" rtlCol="0">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2021</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50" name="Slide Number Placeholder 3">
            <a:extLst>
              <a:ext uri="{FF2B5EF4-FFF2-40B4-BE49-F238E27FC236}">
                <a16:creationId xmlns:a16="http://schemas.microsoft.com/office/drawing/2014/main" id="{7B74E875-078E-D44D-901B-7915CA7DA81B}"/>
              </a:ext>
            </a:extLst>
          </p:cNvPr>
          <p:cNvSpPr txBox="1">
            <a:spLocks/>
          </p:cNvSpPr>
          <p:nvPr/>
        </p:nvSpPr>
        <p:spPr>
          <a:xfrm>
            <a:off x="11481904" y="657586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11</a:t>
            </a:fld>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pic>
        <p:nvPicPr>
          <p:cNvPr id="51" name="Picture 50">
            <a:extLst>
              <a:ext uri="{FF2B5EF4-FFF2-40B4-BE49-F238E27FC236}">
                <a16:creationId xmlns:a16="http://schemas.microsoft.com/office/drawing/2014/main" id="{3C51CE71-252F-D446-8A56-AEAD6EC19CA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739260" y="1117090"/>
            <a:ext cx="1221348" cy="303288"/>
          </a:xfrm>
          <a:prstGeom prst="rect">
            <a:avLst/>
          </a:prstGeom>
        </p:spPr>
      </p:pic>
      <p:pic>
        <p:nvPicPr>
          <p:cNvPr id="5" name="图片 4">
            <a:extLst>
              <a:ext uri="{FF2B5EF4-FFF2-40B4-BE49-F238E27FC236}">
                <a16:creationId xmlns:a16="http://schemas.microsoft.com/office/drawing/2014/main" id="{CA3E82DB-9143-8E89-8F3B-5BBD6DE84AE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73137" y="2098709"/>
            <a:ext cx="2216031" cy="1598917"/>
          </a:xfrm>
          <a:prstGeom prst="rect">
            <a:avLst/>
          </a:prstGeom>
        </p:spPr>
      </p:pic>
    </p:spTree>
    <p:extLst>
      <p:ext uri="{BB962C8B-B14F-4D97-AF65-F5344CB8AC3E}">
        <p14:creationId xmlns:p14="http://schemas.microsoft.com/office/powerpoint/2010/main" val="522498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51C1B8-1F39-9E45-B86D-43A1D4FADF62}"/>
              </a:ext>
            </a:extLst>
          </p:cNvPr>
          <p:cNvSpPr/>
          <p:nvPr/>
        </p:nvSpPr>
        <p:spPr>
          <a:xfrm>
            <a:off x="2237055" y="4937294"/>
            <a:ext cx="877343"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3" name="Rectangle 2">
            <a:extLst>
              <a:ext uri="{FF2B5EF4-FFF2-40B4-BE49-F238E27FC236}">
                <a16:creationId xmlns:a16="http://schemas.microsoft.com/office/drawing/2014/main" id="{9C8871C6-65CE-5749-B879-616187AF4363}"/>
              </a:ext>
            </a:extLst>
          </p:cNvPr>
          <p:cNvSpPr/>
          <p:nvPr/>
        </p:nvSpPr>
        <p:spPr>
          <a:xfrm>
            <a:off x="2675725" y="1432094"/>
            <a:ext cx="2520174" cy="43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grpSp>
        <p:nvGrpSpPr>
          <p:cNvPr id="9" name="组合 11">
            <a:extLst>
              <a:ext uri="{FF2B5EF4-FFF2-40B4-BE49-F238E27FC236}">
                <a16:creationId xmlns:a16="http://schemas.microsoft.com/office/drawing/2014/main" id="{9FA2A3A8-4AB5-B147-9D5B-CADA465183DE}"/>
              </a:ext>
            </a:extLst>
          </p:cNvPr>
          <p:cNvGrpSpPr/>
          <p:nvPr/>
        </p:nvGrpSpPr>
        <p:grpSpPr>
          <a:xfrm>
            <a:off x="11481904" y="747084"/>
            <a:ext cx="465739" cy="121286"/>
            <a:chOff x="11369042" y="568879"/>
            <a:chExt cx="568324" cy="148001"/>
          </a:xfrm>
        </p:grpSpPr>
        <p:sp>
          <p:nvSpPr>
            <p:cNvPr id="10" name="平行四边形 12">
              <a:extLst>
                <a:ext uri="{FF2B5EF4-FFF2-40B4-BE49-F238E27FC236}">
                  <a16:creationId xmlns:a16="http://schemas.microsoft.com/office/drawing/2014/main" id="{57EABF71-411C-484C-9675-6D3B6A82DAC4}"/>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平行四边形 13">
              <a:extLst>
                <a:ext uri="{FF2B5EF4-FFF2-40B4-BE49-F238E27FC236}">
                  <a16:creationId xmlns:a16="http://schemas.microsoft.com/office/drawing/2014/main" id="{A6B862C3-F04F-1444-A9CD-F26057CA1FAC}"/>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2" name="文本框 15">
            <a:extLst>
              <a:ext uri="{FF2B5EF4-FFF2-40B4-BE49-F238E27FC236}">
                <a16:creationId xmlns:a16="http://schemas.microsoft.com/office/drawing/2014/main" id="{B958C874-34A9-CC48-9FE9-FC93E0E273FD}"/>
              </a:ext>
            </a:extLst>
          </p:cNvPr>
          <p:cNvSpPr txBox="1"/>
          <p:nvPr/>
        </p:nvSpPr>
        <p:spPr>
          <a:xfrm>
            <a:off x="1395871" y="-32758"/>
            <a:ext cx="10475562" cy="954107"/>
          </a:xfrm>
          <a:prstGeom prst="rect">
            <a:avLst/>
          </a:prstGeom>
          <a:noFill/>
        </p:spPr>
        <p:txBody>
          <a:bodyPr wrap="square" rtlCol="0">
            <a:spAutoFit/>
          </a:bodyPr>
          <a:lstStyle/>
          <a:p>
            <a:pPr algn="ctr"/>
            <a:r>
              <a:rPr lang="en-US" sz="2800" b="1" dirty="0">
                <a:solidFill>
                  <a:schemeClr val="accent1"/>
                </a:solidFill>
                <a:latin typeface="Times New Roman" panose="02020603050405020304" pitchFamily="18" charset="0"/>
                <a:cs typeface="Times New Roman" panose="02020603050405020304" pitchFamily="18" charset="0"/>
              </a:rPr>
              <a:t>Dominant river </a:t>
            </a:r>
            <a:r>
              <a:rPr lang="en-US" sz="2800" b="1" dirty="0">
                <a:solidFill>
                  <a:schemeClr val="accent1"/>
                </a:solidFill>
                <a:latin typeface="Times New Roman" panose="02020603050405020304" pitchFamily="18" charset="0"/>
                <a:ea typeface="Times New Roman" charset="0"/>
                <a:cs typeface="Times New Roman" panose="02020603050405020304" pitchFamily="18" charset="0"/>
              </a:rPr>
              <a:t>tracing-Routing</a:t>
            </a:r>
            <a:r>
              <a:rPr lang="en-US" sz="2800" b="1" dirty="0">
                <a:solidFill>
                  <a:schemeClr val="accent1"/>
                </a:solidFill>
                <a:latin typeface="Times New Roman" panose="02020603050405020304" pitchFamily="18" charset="0"/>
                <a:cs typeface="Times New Roman" panose="02020603050405020304" pitchFamily="18" charset="0"/>
              </a:rPr>
              <a:t> Integrated with VIC Environment </a:t>
            </a:r>
            <a:r>
              <a:rPr lang="en-US" sz="2800" b="1" dirty="0">
                <a:solidFill>
                  <a:srgbClr val="FF0000"/>
                </a:solidFill>
                <a:latin typeface="Times New Roman" panose="02020603050405020304" pitchFamily="18" charset="0"/>
                <a:cs typeface="Times New Roman" panose="02020603050405020304" pitchFamily="18" charset="0"/>
              </a:rPr>
              <a:t>(DRIVE) </a:t>
            </a:r>
            <a:r>
              <a:rPr lang="en-US" sz="2800" b="1" dirty="0">
                <a:solidFill>
                  <a:schemeClr val="accent1"/>
                </a:solidFill>
                <a:latin typeface="Times New Roman" panose="02020603050405020304" pitchFamily="18" charset="0"/>
                <a:cs typeface="Times New Roman" panose="02020603050405020304" pitchFamily="18" charset="0"/>
              </a:rPr>
              <a:t>model </a:t>
            </a:r>
          </a:p>
        </p:txBody>
      </p:sp>
      <p:sp>
        <p:nvSpPr>
          <p:cNvPr id="13" name="TextBox 12">
            <a:extLst>
              <a:ext uri="{FF2B5EF4-FFF2-40B4-BE49-F238E27FC236}">
                <a16:creationId xmlns:a16="http://schemas.microsoft.com/office/drawing/2014/main" id="{C642D5F5-7924-274A-A43A-F53DED6019DE}"/>
              </a:ext>
            </a:extLst>
          </p:cNvPr>
          <p:cNvSpPr txBox="1"/>
          <p:nvPr/>
        </p:nvSpPr>
        <p:spPr>
          <a:xfrm>
            <a:off x="2863730" y="6393302"/>
            <a:ext cx="5627261" cy="369332"/>
          </a:xfrm>
          <a:prstGeom prst="rect">
            <a:avLst/>
          </a:prstGeom>
          <a:noFill/>
        </p:spPr>
        <p:txBody>
          <a:bodyPr wrap="square" rtlCol="0">
            <a:spAutoFit/>
          </a:bodyPr>
          <a:lstStyle/>
          <a:p>
            <a:r>
              <a:rPr lang="en-US" b="1" i="1" dirty="0">
                <a:solidFill>
                  <a:schemeClr val="bg1">
                    <a:lumMod val="50000"/>
                  </a:schemeClr>
                </a:solidFill>
                <a:latin typeface="Times New Roman" panose="02020603050405020304" pitchFamily="18" charset="0"/>
                <a:cs typeface="Times New Roman" panose="02020603050405020304" pitchFamily="18" charset="0"/>
              </a:rPr>
              <a:t>Wu et al.., 2012, JHM</a:t>
            </a:r>
            <a:r>
              <a:rPr lang="zh-CN" altLang="en-US" b="1" i="1" dirty="0">
                <a:solidFill>
                  <a:schemeClr val="bg1">
                    <a:lumMod val="50000"/>
                  </a:schemeClr>
                </a:solidFill>
                <a:latin typeface="Times New Roman" panose="02020603050405020304" pitchFamily="18" charset="0"/>
                <a:cs typeface="Times New Roman" panose="02020603050405020304" pitchFamily="18" charset="0"/>
              </a:rPr>
              <a:t>；</a:t>
            </a:r>
            <a:r>
              <a:rPr lang="en-US" b="1" i="1" dirty="0">
                <a:solidFill>
                  <a:schemeClr val="bg1">
                    <a:lumMod val="50000"/>
                  </a:schemeClr>
                </a:solidFill>
                <a:latin typeface="Times New Roman" panose="02020603050405020304" pitchFamily="18" charset="0"/>
                <a:cs typeface="Times New Roman" panose="02020603050405020304" pitchFamily="18" charset="0"/>
              </a:rPr>
              <a:t> Wu et al., </a:t>
            </a:r>
            <a:r>
              <a:rPr lang="en-US" altLang="zh-CN" b="1" i="1" dirty="0">
                <a:solidFill>
                  <a:schemeClr val="bg1">
                    <a:lumMod val="50000"/>
                  </a:schemeClr>
                </a:solidFill>
                <a:latin typeface="Times New Roman" panose="02020603050405020304" pitchFamily="18" charset="0"/>
                <a:cs typeface="Times New Roman" panose="02020603050405020304" pitchFamily="18" charset="0"/>
              </a:rPr>
              <a:t>2012</a:t>
            </a:r>
            <a:r>
              <a:rPr lang="zh-CN" altLang="en-US" b="1" i="1" dirty="0">
                <a:solidFill>
                  <a:schemeClr val="bg1">
                    <a:lumMod val="50000"/>
                  </a:schemeClr>
                </a:solidFill>
                <a:latin typeface="Times New Roman" panose="02020603050405020304" pitchFamily="18" charset="0"/>
                <a:cs typeface="Times New Roman" panose="02020603050405020304" pitchFamily="18" charset="0"/>
              </a:rPr>
              <a:t>，</a:t>
            </a:r>
            <a:r>
              <a:rPr lang="en-US" b="1" i="1" dirty="0">
                <a:solidFill>
                  <a:schemeClr val="bg1">
                    <a:lumMod val="50000"/>
                  </a:schemeClr>
                </a:solidFill>
                <a:latin typeface="Times New Roman" panose="02020603050405020304" pitchFamily="18" charset="0"/>
                <a:cs typeface="Times New Roman" panose="02020603050405020304" pitchFamily="18" charset="0"/>
              </a:rPr>
              <a:t>2014</a:t>
            </a:r>
            <a:r>
              <a:rPr lang="zh-CN" altLang="en-US" b="1" i="1" dirty="0">
                <a:solidFill>
                  <a:schemeClr val="bg1">
                    <a:lumMod val="50000"/>
                  </a:schemeClr>
                </a:solidFill>
                <a:latin typeface="Times New Roman" panose="02020603050405020304" pitchFamily="18" charset="0"/>
                <a:cs typeface="Times New Roman" panose="02020603050405020304" pitchFamily="18" charset="0"/>
              </a:rPr>
              <a:t>，</a:t>
            </a:r>
            <a:r>
              <a:rPr lang="en-US" altLang="zh-CN" b="1" i="1" dirty="0">
                <a:solidFill>
                  <a:schemeClr val="bg1">
                    <a:lumMod val="50000"/>
                  </a:schemeClr>
                </a:solidFill>
                <a:latin typeface="Times New Roman" panose="02020603050405020304" pitchFamily="18" charset="0"/>
                <a:cs typeface="Times New Roman" panose="02020603050405020304" pitchFamily="18" charset="0"/>
              </a:rPr>
              <a:t>WRR</a:t>
            </a:r>
            <a:endParaRPr lang="en-US" b="1" i="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F55443C-FB2F-564B-A53E-CFD41BBBF8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631" y="1024876"/>
            <a:ext cx="11291321" cy="4550115"/>
          </a:xfrm>
          <a:prstGeom prst="rect">
            <a:avLst/>
          </a:prstGeom>
        </p:spPr>
      </p:pic>
      <p:sp>
        <p:nvSpPr>
          <p:cNvPr id="15" name="Rectangle 14">
            <a:extLst>
              <a:ext uri="{FF2B5EF4-FFF2-40B4-BE49-F238E27FC236}">
                <a16:creationId xmlns:a16="http://schemas.microsoft.com/office/drawing/2014/main" id="{99D7BA03-4095-1746-8C06-C86E95BCAEAC}"/>
              </a:ext>
            </a:extLst>
          </p:cNvPr>
          <p:cNvSpPr/>
          <p:nvPr/>
        </p:nvSpPr>
        <p:spPr>
          <a:xfrm>
            <a:off x="1098547" y="5043225"/>
            <a:ext cx="1903085" cy="369332"/>
          </a:xfrm>
          <a:prstGeom prst="rect">
            <a:avLst/>
          </a:prstGeom>
        </p:spPr>
        <p:txBody>
          <a:bodyPr wrap="none">
            <a:spAutoFit/>
          </a:bodyPr>
          <a:lstStyle/>
          <a:p>
            <a:r>
              <a:rPr lang="en-US" b="1" i="1" dirty="0">
                <a:solidFill>
                  <a:schemeClr val="bg1">
                    <a:lumMod val="50000"/>
                  </a:schemeClr>
                </a:solidFill>
                <a:latin typeface="Times New Roman" panose="02020603050405020304" pitchFamily="18" charset="0"/>
                <a:cs typeface="Times New Roman" panose="02020603050405020304" pitchFamily="18" charset="0"/>
              </a:rPr>
              <a:t>Liang et al.., 1996</a:t>
            </a:r>
            <a:endParaRPr lang="en-US" dirty="0"/>
          </a:p>
        </p:txBody>
      </p:sp>
      <p:sp>
        <p:nvSpPr>
          <p:cNvPr id="16" name="文本框 15">
            <a:extLst>
              <a:ext uri="{FF2B5EF4-FFF2-40B4-BE49-F238E27FC236}">
                <a16:creationId xmlns:a16="http://schemas.microsoft.com/office/drawing/2014/main" id="{1EA948D3-EE43-0540-925A-7D5DE9A66EF4}"/>
              </a:ext>
            </a:extLst>
          </p:cNvPr>
          <p:cNvSpPr txBox="1"/>
          <p:nvPr/>
        </p:nvSpPr>
        <p:spPr>
          <a:xfrm>
            <a:off x="83821" y="5471206"/>
            <a:ext cx="11989081" cy="830997"/>
          </a:xfrm>
          <a:prstGeom prst="rect">
            <a:avLst/>
          </a:prstGeom>
          <a:noFill/>
        </p:spPr>
        <p:txBody>
          <a:bodyPr wrap="square" rtlCol="0">
            <a:spAutoFit/>
          </a:bodyPr>
          <a:lstStyle/>
          <a:p>
            <a:pPr algn="just"/>
            <a:r>
              <a:rPr lang="en-US" sz="2400" b="1" dirty="0">
                <a:solidFill>
                  <a:schemeClr val="accent1"/>
                </a:solidFill>
                <a:latin typeface="Times New Roman" panose="02020603050405020304" pitchFamily="18" charset="0"/>
                <a:cs typeface="Times New Roman" panose="02020603050405020304" pitchFamily="18" charset="0"/>
              </a:rPr>
              <a:t>DRIVE couples runoff generation-routing mechanisms based on the hierarchical dominant drainage network with advanced river basin-grid cell-</a:t>
            </a:r>
            <a:r>
              <a:rPr lang="en-US" sz="2400" b="1" dirty="0" err="1">
                <a:solidFill>
                  <a:schemeClr val="accent1"/>
                </a:solidFill>
                <a:latin typeface="Times New Roman" panose="02020603050405020304" pitchFamily="18" charset="0"/>
                <a:cs typeface="Times New Roman" panose="02020603050405020304" pitchFamily="18" charset="0"/>
              </a:rPr>
              <a:t>subgrid</a:t>
            </a:r>
            <a:r>
              <a:rPr lang="en-US" sz="2400" b="1" dirty="0">
                <a:solidFill>
                  <a:schemeClr val="accent1"/>
                </a:solidFill>
                <a:latin typeface="Times New Roman" panose="02020603050405020304" pitchFamily="18" charset="0"/>
                <a:cs typeface="Times New Roman" panose="02020603050405020304" pitchFamily="18" charset="0"/>
              </a:rPr>
              <a:t> parameterization schemes.</a:t>
            </a:r>
          </a:p>
        </p:txBody>
      </p:sp>
      <p:sp>
        <p:nvSpPr>
          <p:cNvPr id="17" name="Slide Number Placeholder 3">
            <a:extLst>
              <a:ext uri="{FF2B5EF4-FFF2-40B4-BE49-F238E27FC236}">
                <a16:creationId xmlns:a16="http://schemas.microsoft.com/office/drawing/2014/main" id="{40E4077E-1C4D-E040-B7C7-B295383B10B9}"/>
              </a:ext>
            </a:extLst>
          </p:cNvPr>
          <p:cNvSpPr txBox="1">
            <a:spLocks/>
          </p:cNvSpPr>
          <p:nvPr/>
        </p:nvSpPr>
        <p:spPr>
          <a:xfrm>
            <a:off x="11481904" y="650960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12</a:t>
            </a:fld>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40104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81A7C3-84C9-E14A-9D19-8B066F1DBBF0}"/>
              </a:ext>
            </a:extLst>
          </p:cNvPr>
          <p:cNvSpPr/>
          <p:nvPr/>
        </p:nvSpPr>
        <p:spPr>
          <a:xfrm>
            <a:off x="2675725" y="1432094"/>
            <a:ext cx="2520174" cy="43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grpSp>
        <p:nvGrpSpPr>
          <p:cNvPr id="8" name="组合 11">
            <a:extLst>
              <a:ext uri="{FF2B5EF4-FFF2-40B4-BE49-F238E27FC236}">
                <a16:creationId xmlns:a16="http://schemas.microsoft.com/office/drawing/2014/main" id="{D5103B10-4655-6943-9E4C-5642F0B7C26C}"/>
              </a:ext>
            </a:extLst>
          </p:cNvPr>
          <p:cNvGrpSpPr/>
          <p:nvPr/>
        </p:nvGrpSpPr>
        <p:grpSpPr>
          <a:xfrm>
            <a:off x="11458415" y="752904"/>
            <a:ext cx="465739" cy="121286"/>
            <a:chOff x="11369042" y="568879"/>
            <a:chExt cx="568324" cy="148001"/>
          </a:xfrm>
        </p:grpSpPr>
        <p:sp>
          <p:nvSpPr>
            <p:cNvPr id="9" name="平行四边形 12">
              <a:extLst>
                <a:ext uri="{FF2B5EF4-FFF2-40B4-BE49-F238E27FC236}">
                  <a16:creationId xmlns:a16="http://schemas.microsoft.com/office/drawing/2014/main" id="{68155C19-8602-EE45-BB61-6D11D9D8B559}"/>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平行四边形 13">
              <a:extLst>
                <a:ext uri="{FF2B5EF4-FFF2-40B4-BE49-F238E27FC236}">
                  <a16:creationId xmlns:a16="http://schemas.microsoft.com/office/drawing/2014/main" id="{9BD0F9FD-61B6-EF41-958E-37EF00F6E7B7}"/>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 name="文本框 15">
            <a:extLst>
              <a:ext uri="{FF2B5EF4-FFF2-40B4-BE49-F238E27FC236}">
                <a16:creationId xmlns:a16="http://schemas.microsoft.com/office/drawing/2014/main" id="{D2931958-D16C-214C-99FA-3CC662798642}"/>
              </a:ext>
            </a:extLst>
          </p:cNvPr>
          <p:cNvSpPr txBox="1"/>
          <p:nvPr/>
        </p:nvSpPr>
        <p:spPr>
          <a:xfrm>
            <a:off x="1066321" y="-57059"/>
            <a:ext cx="10475562" cy="954107"/>
          </a:xfrm>
          <a:prstGeom prst="rect">
            <a:avLst/>
          </a:prstGeom>
          <a:noFill/>
        </p:spPr>
        <p:txBody>
          <a:bodyPr wrap="square" rtlCol="0">
            <a:spAutoFit/>
          </a:bodyPr>
          <a:lstStyle/>
          <a:p>
            <a:pPr algn="ctr"/>
            <a:r>
              <a:rPr lang="en-US" sz="2800" b="1" dirty="0">
                <a:solidFill>
                  <a:schemeClr val="accent1"/>
                </a:solidFill>
                <a:latin typeface="Times New Roman" panose="02020603050405020304" pitchFamily="18" charset="0"/>
                <a:cs typeface="Times New Roman" panose="02020603050405020304" pitchFamily="18" charset="0"/>
              </a:rPr>
              <a:t>Hierarchical dominant river </a:t>
            </a:r>
            <a:r>
              <a:rPr lang="en-US" sz="2800" b="1" dirty="0">
                <a:solidFill>
                  <a:schemeClr val="accent1"/>
                </a:solidFill>
                <a:latin typeface="Times New Roman" panose="02020603050405020304" pitchFamily="18" charset="0"/>
                <a:ea typeface="Times New Roman" charset="0"/>
                <a:cs typeface="Times New Roman" panose="02020603050405020304" pitchFamily="18" charset="0"/>
              </a:rPr>
              <a:t>tracing </a:t>
            </a:r>
            <a:r>
              <a:rPr lang="en-US" sz="2800" b="1" dirty="0">
                <a:solidFill>
                  <a:srgbClr val="FF0000"/>
                </a:solidFill>
                <a:latin typeface="Times New Roman" panose="02020603050405020304" pitchFamily="18" charset="0"/>
                <a:ea typeface="Times New Roman" charset="0"/>
                <a:cs typeface="Times New Roman" panose="02020603050405020304" pitchFamily="18" charset="0"/>
              </a:rPr>
              <a:t>(DRT) </a:t>
            </a:r>
            <a:r>
              <a:rPr lang="en-US" sz="2800" b="1" dirty="0">
                <a:solidFill>
                  <a:schemeClr val="accent1"/>
                </a:solidFill>
                <a:latin typeface="Times New Roman" panose="02020603050405020304" pitchFamily="18" charset="0"/>
                <a:ea typeface="Times New Roman" charset="0"/>
                <a:cs typeface="Times New Roman" panose="02020603050405020304" pitchFamily="18" charset="0"/>
              </a:rPr>
              <a:t>based</a:t>
            </a:r>
          </a:p>
          <a:p>
            <a:pPr algn="ctr"/>
            <a:r>
              <a:rPr lang="en-US" sz="2800" b="1" dirty="0">
                <a:solidFill>
                  <a:schemeClr val="accent1"/>
                </a:solidFill>
                <a:latin typeface="Times New Roman" panose="02020603050405020304" pitchFamily="18" charset="0"/>
                <a:ea typeface="Times New Roman" charset="0"/>
                <a:cs typeface="Times New Roman" panose="02020603050405020304" pitchFamily="18" charset="0"/>
              </a:rPr>
              <a:t> drainage network delineation </a:t>
            </a:r>
            <a:r>
              <a:rPr lang="en-US" sz="2800" b="1" dirty="0">
                <a:solidFill>
                  <a:schemeClr val="accent1"/>
                </a:solidFill>
                <a:latin typeface="Times New Roman" panose="02020603050405020304" pitchFamily="18" charset="0"/>
                <a:cs typeface="Times New Roman" panose="02020603050405020304" pitchFamily="18" charset="0"/>
              </a:rPr>
              <a:t> </a:t>
            </a:r>
          </a:p>
        </p:txBody>
      </p:sp>
      <p:grpSp>
        <p:nvGrpSpPr>
          <p:cNvPr id="12" name="Group 11">
            <a:extLst>
              <a:ext uri="{FF2B5EF4-FFF2-40B4-BE49-F238E27FC236}">
                <a16:creationId xmlns:a16="http://schemas.microsoft.com/office/drawing/2014/main" id="{F64AB713-618F-B342-A0D6-A29430C80600}"/>
              </a:ext>
            </a:extLst>
          </p:cNvPr>
          <p:cNvGrpSpPr/>
          <p:nvPr/>
        </p:nvGrpSpPr>
        <p:grpSpPr>
          <a:xfrm>
            <a:off x="634030" y="2118646"/>
            <a:ext cx="5135729" cy="2191803"/>
            <a:chOff x="673929" y="2159034"/>
            <a:chExt cx="4390904" cy="2191803"/>
          </a:xfrm>
          <a:solidFill>
            <a:schemeClr val="accent1">
              <a:lumMod val="20000"/>
              <a:lumOff val="80000"/>
            </a:schemeClr>
          </a:solidFill>
        </p:grpSpPr>
        <p:sp>
          <p:nvSpPr>
            <p:cNvPr id="13" name="Rounded Rectangle 12">
              <a:extLst>
                <a:ext uri="{FF2B5EF4-FFF2-40B4-BE49-F238E27FC236}">
                  <a16:creationId xmlns:a16="http://schemas.microsoft.com/office/drawing/2014/main" id="{F0E0ECBD-A0A3-AA48-A6E8-B3CCD96B0410}"/>
                </a:ext>
              </a:extLst>
            </p:cNvPr>
            <p:cNvSpPr/>
            <p:nvPr/>
          </p:nvSpPr>
          <p:spPr>
            <a:xfrm>
              <a:off x="673929" y="2159034"/>
              <a:ext cx="4390904" cy="2191803"/>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nvGrpSpPr>
            <p:cNvPr id="14" name="Group 13">
              <a:extLst>
                <a:ext uri="{FF2B5EF4-FFF2-40B4-BE49-F238E27FC236}">
                  <a16:creationId xmlns:a16="http://schemas.microsoft.com/office/drawing/2014/main" id="{F9E31EC5-A465-6C4D-A078-C4B5284CC125}"/>
                </a:ext>
              </a:extLst>
            </p:cNvPr>
            <p:cNvGrpSpPr/>
            <p:nvPr/>
          </p:nvGrpSpPr>
          <p:grpSpPr>
            <a:xfrm>
              <a:off x="938915" y="2253332"/>
              <a:ext cx="3647665" cy="2079602"/>
              <a:chOff x="842488" y="2266723"/>
              <a:chExt cx="3647665" cy="2048756"/>
            </a:xfrm>
            <a:grpFill/>
          </p:grpSpPr>
          <mc:AlternateContent xmlns:mc="http://schemas.openxmlformats.org/markup-compatibility/2006" xmlns:a14="http://schemas.microsoft.com/office/drawing/2010/main">
            <mc:Choice Requires="a14">
              <p:sp>
                <p:nvSpPr>
                  <p:cNvPr id="15" name="文本框 6">
                    <a:extLst>
                      <a:ext uri="{FF2B5EF4-FFF2-40B4-BE49-F238E27FC236}">
                        <a16:creationId xmlns:a16="http://schemas.microsoft.com/office/drawing/2014/main" id="{D8EF61DA-1423-154E-A71E-A9EFE631D3C4}"/>
                      </a:ext>
                    </a:extLst>
                  </p:cNvPr>
                  <p:cNvSpPr txBox="1"/>
                  <p:nvPr/>
                </p:nvSpPr>
                <p:spPr>
                  <a:xfrm>
                    <a:off x="1034076" y="2266723"/>
                    <a:ext cx="1633781" cy="634217"/>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zh-CN" altLang="en-US" sz="2200" i="1">
                                  <a:latin typeface="Cambria Math" panose="02040503050406030204" pitchFamily="18" charset="0"/>
                                </a:rPr>
                              </m:ctrlPr>
                            </m:fPr>
                            <m:num>
                              <m:r>
                                <a:rPr lang="zh-CN" altLang="en-US" sz="2200">
                                  <a:latin typeface="Cambria Math" panose="02040503050406030204" pitchFamily="18" charset="0"/>
                                </a:rPr>
                                <m:t>𝜕</m:t>
                              </m:r>
                              <m:r>
                                <a:rPr lang="zh-CN" altLang="en-US" sz="2200" i="1">
                                  <a:latin typeface="Cambria Math" panose="02040503050406030204" pitchFamily="18" charset="0"/>
                                </a:rPr>
                                <m:t>𝑄</m:t>
                              </m:r>
                            </m:num>
                            <m:den>
                              <m:r>
                                <a:rPr lang="zh-CN" altLang="en-US" sz="2200">
                                  <a:latin typeface="Cambria Math" panose="02040503050406030204" pitchFamily="18" charset="0"/>
                                </a:rPr>
                                <m:t>𝜕</m:t>
                              </m:r>
                              <m:r>
                                <a:rPr lang="zh-CN" altLang="en-US" sz="2200" i="1">
                                  <a:solidFill>
                                    <a:srgbClr val="FF0000"/>
                                  </a:solidFill>
                                  <a:latin typeface="Cambria Math" panose="02040503050406030204" pitchFamily="18" charset="0"/>
                                </a:rPr>
                                <m:t>𝑥</m:t>
                              </m:r>
                            </m:den>
                          </m:f>
                          <m:r>
                            <a:rPr lang="zh-CN" altLang="en-US" sz="2200">
                              <a:latin typeface="Cambria Math" panose="02040503050406030204" pitchFamily="18" charset="0"/>
                            </a:rPr>
                            <m:t>+</m:t>
                          </m:r>
                          <m:f>
                            <m:fPr>
                              <m:ctrlPr>
                                <a:rPr lang="zh-CN" altLang="en-US" sz="2200" i="1">
                                  <a:latin typeface="Cambria Math" panose="02040503050406030204" pitchFamily="18" charset="0"/>
                                </a:rPr>
                              </m:ctrlPr>
                            </m:fPr>
                            <m:num>
                              <m:r>
                                <a:rPr lang="zh-CN" altLang="en-US" sz="2200">
                                  <a:latin typeface="Cambria Math" panose="02040503050406030204" pitchFamily="18" charset="0"/>
                                </a:rPr>
                                <m:t>𝜕</m:t>
                              </m:r>
                              <m:r>
                                <a:rPr lang="zh-CN" altLang="en-US" sz="2200" i="1">
                                  <a:solidFill>
                                    <a:srgbClr val="FF0000"/>
                                  </a:solidFill>
                                  <a:latin typeface="Cambria Math" panose="02040503050406030204" pitchFamily="18" charset="0"/>
                                </a:rPr>
                                <m:t>𝐴</m:t>
                              </m:r>
                            </m:num>
                            <m:den>
                              <m:r>
                                <a:rPr lang="zh-CN" altLang="en-US" sz="2200">
                                  <a:latin typeface="Cambria Math" panose="02040503050406030204" pitchFamily="18" charset="0"/>
                                </a:rPr>
                                <m:t>𝜕</m:t>
                              </m:r>
                              <m:r>
                                <a:rPr lang="zh-CN" altLang="en-US" sz="2200" i="1">
                                  <a:latin typeface="Cambria Math" panose="02040503050406030204" pitchFamily="18" charset="0"/>
                                </a:rPr>
                                <m:t>𝑡</m:t>
                              </m:r>
                            </m:den>
                          </m:f>
                          <m:r>
                            <a:rPr lang="zh-CN" altLang="en-US" sz="2200">
                              <a:latin typeface="Cambria Math" panose="02040503050406030204" pitchFamily="18" charset="0"/>
                            </a:rPr>
                            <m:t>=</m:t>
                          </m:r>
                          <m:r>
                            <a:rPr lang="zh-CN" altLang="en-US" sz="2200" i="1">
                              <a:latin typeface="Cambria Math" panose="02040503050406030204" pitchFamily="18" charset="0"/>
                            </a:rPr>
                            <m:t>𝑞</m:t>
                          </m:r>
                        </m:oMath>
                      </m:oMathPara>
                    </a14:m>
                    <a:endParaRPr lang="zh-CN" altLang="en-US" sz="2200" dirty="0"/>
                  </a:p>
                </p:txBody>
              </p:sp>
            </mc:Choice>
            <mc:Fallback xmlns="">
              <p:sp>
                <p:nvSpPr>
                  <p:cNvPr id="31" name="文本框 6">
                    <a:extLst>
                      <a:ext uri="{FF2B5EF4-FFF2-40B4-BE49-F238E27FC236}">
                        <a16:creationId xmlns:a16="http://schemas.microsoft.com/office/drawing/2014/main" id="{5C7E52CF-B760-E047-9AA9-D37A7155C1B1}"/>
                      </a:ext>
                    </a:extLst>
                  </p:cNvPr>
                  <p:cNvSpPr txBox="1">
                    <a:spLocks noRot="1" noChangeAspect="1" noMove="1" noResize="1" noEditPoints="1" noAdjustHandles="1" noChangeArrowheads="1" noChangeShapeType="1" noTextEdit="1"/>
                  </p:cNvSpPr>
                  <p:nvPr/>
                </p:nvSpPr>
                <p:spPr>
                  <a:xfrm>
                    <a:off x="1034076" y="2266723"/>
                    <a:ext cx="1633781" cy="634217"/>
                  </a:xfrm>
                  <a:prstGeom prst="rect">
                    <a:avLst/>
                  </a:prstGeom>
                  <a:blipFill>
                    <a:blip r:embed="rId3"/>
                    <a:stretch>
                      <a:fillRect t="-1923" b="-1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本框 8">
                    <a:extLst>
                      <a:ext uri="{FF2B5EF4-FFF2-40B4-BE49-F238E27FC236}">
                        <a16:creationId xmlns:a16="http://schemas.microsoft.com/office/drawing/2014/main" id="{210E2A93-EA47-114B-9172-DDB07452B394}"/>
                      </a:ext>
                    </a:extLst>
                  </p:cNvPr>
                  <p:cNvSpPr txBox="1"/>
                  <p:nvPr/>
                </p:nvSpPr>
                <p:spPr>
                  <a:xfrm>
                    <a:off x="842488" y="3009992"/>
                    <a:ext cx="3647665" cy="69271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zh-CN" altLang="en-US" sz="2200" i="1">
                                  <a:latin typeface="Cambria Math" panose="02040503050406030204" pitchFamily="18" charset="0"/>
                                </a:rPr>
                              </m:ctrlPr>
                            </m:fPr>
                            <m:num>
                              <m:r>
                                <a:rPr lang="zh-CN" altLang="en-US" sz="2200">
                                  <a:latin typeface="Cambria Math" panose="02040503050406030204" pitchFamily="18" charset="0"/>
                                </a:rPr>
                                <m:t>1</m:t>
                              </m:r>
                            </m:num>
                            <m:den>
                              <m:r>
                                <a:rPr lang="zh-CN" altLang="en-US" sz="2200" i="1">
                                  <a:latin typeface="Cambria Math" panose="02040503050406030204" pitchFamily="18" charset="0"/>
                                </a:rPr>
                                <m:t>𝑔</m:t>
                              </m:r>
                            </m:den>
                          </m:f>
                          <m:d>
                            <m:dPr>
                              <m:ctrlPr>
                                <a:rPr lang="zh-CN" altLang="en-US" sz="2200" i="1">
                                  <a:latin typeface="Cambria Math" panose="02040503050406030204" pitchFamily="18" charset="0"/>
                                </a:rPr>
                              </m:ctrlPr>
                            </m:dPr>
                            <m:e>
                              <m:f>
                                <m:fPr>
                                  <m:ctrlPr>
                                    <a:rPr lang="zh-CN" altLang="en-US" sz="2200" i="1">
                                      <a:latin typeface="Cambria Math" panose="02040503050406030204" pitchFamily="18" charset="0"/>
                                    </a:rPr>
                                  </m:ctrlPr>
                                </m:fPr>
                                <m:num>
                                  <m:r>
                                    <a:rPr lang="zh-CN" altLang="en-US" sz="2200">
                                      <a:latin typeface="Cambria Math" panose="02040503050406030204" pitchFamily="18" charset="0"/>
                                    </a:rPr>
                                    <m:t>𝜕</m:t>
                                  </m:r>
                                  <m:r>
                                    <a:rPr lang="en-US" altLang="zh-CN" sz="2200" i="1">
                                      <a:latin typeface="Cambria Math" panose="02040503050406030204" pitchFamily="18" charset="0"/>
                                    </a:rPr>
                                    <m:t>𝑣</m:t>
                                  </m:r>
                                </m:num>
                                <m:den>
                                  <m:r>
                                    <a:rPr lang="zh-CN" altLang="en-US" sz="2200">
                                      <a:latin typeface="Cambria Math" panose="02040503050406030204" pitchFamily="18" charset="0"/>
                                    </a:rPr>
                                    <m:t>𝜕</m:t>
                                  </m:r>
                                  <m:r>
                                    <a:rPr lang="zh-CN" altLang="en-US" sz="2200" i="1">
                                      <a:latin typeface="Cambria Math" panose="02040503050406030204" pitchFamily="18" charset="0"/>
                                    </a:rPr>
                                    <m:t>𝑡</m:t>
                                  </m:r>
                                </m:den>
                              </m:f>
                              <m:r>
                                <a:rPr lang="zh-CN" altLang="en-US" sz="2200">
                                  <a:latin typeface="Cambria Math" panose="02040503050406030204" pitchFamily="18" charset="0"/>
                                </a:rPr>
                                <m:t>+</m:t>
                              </m:r>
                              <m:r>
                                <a:rPr lang="zh-CN" altLang="en-US" sz="2200" i="1">
                                  <a:latin typeface="Cambria Math" panose="02040503050406030204" pitchFamily="18" charset="0"/>
                                </a:rPr>
                                <m:t>𝑣</m:t>
                              </m:r>
                              <m:f>
                                <m:fPr>
                                  <m:ctrlPr>
                                    <a:rPr lang="zh-CN" altLang="en-US" sz="2200" i="1">
                                      <a:latin typeface="Cambria Math" panose="02040503050406030204" pitchFamily="18" charset="0"/>
                                    </a:rPr>
                                  </m:ctrlPr>
                                </m:fPr>
                                <m:num>
                                  <m:r>
                                    <a:rPr lang="zh-CN" altLang="en-US" sz="2200">
                                      <a:latin typeface="Cambria Math" panose="02040503050406030204" pitchFamily="18" charset="0"/>
                                    </a:rPr>
                                    <m:t>𝜕</m:t>
                                  </m:r>
                                  <m:r>
                                    <a:rPr lang="zh-CN" altLang="en-US" sz="2200" i="1">
                                      <a:latin typeface="Cambria Math" panose="02040503050406030204" pitchFamily="18" charset="0"/>
                                    </a:rPr>
                                    <m:t>𝑣</m:t>
                                  </m:r>
                                </m:num>
                                <m:den>
                                  <m:r>
                                    <a:rPr lang="zh-CN" altLang="en-US" sz="2200">
                                      <a:latin typeface="Cambria Math" panose="02040503050406030204" pitchFamily="18" charset="0"/>
                                    </a:rPr>
                                    <m:t>𝜕</m:t>
                                  </m:r>
                                  <m:r>
                                    <a:rPr lang="zh-CN" altLang="en-US" sz="2200" i="1">
                                      <a:solidFill>
                                        <a:srgbClr val="FF0000"/>
                                      </a:solidFill>
                                      <a:latin typeface="Cambria Math" panose="02040503050406030204" pitchFamily="18" charset="0"/>
                                    </a:rPr>
                                    <m:t>𝑥</m:t>
                                  </m:r>
                                </m:den>
                              </m:f>
                            </m:e>
                          </m:d>
                          <m:r>
                            <a:rPr lang="zh-CN" altLang="en-US" sz="2200">
                              <a:latin typeface="Cambria Math" panose="02040503050406030204" pitchFamily="18" charset="0"/>
                            </a:rPr>
                            <m:t>+</m:t>
                          </m:r>
                          <m:f>
                            <m:fPr>
                              <m:ctrlPr>
                                <a:rPr lang="zh-CN" altLang="en-US" sz="2200" i="1">
                                  <a:latin typeface="Cambria Math" panose="02040503050406030204" pitchFamily="18" charset="0"/>
                                </a:rPr>
                              </m:ctrlPr>
                            </m:fPr>
                            <m:num>
                              <m:r>
                                <a:rPr lang="zh-CN" altLang="en-US" sz="2200">
                                  <a:latin typeface="Cambria Math" panose="02040503050406030204" pitchFamily="18" charset="0"/>
                                </a:rPr>
                                <m:t>𝜕</m:t>
                              </m:r>
                              <m:r>
                                <a:rPr lang="en-US" altLang="zh-CN" sz="2200" i="1">
                                  <a:solidFill>
                                    <a:srgbClr val="FF0000"/>
                                  </a:solidFill>
                                  <a:latin typeface="Cambria Math" panose="02040503050406030204" pitchFamily="18" charset="0"/>
                                </a:rPr>
                                <m:t>h</m:t>
                              </m:r>
                            </m:num>
                            <m:den>
                              <m:r>
                                <a:rPr lang="zh-CN" altLang="en-US" sz="2200">
                                  <a:latin typeface="Cambria Math" panose="02040503050406030204" pitchFamily="18" charset="0"/>
                                </a:rPr>
                                <m:t>𝜕</m:t>
                              </m:r>
                              <m:r>
                                <a:rPr lang="zh-CN" altLang="en-US" sz="2200" i="1">
                                  <a:solidFill>
                                    <a:srgbClr val="FF0000"/>
                                  </a:solidFill>
                                  <a:latin typeface="Cambria Math" panose="02040503050406030204" pitchFamily="18" charset="0"/>
                                </a:rPr>
                                <m:t>𝑥</m:t>
                              </m:r>
                            </m:den>
                          </m:f>
                          <m:r>
                            <a:rPr lang="zh-CN" altLang="en-US" sz="2200">
                              <a:latin typeface="Cambria Math" panose="02040503050406030204" pitchFamily="18" charset="0"/>
                            </a:rPr>
                            <m:t>=</m:t>
                          </m:r>
                          <m:sSub>
                            <m:sSubPr>
                              <m:ctrlPr>
                                <a:rPr lang="en-US" altLang="zh-CN" sz="2200" i="1">
                                  <a:solidFill>
                                    <a:srgbClr val="FF0000"/>
                                  </a:solidFill>
                                  <a:latin typeface="Cambria Math" panose="02040503050406030204" pitchFamily="18" charset="0"/>
                                </a:rPr>
                              </m:ctrlPr>
                            </m:sSubPr>
                            <m:e>
                              <m:r>
                                <a:rPr lang="en-US" altLang="zh-CN" sz="2200" i="1">
                                  <a:solidFill>
                                    <a:srgbClr val="FF0000"/>
                                  </a:solidFill>
                                  <a:latin typeface="Cambria Math" panose="02040503050406030204" pitchFamily="18" charset="0"/>
                                </a:rPr>
                                <m:t>𝑆</m:t>
                              </m:r>
                            </m:e>
                            <m:sub>
                              <m:r>
                                <a:rPr lang="en-US" altLang="zh-CN" sz="2200" i="1">
                                  <a:solidFill>
                                    <a:srgbClr val="FF0000"/>
                                  </a:solidFill>
                                  <a:latin typeface="Cambria Math" panose="02040503050406030204" pitchFamily="18" charset="0"/>
                                </a:rPr>
                                <m:t>0</m:t>
                              </m:r>
                            </m:sub>
                          </m:sSub>
                          <m:r>
                            <a:rPr lang="zh-CN" altLang="en-US" sz="2200">
                              <a:latin typeface="Cambria Math" panose="02040503050406030204" pitchFamily="18" charset="0"/>
                            </a:rPr>
                            <m:t>−</m:t>
                          </m:r>
                          <m:sSub>
                            <m:sSubPr>
                              <m:ctrlPr>
                                <a:rPr lang="zh-CN" altLang="en-US" sz="2200" i="1">
                                  <a:latin typeface="Cambria Math" panose="02040503050406030204" pitchFamily="18" charset="0"/>
                                </a:rPr>
                              </m:ctrlPr>
                            </m:sSubPr>
                            <m:e>
                              <m:r>
                                <a:rPr lang="en-US" altLang="zh-CN" sz="2200" i="1">
                                  <a:latin typeface="Cambria Math" panose="02040503050406030204" pitchFamily="18" charset="0"/>
                                </a:rPr>
                                <m:t>𝑆</m:t>
                              </m:r>
                            </m:e>
                            <m:sub>
                              <m:r>
                                <a:rPr lang="zh-CN" altLang="en-US" sz="2200" i="1">
                                  <a:latin typeface="Cambria Math" panose="02040503050406030204" pitchFamily="18" charset="0"/>
                                </a:rPr>
                                <m:t>𝑓</m:t>
                              </m:r>
                            </m:sub>
                          </m:sSub>
                        </m:oMath>
                      </m:oMathPara>
                    </a14:m>
                    <a:endParaRPr lang="zh-CN" altLang="en-US" sz="2200" dirty="0"/>
                  </a:p>
                </p:txBody>
              </p:sp>
            </mc:Choice>
            <mc:Fallback xmlns="">
              <p:sp>
                <p:nvSpPr>
                  <p:cNvPr id="32" name="文本框 8">
                    <a:extLst>
                      <a:ext uri="{FF2B5EF4-FFF2-40B4-BE49-F238E27FC236}">
                        <a16:creationId xmlns:a16="http://schemas.microsoft.com/office/drawing/2014/main" id="{42E0F858-32CA-F14D-A8A5-34CC1BC6C866}"/>
                      </a:ext>
                    </a:extLst>
                  </p:cNvPr>
                  <p:cNvSpPr txBox="1">
                    <a:spLocks noRot="1" noChangeAspect="1" noMove="1" noResize="1" noEditPoints="1" noAdjustHandles="1" noChangeArrowheads="1" noChangeShapeType="1" noTextEdit="1"/>
                  </p:cNvSpPr>
                  <p:nvPr/>
                </p:nvSpPr>
                <p:spPr>
                  <a:xfrm>
                    <a:off x="842488" y="3009992"/>
                    <a:ext cx="3647665" cy="692712"/>
                  </a:xfrm>
                  <a:prstGeom prst="rect">
                    <a:avLst/>
                  </a:prstGeom>
                  <a:blipFill>
                    <a:blip r:embed="rId4"/>
                    <a:stretch>
                      <a:fillRect t="-3571"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本框 20">
                    <a:extLst>
                      <a:ext uri="{FF2B5EF4-FFF2-40B4-BE49-F238E27FC236}">
                        <a16:creationId xmlns:a16="http://schemas.microsoft.com/office/drawing/2014/main" id="{8BAFC4F9-22E8-E946-B592-3063D7402EB3}"/>
                      </a:ext>
                    </a:extLst>
                  </p:cNvPr>
                  <p:cNvSpPr txBox="1"/>
                  <p:nvPr/>
                </p:nvSpPr>
                <p:spPr>
                  <a:xfrm>
                    <a:off x="1034076" y="3688842"/>
                    <a:ext cx="1896994" cy="626637"/>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200" i="1">
                              <a:latin typeface="Cambria Math" panose="02040503050406030204" pitchFamily="18" charset="0"/>
                            </a:rPr>
                            <m:t>𝑣</m:t>
                          </m:r>
                          <m:r>
                            <a:rPr lang="zh-CN" altLang="en-US" sz="2200">
                              <a:latin typeface="Cambria Math" panose="02040503050406030204" pitchFamily="18" charset="0"/>
                            </a:rPr>
                            <m:t>=</m:t>
                          </m:r>
                          <m:f>
                            <m:fPr>
                              <m:ctrlPr>
                                <a:rPr lang="zh-CN" altLang="en-US" sz="2200" i="1">
                                  <a:latin typeface="Cambria Math" panose="02040503050406030204" pitchFamily="18" charset="0"/>
                                </a:rPr>
                              </m:ctrlPr>
                            </m:fPr>
                            <m:num>
                              <m:r>
                                <a:rPr lang="zh-CN" altLang="en-US" sz="2200">
                                  <a:latin typeface="Cambria Math" panose="02040503050406030204" pitchFamily="18" charset="0"/>
                                </a:rPr>
                                <m:t>1</m:t>
                              </m:r>
                            </m:num>
                            <m:den>
                              <m:r>
                                <a:rPr lang="zh-CN" altLang="en-US" sz="2200" i="1">
                                  <a:solidFill>
                                    <a:srgbClr val="FF0000"/>
                                  </a:solidFill>
                                  <a:latin typeface="Cambria Math" panose="02040503050406030204" pitchFamily="18" charset="0"/>
                                </a:rPr>
                                <m:t>𝑛</m:t>
                              </m:r>
                            </m:den>
                          </m:f>
                          <m:sSup>
                            <m:sSupPr>
                              <m:ctrlPr>
                                <a:rPr lang="zh-CN" altLang="en-US" sz="2200" i="1" dirty="0">
                                  <a:latin typeface="Cambria Math" panose="02040503050406030204" pitchFamily="18" charset="0"/>
                                </a:rPr>
                              </m:ctrlPr>
                            </m:sSupPr>
                            <m:e>
                              <m:r>
                                <a:rPr lang="zh-CN" altLang="en-US" sz="2200" i="1" dirty="0">
                                  <a:solidFill>
                                    <a:srgbClr val="FF0000"/>
                                  </a:solidFill>
                                  <a:latin typeface="Cambria Math" panose="02040503050406030204" pitchFamily="18" charset="0"/>
                                </a:rPr>
                                <m:t>𝑅</m:t>
                              </m:r>
                            </m:e>
                            <m:sup>
                              <m:f>
                                <m:fPr>
                                  <m:type m:val="lin"/>
                                  <m:ctrlPr>
                                    <a:rPr lang="zh-CN" altLang="en-US" sz="2200" i="1" dirty="0">
                                      <a:latin typeface="Cambria Math" panose="02040503050406030204" pitchFamily="18" charset="0"/>
                                    </a:rPr>
                                  </m:ctrlPr>
                                </m:fPr>
                                <m:num>
                                  <m:r>
                                    <a:rPr lang="zh-CN" altLang="en-US" sz="2200" dirty="0">
                                      <a:latin typeface="Cambria Math" panose="02040503050406030204" pitchFamily="18" charset="0"/>
                                    </a:rPr>
                                    <m:t>2</m:t>
                                  </m:r>
                                </m:num>
                                <m:den>
                                  <m:r>
                                    <a:rPr lang="zh-CN" altLang="en-US" sz="2200" dirty="0">
                                      <a:latin typeface="Cambria Math" panose="02040503050406030204" pitchFamily="18" charset="0"/>
                                    </a:rPr>
                                    <m:t>3</m:t>
                                  </m:r>
                                </m:den>
                              </m:f>
                            </m:sup>
                          </m:sSup>
                          <m:sSup>
                            <m:sSupPr>
                              <m:ctrlPr>
                                <a:rPr lang="zh-CN" altLang="en-US" sz="2200" i="1" dirty="0">
                                  <a:latin typeface="Cambria Math" panose="02040503050406030204" pitchFamily="18" charset="0"/>
                                </a:rPr>
                              </m:ctrlPr>
                            </m:sSupPr>
                            <m:e>
                              <m:r>
                                <a:rPr lang="zh-CN" altLang="en-US" sz="2200" i="1" dirty="0">
                                  <a:solidFill>
                                    <a:srgbClr val="FF0000"/>
                                  </a:solidFill>
                                  <a:latin typeface="Cambria Math" panose="02040503050406030204" pitchFamily="18" charset="0"/>
                                </a:rPr>
                                <m:t>𝑆</m:t>
                              </m:r>
                            </m:e>
                            <m:sup>
                              <m:f>
                                <m:fPr>
                                  <m:type m:val="lin"/>
                                  <m:ctrlPr>
                                    <a:rPr lang="zh-CN" altLang="en-US" sz="2200" i="1" dirty="0">
                                      <a:latin typeface="Cambria Math" panose="02040503050406030204" pitchFamily="18" charset="0"/>
                                    </a:rPr>
                                  </m:ctrlPr>
                                </m:fPr>
                                <m:num>
                                  <m:r>
                                    <a:rPr lang="zh-CN" altLang="en-US" sz="2200" dirty="0">
                                      <a:latin typeface="Cambria Math" panose="02040503050406030204" pitchFamily="18" charset="0"/>
                                    </a:rPr>
                                    <m:t>1</m:t>
                                  </m:r>
                                </m:num>
                                <m:den>
                                  <m:r>
                                    <a:rPr lang="zh-CN" altLang="en-US" sz="2200" dirty="0">
                                      <a:latin typeface="Cambria Math" panose="02040503050406030204" pitchFamily="18" charset="0"/>
                                    </a:rPr>
                                    <m:t>2</m:t>
                                  </m:r>
                                </m:den>
                              </m:f>
                            </m:sup>
                          </m:sSup>
                        </m:oMath>
                      </m:oMathPara>
                    </a14:m>
                    <a:endParaRPr lang="zh-CN" altLang="en-US" sz="2200" dirty="0"/>
                  </a:p>
                </p:txBody>
              </p:sp>
            </mc:Choice>
            <mc:Fallback xmlns="">
              <p:sp>
                <p:nvSpPr>
                  <p:cNvPr id="33" name="文本框 20">
                    <a:extLst>
                      <a:ext uri="{FF2B5EF4-FFF2-40B4-BE49-F238E27FC236}">
                        <a16:creationId xmlns:a16="http://schemas.microsoft.com/office/drawing/2014/main" id="{6B382A85-82ED-7544-8FE1-29F1B8E6DB76}"/>
                      </a:ext>
                    </a:extLst>
                  </p:cNvPr>
                  <p:cNvSpPr txBox="1">
                    <a:spLocks noRot="1" noChangeAspect="1" noMove="1" noResize="1" noEditPoints="1" noAdjustHandles="1" noChangeArrowheads="1" noChangeShapeType="1" noTextEdit="1"/>
                  </p:cNvSpPr>
                  <p:nvPr/>
                </p:nvSpPr>
                <p:spPr>
                  <a:xfrm>
                    <a:off x="1034076" y="3688842"/>
                    <a:ext cx="1896994" cy="626637"/>
                  </a:xfrm>
                  <a:prstGeom prst="rect">
                    <a:avLst/>
                  </a:prstGeom>
                  <a:blipFill>
                    <a:blip r:embed="rId5"/>
                    <a:stretch>
                      <a:fillRect t="-46000" b="-66000"/>
                    </a:stretch>
                  </a:blipFill>
                </p:spPr>
                <p:txBody>
                  <a:bodyPr/>
                  <a:lstStyle/>
                  <a:p>
                    <a:r>
                      <a:rPr lang="en-US">
                        <a:noFill/>
                      </a:rPr>
                      <a:t> </a:t>
                    </a:r>
                  </a:p>
                </p:txBody>
              </p:sp>
            </mc:Fallback>
          </mc:AlternateContent>
        </p:grpSp>
      </p:grpSp>
      <p:pic>
        <p:nvPicPr>
          <p:cNvPr id="18" name="Picture 2">
            <a:extLst>
              <a:ext uri="{FF2B5EF4-FFF2-40B4-BE49-F238E27FC236}">
                <a16:creationId xmlns:a16="http://schemas.microsoft.com/office/drawing/2014/main" id="{3539F69A-0BED-3E4A-B261-A4084F1917E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63015" y="1040344"/>
            <a:ext cx="4389438" cy="24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4">
            <a:extLst>
              <a:ext uri="{FF2B5EF4-FFF2-40B4-BE49-F238E27FC236}">
                <a16:creationId xmlns:a16="http://schemas.microsoft.com/office/drawing/2014/main" id="{16111E42-8445-F94D-959F-9F1F70DC0DF9}"/>
              </a:ext>
            </a:extLst>
          </p:cNvPr>
          <p:cNvSpPr/>
          <p:nvPr/>
        </p:nvSpPr>
        <p:spPr>
          <a:xfrm>
            <a:off x="7232151" y="1036308"/>
            <a:ext cx="4323346" cy="526981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STXinwei" charset="-122"/>
              <a:ea typeface="STXinwei" charset="-122"/>
              <a:cs typeface="STXinwei" charset="-122"/>
            </a:endParaRPr>
          </a:p>
        </p:txBody>
      </p:sp>
      <p:pic>
        <p:nvPicPr>
          <p:cNvPr id="20" name="Picture 8">
            <a:extLst>
              <a:ext uri="{FF2B5EF4-FFF2-40B4-BE49-F238E27FC236}">
                <a16:creationId xmlns:a16="http://schemas.microsoft.com/office/drawing/2014/main" id="{E064ECAB-42BB-D641-9BE0-742C475EB82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32151" y="3930378"/>
            <a:ext cx="4323346" cy="2375748"/>
          </a:xfrm>
          <a:prstGeom prst="rect">
            <a:avLst/>
          </a:prstGeom>
          <a:noFill/>
          <a:ln w="9525">
            <a:noFill/>
            <a:miter lim="800000"/>
            <a:headEnd/>
            <a:tailEnd/>
          </a:ln>
        </p:spPr>
      </p:pic>
      <p:sp>
        <p:nvSpPr>
          <p:cNvPr id="21" name="Text Box 3">
            <a:extLst>
              <a:ext uri="{FF2B5EF4-FFF2-40B4-BE49-F238E27FC236}">
                <a16:creationId xmlns:a16="http://schemas.microsoft.com/office/drawing/2014/main" id="{B169BF34-8CD4-8A4D-A583-1E215AA1F01A}"/>
              </a:ext>
            </a:extLst>
          </p:cNvPr>
          <p:cNvSpPr txBox="1">
            <a:spLocks noChangeArrowheads="1"/>
          </p:cNvSpPr>
          <p:nvPr/>
        </p:nvSpPr>
        <p:spPr bwMode="auto">
          <a:xfrm>
            <a:off x="7150036" y="5998350"/>
            <a:ext cx="2617421" cy="307777"/>
          </a:xfrm>
          <a:prstGeom prst="rect">
            <a:avLst/>
          </a:prstGeom>
          <a:solidFill>
            <a:schemeClr val="bg1">
              <a:alpha val="86000"/>
            </a:schemeClr>
          </a:solid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zh-CN" sz="1400" b="1" dirty="0">
                <a:solidFill>
                  <a:srgbClr val="C00000"/>
                </a:solidFill>
                <a:latin typeface="Microsoft YaHei" panose="020B0503020204020204" pitchFamily="34" charset="-122"/>
                <a:ea typeface="Microsoft YaHei" panose="020B0503020204020204" pitchFamily="34" charset="-122"/>
                <a:cs typeface="STXinwei" charset="-122"/>
              </a:rPr>
              <a:t>River network topology</a:t>
            </a:r>
            <a:endParaRPr lang="en-US" altLang="x-none" sz="1400" b="1" dirty="0">
              <a:solidFill>
                <a:srgbClr val="C00000"/>
              </a:solidFill>
              <a:latin typeface="Microsoft YaHei" panose="020B0503020204020204" pitchFamily="34" charset="-122"/>
              <a:ea typeface="Microsoft YaHei" panose="020B0503020204020204" pitchFamily="34" charset="-122"/>
              <a:cs typeface="STXinwei" charset="-122"/>
            </a:endParaRPr>
          </a:p>
        </p:txBody>
      </p:sp>
      <p:sp>
        <p:nvSpPr>
          <p:cNvPr id="22" name="TextBox 21">
            <a:extLst>
              <a:ext uri="{FF2B5EF4-FFF2-40B4-BE49-F238E27FC236}">
                <a16:creationId xmlns:a16="http://schemas.microsoft.com/office/drawing/2014/main" id="{2FCBFF24-0011-F243-B89B-61C4A6CA4C39}"/>
              </a:ext>
            </a:extLst>
          </p:cNvPr>
          <p:cNvSpPr txBox="1"/>
          <p:nvPr/>
        </p:nvSpPr>
        <p:spPr>
          <a:xfrm>
            <a:off x="8405894" y="6496109"/>
            <a:ext cx="2999799" cy="369332"/>
          </a:xfrm>
          <a:prstGeom prst="rect">
            <a:avLst/>
          </a:prstGeom>
          <a:noFill/>
        </p:spPr>
        <p:txBody>
          <a:bodyPr wrap="square" rtlCol="0">
            <a:spAutoFit/>
          </a:bodyPr>
          <a:lstStyle/>
          <a:p>
            <a:r>
              <a:rPr lang="en-US" b="1" i="1" dirty="0">
                <a:solidFill>
                  <a:schemeClr val="bg1">
                    <a:lumMod val="50000"/>
                  </a:schemeClr>
                </a:solidFill>
                <a:latin typeface="Times New Roman" panose="02020603050405020304" pitchFamily="18" charset="0"/>
                <a:cs typeface="Times New Roman" panose="02020603050405020304" pitchFamily="18" charset="0"/>
              </a:rPr>
              <a:t>Wu</a:t>
            </a:r>
            <a:r>
              <a:rPr lang="zh-CN" altLang="en-US" b="1" i="1" dirty="0">
                <a:solidFill>
                  <a:schemeClr val="bg1">
                    <a:lumMod val="50000"/>
                  </a:schemeClr>
                </a:solidFill>
                <a:latin typeface="Times New Roman" panose="02020603050405020304" pitchFamily="18" charset="0"/>
                <a:cs typeface="Times New Roman" panose="02020603050405020304" pitchFamily="18" charset="0"/>
              </a:rPr>
              <a:t>  </a:t>
            </a:r>
            <a:r>
              <a:rPr lang="en-US" altLang="zh-CN" b="1" i="1" dirty="0">
                <a:solidFill>
                  <a:schemeClr val="bg1">
                    <a:lumMod val="50000"/>
                  </a:schemeClr>
                </a:solidFill>
                <a:latin typeface="Times New Roman" panose="02020603050405020304" pitchFamily="18" charset="0"/>
                <a:cs typeface="Times New Roman" panose="02020603050405020304" pitchFamily="18" charset="0"/>
              </a:rPr>
              <a:t>et al., 2011, 2012, WRR</a:t>
            </a:r>
            <a:endParaRPr lang="en-US" b="1" i="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243B5990-0244-A447-8CCA-4CC68873FF9F}"/>
              </a:ext>
            </a:extLst>
          </p:cNvPr>
          <p:cNvSpPr/>
          <p:nvPr/>
        </p:nvSpPr>
        <p:spPr>
          <a:xfrm>
            <a:off x="10249527" y="2773314"/>
            <a:ext cx="139147" cy="726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34">
            <a:extLst>
              <a:ext uri="{FF2B5EF4-FFF2-40B4-BE49-F238E27FC236}">
                <a16:creationId xmlns:a16="http://schemas.microsoft.com/office/drawing/2014/main" id="{E45D99D9-3C60-264F-B5F9-6FB3205947AC}"/>
              </a:ext>
            </a:extLst>
          </p:cNvPr>
          <p:cNvCxnSpPr>
            <a:cxnSpLocks/>
          </p:cNvCxnSpPr>
          <p:nvPr/>
        </p:nvCxnSpPr>
        <p:spPr>
          <a:xfrm flipH="1">
            <a:off x="7176947" y="2845947"/>
            <a:ext cx="3072580" cy="1105395"/>
          </a:xfrm>
          <a:prstGeom prst="line">
            <a:avLst/>
          </a:prstGeom>
          <a:ln w="25400">
            <a:solidFill>
              <a:srgbClr val="FFC000"/>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34">
            <a:extLst>
              <a:ext uri="{FF2B5EF4-FFF2-40B4-BE49-F238E27FC236}">
                <a16:creationId xmlns:a16="http://schemas.microsoft.com/office/drawing/2014/main" id="{52311991-471D-9843-9F9A-74014F50D3F6}"/>
              </a:ext>
            </a:extLst>
          </p:cNvPr>
          <p:cNvCxnSpPr>
            <a:cxnSpLocks/>
          </p:cNvCxnSpPr>
          <p:nvPr/>
        </p:nvCxnSpPr>
        <p:spPr>
          <a:xfrm>
            <a:off x="10388674" y="2845947"/>
            <a:ext cx="1069741" cy="2603283"/>
          </a:xfrm>
          <a:prstGeom prst="line">
            <a:avLst/>
          </a:prstGeom>
          <a:ln w="25400" cmpd="sng">
            <a:solidFill>
              <a:srgbClr val="FFC000"/>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文本框 15">
            <a:extLst>
              <a:ext uri="{FF2B5EF4-FFF2-40B4-BE49-F238E27FC236}">
                <a16:creationId xmlns:a16="http://schemas.microsoft.com/office/drawing/2014/main" id="{015DC3F3-4368-AD43-BB49-F946CA449BEF}"/>
              </a:ext>
            </a:extLst>
          </p:cNvPr>
          <p:cNvSpPr txBox="1"/>
          <p:nvPr/>
        </p:nvSpPr>
        <p:spPr>
          <a:xfrm>
            <a:off x="83821" y="4420423"/>
            <a:ext cx="6800534" cy="2308324"/>
          </a:xfrm>
          <a:prstGeom prst="rect">
            <a:avLst/>
          </a:prstGeom>
          <a:noFill/>
        </p:spPr>
        <p:txBody>
          <a:bodyPr wrap="square" rtlCol="0">
            <a:spAutoFit/>
          </a:bodyPr>
          <a:lstStyle/>
          <a:p>
            <a:pPr marL="342900" indent="-342900" algn="just">
              <a:buFont typeface="Wingdings" pitchFamily="2" charset="2"/>
              <a:buChar char="Ø"/>
            </a:pPr>
            <a:r>
              <a:rPr lang="en-US" sz="2400" b="1" dirty="0">
                <a:solidFill>
                  <a:schemeClr val="accent1"/>
                </a:solidFill>
                <a:latin typeface="Times New Roman" panose="02020603050405020304" pitchFamily="18" charset="0"/>
                <a:cs typeface="Times New Roman" panose="02020603050405020304" pitchFamily="18" charset="0"/>
              </a:rPr>
              <a:t>DRT derives drainage network with excellent performance in preserving the high resolution DEM information</a:t>
            </a:r>
          </a:p>
          <a:p>
            <a:pPr marL="342900" indent="-342900" algn="just">
              <a:buFont typeface="Wingdings" pitchFamily="2" charset="2"/>
              <a:buChar char="Ø"/>
            </a:pPr>
            <a:endParaRPr lang="en-US" sz="2400" b="1" dirty="0">
              <a:solidFill>
                <a:schemeClr val="accent1"/>
              </a:solidFill>
              <a:latin typeface="Times New Roman" panose="02020603050405020304" pitchFamily="18" charset="0"/>
              <a:cs typeface="Times New Roman" panose="02020603050405020304" pitchFamily="18" charset="0"/>
            </a:endParaRPr>
          </a:p>
          <a:p>
            <a:pPr marL="342900" indent="-342900" algn="just">
              <a:buFont typeface="Wingdings" pitchFamily="2" charset="2"/>
              <a:buChar char="Ø"/>
            </a:pPr>
            <a:r>
              <a:rPr lang="en-US" sz="2400" b="1" dirty="0">
                <a:solidFill>
                  <a:schemeClr val="accent1"/>
                </a:solidFill>
                <a:latin typeface="Times New Roman" panose="02020603050405020304" pitchFamily="18" charset="0"/>
                <a:cs typeface="Times New Roman" panose="02020603050405020304" pitchFamily="18" charset="0"/>
              </a:rPr>
              <a:t>DRIVE has strong stability and adaptability at various spatial resolutions and scales</a:t>
            </a:r>
          </a:p>
        </p:txBody>
      </p:sp>
      <p:sp>
        <p:nvSpPr>
          <p:cNvPr id="27" name="文本框 15">
            <a:extLst>
              <a:ext uri="{FF2B5EF4-FFF2-40B4-BE49-F238E27FC236}">
                <a16:creationId xmlns:a16="http://schemas.microsoft.com/office/drawing/2014/main" id="{802F0427-CBD4-3043-8957-2609BC8A8488}"/>
              </a:ext>
            </a:extLst>
          </p:cNvPr>
          <p:cNvSpPr txBox="1"/>
          <p:nvPr/>
        </p:nvSpPr>
        <p:spPr>
          <a:xfrm>
            <a:off x="124445" y="902594"/>
            <a:ext cx="6681366" cy="1200329"/>
          </a:xfrm>
          <a:prstGeom prst="rect">
            <a:avLst/>
          </a:prstGeom>
          <a:noFill/>
        </p:spPr>
        <p:txBody>
          <a:bodyPr wrap="square" rtlCol="0">
            <a:spAutoFit/>
          </a:bodyPr>
          <a:lstStyle/>
          <a:p>
            <a:pPr algn="just"/>
            <a:r>
              <a:rPr lang="en-US" sz="2400" b="1" dirty="0">
                <a:solidFill>
                  <a:schemeClr val="accent1"/>
                </a:solidFill>
                <a:latin typeface="Times New Roman" panose="02020603050405020304" pitchFamily="18" charset="0"/>
                <a:cs typeface="Times New Roman" panose="02020603050405020304" pitchFamily="18" charset="0"/>
              </a:rPr>
              <a:t>Flow direction, flow distance, slope, flow accumulation area, river width, river basin boundary etc.  </a:t>
            </a:r>
          </a:p>
        </p:txBody>
      </p:sp>
      <p:sp>
        <p:nvSpPr>
          <p:cNvPr id="28" name="Slide Number Placeholder 3">
            <a:extLst>
              <a:ext uri="{FF2B5EF4-FFF2-40B4-BE49-F238E27FC236}">
                <a16:creationId xmlns:a16="http://schemas.microsoft.com/office/drawing/2014/main" id="{B214471B-6AEF-7A46-9525-D310BF1441F6}"/>
              </a:ext>
            </a:extLst>
          </p:cNvPr>
          <p:cNvSpPr txBox="1">
            <a:spLocks/>
          </p:cNvSpPr>
          <p:nvPr/>
        </p:nvSpPr>
        <p:spPr>
          <a:xfrm>
            <a:off x="11481904" y="650960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13</a:t>
            </a:fld>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30241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a:extLst>
              <a:ext uri="{FF2B5EF4-FFF2-40B4-BE49-F238E27FC236}">
                <a16:creationId xmlns:a16="http://schemas.microsoft.com/office/drawing/2014/main" id="{CFBC46A9-C3F7-C84D-A0E6-2B10498A5A71}"/>
              </a:ext>
            </a:extLst>
          </p:cNvPr>
          <p:cNvSpPr txBox="1"/>
          <p:nvPr/>
        </p:nvSpPr>
        <p:spPr>
          <a:xfrm>
            <a:off x="806766" y="318681"/>
            <a:ext cx="10166034" cy="523220"/>
          </a:xfrm>
          <a:prstGeom prst="rect">
            <a:avLst/>
          </a:prstGeom>
          <a:noFill/>
        </p:spPr>
        <p:txBody>
          <a:bodyPr wrap="square" rtlCol="0">
            <a:spAutoFit/>
          </a:bodyPr>
          <a:lstStyle/>
          <a:p>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Long-term Evaluation against Streamflow Gauge Observations</a:t>
            </a:r>
            <a:endParaRPr lang="zh-CN" altLang="en-US"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E1C5D51B-FB5E-7B4A-A81E-A296E5B2A2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254" y="1039277"/>
            <a:ext cx="6642312" cy="5476558"/>
          </a:xfrm>
          <a:prstGeom prst="rect">
            <a:avLst/>
          </a:prstGeom>
        </p:spPr>
      </p:pic>
      <p:sp>
        <p:nvSpPr>
          <p:cNvPr id="8" name="文本框 18">
            <a:extLst>
              <a:ext uri="{FF2B5EF4-FFF2-40B4-BE49-F238E27FC236}">
                <a16:creationId xmlns:a16="http://schemas.microsoft.com/office/drawing/2014/main" id="{424C3B6D-30A6-5745-BF93-FEED7EE12594}"/>
              </a:ext>
            </a:extLst>
          </p:cNvPr>
          <p:cNvSpPr txBox="1"/>
          <p:nvPr/>
        </p:nvSpPr>
        <p:spPr>
          <a:xfrm>
            <a:off x="7325818" y="3777556"/>
            <a:ext cx="4592165" cy="2677656"/>
          </a:xfrm>
          <a:prstGeom prst="rect">
            <a:avLst/>
          </a:prstGeom>
          <a:noFill/>
        </p:spPr>
        <p:txBody>
          <a:bodyPr wrap="square" rtlCol="0">
            <a:spAutoFit/>
          </a:bodyPr>
          <a:lstStyle/>
          <a:p>
            <a:pPr algn="just"/>
            <a:r>
              <a:rPr lang="en-US" altLang="zh-CN" sz="2400" b="1" dirty="0">
                <a:solidFill>
                  <a:schemeClr val="accent1"/>
                </a:solidFill>
                <a:latin typeface="Times New Roman" panose="02020603050405020304" pitchFamily="18" charset="0"/>
                <a:ea typeface="微软雅黑" charset="-122"/>
                <a:cs typeface="Times New Roman" panose="02020603050405020304" pitchFamily="18" charset="0"/>
              </a:rPr>
              <a:t>DRIVE-RP model performance:</a:t>
            </a:r>
          </a:p>
          <a:p>
            <a:pPr algn="just"/>
            <a:endParaRPr lang="en-US" altLang="ja-JP" sz="2400" b="1" dirty="0">
              <a:solidFill>
                <a:schemeClr val="accent1"/>
              </a:solidFill>
              <a:latin typeface="Times New Roman" panose="02020603050405020304" pitchFamily="18" charset="0"/>
              <a:ea typeface="微软雅黑" charset="-122"/>
              <a:cs typeface="Times New Roman" panose="02020603050405020304" pitchFamily="18" charset="0"/>
            </a:endParaRPr>
          </a:p>
          <a:p>
            <a:pPr algn="just"/>
            <a:r>
              <a:rPr lang="en-US" altLang="ja-JP" sz="2400" b="1" dirty="0">
                <a:solidFill>
                  <a:schemeClr val="accent1"/>
                </a:solidFill>
                <a:latin typeface="Times New Roman" panose="02020603050405020304" pitchFamily="18" charset="0"/>
                <a:ea typeface="微软雅黑" charset="-122"/>
                <a:cs typeface="Times New Roman" panose="02020603050405020304" pitchFamily="18" charset="0"/>
              </a:rPr>
              <a:t>Daily: </a:t>
            </a:r>
            <a:r>
              <a:rPr lang="en-US" altLang="ja-JP" sz="2400" b="1" u="sng" dirty="0">
                <a:solidFill>
                  <a:schemeClr val="accent1"/>
                </a:solidFill>
                <a:latin typeface="Times New Roman" panose="02020603050405020304" pitchFamily="18" charset="0"/>
                <a:ea typeface="微软雅黑" charset="-122"/>
                <a:cs typeface="Times New Roman" panose="02020603050405020304" pitchFamily="18" charset="0"/>
              </a:rPr>
              <a:t>32%</a:t>
            </a:r>
            <a:r>
              <a:rPr lang="en-US" altLang="ja-JP" sz="2400" b="1" dirty="0">
                <a:solidFill>
                  <a:schemeClr val="accent1"/>
                </a:solidFill>
                <a:latin typeface="Times New Roman" panose="02020603050405020304" pitchFamily="18" charset="0"/>
                <a:ea typeface="微软雅黑" charset="-122"/>
                <a:cs typeface="Times New Roman" panose="02020603050405020304" pitchFamily="18" charset="0"/>
              </a:rPr>
              <a:t> of gauges with positive values with mean of 0.22</a:t>
            </a:r>
          </a:p>
          <a:p>
            <a:pPr algn="just"/>
            <a:endParaRPr lang="en-US" altLang="ja-JP" sz="2400" b="1" dirty="0">
              <a:solidFill>
                <a:schemeClr val="accent1"/>
              </a:solidFill>
              <a:latin typeface="Times New Roman" panose="02020603050405020304" pitchFamily="18" charset="0"/>
              <a:ea typeface="微软雅黑" charset="-122"/>
              <a:cs typeface="Times New Roman" panose="02020603050405020304" pitchFamily="18" charset="0"/>
            </a:endParaRPr>
          </a:p>
          <a:p>
            <a:pPr algn="just"/>
            <a:r>
              <a:rPr lang="en-US" altLang="ja-JP" sz="2400" b="1" dirty="0">
                <a:solidFill>
                  <a:schemeClr val="accent1"/>
                </a:solidFill>
                <a:latin typeface="Times New Roman" panose="02020603050405020304" pitchFamily="18" charset="0"/>
                <a:ea typeface="微软雅黑" charset="-122"/>
                <a:cs typeface="Times New Roman" panose="02020603050405020304" pitchFamily="18" charset="0"/>
              </a:rPr>
              <a:t>Monthly: </a:t>
            </a:r>
            <a:r>
              <a:rPr lang="en-US" altLang="ja-JP" sz="2400" b="1" u="sng" dirty="0">
                <a:solidFill>
                  <a:schemeClr val="accent1"/>
                </a:solidFill>
                <a:latin typeface="Times New Roman" panose="02020603050405020304" pitchFamily="18" charset="0"/>
                <a:ea typeface="微软雅黑" charset="-122"/>
                <a:cs typeface="Times New Roman" panose="02020603050405020304" pitchFamily="18" charset="0"/>
              </a:rPr>
              <a:t>60%</a:t>
            </a:r>
            <a:r>
              <a:rPr lang="en-US" altLang="ja-JP" sz="2400" b="1" dirty="0">
                <a:solidFill>
                  <a:schemeClr val="accent1"/>
                </a:solidFill>
                <a:latin typeface="Times New Roman" panose="02020603050405020304" pitchFamily="18" charset="0"/>
                <a:ea typeface="微软雅黑" charset="-122"/>
                <a:cs typeface="Times New Roman" panose="02020603050405020304" pitchFamily="18" charset="0"/>
              </a:rPr>
              <a:t> of gauges with positive values with mean of 0.39</a:t>
            </a:r>
          </a:p>
        </p:txBody>
      </p:sp>
      <p:sp>
        <p:nvSpPr>
          <p:cNvPr id="9" name="文本框 20">
            <a:extLst>
              <a:ext uri="{FF2B5EF4-FFF2-40B4-BE49-F238E27FC236}">
                <a16:creationId xmlns:a16="http://schemas.microsoft.com/office/drawing/2014/main" id="{2FA41655-4218-BA41-B064-522163D13E15}"/>
              </a:ext>
            </a:extLst>
          </p:cNvPr>
          <p:cNvSpPr txBox="1"/>
          <p:nvPr/>
        </p:nvSpPr>
        <p:spPr>
          <a:xfrm>
            <a:off x="91298" y="6504160"/>
            <a:ext cx="7213819" cy="307777"/>
          </a:xfrm>
          <a:prstGeom prst="rect">
            <a:avLst/>
          </a:prstGeom>
          <a:noFill/>
        </p:spPr>
        <p:txBody>
          <a:bodyPr wrap="square">
            <a:spAutoFit/>
          </a:bodyPr>
          <a:lstStyle/>
          <a:p>
            <a:pPr algn="ctr"/>
            <a:r>
              <a:rPr lang="en-US" altLang="zh-CN" sz="1400" b="1" dirty="0">
                <a:solidFill>
                  <a:schemeClr val="accent1"/>
                </a:solidFill>
                <a:latin typeface="Times New Roman" panose="02020603050405020304" pitchFamily="18" charset="0"/>
                <a:cs typeface="Times New Roman" panose="02020603050405020304" pitchFamily="18" charset="0"/>
              </a:rPr>
              <a:t>DRIVE-RP model performance at 1,121 GRDC streamflow gauges across the globe</a:t>
            </a:r>
            <a:endParaRPr lang="zh-CN" altLang="en-US" sz="1400" b="1" dirty="0">
              <a:solidFill>
                <a:schemeClr val="accent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4CC1D56-91A9-8D4C-AECD-1C91C7D4DD8A}"/>
              </a:ext>
            </a:extLst>
          </p:cNvPr>
          <p:cNvSpPr txBox="1"/>
          <p:nvPr/>
        </p:nvSpPr>
        <p:spPr>
          <a:xfrm>
            <a:off x="8860209" y="6473382"/>
            <a:ext cx="2758768" cy="369332"/>
          </a:xfrm>
          <a:prstGeom prst="rect">
            <a:avLst/>
          </a:prstGeom>
          <a:noFill/>
        </p:spPr>
        <p:txBody>
          <a:bodyPr wrap="square" rtlCol="0">
            <a:spAutoFit/>
          </a:bodyPr>
          <a:lstStyle/>
          <a:p>
            <a:r>
              <a:rPr lang="en-US" b="1" i="1" dirty="0">
                <a:solidFill>
                  <a:schemeClr val="bg1">
                    <a:lumMod val="50000"/>
                  </a:schemeClr>
                </a:solidFill>
                <a:latin typeface="Times New Roman" panose="02020603050405020304" pitchFamily="18" charset="0"/>
                <a:cs typeface="Times New Roman" panose="02020603050405020304" pitchFamily="18" charset="0"/>
              </a:rPr>
              <a:t>Wu et al., 2014 </a:t>
            </a:r>
            <a:r>
              <a:rPr lang="en-US" altLang="zh-CN" b="1" i="1" dirty="0">
                <a:solidFill>
                  <a:schemeClr val="bg1">
                    <a:lumMod val="50000"/>
                  </a:schemeClr>
                </a:solidFill>
                <a:latin typeface="Times New Roman" panose="02020603050405020304" pitchFamily="18" charset="0"/>
                <a:cs typeface="Times New Roman" panose="02020603050405020304" pitchFamily="18" charset="0"/>
              </a:rPr>
              <a:t>WRR</a:t>
            </a:r>
            <a:endParaRPr lang="en-US" b="1" i="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1" name="Slide Number Placeholder 3">
            <a:extLst>
              <a:ext uri="{FF2B5EF4-FFF2-40B4-BE49-F238E27FC236}">
                <a16:creationId xmlns:a16="http://schemas.microsoft.com/office/drawing/2014/main" id="{01C94462-AD35-7E42-AAF3-B9912CAB7FD6}"/>
              </a:ext>
            </a:extLst>
          </p:cNvPr>
          <p:cNvSpPr txBox="1">
            <a:spLocks/>
          </p:cNvSpPr>
          <p:nvPr/>
        </p:nvSpPr>
        <p:spPr>
          <a:xfrm>
            <a:off x="11481904" y="650960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14</a:t>
            </a:fld>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pic>
        <p:nvPicPr>
          <p:cNvPr id="13" name="Picture 12">
            <a:extLst>
              <a:ext uri="{FF2B5EF4-FFF2-40B4-BE49-F238E27FC236}">
                <a16:creationId xmlns:a16="http://schemas.microsoft.com/office/drawing/2014/main" id="{E6A31091-A179-6A41-8838-B670375C0C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114725" y="275074"/>
            <a:ext cx="2527180" cy="4207178"/>
          </a:xfrm>
          <a:prstGeom prst="rect">
            <a:avLst/>
          </a:prstGeom>
        </p:spPr>
      </p:pic>
    </p:spTree>
    <p:extLst>
      <p:ext uri="{BB962C8B-B14F-4D97-AF65-F5344CB8AC3E}">
        <p14:creationId xmlns:p14="http://schemas.microsoft.com/office/powerpoint/2010/main" val="3507194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C7C39E7-67E7-BD42-AFD7-F5CBEC6BBB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9600" y="2995963"/>
            <a:ext cx="5667791" cy="2605085"/>
          </a:xfrm>
          <a:prstGeom prst="rect">
            <a:avLst/>
          </a:prstGeom>
        </p:spPr>
      </p:pic>
      <p:sp>
        <p:nvSpPr>
          <p:cNvPr id="3" name="文本框 11">
            <a:extLst>
              <a:ext uri="{FF2B5EF4-FFF2-40B4-BE49-F238E27FC236}">
                <a16:creationId xmlns:a16="http://schemas.microsoft.com/office/drawing/2014/main" id="{1418772E-9E78-2045-821E-1869DBCDC079}"/>
              </a:ext>
            </a:extLst>
          </p:cNvPr>
          <p:cNvSpPr txBox="1"/>
          <p:nvPr/>
        </p:nvSpPr>
        <p:spPr>
          <a:xfrm>
            <a:off x="413785" y="254685"/>
            <a:ext cx="11544215" cy="523220"/>
          </a:xfrm>
          <a:prstGeom prst="rect">
            <a:avLst/>
          </a:prstGeom>
          <a:noFill/>
        </p:spPr>
        <p:txBody>
          <a:bodyPr wrap="square" rtlCol="0">
            <a:spAutoFit/>
          </a:bodyPr>
          <a:lstStyle/>
          <a:p>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Long-term Evaluation against Streamflow Gauge Observations (2001-2019</a:t>
            </a:r>
            <a:r>
              <a:rPr lang="en-US" altLang="zh-CN" sz="1400" b="1" dirty="0">
                <a:solidFill>
                  <a:srgbClr val="024613"/>
                </a:solidFill>
                <a:latin typeface="Arial" panose="020B0604020202020204" pitchFamily="34" charset="0"/>
                <a:ea typeface="微软雅黑" panose="020B0503020204020204" pitchFamily="34" charset="-122"/>
                <a:cs typeface="Arial" panose="020B0604020202020204" pitchFamily="34" charset="0"/>
              </a:rPr>
              <a:t>)</a:t>
            </a:r>
            <a:endParaRPr lang="zh-CN" altLang="en-US" sz="2000" dirty="0">
              <a:solidFill>
                <a:srgbClr val="024613"/>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4" name="表格 5">
            <a:extLst>
              <a:ext uri="{FF2B5EF4-FFF2-40B4-BE49-F238E27FC236}">
                <a16:creationId xmlns:a16="http://schemas.microsoft.com/office/drawing/2014/main" id="{33B9F088-6CCF-6845-B6C9-348E2B9FEC2F}"/>
              </a:ext>
            </a:extLst>
          </p:cNvPr>
          <p:cNvGraphicFramePr>
            <a:graphicFrameLocks noGrp="1"/>
          </p:cNvGraphicFramePr>
          <p:nvPr/>
        </p:nvGraphicFramePr>
        <p:xfrm>
          <a:off x="587393" y="1267967"/>
          <a:ext cx="4876578" cy="5382551"/>
        </p:xfrm>
        <a:graphic>
          <a:graphicData uri="http://schemas.openxmlformats.org/drawingml/2006/table">
            <a:tbl>
              <a:tblPr firstRow="1" firstCol="1" bandRow="1"/>
              <a:tblGrid>
                <a:gridCol w="865270">
                  <a:extLst>
                    <a:ext uri="{9D8B030D-6E8A-4147-A177-3AD203B41FA5}">
                      <a16:colId xmlns:a16="http://schemas.microsoft.com/office/drawing/2014/main" val="857780491"/>
                    </a:ext>
                  </a:extLst>
                </a:gridCol>
                <a:gridCol w="865270">
                  <a:extLst>
                    <a:ext uri="{9D8B030D-6E8A-4147-A177-3AD203B41FA5}">
                      <a16:colId xmlns:a16="http://schemas.microsoft.com/office/drawing/2014/main" val="3725131060"/>
                    </a:ext>
                  </a:extLst>
                </a:gridCol>
                <a:gridCol w="805923">
                  <a:extLst>
                    <a:ext uri="{9D8B030D-6E8A-4147-A177-3AD203B41FA5}">
                      <a16:colId xmlns:a16="http://schemas.microsoft.com/office/drawing/2014/main" val="2372618960"/>
                    </a:ext>
                  </a:extLst>
                </a:gridCol>
                <a:gridCol w="805923">
                  <a:extLst>
                    <a:ext uri="{9D8B030D-6E8A-4147-A177-3AD203B41FA5}">
                      <a16:colId xmlns:a16="http://schemas.microsoft.com/office/drawing/2014/main" val="103447012"/>
                    </a:ext>
                  </a:extLst>
                </a:gridCol>
                <a:gridCol w="767096">
                  <a:extLst>
                    <a:ext uri="{9D8B030D-6E8A-4147-A177-3AD203B41FA5}">
                      <a16:colId xmlns:a16="http://schemas.microsoft.com/office/drawing/2014/main" val="213237329"/>
                    </a:ext>
                  </a:extLst>
                </a:gridCol>
                <a:gridCol w="767096">
                  <a:extLst>
                    <a:ext uri="{9D8B030D-6E8A-4147-A177-3AD203B41FA5}">
                      <a16:colId xmlns:a16="http://schemas.microsoft.com/office/drawing/2014/main" val="32524635"/>
                    </a:ext>
                  </a:extLst>
                </a:gridCol>
              </a:tblGrid>
              <a:tr h="229013">
                <a:tc rowSpan="2">
                  <a:txBody>
                    <a:bodyPr/>
                    <a:lstStyle/>
                    <a:p>
                      <a:pPr algn="ct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95761" marR="95761" marT="47881" marB="47881"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Simulated Discharge </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1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Daily NSE &gt; 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a:r>
                        <a:rPr lang="en-US" sz="11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Daily R &gt;0.4</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2030195539"/>
                  </a:ext>
                </a:extLst>
              </a:tr>
              <a:tr h="308226">
                <a:tc vMerge="1">
                  <a:txBody>
                    <a:bodyPr/>
                    <a:lstStyle/>
                    <a:p>
                      <a:endParaRPr lang="zh-CN" altLang="en-US"/>
                    </a:p>
                  </a:txBody>
                  <a:tcPr/>
                </a:tc>
                <a:tc vMerge="1">
                  <a:txBody>
                    <a:bodyPr/>
                    <a:lstStyle/>
                    <a:p>
                      <a:endParaRPr lang="zh-CN" altLang="en-US"/>
                    </a:p>
                  </a:txBody>
                  <a:tcPr/>
                </a:tc>
                <a:tc>
                  <a:txBody>
                    <a:bodyPr/>
                    <a:lstStyle/>
                    <a:p>
                      <a:pPr algn="ct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 of </a:t>
                      </a:r>
                    </a:p>
                    <a:p>
                      <a:pPr algn="ct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gauges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Mean metrics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 of gauges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Mean metrics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9848439"/>
                  </a:ext>
                </a:extLst>
              </a:tr>
              <a:tr h="263092">
                <a:tc rowSpan="4">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GRDC</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DRIVE-F</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39.2%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0.30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75.0%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0.62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extLst>
                  <a:ext uri="{0D108BD9-81ED-4DB2-BD59-A6C34878D82A}">
                    <a16:rowId xmlns:a16="http://schemas.microsoft.com/office/drawing/2014/main" val="4112659215"/>
                  </a:ext>
                </a:extLst>
              </a:tr>
              <a:tr h="280205">
                <a:tc vMerge="1">
                  <a:txBody>
                    <a:bodyPr/>
                    <a:lstStyle/>
                    <a:p>
                      <a:endParaRPr lang="zh-CN" altLang="en-US"/>
                    </a:p>
                  </a:txBody>
                  <a:tcPr/>
                </a:tc>
                <a:tc>
                  <a:txBody>
                    <a:bodyPr/>
                    <a:lstStyle/>
                    <a:p>
                      <a:pPr algn="ctr"/>
                      <a:r>
                        <a:rPr lang="en-US" altLang="zh-CN" sz="11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DRIVE-RP</a:t>
                      </a:r>
                    </a:p>
                    <a:p>
                      <a:pPr algn="ctr"/>
                      <a:r>
                        <a:rPr lang="en-US" altLang="zh-CN" sz="9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(Wu et al., 2014)</a:t>
                      </a:r>
                      <a:endParaRPr lang="zh-CN" sz="9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noFill/>
                      <a:prstDash val="solid"/>
                      <a:round/>
                      <a:headEnd type="none" w="med" len="med"/>
                      <a:tailEnd type="none" w="med" len="med"/>
                    </a:lnT>
                    <a:lnB>
                      <a:noFill/>
                    </a:lnB>
                    <a:solidFill>
                      <a:srgbClr val="E2E2E2"/>
                    </a:solidFill>
                  </a:tcPr>
                </a:tc>
                <a:tc>
                  <a:txBody>
                    <a:bodyPr/>
                    <a:lstStyle/>
                    <a:p>
                      <a:pPr algn="ctr"/>
                      <a:r>
                        <a:rPr lang="en-US" altLang="zh-CN"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32.0%</a:t>
                      </a:r>
                      <a:endParaRPr lang="zh-CN"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noFill/>
                      <a:prstDash val="solid"/>
                      <a:round/>
                      <a:headEnd type="none" w="med" len="med"/>
                      <a:tailEnd type="none" w="med" len="med"/>
                    </a:lnT>
                    <a:lnB>
                      <a:noFill/>
                    </a:lnB>
                    <a:solidFill>
                      <a:srgbClr val="E2E2E2"/>
                    </a:solidFill>
                  </a:tcPr>
                </a:tc>
                <a:tc>
                  <a:txBody>
                    <a:bodyPr/>
                    <a:lstStyle/>
                    <a:p>
                      <a:pPr algn="ctr"/>
                      <a:r>
                        <a:rPr lang="en-US" altLang="zh-CN"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0.22</a:t>
                      </a:r>
                      <a:endParaRPr lang="zh-CN"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noFill/>
                      <a:prstDash val="solid"/>
                      <a:round/>
                      <a:headEnd type="none" w="med" len="med"/>
                      <a:tailEnd type="none" w="med" len="med"/>
                    </a:lnT>
                    <a:lnB>
                      <a:noFill/>
                    </a:lnB>
                    <a:solidFill>
                      <a:srgbClr val="E2E2E2"/>
                    </a:solidFill>
                  </a:tcPr>
                </a:tc>
                <a:tc>
                  <a:txBody>
                    <a:bodyPr/>
                    <a:lstStyle/>
                    <a:p>
                      <a:pPr algn="ctr"/>
                      <a:r>
                        <a:rPr lang="en-US" altLang="zh-CN"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58.0%</a:t>
                      </a:r>
                      <a:endParaRPr lang="zh-CN"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noFill/>
                      <a:prstDash val="solid"/>
                      <a:round/>
                      <a:headEnd type="none" w="med" len="med"/>
                      <a:tailEnd type="none" w="med" len="med"/>
                    </a:lnT>
                    <a:lnB>
                      <a:noFill/>
                    </a:lnB>
                    <a:solidFill>
                      <a:srgbClr val="E2E2E2"/>
                    </a:solidFill>
                  </a:tcPr>
                </a:tc>
                <a:tc>
                  <a:txBody>
                    <a:bodyPr/>
                    <a:lstStyle/>
                    <a:p>
                      <a:pPr algn="ctr"/>
                      <a:r>
                        <a:rPr lang="en-US" altLang="zh-CN"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0.57</a:t>
                      </a:r>
                      <a:endParaRPr lang="zh-CN"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noFill/>
                      <a:prstDash val="solid"/>
                      <a:round/>
                      <a:headEnd type="none" w="med" len="med"/>
                      <a:tailEnd type="none" w="med" len="med"/>
                    </a:lnT>
                    <a:lnB>
                      <a:noFill/>
                    </a:lnB>
                    <a:solidFill>
                      <a:srgbClr val="E2E2E2"/>
                    </a:solidFill>
                  </a:tcPr>
                </a:tc>
                <a:extLst>
                  <a:ext uri="{0D108BD9-81ED-4DB2-BD59-A6C34878D82A}">
                    <a16:rowId xmlns:a16="http://schemas.microsoft.com/office/drawing/2014/main" val="2533801799"/>
                  </a:ext>
                </a:extLst>
              </a:tr>
              <a:tr h="262278">
                <a:tc vMerge="1">
                  <a:txBody>
                    <a:bodyPr/>
                    <a:lstStyle/>
                    <a:p>
                      <a:pPr algn="ctr"/>
                      <a:endParaRPr lang="zh-CN" sz="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a:noFill/>
                    </a:lnT>
                    <a:lnB w="12700" cap="flat" cmpd="sng" algn="ctr">
                      <a:solidFill>
                        <a:srgbClr val="262626"/>
                      </a:solidFill>
                      <a:prstDash val="solid"/>
                      <a:round/>
                      <a:headEnd type="none" w="med" len="med"/>
                      <a:tailEnd type="none" w="med" len="med"/>
                    </a:lnB>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DRIVE-E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noFill/>
                      <a:prstDash val="solid"/>
                      <a:round/>
                      <a:headEnd type="none" w="med" len="med"/>
                      <a:tailEnd type="none" w="med" len="med"/>
                    </a:lnB>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17.4%</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noFill/>
                      <a:prstDash val="solid"/>
                      <a:round/>
                      <a:headEnd type="none" w="med" len="med"/>
                      <a:tailEnd type="none" w="med" len="med"/>
                    </a:lnB>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0.24</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noFill/>
                      <a:prstDash val="solid"/>
                      <a:round/>
                      <a:headEnd type="none" w="med" len="med"/>
                      <a:tailEnd type="none" w="med" len="med"/>
                    </a:lnB>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61.7%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noFill/>
                      <a:prstDash val="solid"/>
                      <a:round/>
                      <a:headEnd type="none" w="med" len="med"/>
                      <a:tailEnd type="none" w="med" len="med"/>
                    </a:lnB>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0.58</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617967786"/>
                  </a:ext>
                </a:extLst>
              </a:tr>
              <a:tr h="280205">
                <a:tc vMerge="1">
                  <a:txBody>
                    <a:bodyPr/>
                    <a:lstStyle/>
                    <a:p>
                      <a:pPr algn="ct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00" cap="none" spc="0" normalizeH="0" baseline="0" noProof="0"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rPr>
                        <a:t>DRIVE-RT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00" cap="none" spc="0" normalizeH="0" baseline="0" noProof="0"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rPr>
                        <a:t>(Wu et al., 2014)</a:t>
                      </a:r>
                      <a:endParaRPr kumimoji="0" lang="zh-CN" altLang="en-US" sz="900" b="0" i="0" u="none" strike="noStrike" kern="100" cap="none" spc="0" normalizeH="0" baseline="0" noProof="0" dirty="0">
                        <a:ln>
                          <a:noFill/>
                        </a:ln>
                        <a:solidFill>
                          <a:schemeClr val="accent6">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no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pPr marL="0" algn="ctr" defTabSz="914400" rtl="0" eaLnBrk="1" latinLnBrk="0" hangingPunct="1"/>
                      <a:r>
                        <a:rPr lang="en-US" altLang="zh-CN"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19.0%</a:t>
                      </a:r>
                      <a:endParaRPr lang="zh-CN" altLang="en-US"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no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pPr marL="0" algn="ctr" defTabSz="914400" rtl="0" eaLnBrk="1" latinLnBrk="0" hangingPunct="1"/>
                      <a:r>
                        <a:rPr lang="en-US" altLang="zh-CN"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0.16</a:t>
                      </a:r>
                      <a:endParaRPr lang="zh-CN" altLang="en-US"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no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pPr marL="0" algn="ctr" defTabSz="914400" rtl="0" eaLnBrk="1" latinLnBrk="0" hangingPunct="1"/>
                      <a:r>
                        <a:rPr lang="en-US" altLang="zh-CN"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42.0%</a:t>
                      </a:r>
                      <a:endParaRPr lang="zh-CN" altLang="en-US"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no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pPr marL="0" algn="ctr" defTabSz="914400" rtl="0" eaLnBrk="1" latinLnBrk="0" hangingPunct="1"/>
                      <a:r>
                        <a:rPr lang="en-US" altLang="zh-CN"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0.53</a:t>
                      </a:r>
                      <a:endParaRPr lang="zh-CN" altLang="en-US" sz="1200" kern="100" dirty="0">
                        <a:solidFill>
                          <a:schemeClr val="accent6">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noFill/>
                      <a:prstDash val="solid"/>
                      <a:round/>
                      <a:headEnd type="none" w="med" len="med"/>
                      <a:tailEnd type="none" w="med" len="med"/>
                    </a:lnT>
                    <a:lnB w="12700" cap="flat" cmpd="sng" algn="ctr">
                      <a:solidFill>
                        <a:srgbClr val="262626"/>
                      </a:solidFill>
                      <a:prstDash val="solid"/>
                      <a:round/>
                      <a:headEnd type="none" w="med" len="med"/>
                      <a:tailEnd type="none" w="med" len="med"/>
                    </a:lnB>
                  </a:tcPr>
                </a:tc>
                <a:extLst>
                  <a:ext uri="{0D108BD9-81ED-4DB2-BD59-A6C34878D82A}">
                    <a16:rowId xmlns:a16="http://schemas.microsoft.com/office/drawing/2014/main" val="3681244652"/>
                  </a:ext>
                </a:extLst>
              </a:tr>
              <a:tr h="263092">
                <a:tc rowSpan="2">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All Gauges</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26262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DRIVE-F</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262626"/>
                      </a:solidFill>
                      <a:prstDash val="solid"/>
                      <a:round/>
                      <a:headEnd type="none" w="med" len="med"/>
                      <a:tailEnd type="none" w="med" len="med"/>
                    </a:lnT>
                    <a:lnB>
                      <a:noFill/>
                    </a:lnB>
                    <a:solidFill>
                      <a:srgbClr val="E2E2E2"/>
                    </a:solidFill>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34.0%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262626"/>
                      </a:solidFill>
                      <a:prstDash val="solid"/>
                      <a:round/>
                      <a:headEnd type="none" w="med" len="med"/>
                      <a:tailEnd type="none" w="med" len="med"/>
                    </a:lnT>
                    <a:lnB>
                      <a:noFill/>
                    </a:lnB>
                    <a:solidFill>
                      <a:srgbClr val="E2E2E2"/>
                    </a:solidFill>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0.27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262626"/>
                      </a:solidFill>
                      <a:prstDash val="solid"/>
                      <a:round/>
                      <a:headEnd type="none" w="med" len="med"/>
                      <a:tailEnd type="none" w="med" len="med"/>
                    </a:lnT>
                    <a:lnB>
                      <a:noFill/>
                    </a:lnB>
                    <a:solidFill>
                      <a:srgbClr val="E2E2E2"/>
                    </a:solidFill>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65.8%</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262626"/>
                      </a:solidFill>
                      <a:prstDash val="solid"/>
                      <a:round/>
                      <a:headEnd type="none" w="med" len="med"/>
                      <a:tailEnd type="none" w="med" len="med"/>
                    </a:lnT>
                    <a:lnB>
                      <a:noFill/>
                    </a:lnB>
                    <a:solidFill>
                      <a:srgbClr val="E2E2E2"/>
                    </a:solidFill>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0.60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262626"/>
                      </a:solidFill>
                      <a:prstDash val="solid"/>
                      <a:round/>
                      <a:headEnd type="none" w="med" len="med"/>
                      <a:tailEnd type="none" w="med" len="med"/>
                    </a:lnT>
                    <a:lnB>
                      <a:noFill/>
                    </a:lnB>
                    <a:solidFill>
                      <a:srgbClr val="E2E2E2"/>
                    </a:solidFill>
                  </a:tcPr>
                </a:tc>
                <a:extLst>
                  <a:ext uri="{0D108BD9-81ED-4DB2-BD59-A6C34878D82A}">
                    <a16:rowId xmlns:a16="http://schemas.microsoft.com/office/drawing/2014/main" val="341269944"/>
                  </a:ext>
                </a:extLst>
              </a:tr>
              <a:tr h="263092">
                <a:tc vMerge="1">
                  <a:txBody>
                    <a:bodyPr/>
                    <a:lstStyle/>
                    <a:p>
                      <a:pPr algn="ctr"/>
                      <a:endParaRPr lang="zh-CN" sz="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15.9%</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0.21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51.5%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0.56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93531"/>
                  </a:ext>
                </a:extLst>
              </a:tr>
              <a:tr h="263092">
                <a:tc rowSpan="2">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Africa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DRIVE-F</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32.9%</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0.27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65.8%</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0.60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extLst>
                  <a:ext uri="{0D108BD9-81ED-4DB2-BD59-A6C34878D82A}">
                    <a16:rowId xmlns:a16="http://schemas.microsoft.com/office/drawing/2014/main" val="430280053"/>
                  </a:ext>
                </a:extLst>
              </a:tr>
              <a:tr h="263092">
                <a:tc vMerge="1">
                  <a:txBody>
                    <a:bodyPr/>
                    <a:lstStyle/>
                    <a:p>
                      <a:pPr algn="ctr"/>
                      <a:endParaRPr lang="zh-CN" sz="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15.5%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0.22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51.6%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0.56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3262117"/>
                  </a:ext>
                </a:extLst>
              </a:tr>
              <a:tr h="263092">
                <a:tc rowSpan="2">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Asia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DRIVE-F</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56.8%</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0.37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83.2%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0.65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extLst>
                  <a:ext uri="{0D108BD9-81ED-4DB2-BD59-A6C34878D82A}">
                    <a16:rowId xmlns:a16="http://schemas.microsoft.com/office/drawing/2014/main" val="4016762742"/>
                  </a:ext>
                </a:extLst>
              </a:tr>
              <a:tr h="263092">
                <a:tc vMerge="1">
                  <a:txBody>
                    <a:bodyPr/>
                    <a:lstStyle/>
                    <a:p>
                      <a:pPr algn="ctr"/>
                      <a:endParaRPr lang="zh-CN" sz="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48.9%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0.31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80.0%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0.64</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8077140"/>
                  </a:ext>
                </a:extLst>
              </a:tr>
              <a:tr h="263092">
                <a:tc rowSpan="2">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Oceania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DRIVE-F</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24.9%</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0.20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48.7%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0.54</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extLst>
                  <a:ext uri="{0D108BD9-81ED-4DB2-BD59-A6C34878D82A}">
                    <a16:rowId xmlns:a16="http://schemas.microsoft.com/office/drawing/2014/main" val="3523790332"/>
                  </a:ext>
                </a:extLst>
              </a:tr>
              <a:tr h="263092">
                <a:tc vMerge="1">
                  <a:txBody>
                    <a:bodyPr/>
                    <a:lstStyle/>
                    <a:p>
                      <a:pPr algn="ctr"/>
                      <a:endParaRPr lang="zh-CN" sz="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14.3%</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0.14</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26.0%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0.52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7758792"/>
                  </a:ext>
                </a:extLst>
              </a:tr>
              <a:tr h="263092">
                <a:tc rowSpan="2">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North America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DRIVE-F</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36.6%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0.28</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68.9%</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0.60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extLst>
                  <a:ext uri="{0D108BD9-81ED-4DB2-BD59-A6C34878D82A}">
                    <a16:rowId xmlns:a16="http://schemas.microsoft.com/office/drawing/2014/main" val="951377917"/>
                  </a:ext>
                </a:extLst>
              </a:tr>
              <a:tr h="263092">
                <a:tc vMerge="1">
                  <a:txBody>
                    <a:bodyPr/>
                    <a:lstStyle/>
                    <a:p>
                      <a:pPr algn="ctr"/>
                      <a:endParaRPr lang="zh-CN" sz="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6.8%</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0.18</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55.9%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0.55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1670145"/>
                  </a:ext>
                </a:extLst>
              </a:tr>
              <a:tr h="263092">
                <a:tc rowSpan="2">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South America</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DRIVE-F</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41.1%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0.32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80.8%</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0.65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extLst>
                  <a:ext uri="{0D108BD9-81ED-4DB2-BD59-A6C34878D82A}">
                    <a16:rowId xmlns:a16="http://schemas.microsoft.com/office/drawing/2014/main" val="3105350144"/>
                  </a:ext>
                </a:extLst>
              </a:tr>
              <a:tr h="263092">
                <a:tc vMerge="1">
                  <a:txBody>
                    <a:bodyPr/>
                    <a:lstStyle/>
                    <a:p>
                      <a:pPr algn="ctr"/>
                      <a:endParaRPr lang="zh-CN" sz="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32.8%</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0.25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75.9%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0.60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5604011"/>
                  </a:ext>
                </a:extLst>
              </a:tr>
              <a:tr h="263092">
                <a:tc rowSpan="2">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Europe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DRIVE-F</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21.6%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0.21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78.9%</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0.56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w="12700" cap="flat" cmpd="sng" algn="ctr">
                      <a:solidFill>
                        <a:srgbClr val="000000"/>
                      </a:solidFill>
                      <a:prstDash val="solid"/>
                      <a:round/>
                      <a:headEnd type="none" w="med" len="med"/>
                      <a:tailEnd type="none" w="med" len="med"/>
                    </a:lnT>
                    <a:lnB>
                      <a:noFill/>
                    </a:lnB>
                    <a:solidFill>
                      <a:srgbClr val="E2E2E2"/>
                    </a:solidFill>
                  </a:tcPr>
                </a:tc>
                <a:extLst>
                  <a:ext uri="{0D108BD9-81ED-4DB2-BD59-A6C34878D82A}">
                    <a16:rowId xmlns:a16="http://schemas.microsoft.com/office/drawing/2014/main" val="4202358357"/>
                  </a:ext>
                </a:extLst>
              </a:tr>
              <a:tr h="263092">
                <a:tc vMerge="1">
                  <a:txBody>
                    <a:bodyPr/>
                    <a:lstStyle/>
                    <a:p>
                      <a:pPr algn="ctr"/>
                      <a:endParaRPr lang="zh-CN" sz="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449" marR="4344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DRIVE-E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11.9%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0.14</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60.5%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0.51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5502" marR="45502"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4552596"/>
                  </a:ext>
                </a:extLst>
              </a:tr>
            </a:tbl>
          </a:graphicData>
        </a:graphic>
      </p:graphicFrame>
      <p:sp>
        <p:nvSpPr>
          <p:cNvPr id="5" name="文本框 7">
            <a:extLst>
              <a:ext uri="{FF2B5EF4-FFF2-40B4-BE49-F238E27FC236}">
                <a16:creationId xmlns:a16="http://schemas.microsoft.com/office/drawing/2014/main" id="{D6C311AA-478E-3141-A796-991934118DD9}"/>
              </a:ext>
            </a:extLst>
          </p:cNvPr>
          <p:cNvSpPr txBox="1"/>
          <p:nvPr/>
        </p:nvSpPr>
        <p:spPr>
          <a:xfrm>
            <a:off x="6015169" y="1630100"/>
            <a:ext cx="6056654" cy="960328"/>
          </a:xfrm>
          <a:prstGeom prst="rect">
            <a:avLst/>
          </a:prstGeom>
          <a:noFill/>
        </p:spPr>
        <p:txBody>
          <a:bodyPr wrap="square" rtlCol="0">
            <a:spAutoFit/>
          </a:bodyPr>
          <a:lstStyle/>
          <a:p>
            <a:pPr>
              <a:lnSpc>
                <a:spcPct val="150000"/>
              </a:lnSpc>
            </a:pPr>
            <a:r>
              <a:rPr lang="en-US" altLang="zh-CN" sz="20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Better performance than described in Wu et al. (2014) that focus on TMPA</a:t>
            </a:r>
          </a:p>
        </p:txBody>
      </p:sp>
      <p:sp>
        <p:nvSpPr>
          <p:cNvPr id="7" name="文本框 13">
            <a:extLst>
              <a:ext uri="{FF2B5EF4-FFF2-40B4-BE49-F238E27FC236}">
                <a16:creationId xmlns:a16="http://schemas.microsoft.com/office/drawing/2014/main" id="{59E26BE6-0339-114C-AB4A-31E6D52ED089}"/>
              </a:ext>
            </a:extLst>
          </p:cNvPr>
          <p:cNvSpPr txBox="1"/>
          <p:nvPr/>
        </p:nvSpPr>
        <p:spPr>
          <a:xfrm>
            <a:off x="6209600" y="5637266"/>
            <a:ext cx="5667791" cy="307777"/>
          </a:xfrm>
          <a:prstGeom prst="rect">
            <a:avLst/>
          </a:prstGeom>
          <a:noFill/>
        </p:spPr>
        <p:txBody>
          <a:bodyPr wrap="square" rtlCol="0">
            <a:spAutoFit/>
          </a:bodyPr>
          <a:lstStyle/>
          <a:p>
            <a:pPr algn="ctr"/>
            <a:r>
              <a:rPr lang="en-US" altLang="zh-CN" sz="14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Spatial distribution of 5,828 collected stream gages</a:t>
            </a:r>
          </a:p>
        </p:txBody>
      </p:sp>
      <p:sp>
        <p:nvSpPr>
          <p:cNvPr id="14" name="Slide Number Placeholder 3">
            <a:extLst>
              <a:ext uri="{FF2B5EF4-FFF2-40B4-BE49-F238E27FC236}">
                <a16:creationId xmlns:a16="http://schemas.microsoft.com/office/drawing/2014/main" id="{732A689C-0801-404A-8F4D-C9B3E164A3EB}"/>
              </a:ext>
            </a:extLst>
          </p:cNvPr>
          <p:cNvSpPr txBox="1">
            <a:spLocks/>
          </p:cNvSpPr>
          <p:nvPr/>
        </p:nvSpPr>
        <p:spPr>
          <a:xfrm>
            <a:off x="11481904" y="650960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15</a:t>
            </a:fld>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
        <p:nvSpPr>
          <p:cNvPr id="16" name="TextBox 15">
            <a:extLst>
              <a:ext uri="{FF2B5EF4-FFF2-40B4-BE49-F238E27FC236}">
                <a16:creationId xmlns:a16="http://schemas.microsoft.com/office/drawing/2014/main" id="{B718683B-26E7-F643-AD84-75FE02B02F15}"/>
              </a:ext>
            </a:extLst>
          </p:cNvPr>
          <p:cNvSpPr txBox="1"/>
          <p:nvPr/>
        </p:nvSpPr>
        <p:spPr>
          <a:xfrm>
            <a:off x="7607300" y="6473382"/>
            <a:ext cx="4011677" cy="369332"/>
          </a:xfrm>
          <a:prstGeom prst="rect">
            <a:avLst/>
          </a:prstGeom>
          <a:noFill/>
        </p:spPr>
        <p:txBody>
          <a:bodyPr wrap="square" rtlCol="0">
            <a:spAutoFit/>
          </a:bodyPr>
          <a:lstStyle/>
          <a:p>
            <a:r>
              <a:rPr lang="en-US" b="1" i="1" dirty="0">
                <a:solidFill>
                  <a:schemeClr val="bg1">
                    <a:lumMod val="50000"/>
                  </a:schemeClr>
                </a:solidFill>
                <a:latin typeface="Times New Roman" panose="02020603050405020304" pitchFamily="18" charset="0"/>
                <a:cs typeface="Times New Roman" panose="02020603050405020304" pitchFamily="18" charset="0"/>
              </a:rPr>
              <a:t>Huang &amp; Wu et al., 2023 </a:t>
            </a:r>
            <a:r>
              <a:rPr lang="en-US" altLang="zh-CN" b="1" i="1" dirty="0">
                <a:solidFill>
                  <a:schemeClr val="bg1">
                    <a:lumMod val="50000"/>
                  </a:schemeClr>
                </a:solidFill>
                <a:latin typeface="Times New Roman" panose="02020603050405020304" pitchFamily="18" charset="0"/>
                <a:cs typeface="Times New Roman" panose="02020603050405020304" pitchFamily="18" charset="0"/>
              </a:rPr>
              <a:t> JHM</a:t>
            </a:r>
            <a:endParaRPr lang="en-US" b="1" i="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B5BBCA40-92FC-B845-85A6-31F59F6ACC85}"/>
              </a:ext>
            </a:extLst>
          </p:cNvPr>
          <p:cNvSpPr/>
          <p:nvPr/>
        </p:nvSpPr>
        <p:spPr>
          <a:xfrm>
            <a:off x="1403498" y="1822076"/>
            <a:ext cx="4060473" cy="6118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585834B-C62F-BE49-8209-98E50A538971}"/>
              </a:ext>
            </a:extLst>
          </p:cNvPr>
          <p:cNvSpPr/>
          <p:nvPr/>
        </p:nvSpPr>
        <p:spPr>
          <a:xfrm>
            <a:off x="1403497" y="3959242"/>
            <a:ext cx="4060473" cy="6118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右中括号 12">
            <a:extLst>
              <a:ext uri="{FF2B5EF4-FFF2-40B4-BE49-F238E27FC236}">
                <a16:creationId xmlns:a16="http://schemas.microsoft.com/office/drawing/2014/main" id="{F0366880-84FC-334D-BF08-385E452E2E8A}"/>
              </a:ext>
            </a:extLst>
          </p:cNvPr>
          <p:cNvSpPr/>
          <p:nvPr/>
        </p:nvSpPr>
        <p:spPr>
          <a:xfrm>
            <a:off x="5356100" y="2253256"/>
            <a:ext cx="80976" cy="611842"/>
          </a:xfrm>
          <a:prstGeom prst="rightBracket">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文本框 14">
            <a:extLst>
              <a:ext uri="{FF2B5EF4-FFF2-40B4-BE49-F238E27FC236}">
                <a16:creationId xmlns:a16="http://schemas.microsoft.com/office/drawing/2014/main" id="{825DEA0D-35A6-C14C-91EC-EB85F7F0C62F}"/>
              </a:ext>
            </a:extLst>
          </p:cNvPr>
          <p:cNvSpPr txBox="1"/>
          <p:nvPr/>
        </p:nvSpPr>
        <p:spPr>
          <a:xfrm>
            <a:off x="5383140" y="2477630"/>
            <a:ext cx="632029" cy="246221"/>
          </a:xfrm>
          <a:prstGeom prst="rect">
            <a:avLst/>
          </a:prstGeom>
          <a:noFill/>
        </p:spPr>
        <p:txBody>
          <a:bodyPr wrap="square" rtlCol="0">
            <a:spAutoFit/>
          </a:bodyPr>
          <a:lstStyle/>
          <a:p>
            <a:r>
              <a:rPr lang="en-US" altLang="zh-CN" sz="1000" b="1" dirty="0">
                <a:solidFill>
                  <a:srgbClr val="548235"/>
                </a:solidFill>
                <a:latin typeface="Arial" panose="020B0604020202020204" pitchFamily="34" charset="0"/>
                <a:cs typeface="Arial" panose="020B0604020202020204" pitchFamily="34" charset="0"/>
              </a:rPr>
              <a:t>TMPA</a:t>
            </a:r>
            <a:endParaRPr lang="zh-CN" altLang="en-US" sz="1000" b="1" dirty="0">
              <a:solidFill>
                <a:srgbClr val="548235"/>
              </a:solidFill>
              <a:latin typeface="Arial" panose="020B0604020202020204" pitchFamily="34" charset="0"/>
              <a:cs typeface="Arial" panose="020B0604020202020204" pitchFamily="34" charset="0"/>
            </a:endParaRPr>
          </a:p>
        </p:txBody>
      </p:sp>
      <p:sp>
        <p:nvSpPr>
          <p:cNvPr id="10" name="右中括号 16">
            <a:extLst>
              <a:ext uri="{FF2B5EF4-FFF2-40B4-BE49-F238E27FC236}">
                <a16:creationId xmlns:a16="http://schemas.microsoft.com/office/drawing/2014/main" id="{C07E99C0-D676-604A-AB28-07F71A58685F}"/>
              </a:ext>
            </a:extLst>
          </p:cNvPr>
          <p:cNvSpPr/>
          <p:nvPr/>
        </p:nvSpPr>
        <p:spPr>
          <a:xfrm>
            <a:off x="5238116" y="1947335"/>
            <a:ext cx="80976" cy="611842"/>
          </a:xfrm>
          <a:prstGeom prst="rightBracket">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7">
            <a:extLst>
              <a:ext uri="{FF2B5EF4-FFF2-40B4-BE49-F238E27FC236}">
                <a16:creationId xmlns:a16="http://schemas.microsoft.com/office/drawing/2014/main" id="{BCD5892E-9DEB-8345-BE45-343C2764030A}"/>
              </a:ext>
            </a:extLst>
          </p:cNvPr>
          <p:cNvSpPr txBox="1"/>
          <p:nvPr/>
        </p:nvSpPr>
        <p:spPr>
          <a:xfrm>
            <a:off x="5278604" y="1878683"/>
            <a:ext cx="632029" cy="246221"/>
          </a:xfrm>
          <a:prstGeom prst="rect">
            <a:avLst/>
          </a:prstGeom>
          <a:noFill/>
        </p:spPr>
        <p:txBody>
          <a:bodyPr wrap="square" rtlCol="0">
            <a:spAutoFit/>
          </a:bodyPr>
          <a:lstStyle/>
          <a:p>
            <a:r>
              <a:rPr lang="en-US" altLang="zh-CN" sz="1000" b="1" dirty="0">
                <a:solidFill>
                  <a:schemeClr val="tx1">
                    <a:lumMod val="50000"/>
                    <a:lumOff val="50000"/>
                  </a:schemeClr>
                </a:solidFill>
                <a:latin typeface="Arial" panose="020B0604020202020204" pitchFamily="34" charset="0"/>
                <a:cs typeface="Arial" panose="020B0604020202020204" pitchFamily="34" charset="0"/>
              </a:rPr>
              <a:t>IMERG</a:t>
            </a:r>
            <a:endParaRPr lang="zh-CN" altLang="en-US" sz="1000" b="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5147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a:extLst>
              <a:ext uri="{FF2B5EF4-FFF2-40B4-BE49-F238E27FC236}">
                <a16:creationId xmlns:a16="http://schemas.microsoft.com/office/drawing/2014/main" id="{162794B2-50C8-CF42-ABB3-5C09CDD27146}"/>
              </a:ext>
            </a:extLst>
          </p:cNvPr>
          <p:cNvSpPr txBox="1"/>
          <p:nvPr/>
        </p:nvSpPr>
        <p:spPr>
          <a:xfrm>
            <a:off x="989647" y="167107"/>
            <a:ext cx="10716019" cy="523220"/>
          </a:xfrm>
          <a:prstGeom prst="rect">
            <a:avLst/>
          </a:prstGeom>
          <a:noFill/>
        </p:spPr>
        <p:txBody>
          <a:bodyPr wrap="square" rtlCol="0">
            <a:spAutoFit/>
          </a:bodyPr>
          <a:lstStyle/>
          <a:p>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Long-term Evaluation against Streamflow Gauge Observations</a:t>
            </a:r>
            <a:endParaRPr lang="zh-CN" altLang="en-US"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4">
            <a:extLst>
              <a:ext uri="{FF2B5EF4-FFF2-40B4-BE49-F238E27FC236}">
                <a16:creationId xmlns:a16="http://schemas.microsoft.com/office/drawing/2014/main" id="{79A76553-9959-1D4D-B95D-5A47E0EE06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2559" y="1703343"/>
            <a:ext cx="7509401" cy="4417331"/>
          </a:xfrm>
          <a:prstGeom prst="rect">
            <a:avLst/>
          </a:prstGeom>
          <a:effectLst>
            <a:outerShdw blurRad="63500" sx="102000" sy="102000" algn="ctr" rotWithShape="0">
              <a:prstClr val="black">
                <a:alpha val="40000"/>
              </a:prstClr>
            </a:outerShdw>
          </a:effectLst>
        </p:spPr>
      </p:pic>
      <p:pic>
        <p:nvPicPr>
          <p:cNvPr id="8" name="图片 6">
            <a:extLst>
              <a:ext uri="{FF2B5EF4-FFF2-40B4-BE49-F238E27FC236}">
                <a16:creationId xmlns:a16="http://schemas.microsoft.com/office/drawing/2014/main" id="{B1981378-3FC8-9845-AA4B-F92339EE4A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438" y="1703343"/>
            <a:ext cx="3777146" cy="4417341"/>
          </a:xfrm>
          <a:prstGeom prst="rect">
            <a:avLst/>
          </a:prstGeom>
          <a:effectLst>
            <a:outerShdw blurRad="63500" sx="102000" sy="102000" algn="ctr" rotWithShape="0">
              <a:prstClr val="black">
                <a:alpha val="40000"/>
              </a:prstClr>
            </a:outerShdw>
          </a:effectLst>
        </p:spPr>
      </p:pic>
      <p:sp>
        <p:nvSpPr>
          <p:cNvPr id="9" name="文本框 9">
            <a:extLst>
              <a:ext uri="{FF2B5EF4-FFF2-40B4-BE49-F238E27FC236}">
                <a16:creationId xmlns:a16="http://schemas.microsoft.com/office/drawing/2014/main" id="{5EE82CDD-2537-E742-BD7F-1035CE6B590B}"/>
              </a:ext>
            </a:extLst>
          </p:cNvPr>
          <p:cNvSpPr txBox="1"/>
          <p:nvPr/>
        </p:nvSpPr>
        <p:spPr>
          <a:xfrm>
            <a:off x="4302560" y="1179807"/>
            <a:ext cx="7561558" cy="369332"/>
          </a:xfrm>
          <a:prstGeom prst="rect">
            <a:avLst/>
          </a:prstGeom>
          <a:noFill/>
        </p:spPr>
        <p:txBody>
          <a:bodyPr wrap="square" rtlCol="0">
            <a:spAutoFit/>
          </a:bodyPr>
          <a:lstStyle/>
          <a:p>
            <a:pPr algn="ctr"/>
            <a:r>
              <a:rPr lang="en-US" altLang="zh-CN" b="1" dirty="0">
                <a:solidFill>
                  <a:schemeClr val="accent1"/>
                </a:solidFill>
                <a:latin typeface="Times New Roman" panose="02020603050405020304" pitchFamily="18" charset="0"/>
                <a:ea typeface="微软雅黑" charset="-122"/>
                <a:cs typeface="Times New Roman" panose="02020603050405020304" pitchFamily="18" charset="0"/>
              </a:rPr>
              <a:t>Well captured both flood occurrence and magnitude</a:t>
            </a:r>
            <a:endParaRPr lang="en-US" altLang="ja-JP" b="1" dirty="0">
              <a:solidFill>
                <a:schemeClr val="accent1"/>
              </a:solidFill>
              <a:latin typeface="Times New Roman" panose="02020603050405020304" pitchFamily="18" charset="0"/>
              <a:ea typeface="微软雅黑" charset="-122"/>
              <a:cs typeface="Times New Roman" panose="02020603050405020304" pitchFamily="18" charset="0"/>
            </a:endParaRPr>
          </a:p>
        </p:txBody>
      </p:sp>
      <p:sp>
        <p:nvSpPr>
          <p:cNvPr id="10" name="文本框 18">
            <a:extLst>
              <a:ext uri="{FF2B5EF4-FFF2-40B4-BE49-F238E27FC236}">
                <a16:creationId xmlns:a16="http://schemas.microsoft.com/office/drawing/2014/main" id="{071E5E0D-5F01-8E4D-8E0B-DDD0DC0C5B89}"/>
              </a:ext>
            </a:extLst>
          </p:cNvPr>
          <p:cNvSpPr txBox="1"/>
          <p:nvPr/>
        </p:nvSpPr>
        <p:spPr>
          <a:xfrm>
            <a:off x="305439" y="1179807"/>
            <a:ext cx="3777146" cy="369332"/>
          </a:xfrm>
          <a:prstGeom prst="rect">
            <a:avLst/>
          </a:prstGeom>
          <a:noFill/>
        </p:spPr>
        <p:txBody>
          <a:bodyPr wrap="square" rtlCol="0">
            <a:spAutoFit/>
          </a:bodyPr>
          <a:lstStyle/>
          <a:p>
            <a:pPr algn="ctr"/>
            <a:r>
              <a:rPr lang="en-US" altLang="zh-CN" b="1" dirty="0">
                <a:solidFill>
                  <a:schemeClr val="accent1"/>
                </a:solidFill>
                <a:latin typeface="Times New Roman" panose="02020603050405020304" pitchFamily="18" charset="0"/>
                <a:ea typeface="微软雅黑" charset="-122"/>
                <a:cs typeface="Times New Roman" panose="02020603050405020304" pitchFamily="18" charset="0"/>
              </a:rPr>
              <a:t>Performed well in most basins</a:t>
            </a:r>
            <a:endParaRPr lang="en-US" altLang="ja-JP" b="1" dirty="0">
              <a:solidFill>
                <a:schemeClr val="accent1"/>
              </a:solidFill>
              <a:latin typeface="Times New Roman" panose="02020603050405020304" pitchFamily="18" charset="0"/>
              <a:ea typeface="微软雅黑" charset="-122"/>
              <a:cs typeface="Times New Roman" panose="02020603050405020304" pitchFamily="18" charset="0"/>
            </a:endParaRPr>
          </a:p>
        </p:txBody>
      </p:sp>
      <p:sp>
        <p:nvSpPr>
          <p:cNvPr id="2" name="Slide Number Placeholder 3">
            <a:extLst>
              <a:ext uri="{FF2B5EF4-FFF2-40B4-BE49-F238E27FC236}">
                <a16:creationId xmlns:a16="http://schemas.microsoft.com/office/drawing/2014/main" id="{CD61B2C1-4923-701A-5964-250387A116A4}"/>
              </a:ext>
            </a:extLst>
          </p:cNvPr>
          <p:cNvSpPr txBox="1">
            <a:spLocks/>
          </p:cNvSpPr>
          <p:nvPr/>
        </p:nvSpPr>
        <p:spPr>
          <a:xfrm>
            <a:off x="11481904" y="650960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16</a:t>
            </a:fld>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87254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F2597-DEA3-F74E-9A6A-236E8EFAC0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877" y="1092820"/>
            <a:ext cx="5898253" cy="5765180"/>
          </a:xfrm>
          <a:prstGeom prst="rect">
            <a:avLst/>
          </a:prstGeom>
        </p:spPr>
      </p:pic>
      <p:sp>
        <p:nvSpPr>
          <p:cNvPr id="4" name="文本框 11">
            <a:extLst>
              <a:ext uri="{FF2B5EF4-FFF2-40B4-BE49-F238E27FC236}">
                <a16:creationId xmlns:a16="http://schemas.microsoft.com/office/drawing/2014/main" id="{A75D5EBE-6F6D-2146-BE6A-19C458D60122}"/>
              </a:ext>
            </a:extLst>
          </p:cNvPr>
          <p:cNvSpPr txBox="1"/>
          <p:nvPr/>
        </p:nvSpPr>
        <p:spPr>
          <a:xfrm>
            <a:off x="596254" y="244253"/>
            <a:ext cx="8751904" cy="523220"/>
          </a:xfrm>
          <a:prstGeom prst="rect">
            <a:avLst/>
          </a:prstGeom>
          <a:noFill/>
        </p:spPr>
        <p:txBody>
          <a:bodyPr wrap="square" rtlCol="0">
            <a:spAutoFit/>
          </a:bodyPr>
          <a:lstStyle/>
          <a:p>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GHS-F@China</a:t>
            </a:r>
            <a:r>
              <a:rPr lang="zh-CN" altLang="en-US"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National</a:t>
            </a:r>
            <a:r>
              <a:rPr lang="zh-CN" altLang="en-US"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to local flood forecasting</a:t>
            </a:r>
            <a:endParaRPr lang="zh-CN" altLang="en-US"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15">
            <a:extLst>
              <a:ext uri="{FF2B5EF4-FFF2-40B4-BE49-F238E27FC236}">
                <a16:creationId xmlns:a16="http://schemas.microsoft.com/office/drawing/2014/main" id="{844C033B-BFBE-4D47-B1F7-AADACA70229E}"/>
              </a:ext>
            </a:extLst>
          </p:cNvPr>
          <p:cNvSpPr txBox="1"/>
          <p:nvPr/>
        </p:nvSpPr>
        <p:spPr>
          <a:xfrm>
            <a:off x="7450925" y="5379789"/>
            <a:ext cx="2843842" cy="1200329"/>
          </a:xfrm>
          <a:prstGeom prst="rect">
            <a:avLst/>
          </a:prstGeom>
          <a:noFill/>
        </p:spPr>
        <p:txBody>
          <a:bodyPr wrap="square" rtlCol="0">
            <a:spAutoFit/>
          </a:bodyPr>
          <a:lstStyle/>
          <a:p>
            <a:pPr marL="342900" indent="-342900" algn="just">
              <a:buFont typeface="Wingdings" pitchFamily="2" charset="2"/>
              <a:buChar char="Ø"/>
            </a:pPr>
            <a:r>
              <a:rPr lang="en-US" sz="2400" b="1" dirty="0">
                <a:solidFill>
                  <a:schemeClr val="accent1"/>
                </a:solidFill>
                <a:latin typeface="Times New Roman" panose="02020603050405020304" pitchFamily="18" charset="0"/>
                <a:cs typeface="Times New Roman" panose="02020603050405020304" pitchFamily="18" charset="0"/>
              </a:rPr>
              <a:t>Flash flooding</a:t>
            </a:r>
          </a:p>
          <a:p>
            <a:pPr marL="342900" indent="-342900" algn="just">
              <a:buFont typeface="Wingdings" pitchFamily="2" charset="2"/>
              <a:buChar char="Ø"/>
            </a:pPr>
            <a:endParaRPr lang="en-US" sz="2400" b="1" dirty="0">
              <a:solidFill>
                <a:schemeClr val="accent1"/>
              </a:solidFill>
              <a:latin typeface="Times New Roman" panose="02020603050405020304" pitchFamily="18" charset="0"/>
              <a:cs typeface="Times New Roman" panose="02020603050405020304" pitchFamily="18" charset="0"/>
            </a:endParaRPr>
          </a:p>
          <a:p>
            <a:pPr marL="342900" indent="-342900" algn="just">
              <a:buFont typeface="Wingdings" pitchFamily="2" charset="2"/>
              <a:buChar char="Ø"/>
            </a:pPr>
            <a:r>
              <a:rPr lang="en-US" sz="2400" b="1" dirty="0">
                <a:solidFill>
                  <a:schemeClr val="accent1"/>
                </a:solidFill>
                <a:latin typeface="Times New Roman" panose="02020603050405020304" pitchFamily="18" charset="0"/>
                <a:cs typeface="Times New Roman" panose="02020603050405020304" pitchFamily="18" charset="0"/>
              </a:rPr>
              <a:t>Urban flooding</a:t>
            </a:r>
          </a:p>
        </p:txBody>
      </p:sp>
      <p:pic>
        <p:nvPicPr>
          <p:cNvPr id="13" name="Picture 12">
            <a:extLst>
              <a:ext uri="{FF2B5EF4-FFF2-40B4-BE49-F238E27FC236}">
                <a16:creationId xmlns:a16="http://schemas.microsoft.com/office/drawing/2014/main" id="{8B4A826F-D0A5-0741-9FF3-FAC482E2CE33}"/>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3721" y="1092820"/>
            <a:ext cx="2759125" cy="3845215"/>
          </a:xfrm>
          <a:prstGeom prst="rect">
            <a:avLst/>
          </a:prstGeom>
          <a:noFill/>
          <a:ln>
            <a:noFill/>
          </a:ln>
        </p:spPr>
      </p:pic>
      <p:pic>
        <p:nvPicPr>
          <p:cNvPr id="14" name="Picture 13">
            <a:extLst>
              <a:ext uri="{FF2B5EF4-FFF2-40B4-BE49-F238E27FC236}">
                <a16:creationId xmlns:a16="http://schemas.microsoft.com/office/drawing/2014/main" id="{92AD30A3-27A5-6B47-8C6A-A1E2B36D4329}"/>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3999" y="1209227"/>
            <a:ext cx="2816221" cy="3728808"/>
          </a:xfrm>
          <a:prstGeom prst="rect">
            <a:avLst/>
          </a:prstGeom>
          <a:noFill/>
          <a:ln>
            <a:noFill/>
          </a:ln>
        </p:spPr>
      </p:pic>
      <p:sp>
        <p:nvSpPr>
          <p:cNvPr id="2" name="Slide Number Placeholder 3">
            <a:extLst>
              <a:ext uri="{FF2B5EF4-FFF2-40B4-BE49-F238E27FC236}">
                <a16:creationId xmlns:a16="http://schemas.microsoft.com/office/drawing/2014/main" id="{EC196D69-FC86-F569-E3A0-4A8EE779BF2E}"/>
              </a:ext>
            </a:extLst>
          </p:cNvPr>
          <p:cNvSpPr txBox="1">
            <a:spLocks/>
          </p:cNvSpPr>
          <p:nvPr/>
        </p:nvSpPr>
        <p:spPr>
          <a:xfrm>
            <a:off x="11481904" y="650960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17</a:t>
            </a:fld>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77818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5E1C59-138A-774D-A2C8-3DB5642D3223}"/>
              </a:ext>
            </a:extLst>
          </p:cNvPr>
          <p:cNvSpPr txBox="1">
            <a:spLocks/>
          </p:cNvSpPr>
          <p:nvPr/>
        </p:nvSpPr>
        <p:spPr>
          <a:xfrm>
            <a:off x="427017" y="131929"/>
            <a:ext cx="11764984" cy="599151"/>
          </a:xfrm>
          <a:prstGeom prst="rect">
            <a:avLst/>
          </a:prstGeom>
          <a:noFill/>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A Time-Space varying Distributed Unit Hydrograph(TS-DUH)</a:t>
            </a:r>
            <a:endParaRPr lang="zh-CN" altLang="en-US" sz="36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3" name="图片 9">
            <a:extLst>
              <a:ext uri="{FF2B5EF4-FFF2-40B4-BE49-F238E27FC236}">
                <a16:creationId xmlns:a16="http://schemas.microsoft.com/office/drawing/2014/main" id="{DD1F9C5E-DCF7-1446-9B00-FF4F50F7DF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9953" y="1040010"/>
            <a:ext cx="5210619" cy="3293422"/>
          </a:xfrm>
          <a:prstGeom prst="rect">
            <a:avLst/>
          </a:prstGeom>
          <a:ln w="12700">
            <a:solidFill>
              <a:schemeClr val="bg1">
                <a:lumMod val="50000"/>
              </a:schemeClr>
            </a:solidFill>
          </a:ln>
        </p:spPr>
      </p:pic>
      <p:pic>
        <p:nvPicPr>
          <p:cNvPr id="4" name="图片 11">
            <a:extLst>
              <a:ext uri="{FF2B5EF4-FFF2-40B4-BE49-F238E27FC236}">
                <a16:creationId xmlns:a16="http://schemas.microsoft.com/office/drawing/2014/main" id="{8306DF69-0E03-624E-960F-5BC0FF8BA7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695" y="1040010"/>
            <a:ext cx="6237814" cy="5652153"/>
          </a:xfrm>
          <a:prstGeom prst="rect">
            <a:avLst/>
          </a:prstGeom>
        </p:spPr>
      </p:pic>
      <p:sp>
        <p:nvSpPr>
          <p:cNvPr id="5" name="文本框 3">
            <a:extLst>
              <a:ext uri="{FF2B5EF4-FFF2-40B4-BE49-F238E27FC236}">
                <a16:creationId xmlns:a16="http://schemas.microsoft.com/office/drawing/2014/main" id="{077971DA-1D5F-E842-B812-596E510685F0}"/>
              </a:ext>
            </a:extLst>
          </p:cNvPr>
          <p:cNvSpPr txBox="1"/>
          <p:nvPr/>
        </p:nvSpPr>
        <p:spPr>
          <a:xfrm>
            <a:off x="6309701" y="4500106"/>
            <a:ext cx="5893701" cy="224676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altLang="zh-CN" sz="2000" dirty="0">
                <a:solidFill>
                  <a:srgbClr val="000000"/>
                </a:solidFill>
                <a:effectLst/>
                <a:latin typeface="Times New Roman" panose="02020603050405020304" pitchFamily="18" charset="0"/>
                <a:cs typeface="Times New Roman" panose="02020603050405020304" pitchFamily="18" charset="0"/>
              </a:rPr>
              <a:t>Considering </a:t>
            </a:r>
            <a:r>
              <a:rPr lang="en-US" altLang="zh-CN" sz="2000" b="1" dirty="0">
                <a:solidFill>
                  <a:srgbClr val="C00000"/>
                </a:solidFill>
                <a:effectLst/>
                <a:latin typeface="Times New Roman" panose="02020603050405020304" pitchFamily="18" charset="0"/>
                <a:cs typeface="Times New Roman" panose="02020603050405020304" pitchFamily="18" charset="0"/>
              </a:rPr>
              <a:t>the heterogeneous and dynamic runoff contribution </a:t>
            </a:r>
            <a:r>
              <a:rPr lang="en-US" altLang="zh-CN" sz="2000" dirty="0">
                <a:solidFill>
                  <a:srgbClr val="000000"/>
                </a:solidFill>
                <a:effectLst/>
                <a:latin typeface="Times New Roman" panose="02020603050405020304" pitchFamily="18" charset="0"/>
                <a:cs typeface="Times New Roman" panose="02020603050405020304" pitchFamily="18" charset="0"/>
              </a:rPr>
              <a:t>caused by rainfall and soil moisture variations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altLang="zh-CN" sz="2000" dirty="0">
              <a:effectLst/>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 altLang="zh-CN" sz="2000" dirty="0">
                <a:latin typeface="Times New Roman" panose="02020603050405020304" pitchFamily="18" charset="0"/>
                <a:cs typeface="Times New Roman" panose="02020603050405020304" pitchFamily="18" charset="0"/>
              </a:rPr>
              <a:t>Two runoff methods: </a:t>
            </a:r>
            <a:r>
              <a:rPr lang="en" altLang="zh-CN" sz="2000" b="1" dirty="0">
                <a:latin typeface="Times New Roman" panose="02020603050405020304" pitchFamily="18" charset="0"/>
                <a:cs typeface="Times New Roman" panose="02020603050405020304" pitchFamily="18" charset="0"/>
              </a:rPr>
              <a:t>the adjusted</a:t>
            </a:r>
            <a:r>
              <a:rPr lang="zh-CN" altLang="en-US" sz="2000" b="1" dirty="0">
                <a:latin typeface="Times New Roman" panose="02020603050405020304" pitchFamily="18" charset="0"/>
                <a:cs typeface="Times New Roman" panose="02020603050405020304" pitchFamily="18" charset="0"/>
              </a:rPr>
              <a:t> </a:t>
            </a:r>
            <a:r>
              <a:rPr lang="en" altLang="zh-CN" sz="2000" b="1" dirty="0">
                <a:latin typeface="Times New Roman" panose="02020603050405020304" pitchFamily="18" charset="0"/>
                <a:cs typeface="Times New Roman" panose="02020603050405020304" pitchFamily="18" charset="0"/>
              </a:rPr>
              <a:t>SCS-CN </a:t>
            </a:r>
            <a:r>
              <a:rPr lang="en" altLang="zh-CN" sz="2000" dirty="0">
                <a:latin typeface="Times New Roman" panose="02020603050405020304" pitchFamily="18" charset="0"/>
                <a:cs typeface="Times New Roman" panose="02020603050405020304" pitchFamily="18" charset="0"/>
              </a:rPr>
              <a:t>method and the </a:t>
            </a:r>
            <a:r>
              <a:rPr lang="en" altLang="zh-CN" sz="2000" b="1" dirty="0">
                <a:latin typeface="Times New Roman" panose="02020603050405020304" pitchFamily="18" charset="0"/>
                <a:cs typeface="Times New Roman" panose="02020603050405020304" pitchFamily="18" charset="0"/>
              </a:rPr>
              <a:t>DRIVE-Runoff</a:t>
            </a:r>
            <a:r>
              <a:rPr lang="en" altLang="zh-CN" sz="2000" dirty="0">
                <a:latin typeface="Times New Roman" panose="02020603050405020304" pitchFamily="18" charset="0"/>
                <a:cs typeface="Times New Roman" panose="02020603050405020304" pitchFamily="18" charset="0"/>
              </a:rPr>
              <a:t> output by the DRIVE model</a:t>
            </a:r>
            <a:endParaRPr lang="zh-CN" altLang="en-US" sz="2000" dirty="0">
              <a:latin typeface="Times New Roman" panose="02020603050405020304" pitchFamily="18" charset="0"/>
              <a:cs typeface="Times New Roman" panose="02020603050405020304" pitchFamily="18" charset="0"/>
            </a:endParaRPr>
          </a:p>
        </p:txBody>
      </p:sp>
      <p:sp>
        <p:nvSpPr>
          <p:cNvPr id="6" name="Slide Number Placeholder 3">
            <a:extLst>
              <a:ext uri="{FF2B5EF4-FFF2-40B4-BE49-F238E27FC236}">
                <a16:creationId xmlns:a16="http://schemas.microsoft.com/office/drawing/2014/main" id="{D401205D-7F4C-994D-86C6-ADF6A58E6768}"/>
              </a:ext>
            </a:extLst>
          </p:cNvPr>
          <p:cNvSpPr txBox="1">
            <a:spLocks/>
          </p:cNvSpPr>
          <p:nvPr/>
        </p:nvSpPr>
        <p:spPr>
          <a:xfrm>
            <a:off x="11481904" y="650960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18</a:t>
            </a:fld>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
        <p:nvSpPr>
          <p:cNvPr id="8" name="TextBox 7">
            <a:extLst>
              <a:ext uri="{FF2B5EF4-FFF2-40B4-BE49-F238E27FC236}">
                <a16:creationId xmlns:a16="http://schemas.microsoft.com/office/drawing/2014/main" id="{A5C619FE-AB76-8A4C-93A4-AA2B1D126A33}"/>
              </a:ext>
            </a:extLst>
          </p:cNvPr>
          <p:cNvSpPr txBox="1"/>
          <p:nvPr/>
        </p:nvSpPr>
        <p:spPr>
          <a:xfrm>
            <a:off x="9312682" y="6488668"/>
            <a:ext cx="2077808" cy="369332"/>
          </a:xfrm>
          <a:prstGeom prst="rect">
            <a:avLst/>
          </a:prstGeom>
          <a:noFill/>
        </p:spPr>
        <p:txBody>
          <a:bodyPr wrap="square" rtlCol="0">
            <a:spAutoFit/>
          </a:bodyPr>
          <a:lstStyle/>
          <a:p>
            <a:r>
              <a:rPr lang="en-US" b="1" i="1" dirty="0">
                <a:solidFill>
                  <a:schemeClr val="bg1">
                    <a:lumMod val="50000"/>
                  </a:schemeClr>
                </a:solidFill>
                <a:latin typeface="Times New Roman" panose="02020603050405020304" pitchFamily="18" charset="0"/>
                <a:cs typeface="Times New Roman" panose="02020603050405020304" pitchFamily="18" charset="0"/>
              </a:rPr>
              <a:t>Hu &amp; Wu</a:t>
            </a:r>
            <a:r>
              <a:rPr lang="en-US" altLang="zh-CN" b="1" i="1" dirty="0">
                <a:solidFill>
                  <a:schemeClr val="bg1">
                    <a:lumMod val="50000"/>
                  </a:schemeClr>
                </a:solidFill>
                <a:latin typeface="Times New Roman" panose="02020603050405020304" pitchFamily="18" charset="0"/>
                <a:cs typeface="Times New Roman" panose="02020603050405020304" pitchFamily="18" charset="0"/>
              </a:rPr>
              <a:t>, in prep.</a:t>
            </a:r>
            <a:endParaRPr lang="en-US" b="1" i="1"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884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2">
            <a:extLst>
              <a:ext uri="{FF2B5EF4-FFF2-40B4-BE49-F238E27FC236}">
                <a16:creationId xmlns:a16="http://schemas.microsoft.com/office/drawing/2014/main" id="{08413468-B51B-3741-AF14-8E897BE70D3B}"/>
              </a:ext>
            </a:extLst>
          </p:cNvPr>
          <p:cNvSpPr/>
          <p:nvPr/>
        </p:nvSpPr>
        <p:spPr>
          <a:xfrm>
            <a:off x="8422763" y="1320299"/>
            <a:ext cx="3656788" cy="1346908"/>
          </a:xfrm>
          <a:prstGeom prst="roundRect">
            <a:avLst/>
          </a:prstGeom>
          <a:solidFill>
            <a:srgbClr val="CDDCD3"/>
          </a:solidFill>
          <a:ln w="15875" cmpd="sng">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accent1"/>
              </a:solidFill>
              <a:latin typeface="Times New Roman" panose="02020603050405020304" pitchFamily="18" charset="0"/>
              <a:cs typeface="Times New Roman" panose="02020603050405020304" pitchFamily="18" charset="0"/>
            </a:endParaRPr>
          </a:p>
        </p:txBody>
      </p:sp>
      <p:sp>
        <p:nvSpPr>
          <p:cNvPr id="3" name="文本框 4">
            <a:extLst>
              <a:ext uri="{FF2B5EF4-FFF2-40B4-BE49-F238E27FC236}">
                <a16:creationId xmlns:a16="http://schemas.microsoft.com/office/drawing/2014/main" id="{C0D17B47-2DFD-7449-AE30-C80FACFF0301}"/>
              </a:ext>
            </a:extLst>
          </p:cNvPr>
          <p:cNvSpPr txBox="1"/>
          <p:nvPr/>
        </p:nvSpPr>
        <p:spPr>
          <a:xfrm>
            <a:off x="8592653" y="1262188"/>
            <a:ext cx="3656787" cy="1346331"/>
          </a:xfrm>
          <a:prstGeom prst="rect">
            <a:avLst/>
          </a:prstGeom>
          <a:noFill/>
        </p:spPr>
        <p:txBody>
          <a:bodyPr wrap="square" rtlCol="0">
            <a:spAutoFit/>
          </a:bodyPr>
          <a:lstStyle/>
          <a:p>
            <a:pPr>
              <a:lnSpc>
                <a:spcPct val="150000"/>
              </a:lnSpc>
            </a:pPr>
            <a:r>
              <a:rPr kumimoji="1" lang="en-US" altLang="zh-CN" sz="1400" b="1" dirty="0">
                <a:solidFill>
                  <a:schemeClr val="accent1"/>
                </a:solidFill>
                <a:latin typeface="Times New Roman" panose="02020603050405020304" pitchFamily="18" charset="0"/>
                <a:cs typeface="Times New Roman" panose="02020603050405020304" pitchFamily="18" charset="0"/>
              </a:rPr>
              <a:t>Precipitation</a:t>
            </a:r>
            <a:r>
              <a:rPr kumimoji="1" lang="zh-CN" altLang="en-US" sz="1400" b="1" dirty="0">
                <a:solidFill>
                  <a:schemeClr val="accent1"/>
                </a:solidFill>
                <a:latin typeface="Times New Roman" panose="02020603050405020304" pitchFamily="18" charset="0"/>
                <a:cs typeface="Times New Roman" panose="02020603050405020304" pitchFamily="18" charset="0"/>
              </a:rPr>
              <a:t>：</a:t>
            </a:r>
            <a:r>
              <a:rPr kumimoji="1" lang="en-US" altLang="zh-CN" sz="1400" b="1" dirty="0">
                <a:solidFill>
                  <a:schemeClr val="accent1"/>
                </a:solidFill>
                <a:latin typeface="Times New Roman" panose="02020603050405020304" pitchFamily="18" charset="0"/>
                <a:cs typeface="Times New Roman" panose="02020603050405020304" pitchFamily="18" charset="0"/>
              </a:rPr>
              <a:t>NLDAS-2	</a:t>
            </a:r>
            <a:r>
              <a:rPr kumimoji="1" lang="zh-CN" altLang="en-US" sz="1400" b="1" dirty="0">
                <a:solidFill>
                  <a:schemeClr val="accent1"/>
                </a:solidFill>
                <a:latin typeface="Times New Roman" panose="02020603050405020304" pitchFamily="18" charset="0"/>
                <a:cs typeface="Times New Roman" panose="02020603050405020304" pitchFamily="18" charset="0"/>
              </a:rPr>
              <a:t>   </a:t>
            </a:r>
            <a:endParaRPr kumimoji="1" lang="en-US" altLang="zh-CN" sz="1400" b="1" dirty="0">
              <a:solidFill>
                <a:schemeClr val="accent1"/>
              </a:solidFill>
              <a:latin typeface="Times New Roman" panose="02020603050405020304" pitchFamily="18" charset="0"/>
              <a:cs typeface="Times New Roman" panose="02020603050405020304" pitchFamily="18" charset="0"/>
            </a:endParaRPr>
          </a:p>
          <a:p>
            <a:pPr>
              <a:lnSpc>
                <a:spcPct val="150000"/>
              </a:lnSpc>
            </a:pPr>
            <a:r>
              <a:rPr kumimoji="1" lang="en-US" altLang="zh-CN" sz="1400" b="1" dirty="0">
                <a:solidFill>
                  <a:schemeClr val="accent1"/>
                </a:solidFill>
                <a:latin typeface="Times New Roman" panose="02020603050405020304" pitchFamily="18" charset="0"/>
                <a:cs typeface="Times New Roman" panose="02020603050405020304" pitchFamily="18" charset="0"/>
              </a:rPr>
              <a:t>Runoff</a:t>
            </a:r>
            <a:r>
              <a:rPr kumimoji="1" lang="zh-CN" altLang="en-US" sz="1400" b="1" dirty="0">
                <a:solidFill>
                  <a:schemeClr val="accent1"/>
                </a:solidFill>
                <a:latin typeface="Times New Roman" panose="02020603050405020304" pitchFamily="18" charset="0"/>
                <a:cs typeface="Times New Roman" panose="02020603050405020304" pitchFamily="18" charset="0"/>
              </a:rPr>
              <a:t> </a:t>
            </a:r>
            <a:r>
              <a:rPr kumimoji="1" lang="en-US" altLang="zh-CN" sz="1400" b="1" dirty="0">
                <a:solidFill>
                  <a:schemeClr val="accent1"/>
                </a:solidFill>
                <a:latin typeface="Times New Roman" panose="02020603050405020304" pitchFamily="18" charset="0"/>
                <a:cs typeface="Times New Roman" panose="02020603050405020304" pitchFamily="18" charset="0"/>
              </a:rPr>
              <a:t>yield</a:t>
            </a:r>
            <a:r>
              <a:rPr kumimoji="1" lang="zh-CN" altLang="en-US" sz="1400" b="1" dirty="0">
                <a:solidFill>
                  <a:schemeClr val="accent1"/>
                </a:solidFill>
                <a:latin typeface="Times New Roman" panose="02020603050405020304" pitchFamily="18" charset="0"/>
                <a:cs typeface="Times New Roman" panose="02020603050405020304" pitchFamily="18" charset="0"/>
              </a:rPr>
              <a:t>：</a:t>
            </a:r>
            <a:r>
              <a:rPr kumimoji="1" lang="en-US" altLang="zh-CN" sz="1400" b="1" dirty="0">
                <a:solidFill>
                  <a:schemeClr val="accent1"/>
                </a:solidFill>
                <a:latin typeface="Times New Roman" panose="02020603050405020304" pitchFamily="18" charset="0"/>
                <a:cs typeface="Times New Roman" panose="02020603050405020304" pitchFamily="18" charset="0"/>
              </a:rPr>
              <a:t>SCS-CN Vs. DRIVE-Runoff</a:t>
            </a:r>
          </a:p>
          <a:p>
            <a:pPr>
              <a:lnSpc>
                <a:spcPct val="150000"/>
              </a:lnSpc>
            </a:pPr>
            <a:r>
              <a:rPr kumimoji="1" lang="en-US" altLang="zh-CN" sz="1400" b="1" dirty="0">
                <a:solidFill>
                  <a:schemeClr val="accent1"/>
                </a:solidFill>
                <a:latin typeface="Times New Roman" panose="02020603050405020304" pitchFamily="18" charset="0"/>
                <a:cs typeface="Times New Roman" panose="02020603050405020304" pitchFamily="18" charset="0"/>
              </a:rPr>
              <a:t>Flow routing</a:t>
            </a:r>
            <a:r>
              <a:rPr kumimoji="1" lang="zh-CN" altLang="en-US" sz="1400" b="1" dirty="0">
                <a:solidFill>
                  <a:schemeClr val="accent1"/>
                </a:solidFill>
                <a:latin typeface="Times New Roman" panose="02020603050405020304" pitchFamily="18" charset="0"/>
                <a:cs typeface="Times New Roman" panose="02020603050405020304" pitchFamily="18" charset="0"/>
              </a:rPr>
              <a:t>：</a:t>
            </a:r>
            <a:r>
              <a:rPr kumimoji="1" lang="en-US" altLang="zh-CN" sz="1400" b="1" dirty="0">
                <a:solidFill>
                  <a:schemeClr val="accent1"/>
                </a:solidFill>
                <a:latin typeface="Times New Roman" panose="02020603050405020304" pitchFamily="18" charset="0"/>
                <a:cs typeface="Times New Roman" panose="02020603050405020304" pitchFamily="18" charset="0"/>
              </a:rPr>
              <a:t>TS-DUH </a:t>
            </a:r>
          </a:p>
          <a:p>
            <a:pPr>
              <a:lnSpc>
                <a:spcPct val="150000"/>
              </a:lnSpc>
            </a:pPr>
            <a:r>
              <a:rPr kumimoji="1" lang="en-US" altLang="zh-CN" sz="1400" b="1" dirty="0">
                <a:solidFill>
                  <a:schemeClr val="accent1"/>
                </a:solidFill>
                <a:latin typeface="Times New Roman" panose="02020603050405020304" pitchFamily="18" charset="0"/>
                <a:cs typeface="Times New Roman" panose="02020603050405020304" pitchFamily="18" charset="0"/>
              </a:rPr>
              <a:t>Time step :</a:t>
            </a:r>
            <a:r>
              <a:rPr kumimoji="1" lang="zh-CN" altLang="en-US" sz="1400" b="1" dirty="0">
                <a:solidFill>
                  <a:schemeClr val="accent1"/>
                </a:solidFill>
                <a:latin typeface="Times New Roman" panose="02020603050405020304" pitchFamily="18" charset="0"/>
                <a:cs typeface="Times New Roman" panose="02020603050405020304" pitchFamily="18" charset="0"/>
              </a:rPr>
              <a:t> </a:t>
            </a:r>
            <a:r>
              <a:rPr kumimoji="1" lang="en-US" altLang="zh-CN" sz="1400" b="1" dirty="0">
                <a:solidFill>
                  <a:schemeClr val="accent1"/>
                </a:solidFill>
                <a:latin typeface="Times New Roman" panose="02020603050405020304" pitchFamily="18" charset="0"/>
                <a:cs typeface="Times New Roman" panose="02020603050405020304" pitchFamily="18" charset="0"/>
              </a:rPr>
              <a:t>1h</a:t>
            </a:r>
          </a:p>
        </p:txBody>
      </p:sp>
      <p:pic>
        <p:nvPicPr>
          <p:cNvPr id="4" name="图片 7">
            <a:extLst>
              <a:ext uri="{FF2B5EF4-FFF2-40B4-BE49-F238E27FC236}">
                <a16:creationId xmlns:a16="http://schemas.microsoft.com/office/drawing/2014/main" id="{70E537F7-D7B9-534E-A2A2-ED34707899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198" y="1766372"/>
            <a:ext cx="8067800" cy="5042375"/>
          </a:xfrm>
          <a:prstGeom prst="rect">
            <a:avLst/>
          </a:prstGeom>
        </p:spPr>
      </p:pic>
      <p:sp>
        <p:nvSpPr>
          <p:cNvPr id="5" name="文本框 10">
            <a:extLst>
              <a:ext uri="{FF2B5EF4-FFF2-40B4-BE49-F238E27FC236}">
                <a16:creationId xmlns:a16="http://schemas.microsoft.com/office/drawing/2014/main" id="{948DEFF2-20C6-FE4C-B491-C749171BC06A}"/>
              </a:ext>
            </a:extLst>
          </p:cNvPr>
          <p:cNvSpPr txBox="1"/>
          <p:nvPr/>
        </p:nvSpPr>
        <p:spPr>
          <a:xfrm>
            <a:off x="8382202" y="3014428"/>
            <a:ext cx="3737911" cy="3139321"/>
          </a:xfrm>
          <a:prstGeom prst="rect">
            <a:avLst/>
          </a:prstGeom>
          <a:noFill/>
        </p:spPr>
        <p:txBody>
          <a:bodyPr wrap="square">
            <a:spAutoFit/>
          </a:bodyPr>
          <a:lstStyle/>
          <a:p>
            <a:pPr marL="285750" indent="-285750">
              <a:buFont typeface="Arial" panose="020B0604020202020204" pitchFamily="34" charset="0"/>
              <a:buChar char="•"/>
            </a:pPr>
            <a:r>
              <a:rPr lang="zh-CN" altLang="en-US" b="1" dirty="0">
                <a:solidFill>
                  <a:schemeClr val="accent1"/>
                </a:solidFill>
                <a:latin typeface="Times New Roman" panose="02020603050405020304" pitchFamily="18" charset="0"/>
                <a:cs typeface="Times New Roman" panose="02020603050405020304" pitchFamily="18" charset="0"/>
              </a:rPr>
              <a:t>5,517 flash flood events at 243 s</a:t>
            </a:r>
            <a:r>
              <a:rPr lang="en-US" altLang="zh-CN" b="1" dirty="0" err="1">
                <a:solidFill>
                  <a:schemeClr val="accent1"/>
                </a:solidFill>
                <a:latin typeface="Times New Roman" panose="02020603050405020304" pitchFamily="18" charset="0"/>
                <a:cs typeface="Times New Roman" panose="02020603050405020304" pitchFamily="18" charset="0"/>
              </a:rPr>
              <a:t>tations</a:t>
            </a:r>
            <a:r>
              <a:rPr lang="en-US" altLang="zh-CN" b="1" dirty="0">
                <a:solidFill>
                  <a:schemeClr val="accent1"/>
                </a:solidFill>
                <a:latin typeface="Times New Roman" panose="02020603050405020304" pitchFamily="18" charset="0"/>
                <a:cs typeface="Times New Roman" panose="02020603050405020304" pitchFamily="18" charset="0"/>
              </a:rPr>
              <a:t> (1985-2016)</a:t>
            </a:r>
          </a:p>
          <a:p>
            <a:pPr marL="285750" indent="-285750">
              <a:buFont typeface="Arial" panose="020B0604020202020204" pitchFamily="34" charset="0"/>
              <a:buChar char="•"/>
            </a:pPr>
            <a:endParaRPr lang="en-US" altLang="zh-CN" b="1"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 altLang="zh-CN" b="1" dirty="0">
                <a:solidFill>
                  <a:schemeClr val="accent1"/>
                </a:solidFill>
                <a:latin typeface="Times New Roman" panose="02020603050405020304" pitchFamily="18" charset="0"/>
                <a:cs typeface="Times New Roman" panose="02020603050405020304" pitchFamily="18" charset="0"/>
              </a:rPr>
              <a:t>Six events per station are randomly selected for calibration</a:t>
            </a:r>
          </a:p>
          <a:p>
            <a:pPr marL="285750" indent="-285750">
              <a:buFont typeface="Arial" panose="020B0604020202020204" pitchFamily="34" charset="0"/>
              <a:buChar char="•"/>
            </a:pPr>
            <a:endParaRPr lang="en" altLang="zh-CN" b="1"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 altLang="zh-CN" b="1" dirty="0">
                <a:solidFill>
                  <a:schemeClr val="accent1"/>
                </a:solidFill>
                <a:latin typeface="Times New Roman" panose="02020603050405020304" pitchFamily="18" charset="0"/>
                <a:cs typeface="Times New Roman" panose="02020603050405020304" pitchFamily="18" charset="0"/>
              </a:rPr>
              <a:t>POD:</a:t>
            </a:r>
          </a:p>
          <a:p>
            <a:pPr lvl="1"/>
            <a:r>
              <a:rPr lang="en" altLang="zh-CN" b="1" dirty="0">
                <a:solidFill>
                  <a:schemeClr val="accent1"/>
                </a:solidFill>
                <a:latin typeface="Times New Roman" panose="02020603050405020304" pitchFamily="18" charset="0"/>
                <a:cs typeface="Times New Roman" panose="02020603050405020304" pitchFamily="18" charset="0"/>
              </a:rPr>
              <a:t>SCS-CN ~ 0.8</a:t>
            </a:r>
          </a:p>
          <a:p>
            <a:pPr lvl="1"/>
            <a:r>
              <a:rPr lang="en" altLang="zh-CN" b="1" dirty="0">
                <a:solidFill>
                  <a:schemeClr val="accent1"/>
                </a:solidFill>
                <a:latin typeface="Times New Roman" panose="02020603050405020304" pitchFamily="18" charset="0"/>
                <a:cs typeface="Times New Roman" panose="02020603050405020304" pitchFamily="18" charset="0"/>
              </a:rPr>
              <a:t>DRIVE-Runoff ~ 0.9</a:t>
            </a:r>
          </a:p>
          <a:p>
            <a:pPr lvl="1"/>
            <a:endParaRPr lang="en" altLang="zh-CN" b="1" dirty="0">
              <a:solidFill>
                <a:schemeClr val="accent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 altLang="zh-CN" b="1" dirty="0">
              <a:solidFill>
                <a:schemeClr val="accent1"/>
              </a:solidFill>
              <a:latin typeface="Times New Roman" panose="02020603050405020304" pitchFamily="18" charset="0"/>
              <a:cs typeface="Times New Roman" panose="02020603050405020304" pitchFamily="18" charset="0"/>
            </a:endParaRPr>
          </a:p>
        </p:txBody>
      </p:sp>
      <p:sp>
        <p:nvSpPr>
          <p:cNvPr id="6" name="文本框 14">
            <a:extLst>
              <a:ext uri="{FF2B5EF4-FFF2-40B4-BE49-F238E27FC236}">
                <a16:creationId xmlns:a16="http://schemas.microsoft.com/office/drawing/2014/main" id="{822BD889-3C20-8241-892C-F7A979A4BF87}"/>
              </a:ext>
            </a:extLst>
          </p:cNvPr>
          <p:cNvSpPr txBox="1"/>
          <p:nvPr/>
        </p:nvSpPr>
        <p:spPr>
          <a:xfrm>
            <a:off x="2083473" y="1314336"/>
            <a:ext cx="1466797" cy="369332"/>
          </a:xfrm>
          <a:prstGeom prst="rect">
            <a:avLst/>
          </a:prstGeom>
          <a:noFill/>
          <a:ln w="12700">
            <a:noFill/>
          </a:ln>
        </p:spPr>
        <p:txBody>
          <a:bodyPr wrap="square">
            <a:spAutoFit/>
          </a:bodyPr>
          <a:lstStyle/>
          <a:p>
            <a:r>
              <a:rPr lang="en" altLang="zh-CN" sz="1800" b="1" dirty="0">
                <a:solidFill>
                  <a:srgbClr val="C00000"/>
                </a:solidFill>
                <a:effectLst/>
                <a:latin typeface="Times New Roman" panose="02020603050405020304" pitchFamily="18" charset="0"/>
                <a:cs typeface="Times New Roman" panose="02020603050405020304" pitchFamily="18" charset="0"/>
              </a:rPr>
              <a:t>CN-TS-DUH </a:t>
            </a:r>
            <a:endParaRPr lang="zh-CN" altLang="en-US" b="1" dirty="0">
              <a:solidFill>
                <a:srgbClr val="C00000"/>
              </a:solidFill>
              <a:latin typeface="Times New Roman" panose="02020603050405020304" pitchFamily="18" charset="0"/>
              <a:cs typeface="Times New Roman" panose="02020603050405020304" pitchFamily="18" charset="0"/>
            </a:endParaRPr>
          </a:p>
        </p:txBody>
      </p:sp>
      <p:sp>
        <p:nvSpPr>
          <p:cNvPr id="7" name="文本框 16">
            <a:extLst>
              <a:ext uri="{FF2B5EF4-FFF2-40B4-BE49-F238E27FC236}">
                <a16:creationId xmlns:a16="http://schemas.microsoft.com/office/drawing/2014/main" id="{45E52CAF-DB75-6A41-B7DE-E02D9454FE94}"/>
              </a:ext>
            </a:extLst>
          </p:cNvPr>
          <p:cNvSpPr txBox="1"/>
          <p:nvPr/>
        </p:nvSpPr>
        <p:spPr>
          <a:xfrm>
            <a:off x="5652868" y="1289594"/>
            <a:ext cx="1872031" cy="369332"/>
          </a:xfrm>
          <a:prstGeom prst="rect">
            <a:avLst/>
          </a:prstGeom>
          <a:noFill/>
          <a:ln w="12700">
            <a:noFill/>
          </a:ln>
        </p:spPr>
        <p:txBody>
          <a:bodyPr wrap="square">
            <a:spAutoFit/>
          </a:bodyPr>
          <a:lstStyle/>
          <a:p>
            <a:r>
              <a:rPr lang="en" altLang="zh-CN" sz="1800" b="1" dirty="0">
                <a:solidFill>
                  <a:srgbClr val="C00000"/>
                </a:solidFill>
                <a:effectLst/>
                <a:latin typeface="Times New Roman" panose="02020603050405020304" pitchFamily="18" charset="0"/>
                <a:cs typeface="Times New Roman" panose="02020603050405020304" pitchFamily="18" charset="0"/>
              </a:rPr>
              <a:t>DRIVE-TS-DUH</a:t>
            </a:r>
            <a:endParaRPr lang="zh-CN" altLang="en-US" b="1" dirty="0">
              <a:solidFill>
                <a:srgbClr val="C00000"/>
              </a:solidFill>
              <a:latin typeface="Times New Roman" panose="02020603050405020304" pitchFamily="18" charset="0"/>
              <a:cs typeface="Times New Roman" panose="02020603050405020304" pitchFamily="18" charset="0"/>
            </a:endParaRPr>
          </a:p>
        </p:txBody>
      </p:sp>
      <p:sp>
        <p:nvSpPr>
          <p:cNvPr id="8" name="文本框 20">
            <a:extLst>
              <a:ext uri="{FF2B5EF4-FFF2-40B4-BE49-F238E27FC236}">
                <a16:creationId xmlns:a16="http://schemas.microsoft.com/office/drawing/2014/main" id="{CD87F27F-7CE6-EC43-AF20-3DEFA31906EE}"/>
              </a:ext>
            </a:extLst>
          </p:cNvPr>
          <p:cNvSpPr txBox="1"/>
          <p:nvPr/>
        </p:nvSpPr>
        <p:spPr>
          <a:xfrm>
            <a:off x="1076586" y="179892"/>
            <a:ext cx="10042518" cy="523220"/>
          </a:xfrm>
          <a:prstGeom prst="rect">
            <a:avLst/>
          </a:prstGeom>
          <a:noFill/>
        </p:spPr>
        <p:txBody>
          <a:bodyPr wrap="square">
            <a:spAutoFit/>
          </a:bodyPr>
          <a:lstStyle/>
          <a:p>
            <a:r>
              <a:rPr lang="en" altLang="zh-CN" sz="2800" b="1" dirty="0">
                <a:solidFill>
                  <a:srgbClr val="C00000"/>
                </a:solidFill>
                <a:effectLst/>
                <a:latin typeface="Times New Roman" panose="02020603050405020304" pitchFamily="18" charset="0"/>
                <a:cs typeface="Times New Roman" panose="02020603050405020304" pitchFamily="18" charset="0"/>
              </a:rPr>
              <a:t>Event-based flash flood discharge</a:t>
            </a:r>
            <a:r>
              <a:rPr lang="zh-CN" altLang="en-US" sz="2800" b="1" dirty="0">
                <a:solidFill>
                  <a:srgbClr val="C00000"/>
                </a:solidFill>
                <a:effectLst/>
                <a:latin typeface="Times New Roman" panose="02020603050405020304" pitchFamily="18" charset="0"/>
                <a:cs typeface="Times New Roman" panose="02020603050405020304" pitchFamily="18" charset="0"/>
              </a:rPr>
              <a:t> </a:t>
            </a:r>
            <a:r>
              <a:rPr lang="en-US" altLang="zh-CN" sz="2800" b="1" dirty="0">
                <a:solidFill>
                  <a:srgbClr val="C00000"/>
                </a:solidFill>
                <a:effectLst/>
                <a:latin typeface="Times New Roman" panose="02020603050405020304" pitchFamily="18" charset="0"/>
                <a:cs typeface="Times New Roman" panose="02020603050405020304" pitchFamily="18" charset="0"/>
              </a:rPr>
              <a:t>simulation</a:t>
            </a:r>
            <a:r>
              <a:rPr lang="en" altLang="zh-CN" sz="2800" b="1" dirty="0">
                <a:solidFill>
                  <a:srgbClr val="C00000"/>
                </a:solidFill>
                <a:effectLst/>
                <a:latin typeface="Times New Roman" panose="02020603050405020304" pitchFamily="18" charset="0"/>
                <a:cs typeface="Times New Roman" panose="02020603050405020304" pitchFamily="18" charset="0"/>
              </a:rPr>
              <a:t> skill assessment </a:t>
            </a:r>
            <a:endParaRPr lang="en" altLang="zh-CN" sz="2800" b="1" dirty="0">
              <a:solidFill>
                <a:srgbClr val="C00000"/>
              </a:solidFill>
              <a:latin typeface="Times New Roman" panose="02020603050405020304" pitchFamily="18" charset="0"/>
              <a:cs typeface="Times New Roman" panose="02020603050405020304" pitchFamily="18" charset="0"/>
            </a:endParaRPr>
          </a:p>
        </p:txBody>
      </p:sp>
      <p:sp>
        <p:nvSpPr>
          <p:cNvPr id="9" name="文本框 3">
            <a:extLst>
              <a:ext uri="{FF2B5EF4-FFF2-40B4-BE49-F238E27FC236}">
                <a16:creationId xmlns:a16="http://schemas.microsoft.com/office/drawing/2014/main" id="{B64FBC17-0D97-7040-A48A-CFAF85257D22}"/>
              </a:ext>
            </a:extLst>
          </p:cNvPr>
          <p:cNvSpPr txBox="1"/>
          <p:nvPr/>
        </p:nvSpPr>
        <p:spPr>
          <a:xfrm>
            <a:off x="7015208" y="3364243"/>
            <a:ext cx="1539992" cy="276999"/>
          </a:xfrm>
          <a:prstGeom prst="rect">
            <a:avLst/>
          </a:prstGeom>
          <a:noFill/>
          <a:ln>
            <a:noFill/>
          </a:ln>
        </p:spPr>
        <p:txBody>
          <a:bodyPr wrap="square">
            <a:spAutoFit/>
          </a:bodyPr>
          <a:lstStyle/>
          <a:p>
            <a:pPr marL="0" marR="0" algn="ctr">
              <a:spcBef>
                <a:spcPts val="0"/>
              </a:spcBef>
              <a:spcAft>
                <a:spcPts val="0"/>
              </a:spcAft>
            </a:pPr>
            <a:r>
              <a:rPr lang="en-US" altLang="zh-CN" sz="1200" kern="100" dirty="0">
                <a:effectLst/>
                <a:latin typeface="Times New Roman" panose="02020603050405020304" pitchFamily="18" charset="0"/>
                <a:ea typeface="宋体" panose="02010600030101010101" pitchFamily="2" charset="-122"/>
                <a:cs typeface="Times New Roman (正文 CS 字体)"/>
              </a:rPr>
              <a:t>KGE&gt;0.4: </a:t>
            </a:r>
            <a:r>
              <a:rPr lang="en-US" altLang="zh-CN" sz="1200" b="1" kern="100" dirty="0">
                <a:solidFill>
                  <a:srgbClr val="004924"/>
                </a:solidFill>
                <a:effectLst/>
                <a:latin typeface="Times New Roman" panose="02020603050405020304" pitchFamily="18" charset="0"/>
                <a:ea typeface="宋体" panose="02010600030101010101" pitchFamily="2" charset="-122"/>
                <a:cs typeface="Times New Roman (正文 CS 字体)"/>
              </a:rPr>
              <a:t>77%</a:t>
            </a:r>
            <a:r>
              <a:rPr lang="en-US" altLang="zh-CN" sz="1200" kern="100" dirty="0">
                <a:solidFill>
                  <a:srgbClr val="C00000"/>
                </a:solidFill>
                <a:effectLst/>
                <a:latin typeface="Times New Roman" panose="02020603050405020304" pitchFamily="18" charset="0"/>
                <a:ea typeface="宋体" panose="02010600030101010101" pitchFamily="2" charset="-122"/>
                <a:cs typeface="Times New Roman (正文 CS 字体)"/>
              </a:rPr>
              <a:t> </a:t>
            </a:r>
            <a:endParaRPr lang="zh-CN" altLang="en-US" sz="1200" kern="100" dirty="0">
              <a:solidFill>
                <a:srgbClr val="C00000"/>
              </a:solidFill>
              <a:effectLst/>
              <a:latin typeface="Times New Roman" panose="02020603050405020304" pitchFamily="18" charset="0"/>
              <a:ea typeface="宋体" panose="02010600030101010101" pitchFamily="2" charset="-122"/>
              <a:cs typeface="Times New Roman (正文 CS 字体)"/>
            </a:endParaRPr>
          </a:p>
        </p:txBody>
      </p:sp>
      <p:sp>
        <p:nvSpPr>
          <p:cNvPr id="10" name="文本框 9">
            <a:extLst>
              <a:ext uri="{FF2B5EF4-FFF2-40B4-BE49-F238E27FC236}">
                <a16:creationId xmlns:a16="http://schemas.microsoft.com/office/drawing/2014/main" id="{3108D677-45A3-4E40-B9DE-E64D221C25A9}"/>
              </a:ext>
            </a:extLst>
          </p:cNvPr>
          <p:cNvSpPr txBox="1"/>
          <p:nvPr/>
        </p:nvSpPr>
        <p:spPr>
          <a:xfrm>
            <a:off x="3125022" y="3364243"/>
            <a:ext cx="1539992" cy="276999"/>
          </a:xfrm>
          <a:prstGeom prst="rect">
            <a:avLst/>
          </a:prstGeom>
          <a:noFill/>
          <a:ln>
            <a:noFill/>
          </a:ln>
        </p:spPr>
        <p:txBody>
          <a:bodyPr wrap="square">
            <a:spAutoFit/>
          </a:bodyPr>
          <a:lstStyle/>
          <a:p>
            <a:pPr algn="ctr"/>
            <a:r>
              <a:rPr lang="en-US" altLang="zh-CN" sz="1200" kern="100" dirty="0">
                <a:effectLst/>
                <a:latin typeface="Times New Roman" panose="02020603050405020304" pitchFamily="18" charset="0"/>
                <a:ea typeface="宋体" panose="02010600030101010101" pitchFamily="2" charset="-122"/>
                <a:cs typeface="Times New Roman (正文 CS 字体)"/>
              </a:rPr>
              <a:t>KGE&gt;0.4: </a:t>
            </a:r>
            <a:r>
              <a:rPr lang="en-US" altLang="zh-CN" sz="1200" b="1" kern="100" dirty="0">
                <a:solidFill>
                  <a:srgbClr val="004924"/>
                </a:solidFill>
                <a:effectLst/>
                <a:latin typeface="Times New Roman" panose="02020603050405020304" pitchFamily="18" charset="0"/>
                <a:ea typeface="宋体" panose="02010600030101010101" pitchFamily="2" charset="-122"/>
                <a:cs typeface="Times New Roman (正文 CS 字体)"/>
              </a:rPr>
              <a:t>57%</a:t>
            </a:r>
            <a:r>
              <a:rPr lang="en-US" altLang="zh-CN" sz="1200" b="1" kern="100" dirty="0">
                <a:solidFill>
                  <a:srgbClr val="C00000"/>
                </a:solidFill>
                <a:effectLst/>
                <a:latin typeface="Times New Roman" panose="02020603050405020304" pitchFamily="18" charset="0"/>
                <a:ea typeface="宋体" panose="02010600030101010101" pitchFamily="2" charset="-122"/>
                <a:cs typeface="Times New Roman (正文 CS 字体)"/>
              </a:rPr>
              <a:t> </a:t>
            </a:r>
            <a:endParaRPr lang="zh-CN" altLang="en-US" sz="1200" b="1" dirty="0">
              <a:solidFill>
                <a:srgbClr val="C00000"/>
              </a:solidFill>
            </a:endParaRPr>
          </a:p>
        </p:txBody>
      </p:sp>
      <p:sp>
        <p:nvSpPr>
          <p:cNvPr id="11" name="文本框 11">
            <a:extLst>
              <a:ext uri="{FF2B5EF4-FFF2-40B4-BE49-F238E27FC236}">
                <a16:creationId xmlns:a16="http://schemas.microsoft.com/office/drawing/2014/main" id="{6BBC090A-7B77-8840-A12C-013156A73BDA}"/>
              </a:ext>
            </a:extLst>
          </p:cNvPr>
          <p:cNvSpPr txBox="1"/>
          <p:nvPr/>
        </p:nvSpPr>
        <p:spPr>
          <a:xfrm>
            <a:off x="7121046" y="4919835"/>
            <a:ext cx="1539992" cy="276999"/>
          </a:xfrm>
          <a:prstGeom prst="rect">
            <a:avLst/>
          </a:prstGeom>
          <a:noFill/>
          <a:ln>
            <a:noFill/>
          </a:ln>
        </p:spPr>
        <p:txBody>
          <a:bodyPr wrap="square">
            <a:spAutoFit/>
          </a:bodyPr>
          <a:lstStyle/>
          <a:p>
            <a:pPr marL="0" marR="0" algn="ctr">
              <a:spcBef>
                <a:spcPts val="0"/>
              </a:spcBef>
              <a:spcAft>
                <a:spcPts val="0"/>
              </a:spcAft>
            </a:pPr>
            <a:r>
              <a:rPr lang="en-US" altLang="zh-CN" sz="1200" kern="100" dirty="0">
                <a:effectLst/>
                <a:latin typeface="Times New Roman" panose="02020603050405020304" pitchFamily="18" charset="0"/>
                <a:ea typeface="宋体" panose="02010600030101010101" pitchFamily="2" charset="-122"/>
                <a:cs typeface="Times New Roman (正文 CS 字体)"/>
              </a:rPr>
              <a:t>R&gt;0.4</a:t>
            </a:r>
            <a:r>
              <a:rPr lang="en-US" altLang="zh-CN" sz="1200" kern="100">
                <a:effectLst/>
                <a:latin typeface="Times New Roman" panose="02020603050405020304" pitchFamily="18" charset="0"/>
                <a:ea typeface="宋体" panose="02010600030101010101" pitchFamily="2" charset="-122"/>
                <a:cs typeface="Times New Roman (正文 CS 字体)"/>
              </a:rPr>
              <a:t>: </a:t>
            </a:r>
            <a:r>
              <a:rPr lang="en-US" altLang="zh-CN" sz="1200" b="1" kern="100" dirty="0">
                <a:solidFill>
                  <a:srgbClr val="004924"/>
                </a:solidFill>
                <a:latin typeface="Times New Roman" panose="02020603050405020304" pitchFamily="18" charset="0"/>
                <a:ea typeface="宋体" panose="02010600030101010101" pitchFamily="2" charset="-122"/>
                <a:cs typeface="Times New Roman (正文 CS 字体)"/>
              </a:rPr>
              <a:t>9</a:t>
            </a:r>
            <a:r>
              <a:rPr lang="en-US" altLang="zh-CN" sz="1200" b="1" kern="100">
                <a:solidFill>
                  <a:srgbClr val="004924"/>
                </a:solidFill>
                <a:effectLst/>
                <a:latin typeface="Times New Roman" panose="02020603050405020304" pitchFamily="18" charset="0"/>
                <a:ea typeface="宋体" panose="02010600030101010101" pitchFamily="2" charset="-122"/>
                <a:cs typeface="Times New Roman (正文 CS 字体)"/>
              </a:rPr>
              <a:t>8</a:t>
            </a:r>
            <a:r>
              <a:rPr lang="en-US" altLang="zh-CN" sz="1200" b="1" kern="100" dirty="0">
                <a:solidFill>
                  <a:srgbClr val="004924"/>
                </a:solidFill>
                <a:effectLst/>
                <a:latin typeface="Times New Roman" panose="02020603050405020304" pitchFamily="18" charset="0"/>
                <a:ea typeface="宋体" panose="02010600030101010101" pitchFamily="2" charset="-122"/>
                <a:cs typeface="Times New Roman (正文 CS 字体)"/>
              </a:rPr>
              <a:t>%</a:t>
            </a:r>
            <a:r>
              <a:rPr lang="en-US" altLang="zh-CN" sz="1200" kern="100" dirty="0">
                <a:solidFill>
                  <a:srgbClr val="004924"/>
                </a:solidFill>
                <a:effectLst/>
                <a:latin typeface="Times New Roman" panose="02020603050405020304" pitchFamily="18" charset="0"/>
                <a:ea typeface="宋体" panose="02010600030101010101" pitchFamily="2" charset="-122"/>
                <a:cs typeface="Times New Roman (正文 CS 字体)"/>
              </a:rPr>
              <a:t> </a:t>
            </a:r>
            <a:endParaRPr lang="zh-CN" altLang="en-US" sz="1200" kern="100" dirty="0">
              <a:solidFill>
                <a:srgbClr val="004924"/>
              </a:solidFill>
              <a:effectLst/>
              <a:latin typeface="Times New Roman" panose="02020603050405020304" pitchFamily="18" charset="0"/>
              <a:ea typeface="宋体" panose="02010600030101010101" pitchFamily="2" charset="-122"/>
              <a:cs typeface="Times New Roman (正文 CS 字体)"/>
            </a:endParaRPr>
          </a:p>
        </p:txBody>
      </p:sp>
      <p:sp>
        <p:nvSpPr>
          <p:cNvPr id="12" name="文本框 13">
            <a:extLst>
              <a:ext uri="{FF2B5EF4-FFF2-40B4-BE49-F238E27FC236}">
                <a16:creationId xmlns:a16="http://schemas.microsoft.com/office/drawing/2014/main" id="{2E9A0E1B-B497-E049-86A0-13080B3C7334}"/>
              </a:ext>
            </a:extLst>
          </p:cNvPr>
          <p:cNvSpPr txBox="1"/>
          <p:nvPr/>
        </p:nvSpPr>
        <p:spPr>
          <a:xfrm>
            <a:off x="3174450" y="4921677"/>
            <a:ext cx="1539992" cy="276999"/>
          </a:xfrm>
          <a:prstGeom prst="rect">
            <a:avLst/>
          </a:prstGeom>
          <a:noFill/>
          <a:ln>
            <a:noFill/>
          </a:ln>
        </p:spPr>
        <p:txBody>
          <a:bodyPr wrap="square">
            <a:spAutoFit/>
          </a:bodyPr>
          <a:lstStyle/>
          <a:p>
            <a:pPr algn="ctr"/>
            <a:r>
              <a:rPr lang="en-US" altLang="zh-CN" sz="1200" kern="100" dirty="0">
                <a:effectLst/>
                <a:latin typeface="Times New Roman" panose="02020603050405020304" pitchFamily="18" charset="0"/>
                <a:ea typeface="宋体" panose="02010600030101010101" pitchFamily="2" charset="-122"/>
                <a:cs typeface="Times New Roman (正文 CS 字体)"/>
              </a:rPr>
              <a:t>R&gt;0.4: </a:t>
            </a:r>
            <a:r>
              <a:rPr lang="en-US" altLang="zh-CN" sz="1200" b="1" kern="100" dirty="0">
                <a:solidFill>
                  <a:srgbClr val="004924"/>
                </a:solidFill>
                <a:latin typeface="Times New Roman" panose="02020603050405020304" pitchFamily="18" charset="0"/>
                <a:ea typeface="宋体" panose="02010600030101010101" pitchFamily="2" charset="-122"/>
                <a:cs typeface="Times New Roman (正文 CS 字体)"/>
              </a:rPr>
              <a:t>9</a:t>
            </a:r>
            <a:r>
              <a:rPr lang="en-US" altLang="zh-CN" sz="1200" b="1" kern="100" dirty="0">
                <a:solidFill>
                  <a:srgbClr val="004924"/>
                </a:solidFill>
                <a:effectLst/>
                <a:latin typeface="Times New Roman" panose="02020603050405020304" pitchFamily="18" charset="0"/>
                <a:ea typeface="宋体" panose="02010600030101010101" pitchFamily="2" charset="-122"/>
                <a:cs typeface="Times New Roman (正文 CS 字体)"/>
              </a:rPr>
              <a:t>6%</a:t>
            </a:r>
            <a:r>
              <a:rPr lang="en-US" altLang="zh-CN" sz="1200" b="1" kern="100" dirty="0">
                <a:solidFill>
                  <a:srgbClr val="C00000"/>
                </a:solidFill>
                <a:effectLst/>
                <a:latin typeface="Times New Roman" panose="02020603050405020304" pitchFamily="18" charset="0"/>
                <a:ea typeface="宋体" panose="02010600030101010101" pitchFamily="2" charset="-122"/>
                <a:cs typeface="Times New Roman (正文 CS 字体)"/>
              </a:rPr>
              <a:t> </a:t>
            </a:r>
            <a:endParaRPr lang="zh-CN" altLang="en-US" sz="1200" b="1" dirty="0">
              <a:solidFill>
                <a:srgbClr val="C00000"/>
              </a:solidFill>
            </a:endParaRPr>
          </a:p>
        </p:txBody>
      </p:sp>
      <p:sp>
        <p:nvSpPr>
          <p:cNvPr id="13" name="文本框 18">
            <a:extLst>
              <a:ext uri="{FF2B5EF4-FFF2-40B4-BE49-F238E27FC236}">
                <a16:creationId xmlns:a16="http://schemas.microsoft.com/office/drawing/2014/main" id="{780BBB37-6333-514C-BA2D-44A295BB1FFE}"/>
              </a:ext>
            </a:extLst>
          </p:cNvPr>
          <p:cNvSpPr txBox="1"/>
          <p:nvPr/>
        </p:nvSpPr>
        <p:spPr>
          <a:xfrm>
            <a:off x="2659212" y="1773021"/>
            <a:ext cx="2030516" cy="276999"/>
          </a:xfrm>
          <a:prstGeom prst="rect">
            <a:avLst/>
          </a:prstGeom>
          <a:noFill/>
          <a:ln>
            <a:noFill/>
          </a:ln>
        </p:spPr>
        <p:txBody>
          <a:bodyPr wrap="square">
            <a:spAutoFit/>
          </a:bodyPr>
          <a:lstStyle/>
          <a:p>
            <a:pPr algn="ctr"/>
            <a:r>
              <a:rPr lang="en-US" altLang="zh-CN" sz="1200" kern="100" dirty="0">
                <a:effectLst/>
                <a:latin typeface="Times New Roman" panose="02020603050405020304" pitchFamily="18" charset="0"/>
                <a:ea typeface="宋体" panose="02010600030101010101" pitchFamily="2" charset="-122"/>
                <a:cs typeface="Times New Roman (正文 CS 字体)"/>
              </a:rPr>
              <a:t>Abs(</a:t>
            </a:r>
            <a:r>
              <a:rPr lang="en-US" altLang="zh-CN" sz="1200" kern="100" dirty="0" err="1">
                <a:effectLst/>
                <a:latin typeface="Times New Roman" panose="02020603050405020304" pitchFamily="18" charset="0"/>
                <a:ea typeface="宋体" panose="02010600030101010101" pitchFamily="2" charset="-122"/>
                <a:cs typeface="Times New Roman (正文 CS 字体)"/>
              </a:rPr>
              <a:t>Pbias</a:t>
            </a:r>
            <a:r>
              <a:rPr lang="en-US" altLang="zh-CN" sz="1200" kern="100" dirty="0">
                <a:effectLst/>
                <a:latin typeface="Times New Roman" panose="02020603050405020304" pitchFamily="18" charset="0"/>
                <a:ea typeface="宋体" panose="02010600030101010101" pitchFamily="2" charset="-122"/>
                <a:cs typeface="Times New Roman (正文 CS 字体)"/>
              </a:rPr>
              <a:t>)&lt;0.2: </a:t>
            </a:r>
            <a:r>
              <a:rPr lang="en-US" altLang="zh-CN" sz="1200" b="1" kern="100" dirty="0">
                <a:solidFill>
                  <a:srgbClr val="004924"/>
                </a:solidFill>
                <a:effectLst/>
                <a:latin typeface="Times New Roman" panose="02020603050405020304" pitchFamily="18" charset="0"/>
                <a:ea typeface="宋体" panose="02010600030101010101" pitchFamily="2" charset="-122"/>
                <a:cs typeface="Times New Roman (正文 CS 字体)"/>
              </a:rPr>
              <a:t>48% </a:t>
            </a:r>
            <a:endParaRPr lang="zh-CN" altLang="en-US" sz="1200" b="1" dirty="0">
              <a:solidFill>
                <a:srgbClr val="004924"/>
              </a:solidFill>
            </a:endParaRPr>
          </a:p>
        </p:txBody>
      </p:sp>
      <p:sp>
        <p:nvSpPr>
          <p:cNvPr id="14" name="文本框 19">
            <a:extLst>
              <a:ext uri="{FF2B5EF4-FFF2-40B4-BE49-F238E27FC236}">
                <a16:creationId xmlns:a16="http://schemas.microsoft.com/office/drawing/2014/main" id="{8BFE5132-1AAD-3F49-9A51-0FB874B990C8}"/>
              </a:ext>
            </a:extLst>
          </p:cNvPr>
          <p:cNvSpPr txBox="1"/>
          <p:nvPr/>
        </p:nvSpPr>
        <p:spPr>
          <a:xfrm>
            <a:off x="6524684" y="1773021"/>
            <a:ext cx="2030516" cy="276999"/>
          </a:xfrm>
          <a:prstGeom prst="rect">
            <a:avLst/>
          </a:prstGeom>
          <a:noFill/>
          <a:ln>
            <a:noFill/>
          </a:ln>
        </p:spPr>
        <p:txBody>
          <a:bodyPr wrap="square">
            <a:spAutoFit/>
          </a:bodyPr>
          <a:lstStyle/>
          <a:p>
            <a:pPr algn="ctr"/>
            <a:r>
              <a:rPr lang="en-US" altLang="zh-CN" sz="1200" kern="100" dirty="0">
                <a:effectLst/>
                <a:latin typeface="Times New Roman" panose="02020603050405020304" pitchFamily="18" charset="0"/>
                <a:ea typeface="宋体" panose="02010600030101010101" pitchFamily="2" charset="-122"/>
                <a:cs typeface="Times New Roman (正文 CS 字体)"/>
              </a:rPr>
              <a:t>Abs(</a:t>
            </a:r>
            <a:r>
              <a:rPr lang="en-US" altLang="zh-CN" sz="1200" kern="100" dirty="0" err="1">
                <a:effectLst/>
                <a:latin typeface="Times New Roman" panose="02020603050405020304" pitchFamily="18" charset="0"/>
                <a:ea typeface="宋体" panose="02010600030101010101" pitchFamily="2" charset="-122"/>
                <a:cs typeface="Times New Roman (正文 CS 字体)"/>
              </a:rPr>
              <a:t>Pbias</a:t>
            </a:r>
            <a:r>
              <a:rPr lang="en-US" altLang="zh-CN" sz="1200" kern="100" dirty="0">
                <a:effectLst/>
                <a:latin typeface="Times New Roman" panose="02020603050405020304" pitchFamily="18" charset="0"/>
                <a:ea typeface="宋体" panose="02010600030101010101" pitchFamily="2" charset="-122"/>
                <a:cs typeface="Times New Roman (正文 CS 字体)"/>
              </a:rPr>
              <a:t>)&lt;0.2: </a:t>
            </a:r>
            <a:r>
              <a:rPr lang="en-US" altLang="zh-CN" sz="1200" b="1" kern="100" dirty="0">
                <a:solidFill>
                  <a:srgbClr val="004924"/>
                </a:solidFill>
                <a:effectLst/>
                <a:latin typeface="Times New Roman" panose="02020603050405020304" pitchFamily="18" charset="0"/>
                <a:ea typeface="宋体" panose="02010600030101010101" pitchFamily="2" charset="-122"/>
                <a:cs typeface="Times New Roman (正文 CS 字体)"/>
              </a:rPr>
              <a:t>54%</a:t>
            </a:r>
            <a:r>
              <a:rPr lang="en-US" altLang="zh-CN" sz="1200" b="1" kern="100" dirty="0">
                <a:solidFill>
                  <a:srgbClr val="C00000"/>
                </a:solidFill>
                <a:effectLst/>
                <a:latin typeface="Times New Roman" panose="02020603050405020304" pitchFamily="18" charset="0"/>
                <a:ea typeface="宋体" panose="02010600030101010101" pitchFamily="2" charset="-122"/>
                <a:cs typeface="Times New Roman (正文 CS 字体)"/>
              </a:rPr>
              <a:t> </a:t>
            </a:r>
            <a:endParaRPr lang="zh-CN" altLang="en-US" sz="1200" b="1" dirty="0">
              <a:solidFill>
                <a:srgbClr val="C00000"/>
              </a:solidFill>
            </a:endParaRPr>
          </a:p>
        </p:txBody>
      </p:sp>
      <p:sp>
        <p:nvSpPr>
          <p:cNvPr id="15" name="Slide Number Placeholder 3">
            <a:extLst>
              <a:ext uri="{FF2B5EF4-FFF2-40B4-BE49-F238E27FC236}">
                <a16:creationId xmlns:a16="http://schemas.microsoft.com/office/drawing/2014/main" id="{DF40BC66-07FB-F448-9181-2C9343C187F7}"/>
              </a:ext>
            </a:extLst>
          </p:cNvPr>
          <p:cNvSpPr txBox="1">
            <a:spLocks/>
          </p:cNvSpPr>
          <p:nvPr/>
        </p:nvSpPr>
        <p:spPr>
          <a:xfrm>
            <a:off x="11481904" y="650960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19</a:t>
            </a:fld>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
        <p:nvSpPr>
          <p:cNvPr id="16" name="TextBox 15">
            <a:extLst>
              <a:ext uri="{FF2B5EF4-FFF2-40B4-BE49-F238E27FC236}">
                <a16:creationId xmlns:a16="http://schemas.microsoft.com/office/drawing/2014/main" id="{DFA59D55-90BC-8842-A703-11AB83C61BB1}"/>
              </a:ext>
            </a:extLst>
          </p:cNvPr>
          <p:cNvSpPr txBox="1"/>
          <p:nvPr/>
        </p:nvSpPr>
        <p:spPr>
          <a:xfrm>
            <a:off x="9655057" y="6500970"/>
            <a:ext cx="1826847" cy="307777"/>
          </a:xfrm>
          <a:prstGeom prst="rect">
            <a:avLst/>
          </a:prstGeom>
          <a:noFill/>
        </p:spPr>
        <p:txBody>
          <a:bodyPr wrap="none" rtlCol="0">
            <a:spAutoFit/>
          </a:bodyPr>
          <a:lstStyle/>
          <a:p>
            <a:r>
              <a:rPr lang="en-US" sz="1400" b="1" i="1" dirty="0">
                <a:solidFill>
                  <a:schemeClr val="bg1">
                    <a:lumMod val="50000"/>
                  </a:schemeClr>
                </a:solidFill>
                <a:latin typeface="Microsoft YaHei" panose="020B0503020204020204" pitchFamily="34" charset="-122"/>
                <a:ea typeface="Microsoft YaHei" panose="020B0503020204020204" pitchFamily="34" charset="-122"/>
              </a:rPr>
              <a:t>Hu &amp; Wu, in prep.</a:t>
            </a:r>
          </a:p>
        </p:txBody>
      </p:sp>
    </p:spTree>
    <p:extLst>
      <p:ext uri="{BB962C8B-B14F-4D97-AF65-F5344CB8AC3E}">
        <p14:creationId xmlns:p14="http://schemas.microsoft.com/office/powerpoint/2010/main" val="963408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1461849" y="3405601"/>
            <a:ext cx="2738250" cy="707886"/>
          </a:xfrm>
          <a:prstGeom prst="rect">
            <a:avLst/>
          </a:prstGeom>
          <a:noFill/>
        </p:spPr>
        <p:txBody>
          <a:bodyPr wrap="none" rtlCol="0">
            <a:spAutoFit/>
            <a:scene3d>
              <a:camera prst="orthographicFront"/>
              <a:lightRig rig="threePt" dir="t"/>
            </a:scene3d>
            <a:sp3d contourW="12700"/>
          </a:bodyPr>
          <a:lstStyle/>
          <a:p>
            <a:pPr defTabSz="457200"/>
            <a:r>
              <a:rPr lang="en-US" altLang="zh-CN" sz="4000" b="1" dirty="0">
                <a:gradFill>
                  <a:gsLst>
                    <a:gs pos="0">
                      <a:srgbClr val="003C73"/>
                    </a:gs>
                    <a:gs pos="99000">
                      <a:srgbClr val="002952"/>
                    </a:gs>
                  </a:gsLst>
                  <a:lin ang="5400000" scaled="1"/>
                </a:gradFill>
                <a:latin typeface="Century Gothic" panose="020B0502020202020204" pitchFamily="34" charset="0"/>
              </a:rPr>
              <a:t>CONTENTS</a:t>
            </a:r>
            <a:endParaRPr lang="zh-CN" altLang="en-US" sz="4000" b="1" dirty="0">
              <a:gradFill>
                <a:gsLst>
                  <a:gs pos="0">
                    <a:srgbClr val="003C73"/>
                  </a:gs>
                  <a:gs pos="99000">
                    <a:srgbClr val="002952"/>
                  </a:gs>
                </a:gsLst>
                <a:lin ang="5400000" scaled="1"/>
              </a:gradFill>
              <a:latin typeface="Century Gothic" panose="020B0502020202020204" pitchFamily="34" charset="0"/>
            </a:endParaRPr>
          </a:p>
        </p:txBody>
      </p:sp>
      <p:sp>
        <p:nvSpPr>
          <p:cNvPr id="19" name="文本框 18"/>
          <p:cNvSpPr txBox="1"/>
          <p:nvPr/>
        </p:nvSpPr>
        <p:spPr>
          <a:xfrm>
            <a:off x="1747838" y="2218190"/>
            <a:ext cx="2236510" cy="1323439"/>
          </a:xfrm>
          <a:prstGeom prst="rect">
            <a:avLst/>
          </a:prstGeom>
          <a:noFill/>
        </p:spPr>
        <p:txBody>
          <a:bodyPr wrap="none" rtlCol="0">
            <a:spAutoFit/>
            <a:scene3d>
              <a:camera prst="orthographicFront"/>
              <a:lightRig rig="threePt" dir="t"/>
            </a:scene3d>
            <a:sp3d contourW="12700"/>
          </a:bodyPr>
          <a:lstStyle/>
          <a:p>
            <a:pPr defTabSz="457200"/>
            <a:r>
              <a:rPr lang="zh-CN" altLang="en-US" sz="8000" b="1" dirty="0">
                <a:gradFill>
                  <a:gsLst>
                    <a:gs pos="0">
                      <a:srgbClr val="003C73"/>
                    </a:gs>
                    <a:gs pos="99000">
                      <a:srgbClr val="002952"/>
                    </a:gs>
                  </a:gsLst>
                  <a:lin ang="5400000" scaled="1"/>
                </a:gradFill>
                <a:latin typeface="微软雅黑" panose="020B0503020204020204" pitchFamily="34" charset="-122"/>
                <a:ea typeface="微软雅黑" panose="020B0503020204020204" pitchFamily="34" charset="-122"/>
                <a:cs typeface="Lantinghei SC Heavy" charset="-122"/>
              </a:rPr>
              <a:t>目录</a:t>
            </a:r>
          </a:p>
        </p:txBody>
      </p:sp>
      <p:grpSp>
        <p:nvGrpSpPr>
          <p:cNvPr id="27" name="组合1"/>
          <p:cNvGrpSpPr/>
          <p:nvPr/>
        </p:nvGrpSpPr>
        <p:grpSpPr>
          <a:xfrm>
            <a:off x="-730947" y="1616131"/>
            <a:ext cx="1964345" cy="3768616"/>
            <a:chOff x="-930109" y="1051361"/>
            <a:chExt cx="2490640" cy="4778319"/>
          </a:xfrm>
        </p:grpSpPr>
        <p:sp>
          <p:nvSpPr>
            <p:cNvPr id="28" name="组合03"/>
            <p:cNvSpPr/>
            <p:nvPr/>
          </p:nvSpPr>
          <p:spPr bwMode="auto">
            <a:xfrm rot="13500000">
              <a:off x="-930105" y="3969472"/>
              <a:ext cx="1860208" cy="1860208"/>
            </a:xfrm>
            <a:custGeom>
              <a:avLst/>
              <a:gdLst>
                <a:gd name="connsiteX0" fmla="*/ 0 w 2304255"/>
                <a:gd name="connsiteY0" fmla="*/ 0 h 2304255"/>
                <a:gd name="connsiteX1" fmla="*/ 2304255 w 2304255"/>
                <a:gd name="connsiteY1" fmla="*/ 2304255 h 2304255"/>
                <a:gd name="connsiteX2" fmla="*/ 0 w 2304255"/>
                <a:gd name="connsiteY2" fmla="*/ 2304255 h 2304255"/>
                <a:gd name="connsiteX3" fmla="*/ 0 w 2304255"/>
                <a:gd name="connsiteY3" fmla="*/ 0 h 2304255"/>
              </a:gdLst>
              <a:ahLst/>
              <a:cxnLst>
                <a:cxn ang="0">
                  <a:pos x="connsiteX0" y="connsiteY0"/>
                </a:cxn>
                <a:cxn ang="0">
                  <a:pos x="connsiteX1" y="connsiteY1"/>
                </a:cxn>
                <a:cxn ang="0">
                  <a:pos x="connsiteX2" y="connsiteY2"/>
                </a:cxn>
                <a:cxn ang="0">
                  <a:pos x="connsiteX3" y="connsiteY3"/>
                </a:cxn>
              </a:cxnLst>
              <a:rect l="l" t="t" r="r" b="b"/>
              <a:pathLst>
                <a:path w="2304255" h="2304255">
                  <a:moveTo>
                    <a:pt x="0" y="0"/>
                  </a:moveTo>
                  <a:lnTo>
                    <a:pt x="2304255" y="2304255"/>
                  </a:lnTo>
                  <a:lnTo>
                    <a:pt x="0" y="2304255"/>
                  </a:lnTo>
                  <a:lnTo>
                    <a:pt x="0" y="0"/>
                  </a:lnTo>
                  <a:close/>
                </a:path>
              </a:pathLst>
            </a:custGeom>
            <a:blipFill dpi="0" rotWithShape="1">
              <a:blip r:embed="rId4" cstate="screen">
                <a:extLst>
                  <a:ext uri="{28A0092B-C50C-407E-A947-70E740481C1C}">
                    <a14:useLocalDpi xmlns:a14="http://schemas.microsoft.com/office/drawing/2010/main"/>
                  </a:ext>
                </a:extLst>
              </a:blip>
              <a:srcRect/>
              <a:tile tx="0" ty="0" sx="100000" sy="100000" flip="none" algn="tl"/>
            </a:blipFill>
            <a:ln w="19050">
              <a:noFill/>
              <a:round/>
            </a:ln>
          </p:spPr>
          <p:txBody>
            <a:bodyPr anchor="ctr"/>
            <a:lstStyle/>
            <a:p>
              <a:pPr algn="ctr" defTabSz="457200"/>
              <a:endParaRPr>
                <a:solidFill>
                  <a:prstClr val="black"/>
                </a:solidFill>
              </a:endParaRPr>
            </a:p>
          </p:txBody>
        </p:sp>
        <p:sp>
          <p:nvSpPr>
            <p:cNvPr id="29" name="组合02"/>
            <p:cNvSpPr/>
            <p:nvPr/>
          </p:nvSpPr>
          <p:spPr bwMode="auto">
            <a:xfrm rot="2700000">
              <a:off x="-930109" y="1051361"/>
              <a:ext cx="1860208" cy="1860208"/>
            </a:xfrm>
            <a:custGeom>
              <a:avLst/>
              <a:gdLst>
                <a:gd name="connsiteX0" fmla="*/ 0 w 1860208"/>
                <a:gd name="connsiteY0" fmla="*/ 0 h 1860208"/>
                <a:gd name="connsiteX1" fmla="*/ 1860208 w 1860208"/>
                <a:gd name="connsiteY1" fmla="*/ 0 h 1860208"/>
                <a:gd name="connsiteX2" fmla="*/ 1860208 w 1860208"/>
                <a:gd name="connsiteY2" fmla="*/ 1860208 h 1860208"/>
              </a:gdLst>
              <a:ahLst/>
              <a:cxnLst>
                <a:cxn ang="0">
                  <a:pos x="connsiteX0" y="connsiteY0"/>
                </a:cxn>
                <a:cxn ang="0">
                  <a:pos x="connsiteX1" y="connsiteY1"/>
                </a:cxn>
                <a:cxn ang="0">
                  <a:pos x="connsiteX2" y="connsiteY2"/>
                </a:cxn>
              </a:cxnLst>
              <a:rect l="l" t="t" r="r" b="b"/>
              <a:pathLst>
                <a:path w="1860208" h="1860208">
                  <a:moveTo>
                    <a:pt x="0" y="0"/>
                  </a:moveTo>
                  <a:lnTo>
                    <a:pt x="1860208" y="0"/>
                  </a:lnTo>
                  <a:lnTo>
                    <a:pt x="1860208" y="1860208"/>
                  </a:lnTo>
                  <a:close/>
                </a:path>
              </a:pathLst>
            </a:custGeom>
            <a:blipFill>
              <a:blip r:embed="rId4" cstate="screen">
                <a:extLst>
                  <a:ext uri="{28A0092B-C50C-407E-A947-70E740481C1C}">
                    <a14:useLocalDpi xmlns:a14="http://schemas.microsoft.com/office/drawing/2010/main"/>
                  </a:ext>
                </a:extLst>
              </a:blip>
              <a:tile tx="0" ty="0" sx="100000" sy="100000" flip="none" algn="tl"/>
            </a:blipFill>
            <a:ln w="19050">
              <a:noFill/>
              <a:round/>
            </a:ln>
          </p:spPr>
          <p:txBody>
            <a:bodyPr wrap="square" anchor="ctr">
              <a:noAutofit/>
            </a:bodyPr>
            <a:lstStyle/>
            <a:p>
              <a:pPr algn="ctr" defTabSz="457200"/>
              <a:endParaRPr>
                <a:solidFill>
                  <a:prstClr val="black"/>
                </a:solidFill>
              </a:endParaRPr>
            </a:p>
          </p:txBody>
        </p:sp>
        <p:sp>
          <p:nvSpPr>
            <p:cNvPr id="30" name="组合01"/>
            <p:cNvSpPr/>
            <p:nvPr/>
          </p:nvSpPr>
          <p:spPr bwMode="auto">
            <a:xfrm rot="5400000">
              <a:off x="-780266" y="2648735"/>
              <a:ext cx="3121063" cy="1560531"/>
            </a:xfrm>
            <a:custGeom>
              <a:avLst/>
              <a:gdLst>
                <a:gd name="connsiteX0" fmla="*/ 2367656 w 4735313"/>
                <a:gd name="connsiteY0" fmla="*/ 0 h 2367656"/>
                <a:gd name="connsiteX1" fmla="*/ 4735313 w 4735313"/>
                <a:gd name="connsiteY1" fmla="*/ 2367656 h 2367656"/>
                <a:gd name="connsiteX2" fmla="*/ 3847062 w 4735313"/>
                <a:gd name="connsiteY2" fmla="*/ 2367656 h 2367656"/>
                <a:gd name="connsiteX3" fmla="*/ 2367656 w 4735313"/>
                <a:gd name="connsiteY3" fmla="*/ 888250 h 2367656"/>
                <a:gd name="connsiteX4" fmla="*/ 888250 w 4735313"/>
                <a:gd name="connsiteY4" fmla="*/ 2367656 h 2367656"/>
                <a:gd name="connsiteX5" fmla="*/ 0 w 4735313"/>
                <a:gd name="connsiteY5" fmla="*/ 2367656 h 2367656"/>
                <a:gd name="connsiteX6" fmla="*/ 2367656 w 4735313"/>
                <a:gd name="connsiteY6" fmla="*/ 0 h 236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313" h="2367656">
                  <a:moveTo>
                    <a:pt x="2367656" y="0"/>
                  </a:moveTo>
                  <a:lnTo>
                    <a:pt x="4735313" y="2367656"/>
                  </a:lnTo>
                  <a:lnTo>
                    <a:pt x="3847062" y="2367656"/>
                  </a:lnTo>
                  <a:lnTo>
                    <a:pt x="2367656" y="888250"/>
                  </a:lnTo>
                  <a:lnTo>
                    <a:pt x="888250" y="2367656"/>
                  </a:lnTo>
                  <a:lnTo>
                    <a:pt x="0" y="2367656"/>
                  </a:lnTo>
                  <a:lnTo>
                    <a:pt x="2367656" y="0"/>
                  </a:lnTo>
                  <a:close/>
                </a:path>
              </a:pathLst>
            </a:custGeom>
            <a:gradFill>
              <a:gsLst>
                <a:gs pos="0">
                  <a:srgbClr val="00427E"/>
                </a:gs>
                <a:gs pos="99000">
                  <a:srgbClr val="00264D"/>
                </a:gs>
              </a:gsLst>
              <a:lin ang="5400000" scaled="1"/>
            </a:gradFill>
            <a:ln w="19050">
              <a:noFill/>
              <a:round/>
            </a:ln>
          </p:spPr>
          <p:txBody>
            <a:bodyPr anchor="ctr"/>
            <a:lstStyle/>
            <a:p>
              <a:pPr algn="ctr" defTabSz="457200"/>
              <a:endParaRPr>
                <a:solidFill>
                  <a:prstClr val="black"/>
                </a:solidFill>
              </a:endParaRPr>
            </a:p>
          </p:txBody>
        </p:sp>
      </p:grpSp>
      <p:grpSp>
        <p:nvGrpSpPr>
          <p:cNvPr id="8" name="组合 7"/>
          <p:cNvGrpSpPr/>
          <p:nvPr/>
        </p:nvGrpSpPr>
        <p:grpSpPr>
          <a:xfrm>
            <a:off x="4714538" y="2120199"/>
            <a:ext cx="764548" cy="707886"/>
            <a:chOff x="6067376" y="981564"/>
            <a:chExt cx="764548" cy="707885"/>
          </a:xfrm>
        </p:grpSpPr>
        <p:sp>
          <p:nvSpPr>
            <p:cNvPr id="34" name="PA_矩形 3"/>
            <p:cNvSpPr/>
            <p:nvPr>
              <p:custDataLst>
                <p:tags r:id="rId2"/>
              </p:custDataLst>
            </p:nvPr>
          </p:nvSpPr>
          <p:spPr>
            <a:xfrm>
              <a:off x="6067376" y="981564"/>
              <a:ext cx="697627" cy="707885"/>
            </a:xfrm>
            <a:prstGeom prst="rect">
              <a:avLst/>
            </a:prstGeom>
          </p:spPr>
          <p:txBody>
            <a:bodyPr wrap="none">
              <a:spAutoFit/>
            </a:bodyPr>
            <a:lstStyle/>
            <a:p>
              <a:pPr defTabSz="457200"/>
              <a:r>
                <a:rPr kumimoji="1" lang="en-US" altLang="zh-CN" sz="4000" b="1" dirty="0">
                  <a:gradFill>
                    <a:gsLst>
                      <a:gs pos="0">
                        <a:srgbClr val="003C73"/>
                      </a:gs>
                      <a:gs pos="99000">
                        <a:srgbClr val="002952"/>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rPr>
                <a:t>01</a:t>
              </a:r>
              <a:endParaRPr kumimoji="1" lang="zh-CN" altLang="en-US" sz="4000" b="1" dirty="0">
                <a:gradFill>
                  <a:gsLst>
                    <a:gs pos="0">
                      <a:srgbClr val="003C73"/>
                    </a:gs>
                    <a:gs pos="99000">
                      <a:srgbClr val="002952"/>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5" name="直接连接符 34"/>
            <p:cNvCxnSpPr/>
            <p:nvPr/>
          </p:nvCxnSpPr>
          <p:spPr>
            <a:xfrm>
              <a:off x="6831924" y="1071847"/>
              <a:ext cx="0" cy="463715"/>
            </a:xfrm>
            <a:prstGeom prst="line">
              <a:avLst/>
            </a:prstGeom>
            <a:ln w="3175" cap="rnd">
              <a:solidFill>
                <a:schemeClr val="tx1">
                  <a:lumMod val="85000"/>
                  <a:lumOff val="1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4733943" y="3583359"/>
            <a:ext cx="764548" cy="707885"/>
            <a:chOff x="6067376" y="2061064"/>
            <a:chExt cx="764548" cy="707884"/>
          </a:xfrm>
        </p:grpSpPr>
        <p:sp>
          <p:nvSpPr>
            <p:cNvPr id="36" name="PA_矩形 3"/>
            <p:cNvSpPr/>
            <p:nvPr>
              <p:custDataLst>
                <p:tags r:id="rId1"/>
              </p:custDataLst>
            </p:nvPr>
          </p:nvSpPr>
          <p:spPr>
            <a:xfrm>
              <a:off x="6067376" y="2061064"/>
              <a:ext cx="718466" cy="707884"/>
            </a:xfrm>
            <a:prstGeom prst="rect">
              <a:avLst/>
            </a:prstGeom>
          </p:spPr>
          <p:txBody>
            <a:bodyPr wrap="none">
              <a:spAutoFit/>
            </a:bodyPr>
            <a:lstStyle/>
            <a:p>
              <a:pPr defTabSz="457200"/>
              <a:r>
                <a:rPr kumimoji="1" lang="en-US" altLang="zh-CN" sz="4000" b="1" dirty="0">
                  <a:gradFill>
                    <a:gsLst>
                      <a:gs pos="0">
                        <a:srgbClr val="003C73"/>
                      </a:gs>
                      <a:gs pos="99000">
                        <a:srgbClr val="002952"/>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rPr>
                <a:t>02</a:t>
              </a:r>
              <a:endParaRPr kumimoji="1" lang="zh-CN" altLang="en-US" sz="4000" b="1" dirty="0">
                <a:gradFill>
                  <a:gsLst>
                    <a:gs pos="0">
                      <a:srgbClr val="003C73"/>
                    </a:gs>
                    <a:gs pos="99000">
                      <a:srgbClr val="002952"/>
                    </a:gs>
                  </a:gsLst>
                  <a:lin ang="5400000" scaled="1"/>
                </a:gra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7" name="直接连接符 36"/>
            <p:cNvCxnSpPr/>
            <p:nvPr/>
          </p:nvCxnSpPr>
          <p:spPr>
            <a:xfrm>
              <a:off x="6831924" y="2151347"/>
              <a:ext cx="0" cy="463715"/>
            </a:xfrm>
            <a:prstGeom prst="line">
              <a:avLst/>
            </a:prstGeom>
            <a:ln w="3175" cap="rnd">
              <a:solidFill>
                <a:schemeClr val="tx1">
                  <a:lumMod val="85000"/>
                  <a:lumOff val="1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2"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73820" y="103505"/>
            <a:ext cx="2935605" cy="8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F75EB1E-0CF6-124E-9822-AB243E9D589B}"/>
              </a:ext>
            </a:extLst>
          </p:cNvPr>
          <p:cNvSpPr txBox="1"/>
          <p:nvPr/>
        </p:nvSpPr>
        <p:spPr>
          <a:xfrm>
            <a:off x="5606977" y="3521802"/>
            <a:ext cx="5990056" cy="1200329"/>
          </a:xfrm>
          <a:prstGeom prst="rect">
            <a:avLst/>
          </a:prstGeom>
          <a:noFill/>
        </p:spPr>
        <p:txBody>
          <a:bodyPr wrap="square" rtlCol="0">
            <a:spAutoFit/>
          </a:bodyPr>
          <a:lstStyle/>
          <a:p>
            <a:r>
              <a:rPr lang="en-US" sz="2400" b="1" dirty="0">
                <a:solidFill>
                  <a:schemeClr val="tx2"/>
                </a:solidFill>
                <a:latin typeface="Times New Roman" panose="02020603050405020304" pitchFamily="18" charset="0"/>
                <a:cs typeface="Times New Roman" panose="02020603050405020304" pitchFamily="18" charset="0"/>
              </a:rPr>
              <a:t>Global to local Hydrometeorological Solution for floods: short-term climate scale flood risk forecasting</a:t>
            </a:r>
          </a:p>
        </p:txBody>
      </p:sp>
      <p:sp>
        <p:nvSpPr>
          <p:cNvPr id="33" name="TextBox 32">
            <a:extLst>
              <a:ext uri="{FF2B5EF4-FFF2-40B4-BE49-F238E27FC236}">
                <a16:creationId xmlns:a16="http://schemas.microsoft.com/office/drawing/2014/main" id="{3D8EFC2D-7047-1246-98DB-A539EEB14CF0}"/>
              </a:ext>
            </a:extLst>
          </p:cNvPr>
          <p:cNvSpPr txBox="1"/>
          <p:nvPr/>
        </p:nvSpPr>
        <p:spPr>
          <a:xfrm>
            <a:off x="5554496" y="2218190"/>
            <a:ext cx="6354929" cy="461665"/>
          </a:xfrm>
          <a:prstGeom prst="rect">
            <a:avLst/>
          </a:prstGeom>
          <a:noFill/>
        </p:spPr>
        <p:txBody>
          <a:bodyPr wrap="square" rtlCol="0">
            <a:spAutoFit/>
          </a:bodyPr>
          <a:lstStyle/>
          <a:p>
            <a:r>
              <a:rPr lang="en-US" sz="2400" b="1" dirty="0">
                <a:solidFill>
                  <a:schemeClr val="tx2"/>
                </a:solidFill>
                <a:latin typeface="Times New Roman" panose="02020603050405020304" pitchFamily="18" charset="0"/>
                <a:cs typeface="Times New Roman" panose="02020603050405020304" pitchFamily="18" charset="0"/>
              </a:rPr>
              <a:t>Observed and simulated flood changes</a:t>
            </a:r>
          </a:p>
        </p:txBody>
      </p:sp>
    </p:spTree>
    <p:extLst>
      <p:ext uri="{BB962C8B-B14F-4D97-AF65-F5344CB8AC3E}">
        <p14:creationId xmlns:p14="http://schemas.microsoft.com/office/powerpoint/2010/main" val="317552038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6918DA-D831-1040-8DF0-622E6CC9AE4C}"/>
              </a:ext>
            </a:extLst>
          </p:cNvPr>
          <p:cNvGrpSpPr/>
          <p:nvPr/>
        </p:nvGrpSpPr>
        <p:grpSpPr>
          <a:xfrm>
            <a:off x="3670735" y="1045464"/>
            <a:ext cx="8296044" cy="3128120"/>
            <a:chOff x="3707024" y="886176"/>
            <a:chExt cx="8296044" cy="3287408"/>
          </a:xfrm>
        </p:grpSpPr>
        <p:sp>
          <p:nvSpPr>
            <p:cNvPr id="3" name="Rectangle 2">
              <a:extLst>
                <a:ext uri="{FF2B5EF4-FFF2-40B4-BE49-F238E27FC236}">
                  <a16:creationId xmlns:a16="http://schemas.microsoft.com/office/drawing/2014/main" id="{37431144-4F47-BC4B-BB49-B8A16F73E021}"/>
                </a:ext>
              </a:extLst>
            </p:cNvPr>
            <p:cNvSpPr/>
            <p:nvPr/>
          </p:nvSpPr>
          <p:spPr>
            <a:xfrm>
              <a:off x="3707024" y="886176"/>
              <a:ext cx="8296043" cy="3235725"/>
            </a:xfrm>
            <a:prstGeom prst="rect">
              <a:avLst/>
            </a:prstGeom>
            <a:solidFill>
              <a:schemeClr val="accent1">
                <a:alpha val="77000"/>
              </a:schemeClr>
            </a:solidFill>
            <a:effectLst>
              <a:glow rad="1778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591BD9-1052-644B-B4A3-AB6DC4BA58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8103" y="934955"/>
              <a:ext cx="4165330" cy="2735673"/>
            </a:xfrm>
            <a:prstGeom prst="rect">
              <a:avLst/>
            </a:prstGeom>
          </p:spPr>
        </p:pic>
        <p:pic>
          <p:nvPicPr>
            <p:cNvPr id="5" name="图片 5">
              <a:extLst>
                <a:ext uri="{FF2B5EF4-FFF2-40B4-BE49-F238E27FC236}">
                  <a16:creationId xmlns:a16="http://schemas.microsoft.com/office/drawing/2014/main" id="{53864415-CA1A-7E42-A3E0-B9B15D0182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9660" y="918923"/>
              <a:ext cx="3393408" cy="2781994"/>
            </a:xfrm>
            <a:prstGeom prst="rect">
              <a:avLst/>
            </a:prstGeom>
          </p:spPr>
        </p:pic>
        <p:sp>
          <p:nvSpPr>
            <p:cNvPr id="6" name="TextBox 5">
              <a:extLst>
                <a:ext uri="{FF2B5EF4-FFF2-40B4-BE49-F238E27FC236}">
                  <a16:creationId xmlns:a16="http://schemas.microsoft.com/office/drawing/2014/main" id="{41646BAE-889A-9E42-B99A-FA8970541415}"/>
                </a:ext>
              </a:extLst>
            </p:cNvPr>
            <p:cNvSpPr txBox="1"/>
            <p:nvPr/>
          </p:nvSpPr>
          <p:spPr>
            <a:xfrm>
              <a:off x="7268536" y="1872533"/>
              <a:ext cx="743569"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10km</a:t>
              </a:r>
            </a:p>
          </p:txBody>
        </p:sp>
        <p:sp>
          <p:nvSpPr>
            <p:cNvPr id="7" name="TextBox 6">
              <a:extLst>
                <a:ext uri="{FF2B5EF4-FFF2-40B4-BE49-F238E27FC236}">
                  <a16:creationId xmlns:a16="http://schemas.microsoft.com/office/drawing/2014/main" id="{9243B510-4876-DF48-9713-08829701FB08}"/>
                </a:ext>
              </a:extLst>
            </p:cNvPr>
            <p:cNvSpPr txBox="1"/>
            <p:nvPr/>
          </p:nvSpPr>
          <p:spPr>
            <a:xfrm>
              <a:off x="9349495" y="3338084"/>
              <a:ext cx="996055"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12.5m</a:t>
              </a:r>
            </a:p>
          </p:txBody>
        </p:sp>
        <p:sp>
          <p:nvSpPr>
            <p:cNvPr id="8" name="TextBox 7">
              <a:extLst>
                <a:ext uri="{FF2B5EF4-FFF2-40B4-BE49-F238E27FC236}">
                  <a16:creationId xmlns:a16="http://schemas.microsoft.com/office/drawing/2014/main" id="{6472563E-D4CA-1745-ADB4-78270C6406BE}"/>
                </a:ext>
              </a:extLst>
            </p:cNvPr>
            <p:cNvSpPr txBox="1"/>
            <p:nvPr/>
          </p:nvSpPr>
          <p:spPr>
            <a:xfrm>
              <a:off x="4997834" y="3650364"/>
              <a:ext cx="1619466"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Global </a:t>
              </a:r>
            </a:p>
          </p:txBody>
        </p:sp>
        <p:sp>
          <p:nvSpPr>
            <p:cNvPr id="9" name="TextBox 8">
              <a:extLst>
                <a:ext uri="{FF2B5EF4-FFF2-40B4-BE49-F238E27FC236}">
                  <a16:creationId xmlns:a16="http://schemas.microsoft.com/office/drawing/2014/main" id="{0AB4BFC7-A56B-4949-B1AC-857FF4768209}"/>
                </a:ext>
              </a:extLst>
            </p:cNvPr>
            <p:cNvSpPr txBox="1"/>
            <p:nvPr/>
          </p:nvSpPr>
          <p:spPr>
            <a:xfrm>
              <a:off x="9939449" y="3642593"/>
              <a:ext cx="1317960"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Local</a:t>
              </a:r>
            </a:p>
          </p:txBody>
        </p:sp>
        <p:sp>
          <p:nvSpPr>
            <p:cNvPr id="10" name="Right Arrow 9">
              <a:extLst>
                <a:ext uri="{FF2B5EF4-FFF2-40B4-BE49-F238E27FC236}">
                  <a16:creationId xmlns:a16="http://schemas.microsoft.com/office/drawing/2014/main" id="{977A0444-E55D-3D48-A456-D8AD6FA8DA48}"/>
                </a:ext>
              </a:extLst>
            </p:cNvPr>
            <p:cNvSpPr/>
            <p:nvPr/>
          </p:nvSpPr>
          <p:spPr>
            <a:xfrm>
              <a:off x="7963434" y="1980924"/>
              <a:ext cx="649216" cy="6436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ABBD351-2D6D-5545-B788-CF52EC343EFD}"/>
                </a:ext>
              </a:extLst>
            </p:cNvPr>
            <p:cNvSpPr txBox="1"/>
            <p:nvPr/>
          </p:nvSpPr>
          <p:spPr>
            <a:xfrm>
              <a:off x="6553361" y="3752569"/>
              <a:ext cx="3268699" cy="369332"/>
            </a:xfrm>
            <a:prstGeom prst="rect">
              <a:avLst/>
            </a:prstGeom>
            <a:noFill/>
          </p:spPr>
          <p:txBody>
            <a:bodyPr wrap="square" rtlCol="0">
              <a:spAutoFit/>
            </a:bodyPr>
            <a:lstStyle/>
            <a:p>
              <a:r>
                <a:rPr lang="en-US" b="1" dirty="0">
                  <a:solidFill>
                    <a:srgbClr val="FFFF00"/>
                  </a:solidFill>
                  <a:latin typeface="Times New Roman" panose="02020603050405020304" pitchFamily="18" charset="0"/>
                  <a:cs typeface="Times New Roman" panose="02020603050405020304" pitchFamily="18" charset="0"/>
                </a:rPr>
                <a:t>Hydrodynamic downscaling to</a:t>
              </a:r>
            </a:p>
          </p:txBody>
        </p:sp>
      </p:grpSp>
      <p:grpSp>
        <p:nvGrpSpPr>
          <p:cNvPr id="20" name="组合 11">
            <a:extLst>
              <a:ext uri="{FF2B5EF4-FFF2-40B4-BE49-F238E27FC236}">
                <a16:creationId xmlns:a16="http://schemas.microsoft.com/office/drawing/2014/main" id="{4B760FFC-8640-5440-95E4-D7202EFCA1DF}"/>
              </a:ext>
            </a:extLst>
          </p:cNvPr>
          <p:cNvGrpSpPr/>
          <p:nvPr/>
        </p:nvGrpSpPr>
        <p:grpSpPr>
          <a:xfrm>
            <a:off x="11344666" y="743922"/>
            <a:ext cx="465739" cy="121286"/>
            <a:chOff x="11369042" y="568879"/>
            <a:chExt cx="568324" cy="148001"/>
          </a:xfrm>
        </p:grpSpPr>
        <p:sp>
          <p:nvSpPr>
            <p:cNvPr id="21" name="平行四边形 12">
              <a:extLst>
                <a:ext uri="{FF2B5EF4-FFF2-40B4-BE49-F238E27FC236}">
                  <a16:creationId xmlns:a16="http://schemas.microsoft.com/office/drawing/2014/main" id="{BD040BCA-8A89-294B-95EB-9E2FE05E5182}"/>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平行四边形 13">
              <a:extLst>
                <a:ext uri="{FF2B5EF4-FFF2-40B4-BE49-F238E27FC236}">
                  <a16:creationId xmlns:a16="http://schemas.microsoft.com/office/drawing/2014/main" id="{59CEEFC2-D6FA-0A49-925F-F37BB7D21210}"/>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3" name="Picture 22">
            <a:extLst>
              <a:ext uri="{FF2B5EF4-FFF2-40B4-BE49-F238E27FC236}">
                <a16:creationId xmlns:a16="http://schemas.microsoft.com/office/drawing/2014/main" id="{0CE168AD-51AB-7F4B-960C-EC666CA9B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877" y="3354851"/>
            <a:ext cx="3231230" cy="2927645"/>
          </a:xfrm>
          <a:prstGeom prst="rect">
            <a:avLst/>
          </a:prstGeom>
        </p:spPr>
      </p:pic>
      <p:pic>
        <p:nvPicPr>
          <p:cNvPr id="24" name="图片 8">
            <a:extLst>
              <a:ext uri="{FF2B5EF4-FFF2-40B4-BE49-F238E27FC236}">
                <a16:creationId xmlns:a16="http://schemas.microsoft.com/office/drawing/2014/main" id="{EBC94DFB-C00C-7448-A331-34F0064769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0918" y="1045464"/>
            <a:ext cx="3145615" cy="2279212"/>
          </a:xfrm>
          <a:prstGeom prst="rect">
            <a:avLst/>
          </a:prstGeom>
        </p:spPr>
      </p:pic>
      <p:cxnSp>
        <p:nvCxnSpPr>
          <p:cNvPr id="25" name="Straight Arrow Connector 24">
            <a:extLst>
              <a:ext uri="{FF2B5EF4-FFF2-40B4-BE49-F238E27FC236}">
                <a16:creationId xmlns:a16="http://schemas.microsoft.com/office/drawing/2014/main" id="{B341C3BE-3DA8-0743-A706-7647AACF3019}"/>
              </a:ext>
            </a:extLst>
          </p:cNvPr>
          <p:cNvCxnSpPr>
            <a:cxnSpLocks/>
          </p:cNvCxnSpPr>
          <p:nvPr/>
        </p:nvCxnSpPr>
        <p:spPr>
          <a:xfrm flipH="1">
            <a:off x="1501566" y="2300013"/>
            <a:ext cx="226258" cy="231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文本框 15">
            <a:extLst>
              <a:ext uri="{FF2B5EF4-FFF2-40B4-BE49-F238E27FC236}">
                <a16:creationId xmlns:a16="http://schemas.microsoft.com/office/drawing/2014/main" id="{71704466-569E-F944-ABC3-F56976747517}"/>
              </a:ext>
            </a:extLst>
          </p:cNvPr>
          <p:cNvSpPr txBox="1"/>
          <p:nvPr/>
        </p:nvSpPr>
        <p:spPr>
          <a:xfrm>
            <a:off x="1692702" y="143005"/>
            <a:ext cx="9851071" cy="584775"/>
          </a:xfrm>
          <a:prstGeom prst="rect">
            <a:avLst/>
          </a:prstGeom>
          <a:noFill/>
        </p:spPr>
        <p:txBody>
          <a:bodyPr wrap="square" rtlCol="0">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Case</a:t>
            </a:r>
            <a:r>
              <a:rPr lang="zh-CN" altLang="en-US" sz="3200" b="1" dirty="0">
                <a:solidFill>
                  <a:srgbClr val="C00000"/>
                </a:solidFill>
                <a:latin typeface="Times New Roman" panose="02020603050405020304" pitchFamily="18" charset="0"/>
                <a:cs typeface="Times New Roman" panose="02020603050405020304" pitchFamily="18" charset="0"/>
              </a:rPr>
              <a:t> </a:t>
            </a:r>
            <a:r>
              <a:rPr lang="en-US" altLang="zh-CN" sz="3200" b="1" dirty="0">
                <a:solidFill>
                  <a:srgbClr val="C00000"/>
                </a:solidFill>
                <a:latin typeface="Times New Roman" panose="02020603050405020304" pitchFamily="18" charset="0"/>
                <a:cs typeface="Times New Roman" panose="02020603050405020304" pitchFamily="18" charset="0"/>
              </a:rPr>
              <a:t>2: Local scale (Flash) flooding, Aug. 18, 2022</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9A94C404-3089-B349-B754-35AB0DB78F3A}"/>
              </a:ext>
            </a:extLst>
          </p:cNvPr>
          <p:cNvSpPr txBox="1"/>
          <p:nvPr/>
        </p:nvSpPr>
        <p:spPr>
          <a:xfrm>
            <a:off x="3790542" y="3372117"/>
            <a:ext cx="620908"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1km</a:t>
            </a:r>
          </a:p>
        </p:txBody>
      </p:sp>
      <p:sp>
        <p:nvSpPr>
          <p:cNvPr id="28" name="TextBox 27">
            <a:extLst>
              <a:ext uri="{FF2B5EF4-FFF2-40B4-BE49-F238E27FC236}">
                <a16:creationId xmlns:a16="http://schemas.microsoft.com/office/drawing/2014/main" id="{92199B98-9D00-8E43-A795-58EE26E68B92}"/>
              </a:ext>
            </a:extLst>
          </p:cNvPr>
          <p:cNvSpPr txBox="1"/>
          <p:nvPr/>
        </p:nvSpPr>
        <p:spPr>
          <a:xfrm>
            <a:off x="33520" y="4231159"/>
            <a:ext cx="1493242" cy="307777"/>
          </a:xfrm>
          <a:prstGeom prst="rect">
            <a:avLst/>
          </a:prstGeom>
          <a:noFill/>
        </p:spPr>
        <p:txBody>
          <a:bodyPr wrap="square" rtlCol="0">
            <a:spAutoFit/>
          </a:bodyPr>
          <a:lstStyle/>
          <a:p>
            <a:r>
              <a:rPr lang="en-US" sz="1400" b="1" dirty="0">
                <a:solidFill>
                  <a:schemeClr val="accent1"/>
                </a:solidFill>
                <a:latin typeface="Times New Roman" panose="02020603050405020304" pitchFamily="18" charset="0"/>
                <a:cs typeface="Times New Roman" panose="02020603050405020304" pitchFamily="18" charset="0"/>
              </a:rPr>
              <a:t>Datong, Qinghai </a:t>
            </a:r>
          </a:p>
        </p:txBody>
      </p:sp>
      <p:sp>
        <p:nvSpPr>
          <p:cNvPr id="29" name="TextBox 28">
            <a:extLst>
              <a:ext uri="{FF2B5EF4-FFF2-40B4-BE49-F238E27FC236}">
                <a16:creationId xmlns:a16="http://schemas.microsoft.com/office/drawing/2014/main" id="{A43A447D-9BE1-1E4F-B563-FBE13C5EE51C}"/>
              </a:ext>
            </a:extLst>
          </p:cNvPr>
          <p:cNvSpPr txBox="1"/>
          <p:nvPr/>
        </p:nvSpPr>
        <p:spPr>
          <a:xfrm>
            <a:off x="294259" y="6217254"/>
            <a:ext cx="2527346" cy="461665"/>
          </a:xfrm>
          <a:prstGeom prst="rect">
            <a:avLst/>
          </a:prstGeom>
          <a:noFill/>
        </p:spPr>
        <p:txBody>
          <a:bodyPr wrap="square" rtlCol="0">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31</a:t>
            </a:r>
            <a:r>
              <a:rPr lang="en-US" sz="2400" b="1" dirty="0">
                <a:solidFill>
                  <a:srgbClr val="FF0000"/>
                </a:solidFill>
                <a:latin typeface="Times New Roman" panose="02020603050405020304" pitchFamily="18" charset="0"/>
                <a:cs typeface="Times New Roman" panose="02020603050405020304" pitchFamily="18" charset="0"/>
              </a:rPr>
              <a:t> people loss</a:t>
            </a:r>
          </a:p>
        </p:txBody>
      </p:sp>
      <p:grpSp>
        <p:nvGrpSpPr>
          <p:cNvPr id="30" name="Group 29">
            <a:extLst>
              <a:ext uri="{FF2B5EF4-FFF2-40B4-BE49-F238E27FC236}">
                <a16:creationId xmlns:a16="http://schemas.microsoft.com/office/drawing/2014/main" id="{128D31DC-E4F5-0744-9351-9E6AA0BD84C1}"/>
              </a:ext>
            </a:extLst>
          </p:cNvPr>
          <p:cNvGrpSpPr/>
          <p:nvPr/>
        </p:nvGrpSpPr>
        <p:grpSpPr>
          <a:xfrm>
            <a:off x="3746583" y="3735832"/>
            <a:ext cx="8144345" cy="3024070"/>
            <a:chOff x="3782872" y="3735832"/>
            <a:chExt cx="8144345" cy="3024070"/>
          </a:xfrm>
        </p:grpSpPr>
        <p:grpSp>
          <p:nvGrpSpPr>
            <p:cNvPr id="31" name="Group 30">
              <a:extLst>
                <a:ext uri="{FF2B5EF4-FFF2-40B4-BE49-F238E27FC236}">
                  <a16:creationId xmlns:a16="http://schemas.microsoft.com/office/drawing/2014/main" id="{643489E9-B052-6145-8B98-B57C2509B4ED}"/>
                </a:ext>
              </a:extLst>
            </p:cNvPr>
            <p:cNvGrpSpPr/>
            <p:nvPr/>
          </p:nvGrpSpPr>
          <p:grpSpPr>
            <a:xfrm>
              <a:off x="3782872" y="3735832"/>
              <a:ext cx="8144345" cy="3024070"/>
              <a:chOff x="3782146" y="4106544"/>
              <a:chExt cx="8144345" cy="3024070"/>
            </a:xfrm>
          </p:grpSpPr>
          <p:pic>
            <p:nvPicPr>
              <p:cNvPr id="34" name="Picture 33">
                <a:extLst>
                  <a:ext uri="{FF2B5EF4-FFF2-40B4-BE49-F238E27FC236}">
                    <a16:creationId xmlns:a16="http://schemas.microsoft.com/office/drawing/2014/main" id="{1A37BFA4-AEAC-494B-8719-BCEE0AF921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69940" y="4730315"/>
                <a:ext cx="3856551" cy="2400299"/>
              </a:xfrm>
              <a:prstGeom prst="rect">
                <a:avLst/>
              </a:prstGeom>
              <a:effectLst>
                <a:glow rad="177800">
                  <a:schemeClr val="accent1">
                    <a:alpha val="40000"/>
                  </a:schemeClr>
                </a:glow>
              </a:effectLst>
            </p:spPr>
          </p:pic>
          <p:grpSp>
            <p:nvGrpSpPr>
              <p:cNvPr id="35" name="Group 34">
                <a:extLst>
                  <a:ext uri="{FF2B5EF4-FFF2-40B4-BE49-F238E27FC236}">
                    <a16:creationId xmlns:a16="http://schemas.microsoft.com/office/drawing/2014/main" id="{B2B05B1A-8B90-1A44-93B2-86DC860924B3}"/>
                  </a:ext>
                </a:extLst>
              </p:cNvPr>
              <p:cNvGrpSpPr/>
              <p:nvPr/>
            </p:nvGrpSpPr>
            <p:grpSpPr>
              <a:xfrm>
                <a:off x="3782146" y="4106544"/>
                <a:ext cx="8106990" cy="3021344"/>
                <a:chOff x="3871080" y="3732300"/>
                <a:chExt cx="8106990" cy="3021344"/>
              </a:xfrm>
            </p:grpSpPr>
            <p:sp>
              <p:nvSpPr>
                <p:cNvPr id="36" name="Rectangle 35">
                  <a:extLst>
                    <a:ext uri="{FF2B5EF4-FFF2-40B4-BE49-F238E27FC236}">
                      <a16:creationId xmlns:a16="http://schemas.microsoft.com/office/drawing/2014/main" id="{FD7753E1-6506-C141-8318-7AC060B36D96}"/>
                    </a:ext>
                  </a:extLst>
                </p:cNvPr>
                <p:cNvSpPr/>
                <p:nvPr/>
              </p:nvSpPr>
              <p:spPr>
                <a:xfrm>
                  <a:off x="9662966" y="4350502"/>
                  <a:ext cx="2315104" cy="584775"/>
                </a:xfrm>
                <a:prstGeom prst="rect">
                  <a:avLst/>
                </a:prstGeom>
              </p:spPr>
              <p:txBody>
                <a:bodyPr wrap="square">
                  <a:spAutoFit/>
                </a:bodyPr>
                <a:lstStyle/>
                <a:p>
                  <a:r>
                    <a:rPr lang="en-US" altLang="zh-CN" sz="1600" b="1" dirty="0">
                      <a:solidFill>
                        <a:srgbClr val="FF0000"/>
                      </a:solidFill>
                      <a:latin typeface="Times New Roman" panose="02020603050405020304" pitchFamily="18" charset="0"/>
                      <a:ea typeface="DengXian" panose="02010600030101010101" pitchFamily="2" charset="-122"/>
                      <a:cs typeface="Times New Roman" panose="02020603050405020304" pitchFamily="18" charset="0"/>
                    </a:rPr>
                    <a:t>1793 people transferred vs. reported 1600</a:t>
                  </a:r>
                  <a:endParaRPr lang="en-US" sz="1600" b="1" dirty="0">
                    <a:solidFill>
                      <a:srgbClr val="FF0000"/>
                    </a:solidFill>
                    <a:latin typeface="Times New Roman" panose="02020603050405020304" pitchFamily="18" charset="0"/>
                    <a:ea typeface="DengXian" panose="02010600030101010101" pitchFamily="2" charset="-122"/>
                    <a:cs typeface="Times New Roman" panose="02020603050405020304" pitchFamily="18" charset="0"/>
                  </a:endParaRPr>
                </a:p>
              </p:txBody>
            </p:sp>
            <p:pic>
              <p:nvPicPr>
                <p:cNvPr id="37" name="Picture 36">
                  <a:extLst>
                    <a:ext uri="{FF2B5EF4-FFF2-40B4-BE49-F238E27FC236}">
                      <a16:creationId xmlns:a16="http://schemas.microsoft.com/office/drawing/2014/main" id="{6D2C094F-685B-3042-86F4-B45078F1B3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27855" y="4383614"/>
                  <a:ext cx="1397756" cy="935854"/>
                </a:xfrm>
                <a:prstGeom prst="rect">
                  <a:avLst/>
                </a:prstGeom>
              </p:spPr>
            </p:pic>
            <p:pic>
              <p:nvPicPr>
                <p:cNvPr id="38" name="Picture 37">
                  <a:extLst>
                    <a:ext uri="{FF2B5EF4-FFF2-40B4-BE49-F238E27FC236}">
                      <a16:creationId xmlns:a16="http://schemas.microsoft.com/office/drawing/2014/main" id="{36C4AAC9-E396-BA4E-A716-60E7C577D6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71080" y="4356072"/>
                  <a:ext cx="3901317" cy="2397572"/>
                </a:xfrm>
                <a:prstGeom prst="rect">
                  <a:avLst/>
                </a:prstGeom>
                <a:effectLst>
                  <a:outerShdw blurRad="177800" dist="38100" dir="5400000" algn="t" rotWithShape="0">
                    <a:srgbClr val="014581"/>
                  </a:outerShdw>
                </a:effectLst>
              </p:spPr>
            </p:pic>
            <p:pic>
              <p:nvPicPr>
                <p:cNvPr id="39" name="Picture 38">
                  <a:extLst>
                    <a:ext uri="{FF2B5EF4-FFF2-40B4-BE49-F238E27FC236}">
                      <a16:creationId xmlns:a16="http://schemas.microsoft.com/office/drawing/2014/main" id="{9BE5FC82-D0EA-9649-AFDC-A7520DE3BA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08151" y="4410555"/>
                  <a:ext cx="1313074" cy="857258"/>
                </a:xfrm>
                <a:prstGeom prst="rect">
                  <a:avLst/>
                </a:prstGeom>
              </p:spPr>
            </p:pic>
            <p:sp>
              <p:nvSpPr>
                <p:cNvPr id="40" name="Right Arrow 39">
                  <a:extLst>
                    <a:ext uri="{FF2B5EF4-FFF2-40B4-BE49-F238E27FC236}">
                      <a16:creationId xmlns:a16="http://schemas.microsoft.com/office/drawing/2014/main" id="{82229687-1878-684B-9AAC-13253E2DFAEA}"/>
                    </a:ext>
                  </a:extLst>
                </p:cNvPr>
                <p:cNvSpPr/>
                <p:nvPr/>
              </p:nvSpPr>
              <p:spPr>
                <a:xfrm rot="5400000">
                  <a:off x="11176628" y="3735088"/>
                  <a:ext cx="649216" cy="6436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TextBox 31">
              <a:extLst>
                <a:ext uri="{FF2B5EF4-FFF2-40B4-BE49-F238E27FC236}">
                  <a16:creationId xmlns:a16="http://schemas.microsoft.com/office/drawing/2014/main" id="{9E10BF34-141D-EB48-B8E6-4CC380017E45}"/>
                </a:ext>
              </a:extLst>
            </p:cNvPr>
            <p:cNvSpPr txBox="1"/>
            <p:nvPr/>
          </p:nvSpPr>
          <p:spPr>
            <a:xfrm>
              <a:off x="9011480" y="6340510"/>
              <a:ext cx="996055"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12.5m</a:t>
              </a:r>
            </a:p>
          </p:txBody>
        </p:sp>
        <p:sp>
          <p:nvSpPr>
            <p:cNvPr id="33" name="TextBox 32">
              <a:extLst>
                <a:ext uri="{FF2B5EF4-FFF2-40B4-BE49-F238E27FC236}">
                  <a16:creationId xmlns:a16="http://schemas.microsoft.com/office/drawing/2014/main" id="{D0523232-AA97-8E4C-8B52-253A658335D1}"/>
                </a:ext>
              </a:extLst>
            </p:cNvPr>
            <p:cNvSpPr txBox="1"/>
            <p:nvPr/>
          </p:nvSpPr>
          <p:spPr>
            <a:xfrm>
              <a:off x="4499806" y="6387844"/>
              <a:ext cx="996055"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12.5m</a:t>
              </a:r>
            </a:p>
          </p:txBody>
        </p:sp>
      </p:grpSp>
      <p:sp>
        <p:nvSpPr>
          <p:cNvPr id="41" name="TextBox 40">
            <a:extLst>
              <a:ext uri="{FF2B5EF4-FFF2-40B4-BE49-F238E27FC236}">
                <a16:creationId xmlns:a16="http://schemas.microsoft.com/office/drawing/2014/main" id="{C40E5A95-BA1F-AF4B-A7EA-3779A58E4B42}"/>
              </a:ext>
            </a:extLst>
          </p:cNvPr>
          <p:cNvSpPr txBox="1"/>
          <p:nvPr/>
        </p:nvSpPr>
        <p:spPr>
          <a:xfrm>
            <a:off x="656062" y="2256431"/>
            <a:ext cx="2114277" cy="307777"/>
          </a:xfrm>
          <a:prstGeom prst="rect">
            <a:avLst/>
          </a:prstGeom>
          <a:noFill/>
        </p:spPr>
        <p:txBody>
          <a:bodyPr wrap="square" rtlCol="0">
            <a:spAutoFit/>
          </a:bodyPr>
          <a:lstStyle/>
          <a:p>
            <a:r>
              <a:rPr lang="en-US" sz="1400" b="1" dirty="0">
                <a:solidFill>
                  <a:schemeClr val="accent1"/>
                </a:solidFill>
                <a:latin typeface="Times New Roman" panose="02020603050405020304" pitchFamily="18" charset="0"/>
                <a:cs typeface="Times New Roman" panose="02020603050405020304" pitchFamily="18" charset="0"/>
              </a:rPr>
              <a:t>35mm P</a:t>
            </a:r>
          </a:p>
        </p:txBody>
      </p:sp>
      <p:sp>
        <p:nvSpPr>
          <p:cNvPr id="42" name="Slide Number Placeholder 3">
            <a:extLst>
              <a:ext uri="{FF2B5EF4-FFF2-40B4-BE49-F238E27FC236}">
                <a16:creationId xmlns:a16="http://schemas.microsoft.com/office/drawing/2014/main" id="{3CC53652-4CDA-5B45-BB09-18524FA10601}"/>
              </a:ext>
            </a:extLst>
          </p:cNvPr>
          <p:cNvSpPr txBox="1">
            <a:spLocks/>
          </p:cNvSpPr>
          <p:nvPr/>
        </p:nvSpPr>
        <p:spPr>
          <a:xfrm>
            <a:off x="11481904" y="650960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20</a:t>
            </a:fld>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9198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E752847-0314-26DF-07E5-4D197346D5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885"/>
            <a:ext cx="12192000" cy="6836227"/>
          </a:xfrm>
          <a:prstGeom prst="rect">
            <a:avLst/>
          </a:prstGeom>
        </p:spPr>
      </p:pic>
    </p:spTree>
    <p:extLst>
      <p:ext uri="{BB962C8B-B14F-4D97-AF65-F5344CB8AC3E}">
        <p14:creationId xmlns:p14="http://schemas.microsoft.com/office/powerpoint/2010/main" val="996837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0">
            <a:extLst>
              <a:ext uri="{FF2B5EF4-FFF2-40B4-BE49-F238E27FC236}">
                <a16:creationId xmlns:a16="http://schemas.microsoft.com/office/drawing/2014/main" id="{2C189885-843F-5840-ACA7-FB11ED322997}"/>
              </a:ext>
            </a:extLst>
          </p:cNvPr>
          <p:cNvCxnSpPr>
            <a:cxnSpLocks/>
          </p:cNvCxnSpPr>
          <p:nvPr/>
        </p:nvCxnSpPr>
        <p:spPr>
          <a:xfrm>
            <a:off x="518161" y="880039"/>
            <a:ext cx="11450062"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3" name="组合 11">
            <a:extLst>
              <a:ext uri="{FF2B5EF4-FFF2-40B4-BE49-F238E27FC236}">
                <a16:creationId xmlns:a16="http://schemas.microsoft.com/office/drawing/2014/main" id="{271148DE-816F-3D4E-AF63-CDB602E48EF2}"/>
              </a:ext>
            </a:extLst>
          </p:cNvPr>
          <p:cNvGrpSpPr/>
          <p:nvPr/>
        </p:nvGrpSpPr>
        <p:grpSpPr>
          <a:xfrm>
            <a:off x="11471626" y="713634"/>
            <a:ext cx="465739" cy="121286"/>
            <a:chOff x="11369042" y="568879"/>
            <a:chExt cx="568324" cy="148001"/>
          </a:xfrm>
        </p:grpSpPr>
        <p:sp>
          <p:nvSpPr>
            <p:cNvPr id="4" name="平行四边形 12">
              <a:extLst>
                <a:ext uri="{FF2B5EF4-FFF2-40B4-BE49-F238E27FC236}">
                  <a16:creationId xmlns:a16="http://schemas.microsoft.com/office/drawing/2014/main" id="{B66BBC7E-4F95-E248-A7FD-9A533362120D}"/>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平行四边形 13">
              <a:extLst>
                <a:ext uri="{FF2B5EF4-FFF2-40B4-BE49-F238E27FC236}">
                  <a16:creationId xmlns:a16="http://schemas.microsoft.com/office/drawing/2014/main" id="{69E7ED27-FD24-A444-85E8-84006EC1DCB8}"/>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6" name="图片 22">
            <a:extLst>
              <a:ext uri="{FF2B5EF4-FFF2-40B4-BE49-F238E27FC236}">
                <a16:creationId xmlns:a16="http://schemas.microsoft.com/office/drawing/2014/main" id="{6541C03A-031E-154A-84FC-22328AC1EB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242" r="8874"/>
          <a:stretch/>
        </p:blipFill>
        <p:spPr>
          <a:xfrm>
            <a:off x="7055978" y="907840"/>
            <a:ext cx="5136022" cy="4695567"/>
          </a:xfrm>
          <a:prstGeom prst="rect">
            <a:avLst/>
          </a:prstGeom>
        </p:spPr>
      </p:pic>
      <p:pic>
        <p:nvPicPr>
          <p:cNvPr id="7" name="图片 28">
            <a:extLst>
              <a:ext uri="{FF2B5EF4-FFF2-40B4-BE49-F238E27FC236}">
                <a16:creationId xmlns:a16="http://schemas.microsoft.com/office/drawing/2014/main" id="{79ECB048-48DA-AC4E-8443-A309C705F3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9852" y="1183240"/>
            <a:ext cx="2552700" cy="2017739"/>
          </a:xfrm>
          <a:prstGeom prst="rect">
            <a:avLst/>
          </a:prstGeom>
        </p:spPr>
      </p:pic>
      <p:pic>
        <p:nvPicPr>
          <p:cNvPr id="8" name="图片 29">
            <a:extLst>
              <a:ext uri="{FF2B5EF4-FFF2-40B4-BE49-F238E27FC236}">
                <a16:creationId xmlns:a16="http://schemas.microsoft.com/office/drawing/2014/main" id="{1F580697-0479-1342-B4F4-3F611FB34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1471" y="3438305"/>
            <a:ext cx="2560132" cy="1818903"/>
          </a:xfrm>
          <a:prstGeom prst="rect">
            <a:avLst/>
          </a:prstGeom>
        </p:spPr>
      </p:pic>
      <p:sp>
        <p:nvSpPr>
          <p:cNvPr id="9" name="文本框 30">
            <a:extLst>
              <a:ext uri="{FF2B5EF4-FFF2-40B4-BE49-F238E27FC236}">
                <a16:creationId xmlns:a16="http://schemas.microsoft.com/office/drawing/2014/main" id="{0284F743-D9E4-4945-89ED-EF2E133CBC93}"/>
              </a:ext>
            </a:extLst>
          </p:cNvPr>
          <p:cNvSpPr txBox="1"/>
          <p:nvPr/>
        </p:nvSpPr>
        <p:spPr>
          <a:xfrm>
            <a:off x="4053051" y="1158558"/>
            <a:ext cx="1724297" cy="300082"/>
          </a:xfrm>
          <a:prstGeom prst="rect">
            <a:avLst/>
          </a:prstGeom>
          <a:noFill/>
        </p:spPr>
        <p:txBody>
          <a:bodyPr wrap="square" rtlCol="0">
            <a:spAutoFit/>
          </a:bodyPr>
          <a:lstStyle/>
          <a:p>
            <a:r>
              <a:rPr lang="en-US" altLang="zh-CN" sz="1350" b="1" dirty="0">
                <a:solidFill>
                  <a:srgbClr val="FF0000"/>
                </a:solidFill>
              </a:rPr>
              <a:t>1D simulation</a:t>
            </a:r>
            <a:endParaRPr lang="zh-CN" altLang="en-US" sz="1350" b="1" dirty="0">
              <a:solidFill>
                <a:srgbClr val="FF0000"/>
              </a:solidFill>
            </a:endParaRPr>
          </a:p>
        </p:txBody>
      </p:sp>
      <p:sp>
        <p:nvSpPr>
          <p:cNvPr id="10" name="文本框 31">
            <a:extLst>
              <a:ext uri="{FF2B5EF4-FFF2-40B4-BE49-F238E27FC236}">
                <a16:creationId xmlns:a16="http://schemas.microsoft.com/office/drawing/2014/main" id="{12EBEB0E-8E0E-4242-8D0A-C9A777DAFFD6}"/>
              </a:ext>
            </a:extLst>
          </p:cNvPr>
          <p:cNvSpPr txBox="1"/>
          <p:nvPr/>
        </p:nvSpPr>
        <p:spPr>
          <a:xfrm>
            <a:off x="4039988" y="3457621"/>
            <a:ext cx="1724297" cy="300082"/>
          </a:xfrm>
          <a:prstGeom prst="rect">
            <a:avLst/>
          </a:prstGeom>
          <a:noFill/>
        </p:spPr>
        <p:txBody>
          <a:bodyPr wrap="square" rtlCol="0">
            <a:spAutoFit/>
          </a:bodyPr>
          <a:lstStyle/>
          <a:p>
            <a:r>
              <a:rPr lang="en-US" altLang="zh-CN" sz="1350" b="1" dirty="0">
                <a:solidFill>
                  <a:srgbClr val="FF0000"/>
                </a:solidFill>
              </a:rPr>
              <a:t>2D simulation</a:t>
            </a:r>
            <a:endParaRPr lang="zh-CN" altLang="en-US" sz="1350" b="1" dirty="0">
              <a:solidFill>
                <a:srgbClr val="FF0000"/>
              </a:solidFill>
            </a:endParaRPr>
          </a:p>
        </p:txBody>
      </p:sp>
      <p:sp>
        <p:nvSpPr>
          <p:cNvPr id="11" name="Rectangle 1">
            <a:extLst>
              <a:ext uri="{FF2B5EF4-FFF2-40B4-BE49-F238E27FC236}">
                <a16:creationId xmlns:a16="http://schemas.microsoft.com/office/drawing/2014/main" id="{4AE6B410-B7C4-3E4E-976E-64FBD6AF1A2D}"/>
              </a:ext>
            </a:extLst>
          </p:cNvPr>
          <p:cNvSpPr/>
          <p:nvPr/>
        </p:nvSpPr>
        <p:spPr>
          <a:xfrm>
            <a:off x="4046789" y="2447014"/>
            <a:ext cx="2339102" cy="800219"/>
          </a:xfrm>
          <a:prstGeom prst="rect">
            <a:avLst/>
          </a:prstGeom>
        </p:spPr>
        <p:txBody>
          <a:bodyPr wrap="none">
            <a:spAutoFit/>
          </a:bodyPr>
          <a:lstStyle/>
          <a:p>
            <a:r>
              <a:rPr lang="zh-CN" altLang="en-US" b="1" dirty="0">
                <a:latin typeface="宋体" panose="02010600030101010101" pitchFamily="2" charset="-122"/>
                <a:ea typeface="宋体" panose="02010600030101010101" pitchFamily="2" charset="-122"/>
              </a:rPr>
              <a:t>河道</a:t>
            </a:r>
            <a:r>
              <a:rPr lang="en-US" altLang="zh-CN" b="1" dirty="0">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管道</a:t>
            </a:r>
            <a:r>
              <a:rPr lang="ja-JP" altLang="en-US" b="1" dirty="0">
                <a:latin typeface="宋体" panose="02010600030101010101" pitchFamily="2" charset="-122"/>
                <a:ea typeface="宋体" panose="02010600030101010101" pitchFamily="2" charset="-122"/>
              </a:rPr>
              <a:t>顶托</a:t>
            </a:r>
            <a:r>
              <a:rPr lang="en-US" altLang="zh-CN" b="1" dirty="0">
                <a:latin typeface="宋体" panose="02010600030101010101" pitchFamily="2" charset="-122"/>
                <a:ea typeface="宋体" panose="02010600030101010101" pitchFamily="2" charset="-122"/>
              </a:rPr>
              <a:t>/</a:t>
            </a:r>
            <a:r>
              <a:rPr lang="ja-JP" altLang="en-US" b="1">
                <a:latin typeface="宋体" panose="02010600030101010101" pitchFamily="2" charset="-122"/>
                <a:ea typeface="宋体" panose="02010600030101010101" pitchFamily="2" charset="-122"/>
              </a:rPr>
              <a:t>倒灌</a:t>
            </a:r>
            <a:endParaRPr lang="en-US" altLang="ja-JP" b="1" dirty="0">
              <a:latin typeface="宋体" panose="02010600030101010101" pitchFamily="2" charset="-122"/>
              <a:ea typeface="宋体" panose="02010600030101010101" pitchFamily="2" charset="-122"/>
            </a:endParaRPr>
          </a:p>
          <a:p>
            <a:r>
              <a:rPr lang="en-US" sz="1400" b="1" dirty="0">
                <a:latin typeface="宋体" panose="02010600030101010101" pitchFamily="2" charset="-122"/>
                <a:ea typeface="宋体" panose="02010600030101010101" pitchFamily="2" charset="-122"/>
              </a:rPr>
              <a:t>(manhole inundation and </a:t>
            </a:r>
          </a:p>
          <a:p>
            <a:r>
              <a:rPr lang="en-US" sz="1400" b="1" dirty="0">
                <a:latin typeface="宋体" panose="02010600030101010101" pitchFamily="2" charset="-122"/>
                <a:ea typeface="宋体" panose="02010600030101010101" pitchFamily="2" charset="-122"/>
              </a:rPr>
              <a:t>return flow)</a:t>
            </a:r>
          </a:p>
        </p:txBody>
      </p:sp>
      <p:sp>
        <p:nvSpPr>
          <p:cNvPr id="12" name="Rectangle 2">
            <a:extLst>
              <a:ext uri="{FF2B5EF4-FFF2-40B4-BE49-F238E27FC236}">
                <a16:creationId xmlns:a16="http://schemas.microsoft.com/office/drawing/2014/main" id="{B9776D3E-FD1F-F148-85E6-EF2C4574A081}"/>
              </a:ext>
            </a:extLst>
          </p:cNvPr>
          <p:cNvSpPr/>
          <p:nvPr/>
        </p:nvSpPr>
        <p:spPr>
          <a:xfrm>
            <a:off x="4039988" y="4935390"/>
            <a:ext cx="2642070" cy="646331"/>
          </a:xfrm>
          <a:prstGeom prst="rect">
            <a:avLst/>
          </a:prstGeom>
        </p:spPr>
        <p:txBody>
          <a:bodyPr wrap="none">
            <a:spAutoFit/>
          </a:bodyPr>
          <a:lstStyle/>
          <a:p>
            <a:r>
              <a:rPr lang="zh-CN" altLang="en-US" b="1" dirty="0">
                <a:latin typeface="宋体" panose="02010600030101010101" pitchFamily="2" charset="-122"/>
                <a:ea typeface="宋体" panose="02010600030101010101" pitchFamily="2" charset="-122"/>
              </a:rPr>
              <a:t>河道</a:t>
            </a:r>
            <a:r>
              <a:rPr lang="ja-JP" altLang="en-US" b="1">
                <a:latin typeface="宋体" panose="02010600030101010101" pitchFamily="2" charset="-122"/>
                <a:ea typeface="宋体" panose="02010600030101010101" pitchFamily="2" charset="-122"/>
              </a:rPr>
              <a:t>漫溢</a:t>
            </a:r>
            <a:endParaRPr lang="en-US" altLang="ja-JP" b="1" dirty="0">
              <a:latin typeface="宋体" panose="02010600030101010101" pitchFamily="2" charset="-122"/>
              <a:ea typeface="宋体" panose="02010600030101010101" pitchFamily="2" charset="-122"/>
            </a:endParaRPr>
          </a:p>
          <a:p>
            <a:r>
              <a:rPr lang="en-US" altLang="ja-JP" b="1" dirty="0">
                <a:latin typeface="宋体" panose="02010600030101010101" pitchFamily="2" charset="-122"/>
                <a:ea typeface="宋体" panose="02010600030101010101" pitchFamily="2" charset="-122"/>
              </a:rPr>
              <a:t>(River overbank flow)</a:t>
            </a:r>
            <a:endParaRPr lang="en-US" b="1" dirty="0">
              <a:latin typeface="宋体" panose="02010600030101010101" pitchFamily="2" charset="-122"/>
              <a:ea typeface="宋体" panose="02010600030101010101" pitchFamily="2" charset="-122"/>
            </a:endParaRPr>
          </a:p>
        </p:txBody>
      </p:sp>
      <p:pic>
        <p:nvPicPr>
          <p:cNvPr id="13" name="图片 23">
            <a:extLst>
              <a:ext uri="{FF2B5EF4-FFF2-40B4-BE49-F238E27FC236}">
                <a16:creationId xmlns:a16="http://schemas.microsoft.com/office/drawing/2014/main" id="{304FAF8A-F854-6C47-AA65-10B979E7DD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2264" y="3341727"/>
            <a:ext cx="3171702" cy="2265048"/>
          </a:xfrm>
          <a:prstGeom prst="rect">
            <a:avLst/>
          </a:prstGeom>
          <a:effectLst>
            <a:glow rad="266700">
              <a:schemeClr val="accent1">
                <a:alpha val="40000"/>
              </a:schemeClr>
            </a:glow>
          </a:effectLst>
        </p:spPr>
      </p:pic>
      <p:grpSp>
        <p:nvGrpSpPr>
          <p:cNvPr id="14" name="Group 13">
            <a:extLst>
              <a:ext uri="{FF2B5EF4-FFF2-40B4-BE49-F238E27FC236}">
                <a16:creationId xmlns:a16="http://schemas.microsoft.com/office/drawing/2014/main" id="{F0CB21D8-D3D8-F24F-979E-BD443A3D9376}"/>
              </a:ext>
            </a:extLst>
          </p:cNvPr>
          <p:cNvGrpSpPr/>
          <p:nvPr/>
        </p:nvGrpSpPr>
        <p:grpSpPr>
          <a:xfrm>
            <a:off x="277207" y="1003131"/>
            <a:ext cx="3091518" cy="2244670"/>
            <a:chOff x="7745083" y="3859614"/>
            <a:chExt cx="4346996" cy="4022007"/>
          </a:xfrm>
          <a:effectLst>
            <a:glow rad="342900">
              <a:schemeClr val="accent1">
                <a:alpha val="40000"/>
              </a:schemeClr>
            </a:glow>
          </a:effectLst>
        </p:grpSpPr>
        <p:pic>
          <p:nvPicPr>
            <p:cNvPr id="15" name="图片 19">
              <a:extLst>
                <a:ext uri="{FF2B5EF4-FFF2-40B4-BE49-F238E27FC236}">
                  <a16:creationId xmlns:a16="http://schemas.microsoft.com/office/drawing/2014/main" id="{508E2FE1-55E3-9444-9320-2FEBD238E2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5083" y="3859614"/>
              <a:ext cx="4346996" cy="2861368"/>
            </a:xfrm>
            <a:prstGeom prst="rect">
              <a:avLst/>
            </a:prstGeom>
          </p:spPr>
        </p:pic>
        <p:sp>
          <p:nvSpPr>
            <p:cNvPr id="16" name="TextBox 15">
              <a:extLst>
                <a:ext uri="{FF2B5EF4-FFF2-40B4-BE49-F238E27FC236}">
                  <a16:creationId xmlns:a16="http://schemas.microsoft.com/office/drawing/2014/main" id="{D5D328A3-AC77-2743-82C4-2D4DAE752164}"/>
                </a:ext>
              </a:extLst>
            </p:cNvPr>
            <p:cNvSpPr txBox="1"/>
            <p:nvPr/>
          </p:nvSpPr>
          <p:spPr>
            <a:xfrm>
              <a:off x="8021405" y="6723523"/>
              <a:ext cx="4018658" cy="1158098"/>
            </a:xfrm>
            <a:prstGeom prst="rect">
              <a:avLst/>
            </a:prstGeom>
            <a:noFill/>
          </p:spPr>
          <p:txBody>
            <a:bodyPr wrap="square" rtlCol="0">
              <a:spAutoFit/>
            </a:bodyPr>
            <a:lstStyle/>
            <a:p>
              <a:r>
                <a:rPr lang="ja-JP" altLang="en-US" b="1" kern="100">
                  <a:solidFill>
                    <a:srgbClr val="014581"/>
                  </a:solidFill>
                  <a:latin typeface="Microsoft YaHei" panose="020B0503020204020204" pitchFamily="34" charset="-122"/>
                  <a:ea typeface="Microsoft YaHei" panose="020B0503020204020204" pitchFamily="34" charset="-122"/>
                  <a:cs typeface="Times New Roman" panose="02020603050405020304" charset="0"/>
                </a:rPr>
                <a:t>流域实时径流同化</a:t>
              </a:r>
              <a:r>
                <a:rPr lang="en-US" altLang="ja-JP" b="1" kern="100" dirty="0">
                  <a:solidFill>
                    <a:srgbClr val="014581"/>
                  </a:solidFill>
                  <a:latin typeface="Microsoft YaHei" panose="020B0503020204020204" pitchFamily="34" charset="-122"/>
                  <a:ea typeface="Microsoft YaHei" panose="020B0503020204020204" pitchFamily="34" charset="-122"/>
                  <a:cs typeface="Times New Roman" panose="02020603050405020304" charset="0"/>
                </a:rPr>
                <a:t>(river flow assimilation)</a:t>
              </a:r>
              <a:endParaRPr lang="en-US" b="1" kern="100" dirty="0">
                <a:solidFill>
                  <a:srgbClr val="014581"/>
                </a:solidFill>
                <a:latin typeface="Microsoft YaHei" panose="020B0503020204020204" pitchFamily="34" charset="-122"/>
                <a:ea typeface="Microsoft YaHei" panose="020B0503020204020204" pitchFamily="34" charset="-122"/>
                <a:cs typeface="Times New Roman" panose="02020603050405020304" charset="0"/>
              </a:endParaRPr>
            </a:p>
          </p:txBody>
        </p:sp>
      </p:grpSp>
      <p:sp>
        <p:nvSpPr>
          <p:cNvPr id="17" name="TextBox 16">
            <a:extLst>
              <a:ext uri="{FF2B5EF4-FFF2-40B4-BE49-F238E27FC236}">
                <a16:creationId xmlns:a16="http://schemas.microsoft.com/office/drawing/2014/main" id="{DC6E3CB3-FA62-C442-9EF4-731700AE409F}"/>
              </a:ext>
            </a:extLst>
          </p:cNvPr>
          <p:cNvSpPr txBox="1"/>
          <p:nvPr/>
        </p:nvSpPr>
        <p:spPr>
          <a:xfrm>
            <a:off x="1289515" y="-34739"/>
            <a:ext cx="9407714" cy="954107"/>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Real-time streamflow assimilation for better fluvial-urban coupled flood monitoring and forecasting</a:t>
            </a:r>
          </a:p>
        </p:txBody>
      </p:sp>
      <p:sp>
        <p:nvSpPr>
          <p:cNvPr id="18" name="Right Arrow 17">
            <a:extLst>
              <a:ext uri="{FF2B5EF4-FFF2-40B4-BE49-F238E27FC236}">
                <a16:creationId xmlns:a16="http://schemas.microsoft.com/office/drawing/2014/main" id="{D5C45722-B956-6D44-BA3B-12E9B8586108}"/>
              </a:ext>
            </a:extLst>
          </p:cNvPr>
          <p:cNvSpPr/>
          <p:nvPr/>
        </p:nvSpPr>
        <p:spPr>
          <a:xfrm>
            <a:off x="3639493" y="3014650"/>
            <a:ext cx="400495" cy="642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B5C806D-63E7-AA47-961C-A5DF5E6E6B32}"/>
              </a:ext>
            </a:extLst>
          </p:cNvPr>
          <p:cNvSpPr/>
          <p:nvPr/>
        </p:nvSpPr>
        <p:spPr>
          <a:xfrm>
            <a:off x="6759811" y="3014650"/>
            <a:ext cx="400495" cy="642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E606F55-8743-4B4A-8440-E78B8B39373B}"/>
              </a:ext>
            </a:extLst>
          </p:cNvPr>
          <p:cNvSpPr txBox="1"/>
          <p:nvPr/>
        </p:nvSpPr>
        <p:spPr>
          <a:xfrm>
            <a:off x="373750" y="5788124"/>
            <a:ext cx="11604982" cy="1015663"/>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With assimilating real-time upstream river stage observations, the  DRIVE-urban model provides accurate downstream water level for modeling of river overbank flow inundation and manhole return water inundation, which allows for detailed and reliable street inundation mapping. </a:t>
            </a:r>
          </a:p>
        </p:txBody>
      </p:sp>
      <p:sp>
        <p:nvSpPr>
          <p:cNvPr id="21" name="Slide Number Placeholder 3">
            <a:extLst>
              <a:ext uri="{FF2B5EF4-FFF2-40B4-BE49-F238E27FC236}">
                <a16:creationId xmlns:a16="http://schemas.microsoft.com/office/drawing/2014/main" id="{07B28CC6-0D6A-2C4D-858C-00CBB8273639}"/>
              </a:ext>
            </a:extLst>
          </p:cNvPr>
          <p:cNvSpPr txBox="1">
            <a:spLocks/>
          </p:cNvSpPr>
          <p:nvPr/>
        </p:nvSpPr>
        <p:spPr>
          <a:xfrm>
            <a:off x="11481904" y="650960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22</a:t>
            </a:fld>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0497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E4A180A-8FFA-63D1-52FE-351D13F7F8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2" y="0"/>
            <a:ext cx="12186748" cy="6860957"/>
          </a:xfrm>
          <a:prstGeom prst="rect">
            <a:avLst/>
          </a:prstGeom>
        </p:spPr>
      </p:pic>
    </p:spTree>
    <p:extLst>
      <p:ext uri="{BB962C8B-B14F-4D97-AF65-F5344CB8AC3E}">
        <p14:creationId xmlns:p14="http://schemas.microsoft.com/office/powerpoint/2010/main" val="1859183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平行四边形 3">
            <a:extLst>
              <a:ext uri="{FF2B5EF4-FFF2-40B4-BE49-F238E27FC236}">
                <a16:creationId xmlns:a16="http://schemas.microsoft.com/office/drawing/2014/main" id="{6C5FE4DF-F82A-3E4E-987B-B509495890D7}"/>
              </a:ext>
            </a:extLst>
          </p:cNvPr>
          <p:cNvSpPr/>
          <p:nvPr/>
        </p:nvSpPr>
        <p:spPr>
          <a:xfrm>
            <a:off x="-350519" y="0"/>
            <a:ext cx="868680" cy="7619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4">
            <a:extLst>
              <a:ext uri="{FF2B5EF4-FFF2-40B4-BE49-F238E27FC236}">
                <a16:creationId xmlns:a16="http://schemas.microsoft.com/office/drawing/2014/main" id="{E9C2E2C3-CF65-A048-A58E-C17422A33C0E}"/>
              </a:ext>
            </a:extLst>
          </p:cNvPr>
          <p:cNvSpPr/>
          <p:nvPr/>
        </p:nvSpPr>
        <p:spPr>
          <a:xfrm>
            <a:off x="347241" y="0"/>
            <a:ext cx="1843175" cy="21048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 fmla="*/ 0 w 2604303"/>
              <a:gd name="connsiteY0" fmla="*/ 0 h 185195"/>
              <a:gd name="connsiteX1" fmla="*/ 2604303 w 2604303"/>
              <a:gd name="connsiteY1" fmla="*/ 0 h 185195"/>
              <a:gd name="connsiteX2" fmla="*/ 2512863 w 2604303"/>
              <a:gd name="connsiteY2" fmla="*/ 185195 h 185195"/>
              <a:gd name="connsiteX3" fmla="*/ 0 w 2604303"/>
              <a:gd name="connsiteY3" fmla="*/ 185195 h 185195"/>
              <a:gd name="connsiteX4" fmla="*/ 0 w 2604303"/>
              <a:gd name="connsiteY4" fmla="*/ 0 h 185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平行四边形 5">
            <a:extLst>
              <a:ext uri="{FF2B5EF4-FFF2-40B4-BE49-F238E27FC236}">
                <a16:creationId xmlns:a16="http://schemas.microsoft.com/office/drawing/2014/main" id="{169997D9-1456-5046-9821-410E26AA7536}"/>
              </a:ext>
            </a:extLst>
          </p:cNvPr>
          <p:cNvSpPr/>
          <p:nvPr/>
        </p:nvSpPr>
        <p:spPr>
          <a:xfrm>
            <a:off x="137162" y="90238"/>
            <a:ext cx="662938"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平行四边形 6">
            <a:extLst>
              <a:ext uri="{FF2B5EF4-FFF2-40B4-BE49-F238E27FC236}">
                <a16:creationId xmlns:a16="http://schemas.microsoft.com/office/drawing/2014/main" id="{EDE27ACC-F8CC-8C4F-8C34-D77E4B669AE0}"/>
              </a:ext>
            </a:extLst>
          </p:cNvPr>
          <p:cNvSpPr/>
          <p:nvPr/>
        </p:nvSpPr>
        <p:spPr>
          <a:xfrm>
            <a:off x="1654933" y="223989"/>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平行四边形 7">
            <a:extLst>
              <a:ext uri="{FF2B5EF4-FFF2-40B4-BE49-F238E27FC236}">
                <a16:creationId xmlns:a16="http://schemas.microsoft.com/office/drawing/2014/main" id="{40F98109-2673-7B47-BF0A-5CDA225FB970}"/>
              </a:ext>
            </a:extLst>
          </p:cNvPr>
          <p:cNvSpPr/>
          <p:nvPr/>
        </p:nvSpPr>
        <p:spPr>
          <a:xfrm>
            <a:off x="1966696" y="0"/>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平行四边形 8">
            <a:extLst>
              <a:ext uri="{FF2B5EF4-FFF2-40B4-BE49-F238E27FC236}">
                <a16:creationId xmlns:a16="http://schemas.microsoft.com/office/drawing/2014/main" id="{8C77EA69-2F93-F642-865B-F5ABDC124703}"/>
              </a:ext>
            </a:extLst>
          </p:cNvPr>
          <p:cNvSpPr/>
          <p:nvPr/>
        </p:nvSpPr>
        <p:spPr>
          <a:xfrm>
            <a:off x="-56225" y="402311"/>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平行四边形 9">
            <a:extLst>
              <a:ext uri="{FF2B5EF4-FFF2-40B4-BE49-F238E27FC236}">
                <a16:creationId xmlns:a16="http://schemas.microsoft.com/office/drawing/2014/main" id="{414041C6-762F-824D-88CF-E2000CDAB1FE}"/>
              </a:ext>
            </a:extLst>
          </p:cNvPr>
          <p:cNvSpPr/>
          <p:nvPr/>
        </p:nvSpPr>
        <p:spPr>
          <a:xfrm>
            <a:off x="-28317" y="147908"/>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9" name="直接连接符 10">
            <a:extLst>
              <a:ext uri="{FF2B5EF4-FFF2-40B4-BE49-F238E27FC236}">
                <a16:creationId xmlns:a16="http://schemas.microsoft.com/office/drawing/2014/main" id="{5363C973-940E-2F42-95FE-042DC3AD6488}"/>
              </a:ext>
            </a:extLst>
          </p:cNvPr>
          <p:cNvCxnSpPr>
            <a:cxnSpLocks/>
          </p:cNvCxnSpPr>
          <p:nvPr/>
        </p:nvCxnSpPr>
        <p:spPr>
          <a:xfrm>
            <a:off x="518161" y="739404"/>
            <a:ext cx="11450062"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20" name="组合 11">
            <a:extLst>
              <a:ext uri="{FF2B5EF4-FFF2-40B4-BE49-F238E27FC236}">
                <a16:creationId xmlns:a16="http://schemas.microsoft.com/office/drawing/2014/main" id="{DAE177FC-F4D9-D147-8B90-5DAAC90FDAF5}"/>
              </a:ext>
            </a:extLst>
          </p:cNvPr>
          <p:cNvGrpSpPr/>
          <p:nvPr/>
        </p:nvGrpSpPr>
        <p:grpSpPr>
          <a:xfrm>
            <a:off x="11405693" y="595594"/>
            <a:ext cx="465739" cy="121286"/>
            <a:chOff x="11369042" y="568879"/>
            <a:chExt cx="568324" cy="148001"/>
          </a:xfrm>
        </p:grpSpPr>
        <p:sp>
          <p:nvSpPr>
            <p:cNvPr id="21" name="平行四边形 12">
              <a:extLst>
                <a:ext uri="{FF2B5EF4-FFF2-40B4-BE49-F238E27FC236}">
                  <a16:creationId xmlns:a16="http://schemas.microsoft.com/office/drawing/2014/main" id="{AB8D1E6E-DA18-E545-BF84-CCBA611BFDCC}"/>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平行四边形 13">
              <a:extLst>
                <a:ext uri="{FF2B5EF4-FFF2-40B4-BE49-F238E27FC236}">
                  <a16:creationId xmlns:a16="http://schemas.microsoft.com/office/drawing/2014/main" id="{181F777B-EA73-1A48-B481-AFEC5DF19E34}"/>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0" name="TextBox 29">
            <a:extLst>
              <a:ext uri="{FF2B5EF4-FFF2-40B4-BE49-F238E27FC236}">
                <a16:creationId xmlns:a16="http://schemas.microsoft.com/office/drawing/2014/main" id="{4A108742-698E-FA42-ADA9-1304DC10ECE1}"/>
              </a:ext>
            </a:extLst>
          </p:cNvPr>
          <p:cNvSpPr txBox="1"/>
          <p:nvPr/>
        </p:nvSpPr>
        <p:spPr>
          <a:xfrm>
            <a:off x="4793945" y="27056"/>
            <a:ext cx="2617902"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Summary</a:t>
            </a:r>
          </a:p>
        </p:txBody>
      </p:sp>
      <p:sp>
        <p:nvSpPr>
          <p:cNvPr id="31" name="TextBox 30">
            <a:extLst>
              <a:ext uri="{FF2B5EF4-FFF2-40B4-BE49-F238E27FC236}">
                <a16:creationId xmlns:a16="http://schemas.microsoft.com/office/drawing/2014/main" id="{31EB5583-2029-EA49-A56C-CB2D0C7917EF}"/>
              </a:ext>
            </a:extLst>
          </p:cNvPr>
          <p:cNvSpPr txBox="1"/>
          <p:nvPr/>
        </p:nvSpPr>
        <p:spPr>
          <a:xfrm>
            <a:off x="800099" y="806241"/>
            <a:ext cx="10605593" cy="6001643"/>
          </a:xfrm>
          <a:prstGeom prst="rect">
            <a:avLst/>
          </a:prstGeom>
          <a:noFill/>
        </p:spPr>
        <p:txBody>
          <a:bodyPr wrap="square" rtlCol="0">
            <a:spAutoFit/>
          </a:bodyPr>
          <a:lstStyle/>
          <a:p>
            <a:pPr marL="342900" indent="-342900" algn="just">
              <a:buFont typeface="Wingdings" pitchFamily="2" charset="2"/>
              <a:buChar char="Ø"/>
            </a:pPr>
            <a:r>
              <a:rPr lang="en-US" sz="3200" b="1" dirty="0">
                <a:solidFill>
                  <a:schemeClr val="accent1"/>
                </a:solidFill>
                <a:latin typeface="Times New Roman" panose="02020603050405020304" pitchFamily="18" charset="0"/>
                <a:cs typeface="Times New Roman" panose="02020603050405020304" pitchFamily="18" charset="0"/>
              </a:rPr>
              <a:t>Multi-scale floods (Flash flood, Riverine flood and Urban flood) need to and can be well addressed in one modeling framework for better risk estimation and response under the warming climate;</a:t>
            </a:r>
          </a:p>
          <a:p>
            <a:pPr marL="342900" indent="-342900" algn="just">
              <a:buFont typeface="Wingdings" pitchFamily="2" charset="2"/>
              <a:buChar char="Ø"/>
            </a:pPr>
            <a:endParaRPr lang="en-US" sz="3200" b="1" dirty="0">
              <a:solidFill>
                <a:schemeClr val="accent1"/>
              </a:solidFill>
              <a:latin typeface="Times New Roman" panose="02020603050405020304" pitchFamily="18" charset="0"/>
              <a:cs typeface="Times New Roman" panose="02020603050405020304" pitchFamily="18" charset="0"/>
            </a:endParaRPr>
          </a:p>
          <a:p>
            <a:pPr marL="342900" indent="-342900" algn="just">
              <a:buFont typeface="Wingdings" pitchFamily="2" charset="2"/>
              <a:buChar char="Ø"/>
            </a:pPr>
            <a:r>
              <a:rPr lang="en-US" sz="3200" b="1" dirty="0">
                <a:solidFill>
                  <a:srgbClr val="FF0000"/>
                </a:solidFill>
                <a:latin typeface="Times New Roman" panose="02020603050405020304" pitchFamily="18" charset="0"/>
                <a:cs typeface="Times New Roman" panose="02020603050405020304" pitchFamily="18" charset="0"/>
              </a:rPr>
              <a:t>The DRIVE model based </a:t>
            </a:r>
            <a:r>
              <a:rPr lang="en-US" sz="3200" b="1" dirty="0" err="1">
                <a:solidFill>
                  <a:srgbClr val="FF0000"/>
                </a:solidFill>
                <a:latin typeface="Times New Roman" panose="02020603050405020304" pitchFamily="18" charset="0"/>
                <a:cs typeface="Times New Roman" panose="02020603050405020304" pitchFamily="18" charset="0"/>
              </a:rPr>
              <a:t>Glocal</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Hydrometeorological Solution on Floods (GHS-F) </a:t>
            </a:r>
            <a:r>
              <a:rPr lang="en-US" sz="3200" b="1" dirty="0">
                <a:solidFill>
                  <a:schemeClr val="accent1"/>
                </a:solidFill>
                <a:latin typeface="Times New Roman" panose="02020603050405020304" pitchFamily="18" charset="0"/>
                <a:cs typeface="Times New Roman" panose="02020603050405020304" pitchFamily="18" charset="0"/>
              </a:rPr>
              <a:t>has been working with good applications from global to local scales, indicating pathways for further improvement;</a:t>
            </a:r>
          </a:p>
          <a:p>
            <a:pPr marL="342900" indent="-342900" algn="just">
              <a:buFont typeface="Wingdings" pitchFamily="2" charset="2"/>
              <a:buChar char="Ø"/>
            </a:pPr>
            <a:endParaRPr lang="en-US" sz="3200" b="1" dirty="0">
              <a:solidFill>
                <a:schemeClr val="accent1"/>
              </a:solidFill>
              <a:latin typeface="Times New Roman" panose="02020603050405020304" pitchFamily="18" charset="0"/>
              <a:cs typeface="Times New Roman" panose="02020603050405020304" pitchFamily="18" charset="0"/>
            </a:endParaRPr>
          </a:p>
          <a:p>
            <a:pPr marL="342900" indent="-342900" algn="just">
              <a:buFont typeface="Wingdings" pitchFamily="2" charset="2"/>
              <a:buChar char="Ø"/>
            </a:pPr>
            <a:r>
              <a:rPr lang="en-US" sz="3200" b="1" dirty="0">
                <a:solidFill>
                  <a:schemeClr val="accent1"/>
                </a:solidFill>
                <a:latin typeface="Times New Roman" panose="02020603050405020304" pitchFamily="18" charset="0"/>
                <a:cs typeface="Times New Roman" panose="02020603050405020304" pitchFamily="18" charset="0"/>
              </a:rPr>
              <a:t>Challenges ahead mainly lie in fundamental datasets: precipitation, DEM etc. </a:t>
            </a:r>
          </a:p>
        </p:txBody>
      </p:sp>
      <p:sp>
        <p:nvSpPr>
          <p:cNvPr id="24" name="Slide Number Placeholder 3">
            <a:extLst>
              <a:ext uri="{FF2B5EF4-FFF2-40B4-BE49-F238E27FC236}">
                <a16:creationId xmlns:a16="http://schemas.microsoft.com/office/drawing/2014/main" id="{7A5E4293-F041-5D40-A7EE-3AB78ED8BE9B}"/>
              </a:ext>
            </a:extLst>
          </p:cNvPr>
          <p:cNvSpPr>
            <a:spLocks noGrp="1"/>
          </p:cNvSpPr>
          <p:nvPr>
            <p:ph type="sldNum" sz="quarter" idx="12"/>
          </p:nvPr>
        </p:nvSpPr>
        <p:spPr>
          <a:xfrm>
            <a:off x="11481904" y="6509601"/>
            <a:ext cx="872159" cy="365125"/>
          </a:xfrm>
        </p:spPr>
        <p:txBody>
          <a:bodyPr/>
          <a:lstStyle/>
          <a:p>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a:solidFill>
                  <a:schemeClr val="bg1">
                    <a:lumMod val="65000"/>
                  </a:schemeClr>
                </a:solidFill>
                <a:latin typeface="Microsoft YaHei" panose="020B0503020204020204" pitchFamily="34" charset="-122"/>
                <a:ea typeface="Microsoft YaHei" panose="020B0503020204020204" pitchFamily="34" charset="-122"/>
              </a:rPr>
              <a:t>24</a:t>
            </a:fld>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60581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flipV="1">
            <a:off x="-538832" y="0"/>
            <a:ext cx="8067747" cy="6858000"/>
            <a:chOff x="-538832" y="0"/>
            <a:chExt cx="8067747" cy="6858000"/>
          </a:xfrm>
        </p:grpSpPr>
        <p:sp>
          <p:nvSpPr>
            <p:cNvPr id="4" name="任意多边形 3"/>
            <p:cNvSpPr/>
            <p:nvPr/>
          </p:nvSpPr>
          <p:spPr>
            <a:xfrm>
              <a:off x="-538832" y="0"/>
              <a:ext cx="2251809" cy="2532888"/>
            </a:xfrm>
            <a:custGeom>
              <a:avLst/>
              <a:gdLst>
                <a:gd name="connsiteX0" fmla="*/ 1447137 w 2251809"/>
                <a:gd name="connsiteY0" fmla="*/ 0 h 2496312"/>
                <a:gd name="connsiteX1" fmla="*/ 2251809 w 2251809"/>
                <a:gd name="connsiteY1" fmla="*/ 0 h 2496312"/>
                <a:gd name="connsiteX2" fmla="*/ 819756 w 2251809"/>
                <a:gd name="connsiteY2" fmla="*/ 2496312 h 2496312"/>
                <a:gd name="connsiteX3" fmla="*/ 0 w 2251809"/>
                <a:gd name="connsiteY3" fmla="*/ 2496312 h 2496312"/>
              </a:gdLst>
              <a:ahLst/>
              <a:cxnLst>
                <a:cxn ang="0">
                  <a:pos x="connsiteX0" y="connsiteY0"/>
                </a:cxn>
                <a:cxn ang="0">
                  <a:pos x="connsiteX1" y="connsiteY1"/>
                </a:cxn>
                <a:cxn ang="0">
                  <a:pos x="connsiteX2" y="connsiteY2"/>
                </a:cxn>
                <a:cxn ang="0">
                  <a:pos x="connsiteX3" y="connsiteY3"/>
                </a:cxn>
              </a:cxnLst>
              <a:rect l="l" t="t" r="r" b="b"/>
              <a:pathLst>
                <a:path w="2251809" h="2496312">
                  <a:moveTo>
                    <a:pt x="1447137" y="0"/>
                  </a:moveTo>
                  <a:lnTo>
                    <a:pt x="2251809" y="0"/>
                  </a:lnTo>
                  <a:lnTo>
                    <a:pt x="819756" y="2496312"/>
                  </a:lnTo>
                  <a:lnTo>
                    <a:pt x="0" y="2496312"/>
                  </a:lnTo>
                  <a:close/>
                </a:path>
              </a:pathLst>
            </a:custGeom>
            <a:blipFill>
              <a:blip r:embed="rId3" cstate="screen">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5" name="任意多边形 4"/>
            <p:cNvSpPr/>
            <p:nvPr/>
          </p:nvSpPr>
          <p:spPr>
            <a:xfrm>
              <a:off x="439576" y="0"/>
              <a:ext cx="2251809" cy="2532888"/>
            </a:xfrm>
            <a:custGeom>
              <a:avLst/>
              <a:gdLst>
                <a:gd name="connsiteX0" fmla="*/ 1447137 w 2251809"/>
                <a:gd name="connsiteY0" fmla="*/ 0 h 2496312"/>
                <a:gd name="connsiteX1" fmla="*/ 2251809 w 2251809"/>
                <a:gd name="connsiteY1" fmla="*/ 0 h 2496312"/>
                <a:gd name="connsiteX2" fmla="*/ 819756 w 2251809"/>
                <a:gd name="connsiteY2" fmla="*/ 2496312 h 2496312"/>
                <a:gd name="connsiteX3" fmla="*/ 0 w 2251809"/>
                <a:gd name="connsiteY3" fmla="*/ 2496312 h 2496312"/>
              </a:gdLst>
              <a:ahLst/>
              <a:cxnLst>
                <a:cxn ang="0">
                  <a:pos x="connsiteX0" y="connsiteY0"/>
                </a:cxn>
                <a:cxn ang="0">
                  <a:pos x="connsiteX1" y="connsiteY1"/>
                </a:cxn>
                <a:cxn ang="0">
                  <a:pos x="connsiteX2" y="connsiteY2"/>
                </a:cxn>
                <a:cxn ang="0">
                  <a:pos x="connsiteX3" y="connsiteY3"/>
                </a:cxn>
              </a:cxnLst>
              <a:rect l="l" t="t" r="r" b="b"/>
              <a:pathLst>
                <a:path w="2251809" h="2496312">
                  <a:moveTo>
                    <a:pt x="1447137" y="0"/>
                  </a:moveTo>
                  <a:lnTo>
                    <a:pt x="2251809" y="0"/>
                  </a:lnTo>
                  <a:lnTo>
                    <a:pt x="819756" y="2496312"/>
                  </a:lnTo>
                  <a:lnTo>
                    <a:pt x="0" y="2496312"/>
                  </a:lnTo>
                  <a:close/>
                </a:path>
              </a:pathLst>
            </a:custGeom>
            <a:gradFill flip="none" rotWithShape="1">
              <a:gsLst>
                <a:gs pos="0">
                  <a:srgbClr val="004A8B"/>
                </a:gs>
                <a:gs pos="99000">
                  <a:srgbClr val="00204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6" name="任意多边形 5"/>
            <p:cNvSpPr/>
            <p:nvPr/>
          </p:nvSpPr>
          <p:spPr>
            <a:xfrm flipV="1">
              <a:off x="-538830" y="2532888"/>
              <a:ext cx="4389293" cy="4325112"/>
            </a:xfrm>
            <a:custGeom>
              <a:avLst/>
              <a:gdLst>
                <a:gd name="connsiteX0" fmla="*/ 0 w 4389293"/>
                <a:gd name="connsiteY0" fmla="*/ 4325112 h 4325112"/>
                <a:gd name="connsiteX1" fmla="*/ 819756 w 4389293"/>
                <a:gd name="connsiteY1" fmla="*/ 4325112 h 4325112"/>
                <a:gd name="connsiteX2" fmla="*/ 4389293 w 4389293"/>
                <a:gd name="connsiteY2" fmla="*/ 0 h 4325112"/>
                <a:gd name="connsiteX3" fmla="*/ 2139433 w 4389293"/>
                <a:gd name="connsiteY3" fmla="*/ 0 h 4325112"/>
              </a:gdLst>
              <a:ahLst/>
              <a:cxnLst>
                <a:cxn ang="0">
                  <a:pos x="connsiteX0" y="connsiteY0"/>
                </a:cxn>
                <a:cxn ang="0">
                  <a:pos x="connsiteX1" y="connsiteY1"/>
                </a:cxn>
                <a:cxn ang="0">
                  <a:pos x="connsiteX2" y="connsiteY2"/>
                </a:cxn>
                <a:cxn ang="0">
                  <a:pos x="connsiteX3" y="connsiteY3"/>
                </a:cxn>
              </a:cxnLst>
              <a:rect l="l" t="t" r="r" b="b"/>
              <a:pathLst>
                <a:path w="4389293" h="4325112">
                  <a:moveTo>
                    <a:pt x="0" y="4325112"/>
                  </a:moveTo>
                  <a:lnTo>
                    <a:pt x="819756" y="4325112"/>
                  </a:lnTo>
                  <a:lnTo>
                    <a:pt x="4389293" y="0"/>
                  </a:lnTo>
                  <a:lnTo>
                    <a:pt x="2139433" y="0"/>
                  </a:lnTo>
                  <a:close/>
                </a:path>
              </a:pathLst>
            </a:custGeom>
            <a:blipFill>
              <a:blip r:embed="rId3" cstate="screen">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7" name="任意多边形 6"/>
            <p:cNvSpPr/>
            <p:nvPr/>
          </p:nvSpPr>
          <p:spPr>
            <a:xfrm flipV="1">
              <a:off x="439576" y="2532888"/>
              <a:ext cx="7089339" cy="4325112"/>
            </a:xfrm>
            <a:custGeom>
              <a:avLst/>
              <a:gdLst>
                <a:gd name="connsiteX0" fmla="*/ 0 w 7089339"/>
                <a:gd name="connsiteY0" fmla="*/ 4325112 h 4325112"/>
                <a:gd name="connsiteX1" fmla="*/ 819756 w 7089339"/>
                <a:gd name="connsiteY1" fmla="*/ 4325112 h 4325112"/>
                <a:gd name="connsiteX2" fmla="*/ 7089339 w 7089339"/>
                <a:gd name="connsiteY2" fmla="*/ 0 h 4325112"/>
                <a:gd name="connsiteX3" fmla="*/ 3624073 w 7089339"/>
                <a:gd name="connsiteY3" fmla="*/ 0 h 4325112"/>
              </a:gdLst>
              <a:ahLst/>
              <a:cxnLst>
                <a:cxn ang="0">
                  <a:pos x="connsiteX0" y="connsiteY0"/>
                </a:cxn>
                <a:cxn ang="0">
                  <a:pos x="connsiteX1" y="connsiteY1"/>
                </a:cxn>
                <a:cxn ang="0">
                  <a:pos x="connsiteX2" y="connsiteY2"/>
                </a:cxn>
                <a:cxn ang="0">
                  <a:pos x="connsiteX3" y="connsiteY3"/>
                </a:cxn>
              </a:cxnLst>
              <a:rect l="l" t="t" r="r" b="b"/>
              <a:pathLst>
                <a:path w="7089339" h="4325112">
                  <a:moveTo>
                    <a:pt x="0" y="4325112"/>
                  </a:moveTo>
                  <a:lnTo>
                    <a:pt x="819756" y="4325112"/>
                  </a:lnTo>
                  <a:lnTo>
                    <a:pt x="7089339" y="0"/>
                  </a:lnTo>
                  <a:lnTo>
                    <a:pt x="3624073" y="0"/>
                  </a:lnTo>
                  <a:close/>
                </a:path>
              </a:pathLst>
            </a:custGeom>
            <a:gradFill flip="none" rotWithShape="1">
              <a:gsLst>
                <a:gs pos="0">
                  <a:srgbClr val="004A8B"/>
                </a:gs>
                <a:gs pos="100000">
                  <a:srgbClr val="00204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sp>
        <p:nvSpPr>
          <p:cNvPr id="11" name="文本框 10"/>
          <p:cNvSpPr txBox="1"/>
          <p:nvPr/>
        </p:nvSpPr>
        <p:spPr>
          <a:xfrm>
            <a:off x="4828869" y="2856753"/>
            <a:ext cx="4394392" cy="1200329"/>
          </a:xfrm>
          <a:prstGeom prst="rect">
            <a:avLst/>
          </a:prstGeom>
          <a:effectLst/>
        </p:spPr>
        <p:txBody>
          <a:bodyPr wrap="square">
            <a:spAutoFit/>
          </a:bodyPr>
          <a:lstStyle>
            <a:defPPr>
              <a:defRPr lang="zh-CN"/>
            </a:defPPr>
            <a:lvl1pPr algn="ctr">
              <a:defRPr sz="9600" b="1" spc="300">
                <a:solidFill>
                  <a:schemeClr val="accent2"/>
                </a:solidFill>
                <a:effectLst>
                  <a:innerShdw blurRad="76200" dist="76200" dir="13500000">
                    <a:prstClr val="black">
                      <a:alpha val="50000"/>
                    </a:prstClr>
                  </a:innerShdw>
                </a:effectLst>
                <a:ea typeface="微软雅黑" panose="020B0503020204020204" pitchFamily="34" charset="-122"/>
              </a:defRPr>
            </a:lvl1pPr>
          </a:lstStyle>
          <a:p>
            <a:pPr defTabSz="457200"/>
            <a:r>
              <a:rPr lang="en-US" altLang="zh-CN" sz="7200" dirty="0">
                <a:gradFill>
                  <a:gsLst>
                    <a:gs pos="0">
                      <a:srgbClr val="00427E"/>
                    </a:gs>
                    <a:gs pos="99000">
                      <a:srgbClr val="00264D"/>
                    </a:gs>
                  </a:gsLst>
                  <a:lin ang="5400000" scaled="1"/>
                </a:gradFill>
                <a:effectLst/>
                <a:latin typeface="Times New Roman" panose="02020603050405020304" pitchFamily="18" charset="0"/>
                <a:ea typeface="思源黑体 CN Bold" panose="020B0800000000000000" pitchFamily="34" charset="-122"/>
                <a:cs typeface="Times New Roman" panose="02020603050405020304" pitchFamily="18" charset="0"/>
              </a:rPr>
              <a:t>Thanks</a:t>
            </a:r>
            <a:endParaRPr lang="zh-CN" altLang="en-US" sz="7200" dirty="0">
              <a:gradFill>
                <a:gsLst>
                  <a:gs pos="0">
                    <a:srgbClr val="00427E"/>
                  </a:gs>
                  <a:gs pos="99000">
                    <a:srgbClr val="00264D"/>
                  </a:gs>
                </a:gsLst>
                <a:lin ang="5400000" scaled="1"/>
              </a:gradFill>
              <a:effectLst/>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2"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05545" y="206375"/>
            <a:ext cx="2935605" cy="8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50425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平行四边形 3">
            <a:extLst>
              <a:ext uri="{FF2B5EF4-FFF2-40B4-BE49-F238E27FC236}">
                <a16:creationId xmlns:a16="http://schemas.microsoft.com/office/drawing/2014/main" id="{6C5FE4DF-F82A-3E4E-987B-B509495890D7}"/>
              </a:ext>
            </a:extLst>
          </p:cNvPr>
          <p:cNvSpPr/>
          <p:nvPr/>
        </p:nvSpPr>
        <p:spPr>
          <a:xfrm>
            <a:off x="-350519" y="0"/>
            <a:ext cx="868680" cy="7619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4">
            <a:extLst>
              <a:ext uri="{FF2B5EF4-FFF2-40B4-BE49-F238E27FC236}">
                <a16:creationId xmlns:a16="http://schemas.microsoft.com/office/drawing/2014/main" id="{E9C2E2C3-CF65-A048-A58E-C17422A33C0E}"/>
              </a:ext>
            </a:extLst>
          </p:cNvPr>
          <p:cNvSpPr/>
          <p:nvPr/>
        </p:nvSpPr>
        <p:spPr>
          <a:xfrm>
            <a:off x="347241" y="0"/>
            <a:ext cx="1843175" cy="21048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 fmla="*/ 0 w 2604303"/>
              <a:gd name="connsiteY0" fmla="*/ 0 h 185195"/>
              <a:gd name="connsiteX1" fmla="*/ 2604303 w 2604303"/>
              <a:gd name="connsiteY1" fmla="*/ 0 h 185195"/>
              <a:gd name="connsiteX2" fmla="*/ 2512863 w 2604303"/>
              <a:gd name="connsiteY2" fmla="*/ 185195 h 185195"/>
              <a:gd name="connsiteX3" fmla="*/ 0 w 2604303"/>
              <a:gd name="connsiteY3" fmla="*/ 185195 h 185195"/>
              <a:gd name="connsiteX4" fmla="*/ 0 w 2604303"/>
              <a:gd name="connsiteY4" fmla="*/ 0 h 185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平行四边形 5">
            <a:extLst>
              <a:ext uri="{FF2B5EF4-FFF2-40B4-BE49-F238E27FC236}">
                <a16:creationId xmlns:a16="http://schemas.microsoft.com/office/drawing/2014/main" id="{169997D9-1456-5046-9821-410E26AA7536}"/>
              </a:ext>
            </a:extLst>
          </p:cNvPr>
          <p:cNvSpPr/>
          <p:nvPr/>
        </p:nvSpPr>
        <p:spPr>
          <a:xfrm>
            <a:off x="137162" y="90238"/>
            <a:ext cx="662938"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平行四边形 6">
            <a:extLst>
              <a:ext uri="{FF2B5EF4-FFF2-40B4-BE49-F238E27FC236}">
                <a16:creationId xmlns:a16="http://schemas.microsoft.com/office/drawing/2014/main" id="{EDE27ACC-F8CC-8C4F-8C34-D77E4B669AE0}"/>
              </a:ext>
            </a:extLst>
          </p:cNvPr>
          <p:cNvSpPr/>
          <p:nvPr/>
        </p:nvSpPr>
        <p:spPr>
          <a:xfrm>
            <a:off x="1654933" y="223989"/>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平行四边形 7">
            <a:extLst>
              <a:ext uri="{FF2B5EF4-FFF2-40B4-BE49-F238E27FC236}">
                <a16:creationId xmlns:a16="http://schemas.microsoft.com/office/drawing/2014/main" id="{40F98109-2673-7B47-BF0A-5CDA225FB970}"/>
              </a:ext>
            </a:extLst>
          </p:cNvPr>
          <p:cNvSpPr/>
          <p:nvPr/>
        </p:nvSpPr>
        <p:spPr>
          <a:xfrm>
            <a:off x="1966696" y="0"/>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平行四边形 8">
            <a:extLst>
              <a:ext uri="{FF2B5EF4-FFF2-40B4-BE49-F238E27FC236}">
                <a16:creationId xmlns:a16="http://schemas.microsoft.com/office/drawing/2014/main" id="{8C77EA69-2F93-F642-865B-F5ABDC124703}"/>
              </a:ext>
            </a:extLst>
          </p:cNvPr>
          <p:cNvSpPr/>
          <p:nvPr/>
        </p:nvSpPr>
        <p:spPr>
          <a:xfrm>
            <a:off x="-56225" y="402311"/>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平行四边形 9">
            <a:extLst>
              <a:ext uri="{FF2B5EF4-FFF2-40B4-BE49-F238E27FC236}">
                <a16:creationId xmlns:a16="http://schemas.microsoft.com/office/drawing/2014/main" id="{414041C6-762F-824D-88CF-E2000CDAB1FE}"/>
              </a:ext>
            </a:extLst>
          </p:cNvPr>
          <p:cNvSpPr/>
          <p:nvPr/>
        </p:nvSpPr>
        <p:spPr>
          <a:xfrm>
            <a:off x="-28317" y="147908"/>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9" name="直接连接符 10">
            <a:extLst>
              <a:ext uri="{FF2B5EF4-FFF2-40B4-BE49-F238E27FC236}">
                <a16:creationId xmlns:a16="http://schemas.microsoft.com/office/drawing/2014/main" id="{5363C973-940E-2F42-95FE-042DC3AD6488}"/>
              </a:ext>
            </a:extLst>
          </p:cNvPr>
          <p:cNvCxnSpPr>
            <a:cxnSpLocks/>
          </p:cNvCxnSpPr>
          <p:nvPr/>
        </p:nvCxnSpPr>
        <p:spPr>
          <a:xfrm>
            <a:off x="518161" y="723362"/>
            <a:ext cx="11450062"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20" name="组合 11">
            <a:extLst>
              <a:ext uri="{FF2B5EF4-FFF2-40B4-BE49-F238E27FC236}">
                <a16:creationId xmlns:a16="http://schemas.microsoft.com/office/drawing/2014/main" id="{DAE177FC-F4D9-D147-8B90-5DAAC90FDAF5}"/>
              </a:ext>
            </a:extLst>
          </p:cNvPr>
          <p:cNvGrpSpPr/>
          <p:nvPr/>
        </p:nvGrpSpPr>
        <p:grpSpPr>
          <a:xfrm>
            <a:off x="11405693" y="595594"/>
            <a:ext cx="465739" cy="121286"/>
            <a:chOff x="11369042" y="568879"/>
            <a:chExt cx="568324" cy="148001"/>
          </a:xfrm>
        </p:grpSpPr>
        <p:sp>
          <p:nvSpPr>
            <p:cNvPr id="21" name="平行四边形 12">
              <a:extLst>
                <a:ext uri="{FF2B5EF4-FFF2-40B4-BE49-F238E27FC236}">
                  <a16:creationId xmlns:a16="http://schemas.microsoft.com/office/drawing/2014/main" id="{AB8D1E6E-DA18-E545-BF84-CCBA611BFDCC}"/>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平行四边形 13">
              <a:extLst>
                <a:ext uri="{FF2B5EF4-FFF2-40B4-BE49-F238E27FC236}">
                  <a16:creationId xmlns:a16="http://schemas.microsoft.com/office/drawing/2014/main" id="{181F777B-EA73-1A48-B481-AFEC5DF19E34}"/>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6" name="Picture 25">
            <a:extLst>
              <a:ext uri="{FF2B5EF4-FFF2-40B4-BE49-F238E27FC236}">
                <a16:creationId xmlns:a16="http://schemas.microsoft.com/office/drawing/2014/main" id="{4718BFF5-13EA-9D4D-B18F-B757060DCF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9035" y="1607127"/>
            <a:ext cx="8353142" cy="5053153"/>
          </a:xfrm>
          <a:prstGeom prst="rect">
            <a:avLst/>
          </a:prstGeom>
        </p:spPr>
      </p:pic>
      <p:sp>
        <p:nvSpPr>
          <p:cNvPr id="28" name="TextBox 27">
            <a:extLst>
              <a:ext uri="{FF2B5EF4-FFF2-40B4-BE49-F238E27FC236}">
                <a16:creationId xmlns:a16="http://schemas.microsoft.com/office/drawing/2014/main" id="{008F5DED-A23B-3644-AF17-3F2C33A411B2}"/>
              </a:ext>
            </a:extLst>
          </p:cNvPr>
          <p:cNvSpPr txBox="1"/>
          <p:nvPr/>
        </p:nvSpPr>
        <p:spPr>
          <a:xfrm>
            <a:off x="8345293" y="6506391"/>
            <a:ext cx="3409705" cy="307777"/>
          </a:xfrm>
          <a:prstGeom prst="rect">
            <a:avLst/>
          </a:prstGeom>
          <a:noFill/>
        </p:spPr>
        <p:txBody>
          <a:bodyPr wrap="square" rtlCol="0">
            <a:spAutoFit/>
          </a:bodyPr>
          <a:lstStyle/>
          <a:p>
            <a:r>
              <a:rPr lang="en-US" sz="1400" b="1" i="1" dirty="0" err="1">
                <a:solidFill>
                  <a:schemeClr val="bg1">
                    <a:lumMod val="50000"/>
                  </a:schemeClr>
                </a:solidFill>
                <a:latin typeface="Times New Roman" panose="02020603050405020304" pitchFamily="18" charset="0"/>
                <a:cs typeface="Times New Roman" panose="02020603050405020304" pitchFamily="18" charset="0"/>
              </a:rPr>
              <a:t>Hirabayashi</a:t>
            </a:r>
            <a:r>
              <a:rPr lang="en-US" sz="1400" b="1" i="1" dirty="0">
                <a:solidFill>
                  <a:schemeClr val="bg1">
                    <a:lumMod val="50000"/>
                  </a:schemeClr>
                </a:solidFill>
                <a:latin typeface="Times New Roman" panose="02020603050405020304" pitchFamily="18" charset="0"/>
                <a:cs typeface="Times New Roman" panose="02020603050405020304" pitchFamily="18" charset="0"/>
              </a:rPr>
              <a:t>, 2013, Nature Climate Change</a:t>
            </a:r>
          </a:p>
        </p:txBody>
      </p:sp>
      <p:sp>
        <p:nvSpPr>
          <p:cNvPr id="35" name="TextBox 34">
            <a:extLst>
              <a:ext uri="{FF2B5EF4-FFF2-40B4-BE49-F238E27FC236}">
                <a16:creationId xmlns:a16="http://schemas.microsoft.com/office/drawing/2014/main" id="{EF6FA9CB-1DB0-1847-9029-D4012B7AD98D}"/>
              </a:ext>
            </a:extLst>
          </p:cNvPr>
          <p:cNvSpPr txBox="1"/>
          <p:nvPr/>
        </p:nvSpPr>
        <p:spPr>
          <a:xfrm>
            <a:off x="2830914" y="71462"/>
            <a:ext cx="6824556"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Projection of future flood change</a:t>
            </a:r>
          </a:p>
        </p:txBody>
      </p:sp>
      <p:sp>
        <p:nvSpPr>
          <p:cNvPr id="36" name="TextBox 35">
            <a:extLst>
              <a:ext uri="{FF2B5EF4-FFF2-40B4-BE49-F238E27FC236}">
                <a16:creationId xmlns:a16="http://schemas.microsoft.com/office/drawing/2014/main" id="{54EFE6A4-F34C-3C45-B46D-1614E26038D4}"/>
              </a:ext>
            </a:extLst>
          </p:cNvPr>
          <p:cNvSpPr txBox="1"/>
          <p:nvPr/>
        </p:nvSpPr>
        <p:spPr>
          <a:xfrm>
            <a:off x="800100" y="820741"/>
            <a:ext cx="11046421" cy="830997"/>
          </a:xfrm>
          <a:prstGeom prst="rect">
            <a:avLst/>
          </a:prstGeom>
          <a:noFill/>
        </p:spPr>
        <p:txBody>
          <a:bodyPr wrap="square" rtlCol="0">
            <a:spAutoFit/>
          </a:bodyPr>
          <a:lstStyle/>
          <a:p>
            <a:r>
              <a:rPr lang="en-US" sz="2400" b="1" dirty="0">
                <a:solidFill>
                  <a:schemeClr val="accent1"/>
                </a:solidFill>
                <a:latin typeface="Times New Roman" panose="02020603050405020304" pitchFamily="18" charset="0"/>
                <a:cs typeface="Times New Roman" panose="02020603050405020304" pitchFamily="18" charset="0"/>
              </a:rPr>
              <a:t>100-yr return flood is projected to happen more frequently in most of the world in 21C than 20C under RCP8.5 scenario with CMIP5 models.</a:t>
            </a:r>
          </a:p>
        </p:txBody>
      </p:sp>
      <p:sp>
        <p:nvSpPr>
          <p:cNvPr id="37" name="TextBox 36">
            <a:extLst>
              <a:ext uri="{FF2B5EF4-FFF2-40B4-BE49-F238E27FC236}">
                <a16:creationId xmlns:a16="http://schemas.microsoft.com/office/drawing/2014/main" id="{9CB41822-69CB-2B49-A0C8-CA9BA0BF2269}"/>
              </a:ext>
            </a:extLst>
          </p:cNvPr>
          <p:cNvSpPr txBox="1"/>
          <p:nvPr/>
        </p:nvSpPr>
        <p:spPr>
          <a:xfrm>
            <a:off x="1966696" y="5035930"/>
            <a:ext cx="227943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Model projection</a:t>
            </a:r>
          </a:p>
        </p:txBody>
      </p:sp>
      <p:sp>
        <p:nvSpPr>
          <p:cNvPr id="27" name="Slide Number Placeholder 3">
            <a:extLst>
              <a:ext uri="{FF2B5EF4-FFF2-40B4-BE49-F238E27FC236}">
                <a16:creationId xmlns:a16="http://schemas.microsoft.com/office/drawing/2014/main" id="{FBB2FEF0-DD8F-F44E-A936-EDA44B3A63C5}"/>
              </a:ext>
            </a:extLst>
          </p:cNvPr>
          <p:cNvSpPr>
            <a:spLocks noGrp="1"/>
          </p:cNvSpPr>
          <p:nvPr>
            <p:ph type="sldNum" sz="quarter" idx="12"/>
          </p:nvPr>
        </p:nvSpPr>
        <p:spPr>
          <a:xfrm>
            <a:off x="11481904" y="6509601"/>
            <a:ext cx="872159" cy="365125"/>
          </a:xfrm>
        </p:spPr>
        <p:txBody>
          <a:bodyPr/>
          <a:lstStyle/>
          <a:p>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a:solidFill>
                  <a:schemeClr val="bg1">
                    <a:lumMod val="65000"/>
                  </a:schemeClr>
                </a:solidFill>
                <a:latin typeface="Microsoft YaHei" panose="020B0503020204020204" pitchFamily="34" charset="-122"/>
                <a:ea typeface="Microsoft YaHei" panose="020B0503020204020204" pitchFamily="34" charset="-122"/>
              </a:rPr>
              <a:t>3</a:t>
            </a:fld>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90199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1">
            <a:extLst>
              <a:ext uri="{FF2B5EF4-FFF2-40B4-BE49-F238E27FC236}">
                <a16:creationId xmlns:a16="http://schemas.microsoft.com/office/drawing/2014/main" id="{A4D54153-D48F-724E-9A56-700101774294}"/>
              </a:ext>
            </a:extLst>
          </p:cNvPr>
          <p:cNvGrpSpPr/>
          <p:nvPr/>
        </p:nvGrpSpPr>
        <p:grpSpPr>
          <a:xfrm>
            <a:off x="11405693" y="595594"/>
            <a:ext cx="465739" cy="121286"/>
            <a:chOff x="11369042" y="568879"/>
            <a:chExt cx="568324" cy="148001"/>
          </a:xfrm>
        </p:grpSpPr>
        <p:sp>
          <p:nvSpPr>
            <p:cNvPr id="11" name="平行四边形 12">
              <a:extLst>
                <a:ext uri="{FF2B5EF4-FFF2-40B4-BE49-F238E27FC236}">
                  <a16:creationId xmlns:a16="http://schemas.microsoft.com/office/drawing/2014/main" id="{DFC98E5A-C4DD-4749-A156-EF4430C2A79C}"/>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平行四边形 13">
              <a:extLst>
                <a:ext uri="{FF2B5EF4-FFF2-40B4-BE49-F238E27FC236}">
                  <a16:creationId xmlns:a16="http://schemas.microsoft.com/office/drawing/2014/main" id="{07E6304F-6A14-CD4C-8CA4-B6D1465D8CEF}"/>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3" name="Picture 12">
            <a:extLst>
              <a:ext uri="{FF2B5EF4-FFF2-40B4-BE49-F238E27FC236}">
                <a16:creationId xmlns:a16="http://schemas.microsoft.com/office/drawing/2014/main" id="{546DC67C-749A-5E4E-BD1A-DAD4A3262C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208" y="1025984"/>
            <a:ext cx="6090054" cy="4683272"/>
          </a:xfrm>
          <a:prstGeom prst="rect">
            <a:avLst/>
          </a:prstGeom>
        </p:spPr>
      </p:pic>
      <p:sp>
        <p:nvSpPr>
          <p:cNvPr id="14" name="Rectangle 13">
            <a:extLst>
              <a:ext uri="{FF2B5EF4-FFF2-40B4-BE49-F238E27FC236}">
                <a16:creationId xmlns:a16="http://schemas.microsoft.com/office/drawing/2014/main" id="{EF14BBB8-4AC5-B444-AE15-1EAE7797BB56}"/>
              </a:ext>
            </a:extLst>
          </p:cNvPr>
          <p:cNvSpPr/>
          <p:nvPr/>
        </p:nvSpPr>
        <p:spPr>
          <a:xfrm>
            <a:off x="3195192" y="4191534"/>
            <a:ext cx="2782821" cy="738664"/>
          </a:xfrm>
          <a:prstGeom prst="rect">
            <a:avLst/>
          </a:prstGeom>
        </p:spPr>
        <p:txBody>
          <a:bodyPr wrap="square">
            <a:spAutoFit/>
          </a:bodyPr>
          <a:lstStyle/>
          <a:p>
            <a:r>
              <a:rPr lang="en-US" sz="1400" b="1" dirty="0">
                <a:solidFill>
                  <a:schemeClr val="accent1"/>
                </a:solidFill>
                <a:latin typeface="Times New Roman" panose="02020603050405020304" pitchFamily="18" charset="0"/>
                <a:cs typeface="Times New Roman" panose="02020603050405020304" pitchFamily="18" charset="0"/>
              </a:rPr>
              <a:t>Change in the Magnitude of River Flooding in the United States, 1965–2015</a:t>
            </a:r>
          </a:p>
        </p:txBody>
      </p:sp>
      <p:sp>
        <p:nvSpPr>
          <p:cNvPr id="15" name="Rectangle 14">
            <a:extLst>
              <a:ext uri="{FF2B5EF4-FFF2-40B4-BE49-F238E27FC236}">
                <a16:creationId xmlns:a16="http://schemas.microsoft.com/office/drawing/2014/main" id="{9A47C3D7-BAC3-8C42-A1C4-ACDB4825F458}"/>
              </a:ext>
            </a:extLst>
          </p:cNvPr>
          <p:cNvSpPr/>
          <p:nvPr/>
        </p:nvSpPr>
        <p:spPr>
          <a:xfrm>
            <a:off x="8143342" y="6414095"/>
            <a:ext cx="3373744" cy="369332"/>
          </a:xfrm>
          <a:prstGeom prst="rect">
            <a:avLst/>
          </a:prstGeom>
        </p:spPr>
        <p:txBody>
          <a:bodyPr wrap="none">
            <a:spAutoFit/>
          </a:bodyPr>
          <a:lstStyle/>
          <a:p>
            <a:r>
              <a:rPr lang="en-US" b="1" i="1" dirty="0">
                <a:solidFill>
                  <a:schemeClr val="bg1">
                    <a:lumMod val="50000"/>
                  </a:schemeClr>
                </a:solidFill>
                <a:latin typeface="Times New Roman" panose="02020603050405020304" pitchFamily="18" charset="0"/>
                <a:cs typeface="Times New Roman" panose="02020603050405020304" pitchFamily="18" charset="0"/>
              </a:rPr>
              <a:t>Slater and </a:t>
            </a:r>
            <a:r>
              <a:rPr lang="en-US" b="1" i="1" dirty="0" err="1">
                <a:solidFill>
                  <a:schemeClr val="bg1">
                    <a:lumMod val="50000"/>
                  </a:schemeClr>
                </a:solidFill>
                <a:latin typeface="Times New Roman" panose="02020603050405020304" pitchFamily="18" charset="0"/>
                <a:cs typeface="Times New Roman" panose="02020603050405020304" pitchFamily="18" charset="0"/>
              </a:rPr>
              <a:t>Villarini</a:t>
            </a:r>
            <a:r>
              <a:rPr lang="en-US" b="1" i="1" dirty="0">
                <a:solidFill>
                  <a:schemeClr val="bg1">
                    <a:lumMod val="50000"/>
                  </a:schemeClr>
                </a:solidFill>
                <a:latin typeface="Times New Roman" panose="02020603050405020304" pitchFamily="18" charset="0"/>
                <a:cs typeface="Times New Roman" panose="02020603050405020304" pitchFamily="18" charset="0"/>
              </a:rPr>
              <a:t>, USGS, 2016</a:t>
            </a:r>
          </a:p>
        </p:txBody>
      </p:sp>
      <p:pic>
        <p:nvPicPr>
          <p:cNvPr id="16" name="Picture 15">
            <a:extLst>
              <a:ext uri="{FF2B5EF4-FFF2-40B4-BE49-F238E27FC236}">
                <a16:creationId xmlns:a16="http://schemas.microsoft.com/office/drawing/2014/main" id="{B579185D-B42C-E343-8386-2FC9A3F9A4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8240" y="1033669"/>
            <a:ext cx="5550722" cy="4731881"/>
          </a:xfrm>
          <a:prstGeom prst="rect">
            <a:avLst/>
          </a:prstGeom>
        </p:spPr>
      </p:pic>
      <p:sp>
        <p:nvSpPr>
          <p:cNvPr id="17" name="TextBox 16">
            <a:extLst>
              <a:ext uri="{FF2B5EF4-FFF2-40B4-BE49-F238E27FC236}">
                <a16:creationId xmlns:a16="http://schemas.microsoft.com/office/drawing/2014/main" id="{6DF0BCB2-7C12-1F4F-8AD5-3EC06173FE84}"/>
              </a:ext>
            </a:extLst>
          </p:cNvPr>
          <p:cNvSpPr txBox="1"/>
          <p:nvPr/>
        </p:nvSpPr>
        <p:spPr>
          <a:xfrm>
            <a:off x="2308285" y="80398"/>
            <a:ext cx="9115219" cy="646331"/>
          </a:xfrm>
          <a:prstGeom prst="rect">
            <a:avLst/>
          </a:prstGeom>
          <a:noFill/>
        </p:spPr>
        <p:txBody>
          <a:bodyPr wrap="square" rtlCol="0">
            <a:spAutoFit/>
          </a:bodyPr>
          <a:lstStyle/>
          <a:p>
            <a:r>
              <a:rPr lang="en-US" sz="3600" b="1" dirty="0">
                <a:solidFill>
                  <a:srgbClr val="C00000"/>
                </a:solidFill>
                <a:latin typeface="Times New Roman" panose="02020603050405020304" pitchFamily="18" charset="0"/>
                <a:cs typeface="Times New Roman" panose="02020603050405020304" pitchFamily="18" charset="0"/>
              </a:rPr>
              <a:t>Observed impacts of climate change on flood</a:t>
            </a:r>
          </a:p>
        </p:txBody>
      </p:sp>
      <p:sp>
        <p:nvSpPr>
          <p:cNvPr id="18" name="Rectangle 17">
            <a:extLst>
              <a:ext uri="{FF2B5EF4-FFF2-40B4-BE49-F238E27FC236}">
                <a16:creationId xmlns:a16="http://schemas.microsoft.com/office/drawing/2014/main" id="{DE1AA36D-6440-4E43-A756-CA29699BF0FC}"/>
              </a:ext>
            </a:extLst>
          </p:cNvPr>
          <p:cNvSpPr/>
          <p:nvPr/>
        </p:nvSpPr>
        <p:spPr>
          <a:xfrm>
            <a:off x="9259163" y="4268497"/>
            <a:ext cx="2658820" cy="738664"/>
          </a:xfrm>
          <a:prstGeom prst="rect">
            <a:avLst/>
          </a:prstGeom>
        </p:spPr>
        <p:txBody>
          <a:bodyPr wrap="square">
            <a:spAutoFit/>
          </a:bodyPr>
          <a:lstStyle/>
          <a:p>
            <a:r>
              <a:rPr lang="en-US" sz="1400" b="1" dirty="0">
                <a:solidFill>
                  <a:schemeClr val="accent1"/>
                </a:solidFill>
                <a:latin typeface="Times New Roman" panose="02020603050405020304" pitchFamily="18" charset="0"/>
                <a:cs typeface="Times New Roman" panose="02020603050405020304" pitchFamily="18" charset="0"/>
              </a:rPr>
              <a:t>Change in the Frequency of River Flooding in the United States, 1965–2015</a:t>
            </a:r>
          </a:p>
        </p:txBody>
      </p:sp>
      <p:sp>
        <p:nvSpPr>
          <p:cNvPr id="19" name="Slide Number Placeholder 3">
            <a:extLst>
              <a:ext uri="{FF2B5EF4-FFF2-40B4-BE49-F238E27FC236}">
                <a16:creationId xmlns:a16="http://schemas.microsoft.com/office/drawing/2014/main" id="{98239867-C2F4-E54B-BD5D-B957A47B6D2D}"/>
              </a:ext>
            </a:extLst>
          </p:cNvPr>
          <p:cNvSpPr txBox="1">
            <a:spLocks/>
          </p:cNvSpPr>
          <p:nvPr/>
        </p:nvSpPr>
        <p:spPr>
          <a:xfrm>
            <a:off x="11481904" y="650960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4</a:t>
            </a:fld>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
        <p:nvSpPr>
          <p:cNvPr id="20" name="Rectangle 19">
            <a:extLst>
              <a:ext uri="{FF2B5EF4-FFF2-40B4-BE49-F238E27FC236}">
                <a16:creationId xmlns:a16="http://schemas.microsoft.com/office/drawing/2014/main" id="{B9730FE0-FF59-5B4A-BE1B-D54682EE898A}"/>
              </a:ext>
            </a:extLst>
          </p:cNvPr>
          <p:cNvSpPr/>
          <p:nvPr/>
        </p:nvSpPr>
        <p:spPr>
          <a:xfrm>
            <a:off x="576323" y="5788075"/>
            <a:ext cx="11391900" cy="830997"/>
          </a:xfrm>
          <a:prstGeom prst="rect">
            <a:avLst/>
          </a:prstGeom>
        </p:spPr>
        <p:txBody>
          <a:bodyPr wrap="square">
            <a:spAutoFit/>
          </a:bodyPr>
          <a:lstStyle/>
          <a:p>
            <a:r>
              <a:rPr lang="en-US" sz="2400" b="1" dirty="0">
                <a:solidFill>
                  <a:schemeClr val="accent1"/>
                </a:solidFill>
                <a:latin typeface="Times New Roman" panose="02020603050405020304" pitchFamily="18" charset="0"/>
                <a:cs typeface="Times New Roman" panose="02020603050405020304" pitchFamily="18" charset="0"/>
              </a:rPr>
              <a:t>Yet, existing models are ill-suited to provide reliable long-term projections of climate change at the local</a:t>
            </a:r>
            <a:r>
              <a:rPr lang="zh-CN" altLang="en-US" sz="2400" b="1" dirty="0">
                <a:solidFill>
                  <a:schemeClr val="accent1"/>
                </a:solidFill>
                <a:latin typeface="Times New Roman" panose="02020603050405020304" pitchFamily="18" charset="0"/>
                <a:cs typeface="Times New Roman" panose="02020603050405020304" pitchFamily="18" charset="0"/>
              </a:rPr>
              <a:t> </a:t>
            </a:r>
            <a:r>
              <a:rPr lang="en-US" sz="2400" b="1" dirty="0">
                <a:solidFill>
                  <a:schemeClr val="accent1"/>
                </a:solidFill>
                <a:latin typeface="Times New Roman" panose="02020603050405020304" pitchFamily="18" charset="0"/>
                <a:cs typeface="Times New Roman" panose="02020603050405020304" pitchFamily="18" charset="0"/>
              </a:rPr>
              <a:t>level. </a:t>
            </a:r>
          </a:p>
        </p:txBody>
      </p:sp>
      <p:sp>
        <p:nvSpPr>
          <p:cNvPr id="2" name="平行四边形 3">
            <a:extLst>
              <a:ext uri="{FF2B5EF4-FFF2-40B4-BE49-F238E27FC236}">
                <a16:creationId xmlns:a16="http://schemas.microsoft.com/office/drawing/2014/main" id="{B91C1C53-6525-1FB4-33DD-0CD0536A5491}"/>
              </a:ext>
            </a:extLst>
          </p:cNvPr>
          <p:cNvSpPr/>
          <p:nvPr/>
        </p:nvSpPr>
        <p:spPr>
          <a:xfrm>
            <a:off x="-350519" y="0"/>
            <a:ext cx="868680" cy="7619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4">
            <a:extLst>
              <a:ext uri="{FF2B5EF4-FFF2-40B4-BE49-F238E27FC236}">
                <a16:creationId xmlns:a16="http://schemas.microsoft.com/office/drawing/2014/main" id="{6DE61966-2B17-13C6-89B1-31116BD78EB7}"/>
              </a:ext>
            </a:extLst>
          </p:cNvPr>
          <p:cNvSpPr/>
          <p:nvPr/>
        </p:nvSpPr>
        <p:spPr>
          <a:xfrm>
            <a:off x="347241" y="0"/>
            <a:ext cx="1843175" cy="21048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 fmla="*/ 0 w 2604303"/>
              <a:gd name="connsiteY0" fmla="*/ 0 h 185195"/>
              <a:gd name="connsiteX1" fmla="*/ 2604303 w 2604303"/>
              <a:gd name="connsiteY1" fmla="*/ 0 h 185195"/>
              <a:gd name="connsiteX2" fmla="*/ 2512863 w 2604303"/>
              <a:gd name="connsiteY2" fmla="*/ 185195 h 185195"/>
              <a:gd name="connsiteX3" fmla="*/ 0 w 2604303"/>
              <a:gd name="connsiteY3" fmla="*/ 185195 h 185195"/>
              <a:gd name="connsiteX4" fmla="*/ 0 w 2604303"/>
              <a:gd name="connsiteY4" fmla="*/ 0 h 185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平行四边形 5">
            <a:extLst>
              <a:ext uri="{FF2B5EF4-FFF2-40B4-BE49-F238E27FC236}">
                <a16:creationId xmlns:a16="http://schemas.microsoft.com/office/drawing/2014/main" id="{ED4113AC-B3A4-E303-24B6-790164091994}"/>
              </a:ext>
            </a:extLst>
          </p:cNvPr>
          <p:cNvSpPr/>
          <p:nvPr/>
        </p:nvSpPr>
        <p:spPr>
          <a:xfrm>
            <a:off x="137162" y="90238"/>
            <a:ext cx="662938"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平行四边形 6">
            <a:extLst>
              <a:ext uri="{FF2B5EF4-FFF2-40B4-BE49-F238E27FC236}">
                <a16:creationId xmlns:a16="http://schemas.microsoft.com/office/drawing/2014/main" id="{B3397337-B980-BE8A-BCFA-31C14A782D09}"/>
              </a:ext>
            </a:extLst>
          </p:cNvPr>
          <p:cNvSpPr/>
          <p:nvPr/>
        </p:nvSpPr>
        <p:spPr>
          <a:xfrm>
            <a:off x="1654933" y="223989"/>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平行四边形 7">
            <a:extLst>
              <a:ext uri="{FF2B5EF4-FFF2-40B4-BE49-F238E27FC236}">
                <a16:creationId xmlns:a16="http://schemas.microsoft.com/office/drawing/2014/main" id="{65301E2C-9C4F-FBC3-AEC0-9B0745612F94}"/>
              </a:ext>
            </a:extLst>
          </p:cNvPr>
          <p:cNvSpPr/>
          <p:nvPr/>
        </p:nvSpPr>
        <p:spPr>
          <a:xfrm>
            <a:off x="1966696" y="0"/>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平行四边形 8">
            <a:extLst>
              <a:ext uri="{FF2B5EF4-FFF2-40B4-BE49-F238E27FC236}">
                <a16:creationId xmlns:a16="http://schemas.microsoft.com/office/drawing/2014/main" id="{15DE3D4E-8EEC-4541-F7E9-15E1E71436EA}"/>
              </a:ext>
            </a:extLst>
          </p:cNvPr>
          <p:cNvSpPr/>
          <p:nvPr/>
        </p:nvSpPr>
        <p:spPr>
          <a:xfrm>
            <a:off x="-56225" y="402311"/>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平行四边形 9">
            <a:extLst>
              <a:ext uri="{FF2B5EF4-FFF2-40B4-BE49-F238E27FC236}">
                <a16:creationId xmlns:a16="http://schemas.microsoft.com/office/drawing/2014/main" id="{F1B56A97-55F2-C45C-5C2F-A4028429D976}"/>
              </a:ext>
            </a:extLst>
          </p:cNvPr>
          <p:cNvSpPr/>
          <p:nvPr/>
        </p:nvSpPr>
        <p:spPr>
          <a:xfrm>
            <a:off x="-28317" y="147908"/>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839400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平行四边形 3">
            <a:extLst>
              <a:ext uri="{FF2B5EF4-FFF2-40B4-BE49-F238E27FC236}">
                <a16:creationId xmlns:a16="http://schemas.microsoft.com/office/drawing/2014/main" id="{6C5FE4DF-F82A-3E4E-987B-B509495890D7}"/>
              </a:ext>
            </a:extLst>
          </p:cNvPr>
          <p:cNvSpPr/>
          <p:nvPr/>
        </p:nvSpPr>
        <p:spPr>
          <a:xfrm>
            <a:off x="-350519" y="0"/>
            <a:ext cx="868680" cy="7619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4">
            <a:extLst>
              <a:ext uri="{FF2B5EF4-FFF2-40B4-BE49-F238E27FC236}">
                <a16:creationId xmlns:a16="http://schemas.microsoft.com/office/drawing/2014/main" id="{E9C2E2C3-CF65-A048-A58E-C17422A33C0E}"/>
              </a:ext>
            </a:extLst>
          </p:cNvPr>
          <p:cNvSpPr/>
          <p:nvPr/>
        </p:nvSpPr>
        <p:spPr>
          <a:xfrm>
            <a:off x="347241" y="0"/>
            <a:ext cx="1843175" cy="21048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 fmla="*/ 0 w 2604303"/>
              <a:gd name="connsiteY0" fmla="*/ 0 h 185195"/>
              <a:gd name="connsiteX1" fmla="*/ 2604303 w 2604303"/>
              <a:gd name="connsiteY1" fmla="*/ 0 h 185195"/>
              <a:gd name="connsiteX2" fmla="*/ 2512863 w 2604303"/>
              <a:gd name="connsiteY2" fmla="*/ 185195 h 185195"/>
              <a:gd name="connsiteX3" fmla="*/ 0 w 2604303"/>
              <a:gd name="connsiteY3" fmla="*/ 185195 h 185195"/>
              <a:gd name="connsiteX4" fmla="*/ 0 w 2604303"/>
              <a:gd name="connsiteY4" fmla="*/ 0 h 185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平行四边形 5">
            <a:extLst>
              <a:ext uri="{FF2B5EF4-FFF2-40B4-BE49-F238E27FC236}">
                <a16:creationId xmlns:a16="http://schemas.microsoft.com/office/drawing/2014/main" id="{169997D9-1456-5046-9821-410E26AA7536}"/>
              </a:ext>
            </a:extLst>
          </p:cNvPr>
          <p:cNvSpPr/>
          <p:nvPr/>
        </p:nvSpPr>
        <p:spPr>
          <a:xfrm>
            <a:off x="137162" y="90238"/>
            <a:ext cx="662938"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平行四边形 6">
            <a:extLst>
              <a:ext uri="{FF2B5EF4-FFF2-40B4-BE49-F238E27FC236}">
                <a16:creationId xmlns:a16="http://schemas.microsoft.com/office/drawing/2014/main" id="{EDE27ACC-F8CC-8C4F-8C34-D77E4B669AE0}"/>
              </a:ext>
            </a:extLst>
          </p:cNvPr>
          <p:cNvSpPr/>
          <p:nvPr/>
        </p:nvSpPr>
        <p:spPr>
          <a:xfrm>
            <a:off x="1654933" y="223989"/>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平行四边形 7">
            <a:extLst>
              <a:ext uri="{FF2B5EF4-FFF2-40B4-BE49-F238E27FC236}">
                <a16:creationId xmlns:a16="http://schemas.microsoft.com/office/drawing/2014/main" id="{40F98109-2673-7B47-BF0A-5CDA225FB970}"/>
              </a:ext>
            </a:extLst>
          </p:cNvPr>
          <p:cNvSpPr/>
          <p:nvPr/>
        </p:nvSpPr>
        <p:spPr>
          <a:xfrm>
            <a:off x="1966696" y="0"/>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平行四边形 8">
            <a:extLst>
              <a:ext uri="{FF2B5EF4-FFF2-40B4-BE49-F238E27FC236}">
                <a16:creationId xmlns:a16="http://schemas.microsoft.com/office/drawing/2014/main" id="{8C77EA69-2F93-F642-865B-F5ABDC124703}"/>
              </a:ext>
            </a:extLst>
          </p:cNvPr>
          <p:cNvSpPr/>
          <p:nvPr/>
        </p:nvSpPr>
        <p:spPr>
          <a:xfrm>
            <a:off x="-56225" y="402311"/>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平行四边形 9">
            <a:extLst>
              <a:ext uri="{FF2B5EF4-FFF2-40B4-BE49-F238E27FC236}">
                <a16:creationId xmlns:a16="http://schemas.microsoft.com/office/drawing/2014/main" id="{414041C6-762F-824D-88CF-E2000CDAB1FE}"/>
              </a:ext>
            </a:extLst>
          </p:cNvPr>
          <p:cNvSpPr/>
          <p:nvPr/>
        </p:nvSpPr>
        <p:spPr>
          <a:xfrm>
            <a:off x="-28317" y="147908"/>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9" name="直接连接符 10">
            <a:extLst>
              <a:ext uri="{FF2B5EF4-FFF2-40B4-BE49-F238E27FC236}">
                <a16:creationId xmlns:a16="http://schemas.microsoft.com/office/drawing/2014/main" id="{5363C973-940E-2F42-95FE-042DC3AD6488}"/>
              </a:ext>
            </a:extLst>
          </p:cNvPr>
          <p:cNvCxnSpPr>
            <a:cxnSpLocks/>
          </p:cNvCxnSpPr>
          <p:nvPr/>
        </p:nvCxnSpPr>
        <p:spPr>
          <a:xfrm>
            <a:off x="518161" y="739404"/>
            <a:ext cx="11450062"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20" name="组合 11">
            <a:extLst>
              <a:ext uri="{FF2B5EF4-FFF2-40B4-BE49-F238E27FC236}">
                <a16:creationId xmlns:a16="http://schemas.microsoft.com/office/drawing/2014/main" id="{DAE177FC-F4D9-D147-8B90-5DAAC90FDAF5}"/>
              </a:ext>
            </a:extLst>
          </p:cNvPr>
          <p:cNvGrpSpPr/>
          <p:nvPr/>
        </p:nvGrpSpPr>
        <p:grpSpPr>
          <a:xfrm>
            <a:off x="11405693" y="595594"/>
            <a:ext cx="465739" cy="121286"/>
            <a:chOff x="11369042" y="568879"/>
            <a:chExt cx="568324" cy="148001"/>
          </a:xfrm>
        </p:grpSpPr>
        <p:sp>
          <p:nvSpPr>
            <p:cNvPr id="21" name="平行四边形 12">
              <a:extLst>
                <a:ext uri="{FF2B5EF4-FFF2-40B4-BE49-F238E27FC236}">
                  <a16:creationId xmlns:a16="http://schemas.microsoft.com/office/drawing/2014/main" id="{AB8D1E6E-DA18-E545-BF84-CCBA611BFDCC}"/>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平行四边形 13">
              <a:extLst>
                <a:ext uri="{FF2B5EF4-FFF2-40B4-BE49-F238E27FC236}">
                  <a16:creationId xmlns:a16="http://schemas.microsoft.com/office/drawing/2014/main" id="{181F777B-EA73-1A48-B481-AFEC5DF19E34}"/>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0" name="TextBox 29">
            <a:extLst>
              <a:ext uri="{FF2B5EF4-FFF2-40B4-BE49-F238E27FC236}">
                <a16:creationId xmlns:a16="http://schemas.microsoft.com/office/drawing/2014/main" id="{4A108742-698E-FA42-ADA9-1304DC10ECE1}"/>
              </a:ext>
            </a:extLst>
          </p:cNvPr>
          <p:cNvSpPr txBox="1"/>
          <p:nvPr/>
        </p:nvSpPr>
        <p:spPr>
          <a:xfrm>
            <a:off x="2120672" y="107858"/>
            <a:ext cx="9709771"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Observed and naturalized flood history at sub-catchment scale </a:t>
            </a:r>
          </a:p>
        </p:txBody>
      </p:sp>
      <p:grpSp>
        <p:nvGrpSpPr>
          <p:cNvPr id="23" name="组合 20">
            <a:extLst>
              <a:ext uri="{FF2B5EF4-FFF2-40B4-BE49-F238E27FC236}">
                <a16:creationId xmlns:a16="http://schemas.microsoft.com/office/drawing/2014/main" id="{A15AFA97-87DB-9649-811D-0150898138BD}"/>
              </a:ext>
            </a:extLst>
          </p:cNvPr>
          <p:cNvGrpSpPr/>
          <p:nvPr/>
        </p:nvGrpSpPr>
        <p:grpSpPr>
          <a:xfrm>
            <a:off x="446279" y="771164"/>
            <a:ext cx="5758241" cy="6103562"/>
            <a:chOff x="446280" y="771165"/>
            <a:chExt cx="5649720" cy="5755064"/>
          </a:xfrm>
        </p:grpSpPr>
        <p:pic>
          <p:nvPicPr>
            <p:cNvPr id="24" name="图片 23">
              <a:extLst>
                <a:ext uri="{FF2B5EF4-FFF2-40B4-BE49-F238E27FC236}">
                  <a16:creationId xmlns:a16="http://schemas.microsoft.com/office/drawing/2014/main" id="{9199C678-0ED2-C14C-9775-8804F93CEE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280" y="3451701"/>
              <a:ext cx="5649720" cy="3074528"/>
            </a:xfrm>
            <a:prstGeom prst="rect">
              <a:avLst/>
            </a:prstGeom>
          </p:spPr>
        </p:pic>
        <p:pic>
          <p:nvPicPr>
            <p:cNvPr id="25" name="图片 24">
              <a:extLst>
                <a:ext uri="{FF2B5EF4-FFF2-40B4-BE49-F238E27FC236}">
                  <a16:creationId xmlns:a16="http://schemas.microsoft.com/office/drawing/2014/main" id="{6F1B497A-6719-0143-8A92-487D7A203E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280" y="771165"/>
              <a:ext cx="5649720" cy="2837384"/>
            </a:xfrm>
            <a:prstGeom prst="rect">
              <a:avLst/>
            </a:prstGeom>
          </p:spPr>
        </p:pic>
      </p:grpSp>
      <p:sp>
        <p:nvSpPr>
          <p:cNvPr id="3" name="Rectangle 2">
            <a:extLst>
              <a:ext uri="{FF2B5EF4-FFF2-40B4-BE49-F238E27FC236}">
                <a16:creationId xmlns:a16="http://schemas.microsoft.com/office/drawing/2014/main" id="{BEC434CA-1E13-2A49-B6E7-F9FFC73E7551}"/>
              </a:ext>
            </a:extLst>
          </p:cNvPr>
          <p:cNvSpPr/>
          <p:nvPr/>
        </p:nvSpPr>
        <p:spPr>
          <a:xfrm>
            <a:off x="6415348" y="1702874"/>
            <a:ext cx="5670115" cy="4154984"/>
          </a:xfrm>
          <a:prstGeom prst="rect">
            <a:avLst/>
          </a:prstGeom>
        </p:spPr>
        <p:txBody>
          <a:bodyPr wrap="square">
            <a:spAutoFit/>
          </a:bodyPr>
          <a:lstStyle/>
          <a:p>
            <a:pPr marL="285750" indent="-285750">
              <a:buFont typeface="Wingdings" pitchFamily="2" charset="2"/>
              <a:buChar char="Ø"/>
            </a:pPr>
            <a:r>
              <a:rPr lang="en-US" sz="2400" b="1" dirty="0">
                <a:solidFill>
                  <a:schemeClr val="accent1"/>
                </a:solidFill>
                <a:latin typeface="Times New Roman" panose="02020603050405020304" pitchFamily="18" charset="0"/>
                <a:cs typeface="Times New Roman" panose="02020603050405020304" pitchFamily="18" charset="0"/>
              </a:rPr>
              <a:t>A detailed documentation of significant flood events for each Strahler-order sub-catchment over the CONUS domain during the period of 1998-2013</a:t>
            </a:r>
          </a:p>
          <a:p>
            <a:pPr marL="285750" indent="-285750">
              <a:buFont typeface="Wingdings" pitchFamily="2" charset="2"/>
              <a:buChar char="Ø"/>
            </a:pPr>
            <a:endParaRPr lang="en-US" sz="2400" b="1" dirty="0">
              <a:solidFill>
                <a:schemeClr val="accent1"/>
              </a:solidFill>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US" sz="2400" b="1" dirty="0">
                <a:solidFill>
                  <a:schemeClr val="accent1"/>
                </a:solidFill>
                <a:latin typeface="Times New Roman" panose="02020603050405020304" pitchFamily="18" charset="0"/>
                <a:cs typeface="Times New Roman" panose="02020603050405020304" pitchFamily="18" charset="0"/>
              </a:rPr>
              <a:t>Huang &amp; Wu revealed there were 40% (1906) of total 4,661 major flood events (above 20-year return) were muted by flood defense infrastructures and management;</a:t>
            </a:r>
          </a:p>
          <a:p>
            <a:endParaRPr lang="en-US" sz="2400" b="1" dirty="0">
              <a:solidFill>
                <a:schemeClr val="accent1"/>
              </a:solidFill>
              <a:latin typeface="Times New Roman" panose="02020603050405020304" pitchFamily="18" charset="0"/>
              <a:cs typeface="Times New Roman" panose="02020603050405020304" pitchFamily="18" charset="0"/>
            </a:endParaRPr>
          </a:p>
        </p:txBody>
      </p:sp>
      <p:sp>
        <p:nvSpPr>
          <p:cNvPr id="26" name="文本框 11">
            <a:extLst>
              <a:ext uri="{FF2B5EF4-FFF2-40B4-BE49-F238E27FC236}">
                <a16:creationId xmlns:a16="http://schemas.microsoft.com/office/drawing/2014/main" id="{99272D17-D894-E545-A147-93B5B30C9387}"/>
              </a:ext>
            </a:extLst>
          </p:cNvPr>
          <p:cNvSpPr txBox="1"/>
          <p:nvPr/>
        </p:nvSpPr>
        <p:spPr>
          <a:xfrm>
            <a:off x="3894956" y="911360"/>
            <a:ext cx="1906773" cy="381485"/>
          </a:xfrm>
          <a:prstGeom prst="rect">
            <a:avLst/>
          </a:prstGeom>
          <a:noFill/>
        </p:spPr>
        <p:txBody>
          <a:bodyPr wrap="square" rtlCol="0">
            <a:spAutoFit/>
          </a:bodyPr>
          <a:lstStyle/>
          <a:p>
            <a:pPr algn="r"/>
            <a:r>
              <a:rPr lang="en-US" altLang="zh-CN" b="1" dirty="0">
                <a:solidFill>
                  <a:srgbClr val="415C7F"/>
                </a:solidFill>
                <a:latin typeface="Times New Roman" panose="02020603050405020304" pitchFamily="18" charset="0"/>
                <a:cs typeface="Times New Roman" panose="02020603050405020304" pitchFamily="18" charset="0"/>
              </a:rPr>
              <a:t>Actual Flood</a:t>
            </a:r>
            <a:endParaRPr lang="zh-CN" altLang="en-US" b="1" dirty="0">
              <a:solidFill>
                <a:srgbClr val="415C7F"/>
              </a:solidFill>
              <a:latin typeface="Times New Roman" panose="02020603050405020304" pitchFamily="18" charset="0"/>
              <a:cs typeface="Times New Roman" panose="02020603050405020304" pitchFamily="18" charset="0"/>
            </a:endParaRPr>
          </a:p>
        </p:txBody>
      </p:sp>
      <p:sp>
        <p:nvSpPr>
          <p:cNvPr id="27" name="文本框 19">
            <a:extLst>
              <a:ext uri="{FF2B5EF4-FFF2-40B4-BE49-F238E27FC236}">
                <a16:creationId xmlns:a16="http://schemas.microsoft.com/office/drawing/2014/main" id="{9E0226A3-58C2-DB41-8142-76A2DA5E08D1}"/>
              </a:ext>
            </a:extLst>
          </p:cNvPr>
          <p:cNvSpPr txBox="1"/>
          <p:nvPr/>
        </p:nvSpPr>
        <p:spPr>
          <a:xfrm>
            <a:off x="3894956" y="3812125"/>
            <a:ext cx="1906773" cy="381485"/>
          </a:xfrm>
          <a:prstGeom prst="rect">
            <a:avLst/>
          </a:prstGeom>
          <a:noFill/>
        </p:spPr>
        <p:txBody>
          <a:bodyPr wrap="square" rtlCol="0">
            <a:spAutoFit/>
          </a:bodyPr>
          <a:lstStyle/>
          <a:p>
            <a:pPr algn="r"/>
            <a:r>
              <a:rPr lang="en-US" altLang="zh-CN" b="1" dirty="0">
                <a:solidFill>
                  <a:srgbClr val="415C7F"/>
                </a:solidFill>
                <a:latin typeface="Times New Roman" panose="02020603050405020304" pitchFamily="18" charset="0"/>
                <a:cs typeface="Times New Roman" panose="02020603050405020304" pitchFamily="18" charset="0"/>
              </a:rPr>
              <a:t>Natural Flood</a:t>
            </a:r>
            <a:endParaRPr lang="zh-CN" altLang="en-US" b="1" dirty="0">
              <a:solidFill>
                <a:srgbClr val="415C7F"/>
              </a:solidFill>
              <a:latin typeface="Times New Roman" panose="02020603050405020304" pitchFamily="18" charset="0"/>
              <a:cs typeface="Times New Roman" panose="02020603050405020304" pitchFamily="18" charset="0"/>
            </a:endParaRPr>
          </a:p>
        </p:txBody>
      </p:sp>
      <p:sp>
        <p:nvSpPr>
          <p:cNvPr id="31" name="文本框 17">
            <a:extLst>
              <a:ext uri="{FF2B5EF4-FFF2-40B4-BE49-F238E27FC236}">
                <a16:creationId xmlns:a16="http://schemas.microsoft.com/office/drawing/2014/main" id="{376CF380-DDA3-FA48-BD75-38DF45976092}"/>
              </a:ext>
            </a:extLst>
          </p:cNvPr>
          <p:cNvSpPr txBox="1"/>
          <p:nvPr/>
        </p:nvSpPr>
        <p:spPr>
          <a:xfrm>
            <a:off x="2190416" y="6383492"/>
            <a:ext cx="4100437" cy="276999"/>
          </a:xfrm>
          <a:prstGeom prst="rect">
            <a:avLst/>
          </a:prstGeom>
          <a:noFill/>
        </p:spPr>
        <p:txBody>
          <a:bodyPr wrap="square" rtlCol="0">
            <a:spAutoFit/>
          </a:bodyPr>
          <a:lstStyle/>
          <a:p>
            <a:pPr algn="ctr"/>
            <a:r>
              <a:rPr lang="en-US" altLang="zh-CN" sz="1200" b="1" dirty="0">
                <a:solidFill>
                  <a:schemeClr val="accent1"/>
                </a:solidFill>
                <a:latin typeface="Times New Roman" panose="02020603050405020304" pitchFamily="18" charset="0"/>
                <a:cs typeface="Times New Roman" panose="02020603050405020304" pitchFamily="18" charset="0"/>
              </a:rPr>
              <a:t>Peak months of flood frequency at sub-catchment scale</a:t>
            </a:r>
            <a:endParaRPr lang="zh-CN" altLang="en-US" sz="1200" b="1" dirty="0">
              <a:solidFill>
                <a:schemeClr val="accent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EA9BC65-37E6-BC47-87DA-DF6384DC86A6}"/>
              </a:ext>
            </a:extLst>
          </p:cNvPr>
          <p:cNvSpPr txBox="1"/>
          <p:nvPr/>
        </p:nvSpPr>
        <p:spPr>
          <a:xfrm>
            <a:off x="9031036" y="6506602"/>
            <a:ext cx="3409705" cy="338554"/>
          </a:xfrm>
          <a:prstGeom prst="rect">
            <a:avLst/>
          </a:prstGeom>
          <a:noFill/>
        </p:spPr>
        <p:txBody>
          <a:bodyPr wrap="square" rtlCol="0">
            <a:spAutoFit/>
          </a:bodyPr>
          <a:lstStyle/>
          <a:p>
            <a:r>
              <a:rPr lang="en-US" sz="1600" b="1" i="1" dirty="0">
                <a:solidFill>
                  <a:schemeClr val="bg1">
                    <a:lumMod val="50000"/>
                  </a:schemeClr>
                </a:solidFill>
                <a:latin typeface="Times New Roman" panose="02020603050405020304" pitchFamily="18" charset="0"/>
                <a:cs typeface="Times New Roman" panose="02020603050405020304" pitchFamily="18" charset="0"/>
              </a:rPr>
              <a:t>Huang &amp; Wu, BAMS, 2021</a:t>
            </a:r>
          </a:p>
        </p:txBody>
      </p:sp>
      <p:sp>
        <p:nvSpPr>
          <p:cNvPr id="34" name="Slide Number Placeholder 3">
            <a:extLst>
              <a:ext uri="{FF2B5EF4-FFF2-40B4-BE49-F238E27FC236}">
                <a16:creationId xmlns:a16="http://schemas.microsoft.com/office/drawing/2014/main" id="{F8B895BE-BD51-3C43-9881-7DD27AEA86B1}"/>
              </a:ext>
            </a:extLst>
          </p:cNvPr>
          <p:cNvSpPr>
            <a:spLocks noGrp="1"/>
          </p:cNvSpPr>
          <p:nvPr>
            <p:ph type="sldNum" sz="quarter" idx="12"/>
          </p:nvPr>
        </p:nvSpPr>
        <p:spPr>
          <a:xfrm>
            <a:off x="11481904" y="6509601"/>
            <a:ext cx="872159" cy="365125"/>
          </a:xfrm>
        </p:spPr>
        <p:txBody>
          <a:bodyPr/>
          <a:lstStyle/>
          <a:p>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a:solidFill>
                  <a:schemeClr val="bg1">
                    <a:lumMod val="65000"/>
                  </a:schemeClr>
                </a:solidFill>
                <a:latin typeface="Microsoft YaHei" panose="020B0503020204020204" pitchFamily="34" charset="-122"/>
                <a:ea typeface="Microsoft YaHei" panose="020B0503020204020204" pitchFamily="34" charset="-122"/>
              </a:rPr>
              <a:t>5</a:t>
            </a:fld>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122796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1">
            <a:extLst>
              <a:ext uri="{FF2B5EF4-FFF2-40B4-BE49-F238E27FC236}">
                <a16:creationId xmlns:a16="http://schemas.microsoft.com/office/drawing/2014/main" id="{6C37A77C-1537-7448-99C8-CA8DE3FF1280}"/>
              </a:ext>
            </a:extLst>
          </p:cNvPr>
          <p:cNvGrpSpPr/>
          <p:nvPr/>
        </p:nvGrpSpPr>
        <p:grpSpPr>
          <a:xfrm>
            <a:off x="11576374" y="774236"/>
            <a:ext cx="465739" cy="121286"/>
            <a:chOff x="11369042" y="568879"/>
            <a:chExt cx="568324" cy="148001"/>
          </a:xfrm>
        </p:grpSpPr>
        <p:sp>
          <p:nvSpPr>
            <p:cNvPr id="11" name="平行四边形 12">
              <a:extLst>
                <a:ext uri="{FF2B5EF4-FFF2-40B4-BE49-F238E27FC236}">
                  <a16:creationId xmlns:a16="http://schemas.microsoft.com/office/drawing/2014/main" id="{E24BC91E-6BAF-DB48-BA25-A48E24A2AE81}"/>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平行四边形 13">
              <a:extLst>
                <a:ext uri="{FF2B5EF4-FFF2-40B4-BE49-F238E27FC236}">
                  <a16:creationId xmlns:a16="http://schemas.microsoft.com/office/drawing/2014/main" id="{608813C0-D4D8-D04D-9C84-3CCB0F3AB928}"/>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3" name="Picture 12">
            <a:extLst>
              <a:ext uri="{FF2B5EF4-FFF2-40B4-BE49-F238E27FC236}">
                <a16:creationId xmlns:a16="http://schemas.microsoft.com/office/drawing/2014/main" id="{73D64953-303E-B340-8041-5197A0177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3162" y="1757403"/>
            <a:ext cx="8649728" cy="5037513"/>
          </a:xfrm>
          <a:prstGeom prst="rect">
            <a:avLst/>
          </a:prstGeom>
        </p:spPr>
      </p:pic>
      <p:sp>
        <p:nvSpPr>
          <p:cNvPr id="14" name="TextBox 13">
            <a:extLst>
              <a:ext uri="{FF2B5EF4-FFF2-40B4-BE49-F238E27FC236}">
                <a16:creationId xmlns:a16="http://schemas.microsoft.com/office/drawing/2014/main" id="{6A26196F-A6C7-8042-B1AA-D385EE5F5CC5}"/>
              </a:ext>
            </a:extLst>
          </p:cNvPr>
          <p:cNvSpPr txBox="1"/>
          <p:nvPr/>
        </p:nvSpPr>
        <p:spPr>
          <a:xfrm>
            <a:off x="4876929" y="1866392"/>
            <a:ext cx="4578471"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Observations of Australia river basins</a:t>
            </a:r>
          </a:p>
        </p:txBody>
      </p:sp>
      <p:sp>
        <p:nvSpPr>
          <p:cNvPr id="15" name="TextBox 14">
            <a:extLst>
              <a:ext uri="{FF2B5EF4-FFF2-40B4-BE49-F238E27FC236}">
                <a16:creationId xmlns:a16="http://schemas.microsoft.com/office/drawing/2014/main" id="{59F787A0-E962-B346-BA55-8F59F912C5D8}"/>
              </a:ext>
            </a:extLst>
          </p:cNvPr>
          <p:cNvSpPr txBox="1"/>
          <p:nvPr/>
        </p:nvSpPr>
        <p:spPr>
          <a:xfrm>
            <a:off x="8451067" y="6456362"/>
            <a:ext cx="3517156" cy="338554"/>
          </a:xfrm>
          <a:prstGeom prst="rect">
            <a:avLst/>
          </a:prstGeom>
          <a:noFill/>
        </p:spPr>
        <p:txBody>
          <a:bodyPr wrap="square" rtlCol="0">
            <a:spAutoFit/>
          </a:bodyPr>
          <a:lstStyle/>
          <a:p>
            <a:r>
              <a:rPr lang="en-US" sz="1600" b="1" i="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Sh</a:t>
            </a:r>
            <a:r>
              <a:rPr lang="en-US" altLang="zh-CN" sz="1600" b="1" i="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arma &amp; </a:t>
            </a:r>
            <a:r>
              <a:rPr lang="en-US" altLang="zh-CN" sz="1600" b="1" i="1" dirty="0" err="1">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Lettenmaier</a:t>
            </a:r>
            <a:r>
              <a:rPr lang="en-US" altLang="zh-CN" sz="1600" b="1" i="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2018, WRR</a:t>
            </a:r>
            <a:endParaRPr lang="en-US" sz="1600" b="1" i="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6" name="TextBox 15">
            <a:extLst>
              <a:ext uri="{FF2B5EF4-FFF2-40B4-BE49-F238E27FC236}">
                <a16:creationId xmlns:a16="http://schemas.microsoft.com/office/drawing/2014/main" id="{ECC0031A-109C-A347-8DF5-2934E534FC32}"/>
              </a:ext>
            </a:extLst>
          </p:cNvPr>
          <p:cNvSpPr txBox="1"/>
          <p:nvPr/>
        </p:nvSpPr>
        <p:spPr>
          <a:xfrm>
            <a:off x="6810919" y="4324876"/>
            <a:ext cx="3171971" cy="369332"/>
          </a:xfrm>
          <a:prstGeom prst="rect">
            <a:avLst/>
          </a:prstGeom>
          <a:noFill/>
        </p:spPr>
        <p:txBody>
          <a:bodyPr wrap="square" rtlCol="0">
            <a:spAutoFit/>
          </a:bodyPr>
          <a:lstStyle/>
          <a:p>
            <a:r>
              <a:rPr lang="en-US" altLang="ja-JP" b="1" dirty="0">
                <a:solidFill>
                  <a:schemeClr val="accent1"/>
                </a:solidFill>
                <a:latin typeface="Microsoft YaHei" panose="020B0503020204020204" pitchFamily="34" charset="-122"/>
                <a:ea typeface="Microsoft YaHei" panose="020B0503020204020204" pitchFamily="34" charset="-122"/>
                <a:sym typeface="Arial" panose="020B0604020202020204" pitchFamily="34" charset="0"/>
              </a:rPr>
              <a:t>Large riverine flood</a:t>
            </a:r>
            <a:endParaRPr lang="en-US" b="1" dirty="0">
              <a:solidFill>
                <a:schemeClr val="accent1"/>
              </a:solidFill>
              <a:latin typeface="Microsoft YaHei" panose="020B0503020204020204" pitchFamily="34" charset="-122"/>
              <a:ea typeface="Microsoft YaHei" panose="020B0503020204020204" pitchFamily="34" charset="-122"/>
              <a:sym typeface="Arial" panose="020B0604020202020204" pitchFamily="34" charset="0"/>
            </a:endParaRPr>
          </a:p>
        </p:txBody>
      </p:sp>
      <p:cxnSp>
        <p:nvCxnSpPr>
          <p:cNvPr id="17" name="Straight Arrow Connector 16">
            <a:extLst>
              <a:ext uri="{FF2B5EF4-FFF2-40B4-BE49-F238E27FC236}">
                <a16:creationId xmlns:a16="http://schemas.microsoft.com/office/drawing/2014/main" id="{070DA40E-9A93-2747-920D-843F6037AF14}"/>
              </a:ext>
            </a:extLst>
          </p:cNvPr>
          <p:cNvCxnSpPr>
            <a:cxnSpLocks/>
          </p:cNvCxnSpPr>
          <p:nvPr/>
        </p:nvCxnSpPr>
        <p:spPr>
          <a:xfrm>
            <a:off x="4876929" y="2724676"/>
            <a:ext cx="472780" cy="123813"/>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84C98A0-557A-0647-9F7F-5C409C5155D0}"/>
              </a:ext>
            </a:extLst>
          </p:cNvPr>
          <p:cNvSpPr txBox="1"/>
          <p:nvPr/>
        </p:nvSpPr>
        <p:spPr>
          <a:xfrm>
            <a:off x="5113319" y="3333250"/>
            <a:ext cx="2259745" cy="369332"/>
          </a:xfrm>
          <a:prstGeom prst="rect">
            <a:avLst/>
          </a:prstGeom>
          <a:noFill/>
        </p:spPr>
        <p:txBody>
          <a:bodyPr wrap="square" rtlCol="0">
            <a:spAutoFit/>
          </a:bodyPr>
          <a:lstStyle/>
          <a:p>
            <a:r>
              <a:rPr lang="en-US" altLang="ja-JP" b="1" dirty="0">
                <a:solidFill>
                  <a:schemeClr val="accent1"/>
                </a:solidFill>
                <a:latin typeface="Microsoft YaHei" panose="020B0503020204020204" pitchFamily="34" charset="-122"/>
                <a:ea typeface="Microsoft YaHei" panose="020B0503020204020204" pitchFamily="34" charset="-122"/>
                <a:sym typeface="Arial" panose="020B0604020202020204" pitchFamily="34" charset="0"/>
              </a:rPr>
              <a:t>Flash flood</a:t>
            </a:r>
            <a:endParaRPr lang="en-US" b="1" dirty="0">
              <a:solidFill>
                <a:schemeClr val="accent1"/>
              </a:solidFill>
              <a:latin typeface="Microsoft YaHei" panose="020B0503020204020204" pitchFamily="34" charset="-122"/>
              <a:ea typeface="Microsoft YaHei" panose="020B0503020204020204" pitchFamily="34" charset="-122"/>
              <a:sym typeface="Arial" panose="020B0604020202020204" pitchFamily="34" charset="0"/>
            </a:endParaRPr>
          </a:p>
        </p:txBody>
      </p:sp>
      <p:cxnSp>
        <p:nvCxnSpPr>
          <p:cNvPr id="19" name="Straight Arrow Connector 18">
            <a:extLst>
              <a:ext uri="{FF2B5EF4-FFF2-40B4-BE49-F238E27FC236}">
                <a16:creationId xmlns:a16="http://schemas.microsoft.com/office/drawing/2014/main" id="{FB0535E2-640B-224C-9981-069A24B73A86}"/>
              </a:ext>
            </a:extLst>
          </p:cNvPr>
          <p:cNvCxnSpPr>
            <a:cxnSpLocks/>
          </p:cNvCxnSpPr>
          <p:nvPr/>
        </p:nvCxnSpPr>
        <p:spPr>
          <a:xfrm flipV="1">
            <a:off x="7937907" y="3756630"/>
            <a:ext cx="110768" cy="399048"/>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786B47B-3E3F-4348-B63A-38B6437E66B1}"/>
              </a:ext>
            </a:extLst>
          </p:cNvPr>
          <p:cNvSpPr txBox="1"/>
          <p:nvPr/>
        </p:nvSpPr>
        <p:spPr>
          <a:xfrm>
            <a:off x="-81132" y="97139"/>
            <a:ext cx="12502179" cy="646331"/>
          </a:xfrm>
          <a:prstGeom prst="rect">
            <a:avLst/>
          </a:prstGeom>
          <a:noFill/>
        </p:spPr>
        <p:txBody>
          <a:bodyPr wrap="square" rtlCol="0">
            <a:spAutoFit/>
          </a:bodyPr>
          <a:lstStyle/>
          <a:p>
            <a:r>
              <a:rPr lang="en-US" sz="3600" b="1" dirty="0">
                <a:solidFill>
                  <a:srgbClr val="C00000"/>
                </a:solidFill>
                <a:latin typeface="Times New Roman" panose="02020603050405020304" pitchFamily="18" charset="0"/>
                <a:cs typeface="Times New Roman" panose="02020603050405020304" pitchFamily="18" charset="0"/>
              </a:rPr>
              <a:t>Observed impacts of climate change on different type of floods</a:t>
            </a:r>
          </a:p>
        </p:txBody>
      </p:sp>
      <p:sp>
        <p:nvSpPr>
          <p:cNvPr id="21" name="TextBox 20">
            <a:extLst>
              <a:ext uri="{FF2B5EF4-FFF2-40B4-BE49-F238E27FC236}">
                <a16:creationId xmlns:a16="http://schemas.microsoft.com/office/drawing/2014/main" id="{6EE05635-D973-3A47-9597-EBFE410EF17B}"/>
              </a:ext>
            </a:extLst>
          </p:cNvPr>
          <p:cNvSpPr txBox="1"/>
          <p:nvPr/>
        </p:nvSpPr>
        <p:spPr>
          <a:xfrm>
            <a:off x="147918" y="942766"/>
            <a:ext cx="12044081" cy="830997"/>
          </a:xfrm>
          <a:prstGeom prst="rect">
            <a:avLst/>
          </a:prstGeom>
          <a:noFill/>
        </p:spPr>
        <p:txBody>
          <a:bodyPr wrap="square" rtlCol="0">
            <a:spAutoFit/>
          </a:bodyPr>
          <a:lstStyle/>
          <a:p>
            <a:pPr algn="ctr"/>
            <a:r>
              <a:rPr lang="en-US" sz="2400" b="1" dirty="0">
                <a:solidFill>
                  <a:schemeClr val="accent1"/>
                </a:solidFill>
                <a:latin typeface="Times New Roman" panose="02020603050405020304" pitchFamily="18" charset="0"/>
                <a:cs typeface="Times New Roman" panose="02020603050405020304" pitchFamily="18" charset="0"/>
              </a:rPr>
              <a:t>Historic observations show that large riverine floods tend be weaken while small river floods tend to be stronger as responding to increasing precipitation.</a:t>
            </a:r>
          </a:p>
        </p:txBody>
      </p:sp>
      <p:sp>
        <p:nvSpPr>
          <p:cNvPr id="22" name="TextBox 21">
            <a:extLst>
              <a:ext uri="{FF2B5EF4-FFF2-40B4-BE49-F238E27FC236}">
                <a16:creationId xmlns:a16="http://schemas.microsoft.com/office/drawing/2014/main" id="{A7028CB7-F05A-D14A-BD20-C200277CCA12}"/>
              </a:ext>
            </a:extLst>
          </p:cNvPr>
          <p:cNvSpPr txBox="1"/>
          <p:nvPr/>
        </p:nvSpPr>
        <p:spPr>
          <a:xfrm>
            <a:off x="3232006" y="2524621"/>
            <a:ext cx="1644923" cy="400110"/>
          </a:xfrm>
          <a:prstGeom prst="rect">
            <a:avLst/>
          </a:prstGeom>
          <a:noFill/>
        </p:spPr>
        <p:txBody>
          <a:bodyPr wrap="square" rtlCol="0">
            <a:spAutoFit/>
          </a:bodyPr>
          <a:lstStyle/>
          <a:p>
            <a:r>
              <a:rPr lang="en-US" sz="2000" b="1" dirty="0">
                <a:solidFill>
                  <a:schemeClr val="accent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Precipitation</a:t>
            </a:r>
          </a:p>
        </p:txBody>
      </p:sp>
      <p:cxnSp>
        <p:nvCxnSpPr>
          <p:cNvPr id="23" name="Straight Arrow Connector 22">
            <a:extLst>
              <a:ext uri="{FF2B5EF4-FFF2-40B4-BE49-F238E27FC236}">
                <a16:creationId xmlns:a16="http://schemas.microsoft.com/office/drawing/2014/main" id="{2FA93EA6-7006-E947-A23F-98A836C0B4F1}"/>
              </a:ext>
            </a:extLst>
          </p:cNvPr>
          <p:cNvCxnSpPr>
            <a:cxnSpLocks/>
          </p:cNvCxnSpPr>
          <p:nvPr/>
        </p:nvCxnSpPr>
        <p:spPr>
          <a:xfrm flipV="1">
            <a:off x="6574529" y="3407935"/>
            <a:ext cx="472780" cy="1597"/>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Slide Number Placeholder 3">
            <a:extLst>
              <a:ext uri="{FF2B5EF4-FFF2-40B4-BE49-F238E27FC236}">
                <a16:creationId xmlns:a16="http://schemas.microsoft.com/office/drawing/2014/main" id="{D72E5F6E-A3DD-654F-9E0B-AEFB3621951C}"/>
              </a:ext>
            </a:extLst>
          </p:cNvPr>
          <p:cNvSpPr txBox="1">
            <a:spLocks/>
          </p:cNvSpPr>
          <p:nvPr/>
        </p:nvSpPr>
        <p:spPr>
          <a:xfrm>
            <a:off x="11522245" y="6509601"/>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6</a:t>
            </a:fld>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72591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1">
            <a:extLst>
              <a:ext uri="{FF2B5EF4-FFF2-40B4-BE49-F238E27FC236}">
                <a16:creationId xmlns:a16="http://schemas.microsoft.com/office/drawing/2014/main" id="{F285B5A6-B5E5-3147-9DC7-42A0445A08B5}"/>
              </a:ext>
            </a:extLst>
          </p:cNvPr>
          <p:cNvGrpSpPr/>
          <p:nvPr/>
        </p:nvGrpSpPr>
        <p:grpSpPr>
          <a:xfrm>
            <a:off x="11405693" y="688358"/>
            <a:ext cx="465739" cy="121286"/>
            <a:chOff x="11369042" y="568879"/>
            <a:chExt cx="568324" cy="148001"/>
          </a:xfrm>
        </p:grpSpPr>
        <p:sp>
          <p:nvSpPr>
            <p:cNvPr id="11" name="平行四边形 12">
              <a:extLst>
                <a:ext uri="{FF2B5EF4-FFF2-40B4-BE49-F238E27FC236}">
                  <a16:creationId xmlns:a16="http://schemas.microsoft.com/office/drawing/2014/main" id="{DABD6607-2D23-2E4E-A51E-4F4D8440E45D}"/>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平行四边形 13">
              <a:extLst>
                <a:ext uri="{FF2B5EF4-FFF2-40B4-BE49-F238E27FC236}">
                  <a16:creationId xmlns:a16="http://schemas.microsoft.com/office/drawing/2014/main" id="{6B88D246-81C0-CD44-817C-D2034A0DB5DB}"/>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3" name="Picture 12">
            <a:extLst>
              <a:ext uri="{FF2B5EF4-FFF2-40B4-BE49-F238E27FC236}">
                <a16:creationId xmlns:a16="http://schemas.microsoft.com/office/drawing/2014/main" id="{5FBD5FED-4207-A347-BCFA-002B5E3119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12002" y="1409290"/>
            <a:ext cx="5842996" cy="4727705"/>
          </a:xfrm>
          <a:prstGeom prst="rect">
            <a:avLst/>
          </a:prstGeom>
        </p:spPr>
      </p:pic>
      <p:sp>
        <p:nvSpPr>
          <p:cNvPr id="14" name="Rectangle 13">
            <a:extLst>
              <a:ext uri="{FF2B5EF4-FFF2-40B4-BE49-F238E27FC236}">
                <a16:creationId xmlns:a16="http://schemas.microsoft.com/office/drawing/2014/main" id="{A34481D7-5B19-CF45-94A0-00320BBC781B}"/>
              </a:ext>
            </a:extLst>
          </p:cNvPr>
          <p:cNvSpPr/>
          <p:nvPr/>
        </p:nvSpPr>
        <p:spPr>
          <a:xfrm>
            <a:off x="9925801" y="4974633"/>
            <a:ext cx="1479892" cy="369332"/>
          </a:xfrm>
          <a:prstGeom prst="rect">
            <a:avLst/>
          </a:prstGeom>
        </p:spPr>
        <p:txBody>
          <a:bodyPr wrap="none">
            <a:spAutoFit/>
          </a:bodyPr>
          <a:lstStyle/>
          <a:p>
            <a:r>
              <a:rPr lang="en-US" b="1" dirty="0">
                <a:solidFill>
                  <a:srgbClr val="C00000"/>
                </a:solidFill>
                <a:latin typeface="Times New Roman" panose="02020603050405020304" pitchFamily="18" charset="0"/>
                <a:cs typeface="Times New Roman" panose="02020603050405020304" pitchFamily="18" charset="0"/>
              </a:rPr>
              <a:t>NOAA, 2021</a:t>
            </a:r>
          </a:p>
        </p:txBody>
      </p:sp>
      <p:pic>
        <p:nvPicPr>
          <p:cNvPr id="15" name="Picture 14">
            <a:extLst>
              <a:ext uri="{FF2B5EF4-FFF2-40B4-BE49-F238E27FC236}">
                <a16:creationId xmlns:a16="http://schemas.microsoft.com/office/drawing/2014/main" id="{8404892F-8D0A-844E-B8DB-08A7659897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445" y="1470163"/>
            <a:ext cx="6150905" cy="4728544"/>
          </a:xfrm>
          <a:prstGeom prst="rect">
            <a:avLst/>
          </a:prstGeom>
        </p:spPr>
      </p:pic>
      <p:sp>
        <p:nvSpPr>
          <p:cNvPr id="16" name="TextBox 15">
            <a:extLst>
              <a:ext uri="{FF2B5EF4-FFF2-40B4-BE49-F238E27FC236}">
                <a16:creationId xmlns:a16="http://schemas.microsoft.com/office/drawing/2014/main" id="{576367A4-6A1D-524A-82E6-FA51BF90452F}"/>
              </a:ext>
            </a:extLst>
          </p:cNvPr>
          <p:cNvSpPr txBox="1"/>
          <p:nvPr/>
        </p:nvSpPr>
        <p:spPr>
          <a:xfrm>
            <a:off x="2401867" y="84587"/>
            <a:ext cx="9115219" cy="646331"/>
          </a:xfrm>
          <a:prstGeom prst="rect">
            <a:avLst/>
          </a:prstGeom>
          <a:noFill/>
        </p:spPr>
        <p:txBody>
          <a:bodyPr wrap="square" rtlCol="0">
            <a:spAutoFit/>
          </a:bodyPr>
          <a:lstStyle/>
          <a:p>
            <a:r>
              <a:rPr lang="en-US" sz="3600" b="1" dirty="0">
                <a:solidFill>
                  <a:srgbClr val="C00000"/>
                </a:solidFill>
                <a:latin typeface="Times New Roman" panose="02020603050405020304" pitchFamily="18" charset="0"/>
                <a:cs typeface="Times New Roman" panose="02020603050405020304" pitchFamily="18" charset="0"/>
              </a:rPr>
              <a:t>Observed impacts of climate change on flood</a:t>
            </a:r>
          </a:p>
        </p:txBody>
      </p:sp>
      <p:sp>
        <p:nvSpPr>
          <p:cNvPr id="17" name="Rectangle 16">
            <a:extLst>
              <a:ext uri="{FF2B5EF4-FFF2-40B4-BE49-F238E27FC236}">
                <a16:creationId xmlns:a16="http://schemas.microsoft.com/office/drawing/2014/main" id="{98AC6B85-D5ED-8448-9181-7C789DB5A13F}"/>
              </a:ext>
            </a:extLst>
          </p:cNvPr>
          <p:cNvSpPr/>
          <p:nvPr/>
        </p:nvSpPr>
        <p:spPr>
          <a:xfrm>
            <a:off x="655947" y="939041"/>
            <a:ext cx="5469280" cy="646331"/>
          </a:xfrm>
          <a:prstGeom prst="rect">
            <a:avLst/>
          </a:prstGeom>
        </p:spPr>
        <p:txBody>
          <a:bodyPr wrap="square">
            <a:spAutoFit/>
          </a:bodyPr>
          <a:lstStyle/>
          <a:p>
            <a:r>
              <a:rPr lang="en-US" b="1" dirty="0">
                <a:solidFill>
                  <a:schemeClr val="accent1"/>
                </a:solidFill>
                <a:latin typeface="Times New Roman" panose="02020603050405020304" pitchFamily="18" charset="0"/>
                <a:cs typeface="Times New Roman" panose="02020603050405020304" pitchFamily="18" charset="0"/>
              </a:rPr>
              <a:t>The percentage of the CONUS that experienced much greater than normal precipitation</a:t>
            </a:r>
          </a:p>
        </p:txBody>
      </p:sp>
      <p:sp>
        <p:nvSpPr>
          <p:cNvPr id="18" name="Rectangle 17">
            <a:extLst>
              <a:ext uri="{FF2B5EF4-FFF2-40B4-BE49-F238E27FC236}">
                <a16:creationId xmlns:a16="http://schemas.microsoft.com/office/drawing/2014/main" id="{8A71EDC6-46D1-5F49-81DC-27BE9E4E65D7}"/>
              </a:ext>
            </a:extLst>
          </p:cNvPr>
          <p:cNvSpPr/>
          <p:nvPr/>
        </p:nvSpPr>
        <p:spPr>
          <a:xfrm>
            <a:off x="6571728" y="846206"/>
            <a:ext cx="5445467" cy="923330"/>
          </a:xfrm>
          <a:prstGeom prst="rect">
            <a:avLst/>
          </a:prstGeom>
        </p:spPr>
        <p:txBody>
          <a:bodyPr wrap="square">
            <a:spAutoFit/>
          </a:bodyPr>
          <a:lstStyle/>
          <a:p>
            <a:r>
              <a:rPr lang="en-US" b="1" dirty="0">
                <a:solidFill>
                  <a:schemeClr val="accent1"/>
                </a:solidFill>
                <a:latin typeface="Times New Roman" panose="02020603050405020304" pitchFamily="18" charset="0"/>
                <a:cs typeface="Times New Roman" panose="02020603050405020304" pitchFamily="18" charset="0"/>
              </a:rPr>
              <a:t>The percentage of the CONUS where a much greater than normal portion of total annual precipitation has come from extreme single-day precipitation events</a:t>
            </a:r>
          </a:p>
        </p:txBody>
      </p:sp>
      <p:sp>
        <p:nvSpPr>
          <p:cNvPr id="19" name="Slide Number Placeholder 3">
            <a:extLst>
              <a:ext uri="{FF2B5EF4-FFF2-40B4-BE49-F238E27FC236}">
                <a16:creationId xmlns:a16="http://schemas.microsoft.com/office/drawing/2014/main" id="{F7195AB2-4490-5A4B-9228-5EC4180AFC0D}"/>
              </a:ext>
            </a:extLst>
          </p:cNvPr>
          <p:cNvSpPr txBox="1">
            <a:spLocks/>
          </p:cNvSpPr>
          <p:nvPr/>
        </p:nvSpPr>
        <p:spPr>
          <a:xfrm>
            <a:off x="11488055" y="6517516"/>
            <a:ext cx="87215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smtClean="0">
                <a:solidFill>
                  <a:schemeClr val="bg1">
                    <a:lumMod val="65000"/>
                  </a:schemeClr>
                </a:solidFill>
                <a:latin typeface="Microsoft YaHei" panose="020B0503020204020204" pitchFamily="34" charset="-122"/>
                <a:ea typeface="Microsoft YaHei" panose="020B0503020204020204" pitchFamily="34" charset="-122"/>
              </a:rPr>
              <a:pPr/>
              <a:t>7</a:t>
            </a:fld>
            <a:r>
              <a:rPr lang="en-US" altLang="zh-CN" sz="160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
        <p:nvSpPr>
          <p:cNvPr id="20" name="Rectangle 19">
            <a:extLst>
              <a:ext uri="{FF2B5EF4-FFF2-40B4-BE49-F238E27FC236}">
                <a16:creationId xmlns:a16="http://schemas.microsoft.com/office/drawing/2014/main" id="{2164D011-C76B-DB49-9906-91EFED41012C}"/>
              </a:ext>
            </a:extLst>
          </p:cNvPr>
          <p:cNvSpPr/>
          <p:nvPr/>
        </p:nvSpPr>
        <p:spPr>
          <a:xfrm>
            <a:off x="159058" y="5984370"/>
            <a:ext cx="11858137" cy="830997"/>
          </a:xfrm>
          <a:prstGeom prst="rect">
            <a:avLst/>
          </a:prstGeom>
        </p:spPr>
        <p:txBody>
          <a:bodyPr wrap="square">
            <a:spAutoFit/>
          </a:bodyPr>
          <a:lstStyle/>
          <a:p>
            <a:pPr algn="ctr"/>
            <a:r>
              <a:rPr lang="en-US" sz="2400" b="1" dirty="0">
                <a:solidFill>
                  <a:schemeClr val="accent1"/>
                </a:solidFill>
              </a:rPr>
              <a:t>Increases and decreases in frequency and magnitude of river flood events generally coincide with increases and decreases </a:t>
            </a:r>
            <a:r>
              <a:rPr lang="en-US" sz="2400" b="1" dirty="0">
                <a:solidFill>
                  <a:srgbClr val="C00000"/>
                </a:solidFill>
              </a:rPr>
              <a:t>in the frequency of heavy rainfall events</a:t>
            </a:r>
          </a:p>
        </p:txBody>
      </p:sp>
      <p:sp>
        <p:nvSpPr>
          <p:cNvPr id="2" name="平行四边形 3">
            <a:extLst>
              <a:ext uri="{FF2B5EF4-FFF2-40B4-BE49-F238E27FC236}">
                <a16:creationId xmlns:a16="http://schemas.microsoft.com/office/drawing/2014/main" id="{7479068E-C647-C481-AFA0-A2823C2FFC07}"/>
              </a:ext>
            </a:extLst>
          </p:cNvPr>
          <p:cNvSpPr/>
          <p:nvPr/>
        </p:nvSpPr>
        <p:spPr>
          <a:xfrm>
            <a:off x="-350519" y="0"/>
            <a:ext cx="868680" cy="7619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4">
            <a:extLst>
              <a:ext uri="{FF2B5EF4-FFF2-40B4-BE49-F238E27FC236}">
                <a16:creationId xmlns:a16="http://schemas.microsoft.com/office/drawing/2014/main" id="{2202DD44-A47F-1F18-A4E2-F4B73BE4B307}"/>
              </a:ext>
            </a:extLst>
          </p:cNvPr>
          <p:cNvSpPr/>
          <p:nvPr/>
        </p:nvSpPr>
        <p:spPr>
          <a:xfrm>
            <a:off x="347241" y="0"/>
            <a:ext cx="1843175" cy="21048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 fmla="*/ 0 w 2604303"/>
              <a:gd name="connsiteY0" fmla="*/ 0 h 185195"/>
              <a:gd name="connsiteX1" fmla="*/ 2604303 w 2604303"/>
              <a:gd name="connsiteY1" fmla="*/ 0 h 185195"/>
              <a:gd name="connsiteX2" fmla="*/ 2512863 w 2604303"/>
              <a:gd name="connsiteY2" fmla="*/ 185195 h 185195"/>
              <a:gd name="connsiteX3" fmla="*/ 0 w 2604303"/>
              <a:gd name="connsiteY3" fmla="*/ 185195 h 185195"/>
              <a:gd name="connsiteX4" fmla="*/ 0 w 2604303"/>
              <a:gd name="connsiteY4" fmla="*/ 0 h 185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平行四边形 5">
            <a:extLst>
              <a:ext uri="{FF2B5EF4-FFF2-40B4-BE49-F238E27FC236}">
                <a16:creationId xmlns:a16="http://schemas.microsoft.com/office/drawing/2014/main" id="{9171A89A-EDCD-3E47-0B39-939FC0278388}"/>
              </a:ext>
            </a:extLst>
          </p:cNvPr>
          <p:cNvSpPr/>
          <p:nvPr/>
        </p:nvSpPr>
        <p:spPr>
          <a:xfrm>
            <a:off x="137162" y="90238"/>
            <a:ext cx="662938"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平行四边形 6">
            <a:extLst>
              <a:ext uri="{FF2B5EF4-FFF2-40B4-BE49-F238E27FC236}">
                <a16:creationId xmlns:a16="http://schemas.microsoft.com/office/drawing/2014/main" id="{F042AD75-D6A2-A517-054E-3776FCCBBD7A}"/>
              </a:ext>
            </a:extLst>
          </p:cNvPr>
          <p:cNvSpPr/>
          <p:nvPr/>
        </p:nvSpPr>
        <p:spPr>
          <a:xfrm>
            <a:off x="1654933" y="223989"/>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平行四边形 7">
            <a:extLst>
              <a:ext uri="{FF2B5EF4-FFF2-40B4-BE49-F238E27FC236}">
                <a16:creationId xmlns:a16="http://schemas.microsoft.com/office/drawing/2014/main" id="{088D78A4-1595-81D2-BF0B-299498307837}"/>
              </a:ext>
            </a:extLst>
          </p:cNvPr>
          <p:cNvSpPr/>
          <p:nvPr/>
        </p:nvSpPr>
        <p:spPr>
          <a:xfrm>
            <a:off x="1966696" y="0"/>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平行四边形 8">
            <a:extLst>
              <a:ext uri="{FF2B5EF4-FFF2-40B4-BE49-F238E27FC236}">
                <a16:creationId xmlns:a16="http://schemas.microsoft.com/office/drawing/2014/main" id="{EEB5A595-9322-DB96-F0F7-D5605BC65BF2}"/>
              </a:ext>
            </a:extLst>
          </p:cNvPr>
          <p:cNvSpPr/>
          <p:nvPr/>
        </p:nvSpPr>
        <p:spPr>
          <a:xfrm>
            <a:off x="-56225" y="402311"/>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平行四边形 9">
            <a:extLst>
              <a:ext uri="{FF2B5EF4-FFF2-40B4-BE49-F238E27FC236}">
                <a16:creationId xmlns:a16="http://schemas.microsoft.com/office/drawing/2014/main" id="{02204BEF-64F7-5A6A-E329-491616BF6104}"/>
              </a:ext>
            </a:extLst>
          </p:cNvPr>
          <p:cNvSpPr/>
          <p:nvPr/>
        </p:nvSpPr>
        <p:spPr>
          <a:xfrm>
            <a:off x="-28317" y="147908"/>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504316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4" descr="/Users/seven/Desktop/其他文件/论文所有图/论文图片PDF/1审改图/prec_FR25_flood_clim.jpg">
            <a:extLst>
              <a:ext uri="{FF2B5EF4-FFF2-40B4-BE49-F238E27FC236}">
                <a16:creationId xmlns:a16="http://schemas.microsoft.com/office/drawing/2014/main" id="{31648D82-3038-5C4A-998B-E3F65FF0F2BB}"/>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798287" y="631554"/>
            <a:ext cx="9276047" cy="6221227"/>
          </a:xfrm>
          <a:prstGeom prst="rect">
            <a:avLst/>
          </a:prstGeom>
          <a:noFill/>
          <a:ln>
            <a:noFill/>
          </a:ln>
          <a:extLst>
            <a:ext uri="{53640926-AAD7-44D8-BBD7-CCE9431645EC}">
              <a14:shadowObscured xmlns:a14="http://schemas.microsoft.com/office/drawing/2010/main"/>
            </a:ext>
          </a:extLst>
        </p:spPr>
      </p:pic>
      <p:sp>
        <p:nvSpPr>
          <p:cNvPr id="12" name="平行四边形 3">
            <a:extLst>
              <a:ext uri="{FF2B5EF4-FFF2-40B4-BE49-F238E27FC236}">
                <a16:creationId xmlns:a16="http://schemas.microsoft.com/office/drawing/2014/main" id="{6C5FE4DF-F82A-3E4E-987B-B509495890D7}"/>
              </a:ext>
            </a:extLst>
          </p:cNvPr>
          <p:cNvSpPr/>
          <p:nvPr/>
        </p:nvSpPr>
        <p:spPr>
          <a:xfrm>
            <a:off x="-350519" y="0"/>
            <a:ext cx="868680" cy="7619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4">
            <a:extLst>
              <a:ext uri="{FF2B5EF4-FFF2-40B4-BE49-F238E27FC236}">
                <a16:creationId xmlns:a16="http://schemas.microsoft.com/office/drawing/2014/main" id="{E9C2E2C3-CF65-A048-A58E-C17422A33C0E}"/>
              </a:ext>
            </a:extLst>
          </p:cNvPr>
          <p:cNvSpPr/>
          <p:nvPr/>
        </p:nvSpPr>
        <p:spPr>
          <a:xfrm>
            <a:off x="347241" y="0"/>
            <a:ext cx="1843175" cy="21048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 fmla="*/ 0 w 2604303"/>
              <a:gd name="connsiteY0" fmla="*/ 0 h 185195"/>
              <a:gd name="connsiteX1" fmla="*/ 2604303 w 2604303"/>
              <a:gd name="connsiteY1" fmla="*/ 0 h 185195"/>
              <a:gd name="connsiteX2" fmla="*/ 2512863 w 2604303"/>
              <a:gd name="connsiteY2" fmla="*/ 185195 h 185195"/>
              <a:gd name="connsiteX3" fmla="*/ 0 w 2604303"/>
              <a:gd name="connsiteY3" fmla="*/ 185195 h 185195"/>
              <a:gd name="connsiteX4" fmla="*/ 0 w 2604303"/>
              <a:gd name="connsiteY4" fmla="*/ 0 h 185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平行四边形 5">
            <a:extLst>
              <a:ext uri="{FF2B5EF4-FFF2-40B4-BE49-F238E27FC236}">
                <a16:creationId xmlns:a16="http://schemas.microsoft.com/office/drawing/2014/main" id="{169997D9-1456-5046-9821-410E26AA7536}"/>
              </a:ext>
            </a:extLst>
          </p:cNvPr>
          <p:cNvSpPr/>
          <p:nvPr/>
        </p:nvSpPr>
        <p:spPr>
          <a:xfrm>
            <a:off x="137162" y="90238"/>
            <a:ext cx="662938"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平行四边形 6">
            <a:extLst>
              <a:ext uri="{FF2B5EF4-FFF2-40B4-BE49-F238E27FC236}">
                <a16:creationId xmlns:a16="http://schemas.microsoft.com/office/drawing/2014/main" id="{EDE27ACC-F8CC-8C4F-8C34-D77E4B669AE0}"/>
              </a:ext>
            </a:extLst>
          </p:cNvPr>
          <p:cNvSpPr/>
          <p:nvPr/>
        </p:nvSpPr>
        <p:spPr>
          <a:xfrm>
            <a:off x="1654933" y="223989"/>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平行四边形 7">
            <a:extLst>
              <a:ext uri="{FF2B5EF4-FFF2-40B4-BE49-F238E27FC236}">
                <a16:creationId xmlns:a16="http://schemas.microsoft.com/office/drawing/2014/main" id="{40F98109-2673-7B47-BF0A-5CDA225FB970}"/>
              </a:ext>
            </a:extLst>
          </p:cNvPr>
          <p:cNvSpPr/>
          <p:nvPr/>
        </p:nvSpPr>
        <p:spPr>
          <a:xfrm>
            <a:off x="1966696" y="0"/>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平行四边形 8">
            <a:extLst>
              <a:ext uri="{FF2B5EF4-FFF2-40B4-BE49-F238E27FC236}">
                <a16:creationId xmlns:a16="http://schemas.microsoft.com/office/drawing/2014/main" id="{8C77EA69-2F93-F642-865B-F5ABDC124703}"/>
              </a:ext>
            </a:extLst>
          </p:cNvPr>
          <p:cNvSpPr/>
          <p:nvPr/>
        </p:nvSpPr>
        <p:spPr>
          <a:xfrm>
            <a:off x="-56225" y="402311"/>
            <a:ext cx="402888"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平行四边形 9">
            <a:extLst>
              <a:ext uri="{FF2B5EF4-FFF2-40B4-BE49-F238E27FC236}">
                <a16:creationId xmlns:a16="http://schemas.microsoft.com/office/drawing/2014/main" id="{414041C6-762F-824D-88CF-E2000CDAB1FE}"/>
              </a:ext>
            </a:extLst>
          </p:cNvPr>
          <p:cNvSpPr/>
          <p:nvPr/>
        </p:nvSpPr>
        <p:spPr>
          <a:xfrm>
            <a:off x="-28317" y="147908"/>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9" name="直接连接符 10">
            <a:extLst>
              <a:ext uri="{FF2B5EF4-FFF2-40B4-BE49-F238E27FC236}">
                <a16:creationId xmlns:a16="http://schemas.microsoft.com/office/drawing/2014/main" id="{5363C973-940E-2F42-95FE-042DC3AD6488}"/>
              </a:ext>
            </a:extLst>
          </p:cNvPr>
          <p:cNvCxnSpPr>
            <a:cxnSpLocks/>
          </p:cNvCxnSpPr>
          <p:nvPr/>
        </p:nvCxnSpPr>
        <p:spPr>
          <a:xfrm>
            <a:off x="518161" y="739404"/>
            <a:ext cx="11450062"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20" name="组合 11">
            <a:extLst>
              <a:ext uri="{FF2B5EF4-FFF2-40B4-BE49-F238E27FC236}">
                <a16:creationId xmlns:a16="http://schemas.microsoft.com/office/drawing/2014/main" id="{DAE177FC-F4D9-D147-8B90-5DAAC90FDAF5}"/>
              </a:ext>
            </a:extLst>
          </p:cNvPr>
          <p:cNvGrpSpPr/>
          <p:nvPr/>
        </p:nvGrpSpPr>
        <p:grpSpPr>
          <a:xfrm>
            <a:off x="11405693" y="595594"/>
            <a:ext cx="465739" cy="121286"/>
            <a:chOff x="11369042" y="568879"/>
            <a:chExt cx="568324" cy="148001"/>
          </a:xfrm>
        </p:grpSpPr>
        <p:sp>
          <p:nvSpPr>
            <p:cNvPr id="21" name="平行四边形 12">
              <a:extLst>
                <a:ext uri="{FF2B5EF4-FFF2-40B4-BE49-F238E27FC236}">
                  <a16:creationId xmlns:a16="http://schemas.microsoft.com/office/drawing/2014/main" id="{AB8D1E6E-DA18-E545-BF84-CCBA611BFDCC}"/>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平行四边形 13">
              <a:extLst>
                <a:ext uri="{FF2B5EF4-FFF2-40B4-BE49-F238E27FC236}">
                  <a16:creationId xmlns:a16="http://schemas.microsoft.com/office/drawing/2014/main" id="{181F777B-EA73-1A48-B481-AFEC5DF19E34}"/>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5" name="Rectangle 24">
            <a:extLst>
              <a:ext uri="{FF2B5EF4-FFF2-40B4-BE49-F238E27FC236}">
                <a16:creationId xmlns:a16="http://schemas.microsoft.com/office/drawing/2014/main" id="{83B62250-8B87-3240-8DA3-7239BD23BD4E}"/>
              </a:ext>
            </a:extLst>
          </p:cNvPr>
          <p:cNvSpPr/>
          <p:nvPr/>
        </p:nvSpPr>
        <p:spPr>
          <a:xfrm>
            <a:off x="879244" y="3906958"/>
            <a:ext cx="9107389" cy="290696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B722F9B-878A-AF4D-9C54-33634F6A3005}"/>
              </a:ext>
            </a:extLst>
          </p:cNvPr>
          <p:cNvSpPr txBox="1"/>
          <p:nvPr/>
        </p:nvSpPr>
        <p:spPr>
          <a:xfrm>
            <a:off x="6753615" y="1691002"/>
            <a:ext cx="1084415" cy="276999"/>
          </a:xfrm>
          <a:prstGeom prst="rect">
            <a:avLst/>
          </a:prstGeom>
          <a:noFill/>
        </p:spPr>
        <p:txBody>
          <a:bodyPr wrap="square" rtlCol="0">
            <a:spAutoFit/>
          </a:bodyPr>
          <a:lstStyle/>
          <a:p>
            <a:r>
              <a:rPr lang="en-US" sz="1200" b="1" dirty="0">
                <a:solidFill>
                  <a:srgbClr val="FF0000"/>
                </a:solidFill>
                <a:latin typeface="Microsoft YaHei" panose="020B0503020204020204" pitchFamily="34" charset="-122"/>
                <a:ea typeface="Microsoft YaHei" panose="020B0503020204020204" pitchFamily="34" charset="-122"/>
              </a:rPr>
              <a:t>Frequency</a:t>
            </a:r>
          </a:p>
        </p:txBody>
      </p:sp>
      <p:sp>
        <p:nvSpPr>
          <p:cNvPr id="29" name="TextBox 28">
            <a:extLst>
              <a:ext uri="{FF2B5EF4-FFF2-40B4-BE49-F238E27FC236}">
                <a16:creationId xmlns:a16="http://schemas.microsoft.com/office/drawing/2014/main" id="{FE41E4C2-2B42-ED4E-A339-FBD178914AF6}"/>
              </a:ext>
            </a:extLst>
          </p:cNvPr>
          <p:cNvSpPr txBox="1"/>
          <p:nvPr/>
        </p:nvSpPr>
        <p:spPr>
          <a:xfrm>
            <a:off x="9986633" y="1920080"/>
            <a:ext cx="2357288" cy="523220"/>
          </a:xfrm>
          <a:prstGeom prst="rect">
            <a:avLst/>
          </a:prstGeom>
          <a:noFill/>
        </p:spPr>
        <p:txBody>
          <a:bodyPr wrap="square" rtlCol="0">
            <a:spAutoFit/>
          </a:bodyPr>
          <a:lstStyle/>
          <a:p>
            <a:r>
              <a:rPr lang="en-US" altLang="ja-JP" sz="2800" b="1" dirty="0">
                <a:solidFill>
                  <a:srgbClr val="FF0000"/>
                </a:solidFill>
                <a:latin typeface="Times New Roman" panose="02020603050405020304" pitchFamily="18" charset="0"/>
                <a:cs typeface="Times New Roman" panose="02020603050405020304" pitchFamily="18" charset="0"/>
              </a:rPr>
              <a:t>Precipitation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A903DE1-D8E0-C647-AF27-71F942C00980}"/>
              </a:ext>
            </a:extLst>
          </p:cNvPr>
          <p:cNvSpPr txBox="1"/>
          <p:nvPr/>
        </p:nvSpPr>
        <p:spPr>
          <a:xfrm>
            <a:off x="2453040" y="69284"/>
            <a:ext cx="6839329"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Precipitation-flooding characteristics</a:t>
            </a:r>
          </a:p>
        </p:txBody>
      </p:sp>
      <p:sp>
        <p:nvSpPr>
          <p:cNvPr id="35" name="TextBox 34">
            <a:extLst>
              <a:ext uri="{FF2B5EF4-FFF2-40B4-BE49-F238E27FC236}">
                <a16:creationId xmlns:a16="http://schemas.microsoft.com/office/drawing/2014/main" id="{140684DC-FBDB-E243-89A0-C988B1804E96}"/>
              </a:ext>
            </a:extLst>
          </p:cNvPr>
          <p:cNvSpPr txBox="1"/>
          <p:nvPr/>
        </p:nvSpPr>
        <p:spPr>
          <a:xfrm>
            <a:off x="2313540" y="3196232"/>
            <a:ext cx="1084415" cy="276999"/>
          </a:xfrm>
          <a:prstGeom prst="rect">
            <a:avLst/>
          </a:prstGeom>
          <a:noFill/>
        </p:spPr>
        <p:txBody>
          <a:bodyPr wrap="square" rtlCol="0">
            <a:spAutoFit/>
          </a:bodyPr>
          <a:lstStyle/>
          <a:p>
            <a:r>
              <a:rPr lang="en-US" sz="1200" b="1" dirty="0">
                <a:solidFill>
                  <a:srgbClr val="FF0000"/>
                </a:solidFill>
                <a:latin typeface="Microsoft YaHei" panose="020B0503020204020204" pitchFamily="34" charset="-122"/>
                <a:ea typeface="Microsoft YaHei" panose="020B0503020204020204" pitchFamily="34" charset="-122"/>
              </a:rPr>
              <a:t>Intensity</a:t>
            </a:r>
          </a:p>
        </p:txBody>
      </p:sp>
      <p:sp>
        <p:nvSpPr>
          <p:cNvPr id="36" name="TextBox 35">
            <a:extLst>
              <a:ext uri="{FF2B5EF4-FFF2-40B4-BE49-F238E27FC236}">
                <a16:creationId xmlns:a16="http://schemas.microsoft.com/office/drawing/2014/main" id="{7826C170-6DDF-B94B-AB62-6D50E962DCFD}"/>
              </a:ext>
            </a:extLst>
          </p:cNvPr>
          <p:cNvSpPr txBox="1"/>
          <p:nvPr/>
        </p:nvSpPr>
        <p:spPr>
          <a:xfrm>
            <a:off x="6455069" y="3286777"/>
            <a:ext cx="2652804" cy="461665"/>
          </a:xfrm>
          <a:prstGeom prst="rect">
            <a:avLst/>
          </a:prstGeom>
          <a:noFill/>
        </p:spPr>
        <p:txBody>
          <a:bodyPr wrap="square" rtlCol="0">
            <a:spAutoFit/>
          </a:bodyPr>
          <a:lstStyle/>
          <a:p>
            <a:r>
              <a:rPr lang="en-US" sz="1200" b="1" dirty="0">
                <a:solidFill>
                  <a:srgbClr val="FF0000"/>
                </a:solidFill>
                <a:latin typeface="Microsoft YaHei" panose="020B0503020204020204" pitchFamily="34" charset="-122"/>
                <a:ea typeface="Microsoft YaHei" panose="020B0503020204020204" pitchFamily="34" charset="-122"/>
              </a:rPr>
              <a:t>Precipitation amount &gt;25mm</a:t>
            </a:r>
          </a:p>
          <a:p>
            <a:endParaRPr lang="en-US" sz="1200" b="1" dirty="0">
              <a:solidFill>
                <a:srgbClr val="FF0000"/>
              </a:solidFill>
              <a:latin typeface="Microsoft YaHei" panose="020B0503020204020204" pitchFamily="34" charset="-122"/>
              <a:ea typeface="Microsoft YaHei" panose="020B0503020204020204" pitchFamily="34" charset="-122"/>
            </a:endParaRPr>
          </a:p>
        </p:txBody>
      </p:sp>
      <p:sp>
        <p:nvSpPr>
          <p:cNvPr id="37" name="TextBox 36">
            <a:extLst>
              <a:ext uri="{FF2B5EF4-FFF2-40B4-BE49-F238E27FC236}">
                <a16:creationId xmlns:a16="http://schemas.microsoft.com/office/drawing/2014/main" id="{CDA58995-3874-8741-9713-9FA2FFDDDE47}"/>
              </a:ext>
            </a:extLst>
          </p:cNvPr>
          <p:cNvSpPr txBox="1"/>
          <p:nvPr/>
        </p:nvSpPr>
        <p:spPr>
          <a:xfrm>
            <a:off x="2178573" y="1720025"/>
            <a:ext cx="2652804" cy="461665"/>
          </a:xfrm>
          <a:prstGeom prst="rect">
            <a:avLst/>
          </a:prstGeom>
          <a:noFill/>
        </p:spPr>
        <p:txBody>
          <a:bodyPr wrap="square" rtlCol="0">
            <a:spAutoFit/>
          </a:bodyPr>
          <a:lstStyle/>
          <a:p>
            <a:r>
              <a:rPr lang="en-US" sz="1200" b="1" dirty="0">
                <a:solidFill>
                  <a:srgbClr val="FF0000"/>
                </a:solidFill>
                <a:latin typeface="Microsoft YaHei" panose="020B0503020204020204" pitchFamily="34" charset="-122"/>
                <a:ea typeface="Microsoft YaHei" panose="020B0503020204020204" pitchFamily="34" charset="-122"/>
              </a:rPr>
              <a:t>Total precipitation amount </a:t>
            </a:r>
          </a:p>
          <a:p>
            <a:endParaRPr lang="en-US" sz="1200" b="1" dirty="0">
              <a:solidFill>
                <a:srgbClr val="FF0000"/>
              </a:solidFill>
              <a:latin typeface="Microsoft YaHei" panose="020B0503020204020204" pitchFamily="34" charset="-122"/>
              <a:ea typeface="Microsoft YaHei" panose="020B0503020204020204" pitchFamily="34" charset="-122"/>
            </a:endParaRPr>
          </a:p>
        </p:txBody>
      </p:sp>
      <p:sp>
        <p:nvSpPr>
          <p:cNvPr id="38" name="TextBox 37">
            <a:extLst>
              <a:ext uri="{FF2B5EF4-FFF2-40B4-BE49-F238E27FC236}">
                <a16:creationId xmlns:a16="http://schemas.microsoft.com/office/drawing/2014/main" id="{DD41AA91-567E-674F-8B47-01A667DFEF6D}"/>
              </a:ext>
            </a:extLst>
          </p:cNvPr>
          <p:cNvSpPr txBox="1"/>
          <p:nvPr/>
        </p:nvSpPr>
        <p:spPr>
          <a:xfrm>
            <a:off x="10184486" y="4956945"/>
            <a:ext cx="1221207" cy="523220"/>
          </a:xfrm>
          <a:prstGeom prst="rect">
            <a:avLst/>
          </a:prstGeom>
          <a:noFill/>
        </p:spPr>
        <p:txBody>
          <a:bodyPr wrap="square" rtlCol="0">
            <a:spAutoFit/>
          </a:bodyPr>
          <a:lstStyle/>
          <a:p>
            <a:r>
              <a:rPr lang="en-US" altLang="ja-JP" sz="2800" b="1" dirty="0">
                <a:solidFill>
                  <a:srgbClr val="FF0000"/>
                </a:solidFill>
                <a:latin typeface="Times New Roman" panose="02020603050405020304" pitchFamily="18" charset="0"/>
                <a:cs typeface="Times New Roman" panose="02020603050405020304" pitchFamily="18" charset="0"/>
              </a:rPr>
              <a:t>Flood</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A57F0B73-15B3-2342-BB4E-F0F7C15F1EE0}"/>
              </a:ext>
            </a:extLst>
          </p:cNvPr>
          <p:cNvSpPr txBox="1"/>
          <p:nvPr/>
        </p:nvSpPr>
        <p:spPr>
          <a:xfrm>
            <a:off x="2225793" y="4679946"/>
            <a:ext cx="1084415" cy="276999"/>
          </a:xfrm>
          <a:prstGeom prst="rect">
            <a:avLst/>
          </a:prstGeom>
          <a:noFill/>
        </p:spPr>
        <p:txBody>
          <a:bodyPr wrap="square" rtlCol="0">
            <a:spAutoFit/>
          </a:bodyPr>
          <a:lstStyle/>
          <a:p>
            <a:r>
              <a:rPr lang="en-US" sz="1200" b="1" dirty="0">
                <a:solidFill>
                  <a:srgbClr val="FF0000"/>
                </a:solidFill>
                <a:latin typeface="Microsoft YaHei" panose="020B0503020204020204" pitchFamily="34" charset="-122"/>
                <a:ea typeface="Microsoft YaHei" panose="020B0503020204020204" pitchFamily="34" charset="-122"/>
              </a:rPr>
              <a:t>Frequency</a:t>
            </a:r>
          </a:p>
        </p:txBody>
      </p:sp>
      <p:sp>
        <p:nvSpPr>
          <p:cNvPr id="40" name="TextBox 39">
            <a:extLst>
              <a:ext uri="{FF2B5EF4-FFF2-40B4-BE49-F238E27FC236}">
                <a16:creationId xmlns:a16="http://schemas.microsoft.com/office/drawing/2014/main" id="{8199E1E6-6ECF-6243-884C-19907A437DCD}"/>
              </a:ext>
            </a:extLst>
          </p:cNvPr>
          <p:cNvSpPr txBox="1"/>
          <p:nvPr/>
        </p:nvSpPr>
        <p:spPr>
          <a:xfrm>
            <a:off x="2313540" y="6230291"/>
            <a:ext cx="1815833" cy="276999"/>
          </a:xfrm>
          <a:prstGeom prst="rect">
            <a:avLst/>
          </a:prstGeom>
          <a:noFill/>
        </p:spPr>
        <p:txBody>
          <a:bodyPr wrap="square" rtlCol="0">
            <a:spAutoFit/>
          </a:bodyPr>
          <a:lstStyle/>
          <a:p>
            <a:r>
              <a:rPr lang="en-US" sz="1200" b="1" dirty="0">
                <a:solidFill>
                  <a:srgbClr val="FF0000"/>
                </a:solidFill>
                <a:latin typeface="Microsoft YaHei" panose="020B0503020204020204" pitchFamily="34" charset="-122"/>
                <a:ea typeface="Microsoft YaHei" panose="020B0503020204020204" pitchFamily="34" charset="-122"/>
              </a:rPr>
              <a:t>Intensity per event</a:t>
            </a:r>
          </a:p>
        </p:txBody>
      </p:sp>
      <p:sp>
        <p:nvSpPr>
          <p:cNvPr id="41" name="TextBox 40">
            <a:extLst>
              <a:ext uri="{FF2B5EF4-FFF2-40B4-BE49-F238E27FC236}">
                <a16:creationId xmlns:a16="http://schemas.microsoft.com/office/drawing/2014/main" id="{9F667E57-8850-114D-BBBE-A48EBB591828}"/>
              </a:ext>
            </a:extLst>
          </p:cNvPr>
          <p:cNvSpPr txBox="1"/>
          <p:nvPr/>
        </p:nvSpPr>
        <p:spPr>
          <a:xfrm>
            <a:off x="7060985" y="4747176"/>
            <a:ext cx="1084415" cy="276999"/>
          </a:xfrm>
          <a:prstGeom prst="rect">
            <a:avLst/>
          </a:prstGeom>
          <a:noFill/>
        </p:spPr>
        <p:txBody>
          <a:bodyPr wrap="square" rtlCol="0">
            <a:spAutoFit/>
          </a:bodyPr>
          <a:lstStyle/>
          <a:p>
            <a:r>
              <a:rPr lang="en-US" sz="1200" b="1" dirty="0">
                <a:solidFill>
                  <a:srgbClr val="FF0000"/>
                </a:solidFill>
                <a:latin typeface="Microsoft YaHei" panose="020B0503020204020204" pitchFamily="34" charset="-122"/>
                <a:ea typeface="Microsoft YaHei" panose="020B0503020204020204" pitchFamily="34" charset="-122"/>
              </a:rPr>
              <a:t>Duration</a:t>
            </a:r>
          </a:p>
        </p:txBody>
      </p:sp>
      <p:sp>
        <p:nvSpPr>
          <p:cNvPr id="42" name="TextBox 41">
            <a:extLst>
              <a:ext uri="{FF2B5EF4-FFF2-40B4-BE49-F238E27FC236}">
                <a16:creationId xmlns:a16="http://schemas.microsoft.com/office/drawing/2014/main" id="{8E9D9B47-558C-834F-9541-7459476137A2}"/>
              </a:ext>
            </a:extLst>
          </p:cNvPr>
          <p:cNvSpPr txBox="1"/>
          <p:nvPr/>
        </p:nvSpPr>
        <p:spPr>
          <a:xfrm>
            <a:off x="6753615" y="6251018"/>
            <a:ext cx="1814885" cy="276999"/>
          </a:xfrm>
          <a:prstGeom prst="rect">
            <a:avLst/>
          </a:prstGeom>
          <a:noFill/>
        </p:spPr>
        <p:txBody>
          <a:bodyPr wrap="square" rtlCol="0">
            <a:spAutoFit/>
          </a:bodyPr>
          <a:lstStyle/>
          <a:p>
            <a:r>
              <a:rPr lang="en-US" sz="1200" b="1" dirty="0">
                <a:solidFill>
                  <a:srgbClr val="FF0000"/>
                </a:solidFill>
                <a:latin typeface="Microsoft YaHei" panose="020B0503020204020204" pitchFamily="34" charset="-122"/>
                <a:ea typeface="Microsoft YaHei" panose="020B0503020204020204" pitchFamily="34" charset="-122"/>
              </a:rPr>
              <a:t>Intensity per month</a:t>
            </a:r>
          </a:p>
        </p:txBody>
      </p:sp>
      <p:sp>
        <p:nvSpPr>
          <p:cNvPr id="28" name="Slide Number Placeholder 3">
            <a:extLst>
              <a:ext uri="{FF2B5EF4-FFF2-40B4-BE49-F238E27FC236}">
                <a16:creationId xmlns:a16="http://schemas.microsoft.com/office/drawing/2014/main" id="{6B732A30-BDDB-F040-B287-2A21F2789BAA}"/>
              </a:ext>
            </a:extLst>
          </p:cNvPr>
          <p:cNvSpPr>
            <a:spLocks noGrp="1"/>
          </p:cNvSpPr>
          <p:nvPr>
            <p:ph type="sldNum" sz="quarter" idx="12"/>
          </p:nvPr>
        </p:nvSpPr>
        <p:spPr>
          <a:xfrm>
            <a:off x="11481904" y="6509601"/>
            <a:ext cx="872159" cy="365125"/>
          </a:xfrm>
        </p:spPr>
        <p:txBody>
          <a:bodyPr/>
          <a:lstStyle/>
          <a:p>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a:solidFill>
                  <a:schemeClr val="bg1">
                    <a:lumMod val="65000"/>
                  </a:schemeClr>
                </a:solidFill>
                <a:latin typeface="Microsoft YaHei" panose="020B0503020204020204" pitchFamily="34" charset="-122"/>
                <a:ea typeface="Microsoft YaHei" panose="020B0503020204020204" pitchFamily="34" charset="-122"/>
              </a:rPr>
              <a:t>8</a:t>
            </a:fld>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70811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平行四边形 3">
            <a:extLst>
              <a:ext uri="{FF2B5EF4-FFF2-40B4-BE49-F238E27FC236}">
                <a16:creationId xmlns:a16="http://schemas.microsoft.com/office/drawing/2014/main" id="{6C5FE4DF-F82A-3E4E-987B-B509495890D7}"/>
              </a:ext>
            </a:extLst>
          </p:cNvPr>
          <p:cNvSpPr/>
          <p:nvPr/>
        </p:nvSpPr>
        <p:spPr>
          <a:xfrm>
            <a:off x="-350519" y="0"/>
            <a:ext cx="868680" cy="7619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4">
            <a:extLst>
              <a:ext uri="{FF2B5EF4-FFF2-40B4-BE49-F238E27FC236}">
                <a16:creationId xmlns:a16="http://schemas.microsoft.com/office/drawing/2014/main" id="{E9C2E2C3-CF65-A048-A58E-C17422A33C0E}"/>
              </a:ext>
            </a:extLst>
          </p:cNvPr>
          <p:cNvSpPr/>
          <p:nvPr/>
        </p:nvSpPr>
        <p:spPr>
          <a:xfrm>
            <a:off x="347241" y="0"/>
            <a:ext cx="1843175" cy="21048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 fmla="*/ 0 w 2604303"/>
              <a:gd name="connsiteY0" fmla="*/ 0 h 185195"/>
              <a:gd name="connsiteX1" fmla="*/ 2604303 w 2604303"/>
              <a:gd name="connsiteY1" fmla="*/ 0 h 185195"/>
              <a:gd name="connsiteX2" fmla="*/ 2512863 w 2604303"/>
              <a:gd name="connsiteY2" fmla="*/ 185195 h 185195"/>
              <a:gd name="connsiteX3" fmla="*/ 0 w 2604303"/>
              <a:gd name="connsiteY3" fmla="*/ 185195 h 185195"/>
              <a:gd name="connsiteX4" fmla="*/ 0 w 2604303"/>
              <a:gd name="connsiteY4" fmla="*/ 0 h 185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平行四边形 5">
            <a:extLst>
              <a:ext uri="{FF2B5EF4-FFF2-40B4-BE49-F238E27FC236}">
                <a16:creationId xmlns:a16="http://schemas.microsoft.com/office/drawing/2014/main" id="{169997D9-1456-5046-9821-410E26AA7536}"/>
              </a:ext>
            </a:extLst>
          </p:cNvPr>
          <p:cNvSpPr/>
          <p:nvPr/>
        </p:nvSpPr>
        <p:spPr>
          <a:xfrm>
            <a:off x="137162" y="90238"/>
            <a:ext cx="662938"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平行四边形 6">
            <a:extLst>
              <a:ext uri="{FF2B5EF4-FFF2-40B4-BE49-F238E27FC236}">
                <a16:creationId xmlns:a16="http://schemas.microsoft.com/office/drawing/2014/main" id="{EDE27ACC-F8CC-8C4F-8C34-D77E4B669AE0}"/>
              </a:ext>
            </a:extLst>
          </p:cNvPr>
          <p:cNvSpPr/>
          <p:nvPr/>
        </p:nvSpPr>
        <p:spPr>
          <a:xfrm>
            <a:off x="1654933" y="223989"/>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平行四边形 7">
            <a:extLst>
              <a:ext uri="{FF2B5EF4-FFF2-40B4-BE49-F238E27FC236}">
                <a16:creationId xmlns:a16="http://schemas.microsoft.com/office/drawing/2014/main" id="{40F98109-2673-7B47-BF0A-5CDA225FB970}"/>
              </a:ext>
            </a:extLst>
          </p:cNvPr>
          <p:cNvSpPr/>
          <p:nvPr/>
        </p:nvSpPr>
        <p:spPr>
          <a:xfrm>
            <a:off x="1966696" y="0"/>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平行四边形 8">
            <a:extLst>
              <a:ext uri="{FF2B5EF4-FFF2-40B4-BE49-F238E27FC236}">
                <a16:creationId xmlns:a16="http://schemas.microsoft.com/office/drawing/2014/main" id="{8C77EA69-2F93-F642-865B-F5ABDC124703}"/>
              </a:ext>
            </a:extLst>
          </p:cNvPr>
          <p:cNvSpPr/>
          <p:nvPr/>
        </p:nvSpPr>
        <p:spPr>
          <a:xfrm>
            <a:off x="-56225" y="402311"/>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平行四边形 9">
            <a:extLst>
              <a:ext uri="{FF2B5EF4-FFF2-40B4-BE49-F238E27FC236}">
                <a16:creationId xmlns:a16="http://schemas.microsoft.com/office/drawing/2014/main" id="{414041C6-762F-824D-88CF-E2000CDAB1FE}"/>
              </a:ext>
            </a:extLst>
          </p:cNvPr>
          <p:cNvSpPr/>
          <p:nvPr/>
        </p:nvSpPr>
        <p:spPr>
          <a:xfrm>
            <a:off x="-28317" y="147908"/>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9" name="直接连接符 10">
            <a:extLst>
              <a:ext uri="{FF2B5EF4-FFF2-40B4-BE49-F238E27FC236}">
                <a16:creationId xmlns:a16="http://schemas.microsoft.com/office/drawing/2014/main" id="{5363C973-940E-2F42-95FE-042DC3AD6488}"/>
              </a:ext>
            </a:extLst>
          </p:cNvPr>
          <p:cNvCxnSpPr>
            <a:cxnSpLocks/>
          </p:cNvCxnSpPr>
          <p:nvPr/>
        </p:nvCxnSpPr>
        <p:spPr>
          <a:xfrm>
            <a:off x="518161" y="739404"/>
            <a:ext cx="11450062"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20" name="组合 11">
            <a:extLst>
              <a:ext uri="{FF2B5EF4-FFF2-40B4-BE49-F238E27FC236}">
                <a16:creationId xmlns:a16="http://schemas.microsoft.com/office/drawing/2014/main" id="{DAE177FC-F4D9-D147-8B90-5DAAC90FDAF5}"/>
              </a:ext>
            </a:extLst>
          </p:cNvPr>
          <p:cNvGrpSpPr/>
          <p:nvPr/>
        </p:nvGrpSpPr>
        <p:grpSpPr>
          <a:xfrm>
            <a:off x="11405693" y="595594"/>
            <a:ext cx="465739" cy="121286"/>
            <a:chOff x="11369042" y="568879"/>
            <a:chExt cx="568324" cy="148001"/>
          </a:xfrm>
        </p:grpSpPr>
        <p:sp>
          <p:nvSpPr>
            <p:cNvPr id="21" name="平行四边形 12">
              <a:extLst>
                <a:ext uri="{FF2B5EF4-FFF2-40B4-BE49-F238E27FC236}">
                  <a16:creationId xmlns:a16="http://schemas.microsoft.com/office/drawing/2014/main" id="{AB8D1E6E-DA18-E545-BF84-CCBA611BFDCC}"/>
                </a:ext>
              </a:extLst>
            </p:cNvPr>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平行四边形 13">
              <a:extLst>
                <a:ext uri="{FF2B5EF4-FFF2-40B4-BE49-F238E27FC236}">
                  <a16:creationId xmlns:a16="http://schemas.microsoft.com/office/drawing/2014/main" id="{181F777B-EA73-1A48-B481-AFEC5DF19E34}"/>
                </a:ext>
              </a:extLst>
            </p:cNvPr>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0" name="TextBox 29">
            <a:extLst>
              <a:ext uri="{FF2B5EF4-FFF2-40B4-BE49-F238E27FC236}">
                <a16:creationId xmlns:a16="http://schemas.microsoft.com/office/drawing/2014/main" id="{4A108742-698E-FA42-ADA9-1304DC10ECE1}"/>
              </a:ext>
            </a:extLst>
          </p:cNvPr>
          <p:cNvSpPr txBox="1"/>
          <p:nvPr/>
        </p:nvSpPr>
        <p:spPr>
          <a:xfrm>
            <a:off x="2588058" y="147908"/>
            <a:ext cx="8894881"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Global statistics of precipitation-flood characteristics  </a:t>
            </a:r>
          </a:p>
        </p:txBody>
      </p:sp>
      <p:pic>
        <p:nvPicPr>
          <p:cNvPr id="3" name="Picture 2">
            <a:extLst>
              <a:ext uri="{FF2B5EF4-FFF2-40B4-BE49-F238E27FC236}">
                <a16:creationId xmlns:a16="http://schemas.microsoft.com/office/drawing/2014/main" id="{1FA805CE-E5B2-A842-8B79-566AE250DF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224" y="4116304"/>
            <a:ext cx="4974467" cy="482600"/>
          </a:xfrm>
          <a:prstGeom prst="rect">
            <a:avLst/>
          </a:prstGeom>
        </p:spPr>
      </p:pic>
      <p:pic>
        <p:nvPicPr>
          <p:cNvPr id="5" name="Picture 4">
            <a:extLst>
              <a:ext uri="{FF2B5EF4-FFF2-40B4-BE49-F238E27FC236}">
                <a16:creationId xmlns:a16="http://schemas.microsoft.com/office/drawing/2014/main" id="{61A7E459-A5C7-4145-9524-44B0FEB868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951" y="1233641"/>
            <a:ext cx="3687733" cy="2935671"/>
          </a:xfrm>
          <a:prstGeom prst="rect">
            <a:avLst/>
          </a:prstGeom>
        </p:spPr>
      </p:pic>
      <p:pic>
        <p:nvPicPr>
          <p:cNvPr id="7" name="Picture 6">
            <a:extLst>
              <a:ext uri="{FF2B5EF4-FFF2-40B4-BE49-F238E27FC236}">
                <a16:creationId xmlns:a16="http://schemas.microsoft.com/office/drawing/2014/main" id="{F2F4EBA8-A653-9A4A-9CF4-83166A68A8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2684" y="1267464"/>
            <a:ext cx="3808041" cy="2901858"/>
          </a:xfrm>
          <a:prstGeom prst="rect">
            <a:avLst/>
          </a:prstGeom>
        </p:spPr>
      </p:pic>
      <p:pic>
        <p:nvPicPr>
          <p:cNvPr id="9" name="Picture 8">
            <a:extLst>
              <a:ext uri="{FF2B5EF4-FFF2-40B4-BE49-F238E27FC236}">
                <a16:creationId xmlns:a16="http://schemas.microsoft.com/office/drawing/2014/main" id="{545B5A2D-08C5-AF4B-B86A-F932FACB3C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076" y="1267462"/>
            <a:ext cx="3707147" cy="2901859"/>
          </a:xfrm>
          <a:prstGeom prst="rect">
            <a:avLst/>
          </a:prstGeom>
        </p:spPr>
      </p:pic>
      <p:sp>
        <p:nvSpPr>
          <p:cNvPr id="23" name="TextBox 22">
            <a:extLst>
              <a:ext uri="{FF2B5EF4-FFF2-40B4-BE49-F238E27FC236}">
                <a16:creationId xmlns:a16="http://schemas.microsoft.com/office/drawing/2014/main" id="{B67F670D-D677-F944-A3EA-57C11DDFE0F7}"/>
              </a:ext>
            </a:extLst>
          </p:cNvPr>
          <p:cNvSpPr txBox="1"/>
          <p:nvPr/>
        </p:nvSpPr>
        <p:spPr>
          <a:xfrm>
            <a:off x="904938" y="4598904"/>
            <a:ext cx="10966495" cy="1938992"/>
          </a:xfrm>
          <a:prstGeom prst="rect">
            <a:avLst/>
          </a:prstGeom>
          <a:noFill/>
        </p:spPr>
        <p:txBody>
          <a:bodyPr wrap="square" rtlCol="0">
            <a:spAutoFit/>
          </a:bodyPr>
          <a:lstStyle/>
          <a:p>
            <a:pPr marL="285750" indent="-285750">
              <a:buFont typeface="Wingdings" pitchFamily="2" charset="2"/>
              <a:buChar char="Ø"/>
            </a:pPr>
            <a:r>
              <a:rPr lang="en-US" sz="2400" b="1" dirty="0">
                <a:solidFill>
                  <a:schemeClr val="accent1"/>
                </a:solidFill>
                <a:latin typeface="Times New Roman" panose="02020603050405020304" pitchFamily="18" charset="0"/>
                <a:cs typeface="Times New Roman" panose="02020603050405020304" pitchFamily="18" charset="0"/>
              </a:rPr>
              <a:t>The dominant role of the frequency of extreme precipitation events in the occurrence and duration of of floods. </a:t>
            </a:r>
          </a:p>
          <a:p>
            <a:pPr marL="285750" indent="-285750">
              <a:buFont typeface="Wingdings" pitchFamily="2" charset="2"/>
              <a:buChar char="Ø"/>
            </a:pPr>
            <a:endParaRPr lang="en-US" sz="2400" b="1" dirty="0">
              <a:solidFill>
                <a:schemeClr val="accent1"/>
              </a:solidFill>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US" sz="2400" b="1" dirty="0">
                <a:solidFill>
                  <a:schemeClr val="accent1"/>
                </a:solidFill>
                <a:latin typeface="Times New Roman" panose="02020603050405020304" pitchFamily="18" charset="0"/>
                <a:cs typeface="Times New Roman" panose="02020603050405020304" pitchFamily="18" charset="0"/>
              </a:rPr>
              <a:t>Flood intensity (FI and FTI) tends to be more associated with total precipitation volume especially for those extreme precipitation events. </a:t>
            </a:r>
          </a:p>
        </p:txBody>
      </p:sp>
      <p:sp>
        <p:nvSpPr>
          <p:cNvPr id="24" name="Rectangle 23">
            <a:extLst>
              <a:ext uri="{FF2B5EF4-FFF2-40B4-BE49-F238E27FC236}">
                <a16:creationId xmlns:a16="http://schemas.microsoft.com/office/drawing/2014/main" id="{F35994E4-2F52-184B-953A-F323D442D686}"/>
              </a:ext>
            </a:extLst>
          </p:cNvPr>
          <p:cNvSpPr/>
          <p:nvPr/>
        </p:nvSpPr>
        <p:spPr>
          <a:xfrm>
            <a:off x="6341321" y="6488668"/>
            <a:ext cx="5377919" cy="369332"/>
          </a:xfrm>
          <a:prstGeom prst="rect">
            <a:avLst/>
          </a:prstGeom>
        </p:spPr>
        <p:txBody>
          <a:bodyPr wrap="square">
            <a:spAutoFit/>
          </a:bodyPr>
          <a:lstStyle/>
          <a:p>
            <a:r>
              <a:rPr lang="en-US" b="1" i="1" dirty="0">
                <a:solidFill>
                  <a:schemeClr val="bg1">
                    <a:lumMod val="50000"/>
                  </a:schemeClr>
                </a:solidFill>
                <a:latin typeface="Times New Roman" panose="02020603050405020304" pitchFamily="18" charset="0"/>
                <a:cs typeface="Times New Roman" panose="02020603050405020304" pitchFamily="18" charset="0"/>
              </a:rPr>
              <a:t>Yan &amp;Wu et al., Journal of Climate,  2020; GRL 2021</a:t>
            </a:r>
          </a:p>
        </p:txBody>
      </p:sp>
      <p:sp>
        <p:nvSpPr>
          <p:cNvPr id="10" name="TextBox 9">
            <a:extLst>
              <a:ext uri="{FF2B5EF4-FFF2-40B4-BE49-F238E27FC236}">
                <a16:creationId xmlns:a16="http://schemas.microsoft.com/office/drawing/2014/main" id="{98E971B3-099A-2C4B-B0D0-4944EE7F685D}"/>
              </a:ext>
            </a:extLst>
          </p:cNvPr>
          <p:cNvSpPr txBox="1"/>
          <p:nvPr/>
        </p:nvSpPr>
        <p:spPr>
          <a:xfrm>
            <a:off x="911176" y="1284766"/>
            <a:ext cx="2612572"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Observed precipitation</a:t>
            </a:r>
          </a:p>
          <a:p>
            <a:r>
              <a:rPr lang="en-US" b="1" dirty="0">
                <a:solidFill>
                  <a:srgbClr val="FF0000"/>
                </a:solidFill>
                <a:latin typeface="Times New Roman" panose="02020603050405020304" pitchFamily="18" charset="0"/>
                <a:cs typeface="Times New Roman" panose="02020603050405020304" pitchFamily="18" charset="0"/>
              </a:rPr>
              <a:t>(2000-2020)</a:t>
            </a:r>
          </a:p>
        </p:txBody>
      </p:sp>
      <p:sp>
        <p:nvSpPr>
          <p:cNvPr id="28" name="TextBox 27">
            <a:extLst>
              <a:ext uri="{FF2B5EF4-FFF2-40B4-BE49-F238E27FC236}">
                <a16:creationId xmlns:a16="http://schemas.microsoft.com/office/drawing/2014/main" id="{0163775F-1CD4-D940-9BAF-7A6229DBE751}"/>
              </a:ext>
            </a:extLst>
          </p:cNvPr>
          <p:cNvSpPr txBox="1"/>
          <p:nvPr/>
        </p:nvSpPr>
        <p:spPr>
          <a:xfrm>
            <a:off x="4724631" y="1295021"/>
            <a:ext cx="3046588"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CMIP5 GCMs precipitation</a:t>
            </a:r>
          </a:p>
          <a:p>
            <a:r>
              <a:rPr lang="en-US" b="1" dirty="0">
                <a:solidFill>
                  <a:srgbClr val="FF0000"/>
                </a:solidFill>
                <a:latin typeface="Times New Roman" panose="02020603050405020304" pitchFamily="18" charset="0"/>
                <a:cs typeface="Times New Roman" panose="02020603050405020304" pitchFamily="18" charset="0"/>
              </a:rPr>
              <a:t>(1986-2005)</a:t>
            </a:r>
          </a:p>
        </p:txBody>
      </p:sp>
      <p:sp>
        <p:nvSpPr>
          <p:cNvPr id="29" name="TextBox 28">
            <a:extLst>
              <a:ext uri="{FF2B5EF4-FFF2-40B4-BE49-F238E27FC236}">
                <a16:creationId xmlns:a16="http://schemas.microsoft.com/office/drawing/2014/main" id="{9AA592F7-BB61-5442-B41E-3087B23546FE}"/>
              </a:ext>
            </a:extLst>
          </p:cNvPr>
          <p:cNvSpPr txBox="1"/>
          <p:nvPr/>
        </p:nvSpPr>
        <p:spPr>
          <a:xfrm>
            <a:off x="8672653" y="1317289"/>
            <a:ext cx="3046588"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CMIP5 GCMs precipitation</a:t>
            </a:r>
          </a:p>
          <a:p>
            <a:r>
              <a:rPr lang="en-US" b="1" dirty="0">
                <a:solidFill>
                  <a:srgbClr val="FF0000"/>
                </a:solidFill>
                <a:latin typeface="Times New Roman" panose="02020603050405020304" pitchFamily="18" charset="0"/>
                <a:cs typeface="Times New Roman" panose="02020603050405020304" pitchFamily="18" charset="0"/>
              </a:rPr>
              <a:t>(2026-2045, RCP8.5)</a:t>
            </a:r>
          </a:p>
        </p:txBody>
      </p:sp>
      <p:sp>
        <p:nvSpPr>
          <p:cNvPr id="31" name="Rectangle 30">
            <a:extLst>
              <a:ext uri="{FF2B5EF4-FFF2-40B4-BE49-F238E27FC236}">
                <a16:creationId xmlns:a16="http://schemas.microsoft.com/office/drawing/2014/main" id="{E82F2FE1-0524-404E-8F96-085DD612344D}"/>
              </a:ext>
            </a:extLst>
          </p:cNvPr>
          <p:cNvSpPr/>
          <p:nvPr/>
        </p:nvSpPr>
        <p:spPr>
          <a:xfrm>
            <a:off x="2661879" y="755410"/>
            <a:ext cx="7554687" cy="400110"/>
          </a:xfrm>
          <a:prstGeom prst="rect">
            <a:avLst/>
          </a:prstGeom>
        </p:spPr>
        <p:txBody>
          <a:bodyPr wrap="square">
            <a:spAutoFit/>
          </a:bodyPr>
          <a:lstStyle/>
          <a:p>
            <a:r>
              <a:rPr lang="en-US" sz="2000" b="1" dirty="0">
                <a:solidFill>
                  <a:schemeClr val="accent1"/>
                </a:solidFill>
                <a:latin typeface="Times New Roman" panose="02020603050405020304" pitchFamily="18" charset="0"/>
                <a:ea typeface="SimSun" panose="02010600030101010101" pitchFamily="2" charset="-122"/>
              </a:rPr>
              <a:t>The ratios of grids with the largest correlations and the total grids</a:t>
            </a:r>
            <a:endParaRPr lang="en-US" sz="2000" b="1" dirty="0">
              <a:solidFill>
                <a:schemeClr val="accent1"/>
              </a:solidFill>
            </a:endParaRPr>
          </a:p>
        </p:txBody>
      </p:sp>
      <p:sp>
        <p:nvSpPr>
          <p:cNvPr id="27" name="Slide Number Placeholder 3">
            <a:extLst>
              <a:ext uri="{FF2B5EF4-FFF2-40B4-BE49-F238E27FC236}">
                <a16:creationId xmlns:a16="http://schemas.microsoft.com/office/drawing/2014/main" id="{EFB3F027-6B77-E848-B5A3-4F370140DC16}"/>
              </a:ext>
            </a:extLst>
          </p:cNvPr>
          <p:cNvSpPr>
            <a:spLocks noGrp="1"/>
          </p:cNvSpPr>
          <p:nvPr>
            <p:ph type="sldNum" sz="quarter" idx="12"/>
          </p:nvPr>
        </p:nvSpPr>
        <p:spPr>
          <a:xfrm>
            <a:off x="11481904" y="6509601"/>
            <a:ext cx="872159" cy="365125"/>
          </a:xfrm>
        </p:spPr>
        <p:txBody>
          <a:bodyPr/>
          <a:lstStyle/>
          <a:p>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fld id="{269F8E77-379A-4CB9-AEED-E7C0A7AEC850}" type="slidenum">
              <a:rPr lang="zh-CN" altLang="en-US" sz="1600">
                <a:solidFill>
                  <a:schemeClr val="bg1">
                    <a:lumMod val="65000"/>
                  </a:schemeClr>
                </a:solidFill>
                <a:latin typeface="Microsoft YaHei" panose="020B0503020204020204" pitchFamily="34" charset="-122"/>
                <a:ea typeface="Microsoft YaHei" panose="020B0503020204020204" pitchFamily="34" charset="-122"/>
              </a:rPr>
              <a:t>9</a:t>
            </a:fld>
            <a:r>
              <a:rPr lang="en-US" altLang="zh-CN" sz="1600" dirty="0">
                <a:solidFill>
                  <a:schemeClr val="bg1">
                    <a:lumMod val="65000"/>
                  </a:schemeClr>
                </a:solidFill>
                <a:latin typeface="Microsoft YaHei" panose="020B0503020204020204" pitchFamily="34" charset="-122"/>
                <a:ea typeface="Microsoft YaHei" panose="020B0503020204020204" pitchFamily="34" charset="-122"/>
              </a:rPr>
              <a:t>】</a:t>
            </a:r>
            <a:endParaRPr lang="zh-CN" altLang="en-US" sz="1600" dirty="0">
              <a:solidFill>
                <a:schemeClr val="bg1">
                  <a:lumMod val="6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4073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3201</Words>
  <Application>Microsoft Office PowerPoint</Application>
  <PresentationFormat>宽屏</PresentationFormat>
  <Paragraphs>379</Paragraphs>
  <Slides>25</Slides>
  <Notes>14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25</vt:i4>
      </vt:variant>
    </vt:vector>
  </HeadingPairs>
  <TitlesOfParts>
    <vt:vector size="39" baseType="lpstr">
      <vt:lpstr>Chalkboard</vt:lpstr>
      <vt:lpstr>等线</vt:lpstr>
      <vt:lpstr>等线 Light</vt:lpstr>
      <vt:lpstr>方正大黑_GBK</vt:lpstr>
      <vt:lpstr>STXinwei</vt:lpstr>
      <vt:lpstr>宋体</vt:lpstr>
      <vt:lpstr>微软雅黑</vt:lpstr>
      <vt:lpstr>微软雅黑</vt:lpstr>
      <vt:lpstr>Arial</vt:lpstr>
      <vt:lpstr>Cambria Math</vt:lpstr>
      <vt:lpstr>Century Gothic</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胡颖</dc:creator>
  <cp:lastModifiedBy>Huang Zhijun</cp:lastModifiedBy>
  <cp:revision>57</cp:revision>
  <dcterms:created xsi:type="dcterms:W3CDTF">2023-09-16T02:02:37Z</dcterms:created>
  <dcterms:modified xsi:type="dcterms:W3CDTF">2023-09-18T03:34:24Z</dcterms:modified>
</cp:coreProperties>
</file>