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9"/>
  </p:notesMasterIdLst>
  <p:sldIdLst>
    <p:sldId id="256" r:id="rId2"/>
    <p:sldId id="257" r:id="rId3"/>
    <p:sldId id="258" r:id="rId4"/>
    <p:sldId id="259" r:id="rId5"/>
    <p:sldId id="297" r:id="rId6"/>
    <p:sldId id="262" r:id="rId7"/>
    <p:sldId id="296" r:id="rId8"/>
    <p:sldId id="263" r:id="rId9"/>
    <p:sldId id="265" r:id="rId10"/>
    <p:sldId id="298" r:id="rId11"/>
    <p:sldId id="299" r:id="rId12"/>
    <p:sldId id="304" r:id="rId13"/>
    <p:sldId id="268" r:id="rId14"/>
    <p:sldId id="300" r:id="rId15"/>
    <p:sldId id="270" r:id="rId16"/>
    <p:sldId id="271" r:id="rId17"/>
    <p:sldId id="295" r:id="rId18"/>
    <p:sldId id="273" r:id="rId19"/>
    <p:sldId id="274" r:id="rId20"/>
    <p:sldId id="275" r:id="rId21"/>
    <p:sldId id="276" r:id="rId22"/>
    <p:sldId id="301" r:id="rId23"/>
    <p:sldId id="302" r:id="rId24"/>
    <p:sldId id="303" r:id="rId25"/>
    <p:sldId id="277" r:id="rId26"/>
    <p:sldId id="278" r:id="rId27"/>
    <p:sldId id="279" r:id="rId28"/>
    <p:sldId id="280" r:id="rId29"/>
    <p:sldId id="286" r:id="rId30"/>
    <p:sldId id="287" r:id="rId31"/>
    <p:sldId id="288" r:id="rId32"/>
    <p:sldId id="289" r:id="rId33"/>
    <p:sldId id="290" r:id="rId34"/>
    <p:sldId id="291" r:id="rId35"/>
    <p:sldId id="292" r:id="rId36"/>
    <p:sldId id="293" r:id="rId37"/>
    <p:sldId id="294"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C80FD5-1784-4C18-A766-7C73CA6527F8}">
  <a:tblStyle styleId="{5FC80FD5-1784-4C18-A766-7C73CA6527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1"/>
    <p:restoredTop sz="83254"/>
  </p:normalViewPr>
  <p:slideViewPr>
    <p:cSldViewPr snapToGrid="0">
      <p:cViewPr varScale="1">
        <p:scale>
          <a:sx n="119" d="100"/>
          <a:sy n="119" d="100"/>
        </p:scale>
        <p:origin x="136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6fe04598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6fe04598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7d612820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7d612820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addition to the CFs, the overlap parameter or alpha is calculated, which we saw earlier in the slides</a:t>
            </a:r>
            <a:endParaRPr dirty="0"/>
          </a:p>
          <a:p>
            <a:pPr marL="0" lvl="0" indent="0" algn="l" rtl="0">
              <a:spcBef>
                <a:spcPts val="0"/>
              </a:spcBef>
              <a:spcAft>
                <a:spcPts val="0"/>
              </a:spcAft>
              <a:buNone/>
            </a:pPr>
            <a:r>
              <a:rPr lang="en" dirty="0"/>
              <a:t>As a reminder, alpha relates if the true CF is closer to CF max or CF random</a:t>
            </a:r>
            <a:endParaRPr dirty="0"/>
          </a:p>
        </p:txBody>
      </p:sp>
    </p:spTree>
    <p:extLst>
      <p:ext uri="{BB962C8B-B14F-4D97-AF65-F5344CB8AC3E}">
        <p14:creationId xmlns:p14="http://schemas.microsoft.com/office/powerpoint/2010/main" val="2853376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7d612820f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7d612820f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Applying those methods to the 25 years of data at SGP the mean CF as a function of layer separation are shown</a:t>
            </a:r>
          </a:p>
          <a:p>
            <a:pPr marL="0" lvl="0" indent="0" algn="l" rtl="0">
              <a:spcBef>
                <a:spcPts val="0"/>
              </a:spcBef>
              <a:spcAft>
                <a:spcPts val="0"/>
              </a:spcAft>
              <a:buNone/>
            </a:pPr>
            <a:r>
              <a:rPr lang="en-US" dirty="0"/>
              <a:t>For vertically continuous cloud on the left </a:t>
            </a:r>
          </a:p>
          <a:p>
            <a:pPr marL="0" lvl="0" indent="0" algn="l" rtl="0">
              <a:spcBef>
                <a:spcPts val="0"/>
              </a:spcBef>
              <a:spcAft>
                <a:spcPts val="0"/>
              </a:spcAft>
              <a:buNone/>
            </a:pPr>
            <a:r>
              <a:rPr lang="en-US" dirty="0"/>
              <a:t>so when CF&gt;0 for every layer </a:t>
            </a:r>
            <a:r>
              <a:rPr lang="en-US" dirty="0" err="1"/>
              <a:t>inbetween</a:t>
            </a:r>
            <a:r>
              <a:rPr lang="en-US" dirty="0"/>
              <a:t> the two cloud layers considers</a:t>
            </a:r>
          </a:p>
          <a:p>
            <a:pPr marL="0" lvl="0" indent="0" algn="l" rtl="0">
              <a:spcBef>
                <a:spcPts val="0"/>
              </a:spcBef>
              <a:spcAft>
                <a:spcPts val="0"/>
              </a:spcAft>
              <a:buNone/>
            </a:pPr>
            <a:r>
              <a:rPr lang="en-US" dirty="0"/>
              <a:t>And for vertically non continuous on the right </a:t>
            </a:r>
          </a:p>
          <a:p>
            <a:pPr marL="0" lvl="0" indent="0" algn="l" rtl="0">
              <a:spcBef>
                <a:spcPts val="0"/>
              </a:spcBef>
              <a:spcAft>
                <a:spcPts val="0"/>
              </a:spcAft>
              <a:buNone/>
            </a:pPr>
            <a:r>
              <a:rPr lang="en-US" dirty="0"/>
              <a:t>for any cloud layer pairs compared with any clear-sky </a:t>
            </a:r>
            <a:r>
              <a:rPr lang="en-US" dirty="0" err="1"/>
              <a:t>inbetween</a:t>
            </a:r>
            <a:r>
              <a:rPr lang="en-US" dirty="0"/>
              <a:t> them</a:t>
            </a:r>
          </a:p>
        </p:txBody>
      </p:sp>
    </p:spTree>
    <p:extLst>
      <p:ext uri="{BB962C8B-B14F-4D97-AF65-F5344CB8AC3E}">
        <p14:creationId xmlns:p14="http://schemas.microsoft.com/office/powerpoint/2010/main" val="836014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7d612820f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7d612820f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for continuous clouds true CF in black is close to the max CF in dark blue at small layer separation</a:t>
            </a:r>
            <a:endParaRPr dirty="0"/>
          </a:p>
          <a:p>
            <a:pPr marL="0" lvl="0" indent="0" algn="l" rtl="0">
              <a:spcBef>
                <a:spcPts val="0"/>
              </a:spcBef>
              <a:spcAft>
                <a:spcPts val="0"/>
              </a:spcAft>
              <a:buNone/>
            </a:pPr>
            <a:r>
              <a:rPr lang="en" dirty="0"/>
              <a:t>As the layer separation increase, the true CF transitions to following the random CF in red</a:t>
            </a:r>
            <a:endParaRPr dirty="0"/>
          </a:p>
          <a:p>
            <a:pPr marL="0" lvl="0" indent="0" algn="l" rtl="0">
              <a:spcBef>
                <a:spcPts val="0"/>
              </a:spcBef>
              <a:spcAft>
                <a:spcPts val="0"/>
              </a:spcAft>
              <a:buNone/>
            </a:pPr>
            <a:r>
              <a:rPr lang="en" dirty="0"/>
              <a:t>For non continuous clouds on the right, the true CF is close to the CF rand for small and larger layer separations</a:t>
            </a:r>
            <a:endParaRPr dirty="0"/>
          </a:p>
        </p:txBody>
      </p:sp>
    </p:spTree>
    <p:extLst>
      <p:ext uri="{BB962C8B-B14F-4D97-AF65-F5344CB8AC3E}">
        <p14:creationId xmlns:p14="http://schemas.microsoft.com/office/powerpoint/2010/main" val="1089049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97ca1b83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97ca1b83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can also be interpreted in terms of the overlap parameter alpha</a:t>
            </a:r>
            <a:endParaRPr dirty="0"/>
          </a:p>
          <a:p>
            <a:pPr marL="0" lvl="0" indent="0" algn="l" rtl="0">
              <a:spcBef>
                <a:spcPts val="0"/>
              </a:spcBef>
              <a:spcAft>
                <a:spcPts val="0"/>
              </a:spcAft>
              <a:buNone/>
            </a:pPr>
            <a:r>
              <a:rPr lang="en" dirty="0"/>
              <a:t>The mean alpha is plotted as a function of layer separation</a:t>
            </a:r>
            <a:endParaRPr dirty="0"/>
          </a:p>
          <a:p>
            <a:pPr marL="0" lvl="0" indent="0" algn="l" rtl="0">
              <a:spcBef>
                <a:spcPts val="0"/>
              </a:spcBef>
              <a:spcAft>
                <a:spcPts val="0"/>
              </a:spcAft>
              <a:buNone/>
            </a:pPr>
            <a:r>
              <a:rPr lang="en" dirty="0"/>
              <a:t>So at small layer separation for vertically continuous clouds, alpha is near 1 which corresponds to maximum overlap</a:t>
            </a:r>
            <a:endParaRPr dirty="0"/>
          </a:p>
          <a:p>
            <a:pPr marL="0" lvl="0" indent="0" algn="l" rtl="0">
              <a:spcBef>
                <a:spcPts val="0"/>
              </a:spcBef>
              <a:spcAft>
                <a:spcPts val="0"/>
              </a:spcAft>
              <a:buNone/>
            </a:pPr>
            <a:r>
              <a:rPr lang="en" dirty="0"/>
              <a:t>At larger layer separation, alpha approaches 0, which corresponds to random overlap</a:t>
            </a:r>
            <a:endParaRPr dirty="0"/>
          </a:p>
          <a:p>
            <a:pPr marL="0" lvl="0" indent="0" algn="l" rtl="0">
              <a:spcBef>
                <a:spcPts val="0"/>
              </a:spcBef>
              <a:spcAft>
                <a:spcPts val="0"/>
              </a:spcAft>
              <a:buNone/>
            </a:pPr>
            <a:r>
              <a:rPr lang="en" dirty="0"/>
              <a:t>For vertically non continuous clouds alpha is near 0 throughout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97ca1b83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97ca1b83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vertically continuous clouds, we can fit an exponential that relates alpha, layer separation and decorrelation length</a:t>
            </a:r>
          </a:p>
          <a:p>
            <a:pPr marL="0" lvl="0" indent="0" algn="l" rtl="0">
              <a:spcBef>
                <a:spcPts val="0"/>
              </a:spcBef>
              <a:spcAft>
                <a:spcPts val="0"/>
              </a:spcAft>
              <a:buNone/>
            </a:pPr>
            <a:r>
              <a:rPr lang="en-US" dirty="0"/>
              <a:t>as shown in the equation on the bottom right</a:t>
            </a:r>
          </a:p>
          <a:p>
            <a:pPr marL="0" lvl="0" indent="0" algn="l" rtl="0">
              <a:spcBef>
                <a:spcPts val="0"/>
              </a:spcBef>
              <a:spcAft>
                <a:spcPts val="0"/>
              </a:spcAft>
              <a:buNone/>
            </a:pPr>
            <a:r>
              <a:rPr lang="en-US" dirty="0"/>
              <a:t>By fitting the observations to this exponential form, we can get the decorrelation length scale</a:t>
            </a:r>
          </a:p>
          <a:p>
            <a:pPr marL="0" lvl="0" indent="0" algn="l" rtl="0">
              <a:spcBef>
                <a:spcPts val="0"/>
              </a:spcBef>
              <a:spcAft>
                <a:spcPts val="0"/>
              </a:spcAft>
              <a:buNone/>
            </a:pPr>
            <a:r>
              <a:rPr lang="en-US" dirty="0"/>
              <a:t>For observations at SGP, the decorrelation length scale is 1.84 km and shown in red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26185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097ca1b83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097ca1b83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previous slide showed the alpha observations considering all clouds regardless of type</a:t>
            </a:r>
            <a:endParaRPr dirty="0"/>
          </a:p>
          <a:p>
            <a:pPr marL="0" lvl="0" indent="0" algn="l" rtl="0">
              <a:spcBef>
                <a:spcPts val="0"/>
              </a:spcBef>
              <a:spcAft>
                <a:spcPts val="0"/>
              </a:spcAft>
              <a:buNone/>
            </a:pPr>
            <a:r>
              <a:rPr lang="en" dirty="0"/>
              <a:t>The alpha observations are also separated by the classified cloud types</a:t>
            </a:r>
            <a:endParaRPr dirty="0"/>
          </a:p>
          <a:p>
            <a:pPr marL="0" lvl="0" indent="0" algn="l" rtl="0">
              <a:spcBef>
                <a:spcPts val="0"/>
              </a:spcBef>
              <a:spcAft>
                <a:spcPts val="0"/>
              </a:spcAft>
              <a:buNone/>
            </a:pPr>
            <a:r>
              <a:rPr lang="en" dirty="0"/>
              <a:t>The decorrelation length scale can then be found considering the cloud types</a:t>
            </a:r>
            <a:endParaRPr dirty="0"/>
          </a:p>
          <a:p>
            <a:pPr marL="0" lvl="0" indent="0" algn="l" rtl="0">
              <a:spcBef>
                <a:spcPts val="0"/>
              </a:spcBef>
              <a:spcAft>
                <a:spcPts val="0"/>
              </a:spcAft>
              <a:buNone/>
            </a:pPr>
            <a:r>
              <a:rPr lang="en" dirty="0"/>
              <a:t>This is shown in the legend in the parentheses</a:t>
            </a:r>
            <a:endParaRPr dirty="0"/>
          </a:p>
          <a:p>
            <a:pPr marL="0" lvl="0" indent="0" algn="l" rtl="0">
              <a:spcBef>
                <a:spcPts val="0"/>
              </a:spcBef>
              <a:spcAft>
                <a:spcPts val="0"/>
              </a:spcAft>
              <a:buNone/>
            </a:pPr>
            <a:r>
              <a:rPr lang="en" dirty="0"/>
              <a:t>So for cirrus/cirrus we see the decorrelation length is 1.36 km</a:t>
            </a:r>
            <a:endParaRPr dirty="0"/>
          </a:p>
          <a:p>
            <a:pPr marL="0" lvl="0" indent="0" algn="l" rtl="0">
              <a:spcBef>
                <a:spcPts val="0"/>
              </a:spcBef>
              <a:spcAft>
                <a:spcPts val="0"/>
              </a:spcAft>
              <a:buNone/>
            </a:pPr>
            <a:r>
              <a:rPr lang="en" dirty="0"/>
              <a:t>Overall the values range from 0.04 km for cirrostratus/cirrus to 4.58 km for low/cirrus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16fe04598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16fe04598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Previous for ARM SGP site in Oklahoma</a:t>
            </a:r>
            <a:endParaRPr dirty="0"/>
          </a:p>
          <a:p>
            <a:pPr marL="0" lvl="0" indent="0" algn="l" rtl="0">
              <a:spcBef>
                <a:spcPts val="0"/>
              </a:spcBef>
              <a:spcAft>
                <a:spcPts val="0"/>
              </a:spcAft>
              <a:buNone/>
            </a:pPr>
            <a:r>
              <a:rPr lang="en" dirty="0"/>
              <a:t>other long term and short term ARM sites where available</a:t>
            </a:r>
            <a:endParaRPr dirty="0"/>
          </a:p>
          <a:p>
            <a:pPr marL="0" lvl="0" indent="0" algn="l" rtl="0">
              <a:spcBef>
                <a:spcPts val="0"/>
              </a:spcBef>
              <a:spcAft>
                <a:spcPts val="0"/>
              </a:spcAft>
              <a:buNone/>
            </a:pPr>
            <a:r>
              <a:rPr lang="en" dirty="0"/>
              <a:t>With the value in the text near the </a:t>
            </a:r>
            <a:r>
              <a:rPr lang="en" dirty="0" err="1"/>
              <a:t>lat</a:t>
            </a:r>
            <a:r>
              <a:rPr lang="en" dirty="0"/>
              <a:t>/</a:t>
            </a:r>
            <a:r>
              <a:rPr lang="en" dirty="0" err="1"/>
              <a:t>lon</a:t>
            </a:r>
            <a:r>
              <a:rPr lang="en" dirty="0"/>
              <a:t> location and the color dot corresponding to that value </a:t>
            </a:r>
            <a:endParaRPr dirty="0"/>
          </a:p>
          <a:p>
            <a:pPr marL="0" lvl="0" indent="0" algn="l" rtl="0">
              <a:spcBef>
                <a:spcPts val="0"/>
              </a:spcBef>
              <a:spcAft>
                <a:spcPts val="0"/>
              </a:spcAft>
              <a:buNone/>
            </a:pPr>
            <a:r>
              <a:rPr lang="en" dirty="0"/>
              <a:t>where lower values are lighter red and higher values are darker red</a:t>
            </a:r>
            <a:endParaRPr dirty="0"/>
          </a:p>
          <a:p>
            <a:pPr marL="0" lvl="0" indent="0" algn="l" rtl="0">
              <a:spcBef>
                <a:spcPts val="0"/>
              </a:spcBef>
              <a:spcAft>
                <a:spcPts val="0"/>
              </a:spcAft>
              <a:buNone/>
            </a:pPr>
            <a:r>
              <a:rPr lang="en" dirty="0"/>
              <a:t>Overall the values ranged from 1.03 km in the Arctic MOSAIC to 3.06 km in Brazil </a:t>
            </a:r>
            <a:r>
              <a:rPr lang="en" dirty="0" err="1"/>
              <a:t>GoAMAZON</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16fe04598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16fe04598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sites in which the </a:t>
            </a:r>
            <a:r>
              <a:rPr lang="en-US" dirty="0" err="1"/>
              <a:t>cldtype</a:t>
            </a:r>
            <a:r>
              <a:rPr lang="en-US" dirty="0"/>
              <a:t> data product is available </a:t>
            </a:r>
          </a:p>
          <a:p>
            <a:pPr marL="0" lvl="0" indent="0" algn="l" rtl="0">
              <a:spcBef>
                <a:spcPts val="0"/>
              </a:spcBef>
              <a:spcAft>
                <a:spcPts val="0"/>
              </a:spcAft>
              <a:buNone/>
            </a:pPr>
            <a:r>
              <a:rPr lang="en-US" dirty="0"/>
              <a:t>Papua New Guinea, Nauru Island and N. Australia Argentina </a:t>
            </a:r>
          </a:p>
          <a:p>
            <a:pPr marL="0" lvl="0" indent="0" algn="l" rtl="0">
              <a:spcBef>
                <a:spcPts val="0"/>
              </a:spcBef>
              <a:spcAft>
                <a:spcPts val="0"/>
              </a:spcAft>
              <a:buNone/>
            </a:pPr>
            <a:r>
              <a:rPr lang="en-US" dirty="0"/>
              <a:t>the decorrelation length scale is found for the top 10 most common cloud type pairs for SGP</a:t>
            </a:r>
          </a:p>
          <a:p>
            <a:pPr marL="0" lvl="0" indent="0" algn="l" rtl="0">
              <a:spcBef>
                <a:spcPts val="0"/>
              </a:spcBef>
              <a:spcAft>
                <a:spcPts val="0"/>
              </a:spcAft>
              <a:buNone/>
            </a:pPr>
            <a:r>
              <a:rPr lang="en-US" dirty="0"/>
              <a:t>similarities but also some differences across the sites</a:t>
            </a:r>
          </a:p>
          <a:p>
            <a:pPr marL="0" lvl="0" indent="0" algn="l" rtl="0">
              <a:spcBef>
                <a:spcPts val="0"/>
              </a:spcBef>
              <a:spcAft>
                <a:spcPts val="0"/>
              </a:spcAft>
              <a:buNone/>
            </a:pPr>
            <a:r>
              <a:rPr lang="en-US" dirty="0"/>
              <a:t>For example, cirrus/cirrus values all 1.4 to 1.7 km</a:t>
            </a:r>
          </a:p>
          <a:p>
            <a:pPr marL="0" lvl="0" indent="0" algn="l" rtl="0">
              <a:spcBef>
                <a:spcPts val="0"/>
              </a:spcBef>
              <a:spcAft>
                <a:spcPts val="0"/>
              </a:spcAft>
              <a:buNone/>
            </a:pPr>
            <a:r>
              <a:rPr lang="en-US" dirty="0"/>
              <a:t>However for low cloud/cirrus for example, the values are &gt; 3 km for SGP TWPC1 TWPC3 but about 0.1-0.2 km for TWPC2 and Argentina</a:t>
            </a:r>
          </a:p>
        </p:txBody>
      </p:sp>
    </p:spTree>
    <p:extLst>
      <p:ext uri="{BB962C8B-B14F-4D97-AF65-F5344CB8AC3E}">
        <p14:creationId xmlns:p14="http://schemas.microsoft.com/office/powerpoint/2010/main" val="64258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df4aa878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0df4aa878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So to summarize, the cloud vertical overlap characteristics are found from radar/lidar observations at SGP and other ARM sites globally</a:t>
            </a:r>
            <a:endParaRPr dirty="0"/>
          </a:p>
          <a:p>
            <a:pPr marL="0" lvl="0" indent="0" algn="l" rtl="0">
              <a:spcBef>
                <a:spcPts val="0"/>
              </a:spcBef>
              <a:spcAft>
                <a:spcPts val="0"/>
              </a:spcAft>
              <a:buClr>
                <a:schemeClr val="dk1"/>
              </a:buClr>
              <a:buSzPts val="1100"/>
              <a:buFont typeface="Arial"/>
              <a:buNone/>
            </a:pPr>
            <a:r>
              <a:rPr lang="en" dirty="0"/>
              <a:t>At SGP, the decorrelation length scale is 1.84 km based on 25 years of data</a:t>
            </a:r>
            <a:endParaRPr dirty="0"/>
          </a:p>
          <a:p>
            <a:pPr marL="0" lvl="0" indent="0" algn="l" rtl="0">
              <a:spcBef>
                <a:spcPts val="0"/>
              </a:spcBef>
              <a:spcAft>
                <a:spcPts val="0"/>
              </a:spcAft>
              <a:buClr>
                <a:schemeClr val="dk1"/>
              </a:buClr>
              <a:buSzPts val="1100"/>
              <a:buFont typeface="Arial"/>
              <a:buNone/>
            </a:pPr>
            <a:r>
              <a:rPr lang="en" dirty="0"/>
              <a:t>And when considering all sites globally the values ranged from about 1 km in the Arctic to about 3 km in Brazil</a:t>
            </a:r>
            <a:endParaRPr dirty="0"/>
          </a:p>
          <a:p>
            <a:pPr marL="0" lvl="0" indent="0" algn="l" rtl="0">
              <a:spcBef>
                <a:spcPts val="0"/>
              </a:spcBef>
              <a:spcAft>
                <a:spcPts val="0"/>
              </a:spcAft>
              <a:buClr>
                <a:schemeClr val="dk1"/>
              </a:buClr>
              <a:buSzPts val="1100"/>
              <a:buFont typeface="Arial"/>
              <a:buNone/>
            </a:pPr>
            <a:r>
              <a:rPr lang="en" dirty="0"/>
              <a:t>The overlap observations were also considered by cloud type pairs</a:t>
            </a:r>
            <a:endParaRPr dirty="0"/>
          </a:p>
          <a:p>
            <a:pPr marL="0" lvl="0" indent="0" algn="l" rtl="0">
              <a:spcBef>
                <a:spcPts val="0"/>
              </a:spcBef>
              <a:spcAft>
                <a:spcPts val="0"/>
              </a:spcAft>
              <a:buClr>
                <a:schemeClr val="dk1"/>
              </a:buClr>
              <a:buSzPts val="1100"/>
              <a:buFont typeface="Arial"/>
              <a:buNone/>
            </a:pPr>
            <a:r>
              <a:rPr lang="en" dirty="0"/>
              <a:t>At SGP the values ranged from 0.04 km for cirrostratus/cirrus to 4.58 km for low cloud/cirrus </a:t>
            </a:r>
            <a:endParaRPr dirty="0"/>
          </a:p>
          <a:p>
            <a:pPr marL="0" lvl="0" indent="0" algn="l" rtl="0">
              <a:spcBef>
                <a:spcPts val="0"/>
              </a:spcBef>
              <a:spcAft>
                <a:spcPts val="0"/>
              </a:spcAft>
              <a:buClr>
                <a:schemeClr val="dk1"/>
              </a:buClr>
              <a:buSzPts val="1100"/>
              <a:buFont typeface="Arial"/>
              <a:buNone/>
            </a:pPr>
            <a:r>
              <a:rPr lang="en" dirty="0"/>
              <a:t>For other sites where cloud type classification data is available, the decorrelation length scale showed similarities but also differences across the sites in terms the top 10 common pairs at SGP</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97ca1b834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97ca1b834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7f8b17667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7f8b1766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we start by looking at the picture from the title slide, we see lots of variation in the cloud field horizontally and vertically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097ca1b834_0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097ca1b834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7d61282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17d61282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097ca1b83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097ca1b83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97ca1b83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97ca1b83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097ca1b834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097ca1b83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97ca1b834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97ca1b834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17d612820f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17d612820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7d612820f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7d612820f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17d612820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17d612820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0efe6ff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0efe6f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17f8b1766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17f8b1766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represent this in non cloud resolving models, this require assumptions for the </a:t>
            </a:r>
            <a:r>
              <a:rPr lang="en" dirty="0" err="1"/>
              <a:t>subgrid</a:t>
            </a:r>
            <a:r>
              <a:rPr lang="en" dirty="0"/>
              <a:t> scale clouds</a:t>
            </a:r>
            <a:endParaRPr dirty="0"/>
          </a:p>
          <a:p>
            <a:pPr marL="0" lvl="0" indent="0" algn="l" rtl="0">
              <a:spcBef>
                <a:spcPts val="0"/>
              </a:spcBef>
              <a:spcAft>
                <a:spcPts val="0"/>
              </a:spcAft>
              <a:buNone/>
            </a:pPr>
            <a:r>
              <a:rPr lang="en" dirty="0"/>
              <a:t>This is often represented by cloud overlap methods which we see in the schematic here</a:t>
            </a:r>
            <a:endParaRPr dirty="0"/>
          </a:p>
          <a:p>
            <a:pPr marL="0" lvl="0" indent="0" algn="l" rtl="0">
              <a:spcBef>
                <a:spcPts val="0"/>
              </a:spcBef>
              <a:spcAft>
                <a:spcPts val="0"/>
              </a:spcAft>
              <a:buNone/>
            </a:pPr>
            <a:r>
              <a:rPr lang="en" dirty="0"/>
              <a:t>Example of maximum, random, and combinations of them</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7d612820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17d612820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0821cc50d4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0821cc50d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SZA = </a:t>
            </a:r>
            <a:r>
              <a:rPr lang="en" sz="1200">
                <a:solidFill>
                  <a:schemeClr val="dk1"/>
                </a:solidFill>
              </a:rPr>
              <a:t>57.78</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821cc50d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821cc50d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97ca1b834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97ca1b834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097ca1b834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097ca1b834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7f8b1766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7f8b1766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Now looking at exponential random overlap method</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overlap parameter or alpha relates true CF w/ CF max, CF random</a:t>
            </a:r>
            <a:endParaRPr dirty="0">
              <a:solidFill>
                <a:schemeClr val="dk1"/>
              </a:solidFill>
            </a:endParaRPr>
          </a:p>
          <a:p>
            <a:pPr marL="0" lvl="0" indent="0" algn="l" rtl="0">
              <a:spcBef>
                <a:spcPts val="0"/>
              </a:spcBef>
              <a:spcAft>
                <a:spcPts val="0"/>
              </a:spcAft>
              <a:buNone/>
            </a:pPr>
            <a:r>
              <a:rPr lang="en" dirty="0">
                <a:solidFill>
                  <a:schemeClr val="dk1"/>
                </a:solidFill>
              </a:rPr>
              <a:t>alpha = 0, random overlap, alpha = 1 max overlap</a:t>
            </a:r>
            <a:endParaRPr dirty="0">
              <a:solidFill>
                <a:schemeClr val="dk1"/>
              </a:solidFill>
            </a:endParaRPr>
          </a:p>
          <a:p>
            <a:pPr marL="0" lvl="0" indent="0" algn="l" rtl="0">
              <a:spcBef>
                <a:spcPts val="0"/>
              </a:spcBef>
              <a:spcAft>
                <a:spcPts val="0"/>
              </a:spcAft>
              <a:buNone/>
            </a:pPr>
            <a:r>
              <a:rPr lang="en" dirty="0">
                <a:solidFill>
                  <a:schemeClr val="dk1"/>
                </a:solidFill>
              </a:rPr>
              <a:t>And negative alpha corresponds to min overlap</a:t>
            </a:r>
            <a:endParaRPr dirty="0">
              <a:solidFill>
                <a:schemeClr val="dk1"/>
              </a:solidFill>
            </a:endParaRPr>
          </a:p>
          <a:p>
            <a:pPr marL="0" lvl="0" indent="0" algn="l" rtl="0">
              <a:spcBef>
                <a:spcPts val="0"/>
              </a:spcBef>
              <a:spcAft>
                <a:spcPts val="0"/>
              </a:spcAft>
              <a:buNone/>
            </a:pPr>
            <a:r>
              <a:rPr lang="en" dirty="0">
                <a:solidFill>
                  <a:schemeClr val="dk1"/>
                </a:solidFill>
              </a:rPr>
              <a:t>In the schematic, alpha = 0.6, it is </a:t>
            </a:r>
            <a:r>
              <a:rPr lang="en" dirty="0" err="1">
                <a:solidFill>
                  <a:schemeClr val="dk1"/>
                </a:solidFill>
              </a:rPr>
              <a:t>inbetween</a:t>
            </a:r>
            <a:r>
              <a:rPr lang="en" dirty="0">
                <a:solidFill>
                  <a:schemeClr val="dk1"/>
                </a:solidFill>
              </a:rPr>
              <a:t> maximum and random overlap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7f8b1766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7f8b1766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Another way is alpha w/ layer separation, decorrelation length</a:t>
            </a:r>
          </a:p>
          <a:p>
            <a:pPr marL="0" lvl="0" indent="0" algn="l" rtl="0">
              <a:spcBef>
                <a:spcPts val="0"/>
              </a:spcBef>
              <a:spcAft>
                <a:spcPts val="0"/>
              </a:spcAft>
              <a:buNone/>
            </a:pPr>
            <a:r>
              <a:rPr lang="en-US" dirty="0">
                <a:solidFill>
                  <a:schemeClr val="dk1"/>
                </a:solidFill>
              </a:rPr>
              <a:t>So as the layer separation increases, alpha decreases</a:t>
            </a:r>
          </a:p>
          <a:p>
            <a:pPr marL="0" lvl="0" indent="0" algn="l" rtl="0">
              <a:spcBef>
                <a:spcPts val="0"/>
              </a:spcBef>
              <a:spcAft>
                <a:spcPts val="0"/>
              </a:spcAft>
              <a:buNone/>
            </a:pPr>
            <a:r>
              <a:rPr lang="en-US" dirty="0">
                <a:solidFill>
                  <a:schemeClr val="dk1"/>
                </a:solidFill>
              </a:rPr>
              <a:t>Overlap transitions from maximum overlap to random overlap</a:t>
            </a:r>
          </a:p>
          <a:p>
            <a:pPr marL="0" lvl="0" indent="0" algn="l" rtl="0">
              <a:spcBef>
                <a:spcPts val="0"/>
              </a:spcBef>
              <a:spcAft>
                <a:spcPts val="0"/>
              </a:spcAft>
              <a:buNone/>
            </a:pPr>
            <a:r>
              <a:rPr lang="en-US" dirty="0">
                <a:solidFill>
                  <a:schemeClr val="dk1"/>
                </a:solidFill>
              </a:rPr>
              <a:t>And this is modulated by the decorrelation length scale</a:t>
            </a:r>
          </a:p>
        </p:txBody>
      </p:sp>
    </p:spTree>
    <p:extLst>
      <p:ext uri="{BB962C8B-B14F-4D97-AF65-F5344CB8AC3E}">
        <p14:creationId xmlns:p14="http://schemas.microsoft.com/office/powerpoint/2010/main" val="50497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72720e99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72720e99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To understand how the decorrelation length scale affects the model cloud input, consider this LWP and CF profile on the left</a:t>
            </a:r>
          </a:p>
          <a:p>
            <a:pPr marL="0" lvl="0" indent="0" algn="l" rtl="0">
              <a:spcBef>
                <a:spcPts val="0"/>
              </a:spcBef>
              <a:spcAft>
                <a:spcPts val="0"/>
              </a:spcAft>
              <a:buClr>
                <a:schemeClr val="dk1"/>
              </a:buClr>
              <a:buSzPts val="1100"/>
              <a:buFont typeface="Arial"/>
              <a:buNone/>
            </a:pPr>
            <a:r>
              <a:rPr lang="en-US" dirty="0">
                <a:solidFill>
                  <a:schemeClr val="dk1"/>
                </a:solidFill>
              </a:rPr>
              <a:t>cloud centered at 1 km max CF=0.5 and the corresponding LWP profile above</a:t>
            </a:r>
          </a:p>
          <a:p>
            <a:pPr marL="0" lvl="0" indent="0" algn="l" rtl="0">
              <a:spcBef>
                <a:spcPts val="0"/>
              </a:spcBef>
              <a:spcAft>
                <a:spcPts val="0"/>
              </a:spcAft>
              <a:buClr>
                <a:schemeClr val="dk1"/>
              </a:buClr>
              <a:buSzPts val="1100"/>
              <a:buFont typeface="Arial"/>
              <a:buNone/>
            </a:pPr>
            <a:r>
              <a:rPr lang="en-US" dirty="0">
                <a:solidFill>
                  <a:schemeClr val="dk1"/>
                </a:solidFill>
              </a:rPr>
              <a:t>Then figures on the right show the cloud field for a </a:t>
            </a:r>
            <a:r>
              <a:rPr lang="en-US" dirty="0" err="1">
                <a:solidFill>
                  <a:schemeClr val="dk1"/>
                </a:solidFill>
              </a:rPr>
              <a:t>decorr</a:t>
            </a:r>
            <a:r>
              <a:rPr lang="en-US" dirty="0">
                <a:solidFill>
                  <a:schemeClr val="dk1"/>
                </a:solidFill>
              </a:rPr>
              <a:t> of 100 m and 5 km </a:t>
            </a:r>
          </a:p>
          <a:p>
            <a:pPr marL="0" lvl="0" indent="0" algn="l" rtl="0">
              <a:spcBef>
                <a:spcPts val="0"/>
              </a:spcBef>
              <a:spcAft>
                <a:spcPts val="0"/>
              </a:spcAft>
              <a:buClr>
                <a:schemeClr val="dk1"/>
              </a:buClr>
              <a:buSzPts val="1100"/>
              <a:buFont typeface="Arial"/>
              <a:buNone/>
            </a:pPr>
            <a:r>
              <a:rPr lang="en-US" dirty="0">
                <a:solidFill>
                  <a:schemeClr val="dk1"/>
                </a:solidFill>
              </a:rPr>
              <a:t>So smaller decorrelation length = less coherent cloud field w/ a larger CF </a:t>
            </a:r>
          </a:p>
          <a:p>
            <a:pPr marL="0" lvl="0" indent="0" algn="l" rtl="0">
              <a:spcBef>
                <a:spcPts val="0"/>
              </a:spcBef>
              <a:spcAft>
                <a:spcPts val="0"/>
              </a:spcAft>
              <a:buClr>
                <a:schemeClr val="dk1"/>
              </a:buClr>
              <a:buSzPts val="1100"/>
              <a:buFont typeface="Arial"/>
              <a:buNone/>
            </a:pPr>
            <a:r>
              <a:rPr lang="en-US" dirty="0">
                <a:solidFill>
                  <a:schemeClr val="dk1"/>
                </a:solidFill>
              </a:rPr>
              <a:t>The opposite is seen for 5 km: greater proportion of clear-sky </a:t>
            </a:r>
            <a:r>
              <a:rPr lang="en-US" dirty="0" err="1">
                <a:solidFill>
                  <a:schemeClr val="dk1"/>
                </a:solidFill>
              </a:rPr>
              <a:t>subcolumns</a:t>
            </a:r>
            <a:endParaRPr lang="en-US"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72720e99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72720e99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The two cloud fields are inputted into a radiative transfer model </a:t>
            </a:r>
            <a:endParaRPr dirty="0"/>
          </a:p>
          <a:p>
            <a:pPr marL="0" lvl="0" indent="0" algn="l" rtl="0">
              <a:spcBef>
                <a:spcPts val="0"/>
              </a:spcBef>
              <a:spcAft>
                <a:spcPts val="0"/>
              </a:spcAft>
              <a:buClr>
                <a:schemeClr val="dk1"/>
              </a:buClr>
              <a:buSzPts val="1100"/>
              <a:buFont typeface="Arial"/>
              <a:buNone/>
            </a:pPr>
            <a:r>
              <a:rPr lang="en" dirty="0"/>
              <a:t>the fluxes are averaged, monte </a:t>
            </a:r>
            <a:r>
              <a:rPr lang="en" dirty="0" err="1"/>
              <a:t>carlo</a:t>
            </a:r>
            <a:r>
              <a:rPr lang="en" dirty="0"/>
              <a:t> independent column approximation</a:t>
            </a:r>
            <a:endParaRPr dirty="0"/>
          </a:p>
          <a:p>
            <a:pPr marL="0" lvl="0" indent="0" algn="l" rtl="0">
              <a:spcBef>
                <a:spcPts val="0"/>
              </a:spcBef>
              <a:spcAft>
                <a:spcPts val="0"/>
              </a:spcAft>
              <a:buClr>
                <a:schemeClr val="dk1"/>
              </a:buClr>
              <a:buSzPts val="1100"/>
              <a:buFont typeface="Arial"/>
              <a:buNone/>
            </a:pPr>
            <a:r>
              <a:rPr lang="en" dirty="0"/>
              <a:t>The results for the surface SW down and LW down are shown below each </a:t>
            </a:r>
          </a:p>
          <a:p>
            <a:pPr marL="0" lvl="0" indent="0" algn="l" rtl="0">
              <a:spcBef>
                <a:spcPts val="0"/>
              </a:spcBef>
              <a:spcAft>
                <a:spcPts val="0"/>
              </a:spcAft>
              <a:buClr>
                <a:schemeClr val="dk1"/>
              </a:buClr>
              <a:buSzPts val="1100"/>
              <a:buFont typeface="Arial"/>
              <a:buNone/>
            </a:pPr>
            <a:r>
              <a:rPr lang="en" dirty="0"/>
              <a:t>For the same LWP and CF profile on the left</a:t>
            </a:r>
          </a:p>
          <a:p>
            <a:pPr marL="0" lvl="0" indent="0" algn="l" rtl="0">
              <a:spcBef>
                <a:spcPts val="0"/>
              </a:spcBef>
              <a:spcAft>
                <a:spcPts val="0"/>
              </a:spcAft>
              <a:buClr>
                <a:schemeClr val="dk1"/>
              </a:buClr>
              <a:buSzPts val="1100"/>
              <a:buFont typeface="Arial"/>
              <a:buNone/>
            </a:pPr>
            <a:r>
              <a:rPr lang="en" dirty="0"/>
              <a:t>the spread is ~60 W/m2 for SW, ~20 W/m2 for LW</a:t>
            </a:r>
            <a:endParaRPr dirty="0"/>
          </a:p>
        </p:txBody>
      </p:sp>
    </p:spTree>
    <p:extLst>
      <p:ext uri="{BB962C8B-B14F-4D97-AF65-F5344CB8AC3E}">
        <p14:creationId xmlns:p14="http://schemas.microsoft.com/office/powerpoint/2010/main" val="285931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097ca1b83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097ca1b83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spread of the surface radiative fluxes motivates understanding what the observed decorrelation length scale is </a:t>
            </a:r>
          </a:p>
          <a:p>
            <a:pPr marL="0" lvl="0" indent="0" algn="l" rtl="0">
              <a:spcBef>
                <a:spcPts val="0"/>
              </a:spcBef>
              <a:spcAft>
                <a:spcPts val="0"/>
              </a:spcAft>
              <a:buNone/>
            </a:pPr>
            <a:r>
              <a:rPr lang="en" dirty="0"/>
              <a:t>to better inform what value to use in models</a:t>
            </a:r>
            <a:endParaRPr dirty="0"/>
          </a:p>
          <a:p>
            <a:pPr marL="0" lvl="0" indent="0" algn="l" rtl="0">
              <a:spcBef>
                <a:spcPts val="0"/>
              </a:spcBef>
              <a:spcAft>
                <a:spcPts val="0"/>
              </a:spcAft>
              <a:buNone/>
            </a:pPr>
            <a:r>
              <a:rPr lang="en" dirty="0"/>
              <a:t>looking at </a:t>
            </a:r>
            <a:r>
              <a:rPr lang="en" dirty="0" err="1"/>
              <a:t>obs</a:t>
            </a:r>
            <a:r>
              <a:rPr lang="en" dirty="0"/>
              <a:t> from the ARM SGP site in Oklahoma</a:t>
            </a:r>
          </a:p>
          <a:p>
            <a:pPr marL="0" lvl="0" indent="0" algn="l" rtl="0">
              <a:spcBef>
                <a:spcPts val="0"/>
              </a:spcBef>
              <a:spcAft>
                <a:spcPts val="0"/>
              </a:spcAft>
              <a:buNone/>
            </a:pPr>
            <a:r>
              <a:rPr lang="en-US" dirty="0"/>
              <a:t>Considering the CLDTYPE data product </a:t>
            </a:r>
          </a:p>
          <a:p>
            <a:pPr marL="0" lvl="0" indent="0" algn="l" rtl="0">
              <a:spcBef>
                <a:spcPts val="0"/>
              </a:spcBef>
              <a:spcAft>
                <a:spcPts val="0"/>
              </a:spcAft>
              <a:buNone/>
            </a:pPr>
            <a:r>
              <a:rPr lang="en-US" dirty="0"/>
              <a:t>which provides cloud boundaries and cloud types from radar/lidar</a:t>
            </a:r>
            <a:endParaRPr dirty="0"/>
          </a:p>
          <a:p>
            <a:pPr marL="0" lvl="0" indent="0" algn="l" rtl="0">
              <a:spcBef>
                <a:spcPts val="0"/>
              </a:spcBef>
              <a:spcAft>
                <a:spcPts val="0"/>
              </a:spcAft>
              <a:buNone/>
            </a:pPr>
            <a:r>
              <a:rPr lang="en" dirty="0"/>
              <a:t>An example of the data bottom right of the slide for 1 day at SGP</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7d612820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7d612820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cloud observations are then converted into CF observations by considering each partial cloudy layer pair up to CF of 0.5</a:t>
            </a:r>
          </a:p>
          <a:p>
            <a:pPr marL="0" lvl="0" indent="0" algn="l" rtl="0">
              <a:spcBef>
                <a:spcPts val="0"/>
              </a:spcBef>
              <a:spcAft>
                <a:spcPts val="0"/>
              </a:spcAft>
              <a:buNone/>
            </a:pPr>
            <a:r>
              <a:rPr lang="en-US" dirty="0"/>
              <a:t>Considering 1 </a:t>
            </a:r>
            <a:r>
              <a:rPr lang="en-US" dirty="0" err="1"/>
              <a:t>hr</a:t>
            </a:r>
            <a:r>
              <a:rPr lang="en-US" dirty="0"/>
              <a:t> blocks of profiles at a vertical resolution of 360 m</a:t>
            </a:r>
          </a:p>
          <a:p>
            <a:pPr marL="0" lvl="0" indent="0" algn="l" rtl="0">
              <a:spcBef>
                <a:spcPts val="0"/>
              </a:spcBef>
              <a:spcAft>
                <a:spcPts val="0"/>
              </a:spcAft>
              <a:buNone/>
            </a:pPr>
            <a:r>
              <a:rPr lang="en-US" dirty="0"/>
              <a:t>Similar to previous overlap studies except only CF below 0.5</a:t>
            </a:r>
          </a:p>
          <a:p>
            <a:pPr marL="0" lvl="0" indent="0" algn="l" rtl="0">
              <a:spcBef>
                <a:spcPts val="0"/>
              </a:spcBef>
              <a:spcAft>
                <a:spcPts val="0"/>
              </a:spcAft>
              <a:buNone/>
            </a:pPr>
            <a:r>
              <a:rPr lang="en-US" dirty="0"/>
              <a:t>For each partial cloud layer pair, the true, max, min and random CF are calculated based on the equations on the right</a:t>
            </a:r>
          </a:p>
          <a:p>
            <a:pPr marL="0" lvl="0" indent="0" algn="l" rtl="0">
              <a:spcBef>
                <a:spcPts val="0"/>
              </a:spcBef>
              <a:spcAft>
                <a:spcPts val="0"/>
              </a:spcAft>
              <a:buNone/>
            </a:pPr>
            <a:r>
              <a:rPr lang="en-US" dirty="0"/>
              <a:t>For example, the schematic shows how the cloud mask is converted into these CFs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Google Shape;62;p14">
            <a:extLst>
              <a:ext uri="{FF2B5EF4-FFF2-40B4-BE49-F238E27FC236}">
                <a16:creationId xmlns:a16="http://schemas.microsoft.com/office/drawing/2014/main" id="{B1C90932-8B2E-E7E2-28EB-65163225E5E1}"/>
              </a:ext>
            </a:extLst>
          </p:cNvPr>
          <p:cNvPicPr preferRelativeResize="0"/>
          <p:nvPr/>
        </p:nvPicPr>
        <p:blipFill rotWithShape="1">
          <a:blip r:embed="rId3">
            <a:alphaModFix/>
          </a:blip>
          <a:srcRect t="5435" b="17350"/>
          <a:stretch/>
        </p:blipFill>
        <p:spPr>
          <a:xfrm>
            <a:off x="-65100" y="-36625"/>
            <a:ext cx="9289626" cy="5225424"/>
          </a:xfrm>
          <a:prstGeom prst="rect">
            <a:avLst/>
          </a:prstGeom>
          <a:noFill/>
          <a:ln>
            <a:noFill/>
          </a:ln>
        </p:spPr>
      </p:pic>
      <p:sp>
        <p:nvSpPr>
          <p:cNvPr id="55" name="Google Shape;55;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780" dirty="0">
                <a:latin typeface="Avenir Book" panose="02000503020000020003" pitchFamily="2" charset="0"/>
              </a:rPr>
              <a:t>Regime-specific Cloud Vertical Overlap Characteristics from Radar and Lidar Observations at the ARM sites</a:t>
            </a:r>
            <a:endParaRPr sz="3780" dirty="0">
              <a:latin typeface="Avenir Book" panose="02000503020000020003" pitchFamily="2" charset="0"/>
            </a:endParaRPr>
          </a:p>
        </p:txBody>
      </p:sp>
      <p:sp>
        <p:nvSpPr>
          <p:cNvPr id="56" name="Google Shape;56;p13"/>
          <p:cNvSpPr txBox="1">
            <a:spLocks noGrp="1"/>
          </p:cNvSpPr>
          <p:nvPr>
            <p:ph type="subTitle" idx="1"/>
          </p:nvPr>
        </p:nvSpPr>
        <p:spPr>
          <a:xfrm>
            <a:off x="311700" y="2717817"/>
            <a:ext cx="8520600" cy="2049874"/>
          </a:xfrm>
          <a:prstGeom prst="rect">
            <a:avLst/>
          </a:prstGeom>
        </p:spPr>
        <p:txBody>
          <a:bodyPr spcFirstLastPara="1" wrap="square" lIns="91425" tIns="91425" rIns="91425" bIns="91425" anchor="t" anchorCtr="0">
            <a:normAutofit/>
          </a:bodyPr>
          <a:lstStyle/>
          <a:p>
            <a:pPr marL="0" lvl="0" indent="0"/>
            <a:r>
              <a:rPr lang="en" sz="2000" dirty="0">
                <a:solidFill>
                  <a:schemeClr val="dk1"/>
                </a:solidFill>
                <a:latin typeface="Avenir Book" panose="02000503020000020003" pitchFamily="2" charset="0"/>
              </a:rPr>
              <a:t>Kelly Balmes</a:t>
            </a:r>
            <a:r>
              <a:rPr lang="en" sz="2000" baseline="30000" dirty="0">
                <a:solidFill>
                  <a:schemeClr val="dk1"/>
                </a:solidFill>
                <a:latin typeface="Avenir Book" panose="02000503020000020003" pitchFamily="2" charset="0"/>
              </a:rPr>
              <a:t>1, 2</a:t>
            </a:r>
            <a:r>
              <a:rPr lang="en" sz="2000" dirty="0">
                <a:solidFill>
                  <a:schemeClr val="dk1"/>
                </a:solidFill>
                <a:latin typeface="Avenir Book" panose="02000503020000020003" pitchFamily="2" charset="0"/>
              </a:rPr>
              <a:t>, Joe Sedlar</a:t>
            </a:r>
            <a:r>
              <a:rPr lang="en" sz="2000" baseline="30000" dirty="0">
                <a:solidFill>
                  <a:schemeClr val="dk1"/>
                </a:solidFill>
                <a:latin typeface="Avenir Book" panose="02000503020000020003" pitchFamily="2" charset="0"/>
              </a:rPr>
              <a:t>1, 2</a:t>
            </a:r>
            <a:r>
              <a:rPr lang="en" sz="2000" dirty="0">
                <a:solidFill>
                  <a:schemeClr val="dk1"/>
                </a:solidFill>
                <a:latin typeface="Avenir Book" panose="02000503020000020003" pitchFamily="2" charset="0"/>
              </a:rPr>
              <a:t>, Laura Riihimaki</a:t>
            </a:r>
            <a:r>
              <a:rPr lang="en" sz="2000" baseline="30000" dirty="0">
                <a:solidFill>
                  <a:schemeClr val="dk1"/>
                </a:solidFill>
                <a:latin typeface="Avenir Book" panose="02000503020000020003" pitchFamily="2" charset="0"/>
              </a:rPr>
              <a:t>1, 2</a:t>
            </a:r>
            <a:r>
              <a:rPr lang="en" sz="2000" dirty="0">
                <a:solidFill>
                  <a:schemeClr val="dk1"/>
                </a:solidFill>
                <a:latin typeface="Avenir Book" panose="02000503020000020003" pitchFamily="2" charset="0"/>
              </a:rPr>
              <a:t> </a:t>
            </a:r>
            <a:endParaRPr lang="en" sz="2000" baseline="30000" dirty="0">
              <a:solidFill>
                <a:schemeClr val="dk1"/>
              </a:solidFill>
              <a:latin typeface="Avenir Book" panose="02000503020000020003" pitchFamily="2" charset="0"/>
            </a:endParaRPr>
          </a:p>
          <a:p>
            <a:pPr marL="0" indent="0"/>
            <a:r>
              <a:rPr lang="en-US" sz="2000" dirty="0">
                <a:solidFill>
                  <a:schemeClr val="dk1"/>
                </a:solidFill>
                <a:latin typeface="Avenir Book" panose="02000503020000020003" pitchFamily="2" charset="0"/>
              </a:rPr>
              <a:t>Joe Olson</a:t>
            </a:r>
            <a:r>
              <a:rPr lang="en-US" sz="2000" baseline="30000" dirty="0">
                <a:solidFill>
                  <a:schemeClr val="dk1"/>
                </a:solidFill>
                <a:latin typeface="Avenir Book" panose="02000503020000020003" pitchFamily="2" charset="0"/>
              </a:rPr>
              <a:t>3</a:t>
            </a:r>
            <a:r>
              <a:rPr lang="en-US" sz="2000" dirty="0">
                <a:solidFill>
                  <a:schemeClr val="dk1"/>
                </a:solidFill>
                <a:latin typeface="Avenir Book" panose="02000503020000020003" pitchFamily="2" charset="0"/>
              </a:rPr>
              <a:t>, Dave Turner</a:t>
            </a:r>
            <a:r>
              <a:rPr lang="en-US" sz="2000" baseline="30000" dirty="0">
                <a:solidFill>
                  <a:schemeClr val="dk1"/>
                </a:solidFill>
                <a:latin typeface="Avenir Book" panose="02000503020000020003" pitchFamily="2" charset="0"/>
              </a:rPr>
              <a:t>3</a:t>
            </a:r>
            <a:r>
              <a:rPr lang="en-US" sz="2000" dirty="0">
                <a:solidFill>
                  <a:schemeClr val="dk1"/>
                </a:solidFill>
                <a:latin typeface="Avenir Book" panose="02000503020000020003" pitchFamily="2" charset="0"/>
              </a:rPr>
              <a:t>, </a:t>
            </a:r>
            <a:r>
              <a:rPr lang="en" sz="2000" dirty="0">
                <a:solidFill>
                  <a:schemeClr val="dk1"/>
                </a:solidFill>
                <a:latin typeface="Avenir Book" panose="02000503020000020003" pitchFamily="2" charset="0"/>
              </a:rPr>
              <a:t>Kathy Lantz</a:t>
            </a:r>
            <a:r>
              <a:rPr lang="en" sz="2000" baseline="30000" dirty="0">
                <a:solidFill>
                  <a:schemeClr val="dk1"/>
                </a:solidFill>
                <a:latin typeface="Avenir Book" panose="02000503020000020003" pitchFamily="2" charset="0"/>
              </a:rPr>
              <a:t>2</a:t>
            </a:r>
            <a:endParaRPr lang="en" sz="2000" dirty="0">
              <a:solidFill>
                <a:schemeClr val="dk1"/>
              </a:solidFill>
              <a:latin typeface="Avenir Book" panose="02000503020000020003" pitchFamily="2" charset="0"/>
            </a:endParaRPr>
          </a:p>
          <a:p>
            <a:pPr marL="0" indent="0"/>
            <a:endParaRPr lang="en" sz="1000" dirty="0">
              <a:solidFill>
                <a:schemeClr val="dk1"/>
              </a:solidFill>
              <a:latin typeface="Avenir Book" panose="02000503020000020003" pitchFamily="2" charset="0"/>
            </a:endParaRPr>
          </a:p>
          <a:p>
            <a:pPr marL="0" indent="0"/>
            <a:r>
              <a:rPr lang="en" sz="2000" baseline="30000" dirty="0">
                <a:solidFill>
                  <a:schemeClr val="dk1"/>
                </a:solidFill>
                <a:latin typeface="Avenir Book" panose="02000503020000020003" pitchFamily="2" charset="0"/>
              </a:rPr>
              <a:t>1</a:t>
            </a:r>
            <a:r>
              <a:rPr lang="en" sz="2000" dirty="0">
                <a:solidFill>
                  <a:schemeClr val="dk1"/>
                </a:solidFill>
                <a:latin typeface="Avenir Book" panose="02000503020000020003" pitchFamily="2" charset="0"/>
              </a:rPr>
              <a:t>CIRES/CU Boulder</a:t>
            </a:r>
          </a:p>
          <a:p>
            <a:pPr marL="0" indent="0"/>
            <a:r>
              <a:rPr lang="en" sz="2000" baseline="30000" dirty="0">
                <a:solidFill>
                  <a:schemeClr val="dk1"/>
                </a:solidFill>
                <a:latin typeface="Avenir Book" panose="02000503020000020003" pitchFamily="2" charset="0"/>
              </a:rPr>
              <a:t>2</a:t>
            </a:r>
            <a:r>
              <a:rPr lang="en" sz="2000" dirty="0">
                <a:solidFill>
                  <a:schemeClr val="dk1"/>
                </a:solidFill>
                <a:latin typeface="Avenir Book" panose="02000503020000020003" pitchFamily="2" charset="0"/>
              </a:rPr>
              <a:t>NOAA GML</a:t>
            </a:r>
          </a:p>
          <a:p>
            <a:pPr marL="0" indent="0"/>
            <a:r>
              <a:rPr lang="en" sz="2000" baseline="30000" dirty="0">
                <a:solidFill>
                  <a:schemeClr val="dk1"/>
                </a:solidFill>
                <a:latin typeface="Avenir Book" panose="02000503020000020003" pitchFamily="2" charset="0"/>
              </a:rPr>
              <a:t>3</a:t>
            </a:r>
            <a:r>
              <a:rPr lang="en" sz="2000" dirty="0">
                <a:solidFill>
                  <a:schemeClr val="dk1"/>
                </a:solidFill>
                <a:latin typeface="Avenir Book" panose="02000503020000020003" pitchFamily="2" charset="0"/>
              </a:rPr>
              <a:t>NOAA GSL</a:t>
            </a:r>
          </a:p>
          <a:p>
            <a:pPr marL="0" indent="0"/>
            <a:endParaRPr sz="2000" dirty="0">
              <a:solidFill>
                <a:schemeClr val="dk1"/>
              </a:solidFill>
            </a:endParaRPr>
          </a:p>
        </p:txBody>
      </p:sp>
      <p:sp>
        <p:nvSpPr>
          <p:cNvPr id="57" name="Google Shape;57;p13"/>
          <p:cNvSpPr txBox="1"/>
          <p:nvPr/>
        </p:nvSpPr>
        <p:spPr>
          <a:xfrm>
            <a:off x="8048925" y="4819500"/>
            <a:ext cx="109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Source: ARM</a:t>
            </a:r>
            <a:endParaRPr sz="12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Cloud overlap observations methods</a:t>
            </a:r>
            <a:endParaRPr dirty="0">
              <a:latin typeface="Avenir Book" panose="02000503020000020003" pitchFamily="2" charset="0"/>
            </a:endParaRPr>
          </a:p>
        </p:txBody>
      </p:sp>
      <p:sp>
        <p:nvSpPr>
          <p:cNvPr id="135" name="Google Shape;135;p22"/>
          <p:cNvSpPr txBox="1">
            <a:spLocks noGrp="1"/>
          </p:cNvSpPr>
          <p:nvPr>
            <p:ph type="body" idx="1"/>
          </p:nvPr>
        </p:nvSpPr>
        <p:spPr>
          <a:xfrm>
            <a:off x="311700" y="1152475"/>
            <a:ext cx="8729700" cy="39909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1"/>
              </a:buClr>
              <a:buSzPts val="1600"/>
              <a:buChar char="●"/>
            </a:pPr>
            <a:r>
              <a:rPr lang="en" sz="1600" dirty="0">
                <a:solidFill>
                  <a:schemeClr val="dk1"/>
                </a:solidFill>
                <a:latin typeface="Avenir Book" panose="02000503020000020003" pitchFamily="2" charset="0"/>
              </a:rPr>
              <a:t>Cloud fractions (CF) and overlap parameter (⍺) are calculated for each partial cloudy layer pair (0 &lt; CF</a:t>
            </a:r>
            <a:r>
              <a:rPr lang="en" sz="1600" baseline="-25000" dirty="0">
                <a:solidFill>
                  <a:schemeClr val="dk1"/>
                </a:solidFill>
                <a:latin typeface="Avenir Book" panose="02000503020000020003" pitchFamily="2" charset="0"/>
              </a:rPr>
              <a:t>1</a:t>
            </a:r>
            <a:r>
              <a:rPr lang="en" sz="1600" dirty="0">
                <a:solidFill>
                  <a:schemeClr val="dk1"/>
                </a:solidFill>
                <a:latin typeface="Avenir Book" panose="02000503020000020003" pitchFamily="2" charset="0"/>
              </a:rPr>
              <a:t>, CF</a:t>
            </a:r>
            <a:r>
              <a:rPr lang="en" sz="1600" baseline="-25000" dirty="0">
                <a:solidFill>
                  <a:schemeClr val="dk1"/>
                </a:solidFill>
                <a:latin typeface="Avenir Book" panose="02000503020000020003" pitchFamily="2" charset="0"/>
              </a:rPr>
              <a:t>2</a:t>
            </a:r>
            <a:r>
              <a:rPr lang="en" sz="1600" dirty="0">
                <a:solidFill>
                  <a:schemeClr val="dk1"/>
                </a:solidFill>
                <a:latin typeface="Avenir Book" panose="02000503020000020003" pitchFamily="2" charset="0"/>
              </a:rPr>
              <a:t>&lt; 0.5) considering resolution of 1 </a:t>
            </a:r>
            <a:r>
              <a:rPr lang="en" sz="1600" dirty="0" err="1">
                <a:solidFill>
                  <a:schemeClr val="dk1"/>
                </a:solidFill>
                <a:latin typeface="Avenir Book" panose="02000503020000020003" pitchFamily="2" charset="0"/>
              </a:rPr>
              <a:t>hr</a:t>
            </a:r>
            <a:r>
              <a:rPr lang="en" sz="1600" dirty="0">
                <a:solidFill>
                  <a:schemeClr val="dk1"/>
                </a:solidFill>
                <a:latin typeface="Avenir Book" panose="02000503020000020003" pitchFamily="2" charset="0"/>
              </a:rPr>
              <a:t> and 360 m</a:t>
            </a:r>
            <a:endParaRPr sz="1600" dirty="0">
              <a:solidFill>
                <a:schemeClr val="dk1"/>
              </a:solidFill>
              <a:latin typeface="Avenir Book" panose="02000503020000020003" pitchFamily="2" charset="0"/>
            </a:endParaRPr>
          </a:p>
          <a:p>
            <a:pPr marL="914400" lvl="1" indent="-317500" algn="l" rtl="0">
              <a:spcBef>
                <a:spcPts val="0"/>
              </a:spcBef>
              <a:spcAft>
                <a:spcPts val="0"/>
              </a:spcAft>
              <a:buClr>
                <a:schemeClr val="dk1"/>
              </a:buClr>
              <a:buSzPts val="1400"/>
              <a:buChar char="○"/>
            </a:pPr>
            <a:r>
              <a:rPr lang="en" sz="1300" dirty="0">
                <a:solidFill>
                  <a:schemeClr val="dk1"/>
                </a:solidFill>
                <a:latin typeface="Avenir Book" panose="02000503020000020003" pitchFamily="2" charset="0"/>
              </a:rPr>
              <a:t>Method similar to Hogan and Illingworth (2000), Mace and Benson-Troth (2002), </a:t>
            </a:r>
            <a:r>
              <a:rPr lang="en" sz="1300" dirty="0" err="1">
                <a:solidFill>
                  <a:schemeClr val="dk1"/>
                </a:solidFill>
                <a:latin typeface="Avenir Book" panose="02000503020000020003" pitchFamily="2" charset="0"/>
              </a:rPr>
              <a:t>Naud</a:t>
            </a:r>
            <a:r>
              <a:rPr lang="en" sz="1300" dirty="0">
                <a:solidFill>
                  <a:schemeClr val="dk1"/>
                </a:solidFill>
                <a:latin typeface="Avenir Book" panose="02000503020000020003" pitchFamily="2" charset="0"/>
              </a:rPr>
              <a:t> et al. (2008), etc. except for CF&lt;0.5 following Tompkins and Di Giuseppe (2015) and Li et al. (2019)</a:t>
            </a:r>
            <a:endParaRPr sz="1300" dirty="0">
              <a:solidFill>
                <a:schemeClr val="dk1"/>
              </a:solidFill>
              <a:latin typeface="Avenir Book" panose="02000503020000020003" pitchFamily="2" charset="0"/>
            </a:endParaRPr>
          </a:p>
        </p:txBody>
      </p:sp>
      <p:sp>
        <p:nvSpPr>
          <p:cNvPr id="136" name="Google Shape;136;p22"/>
          <p:cNvSpPr txBox="1"/>
          <p:nvPr/>
        </p:nvSpPr>
        <p:spPr>
          <a:xfrm>
            <a:off x="5254675" y="2560775"/>
            <a:ext cx="2411700" cy="8394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err="1">
                <a:solidFill>
                  <a:schemeClr val="dk1"/>
                </a:solidFill>
                <a:latin typeface="Avenir Book" panose="02000503020000020003" pitchFamily="2" charset="0"/>
              </a:rPr>
              <a:t>CF</a:t>
            </a:r>
            <a:r>
              <a:rPr lang="en" sz="1200" baseline="-25000" dirty="0" err="1">
                <a:solidFill>
                  <a:schemeClr val="dk1"/>
                </a:solidFill>
                <a:latin typeface="Avenir Book" panose="02000503020000020003" pitchFamily="2" charset="0"/>
              </a:rPr>
              <a:t>max</a:t>
            </a:r>
            <a:r>
              <a:rPr lang="en" sz="1200" dirty="0">
                <a:solidFill>
                  <a:schemeClr val="dk1"/>
                </a:solidFill>
                <a:latin typeface="Avenir Book" panose="02000503020000020003" pitchFamily="2" charset="0"/>
              </a:rPr>
              <a:t> = max(CF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CF</a:t>
            </a:r>
            <a:r>
              <a:rPr lang="en" sz="1200" baseline="-25000" dirty="0">
                <a:solidFill>
                  <a:schemeClr val="dk1"/>
                </a:solidFill>
                <a:latin typeface="Avenir Book" panose="02000503020000020003" pitchFamily="2" charset="0"/>
              </a:rPr>
              <a:t>2</a:t>
            </a:r>
            <a:r>
              <a:rPr lang="en" sz="1200" dirty="0">
                <a:solidFill>
                  <a:schemeClr val="dk1"/>
                </a:solidFill>
                <a:latin typeface="Avenir Book" panose="02000503020000020003" pitchFamily="2" charset="0"/>
              </a:rPr>
              <a:t>)</a:t>
            </a:r>
            <a:endParaRPr sz="1200" dirty="0">
              <a:solidFill>
                <a:schemeClr val="dk1"/>
              </a:solidFill>
              <a:latin typeface="Avenir Book" panose="02000503020000020003" pitchFamily="2" charset="0"/>
            </a:endParaRPr>
          </a:p>
          <a:p>
            <a:pPr marL="0" lvl="0" indent="0" algn="l" rtl="0">
              <a:lnSpc>
                <a:spcPct val="115000"/>
              </a:lnSpc>
              <a:spcBef>
                <a:spcPts val="0"/>
              </a:spcBef>
              <a:spcAft>
                <a:spcPts val="0"/>
              </a:spcAft>
              <a:buNone/>
            </a:pPr>
            <a:r>
              <a:rPr lang="en" sz="1200" dirty="0" err="1">
                <a:solidFill>
                  <a:schemeClr val="dk1"/>
                </a:solidFill>
                <a:latin typeface="Avenir Book" panose="02000503020000020003" pitchFamily="2" charset="0"/>
              </a:rPr>
              <a:t>CF</a:t>
            </a:r>
            <a:r>
              <a:rPr lang="en" sz="1200" baseline="-25000" dirty="0" err="1">
                <a:solidFill>
                  <a:schemeClr val="dk1"/>
                </a:solidFill>
                <a:latin typeface="Avenir Book" panose="02000503020000020003" pitchFamily="2" charset="0"/>
              </a:rPr>
              <a:t>min</a:t>
            </a:r>
            <a:r>
              <a:rPr lang="en" sz="1200" dirty="0">
                <a:solidFill>
                  <a:schemeClr val="dk1"/>
                </a:solidFill>
                <a:latin typeface="Avenir Book" panose="02000503020000020003" pitchFamily="2" charset="0"/>
              </a:rPr>
              <a:t> = min(1.0, 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2</a:t>
            </a:r>
            <a:r>
              <a:rPr lang="en" sz="1200" dirty="0">
                <a:solidFill>
                  <a:schemeClr val="dk1"/>
                </a:solidFill>
                <a:latin typeface="Avenir Book" panose="02000503020000020003" pitchFamily="2" charset="0"/>
              </a:rPr>
              <a:t>)</a:t>
            </a:r>
            <a:endParaRPr sz="1200" dirty="0">
              <a:solidFill>
                <a:schemeClr val="dk1"/>
              </a:solidFill>
              <a:latin typeface="Avenir Book" panose="02000503020000020003" pitchFamily="2" charset="0"/>
            </a:endParaRPr>
          </a:p>
          <a:p>
            <a:pPr marL="0" lvl="0" indent="0" algn="l" rtl="0">
              <a:lnSpc>
                <a:spcPct val="115000"/>
              </a:lnSpc>
              <a:spcBef>
                <a:spcPts val="0"/>
              </a:spcBef>
              <a:spcAft>
                <a:spcPts val="0"/>
              </a:spcAft>
              <a:buNone/>
            </a:pPr>
            <a:r>
              <a:rPr lang="en" sz="1200" dirty="0" err="1">
                <a:solidFill>
                  <a:schemeClr val="dk1"/>
                </a:solidFill>
                <a:latin typeface="Avenir Book" panose="02000503020000020003" pitchFamily="2" charset="0"/>
              </a:rPr>
              <a:t>CF</a:t>
            </a:r>
            <a:r>
              <a:rPr lang="en" sz="1200" baseline="-25000" dirty="0" err="1">
                <a:solidFill>
                  <a:schemeClr val="dk1"/>
                </a:solidFill>
                <a:latin typeface="Avenir Book" panose="02000503020000020003" pitchFamily="2" charset="0"/>
              </a:rPr>
              <a:t>rand</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2</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 CF</a:t>
            </a:r>
            <a:r>
              <a:rPr lang="en" sz="1300" baseline="-25000" dirty="0">
                <a:solidFill>
                  <a:schemeClr val="dk1"/>
                </a:solidFill>
                <a:latin typeface="Avenir Book" panose="02000503020000020003" pitchFamily="2" charset="0"/>
              </a:rPr>
              <a:t>2</a:t>
            </a:r>
            <a:endParaRPr sz="1300" dirty="0">
              <a:solidFill>
                <a:schemeClr val="dk1"/>
              </a:solidFill>
              <a:latin typeface="Avenir Book" panose="02000503020000020003" pitchFamily="2" charset="0"/>
            </a:endParaRPr>
          </a:p>
        </p:txBody>
      </p:sp>
      <p:pic>
        <p:nvPicPr>
          <p:cNvPr id="137" name="Google Shape;137;p22"/>
          <p:cNvPicPr preferRelativeResize="0"/>
          <p:nvPr/>
        </p:nvPicPr>
        <p:blipFill>
          <a:blip r:embed="rId3">
            <a:alphaModFix/>
          </a:blip>
          <a:stretch>
            <a:fillRect/>
          </a:stretch>
        </p:blipFill>
        <p:spPr>
          <a:xfrm>
            <a:off x="1290375" y="2312975"/>
            <a:ext cx="3845787" cy="1305300"/>
          </a:xfrm>
          <a:prstGeom prst="rect">
            <a:avLst/>
          </a:prstGeom>
          <a:noFill/>
          <a:ln>
            <a:noFill/>
          </a:ln>
        </p:spPr>
      </p:pic>
      <p:sp>
        <p:nvSpPr>
          <p:cNvPr id="138" name="Google Shape;138;p22"/>
          <p:cNvSpPr txBox="1"/>
          <p:nvPr/>
        </p:nvSpPr>
        <p:spPr>
          <a:xfrm>
            <a:off x="6489000" y="4743175"/>
            <a:ext cx="26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Mace and Benson-Troth (2002)</a:t>
            </a:r>
            <a:endParaRPr/>
          </a:p>
        </p:txBody>
      </p:sp>
      <p:sp>
        <p:nvSpPr>
          <p:cNvPr id="139" name="Google Shape;139;p22"/>
          <p:cNvSpPr txBox="1"/>
          <p:nvPr/>
        </p:nvSpPr>
        <p:spPr>
          <a:xfrm>
            <a:off x="1390250" y="3571675"/>
            <a:ext cx="3623100" cy="830966"/>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dirty="0" err="1">
                <a:solidFill>
                  <a:schemeClr val="dk1"/>
                </a:solidFill>
                <a:latin typeface="Avenir Book" panose="02000503020000020003" pitchFamily="2" charset="0"/>
              </a:rPr>
              <a:t>CF</a:t>
            </a:r>
            <a:r>
              <a:rPr lang="en" baseline="-25000" dirty="0" err="1">
                <a:solidFill>
                  <a:schemeClr val="dk1"/>
                </a:solidFill>
                <a:latin typeface="Avenir Book" panose="02000503020000020003" pitchFamily="2" charset="0"/>
              </a:rPr>
              <a:t>true</a:t>
            </a:r>
            <a:r>
              <a:rPr lang="en" dirty="0">
                <a:solidFill>
                  <a:schemeClr val="dk1"/>
                </a:solidFill>
                <a:latin typeface="Avenir Book" panose="02000503020000020003" pitchFamily="2" charset="0"/>
              </a:rPr>
              <a:t> = ⍺ * </a:t>
            </a:r>
            <a:r>
              <a:rPr lang="en" dirty="0" err="1">
                <a:solidFill>
                  <a:schemeClr val="dk1"/>
                </a:solidFill>
                <a:latin typeface="Avenir Book" panose="02000503020000020003" pitchFamily="2" charset="0"/>
              </a:rPr>
              <a:t>CF</a:t>
            </a:r>
            <a:r>
              <a:rPr lang="en" baseline="-25000" dirty="0" err="1">
                <a:solidFill>
                  <a:schemeClr val="dk1"/>
                </a:solidFill>
                <a:latin typeface="Avenir Book" panose="02000503020000020003" pitchFamily="2" charset="0"/>
              </a:rPr>
              <a:t>max</a:t>
            </a:r>
            <a:r>
              <a:rPr lang="en" dirty="0">
                <a:solidFill>
                  <a:schemeClr val="dk1"/>
                </a:solidFill>
                <a:latin typeface="Avenir Book" panose="02000503020000020003" pitchFamily="2" charset="0"/>
              </a:rPr>
              <a:t> + (1 - ⍺) * </a:t>
            </a:r>
            <a:r>
              <a:rPr lang="en" dirty="0" err="1">
                <a:solidFill>
                  <a:schemeClr val="dk1"/>
                </a:solidFill>
                <a:latin typeface="Avenir Book" panose="02000503020000020003" pitchFamily="2" charset="0"/>
              </a:rPr>
              <a:t>CF</a:t>
            </a:r>
            <a:r>
              <a:rPr lang="en" baseline="-25000" dirty="0" err="1">
                <a:solidFill>
                  <a:schemeClr val="dk1"/>
                </a:solidFill>
                <a:latin typeface="Avenir Book" panose="02000503020000020003" pitchFamily="2" charset="0"/>
              </a:rPr>
              <a:t>rand</a:t>
            </a:r>
            <a:r>
              <a:rPr lang="en" dirty="0">
                <a:solidFill>
                  <a:schemeClr val="dk1"/>
                </a:solidFill>
                <a:latin typeface="Avenir Book" panose="02000503020000020003" pitchFamily="2" charset="0"/>
              </a:rPr>
              <a:t>  </a:t>
            </a:r>
            <a:endParaRPr dirty="0">
              <a:solidFill>
                <a:schemeClr val="dk1"/>
              </a:solidFill>
              <a:latin typeface="Avenir Book" panose="02000503020000020003" pitchFamily="2" charset="0"/>
            </a:endParaRPr>
          </a:p>
          <a:p>
            <a:pPr marL="0" lvl="0" indent="0" algn="l" rtl="0">
              <a:lnSpc>
                <a:spcPct val="150000"/>
              </a:lnSpc>
              <a:spcBef>
                <a:spcPts val="0"/>
              </a:spcBef>
              <a:spcAft>
                <a:spcPts val="0"/>
              </a:spcAft>
              <a:buNone/>
            </a:pPr>
            <a:r>
              <a:rPr lang="en" dirty="0">
                <a:solidFill>
                  <a:schemeClr val="dk1"/>
                </a:solidFill>
                <a:latin typeface="Avenir Book" panose="02000503020000020003" pitchFamily="2" charset="0"/>
              </a:rPr>
              <a:t>⍺ = (</a:t>
            </a:r>
            <a:r>
              <a:rPr lang="en" dirty="0" err="1">
                <a:solidFill>
                  <a:schemeClr val="dk1"/>
                </a:solidFill>
                <a:latin typeface="Avenir Book" panose="02000503020000020003" pitchFamily="2" charset="0"/>
              </a:rPr>
              <a:t>CF</a:t>
            </a:r>
            <a:r>
              <a:rPr lang="en" baseline="-25000" dirty="0" err="1">
                <a:solidFill>
                  <a:schemeClr val="dk1"/>
                </a:solidFill>
                <a:latin typeface="Avenir Book" panose="02000503020000020003" pitchFamily="2" charset="0"/>
              </a:rPr>
              <a:t>true</a:t>
            </a:r>
            <a:r>
              <a:rPr lang="en" dirty="0">
                <a:solidFill>
                  <a:schemeClr val="dk1"/>
                </a:solidFill>
                <a:latin typeface="Avenir Book" panose="02000503020000020003" pitchFamily="2" charset="0"/>
              </a:rPr>
              <a:t> - </a:t>
            </a:r>
            <a:r>
              <a:rPr lang="en" dirty="0" err="1">
                <a:solidFill>
                  <a:schemeClr val="dk1"/>
                </a:solidFill>
                <a:latin typeface="Avenir Book" panose="02000503020000020003" pitchFamily="2" charset="0"/>
              </a:rPr>
              <a:t>CF</a:t>
            </a:r>
            <a:r>
              <a:rPr lang="en" baseline="-25000" dirty="0" err="1">
                <a:solidFill>
                  <a:schemeClr val="dk1"/>
                </a:solidFill>
                <a:latin typeface="Avenir Book" panose="02000503020000020003" pitchFamily="2" charset="0"/>
              </a:rPr>
              <a:t>rand</a:t>
            </a:r>
            <a:r>
              <a:rPr lang="en" dirty="0">
                <a:solidFill>
                  <a:schemeClr val="dk1"/>
                </a:solidFill>
                <a:latin typeface="Avenir Book" panose="02000503020000020003" pitchFamily="2" charset="0"/>
              </a:rPr>
              <a:t>)/(</a:t>
            </a:r>
            <a:r>
              <a:rPr lang="en" dirty="0" err="1">
                <a:solidFill>
                  <a:schemeClr val="dk1"/>
                </a:solidFill>
                <a:latin typeface="Avenir Book" panose="02000503020000020003" pitchFamily="2" charset="0"/>
              </a:rPr>
              <a:t>CF</a:t>
            </a:r>
            <a:r>
              <a:rPr lang="en" baseline="-25000" dirty="0" err="1">
                <a:solidFill>
                  <a:schemeClr val="dk1"/>
                </a:solidFill>
                <a:latin typeface="Avenir Book" panose="02000503020000020003" pitchFamily="2" charset="0"/>
              </a:rPr>
              <a:t>max</a:t>
            </a:r>
            <a:r>
              <a:rPr lang="en" dirty="0">
                <a:solidFill>
                  <a:schemeClr val="dk1"/>
                </a:solidFill>
                <a:latin typeface="Avenir Book" panose="02000503020000020003" pitchFamily="2" charset="0"/>
              </a:rPr>
              <a:t> - </a:t>
            </a:r>
            <a:r>
              <a:rPr lang="en" dirty="0" err="1">
                <a:solidFill>
                  <a:schemeClr val="dk1"/>
                </a:solidFill>
                <a:latin typeface="Avenir Book" panose="02000503020000020003" pitchFamily="2" charset="0"/>
              </a:rPr>
              <a:t>CF</a:t>
            </a:r>
            <a:r>
              <a:rPr lang="en" baseline="-25000" dirty="0" err="1">
                <a:solidFill>
                  <a:schemeClr val="dk1"/>
                </a:solidFill>
                <a:latin typeface="Avenir Book" panose="02000503020000020003" pitchFamily="2" charset="0"/>
              </a:rPr>
              <a:t>rand</a:t>
            </a:r>
            <a:r>
              <a:rPr lang="en" dirty="0">
                <a:solidFill>
                  <a:schemeClr val="dk1"/>
                </a:solidFill>
              </a:rPr>
              <a:t>)</a:t>
            </a:r>
            <a:endParaRPr dirty="0">
              <a:solidFill>
                <a:schemeClr val="dk1"/>
              </a:solidFill>
            </a:endParaRPr>
          </a:p>
        </p:txBody>
      </p:sp>
      <p:sp>
        <p:nvSpPr>
          <p:cNvPr id="140" name="Google Shape;140;p22"/>
          <p:cNvSpPr txBox="1"/>
          <p:nvPr/>
        </p:nvSpPr>
        <p:spPr>
          <a:xfrm>
            <a:off x="4523975" y="3726701"/>
            <a:ext cx="1728600" cy="10818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1"/>
                </a:solidFill>
                <a:latin typeface="Avenir Book" panose="02000503020000020003" pitchFamily="2" charset="0"/>
              </a:rPr>
              <a:t>⍺ = 0 ⇒ random</a:t>
            </a:r>
            <a:endParaRPr dirty="0">
              <a:solidFill>
                <a:schemeClr val="dk1"/>
              </a:solidFill>
              <a:latin typeface="Avenir Book" panose="02000503020000020003" pitchFamily="2" charset="0"/>
            </a:endParaRPr>
          </a:p>
          <a:p>
            <a:pPr marL="0" lvl="0" indent="0" algn="l" rtl="0">
              <a:lnSpc>
                <a:spcPct val="115000"/>
              </a:lnSpc>
              <a:spcBef>
                <a:spcPts val="0"/>
              </a:spcBef>
              <a:spcAft>
                <a:spcPts val="0"/>
              </a:spcAft>
              <a:buNone/>
            </a:pPr>
            <a:r>
              <a:rPr lang="en" dirty="0">
                <a:solidFill>
                  <a:schemeClr val="dk1"/>
                </a:solidFill>
                <a:latin typeface="Avenir Book" panose="02000503020000020003" pitchFamily="2" charset="0"/>
              </a:rPr>
              <a:t>⍺ = 1 ⇒ maximum</a:t>
            </a:r>
            <a:endParaRPr dirty="0">
              <a:solidFill>
                <a:schemeClr val="dk1"/>
              </a:solidFill>
              <a:latin typeface="Avenir Book" panose="02000503020000020003" pitchFamily="2" charset="0"/>
            </a:endParaRPr>
          </a:p>
          <a:p>
            <a:pPr marL="0" lvl="0" indent="0" algn="l" rtl="0">
              <a:lnSpc>
                <a:spcPct val="115000"/>
              </a:lnSpc>
              <a:spcBef>
                <a:spcPts val="0"/>
              </a:spcBef>
              <a:spcAft>
                <a:spcPts val="1200"/>
              </a:spcAft>
              <a:buNone/>
            </a:pPr>
            <a:r>
              <a:rPr lang="en" dirty="0">
                <a:solidFill>
                  <a:schemeClr val="dk1"/>
                </a:solidFill>
                <a:latin typeface="Avenir Book" panose="02000503020000020003" pitchFamily="2" charset="0"/>
              </a:rPr>
              <a:t>⍺ &lt; 0 ⇒ minimum</a:t>
            </a:r>
            <a:endParaRPr sz="1200" dirty="0">
              <a:latin typeface="Avenir Book" panose="02000503020000020003" pitchFamily="2" charset="0"/>
            </a:endParaRPr>
          </a:p>
        </p:txBody>
      </p:sp>
      <p:sp>
        <p:nvSpPr>
          <p:cNvPr id="141" name="Google Shape;141;p22"/>
          <p:cNvSpPr/>
          <p:nvPr/>
        </p:nvSpPr>
        <p:spPr>
          <a:xfrm>
            <a:off x="4226075" y="3899126"/>
            <a:ext cx="276600" cy="572700"/>
          </a:xfrm>
          <a:prstGeom prst="leftBrace">
            <a:avLst>
              <a:gd name="adj1" fmla="val 50000"/>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19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3" name="Picture 2">
            <a:extLst>
              <a:ext uri="{FF2B5EF4-FFF2-40B4-BE49-F238E27FC236}">
                <a16:creationId xmlns:a16="http://schemas.microsoft.com/office/drawing/2014/main" id="{FFD74148-9347-234F-B2AB-B7A01A1044F9}"/>
              </a:ext>
            </a:extLst>
          </p:cNvPr>
          <p:cNvPicPr>
            <a:picLocks noChangeAspect="1"/>
          </p:cNvPicPr>
          <p:nvPr/>
        </p:nvPicPr>
        <p:blipFill>
          <a:blip r:embed="rId3"/>
          <a:stretch>
            <a:fillRect/>
          </a:stretch>
        </p:blipFill>
        <p:spPr>
          <a:xfrm>
            <a:off x="311600" y="1017725"/>
            <a:ext cx="5466935" cy="3820976"/>
          </a:xfrm>
          <a:prstGeom prst="rect">
            <a:avLst/>
          </a:prstGeom>
        </p:spPr>
      </p:pic>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SGP cloud fraction overlap observations</a:t>
            </a:r>
            <a:endParaRPr dirty="0">
              <a:latin typeface="Avenir Book" panose="02000503020000020003" pitchFamily="2" charset="0"/>
            </a:endParaRPr>
          </a:p>
        </p:txBody>
      </p:sp>
    </p:spTree>
    <p:extLst>
      <p:ext uri="{BB962C8B-B14F-4D97-AF65-F5344CB8AC3E}">
        <p14:creationId xmlns:p14="http://schemas.microsoft.com/office/powerpoint/2010/main" val="705878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3" name="Picture 2">
            <a:extLst>
              <a:ext uri="{FF2B5EF4-FFF2-40B4-BE49-F238E27FC236}">
                <a16:creationId xmlns:a16="http://schemas.microsoft.com/office/drawing/2014/main" id="{FFD74148-9347-234F-B2AB-B7A01A1044F9}"/>
              </a:ext>
            </a:extLst>
          </p:cNvPr>
          <p:cNvPicPr>
            <a:picLocks noChangeAspect="1"/>
          </p:cNvPicPr>
          <p:nvPr/>
        </p:nvPicPr>
        <p:blipFill>
          <a:blip r:embed="rId3"/>
          <a:stretch>
            <a:fillRect/>
          </a:stretch>
        </p:blipFill>
        <p:spPr>
          <a:xfrm>
            <a:off x="311600" y="1017725"/>
            <a:ext cx="5466935" cy="3820976"/>
          </a:xfrm>
          <a:prstGeom prst="rect">
            <a:avLst/>
          </a:prstGeom>
        </p:spPr>
      </p:pic>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SGP cloud fraction overlap observations</a:t>
            </a:r>
            <a:endParaRPr dirty="0">
              <a:latin typeface="Avenir Book" panose="02000503020000020003" pitchFamily="2" charset="0"/>
            </a:endParaRPr>
          </a:p>
        </p:txBody>
      </p:sp>
      <p:sp>
        <p:nvSpPr>
          <p:cNvPr id="153" name="Google Shape;153;p24"/>
          <p:cNvSpPr txBox="1">
            <a:spLocks noGrp="1"/>
          </p:cNvSpPr>
          <p:nvPr>
            <p:ph type="body" idx="1"/>
          </p:nvPr>
        </p:nvSpPr>
        <p:spPr>
          <a:xfrm>
            <a:off x="6322900" y="1152475"/>
            <a:ext cx="2509500" cy="3722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u="sng" dirty="0">
                <a:solidFill>
                  <a:srgbClr val="000000"/>
                </a:solidFill>
                <a:latin typeface="Avenir Book" panose="02000503020000020003" pitchFamily="2" charset="0"/>
              </a:rPr>
              <a:t>Continuous clouds:</a:t>
            </a:r>
            <a:r>
              <a:rPr lang="en" sz="1600" dirty="0">
                <a:solidFill>
                  <a:srgbClr val="000000"/>
                </a:solidFill>
                <a:latin typeface="Avenir Book" panose="02000503020000020003" pitchFamily="2" charset="0"/>
              </a:rPr>
              <a:t> </a:t>
            </a:r>
            <a:endParaRPr sz="1600" dirty="0">
              <a:solidFill>
                <a:srgbClr val="000000"/>
              </a:solidFill>
              <a:latin typeface="Avenir Book" panose="02000503020000020003" pitchFamily="2" charset="0"/>
            </a:endParaRPr>
          </a:p>
          <a:p>
            <a:pPr marL="457200" lvl="0" indent="-330200" algn="l" rtl="0">
              <a:lnSpc>
                <a:spcPct val="100000"/>
              </a:lnSpc>
              <a:spcBef>
                <a:spcPts val="0"/>
              </a:spcBef>
              <a:spcAft>
                <a:spcPts val="0"/>
              </a:spcAft>
              <a:buClr>
                <a:srgbClr val="000000"/>
              </a:buClr>
              <a:buSzPts val="1600"/>
              <a:buChar char="●"/>
            </a:pPr>
            <a:r>
              <a:rPr lang="en" sz="1600" dirty="0">
                <a:solidFill>
                  <a:srgbClr val="000000"/>
                </a:solidFill>
                <a:latin typeface="Avenir Book" panose="02000503020000020003" pitchFamily="2" charset="0"/>
              </a:rPr>
              <a:t>Close to </a:t>
            </a:r>
            <a:r>
              <a:rPr lang="en" sz="1600" dirty="0" err="1">
                <a:solidFill>
                  <a:srgbClr val="000000"/>
                </a:solidFill>
                <a:latin typeface="Avenir Book" panose="02000503020000020003" pitchFamily="2" charset="0"/>
              </a:rPr>
              <a:t>CF</a:t>
            </a:r>
            <a:r>
              <a:rPr lang="en" sz="1600" baseline="-25000" dirty="0" err="1">
                <a:solidFill>
                  <a:srgbClr val="000000"/>
                </a:solidFill>
                <a:latin typeface="Avenir Book" panose="02000503020000020003" pitchFamily="2" charset="0"/>
              </a:rPr>
              <a:t>max</a:t>
            </a:r>
            <a:r>
              <a:rPr lang="en" sz="1600" baseline="-25000" dirty="0">
                <a:solidFill>
                  <a:srgbClr val="000000"/>
                </a:solidFill>
                <a:latin typeface="Avenir Book" panose="02000503020000020003" pitchFamily="2" charset="0"/>
              </a:rPr>
              <a:t> </a:t>
            </a:r>
            <a:r>
              <a:rPr lang="en" sz="1600" dirty="0">
                <a:solidFill>
                  <a:srgbClr val="000000"/>
                </a:solidFill>
                <a:latin typeface="Avenir Book" panose="02000503020000020003" pitchFamily="2" charset="0"/>
              </a:rPr>
              <a:t>at small layer separation</a:t>
            </a:r>
            <a:endParaRPr sz="1600" dirty="0">
              <a:solidFill>
                <a:srgbClr val="000000"/>
              </a:solidFill>
              <a:latin typeface="Avenir Book" panose="02000503020000020003" pitchFamily="2" charset="0"/>
            </a:endParaRPr>
          </a:p>
          <a:p>
            <a:pPr marL="457200" lvl="0" indent="-330200" algn="l" rtl="0">
              <a:lnSpc>
                <a:spcPct val="100000"/>
              </a:lnSpc>
              <a:spcBef>
                <a:spcPts val="1000"/>
              </a:spcBef>
              <a:spcAft>
                <a:spcPts val="0"/>
              </a:spcAft>
              <a:buClr>
                <a:srgbClr val="000000"/>
              </a:buClr>
              <a:buSzPts val="1600"/>
              <a:buChar char="●"/>
            </a:pPr>
            <a:r>
              <a:rPr lang="en" sz="1600" dirty="0">
                <a:solidFill>
                  <a:schemeClr val="dk1"/>
                </a:solidFill>
                <a:latin typeface="Avenir Book" panose="02000503020000020003" pitchFamily="2" charset="0"/>
              </a:rPr>
              <a:t>Transitions to </a:t>
            </a:r>
            <a:r>
              <a:rPr lang="en" sz="1600" dirty="0" err="1">
                <a:solidFill>
                  <a:srgbClr val="000000"/>
                </a:solidFill>
                <a:latin typeface="Avenir Book" panose="02000503020000020003" pitchFamily="2" charset="0"/>
              </a:rPr>
              <a:t>CF</a:t>
            </a:r>
            <a:r>
              <a:rPr lang="en" sz="1600" baseline="-25000" dirty="0" err="1">
                <a:solidFill>
                  <a:srgbClr val="000000"/>
                </a:solidFill>
                <a:latin typeface="Avenir Book" panose="02000503020000020003" pitchFamily="2" charset="0"/>
              </a:rPr>
              <a:t>rand</a:t>
            </a:r>
            <a:r>
              <a:rPr lang="en" sz="1600" dirty="0">
                <a:solidFill>
                  <a:srgbClr val="000000"/>
                </a:solidFill>
                <a:latin typeface="Avenir Book" panose="02000503020000020003" pitchFamily="2" charset="0"/>
              </a:rPr>
              <a:t> as layer separation increases</a:t>
            </a:r>
            <a:endParaRPr sz="1600" dirty="0">
              <a:solidFill>
                <a:srgbClr val="000000"/>
              </a:solidFill>
              <a:latin typeface="Avenir Book" panose="02000503020000020003" pitchFamily="2" charset="0"/>
            </a:endParaRPr>
          </a:p>
          <a:p>
            <a:pPr marL="0" lvl="0" indent="0" algn="l" rtl="0">
              <a:lnSpc>
                <a:spcPct val="100000"/>
              </a:lnSpc>
              <a:spcBef>
                <a:spcPts val="1000"/>
              </a:spcBef>
              <a:spcAft>
                <a:spcPts val="0"/>
              </a:spcAft>
              <a:buNone/>
            </a:pPr>
            <a:endParaRPr sz="1600" u="sng" dirty="0">
              <a:solidFill>
                <a:srgbClr val="000000"/>
              </a:solidFill>
              <a:latin typeface="Avenir Book" panose="02000503020000020003" pitchFamily="2" charset="0"/>
            </a:endParaRPr>
          </a:p>
          <a:p>
            <a:pPr marL="0" lvl="0" indent="0" algn="l" rtl="0">
              <a:lnSpc>
                <a:spcPct val="100000"/>
              </a:lnSpc>
              <a:spcBef>
                <a:spcPts val="0"/>
              </a:spcBef>
              <a:spcAft>
                <a:spcPts val="0"/>
              </a:spcAft>
              <a:buNone/>
            </a:pPr>
            <a:r>
              <a:rPr lang="en" sz="1600" u="sng" dirty="0">
                <a:solidFill>
                  <a:srgbClr val="000000"/>
                </a:solidFill>
                <a:latin typeface="Avenir Book" panose="02000503020000020003" pitchFamily="2" charset="0"/>
              </a:rPr>
              <a:t>Non-continuous clouds:</a:t>
            </a:r>
            <a:r>
              <a:rPr lang="en" sz="1600" dirty="0">
                <a:solidFill>
                  <a:srgbClr val="000000"/>
                </a:solidFill>
                <a:latin typeface="Avenir Book" panose="02000503020000020003" pitchFamily="2" charset="0"/>
              </a:rPr>
              <a:t> </a:t>
            </a:r>
            <a:endParaRPr sz="1600" dirty="0">
              <a:solidFill>
                <a:srgbClr val="000000"/>
              </a:solidFill>
              <a:latin typeface="Avenir Book" panose="02000503020000020003" pitchFamily="2" charset="0"/>
            </a:endParaRPr>
          </a:p>
          <a:p>
            <a:pPr marL="457200" lvl="0" indent="-330200" algn="l" rtl="0">
              <a:lnSpc>
                <a:spcPct val="100000"/>
              </a:lnSpc>
              <a:spcBef>
                <a:spcPts val="0"/>
              </a:spcBef>
              <a:spcAft>
                <a:spcPts val="1000"/>
              </a:spcAft>
              <a:buClr>
                <a:srgbClr val="000000"/>
              </a:buClr>
              <a:buSzPts val="1600"/>
              <a:buChar char="●"/>
            </a:pPr>
            <a:r>
              <a:rPr lang="en" sz="1600" dirty="0">
                <a:solidFill>
                  <a:srgbClr val="000000"/>
                </a:solidFill>
                <a:latin typeface="Avenir Book" panose="02000503020000020003" pitchFamily="2" charset="0"/>
              </a:rPr>
              <a:t>Close to </a:t>
            </a:r>
            <a:r>
              <a:rPr lang="en" sz="1600" dirty="0" err="1">
                <a:solidFill>
                  <a:srgbClr val="000000"/>
                </a:solidFill>
                <a:latin typeface="Avenir Book" panose="02000503020000020003" pitchFamily="2" charset="0"/>
              </a:rPr>
              <a:t>CF</a:t>
            </a:r>
            <a:r>
              <a:rPr lang="en" sz="1600" baseline="-25000" dirty="0" err="1">
                <a:solidFill>
                  <a:srgbClr val="000000"/>
                </a:solidFill>
                <a:latin typeface="Avenir Book" panose="02000503020000020003" pitchFamily="2" charset="0"/>
              </a:rPr>
              <a:t>rand</a:t>
            </a:r>
            <a:endParaRPr sz="1600" dirty="0">
              <a:solidFill>
                <a:srgbClr val="000000"/>
              </a:solidFill>
              <a:latin typeface="Avenir Book" panose="02000503020000020003" pitchFamily="2" charset="0"/>
            </a:endParaRPr>
          </a:p>
        </p:txBody>
      </p:sp>
    </p:spTree>
    <p:extLst>
      <p:ext uri="{BB962C8B-B14F-4D97-AF65-F5344CB8AC3E}">
        <p14:creationId xmlns:p14="http://schemas.microsoft.com/office/powerpoint/2010/main" val="657644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8" name="Picture 7">
            <a:extLst>
              <a:ext uri="{FF2B5EF4-FFF2-40B4-BE49-F238E27FC236}">
                <a16:creationId xmlns:a16="http://schemas.microsoft.com/office/drawing/2014/main" id="{D25CF033-809C-DCB9-94CD-8C08B9B0A88F}"/>
              </a:ext>
            </a:extLst>
          </p:cNvPr>
          <p:cNvPicPr>
            <a:picLocks noChangeAspect="1"/>
          </p:cNvPicPr>
          <p:nvPr/>
        </p:nvPicPr>
        <p:blipFill>
          <a:blip r:embed="rId3"/>
          <a:stretch>
            <a:fillRect/>
          </a:stretch>
        </p:blipFill>
        <p:spPr>
          <a:xfrm>
            <a:off x="311697" y="1017726"/>
            <a:ext cx="5456441" cy="3820976"/>
          </a:xfrm>
          <a:prstGeom prst="rect">
            <a:avLst/>
          </a:prstGeom>
        </p:spPr>
      </p:pic>
      <p:sp>
        <p:nvSpPr>
          <p:cNvPr id="159" name="Google Shape;15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S</a:t>
            </a:r>
            <a:r>
              <a:rPr lang="en" sz="2750" dirty="0">
                <a:latin typeface="Avenir Book" panose="02000503020000020003" pitchFamily="2" charset="0"/>
              </a:rPr>
              <a:t>GP ⍺ clo</a:t>
            </a:r>
            <a:r>
              <a:rPr lang="en" dirty="0">
                <a:latin typeface="Avenir Book" panose="02000503020000020003" pitchFamily="2" charset="0"/>
              </a:rPr>
              <a:t>ud overlap observations</a:t>
            </a:r>
            <a:endParaRPr dirty="0">
              <a:latin typeface="Avenir Book" panose="02000503020000020003" pitchFamily="2" charset="0"/>
            </a:endParaRPr>
          </a:p>
        </p:txBody>
      </p:sp>
      <p:sp>
        <p:nvSpPr>
          <p:cNvPr id="160" name="Google Shape;160;p25"/>
          <p:cNvSpPr txBox="1">
            <a:spLocks noGrp="1"/>
          </p:cNvSpPr>
          <p:nvPr>
            <p:ph type="body" idx="1"/>
          </p:nvPr>
        </p:nvSpPr>
        <p:spPr>
          <a:xfrm>
            <a:off x="6322900" y="1152475"/>
            <a:ext cx="2688300" cy="342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solidFill>
                <a:schemeClr val="dk1"/>
              </a:solidFill>
            </a:endParaRPr>
          </a:p>
          <a:p>
            <a:pPr marL="0" lvl="0" indent="0" algn="l" rtl="0">
              <a:spcBef>
                <a:spcPts val="1200"/>
              </a:spcBef>
              <a:spcAft>
                <a:spcPts val="0"/>
              </a:spcAft>
              <a:buNone/>
            </a:pPr>
            <a:r>
              <a:rPr lang="en" sz="1600" dirty="0">
                <a:solidFill>
                  <a:schemeClr val="dk1"/>
                </a:solidFill>
                <a:latin typeface="Avenir Book" panose="02000503020000020003" pitchFamily="2" charset="0"/>
              </a:rPr>
              <a:t>⍺ = 0 ⇒ random</a:t>
            </a:r>
            <a:endParaRPr sz="1600" dirty="0">
              <a:solidFill>
                <a:schemeClr val="dk1"/>
              </a:solidFill>
              <a:latin typeface="Avenir Book" panose="02000503020000020003" pitchFamily="2" charset="0"/>
            </a:endParaRPr>
          </a:p>
          <a:p>
            <a:pPr marL="0" lvl="0" indent="0" algn="l" rtl="0">
              <a:spcBef>
                <a:spcPts val="0"/>
              </a:spcBef>
              <a:spcAft>
                <a:spcPts val="0"/>
              </a:spcAft>
              <a:buNone/>
            </a:pPr>
            <a:r>
              <a:rPr lang="en" sz="1600" dirty="0">
                <a:solidFill>
                  <a:schemeClr val="dk1"/>
                </a:solidFill>
                <a:latin typeface="Avenir Book" panose="02000503020000020003" pitchFamily="2" charset="0"/>
              </a:rPr>
              <a:t>⍺ = 1 ⇒ maximum</a:t>
            </a:r>
            <a:endParaRPr sz="1600" dirty="0">
              <a:solidFill>
                <a:schemeClr val="dk1"/>
              </a:solidFill>
              <a:latin typeface="Avenir Book" panose="02000503020000020003" pitchFamily="2" charset="0"/>
            </a:endParaRPr>
          </a:p>
          <a:p>
            <a:pPr marL="0" lvl="0" indent="0" algn="l" rtl="0">
              <a:spcBef>
                <a:spcPts val="0"/>
              </a:spcBef>
              <a:spcAft>
                <a:spcPts val="1200"/>
              </a:spcAft>
              <a:buNone/>
            </a:pPr>
            <a:r>
              <a:rPr lang="en" sz="1600" dirty="0">
                <a:solidFill>
                  <a:schemeClr val="dk1"/>
                </a:solidFill>
                <a:latin typeface="Avenir Book" panose="02000503020000020003" pitchFamily="2" charset="0"/>
              </a:rPr>
              <a:t>⍺ &lt; 0 ⇒ minimum</a:t>
            </a:r>
            <a:endParaRPr dirty="0">
              <a:solidFill>
                <a:schemeClr val="dk1"/>
              </a:solidFill>
              <a:latin typeface="Avenir Book" panose="02000503020000020003" pitchFamily="2" charset="0"/>
            </a:endParaRPr>
          </a:p>
        </p:txBody>
      </p:sp>
      <p:sp>
        <p:nvSpPr>
          <p:cNvPr id="161" name="Google Shape;161;p25"/>
          <p:cNvSpPr txBox="1"/>
          <p:nvPr/>
        </p:nvSpPr>
        <p:spPr>
          <a:xfrm>
            <a:off x="6322900" y="1228663"/>
            <a:ext cx="2821100" cy="4146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dirty="0" err="1">
                <a:solidFill>
                  <a:schemeClr val="dk1"/>
                </a:solidFill>
                <a:latin typeface="Avenir Book" panose="02000503020000020003" pitchFamily="2" charset="0"/>
              </a:rPr>
              <a:t>CF</a:t>
            </a:r>
            <a:r>
              <a:rPr lang="en" sz="1300" baseline="-25000" dirty="0" err="1">
                <a:solidFill>
                  <a:schemeClr val="dk1"/>
                </a:solidFill>
                <a:latin typeface="Avenir Book" panose="02000503020000020003" pitchFamily="2" charset="0"/>
              </a:rPr>
              <a:t>true</a:t>
            </a:r>
            <a:r>
              <a:rPr lang="en" sz="1300" dirty="0">
                <a:solidFill>
                  <a:schemeClr val="dk1"/>
                </a:solidFill>
                <a:latin typeface="Avenir Book" panose="02000503020000020003" pitchFamily="2" charset="0"/>
              </a:rPr>
              <a:t> = ⍺ * </a:t>
            </a:r>
            <a:r>
              <a:rPr lang="en" sz="1300" dirty="0" err="1">
                <a:solidFill>
                  <a:schemeClr val="dk1"/>
                </a:solidFill>
                <a:latin typeface="Avenir Book" panose="02000503020000020003" pitchFamily="2" charset="0"/>
              </a:rPr>
              <a:t>CF</a:t>
            </a:r>
            <a:r>
              <a:rPr lang="en" sz="1300" baseline="-25000" dirty="0" err="1">
                <a:solidFill>
                  <a:schemeClr val="dk1"/>
                </a:solidFill>
                <a:latin typeface="Avenir Book" panose="02000503020000020003" pitchFamily="2" charset="0"/>
              </a:rPr>
              <a:t>max</a:t>
            </a:r>
            <a:r>
              <a:rPr lang="en" sz="1300" dirty="0">
                <a:solidFill>
                  <a:schemeClr val="dk1"/>
                </a:solidFill>
                <a:latin typeface="Avenir Book" panose="02000503020000020003" pitchFamily="2" charset="0"/>
              </a:rPr>
              <a:t> + (1 - ⍺) * </a:t>
            </a:r>
            <a:r>
              <a:rPr lang="en" sz="1300" dirty="0" err="1">
                <a:solidFill>
                  <a:schemeClr val="dk1"/>
                </a:solidFill>
                <a:latin typeface="Avenir Book" panose="02000503020000020003" pitchFamily="2" charset="0"/>
              </a:rPr>
              <a:t>CF</a:t>
            </a:r>
            <a:r>
              <a:rPr lang="en" sz="1300" baseline="-25000" dirty="0" err="1">
                <a:solidFill>
                  <a:schemeClr val="dk1"/>
                </a:solidFill>
                <a:latin typeface="Avenir Book" panose="02000503020000020003" pitchFamily="2" charset="0"/>
              </a:rPr>
              <a:t>rand</a:t>
            </a:r>
            <a:endParaRPr sz="1300" dirty="0">
              <a:solidFill>
                <a:schemeClr val="dk1"/>
              </a:solidFill>
              <a:latin typeface="Avenir Book" panose="02000503020000020003"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3" name="Picture 2">
            <a:extLst>
              <a:ext uri="{FF2B5EF4-FFF2-40B4-BE49-F238E27FC236}">
                <a16:creationId xmlns:a16="http://schemas.microsoft.com/office/drawing/2014/main" id="{34A8D451-3CF6-552E-AB4A-1C409656FB33}"/>
              </a:ext>
            </a:extLst>
          </p:cNvPr>
          <p:cNvPicPr>
            <a:picLocks noChangeAspect="1"/>
          </p:cNvPicPr>
          <p:nvPr/>
        </p:nvPicPr>
        <p:blipFill>
          <a:blip r:embed="rId3"/>
          <a:stretch>
            <a:fillRect/>
          </a:stretch>
        </p:blipFill>
        <p:spPr>
          <a:xfrm>
            <a:off x="311698" y="1017726"/>
            <a:ext cx="5456441" cy="3820976"/>
          </a:xfrm>
          <a:prstGeom prst="rect">
            <a:avLst/>
          </a:prstGeom>
        </p:spPr>
      </p:pic>
      <p:sp>
        <p:nvSpPr>
          <p:cNvPr id="159" name="Google Shape;15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S</a:t>
            </a:r>
            <a:r>
              <a:rPr lang="en" sz="2750" dirty="0">
                <a:latin typeface="Avenir Book" panose="02000503020000020003" pitchFamily="2" charset="0"/>
              </a:rPr>
              <a:t>GP ⍺ clo</a:t>
            </a:r>
            <a:r>
              <a:rPr lang="en" dirty="0">
                <a:latin typeface="Avenir Book" panose="02000503020000020003" pitchFamily="2" charset="0"/>
              </a:rPr>
              <a:t>ud overlap observations</a:t>
            </a:r>
            <a:endParaRPr dirty="0">
              <a:latin typeface="Avenir Book" panose="02000503020000020003" pitchFamily="2" charset="0"/>
            </a:endParaRPr>
          </a:p>
        </p:txBody>
      </p:sp>
      <p:sp>
        <p:nvSpPr>
          <p:cNvPr id="160" name="Google Shape;160;p25"/>
          <p:cNvSpPr txBox="1">
            <a:spLocks noGrp="1"/>
          </p:cNvSpPr>
          <p:nvPr>
            <p:ph type="body" idx="1"/>
          </p:nvPr>
        </p:nvSpPr>
        <p:spPr>
          <a:xfrm>
            <a:off x="6322900" y="1152475"/>
            <a:ext cx="2688300" cy="342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solidFill>
                <a:schemeClr val="dk1"/>
              </a:solidFill>
            </a:endParaRPr>
          </a:p>
          <a:p>
            <a:pPr marL="0" lvl="0" indent="0" algn="l" rtl="0">
              <a:spcBef>
                <a:spcPts val="1200"/>
              </a:spcBef>
              <a:spcAft>
                <a:spcPts val="0"/>
              </a:spcAft>
              <a:buNone/>
            </a:pPr>
            <a:r>
              <a:rPr lang="en" sz="1600" dirty="0">
                <a:solidFill>
                  <a:schemeClr val="dk1"/>
                </a:solidFill>
                <a:latin typeface="Avenir Book" panose="02000503020000020003" pitchFamily="2" charset="0"/>
              </a:rPr>
              <a:t>⍺ = 0 ⇒ random</a:t>
            </a:r>
            <a:endParaRPr sz="1600" dirty="0">
              <a:solidFill>
                <a:schemeClr val="dk1"/>
              </a:solidFill>
              <a:latin typeface="Avenir Book" panose="02000503020000020003" pitchFamily="2" charset="0"/>
            </a:endParaRPr>
          </a:p>
          <a:p>
            <a:pPr marL="0" lvl="0" indent="0" algn="l" rtl="0">
              <a:spcBef>
                <a:spcPts val="0"/>
              </a:spcBef>
              <a:spcAft>
                <a:spcPts val="0"/>
              </a:spcAft>
              <a:buNone/>
            </a:pPr>
            <a:r>
              <a:rPr lang="en" sz="1600" dirty="0">
                <a:solidFill>
                  <a:schemeClr val="dk1"/>
                </a:solidFill>
                <a:latin typeface="Avenir Book" panose="02000503020000020003" pitchFamily="2" charset="0"/>
              </a:rPr>
              <a:t>⍺ = 1 ⇒ maximum</a:t>
            </a:r>
            <a:endParaRPr sz="1600" dirty="0">
              <a:solidFill>
                <a:schemeClr val="dk1"/>
              </a:solidFill>
              <a:latin typeface="Avenir Book" panose="02000503020000020003" pitchFamily="2" charset="0"/>
            </a:endParaRPr>
          </a:p>
          <a:p>
            <a:pPr marL="0" lvl="0" indent="0" algn="l" rtl="0">
              <a:spcBef>
                <a:spcPts val="0"/>
              </a:spcBef>
              <a:spcAft>
                <a:spcPts val="1200"/>
              </a:spcAft>
              <a:buNone/>
            </a:pPr>
            <a:r>
              <a:rPr lang="en" sz="1600" dirty="0">
                <a:solidFill>
                  <a:schemeClr val="dk1"/>
                </a:solidFill>
                <a:latin typeface="Avenir Book" panose="02000503020000020003" pitchFamily="2" charset="0"/>
              </a:rPr>
              <a:t>⍺ &lt; 0 ⇒ minimum</a:t>
            </a:r>
            <a:endParaRPr dirty="0">
              <a:solidFill>
                <a:schemeClr val="dk1"/>
              </a:solidFill>
              <a:latin typeface="Avenir Book" panose="02000503020000020003" pitchFamily="2" charset="0"/>
            </a:endParaRPr>
          </a:p>
        </p:txBody>
      </p:sp>
      <p:sp>
        <p:nvSpPr>
          <p:cNvPr id="161" name="Google Shape;161;p25"/>
          <p:cNvSpPr txBox="1"/>
          <p:nvPr/>
        </p:nvSpPr>
        <p:spPr>
          <a:xfrm>
            <a:off x="6322900" y="1228663"/>
            <a:ext cx="2821100" cy="4146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dirty="0" err="1">
                <a:solidFill>
                  <a:schemeClr val="dk1"/>
                </a:solidFill>
                <a:latin typeface="Avenir Book" panose="02000503020000020003" pitchFamily="2" charset="0"/>
              </a:rPr>
              <a:t>CF</a:t>
            </a:r>
            <a:r>
              <a:rPr lang="en" sz="1300" baseline="-25000" dirty="0" err="1">
                <a:solidFill>
                  <a:schemeClr val="dk1"/>
                </a:solidFill>
                <a:latin typeface="Avenir Book" panose="02000503020000020003" pitchFamily="2" charset="0"/>
              </a:rPr>
              <a:t>true</a:t>
            </a:r>
            <a:r>
              <a:rPr lang="en" sz="1300" dirty="0">
                <a:solidFill>
                  <a:schemeClr val="dk1"/>
                </a:solidFill>
                <a:latin typeface="Avenir Book" panose="02000503020000020003" pitchFamily="2" charset="0"/>
              </a:rPr>
              <a:t> = ⍺ * </a:t>
            </a:r>
            <a:r>
              <a:rPr lang="en" sz="1300" dirty="0" err="1">
                <a:solidFill>
                  <a:schemeClr val="dk1"/>
                </a:solidFill>
                <a:latin typeface="Avenir Book" panose="02000503020000020003" pitchFamily="2" charset="0"/>
              </a:rPr>
              <a:t>CF</a:t>
            </a:r>
            <a:r>
              <a:rPr lang="en" sz="1300" baseline="-25000" dirty="0" err="1">
                <a:solidFill>
                  <a:schemeClr val="dk1"/>
                </a:solidFill>
                <a:latin typeface="Avenir Book" panose="02000503020000020003" pitchFamily="2" charset="0"/>
              </a:rPr>
              <a:t>max</a:t>
            </a:r>
            <a:r>
              <a:rPr lang="en" sz="1300" dirty="0">
                <a:solidFill>
                  <a:schemeClr val="dk1"/>
                </a:solidFill>
                <a:latin typeface="Avenir Book" panose="02000503020000020003" pitchFamily="2" charset="0"/>
              </a:rPr>
              <a:t> + (1 - ⍺) * </a:t>
            </a:r>
            <a:r>
              <a:rPr lang="en" sz="1300" dirty="0" err="1">
                <a:solidFill>
                  <a:schemeClr val="dk1"/>
                </a:solidFill>
                <a:latin typeface="Avenir Book" panose="02000503020000020003" pitchFamily="2" charset="0"/>
              </a:rPr>
              <a:t>CF</a:t>
            </a:r>
            <a:r>
              <a:rPr lang="en" sz="1300" baseline="-25000" dirty="0" err="1">
                <a:solidFill>
                  <a:schemeClr val="dk1"/>
                </a:solidFill>
                <a:latin typeface="Avenir Book" panose="02000503020000020003" pitchFamily="2" charset="0"/>
              </a:rPr>
              <a:t>rand</a:t>
            </a:r>
            <a:endParaRPr sz="1300" dirty="0">
              <a:solidFill>
                <a:schemeClr val="dk1"/>
              </a:solidFill>
              <a:latin typeface="Avenir Book" panose="02000503020000020003" pitchFamily="2" charset="0"/>
            </a:endParaRPr>
          </a:p>
        </p:txBody>
      </p:sp>
      <p:sp>
        <p:nvSpPr>
          <p:cNvPr id="9" name="Google Shape;168;p26">
            <a:extLst>
              <a:ext uri="{FF2B5EF4-FFF2-40B4-BE49-F238E27FC236}">
                <a16:creationId xmlns:a16="http://schemas.microsoft.com/office/drawing/2014/main" id="{46E6C4DB-2031-BDC7-38F4-37E59A6618DC}"/>
              </a:ext>
            </a:extLst>
          </p:cNvPr>
          <p:cNvSpPr txBox="1">
            <a:spLocks/>
          </p:cNvSpPr>
          <p:nvPr/>
        </p:nvSpPr>
        <p:spPr>
          <a:xfrm>
            <a:off x="6322899" y="2803021"/>
            <a:ext cx="2688300" cy="184684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Bef>
                <a:spcPts val="1200"/>
              </a:spcBef>
              <a:spcAft>
                <a:spcPts val="1200"/>
              </a:spcAft>
              <a:buFont typeface="Arial"/>
              <a:buNone/>
            </a:pPr>
            <a:r>
              <a:rPr lang="en-US" dirty="0">
                <a:solidFill>
                  <a:schemeClr val="dk1"/>
                </a:solidFill>
                <a:latin typeface="Avenir Book" panose="02000503020000020003" pitchFamily="2" charset="0"/>
              </a:rPr>
              <a:t>Decorrelation length scale (L</a:t>
            </a:r>
            <a:r>
              <a:rPr lang="en-US" baseline="-25000" dirty="0">
                <a:solidFill>
                  <a:schemeClr val="dk1"/>
                </a:solidFill>
                <a:latin typeface="Avenir Book" panose="02000503020000020003" pitchFamily="2" charset="0"/>
              </a:rPr>
              <a:t>⍺</a:t>
            </a:r>
            <a:r>
              <a:rPr lang="en-US" dirty="0">
                <a:solidFill>
                  <a:schemeClr val="dk1"/>
                </a:solidFill>
                <a:latin typeface="Avenir Book" panose="02000503020000020003" pitchFamily="2" charset="0"/>
              </a:rPr>
              <a:t>) found by fitting observations to    ⍺ = exp(-</a:t>
            </a:r>
            <a:r>
              <a:rPr lang="el-GR" dirty="0">
                <a:solidFill>
                  <a:schemeClr val="dk1"/>
                </a:solidFill>
                <a:latin typeface="Avenir Book" panose="02000503020000020003" pitchFamily="2" charset="0"/>
              </a:rPr>
              <a:t>Δ</a:t>
            </a:r>
            <a:r>
              <a:rPr lang="en-US" dirty="0">
                <a:solidFill>
                  <a:schemeClr val="dk1"/>
                </a:solidFill>
                <a:latin typeface="Avenir Book" panose="02000503020000020003" pitchFamily="2" charset="0"/>
              </a:rPr>
              <a:t>z/L</a:t>
            </a:r>
            <a:r>
              <a:rPr lang="en-US" baseline="-25000" dirty="0">
                <a:solidFill>
                  <a:schemeClr val="dk1"/>
                </a:solidFill>
                <a:latin typeface="Avenir Book" panose="02000503020000020003" pitchFamily="2" charset="0"/>
              </a:rPr>
              <a:t>⍺</a:t>
            </a:r>
            <a:r>
              <a:rPr lang="en-US" dirty="0">
                <a:solidFill>
                  <a:schemeClr val="dk1"/>
                </a:solidFill>
                <a:latin typeface="Avenir Book" panose="02000503020000020003" pitchFamily="2" charset="0"/>
              </a:rPr>
              <a:t>) </a:t>
            </a:r>
          </a:p>
        </p:txBody>
      </p:sp>
    </p:spTree>
    <p:extLst>
      <p:ext uri="{BB962C8B-B14F-4D97-AF65-F5344CB8AC3E}">
        <p14:creationId xmlns:p14="http://schemas.microsoft.com/office/powerpoint/2010/main" val="101190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3" name="Picture 2">
            <a:extLst>
              <a:ext uri="{FF2B5EF4-FFF2-40B4-BE49-F238E27FC236}">
                <a16:creationId xmlns:a16="http://schemas.microsoft.com/office/drawing/2014/main" id="{B861B072-33B7-6115-5B62-DE0E53DFC7D7}"/>
              </a:ext>
            </a:extLst>
          </p:cNvPr>
          <p:cNvPicPr>
            <a:picLocks noChangeAspect="1"/>
          </p:cNvPicPr>
          <p:nvPr/>
        </p:nvPicPr>
        <p:blipFill>
          <a:blip r:embed="rId3"/>
          <a:stretch>
            <a:fillRect/>
          </a:stretch>
        </p:blipFill>
        <p:spPr>
          <a:xfrm>
            <a:off x="777341" y="1017725"/>
            <a:ext cx="7589318" cy="3820974"/>
          </a:xfrm>
          <a:prstGeom prst="rect">
            <a:avLst/>
          </a:prstGeom>
        </p:spPr>
      </p:pic>
      <p:sp>
        <p:nvSpPr>
          <p:cNvPr id="175" name="Google Shape;17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S</a:t>
            </a:r>
            <a:r>
              <a:rPr lang="en" sz="2750" dirty="0">
                <a:latin typeface="Avenir Book" panose="02000503020000020003" pitchFamily="2" charset="0"/>
              </a:rPr>
              <a:t>GP ⍺, de</a:t>
            </a:r>
            <a:r>
              <a:rPr lang="en" dirty="0">
                <a:latin typeface="Avenir Book" panose="02000503020000020003" pitchFamily="2" charset="0"/>
              </a:rPr>
              <a:t>correlation length observations by cloud type</a:t>
            </a:r>
            <a:endParaRPr dirty="0">
              <a:latin typeface="Avenir Book" panose="02000503020000020003" pitchFamily="2" charset="0"/>
            </a:endParaRPr>
          </a:p>
        </p:txBody>
      </p:sp>
      <p:sp>
        <p:nvSpPr>
          <p:cNvPr id="4" name="Google Shape;91;p17">
            <a:extLst>
              <a:ext uri="{FF2B5EF4-FFF2-40B4-BE49-F238E27FC236}">
                <a16:creationId xmlns:a16="http://schemas.microsoft.com/office/drawing/2014/main" id="{9F395952-3889-36D8-D695-B5518864785D}"/>
              </a:ext>
            </a:extLst>
          </p:cNvPr>
          <p:cNvSpPr txBox="1"/>
          <p:nvPr/>
        </p:nvSpPr>
        <p:spPr>
          <a:xfrm>
            <a:off x="3087526" y="1053459"/>
            <a:ext cx="1552842" cy="6216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dirty="0">
                <a:solidFill>
                  <a:schemeClr val="dk1"/>
                </a:solidFill>
                <a:latin typeface="Avenir Book" panose="02000503020000020003" pitchFamily="2" charset="0"/>
              </a:rPr>
              <a:t>⍺ = exp(-Δz/L</a:t>
            </a:r>
            <a:r>
              <a:rPr lang="en" sz="1600" baseline="-25000" dirty="0">
                <a:solidFill>
                  <a:schemeClr val="dk1"/>
                </a:solidFill>
                <a:latin typeface="Avenir Book" panose="02000503020000020003" pitchFamily="2" charset="0"/>
              </a:rPr>
              <a:t>⍺</a:t>
            </a:r>
            <a:r>
              <a:rPr lang="en" sz="1600" dirty="0">
                <a:solidFill>
                  <a:schemeClr val="dk1"/>
                </a:solidFill>
                <a:latin typeface="Avenir Book" panose="02000503020000020003" pitchFamily="2" charset="0"/>
              </a:rPr>
              <a:t>)</a:t>
            </a:r>
            <a:endParaRPr sz="1200" dirty="0">
              <a:latin typeface="Avenir Book" panose="02000503020000020003"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Decorrelation length scale by location</a:t>
            </a:r>
            <a:endParaRPr dirty="0">
              <a:latin typeface="Avenir Book" panose="02000503020000020003" pitchFamily="2" charset="0"/>
            </a:endParaRPr>
          </a:p>
        </p:txBody>
      </p:sp>
      <p:pic>
        <p:nvPicPr>
          <p:cNvPr id="182" name="Google Shape;182;p28"/>
          <p:cNvPicPr preferRelativeResize="0"/>
          <p:nvPr/>
        </p:nvPicPr>
        <p:blipFill>
          <a:blip r:embed="rId3">
            <a:alphaModFix/>
          </a:blip>
          <a:stretch>
            <a:fillRect/>
          </a:stretch>
        </p:blipFill>
        <p:spPr>
          <a:xfrm>
            <a:off x="311700" y="1017725"/>
            <a:ext cx="8520602" cy="37860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lvl="0"/>
            <a:r>
              <a:rPr lang="en" dirty="0">
                <a:latin typeface="Avenir Book" panose="02000503020000020003" pitchFamily="2" charset="0"/>
              </a:rPr>
              <a:t>Decorrelation length scale by cloud types, location</a:t>
            </a:r>
            <a:endParaRPr dirty="0">
              <a:latin typeface="Avenir Book" panose="02000503020000020003" pitchFamily="2" charset="0"/>
            </a:endParaRPr>
          </a:p>
        </p:txBody>
      </p:sp>
      <p:pic>
        <p:nvPicPr>
          <p:cNvPr id="4" name="Google Shape;188;p29">
            <a:extLst>
              <a:ext uri="{FF2B5EF4-FFF2-40B4-BE49-F238E27FC236}">
                <a16:creationId xmlns:a16="http://schemas.microsoft.com/office/drawing/2014/main" id="{20551811-587D-1F74-08A3-31E8E5A83119}"/>
              </a:ext>
            </a:extLst>
          </p:cNvPr>
          <p:cNvPicPr preferRelativeResize="0"/>
          <p:nvPr/>
        </p:nvPicPr>
        <p:blipFill>
          <a:blip r:embed="rId3">
            <a:alphaModFix/>
          </a:blip>
          <a:stretch>
            <a:fillRect/>
          </a:stretch>
        </p:blipFill>
        <p:spPr>
          <a:xfrm>
            <a:off x="152398" y="1017725"/>
            <a:ext cx="8839204" cy="3189537"/>
          </a:xfrm>
          <a:prstGeom prst="rect">
            <a:avLst/>
          </a:prstGeom>
          <a:noFill/>
          <a:ln>
            <a:noFill/>
          </a:ln>
        </p:spPr>
      </p:pic>
    </p:spTree>
    <p:extLst>
      <p:ext uri="{BB962C8B-B14F-4D97-AF65-F5344CB8AC3E}">
        <p14:creationId xmlns:p14="http://schemas.microsoft.com/office/powerpoint/2010/main" val="1331607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Summary</a:t>
            </a:r>
            <a:endParaRPr dirty="0">
              <a:latin typeface="Avenir Book" panose="02000503020000020003" pitchFamily="2" charset="0"/>
            </a:endParaRPr>
          </a:p>
        </p:txBody>
      </p:sp>
      <p:sp>
        <p:nvSpPr>
          <p:cNvPr id="194" name="Google Shape;194;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dirty="0">
                <a:solidFill>
                  <a:schemeClr val="dk1"/>
                </a:solidFill>
                <a:latin typeface="Avenir Book" panose="02000503020000020003" pitchFamily="2" charset="0"/>
              </a:rPr>
              <a:t>Cloud vertical overlap characteristics are found from radar/lidar observations at </a:t>
            </a:r>
            <a:r>
              <a:rPr lang="en">
                <a:solidFill>
                  <a:schemeClr val="dk1"/>
                </a:solidFill>
                <a:latin typeface="Avenir Book" panose="02000503020000020003" pitchFamily="2" charset="0"/>
              </a:rPr>
              <a:t>the ARM SGP </a:t>
            </a:r>
            <a:r>
              <a:rPr lang="en" dirty="0">
                <a:solidFill>
                  <a:schemeClr val="dk1"/>
                </a:solidFill>
                <a:latin typeface="Avenir Book" panose="02000503020000020003" pitchFamily="2" charset="0"/>
              </a:rPr>
              <a:t>(Oklahoma) site and other ARM sites globally</a:t>
            </a:r>
            <a:endParaRPr dirty="0">
              <a:solidFill>
                <a:schemeClr val="dk1"/>
              </a:solidFill>
              <a:latin typeface="Avenir Book" panose="02000503020000020003" pitchFamily="2" charset="0"/>
            </a:endParaRPr>
          </a:p>
          <a:p>
            <a:pPr marL="914400" lvl="1" indent="-317500" algn="l" rtl="0">
              <a:spcBef>
                <a:spcPts val="0"/>
              </a:spcBef>
              <a:spcAft>
                <a:spcPts val="0"/>
              </a:spcAft>
              <a:buClr>
                <a:schemeClr val="dk1"/>
              </a:buClr>
              <a:buSzPts val="1400"/>
              <a:buChar char="○"/>
            </a:pPr>
            <a:r>
              <a:rPr lang="en" dirty="0">
                <a:solidFill>
                  <a:schemeClr val="dk1"/>
                </a:solidFill>
                <a:latin typeface="Avenir Book" panose="02000503020000020003" pitchFamily="2" charset="0"/>
              </a:rPr>
              <a:t>The decorrelation length scale at SGP is found to be 1.84 km</a:t>
            </a:r>
          </a:p>
          <a:p>
            <a:pPr marL="914400" lvl="1" indent="-317500" algn="l" rtl="0">
              <a:spcBef>
                <a:spcPts val="0"/>
              </a:spcBef>
              <a:spcAft>
                <a:spcPts val="0"/>
              </a:spcAft>
              <a:buClr>
                <a:schemeClr val="dk1"/>
              </a:buClr>
              <a:buSzPts val="1400"/>
              <a:buChar char="○"/>
            </a:pPr>
            <a:r>
              <a:rPr lang="en" dirty="0">
                <a:solidFill>
                  <a:schemeClr val="dk1"/>
                </a:solidFill>
                <a:latin typeface="Avenir Book" panose="02000503020000020003" pitchFamily="2" charset="0"/>
              </a:rPr>
              <a:t>Values ranged from 1.03 km (Arctic) to 3.06 km (Brazil) for all sites considered</a:t>
            </a:r>
          </a:p>
          <a:p>
            <a:pPr marL="596900" lvl="1" indent="0" algn="l" rtl="0">
              <a:spcBef>
                <a:spcPts val="0"/>
              </a:spcBef>
              <a:spcAft>
                <a:spcPts val="0"/>
              </a:spcAft>
              <a:buClr>
                <a:schemeClr val="dk1"/>
              </a:buClr>
              <a:buSzPts val="1400"/>
              <a:buNone/>
            </a:pPr>
            <a:endParaRPr dirty="0">
              <a:solidFill>
                <a:schemeClr val="dk1"/>
              </a:solidFill>
              <a:latin typeface="Avenir Book" panose="02000503020000020003" pitchFamily="2" charset="0"/>
            </a:endParaRPr>
          </a:p>
          <a:p>
            <a:pPr marL="457200" lvl="0" indent="-342900" algn="l" rtl="0">
              <a:spcBef>
                <a:spcPts val="1000"/>
              </a:spcBef>
              <a:spcAft>
                <a:spcPts val="0"/>
              </a:spcAft>
              <a:buClr>
                <a:schemeClr val="dk1"/>
              </a:buClr>
              <a:buSzPts val="1800"/>
              <a:buChar char="●"/>
            </a:pPr>
            <a:r>
              <a:rPr lang="en" dirty="0">
                <a:solidFill>
                  <a:schemeClr val="dk1"/>
                </a:solidFill>
                <a:latin typeface="Avenir Book" panose="02000503020000020003" pitchFamily="2" charset="0"/>
              </a:rPr>
              <a:t>The decorrelation length scale are considered for common cloud type pairs</a:t>
            </a:r>
            <a:endParaRPr dirty="0">
              <a:solidFill>
                <a:schemeClr val="dk1"/>
              </a:solidFill>
              <a:latin typeface="Avenir Book" panose="02000503020000020003" pitchFamily="2" charset="0"/>
            </a:endParaRPr>
          </a:p>
          <a:p>
            <a:pPr marL="914400" lvl="1" indent="-317500" algn="l" rtl="0">
              <a:spcBef>
                <a:spcPts val="0"/>
              </a:spcBef>
              <a:spcAft>
                <a:spcPts val="0"/>
              </a:spcAft>
              <a:buClr>
                <a:schemeClr val="dk1"/>
              </a:buClr>
              <a:buSzPts val="1400"/>
              <a:buChar char="○"/>
            </a:pPr>
            <a:r>
              <a:rPr lang="en" dirty="0">
                <a:solidFill>
                  <a:schemeClr val="dk1"/>
                </a:solidFill>
                <a:latin typeface="Avenir Book" panose="02000503020000020003" pitchFamily="2" charset="0"/>
              </a:rPr>
              <a:t>Values ranged from 0.04 km (cirrostratus; cirrus) to 4.58 km (low cloud; cirrus) at SGP</a:t>
            </a:r>
          </a:p>
          <a:p>
            <a:pPr marL="914400" lvl="1" indent="-317500" algn="l" rtl="0">
              <a:spcBef>
                <a:spcPts val="0"/>
              </a:spcBef>
              <a:spcAft>
                <a:spcPts val="0"/>
              </a:spcAft>
              <a:buClr>
                <a:schemeClr val="dk1"/>
              </a:buClr>
              <a:buSzPts val="1400"/>
              <a:buChar char="○"/>
            </a:pPr>
            <a:r>
              <a:rPr lang="en" dirty="0">
                <a:solidFill>
                  <a:schemeClr val="dk1"/>
                </a:solidFill>
                <a:latin typeface="Avenir Book" panose="02000503020000020003" pitchFamily="2" charset="0"/>
              </a:rPr>
              <a:t>Similarities/differences noted for values when considering the same cloud types across sites</a:t>
            </a:r>
            <a:endParaRPr dirty="0">
              <a:solidFill>
                <a:schemeClr val="dk1"/>
              </a:solidFill>
              <a:latin typeface="Avenir Book" panose="02000503020000020003"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t="5435" b="17350"/>
          <a:stretch/>
        </p:blipFill>
        <p:spPr>
          <a:xfrm>
            <a:off x="-65100" y="-36625"/>
            <a:ext cx="9289626" cy="5225424"/>
          </a:xfrm>
          <a:prstGeom prst="rect">
            <a:avLst/>
          </a:prstGeom>
          <a:noFill/>
          <a:ln>
            <a:noFill/>
          </a:ln>
        </p:spPr>
      </p:pic>
      <p:sp>
        <p:nvSpPr>
          <p:cNvPr id="63" name="Google Shape;63;p14"/>
          <p:cNvSpPr txBox="1"/>
          <p:nvPr/>
        </p:nvSpPr>
        <p:spPr>
          <a:xfrm>
            <a:off x="8048925" y="4819500"/>
            <a:ext cx="109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Source: ARM</a:t>
            </a:r>
            <a:endParaRPr sz="12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Cloud overlap observations methods</a:t>
            </a:r>
            <a:endParaRPr/>
          </a:p>
        </p:txBody>
      </p:sp>
      <p:sp>
        <p:nvSpPr>
          <p:cNvPr id="205" name="Google Shape;205;p32"/>
          <p:cNvSpPr txBox="1">
            <a:spLocks noGrp="1"/>
          </p:cNvSpPr>
          <p:nvPr>
            <p:ph type="body" idx="1"/>
          </p:nvPr>
        </p:nvSpPr>
        <p:spPr>
          <a:xfrm>
            <a:off x="268575" y="1152475"/>
            <a:ext cx="8875500" cy="3990900"/>
          </a:xfrm>
          <a:prstGeom prst="rect">
            <a:avLst/>
          </a:prstGeom>
        </p:spPr>
        <p:txBody>
          <a:bodyPr spcFirstLastPara="1" wrap="square" lIns="91425" tIns="91425" rIns="91425" bIns="91425" anchor="t" anchorCtr="0">
            <a:normAutofit/>
          </a:bodyPr>
          <a:lstStyle/>
          <a:p>
            <a:pPr marL="914400" lvl="0" indent="0" algn="l" rtl="0">
              <a:spcBef>
                <a:spcPts val="0"/>
              </a:spcBef>
              <a:spcAft>
                <a:spcPts val="0"/>
              </a:spcAft>
              <a:buNone/>
            </a:pPr>
            <a:endParaRPr sz="500">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Converted the cloud boundaries into a cloud mask for vertical resolution of 360 m</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Calculated cloud fractions for each 1 hour block from the cloud mask</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Restrictions on the profiles considered:</a:t>
            </a:r>
            <a:endParaRPr>
              <a:solidFill>
                <a:schemeClr val="dk1"/>
              </a:solidFill>
            </a:endParaRPr>
          </a:p>
          <a:p>
            <a:pPr marL="1371600" lvl="2" indent="-317500" algn="l" rtl="0">
              <a:spcBef>
                <a:spcPts val="0"/>
              </a:spcBef>
              <a:spcAft>
                <a:spcPts val="0"/>
              </a:spcAft>
              <a:buClr>
                <a:schemeClr val="dk1"/>
              </a:buClr>
              <a:buSzPts val="1400"/>
              <a:buChar char="■"/>
            </a:pPr>
            <a:r>
              <a:rPr lang="en">
                <a:solidFill>
                  <a:schemeClr val="dk1"/>
                </a:solidFill>
              </a:rPr>
              <a:t>No precipitation, instruments available (both radar and lidar), high-quality cloud boundaries or clear-sky detected by radar and lidar</a:t>
            </a:r>
            <a:endParaRPr>
              <a:solidFill>
                <a:schemeClr val="dk1"/>
              </a:solidFill>
            </a:endParaRPr>
          </a:p>
          <a:p>
            <a:pPr marL="1371600" lvl="2" indent="-317500" algn="l" rtl="0">
              <a:spcBef>
                <a:spcPts val="0"/>
              </a:spcBef>
              <a:spcAft>
                <a:spcPts val="0"/>
              </a:spcAft>
              <a:buClr>
                <a:schemeClr val="dk1"/>
              </a:buClr>
              <a:buSzPts val="1400"/>
              <a:buChar char="■"/>
            </a:pPr>
            <a:r>
              <a:rPr lang="en">
                <a:solidFill>
                  <a:schemeClr val="dk1"/>
                </a:solidFill>
              </a:rPr>
              <a:t>If any profiles in 1 hour block fail any criteria, cloud fractions are not considered</a:t>
            </a:r>
            <a:endParaRPr/>
          </a:p>
          <a:p>
            <a:pPr marL="0" lvl="0" indent="0" algn="l" rtl="0">
              <a:spcBef>
                <a:spcPts val="1200"/>
              </a:spcBef>
              <a:spcAft>
                <a:spcPts val="0"/>
              </a:spcAft>
              <a:buNone/>
            </a:pPr>
            <a:endParaRPr sz="1400">
              <a:solidFill>
                <a:schemeClr val="dk1"/>
              </a:solidFill>
            </a:endParaRPr>
          </a:p>
        </p:txBody>
      </p:sp>
      <p:pic>
        <p:nvPicPr>
          <p:cNvPr id="206" name="Google Shape;206;p32"/>
          <p:cNvPicPr preferRelativeResize="0"/>
          <p:nvPr/>
        </p:nvPicPr>
        <p:blipFill>
          <a:blip r:embed="rId3">
            <a:alphaModFix/>
          </a:blip>
          <a:stretch>
            <a:fillRect/>
          </a:stretch>
        </p:blipFill>
        <p:spPr>
          <a:xfrm>
            <a:off x="662575" y="3420950"/>
            <a:ext cx="4432101" cy="1722426"/>
          </a:xfrm>
          <a:prstGeom prst="rect">
            <a:avLst/>
          </a:prstGeom>
          <a:noFill/>
          <a:ln>
            <a:noFill/>
          </a:ln>
        </p:spPr>
      </p:pic>
      <p:sp>
        <p:nvSpPr>
          <p:cNvPr id="207" name="Google Shape;207;p32"/>
          <p:cNvSpPr txBox="1"/>
          <p:nvPr/>
        </p:nvSpPr>
        <p:spPr>
          <a:xfrm>
            <a:off x="5478875" y="4588675"/>
            <a:ext cx="26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Hogan and Illingworth (2000)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Number of samples - SGP</a:t>
            </a:r>
            <a:endParaRPr/>
          </a:p>
        </p:txBody>
      </p:sp>
      <p:pic>
        <p:nvPicPr>
          <p:cNvPr id="213" name="Google Shape;213;p33"/>
          <p:cNvPicPr preferRelativeResize="0"/>
          <p:nvPr/>
        </p:nvPicPr>
        <p:blipFill>
          <a:blip r:embed="rId3">
            <a:alphaModFix/>
          </a:blip>
          <a:stretch>
            <a:fillRect/>
          </a:stretch>
        </p:blipFill>
        <p:spPr>
          <a:xfrm>
            <a:off x="311700" y="1017725"/>
            <a:ext cx="5612877" cy="39630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3D3FD1F-A4B6-6A27-006A-AFC5DA5E755E}"/>
              </a:ext>
            </a:extLst>
          </p:cNvPr>
          <p:cNvGraphicFramePr>
            <a:graphicFrameLocks noGrp="1"/>
          </p:cNvGraphicFramePr>
          <p:nvPr>
            <p:extLst>
              <p:ext uri="{D42A27DB-BD31-4B8C-83A1-F6EECF244321}">
                <p14:modId xmlns:p14="http://schemas.microsoft.com/office/powerpoint/2010/main" val="2196647761"/>
              </p:ext>
            </p:extLst>
          </p:nvPr>
        </p:nvGraphicFramePr>
        <p:xfrm>
          <a:off x="311699" y="518962"/>
          <a:ext cx="8749174" cy="4317905"/>
        </p:xfrm>
        <a:graphic>
          <a:graphicData uri="http://schemas.openxmlformats.org/drawingml/2006/table">
            <a:tbl>
              <a:tblPr firstRow="1" firstCol="1" bandRow="1">
                <a:tableStyleId>{5FC80FD5-1784-4C18-A766-7C73CA6527F8}</a:tableStyleId>
              </a:tblPr>
              <a:tblGrid>
                <a:gridCol w="1387156">
                  <a:extLst>
                    <a:ext uri="{9D8B030D-6E8A-4147-A177-3AD203B41FA5}">
                      <a16:colId xmlns:a16="http://schemas.microsoft.com/office/drawing/2014/main" val="3750339488"/>
                    </a:ext>
                  </a:extLst>
                </a:gridCol>
                <a:gridCol w="3550145">
                  <a:extLst>
                    <a:ext uri="{9D8B030D-6E8A-4147-A177-3AD203B41FA5}">
                      <a16:colId xmlns:a16="http://schemas.microsoft.com/office/drawing/2014/main" val="2558018705"/>
                    </a:ext>
                  </a:extLst>
                </a:gridCol>
                <a:gridCol w="2055809">
                  <a:extLst>
                    <a:ext uri="{9D8B030D-6E8A-4147-A177-3AD203B41FA5}">
                      <a16:colId xmlns:a16="http://schemas.microsoft.com/office/drawing/2014/main" val="4180014727"/>
                    </a:ext>
                  </a:extLst>
                </a:gridCol>
                <a:gridCol w="1756064">
                  <a:extLst>
                    <a:ext uri="{9D8B030D-6E8A-4147-A177-3AD203B41FA5}">
                      <a16:colId xmlns:a16="http://schemas.microsoft.com/office/drawing/2014/main" val="621282352"/>
                    </a:ext>
                  </a:extLst>
                </a:gridCol>
              </a:tblGrid>
              <a:tr h="632648">
                <a:tc>
                  <a:txBody>
                    <a:bodyPr/>
                    <a:lstStyle/>
                    <a:p>
                      <a:pPr marL="0" marR="0" algn="ctr">
                        <a:spcBef>
                          <a:spcPts val="0"/>
                        </a:spcBef>
                        <a:spcAft>
                          <a:spcPts val="0"/>
                        </a:spcAft>
                      </a:pPr>
                      <a:r>
                        <a:rPr lang="en-US" sz="1200" b="1">
                          <a:effectLst/>
                        </a:rPr>
                        <a:t>Site Abbreviation</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lgn="ctr">
                        <a:spcBef>
                          <a:spcPts val="0"/>
                        </a:spcBef>
                        <a:spcAft>
                          <a:spcPts val="0"/>
                        </a:spcAft>
                      </a:pPr>
                      <a:r>
                        <a:rPr lang="en-US" sz="1200" b="1" dirty="0">
                          <a:effectLst/>
                        </a:rPr>
                        <a:t>Location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lgn="ctr">
                        <a:spcBef>
                          <a:spcPts val="0"/>
                        </a:spcBef>
                        <a:spcAft>
                          <a:spcPts val="0"/>
                        </a:spcAft>
                      </a:pPr>
                      <a:r>
                        <a:rPr lang="en-US" sz="1200" b="1">
                          <a:effectLst/>
                        </a:rPr>
                        <a:t>Time period</a:t>
                      </a:r>
                      <a:endParaRPr lang="en-US" sz="1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lgn="ctr">
                        <a:spcBef>
                          <a:spcPts val="0"/>
                        </a:spcBef>
                        <a:spcAft>
                          <a:spcPts val="0"/>
                        </a:spcAft>
                      </a:pPr>
                      <a:r>
                        <a:rPr lang="en-US" sz="1200" b="1" dirty="0">
                          <a:effectLst/>
                        </a:rPr>
                        <a:t>Decorrelation length scale [km]</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1831970125"/>
                  </a:ext>
                </a:extLst>
              </a:tr>
              <a:tr h="126530">
                <a:tc>
                  <a:txBody>
                    <a:bodyPr/>
                    <a:lstStyle/>
                    <a:p>
                      <a:pPr marL="0" marR="0" algn="just">
                        <a:spcBef>
                          <a:spcPts val="0"/>
                        </a:spcBef>
                        <a:spcAft>
                          <a:spcPts val="0"/>
                        </a:spcAft>
                      </a:pPr>
                      <a:r>
                        <a:rPr lang="en-US" sz="1200">
                          <a:effectLst/>
                        </a:rPr>
                        <a:t>SGP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Lamont, Oklahoma, United States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1996-11-08 to 2021-09-29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1.84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3318084955"/>
                  </a:ext>
                </a:extLst>
              </a:tr>
              <a:tr h="126530">
                <a:tc>
                  <a:txBody>
                    <a:bodyPr/>
                    <a:lstStyle/>
                    <a:p>
                      <a:pPr marL="0" marR="0" algn="just">
                        <a:spcBef>
                          <a:spcPts val="0"/>
                        </a:spcBef>
                        <a:spcAft>
                          <a:spcPts val="0"/>
                        </a:spcAft>
                      </a:pPr>
                      <a:r>
                        <a:rPr lang="en-US" sz="1200">
                          <a:effectLst/>
                        </a:rPr>
                        <a:t>COR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Cordoba, Argentina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2018-09-23 to 2019-04-30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343143753"/>
                  </a:ext>
                </a:extLst>
              </a:tr>
              <a:tr h="126530">
                <a:tc>
                  <a:txBody>
                    <a:bodyPr/>
                    <a:lstStyle/>
                    <a:p>
                      <a:pPr marL="0" marR="0" algn="just">
                        <a:spcBef>
                          <a:spcPts val="0"/>
                        </a:spcBef>
                        <a:spcAft>
                          <a:spcPts val="0"/>
                        </a:spcAft>
                      </a:pPr>
                      <a:r>
                        <a:rPr lang="en-US" sz="1200">
                          <a:effectLst/>
                        </a:rPr>
                        <a:t>TWPC1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Manus, Papua New Guinea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1999-07-01 to 2014-05-02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2135948565"/>
                  </a:ext>
                </a:extLst>
              </a:tr>
              <a:tr h="126530">
                <a:tc>
                  <a:txBody>
                    <a:bodyPr/>
                    <a:lstStyle/>
                    <a:p>
                      <a:pPr marL="0" marR="0" algn="just">
                        <a:spcBef>
                          <a:spcPts val="0"/>
                        </a:spcBef>
                        <a:spcAft>
                          <a:spcPts val="0"/>
                        </a:spcAft>
                      </a:pPr>
                      <a:r>
                        <a:rPr lang="en-US" sz="1200">
                          <a:effectLst/>
                        </a:rPr>
                        <a:t>TWPC2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Nauru Island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1998-11-01 to 2009-02-13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1.77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1233032362"/>
                  </a:ext>
                </a:extLst>
              </a:tr>
              <a:tr h="126530">
                <a:tc>
                  <a:txBody>
                    <a:bodyPr/>
                    <a:lstStyle/>
                    <a:p>
                      <a:pPr marL="0" marR="0" algn="just">
                        <a:spcBef>
                          <a:spcPts val="0"/>
                        </a:spcBef>
                        <a:spcAft>
                          <a:spcPts val="0"/>
                        </a:spcAft>
                      </a:pPr>
                      <a:r>
                        <a:rPr lang="en-US" sz="1200">
                          <a:effectLst/>
                        </a:rPr>
                        <a:t>TWPC3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Darwin, Australia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2003-01-01 to 2014-05-02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2.29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1356580543"/>
                  </a:ext>
                </a:extLst>
              </a:tr>
              <a:tr h="126530">
                <a:tc>
                  <a:txBody>
                    <a:bodyPr/>
                    <a:lstStyle/>
                    <a:p>
                      <a:pPr marL="0" marR="0" algn="just">
                        <a:spcBef>
                          <a:spcPts val="0"/>
                        </a:spcBef>
                        <a:spcAft>
                          <a:spcPts val="0"/>
                        </a:spcAft>
                      </a:pPr>
                      <a:r>
                        <a:rPr lang="en-US" sz="1200">
                          <a:effectLst/>
                        </a:rPr>
                        <a:t>ANX</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Andenes, Norway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2019-12-01 to 2020-05-31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1.38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2886966504"/>
                  </a:ext>
                </a:extLst>
              </a:tr>
              <a:tr h="126530">
                <a:tc>
                  <a:txBody>
                    <a:bodyPr/>
                    <a:lstStyle/>
                    <a:p>
                      <a:pPr marL="0" marR="0" algn="just">
                        <a:spcBef>
                          <a:spcPts val="0"/>
                        </a:spcBef>
                        <a:spcAft>
                          <a:spcPts val="0"/>
                        </a:spcAft>
                      </a:pPr>
                      <a:r>
                        <a:rPr lang="en-US" sz="1200">
                          <a:effectLst/>
                        </a:rPr>
                        <a:t>ASI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Ascension Island, South Atlantic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2016-07-12 to 2017-09-30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1.39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2297946325"/>
                  </a:ext>
                </a:extLst>
              </a:tr>
              <a:tr h="126530">
                <a:tc>
                  <a:txBody>
                    <a:bodyPr/>
                    <a:lstStyle/>
                    <a:p>
                      <a:pPr marL="0" marR="0" algn="just">
                        <a:spcBef>
                          <a:spcPts val="0"/>
                        </a:spcBef>
                        <a:spcAft>
                          <a:spcPts val="0"/>
                        </a:spcAft>
                      </a:pPr>
                      <a:r>
                        <a:rPr lang="en-US" sz="1200">
                          <a:effectLst/>
                        </a:rPr>
                        <a:t>AWR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McMurdo Station, Antarctica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2015-11-18 to 2017-01-02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1.12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2855945699"/>
                  </a:ext>
                </a:extLst>
              </a:tr>
              <a:tr h="126530">
                <a:tc>
                  <a:txBody>
                    <a:bodyPr/>
                    <a:lstStyle/>
                    <a:p>
                      <a:pPr marL="0" marR="0" algn="just">
                        <a:spcBef>
                          <a:spcPts val="0"/>
                        </a:spcBef>
                        <a:spcAft>
                          <a:spcPts val="0"/>
                        </a:spcAft>
                      </a:pPr>
                      <a:r>
                        <a:rPr lang="en-US" sz="1200">
                          <a:effectLst/>
                        </a:rPr>
                        <a:t>ENA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rowSpan="2">
                  <a:txBody>
                    <a:bodyPr/>
                    <a:lstStyle/>
                    <a:p>
                      <a:pPr marL="0" marR="0">
                        <a:spcBef>
                          <a:spcPts val="0"/>
                        </a:spcBef>
                        <a:spcAft>
                          <a:spcPts val="0"/>
                        </a:spcAft>
                      </a:pPr>
                      <a:r>
                        <a:rPr lang="en-US" sz="1200">
                          <a:effectLst/>
                        </a:rPr>
                        <a:t>Azores, Eastern North Atlantic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2015-07-17 to 2021-09-30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1.67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2707717504"/>
                  </a:ext>
                </a:extLst>
              </a:tr>
              <a:tr h="126530">
                <a:tc>
                  <a:txBody>
                    <a:bodyPr/>
                    <a:lstStyle/>
                    <a:p>
                      <a:pPr marL="0" marR="0" algn="just">
                        <a:spcBef>
                          <a:spcPts val="0"/>
                        </a:spcBef>
                        <a:spcAft>
                          <a:spcPts val="0"/>
                        </a:spcAft>
                      </a:pPr>
                      <a:r>
                        <a:rPr lang="en-US" sz="1200">
                          <a:effectLst/>
                        </a:rPr>
                        <a:t>GRW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vMerge="1">
                  <a:txBody>
                    <a:bodyPr/>
                    <a:lstStyle/>
                    <a:p>
                      <a:endParaRPr lang="en-US"/>
                    </a:p>
                  </a:txBody>
                  <a:tcPr/>
                </a:tc>
                <a:tc>
                  <a:txBody>
                    <a:bodyPr/>
                    <a:lstStyle/>
                    <a:p>
                      <a:pPr marL="0" marR="0">
                        <a:spcBef>
                          <a:spcPts val="0"/>
                        </a:spcBef>
                        <a:spcAft>
                          <a:spcPts val="0"/>
                        </a:spcAft>
                      </a:pPr>
                      <a:r>
                        <a:rPr lang="en-US" sz="1200">
                          <a:effectLst/>
                        </a:rPr>
                        <a:t>2009-06-06 to 2010-12-31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1.80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3511108733"/>
                  </a:ext>
                </a:extLst>
              </a:tr>
              <a:tr h="126530">
                <a:tc>
                  <a:txBody>
                    <a:bodyPr/>
                    <a:lstStyle/>
                    <a:p>
                      <a:pPr marL="0" marR="0" algn="just">
                        <a:spcBef>
                          <a:spcPts val="0"/>
                        </a:spcBef>
                        <a:spcAft>
                          <a:spcPts val="0"/>
                        </a:spcAft>
                      </a:pPr>
                      <a:r>
                        <a:rPr lang="en-US" sz="1200">
                          <a:effectLst/>
                        </a:rPr>
                        <a:t>GAN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Gan Island, Maldives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2011-10-09 to 2012-02-07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1.43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1826884354"/>
                  </a:ext>
                </a:extLst>
              </a:tr>
              <a:tr h="253059">
                <a:tc>
                  <a:txBody>
                    <a:bodyPr/>
                    <a:lstStyle/>
                    <a:p>
                      <a:pPr marL="0" marR="0" algn="just">
                        <a:spcBef>
                          <a:spcPts val="0"/>
                        </a:spcBef>
                        <a:spcAft>
                          <a:spcPts val="0"/>
                        </a:spcAft>
                      </a:pPr>
                      <a:r>
                        <a:rPr lang="en-US" sz="1200">
                          <a:effectLst/>
                        </a:rPr>
                        <a:t>MOS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ship in Arctic Ocean, MOSAiC Field Campagin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2019-10-11 to 2020-10-01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1.03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1893032456"/>
                  </a:ext>
                </a:extLst>
              </a:tr>
              <a:tr h="126530">
                <a:tc>
                  <a:txBody>
                    <a:bodyPr/>
                    <a:lstStyle/>
                    <a:p>
                      <a:pPr marL="0" marR="0" algn="just">
                        <a:spcBef>
                          <a:spcPts val="0"/>
                        </a:spcBef>
                        <a:spcAft>
                          <a:spcPts val="0"/>
                        </a:spcAft>
                      </a:pPr>
                      <a:r>
                        <a:rPr lang="en-US" sz="1200">
                          <a:effectLst/>
                        </a:rPr>
                        <a:t>NSA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North Slope of Alaska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2011-11-11 to 2021-09-30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1.24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3553256245"/>
                  </a:ext>
                </a:extLst>
              </a:tr>
              <a:tr h="126530">
                <a:tc>
                  <a:txBody>
                    <a:bodyPr/>
                    <a:lstStyle/>
                    <a:p>
                      <a:pPr marL="0" marR="0" algn="just">
                        <a:spcBef>
                          <a:spcPts val="0"/>
                        </a:spcBef>
                        <a:spcAft>
                          <a:spcPts val="0"/>
                        </a:spcAft>
                      </a:pPr>
                      <a:r>
                        <a:rPr lang="en-US" sz="1200">
                          <a:effectLst/>
                        </a:rPr>
                        <a:t>OLI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Oliktok Point, Alaska, United States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2015-10-01 to 2021-06-15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1.38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56030192"/>
                  </a:ext>
                </a:extLst>
              </a:tr>
              <a:tr h="126530">
                <a:tc>
                  <a:txBody>
                    <a:bodyPr/>
                    <a:lstStyle/>
                    <a:p>
                      <a:pPr marL="0" marR="0" algn="just">
                        <a:spcBef>
                          <a:spcPts val="0"/>
                        </a:spcBef>
                        <a:spcAft>
                          <a:spcPts val="0"/>
                        </a:spcAft>
                      </a:pPr>
                      <a:r>
                        <a:rPr lang="en-US" sz="1200">
                          <a:effectLst/>
                        </a:rPr>
                        <a:t>TMP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Hyytiälä, Finland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2014-02-01 to 2014-09-13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1.18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2340240063"/>
                  </a:ext>
                </a:extLst>
              </a:tr>
              <a:tr h="126530">
                <a:tc>
                  <a:txBody>
                    <a:bodyPr/>
                    <a:lstStyle/>
                    <a:p>
                      <a:pPr marL="0" marR="0" algn="just">
                        <a:spcBef>
                          <a:spcPts val="0"/>
                        </a:spcBef>
                        <a:spcAft>
                          <a:spcPts val="0"/>
                        </a:spcAft>
                      </a:pPr>
                      <a:r>
                        <a:rPr lang="en-US" sz="1200">
                          <a:effectLst/>
                        </a:rPr>
                        <a:t>FKB</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Black Forest, Germany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2007-03-29 to 2008-01-01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1.53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3251335731"/>
                  </a:ext>
                </a:extLst>
              </a:tr>
              <a:tr h="126530">
                <a:tc>
                  <a:txBody>
                    <a:bodyPr/>
                    <a:lstStyle/>
                    <a:p>
                      <a:pPr marL="0" marR="0" algn="just">
                        <a:spcBef>
                          <a:spcPts val="0"/>
                        </a:spcBef>
                        <a:spcAft>
                          <a:spcPts val="0"/>
                        </a:spcAft>
                      </a:pPr>
                      <a:r>
                        <a:rPr lang="en-US" sz="1200">
                          <a:effectLst/>
                        </a:rPr>
                        <a:t>MAO</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Manacapuru, Brazil</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2014-02-18 to 2015-11-30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3.06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304266795"/>
                  </a:ext>
                </a:extLst>
              </a:tr>
              <a:tr h="253059">
                <a:tc>
                  <a:txBody>
                    <a:bodyPr/>
                    <a:lstStyle/>
                    <a:p>
                      <a:pPr marL="0" marR="0" algn="just">
                        <a:spcBef>
                          <a:spcPts val="0"/>
                        </a:spcBef>
                        <a:spcAft>
                          <a:spcPts val="0"/>
                        </a:spcAft>
                      </a:pPr>
                      <a:r>
                        <a:rPr lang="en-US" sz="1200">
                          <a:effectLst/>
                        </a:rPr>
                        <a:t>MAR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a:effectLst/>
                        </a:rPr>
                        <a:t>ship in Southern Ocean, MARCUS field campaign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dirty="0">
                          <a:effectLst/>
                        </a:rPr>
                        <a:t>2017-10-29 to 2018-03-24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dirty="0">
                          <a:effectLst/>
                        </a:rPr>
                        <a:t>1.17</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191001169"/>
                  </a:ext>
                </a:extLst>
              </a:tr>
              <a:tr h="253059">
                <a:tc>
                  <a:txBody>
                    <a:bodyPr/>
                    <a:lstStyle/>
                    <a:p>
                      <a:pPr marL="0" marR="0" algn="just">
                        <a:spcBef>
                          <a:spcPts val="0"/>
                        </a:spcBef>
                        <a:spcAft>
                          <a:spcPts val="0"/>
                        </a:spcAft>
                      </a:pPr>
                      <a:r>
                        <a:rPr lang="en-US" sz="1200">
                          <a:effectLst/>
                        </a:rPr>
                        <a:t>PVC</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dirty="0">
                          <a:effectLst/>
                        </a:rPr>
                        <a:t>Cape Cod, United States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tc>
                  <a:txBody>
                    <a:bodyPr/>
                    <a:lstStyle/>
                    <a:p>
                      <a:pPr marL="0" marR="0">
                        <a:spcBef>
                          <a:spcPts val="0"/>
                        </a:spcBef>
                        <a:spcAft>
                          <a:spcPts val="0"/>
                        </a:spcAft>
                      </a:pPr>
                      <a:r>
                        <a:rPr lang="en-US" sz="1200" dirty="0">
                          <a:effectLst/>
                        </a:rPr>
                        <a:t>2012-10-12 to 2013-06-14</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1.89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449" marR="47449" marT="0" marB="0"/>
                </a:tc>
                <a:extLst>
                  <a:ext uri="{0D108BD9-81ED-4DB2-BD59-A6C34878D82A}">
                    <a16:rowId xmlns:a16="http://schemas.microsoft.com/office/drawing/2014/main" val="442356454"/>
                  </a:ext>
                </a:extLst>
              </a:tr>
            </a:tbl>
          </a:graphicData>
        </a:graphic>
      </p:graphicFrame>
    </p:spTree>
    <p:extLst>
      <p:ext uri="{BB962C8B-B14F-4D97-AF65-F5344CB8AC3E}">
        <p14:creationId xmlns:p14="http://schemas.microsoft.com/office/powerpoint/2010/main" val="2013937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1D53-3F21-8FF4-A596-B32B810400C2}"/>
              </a:ext>
            </a:extLst>
          </p:cNvPr>
          <p:cNvSpPr>
            <a:spLocks noGrp="1"/>
          </p:cNvSpPr>
          <p:nvPr>
            <p:ph type="title"/>
          </p:nvPr>
        </p:nvSpPr>
        <p:spPr/>
        <p:txBody>
          <a:bodyPr>
            <a:normAutofit fontScale="90000"/>
          </a:bodyPr>
          <a:lstStyle/>
          <a:p>
            <a:r>
              <a:rPr lang="en-US" dirty="0"/>
              <a:t>Number of samples by cloud type</a:t>
            </a:r>
          </a:p>
        </p:txBody>
      </p:sp>
      <p:graphicFrame>
        <p:nvGraphicFramePr>
          <p:cNvPr id="3" name="Table 2">
            <a:extLst>
              <a:ext uri="{FF2B5EF4-FFF2-40B4-BE49-F238E27FC236}">
                <a16:creationId xmlns:a16="http://schemas.microsoft.com/office/drawing/2014/main" id="{73B70DBF-2BB9-6847-5047-D2B6B99DBDE3}"/>
              </a:ext>
            </a:extLst>
          </p:cNvPr>
          <p:cNvGraphicFramePr>
            <a:graphicFrameLocks noGrp="1"/>
          </p:cNvGraphicFramePr>
          <p:nvPr>
            <p:extLst>
              <p:ext uri="{D42A27DB-BD31-4B8C-83A1-F6EECF244321}">
                <p14:modId xmlns:p14="http://schemas.microsoft.com/office/powerpoint/2010/main" val="2558938885"/>
              </p:ext>
            </p:extLst>
          </p:nvPr>
        </p:nvGraphicFramePr>
        <p:xfrm>
          <a:off x="311700" y="1152525"/>
          <a:ext cx="8520599" cy="3416300"/>
        </p:xfrm>
        <a:graphic>
          <a:graphicData uri="http://schemas.openxmlformats.org/drawingml/2006/table">
            <a:tbl>
              <a:tblPr firstRow="1" firstCol="1" bandRow="1">
                <a:tableStyleId>{5FC80FD5-1784-4C18-A766-7C73CA6527F8}</a:tableStyleId>
              </a:tblPr>
              <a:tblGrid>
                <a:gridCol w="3113295">
                  <a:extLst>
                    <a:ext uri="{9D8B030D-6E8A-4147-A177-3AD203B41FA5}">
                      <a16:colId xmlns:a16="http://schemas.microsoft.com/office/drawing/2014/main" val="1853343727"/>
                    </a:ext>
                  </a:extLst>
                </a:gridCol>
                <a:gridCol w="3118758">
                  <a:extLst>
                    <a:ext uri="{9D8B030D-6E8A-4147-A177-3AD203B41FA5}">
                      <a16:colId xmlns:a16="http://schemas.microsoft.com/office/drawing/2014/main" val="397230634"/>
                    </a:ext>
                  </a:extLst>
                </a:gridCol>
                <a:gridCol w="2288546">
                  <a:extLst>
                    <a:ext uri="{9D8B030D-6E8A-4147-A177-3AD203B41FA5}">
                      <a16:colId xmlns:a16="http://schemas.microsoft.com/office/drawing/2014/main" val="1832777961"/>
                    </a:ext>
                  </a:extLst>
                </a:gridCol>
              </a:tblGrid>
              <a:tr h="170815">
                <a:tc gridSpan="2">
                  <a:txBody>
                    <a:bodyPr/>
                    <a:lstStyle/>
                    <a:p>
                      <a:pPr marL="0" marR="0" algn="ctr">
                        <a:spcBef>
                          <a:spcPts val="0"/>
                        </a:spcBef>
                        <a:spcAft>
                          <a:spcPts val="0"/>
                        </a:spcAft>
                      </a:pPr>
                      <a:r>
                        <a:rPr lang="en-US" sz="1100" b="1" dirty="0">
                          <a:effectLst/>
                        </a:rPr>
                        <a:t>Cloud type</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marL="0" marR="0" algn="ctr">
                        <a:spcBef>
                          <a:spcPts val="0"/>
                        </a:spcBef>
                        <a:spcAft>
                          <a:spcPts val="0"/>
                        </a:spcAft>
                      </a:pPr>
                      <a:r>
                        <a:rPr lang="en-US" sz="1100" b="1" dirty="0">
                          <a:effectLst/>
                        </a:rPr>
                        <a:t>Number of samples</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662050"/>
                  </a:ext>
                </a:extLst>
              </a:tr>
              <a:tr h="170815">
                <a:tc>
                  <a:txBody>
                    <a:bodyPr/>
                    <a:lstStyle/>
                    <a:p>
                      <a:pPr marL="0" marR="0">
                        <a:spcBef>
                          <a:spcPts val="0"/>
                        </a:spcBef>
                        <a:spcAft>
                          <a:spcPts val="0"/>
                        </a:spcAft>
                      </a:pPr>
                      <a:r>
                        <a:rPr lang="en-US" sz="1100" b="1" dirty="0">
                          <a:effectLst/>
                        </a:rPr>
                        <a:t>Lower cloud layer</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rPr>
                        <a:t>Upper cloud layer</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79858395"/>
                  </a:ext>
                </a:extLst>
              </a:tr>
              <a:tr h="170815">
                <a:tc>
                  <a:txBody>
                    <a:bodyPr/>
                    <a:lstStyle/>
                    <a:p>
                      <a:pPr marL="0" marR="0" algn="just">
                        <a:spcBef>
                          <a:spcPts val="0"/>
                        </a:spcBef>
                        <a:spcAft>
                          <a:spcPts val="0"/>
                        </a:spcAft>
                      </a:pPr>
                      <a:r>
                        <a:rPr lang="en-US" sz="1100" dirty="0">
                          <a:effectLst/>
                        </a:rPr>
                        <a:t>cirrus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100">
                          <a:effectLst/>
                        </a:rPr>
                        <a:t>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T w="1905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100">
                          <a:effectLst/>
                        </a:rPr>
                        <a:t>222,020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65045536"/>
                  </a:ext>
                </a:extLst>
              </a:tr>
              <a:tr h="170815">
                <a:tc>
                  <a:txBody>
                    <a:bodyPr/>
                    <a:lstStyle/>
                    <a:p>
                      <a:pPr marL="0" marR="0" algn="just">
                        <a:spcBef>
                          <a:spcPts val="0"/>
                        </a:spcBef>
                        <a:spcAft>
                          <a:spcPts val="0"/>
                        </a:spcAft>
                      </a:pPr>
                      <a:r>
                        <a:rPr lang="en-US" sz="1100" dirty="0">
                          <a:effectLst/>
                        </a:rPr>
                        <a:t>altocumulus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34,841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87512188"/>
                  </a:ext>
                </a:extLst>
              </a:tr>
              <a:tr h="170815">
                <a:tc>
                  <a:txBody>
                    <a:bodyPr/>
                    <a:lstStyle/>
                    <a:p>
                      <a:pPr marL="0" marR="0" algn="just">
                        <a:spcBef>
                          <a:spcPts val="0"/>
                        </a:spcBef>
                        <a:spcAft>
                          <a:spcPts val="0"/>
                        </a:spcAft>
                      </a:pPr>
                      <a:r>
                        <a:rPr lang="en-US" sz="1100">
                          <a:effectLst/>
                        </a:rPr>
                        <a:t>low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28,692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42617775"/>
                  </a:ext>
                </a:extLst>
              </a:tr>
              <a:tr h="170815">
                <a:tc>
                  <a:txBody>
                    <a:bodyPr/>
                    <a:lstStyle/>
                    <a:p>
                      <a:pPr marL="0" marR="0" algn="just">
                        <a:spcBef>
                          <a:spcPts val="0"/>
                        </a:spcBef>
                        <a:spcAft>
                          <a:spcPts val="0"/>
                        </a:spcAft>
                      </a:pPr>
                      <a:r>
                        <a:rPr lang="en-US" sz="1100">
                          <a:effectLst/>
                        </a:rPr>
                        <a:t>low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low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22,547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95821957"/>
                  </a:ext>
                </a:extLst>
              </a:tr>
              <a:tr h="170815">
                <a:tc>
                  <a:txBody>
                    <a:bodyPr/>
                    <a:lstStyle/>
                    <a:p>
                      <a:pPr marL="0" marR="0" algn="just">
                        <a:spcBef>
                          <a:spcPts val="0"/>
                        </a:spcBef>
                        <a:spcAft>
                          <a:spcPts val="0"/>
                        </a:spcAft>
                      </a:pPr>
                      <a:r>
                        <a:rPr lang="en-US" sz="1100">
                          <a:effectLst/>
                        </a:rPr>
                        <a:t>altocumulus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altocumulus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15,436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14677720"/>
                  </a:ext>
                </a:extLst>
              </a:tr>
              <a:tr h="170815">
                <a:tc>
                  <a:txBody>
                    <a:bodyPr/>
                    <a:lstStyle/>
                    <a:p>
                      <a:pPr marL="0" marR="0" algn="just">
                        <a:spcBef>
                          <a:spcPts val="0"/>
                        </a:spcBef>
                        <a:spcAft>
                          <a:spcPts val="0"/>
                        </a:spcAft>
                      </a:pPr>
                      <a:r>
                        <a:rPr lang="en-US" sz="1100">
                          <a:effectLst/>
                        </a:rPr>
                        <a:t>cirrostratus/anvil, 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14,294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6136365"/>
                  </a:ext>
                </a:extLst>
              </a:tr>
              <a:tr h="170815">
                <a:tc>
                  <a:txBody>
                    <a:bodyPr/>
                    <a:lstStyle/>
                    <a:p>
                      <a:pPr marL="0" marR="0" algn="just">
                        <a:spcBef>
                          <a:spcPts val="0"/>
                        </a:spcBef>
                        <a:spcAft>
                          <a:spcPts val="0"/>
                        </a:spcAft>
                      </a:pPr>
                      <a:r>
                        <a:rPr lang="en-US" sz="1100">
                          <a:effectLst/>
                        </a:rPr>
                        <a:t>cirrostratus/anvil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12,688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33042809"/>
                  </a:ext>
                </a:extLst>
              </a:tr>
              <a:tr h="170815">
                <a:tc>
                  <a:txBody>
                    <a:bodyPr/>
                    <a:lstStyle/>
                    <a:p>
                      <a:pPr marL="0" marR="0" algn="just">
                        <a:spcBef>
                          <a:spcPts val="0"/>
                        </a:spcBef>
                        <a:spcAft>
                          <a:spcPts val="0"/>
                        </a:spcAft>
                      </a:pPr>
                      <a:r>
                        <a:rPr lang="en-US" sz="1100">
                          <a:effectLst/>
                        </a:rPr>
                        <a:t>cirrostratus/anvil, 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cirrostratus/anvil, 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11,426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12108671"/>
                  </a:ext>
                </a:extLst>
              </a:tr>
              <a:tr h="170815">
                <a:tc>
                  <a:txBody>
                    <a:bodyPr/>
                    <a:lstStyle/>
                    <a:p>
                      <a:pPr marL="0" marR="0" algn="just">
                        <a:spcBef>
                          <a:spcPts val="0"/>
                        </a:spcBef>
                        <a:spcAft>
                          <a:spcPts val="0"/>
                        </a:spcAft>
                      </a:pPr>
                      <a:r>
                        <a:rPr lang="en-US" sz="1100">
                          <a:effectLst/>
                        </a:rPr>
                        <a:t>cirrostratus/anvil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cirrostratus/anvil, 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11,087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1650751"/>
                  </a:ext>
                </a:extLst>
              </a:tr>
              <a:tr h="170815">
                <a:tc>
                  <a:txBody>
                    <a:bodyPr/>
                    <a:lstStyle/>
                    <a:p>
                      <a:pPr marL="0" marR="0" algn="just">
                        <a:spcBef>
                          <a:spcPts val="0"/>
                        </a:spcBef>
                        <a:spcAft>
                          <a:spcPts val="0"/>
                        </a:spcAft>
                      </a:pPr>
                      <a:r>
                        <a:rPr lang="en-US" sz="1100" dirty="0">
                          <a:effectLst/>
                        </a:rPr>
                        <a:t>congestus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a:effectLst/>
                        </a:rPr>
                        <a:t>cirrus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dirty="0">
                          <a:effectLst/>
                        </a:rPr>
                        <a:t>7,910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7116915"/>
                  </a:ext>
                </a:extLst>
              </a:tr>
              <a:tr h="170815">
                <a:tc gridSpan="2">
                  <a:txBody>
                    <a:bodyPr/>
                    <a:lstStyle/>
                    <a:p>
                      <a:pPr marL="0" marR="0" algn="ctr">
                        <a:spcBef>
                          <a:spcPts val="0"/>
                        </a:spcBef>
                        <a:spcAft>
                          <a:spcPts val="0"/>
                        </a:spcAft>
                      </a:pPr>
                      <a:r>
                        <a:rPr lang="en-US" sz="1100" b="1" dirty="0">
                          <a:effectLst/>
                        </a:rPr>
                        <a:t>Cloud height classification</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marL="0" marR="0" algn="ctr">
                        <a:spcBef>
                          <a:spcPts val="0"/>
                        </a:spcBef>
                        <a:spcAft>
                          <a:spcPts val="0"/>
                        </a:spcAft>
                      </a:pPr>
                      <a:r>
                        <a:rPr lang="en-US" sz="1100" b="1" dirty="0">
                          <a:effectLst/>
                        </a:rPr>
                        <a:t>Number of samples</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327825"/>
                  </a:ext>
                </a:extLst>
              </a:tr>
              <a:tr h="170815">
                <a:tc>
                  <a:txBody>
                    <a:bodyPr/>
                    <a:lstStyle/>
                    <a:p>
                      <a:pPr marL="0" marR="0" algn="just">
                        <a:spcBef>
                          <a:spcPts val="0"/>
                        </a:spcBef>
                        <a:spcAft>
                          <a:spcPts val="0"/>
                        </a:spcAft>
                      </a:pPr>
                      <a:r>
                        <a:rPr lang="en-US" sz="1100" b="1" dirty="0">
                          <a:effectLst/>
                        </a:rPr>
                        <a:t>Lower cloud layer</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rPr>
                        <a:t>Upper cloud layer</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427633341"/>
                  </a:ext>
                </a:extLst>
              </a:tr>
              <a:tr h="170815">
                <a:tc>
                  <a:txBody>
                    <a:bodyPr/>
                    <a:lstStyle/>
                    <a:p>
                      <a:pPr marL="0" marR="0" algn="just">
                        <a:spcBef>
                          <a:spcPts val="0"/>
                        </a:spcBef>
                        <a:spcAft>
                          <a:spcPts val="0"/>
                        </a:spcAft>
                      </a:pPr>
                      <a:r>
                        <a:rPr lang="en-US" sz="1100">
                          <a:effectLst/>
                        </a:rPr>
                        <a:t>high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100">
                          <a:effectLst/>
                        </a:rPr>
                        <a:t>high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T w="1905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100">
                          <a:effectLst/>
                        </a:rPr>
                        <a:t>271,288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3833823"/>
                  </a:ext>
                </a:extLst>
              </a:tr>
              <a:tr h="170815">
                <a:tc>
                  <a:txBody>
                    <a:bodyPr/>
                    <a:lstStyle/>
                    <a:p>
                      <a:pPr marL="0" marR="0" algn="just">
                        <a:spcBef>
                          <a:spcPts val="0"/>
                        </a:spcBef>
                        <a:spcAft>
                          <a:spcPts val="0"/>
                        </a:spcAft>
                      </a:pPr>
                      <a:r>
                        <a:rPr lang="en-US" sz="1100">
                          <a:effectLst/>
                        </a:rPr>
                        <a:t>medium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high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104,987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98834763"/>
                  </a:ext>
                </a:extLst>
              </a:tr>
              <a:tr h="170815">
                <a:tc>
                  <a:txBody>
                    <a:bodyPr/>
                    <a:lstStyle/>
                    <a:p>
                      <a:pPr marL="0" marR="0" algn="just">
                        <a:spcBef>
                          <a:spcPts val="0"/>
                        </a:spcBef>
                        <a:spcAft>
                          <a:spcPts val="0"/>
                        </a:spcAft>
                      </a:pPr>
                      <a:r>
                        <a:rPr lang="en-US" sz="1100">
                          <a:effectLst/>
                        </a:rPr>
                        <a:t>low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high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79,123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42812032"/>
                  </a:ext>
                </a:extLst>
              </a:tr>
              <a:tr h="170815">
                <a:tc>
                  <a:txBody>
                    <a:bodyPr/>
                    <a:lstStyle/>
                    <a:p>
                      <a:pPr marL="0" marR="0" algn="just">
                        <a:spcBef>
                          <a:spcPts val="0"/>
                        </a:spcBef>
                        <a:spcAft>
                          <a:spcPts val="0"/>
                        </a:spcAft>
                      </a:pPr>
                      <a:r>
                        <a:rPr lang="en-US" sz="1100">
                          <a:effectLst/>
                        </a:rPr>
                        <a:t>low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low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54,263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29291542"/>
                  </a:ext>
                </a:extLst>
              </a:tr>
              <a:tr h="170815">
                <a:tc>
                  <a:txBody>
                    <a:bodyPr/>
                    <a:lstStyle/>
                    <a:p>
                      <a:pPr marL="0" marR="0" algn="just">
                        <a:spcBef>
                          <a:spcPts val="0"/>
                        </a:spcBef>
                        <a:spcAft>
                          <a:spcPts val="0"/>
                        </a:spcAft>
                      </a:pPr>
                      <a:r>
                        <a:rPr lang="en-US" sz="1100">
                          <a:effectLst/>
                        </a:rPr>
                        <a:t>low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100">
                          <a:effectLst/>
                        </a:rPr>
                        <a:t>medium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tc>
                <a:tc>
                  <a:txBody>
                    <a:bodyPr/>
                    <a:lstStyle/>
                    <a:p>
                      <a:pPr marL="0" marR="0" algn="ctr">
                        <a:spcBef>
                          <a:spcPts val="0"/>
                        </a:spcBef>
                        <a:spcAft>
                          <a:spcPts val="0"/>
                        </a:spcAft>
                      </a:pPr>
                      <a:r>
                        <a:rPr lang="en-US" sz="1100">
                          <a:effectLst/>
                        </a:rPr>
                        <a:t>46,271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9782496"/>
                  </a:ext>
                </a:extLst>
              </a:tr>
              <a:tr h="170815">
                <a:tc>
                  <a:txBody>
                    <a:bodyPr/>
                    <a:lstStyle/>
                    <a:p>
                      <a:pPr marL="0" marR="0" algn="just">
                        <a:spcBef>
                          <a:spcPts val="0"/>
                        </a:spcBef>
                        <a:spcAft>
                          <a:spcPts val="0"/>
                        </a:spcAft>
                      </a:pPr>
                      <a:r>
                        <a:rPr lang="en-US" sz="1100">
                          <a:effectLst/>
                        </a:rPr>
                        <a:t>medium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a:effectLst/>
                        </a:rPr>
                        <a:t>medium cloud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dirty="0">
                          <a:effectLst/>
                        </a:rPr>
                        <a:t>37,867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56" marR="64056" marT="0" marB="0">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4796928"/>
                  </a:ext>
                </a:extLst>
              </a:tr>
            </a:tbl>
          </a:graphicData>
        </a:graphic>
      </p:graphicFrame>
    </p:spTree>
    <p:extLst>
      <p:ext uri="{BB962C8B-B14F-4D97-AF65-F5344CB8AC3E}">
        <p14:creationId xmlns:p14="http://schemas.microsoft.com/office/powerpoint/2010/main" val="1974555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75F8-B368-B0C4-EAEE-DDBA87E8676F}"/>
              </a:ext>
            </a:extLst>
          </p:cNvPr>
          <p:cNvSpPr>
            <a:spLocks noGrp="1"/>
          </p:cNvSpPr>
          <p:nvPr>
            <p:ph type="title"/>
          </p:nvPr>
        </p:nvSpPr>
        <p:spPr/>
        <p:txBody>
          <a:bodyPr>
            <a:normAutofit fontScale="90000"/>
          </a:bodyPr>
          <a:lstStyle/>
          <a:p>
            <a:r>
              <a:rPr lang="en" dirty="0">
                <a:latin typeface="Avenir Book" panose="02000503020000020003" pitchFamily="2" charset="0"/>
              </a:rPr>
              <a:t>S</a:t>
            </a:r>
            <a:r>
              <a:rPr lang="en" sz="2750" dirty="0">
                <a:latin typeface="Avenir Book" panose="02000503020000020003" pitchFamily="2" charset="0"/>
              </a:rPr>
              <a:t>GP ⍺, de</a:t>
            </a:r>
            <a:r>
              <a:rPr lang="en" dirty="0">
                <a:latin typeface="Avenir Book" panose="02000503020000020003" pitchFamily="2" charset="0"/>
              </a:rPr>
              <a:t>correlation length observations by cloud type</a:t>
            </a:r>
            <a:endParaRPr lang="en-US" dirty="0"/>
          </a:p>
        </p:txBody>
      </p:sp>
      <p:pic>
        <p:nvPicPr>
          <p:cNvPr id="3" name="Picture 2">
            <a:extLst>
              <a:ext uri="{FF2B5EF4-FFF2-40B4-BE49-F238E27FC236}">
                <a16:creationId xmlns:a16="http://schemas.microsoft.com/office/drawing/2014/main" id="{5B23666C-7F8E-E9A9-7F47-96F46A7AB6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699" y="1017724"/>
            <a:ext cx="7097019" cy="3885921"/>
          </a:xfrm>
          <a:prstGeom prst="rect">
            <a:avLst/>
          </a:prstGeom>
        </p:spPr>
      </p:pic>
    </p:spTree>
    <p:extLst>
      <p:ext uri="{BB962C8B-B14F-4D97-AF65-F5344CB8AC3E}">
        <p14:creationId xmlns:p14="http://schemas.microsoft.com/office/powerpoint/2010/main" val="1590455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Alpha overlap observations compared to past SGP studies</a:t>
            </a:r>
            <a:endParaRPr/>
          </a:p>
        </p:txBody>
      </p:sp>
      <p:pic>
        <p:nvPicPr>
          <p:cNvPr id="219" name="Google Shape;219;p34"/>
          <p:cNvPicPr preferRelativeResize="0"/>
          <p:nvPr/>
        </p:nvPicPr>
        <p:blipFill>
          <a:blip r:embed="rId3">
            <a:alphaModFix/>
          </a:blip>
          <a:stretch>
            <a:fillRect/>
          </a:stretch>
        </p:blipFill>
        <p:spPr>
          <a:xfrm>
            <a:off x="5874962" y="3299750"/>
            <a:ext cx="2675922" cy="1843751"/>
          </a:xfrm>
          <a:prstGeom prst="rect">
            <a:avLst/>
          </a:prstGeom>
          <a:noFill/>
          <a:ln>
            <a:noFill/>
          </a:ln>
        </p:spPr>
      </p:pic>
      <p:pic>
        <p:nvPicPr>
          <p:cNvPr id="220" name="Google Shape;220;p34"/>
          <p:cNvPicPr preferRelativeResize="0"/>
          <p:nvPr/>
        </p:nvPicPr>
        <p:blipFill>
          <a:blip r:embed="rId4">
            <a:alphaModFix/>
          </a:blip>
          <a:stretch>
            <a:fillRect/>
          </a:stretch>
        </p:blipFill>
        <p:spPr>
          <a:xfrm>
            <a:off x="5281850" y="1417927"/>
            <a:ext cx="3862149" cy="1481625"/>
          </a:xfrm>
          <a:prstGeom prst="rect">
            <a:avLst/>
          </a:prstGeom>
          <a:noFill/>
          <a:ln>
            <a:noFill/>
          </a:ln>
        </p:spPr>
      </p:pic>
      <p:sp>
        <p:nvSpPr>
          <p:cNvPr id="221" name="Google Shape;221;p34"/>
          <p:cNvSpPr txBox="1">
            <a:spLocks noGrp="1"/>
          </p:cNvSpPr>
          <p:nvPr>
            <p:ph type="body" idx="1"/>
          </p:nvPr>
        </p:nvSpPr>
        <p:spPr>
          <a:xfrm>
            <a:off x="454950" y="4020650"/>
            <a:ext cx="4607100" cy="993000"/>
          </a:xfrm>
          <a:prstGeom prst="rect">
            <a:avLst/>
          </a:prstGeom>
        </p:spPr>
        <p:txBody>
          <a:bodyPr spcFirstLastPara="1" wrap="square" lIns="91425" tIns="91425" rIns="91425" bIns="91425" anchor="t" anchorCtr="0">
            <a:noAutofit/>
          </a:bodyPr>
          <a:lstStyle/>
          <a:p>
            <a:pPr marL="457200" lvl="0" indent="-310832" algn="l" rtl="0">
              <a:lnSpc>
                <a:spcPct val="95000"/>
              </a:lnSpc>
              <a:spcBef>
                <a:spcPts val="0"/>
              </a:spcBef>
              <a:spcAft>
                <a:spcPts val="0"/>
              </a:spcAft>
              <a:buClr>
                <a:srgbClr val="000000"/>
              </a:buClr>
              <a:buSzPts val="1295"/>
              <a:buChar char="●"/>
            </a:pPr>
            <a:r>
              <a:rPr lang="en" sz="1402">
                <a:solidFill>
                  <a:schemeClr val="dk1"/>
                </a:solidFill>
              </a:rPr>
              <a:t>Note: considering 0&lt;CF&lt;1.0</a:t>
            </a:r>
            <a:endParaRPr sz="1402">
              <a:solidFill>
                <a:schemeClr val="dk1"/>
              </a:solidFill>
            </a:endParaRPr>
          </a:p>
          <a:p>
            <a:pPr marL="457200" lvl="0" indent="-310832" algn="l" rtl="0">
              <a:lnSpc>
                <a:spcPct val="95000"/>
              </a:lnSpc>
              <a:spcBef>
                <a:spcPts val="0"/>
              </a:spcBef>
              <a:spcAft>
                <a:spcPts val="0"/>
              </a:spcAft>
              <a:buClr>
                <a:srgbClr val="000000"/>
              </a:buClr>
              <a:buSzPts val="1295"/>
              <a:buChar char="●"/>
            </a:pPr>
            <a:r>
              <a:rPr lang="en" sz="1402">
                <a:solidFill>
                  <a:schemeClr val="dk1"/>
                </a:solidFill>
              </a:rPr>
              <a:t>(top right) </a:t>
            </a:r>
            <a:r>
              <a:rPr lang="en" sz="1495">
                <a:solidFill>
                  <a:schemeClr val="dk1"/>
                </a:solidFill>
              </a:rPr>
              <a:t>Naud et al. (2008): winter only</a:t>
            </a:r>
            <a:endParaRPr sz="1495">
              <a:solidFill>
                <a:schemeClr val="dk1"/>
              </a:solidFill>
            </a:endParaRPr>
          </a:p>
          <a:p>
            <a:pPr marL="457200" lvl="0" indent="-323532" algn="l" rtl="0">
              <a:lnSpc>
                <a:spcPct val="95000"/>
              </a:lnSpc>
              <a:spcBef>
                <a:spcPts val="0"/>
              </a:spcBef>
              <a:spcAft>
                <a:spcPts val="0"/>
              </a:spcAft>
              <a:buClr>
                <a:schemeClr val="dk1"/>
              </a:buClr>
              <a:buSzPts val="1495"/>
              <a:buChar char="●"/>
            </a:pPr>
            <a:r>
              <a:rPr lang="en" sz="1495">
                <a:solidFill>
                  <a:schemeClr val="dk1"/>
                </a:solidFill>
              </a:rPr>
              <a:t>(bottom right) Mace and Benson-Troth (2002): vertically continuous cloud only</a:t>
            </a:r>
            <a:endParaRPr sz="1495">
              <a:solidFill>
                <a:schemeClr val="dk1"/>
              </a:solidFill>
            </a:endParaRPr>
          </a:p>
        </p:txBody>
      </p:sp>
      <p:sp>
        <p:nvSpPr>
          <p:cNvPr id="222" name="Google Shape;222;p34"/>
          <p:cNvSpPr txBox="1"/>
          <p:nvPr/>
        </p:nvSpPr>
        <p:spPr>
          <a:xfrm>
            <a:off x="5885400" y="2899550"/>
            <a:ext cx="26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Mace and Benson-Troth (2002)</a:t>
            </a:r>
            <a:endParaRPr/>
          </a:p>
        </p:txBody>
      </p:sp>
      <p:sp>
        <p:nvSpPr>
          <p:cNvPr id="223" name="Google Shape;223;p34"/>
          <p:cNvSpPr txBox="1"/>
          <p:nvPr/>
        </p:nvSpPr>
        <p:spPr>
          <a:xfrm>
            <a:off x="6341850" y="1068425"/>
            <a:ext cx="174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Naud et al. (2007)</a:t>
            </a:r>
            <a:endParaRPr/>
          </a:p>
        </p:txBody>
      </p:sp>
      <p:pic>
        <p:nvPicPr>
          <p:cNvPr id="224" name="Google Shape;224;p34"/>
          <p:cNvPicPr preferRelativeResize="0"/>
          <p:nvPr/>
        </p:nvPicPr>
        <p:blipFill>
          <a:blip r:embed="rId5">
            <a:alphaModFix/>
          </a:blip>
          <a:stretch>
            <a:fillRect/>
          </a:stretch>
        </p:blipFill>
        <p:spPr>
          <a:xfrm>
            <a:off x="311700" y="1017725"/>
            <a:ext cx="4294687" cy="3002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Cloud fraction observations compared to past SGP studies</a:t>
            </a:r>
            <a:endParaRPr/>
          </a:p>
        </p:txBody>
      </p:sp>
      <p:sp>
        <p:nvSpPr>
          <p:cNvPr id="230" name="Google Shape;230;p35"/>
          <p:cNvSpPr txBox="1"/>
          <p:nvPr/>
        </p:nvSpPr>
        <p:spPr>
          <a:xfrm>
            <a:off x="4440325" y="1184275"/>
            <a:ext cx="3820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Mace and Benson-Troth (2002)</a:t>
            </a:r>
            <a:endParaRPr/>
          </a:p>
          <a:p>
            <a:pPr marL="0" lvl="0" indent="0" algn="l" rtl="0">
              <a:spcBef>
                <a:spcPts val="0"/>
              </a:spcBef>
              <a:spcAft>
                <a:spcPts val="0"/>
              </a:spcAft>
              <a:buNone/>
            </a:pPr>
            <a:r>
              <a:rPr lang="en"/>
              <a:t>Note: both figures are considering 0&lt;CF&lt;1.0</a:t>
            </a:r>
            <a:endParaRPr/>
          </a:p>
        </p:txBody>
      </p:sp>
      <p:pic>
        <p:nvPicPr>
          <p:cNvPr id="231" name="Google Shape;231;p35"/>
          <p:cNvPicPr preferRelativeResize="0"/>
          <p:nvPr/>
        </p:nvPicPr>
        <p:blipFill>
          <a:blip r:embed="rId3">
            <a:alphaModFix/>
          </a:blip>
          <a:stretch>
            <a:fillRect/>
          </a:stretch>
        </p:blipFill>
        <p:spPr>
          <a:xfrm>
            <a:off x="4148375" y="2300659"/>
            <a:ext cx="4015600" cy="2842840"/>
          </a:xfrm>
          <a:prstGeom prst="rect">
            <a:avLst/>
          </a:prstGeom>
          <a:noFill/>
          <a:ln>
            <a:noFill/>
          </a:ln>
        </p:spPr>
      </p:pic>
      <p:pic>
        <p:nvPicPr>
          <p:cNvPr id="232" name="Google Shape;232;p35"/>
          <p:cNvPicPr preferRelativeResize="0"/>
          <p:nvPr/>
        </p:nvPicPr>
        <p:blipFill rotWithShape="1">
          <a:blip r:embed="rId4">
            <a:alphaModFix/>
          </a:blip>
          <a:srcRect r="49561"/>
          <a:stretch/>
        </p:blipFill>
        <p:spPr>
          <a:xfrm>
            <a:off x="311700" y="1017725"/>
            <a:ext cx="2976225" cy="4125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SGP alpha cloud overlap observations, by season</a:t>
            </a:r>
            <a:endParaRPr/>
          </a:p>
        </p:txBody>
      </p:sp>
      <p:pic>
        <p:nvPicPr>
          <p:cNvPr id="238" name="Google Shape;238;p36"/>
          <p:cNvPicPr preferRelativeResize="0"/>
          <p:nvPr/>
        </p:nvPicPr>
        <p:blipFill>
          <a:blip r:embed="rId3">
            <a:alphaModFix/>
          </a:blip>
          <a:stretch>
            <a:fillRect/>
          </a:stretch>
        </p:blipFill>
        <p:spPr>
          <a:xfrm>
            <a:off x="6400921" y="1722725"/>
            <a:ext cx="2526379" cy="2370309"/>
          </a:xfrm>
          <a:prstGeom prst="rect">
            <a:avLst/>
          </a:prstGeom>
          <a:noFill/>
          <a:ln>
            <a:noFill/>
          </a:ln>
        </p:spPr>
      </p:pic>
      <p:sp>
        <p:nvSpPr>
          <p:cNvPr id="239" name="Google Shape;239;p36"/>
          <p:cNvSpPr txBox="1"/>
          <p:nvPr/>
        </p:nvSpPr>
        <p:spPr>
          <a:xfrm>
            <a:off x="6400913" y="1322525"/>
            <a:ext cx="26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Mace and Benson-Troth (2002)</a:t>
            </a:r>
            <a:endParaRPr/>
          </a:p>
        </p:txBody>
      </p:sp>
      <p:pic>
        <p:nvPicPr>
          <p:cNvPr id="240" name="Google Shape;240;p36"/>
          <p:cNvPicPr preferRelativeResize="0"/>
          <p:nvPr/>
        </p:nvPicPr>
        <p:blipFill>
          <a:blip r:embed="rId4">
            <a:alphaModFix/>
          </a:blip>
          <a:stretch>
            <a:fillRect/>
          </a:stretch>
        </p:blipFill>
        <p:spPr>
          <a:xfrm>
            <a:off x="311700" y="1017725"/>
            <a:ext cx="6001121" cy="41257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311700" y="445025"/>
            <a:ext cx="8520600" cy="89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Other ARM sites</a:t>
            </a:r>
            <a:endParaRPr dirty="0"/>
          </a:p>
        </p:txBody>
      </p:sp>
      <p:sp>
        <p:nvSpPr>
          <p:cNvPr id="246" name="Google Shape;246;p37"/>
          <p:cNvSpPr txBox="1"/>
          <p:nvPr/>
        </p:nvSpPr>
        <p:spPr>
          <a:xfrm>
            <a:off x="311700" y="1343825"/>
            <a:ext cx="4748100" cy="3758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Cordoba, Argentina (COR), CACTI</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Tropical Western Pacific (TWP) </a:t>
            </a:r>
            <a:endParaRPr sz="1200" dirty="0">
              <a:solidFill>
                <a:schemeClr val="dk1"/>
              </a:solidFill>
            </a:endParaRPr>
          </a:p>
          <a:p>
            <a:pPr marL="1371600" lvl="2" indent="-304800" algn="l" rtl="0">
              <a:lnSpc>
                <a:spcPct val="115000"/>
              </a:lnSpc>
              <a:spcBef>
                <a:spcPts val="0"/>
              </a:spcBef>
              <a:spcAft>
                <a:spcPts val="0"/>
              </a:spcAft>
              <a:buClr>
                <a:schemeClr val="dk1"/>
              </a:buClr>
              <a:buSzPts val="1200"/>
              <a:buChar char="■"/>
            </a:pPr>
            <a:r>
              <a:rPr lang="en" sz="1200" dirty="0">
                <a:solidFill>
                  <a:schemeClr val="dk1"/>
                </a:solidFill>
              </a:rPr>
              <a:t>C1: Manus, Papua New Guinea</a:t>
            </a:r>
            <a:endParaRPr sz="1200" dirty="0">
              <a:solidFill>
                <a:schemeClr val="dk1"/>
              </a:solidFill>
            </a:endParaRPr>
          </a:p>
          <a:p>
            <a:pPr marL="1371600" lvl="2" indent="-304800" algn="l" rtl="0">
              <a:lnSpc>
                <a:spcPct val="115000"/>
              </a:lnSpc>
              <a:spcBef>
                <a:spcPts val="0"/>
              </a:spcBef>
              <a:spcAft>
                <a:spcPts val="0"/>
              </a:spcAft>
              <a:buClr>
                <a:schemeClr val="dk1"/>
              </a:buClr>
              <a:buSzPts val="1200"/>
              <a:buChar char="■"/>
            </a:pPr>
            <a:r>
              <a:rPr lang="en" sz="1200" dirty="0">
                <a:solidFill>
                  <a:schemeClr val="dk1"/>
                </a:solidFill>
              </a:rPr>
              <a:t>C2: Nauru Island</a:t>
            </a:r>
            <a:endParaRPr sz="1200" dirty="0">
              <a:solidFill>
                <a:schemeClr val="dk1"/>
              </a:solidFill>
            </a:endParaRPr>
          </a:p>
          <a:p>
            <a:pPr marL="1371600" lvl="2" indent="-304800" algn="l" rtl="0">
              <a:lnSpc>
                <a:spcPct val="115000"/>
              </a:lnSpc>
              <a:spcBef>
                <a:spcPts val="0"/>
              </a:spcBef>
              <a:spcAft>
                <a:spcPts val="0"/>
              </a:spcAft>
              <a:buClr>
                <a:schemeClr val="dk1"/>
              </a:buClr>
              <a:buSzPts val="1200"/>
              <a:buChar char="■"/>
            </a:pPr>
            <a:r>
              <a:rPr lang="en" sz="1200" dirty="0">
                <a:solidFill>
                  <a:schemeClr val="dk1"/>
                </a:solidFill>
              </a:rPr>
              <a:t>C3: Darwin, Australia</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Azores, Eastern North Atlantic (ENA/GRW)</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err="1">
                <a:solidFill>
                  <a:schemeClr val="dk1"/>
                </a:solidFill>
              </a:rPr>
              <a:t>Oliktok</a:t>
            </a:r>
            <a:r>
              <a:rPr lang="en" sz="1200" dirty="0">
                <a:solidFill>
                  <a:schemeClr val="dk1"/>
                </a:solidFill>
              </a:rPr>
              <a:t> Point, Alaska (OLI)</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Gan Island, Maldives (GAN)</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err="1">
                <a:solidFill>
                  <a:schemeClr val="dk1"/>
                </a:solidFill>
              </a:rPr>
              <a:t>Hyytiälä</a:t>
            </a:r>
            <a:r>
              <a:rPr lang="en" sz="1200" dirty="0">
                <a:solidFill>
                  <a:schemeClr val="dk1"/>
                </a:solidFill>
              </a:rPr>
              <a:t>, Finland (TMP)</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McMurdo Station, Antarctica (AWR)</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Ascension Island, S. Atlantic (ASI)</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err="1">
                <a:solidFill>
                  <a:schemeClr val="dk1"/>
                </a:solidFill>
              </a:rPr>
              <a:t>MOSAiC</a:t>
            </a:r>
            <a:r>
              <a:rPr lang="en" sz="1200" dirty="0">
                <a:solidFill>
                  <a:schemeClr val="dk1"/>
                </a:solidFill>
              </a:rPr>
              <a:t> (MOS)</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err="1">
                <a:solidFill>
                  <a:schemeClr val="dk1"/>
                </a:solidFill>
              </a:rPr>
              <a:t>Andenes</a:t>
            </a:r>
            <a:r>
              <a:rPr lang="en" sz="1200" dirty="0">
                <a:solidFill>
                  <a:schemeClr val="dk1"/>
                </a:solidFill>
              </a:rPr>
              <a:t>, Norway (ANX)</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North Slope of Alaska (NSA) </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Black Forest, Germany (FKB)</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Cape Cod, USA; TCAP (PVC)</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err="1">
                <a:solidFill>
                  <a:schemeClr val="dk1"/>
                </a:solidFill>
              </a:rPr>
              <a:t>Manacapuru</a:t>
            </a:r>
            <a:r>
              <a:rPr lang="en" sz="1200" dirty="0">
                <a:solidFill>
                  <a:schemeClr val="dk1"/>
                </a:solidFill>
              </a:rPr>
              <a:t>, Brazil; GOAMAZON (MAO)</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MARCUS (MAR)</a:t>
            </a:r>
            <a:endParaRPr sz="1200" dirty="0">
              <a:solidFill>
                <a:schemeClr val="dk1"/>
              </a:solidFill>
            </a:endParaRPr>
          </a:p>
        </p:txBody>
      </p:sp>
      <p:pic>
        <p:nvPicPr>
          <p:cNvPr id="247" name="Google Shape;247;p37"/>
          <p:cNvPicPr preferRelativeResize="0"/>
          <p:nvPr/>
        </p:nvPicPr>
        <p:blipFill>
          <a:blip r:embed="rId3">
            <a:alphaModFix/>
          </a:blip>
          <a:stretch>
            <a:fillRect/>
          </a:stretch>
        </p:blipFill>
        <p:spPr>
          <a:xfrm>
            <a:off x="4409200" y="1697850"/>
            <a:ext cx="4691625" cy="2398499"/>
          </a:xfrm>
          <a:prstGeom prst="rect">
            <a:avLst/>
          </a:prstGeom>
          <a:noFill/>
          <a:ln>
            <a:noFill/>
          </a:ln>
        </p:spPr>
      </p:pic>
      <p:sp>
        <p:nvSpPr>
          <p:cNvPr id="248" name="Google Shape;248;p37"/>
          <p:cNvSpPr txBox="1"/>
          <p:nvPr/>
        </p:nvSpPr>
        <p:spPr>
          <a:xfrm>
            <a:off x="4474750" y="4047175"/>
            <a:ext cx="218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000000"/>
                </a:solidFill>
              </a:rPr>
              <a:t>* indicates site with &lt;1 year of data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SGP decorrelation length scale: CF&lt;1.0 vs CF&lt;0.5</a:t>
            </a:r>
            <a:endParaRPr/>
          </a:p>
        </p:txBody>
      </p:sp>
      <p:sp>
        <p:nvSpPr>
          <p:cNvPr id="297" name="Google Shape;297;p43"/>
          <p:cNvSpPr txBox="1"/>
          <p:nvPr/>
        </p:nvSpPr>
        <p:spPr>
          <a:xfrm>
            <a:off x="472025" y="1017725"/>
            <a:ext cx="39147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u="sng">
                <a:solidFill>
                  <a:schemeClr val="dk1"/>
                </a:solidFill>
              </a:rPr>
              <a:t>0&lt; layer CF &lt;1.0</a:t>
            </a:r>
            <a:endParaRPr sz="1600"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e.g., Hogan and Illingworth (2000), Mace and Benson-Troth (2002), Naud et al. (2008)</a:t>
            </a:r>
            <a:endParaRPr>
              <a:solidFill>
                <a:schemeClr val="dk1"/>
              </a:solidFill>
            </a:endParaRPr>
          </a:p>
        </p:txBody>
      </p:sp>
      <p:pic>
        <p:nvPicPr>
          <p:cNvPr id="298" name="Google Shape;298;p43"/>
          <p:cNvPicPr preferRelativeResize="0"/>
          <p:nvPr/>
        </p:nvPicPr>
        <p:blipFill>
          <a:blip r:embed="rId3">
            <a:alphaModFix/>
          </a:blip>
          <a:stretch>
            <a:fillRect/>
          </a:stretch>
        </p:blipFill>
        <p:spPr>
          <a:xfrm>
            <a:off x="97669" y="2033525"/>
            <a:ext cx="4407204" cy="3081600"/>
          </a:xfrm>
          <a:prstGeom prst="rect">
            <a:avLst/>
          </a:prstGeom>
          <a:noFill/>
          <a:ln>
            <a:noFill/>
          </a:ln>
        </p:spPr>
      </p:pic>
      <p:pic>
        <p:nvPicPr>
          <p:cNvPr id="299" name="Google Shape;299;p43"/>
          <p:cNvPicPr preferRelativeResize="0"/>
          <p:nvPr/>
        </p:nvPicPr>
        <p:blipFill>
          <a:blip r:embed="rId4">
            <a:alphaModFix/>
          </a:blip>
          <a:stretch>
            <a:fillRect/>
          </a:stretch>
        </p:blipFill>
        <p:spPr>
          <a:xfrm>
            <a:off x="4736800" y="2033513"/>
            <a:ext cx="4407199" cy="3081614"/>
          </a:xfrm>
          <a:prstGeom prst="rect">
            <a:avLst/>
          </a:prstGeom>
          <a:noFill/>
          <a:ln>
            <a:noFill/>
          </a:ln>
        </p:spPr>
      </p:pic>
      <p:sp>
        <p:nvSpPr>
          <p:cNvPr id="300" name="Google Shape;300;p43"/>
          <p:cNvSpPr txBox="1"/>
          <p:nvPr/>
        </p:nvSpPr>
        <p:spPr>
          <a:xfrm>
            <a:off x="4956325" y="1017725"/>
            <a:ext cx="41427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600" u="sng">
                <a:solidFill>
                  <a:schemeClr val="dk1"/>
                </a:solidFill>
              </a:rPr>
              <a:t>0&lt; layer CF &lt;0.5</a:t>
            </a:r>
            <a:endParaRPr sz="1600" u="sng">
              <a:solidFill>
                <a:schemeClr val="dk1"/>
              </a:solidFill>
            </a:endParaRPr>
          </a:p>
          <a:p>
            <a:pPr marL="0" lvl="0" indent="0" algn="l" rtl="0">
              <a:spcBef>
                <a:spcPts val="0"/>
              </a:spcBef>
              <a:spcAft>
                <a:spcPts val="0"/>
              </a:spcAft>
              <a:buNone/>
            </a:pPr>
            <a:r>
              <a:rPr lang="en">
                <a:solidFill>
                  <a:schemeClr val="dk1"/>
                </a:solidFill>
              </a:rPr>
              <a:t>Reduces impact of data truncation on the results, e.g., Tompkins and Di Giuseppe (2015), Li et al. (2019)</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Model representation </a:t>
            </a:r>
            <a:r>
              <a:rPr lang="en">
                <a:latin typeface="Avenir Book" panose="02000503020000020003" pitchFamily="2" charset="0"/>
              </a:rPr>
              <a:t>of sub-grid </a:t>
            </a:r>
            <a:r>
              <a:rPr lang="en" dirty="0">
                <a:latin typeface="Avenir Book" panose="02000503020000020003" pitchFamily="2" charset="0"/>
              </a:rPr>
              <a:t>scale clouds</a:t>
            </a:r>
            <a:endParaRPr dirty="0">
              <a:latin typeface="Avenir Book" panose="02000503020000020003" pitchFamily="2" charset="0"/>
            </a:endParaRPr>
          </a:p>
        </p:txBody>
      </p:sp>
      <p:pic>
        <p:nvPicPr>
          <p:cNvPr id="69" name="Google Shape;69;p15"/>
          <p:cNvPicPr preferRelativeResize="0"/>
          <p:nvPr/>
        </p:nvPicPr>
        <p:blipFill>
          <a:blip r:embed="rId3">
            <a:alphaModFix/>
          </a:blip>
          <a:stretch>
            <a:fillRect/>
          </a:stretch>
        </p:blipFill>
        <p:spPr>
          <a:xfrm>
            <a:off x="2345233" y="1293139"/>
            <a:ext cx="6445967" cy="2844386"/>
          </a:xfrm>
          <a:prstGeom prst="rect">
            <a:avLst/>
          </a:prstGeom>
          <a:noFill/>
          <a:ln>
            <a:noFill/>
          </a:ln>
        </p:spPr>
      </p:pic>
      <p:sp>
        <p:nvSpPr>
          <p:cNvPr id="70" name="Google Shape;70;p15"/>
          <p:cNvSpPr txBox="1"/>
          <p:nvPr/>
        </p:nvSpPr>
        <p:spPr>
          <a:xfrm>
            <a:off x="4706125" y="4172525"/>
            <a:ext cx="3945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Hogan and Illingworth (2000), Hogan and Stonk (2008)</a:t>
            </a:r>
            <a:endParaRPr sz="1200" dirty="0"/>
          </a:p>
        </p:txBody>
      </p:sp>
      <p:pic>
        <p:nvPicPr>
          <p:cNvPr id="71" name="Google Shape;71;p15"/>
          <p:cNvPicPr preferRelativeResize="0"/>
          <p:nvPr/>
        </p:nvPicPr>
        <p:blipFill>
          <a:blip r:embed="rId4">
            <a:alphaModFix/>
          </a:blip>
          <a:stretch>
            <a:fillRect/>
          </a:stretch>
        </p:blipFill>
        <p:spPr>
          <a:xfrm>
            <a:off x="311700" y="1293150"/>
            <a:ext cx="2058548" cy="2879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CF&lt;0.5 decorrelation length sensitivity</a:t>
            </a:r>
            <a:endParaRPr/>
          </a:p>
        </p:txBody>
      </p:sp>
      <p:sp>
        <p:nvSpPr>
          <p:cNvPr id="306" name="Google Shape;306;p44"/>
          <p:cNvSpPr txBox="1"/>
          <p:nvPr/>
        </p:nvSpPr>
        <p:spPr>
          <a:xfrm>
            <a:off x="3029001" y="1343000"/>
            <a:ext cx="103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t>0&lt;CF&lt;0.5</a:t>
            </a:r>
            <a:endParaRPr u="sng"/>
          </a:p>
        </p:txBody>
      </p:sp>
      <p:pic>
        <p:nvPicPr>
          <p:cNvPr id="307" name="Google Shape;307;p44"/>
          <p:cNvPicPr preferRelativeResize="0"/>
          <p:nvPr/>
        </p:nvPicPr>
        <p:blipFill rotWithShape="1">
          <a:blip r:embed="rId3">
            <a:alphaModFix/>
          </a:blip>
          <a:srcRect r="49934"/>
          <a:stretch/>
        </p:blipFill>
        <p:spPr>
          <a:xfrm>
            <a:off x="0" y="1823514"/>
            <a:ext cx="2273050" cy="3159948"/>
          </a:xfrm>
          <a:prstGeom prst="rect">
            <a:avLst/>
          </a:prstGeom>
          <a:noFill/>
          <a:ln>
            <a:noFill/>
          </a:ln>
        </p:spPr>
      </p:pic>
      <p:sp>
        <p:nvSpPr>
          <p:cNvPr id="308" name="Google Shape;308;p44"/>
          <p:cNvSpPr txBox="1"/>
          <p:nvPr/>
        </p:nvSpPr>
        <p:spPr>
          <a:xfrm>
            <a:off x="722800" y="1303525"/>
            <a:ext cx="103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t>0&lt;CF&lt;1.0</a:t>
            </a:r>
            <a:endParaRPr u="sng"/>
          </a:p>
        </p:txBody>
      </p:sp>
      <p:sp>
        <p:nvSpPr>
          <p:cNvPr id="309" name="Google Shape;309;p44"/>
          <p:cNvSpPr txBox="1"/>
          <p:nvPr/>
        </p:nvSpPr>
        <p:spPr>
          <a:xfrm>
            <a:off x="1180650" y="1017725"/>
            <a:ext cx="225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Vertical resolution</a:t>
            </a:r>
            <a:endParaRPr b="1"/>
          </a:p>
        </p:txBody>
      </p:sp>
      <p:sp>
        <p:nvSpPr>
          <p:cNvPr id="310" name="Google Shape;310;p44"/>
          <p:cNvSpPr txBox="1"/>
          <p:nvPr/>
        </p:nvSpPr>
        <p:spPr>
          <a:xfrm>
            <a:off x="7650150" y="1343000"/>
            <a:ext cx="103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t>0&lt;CF&lt;0.5</a:t>
            </a:r>
            <a:endParaRPr u="sng"/>
          </a:p>
        </p:txBody>
      </p:sp>
      <p:sp>
        <p:nvSpPr>
          <p:cNvPr id="311" name="Google Shape;311;p44"/>
          <p:cNvSpPr txBox="1"/>
          <p:nvPr/>
        </p:nvSpPr>
        <p:spPr>
          <a:xfrm>
            <a:off x="5418625" y="1343000"/>
            <a:ext cx="103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t>0&lt;CF&lt;1.0</a:t>
            </a:r>
            <a:endParaRPr u="sng"/>
          </a:p>
        </p:txBody>
      </p:sp>
      <p:sp>
        <p:nvSpPr>
          <p:cNvPr id="312" name="Google Shape;312;p44"/>
          <p:cNvSpPr txBox="1"/>
          <p:nvPr/>
        </p:nvSpPr>
        <p:spPr>
          <a:xfrm>
            <a:off x="5949700" y="977025"/>
            <a:ext cx="225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Temporal resolution</a:t>
            </a:r>
            <a:endParaRPr b="1"/>
          </a:p>
        </p:txBody>
      </p:sp>
      <p:pic>
        <p:nvPicPr>
          <p:cNvPr id="313" name="Google Shape;313;p44"/>
          <p:cNvPicPr preferRelativeResize="0"/>
          <p:nvPr/>
        </p:nvPicPr>
        <p:blipFill rotWithShape="1">
          <a:blip r:embed="rId4">
            <a:alphaModFix/>
          </a:blip>
          <a:srcRect r="49683"/>
          <a:stretch/>
        </p:blipFill>
        <p:spPr>
          <a:xfrm>
            <a:off x="4637488" y="1831438"/>
            <a:ext cx="2273050" cy="3144088"/>
          </a:xfrm>
          <a:prstGeom prst="rect">
            <a:avLst/>
          </a:prstGeom>
          <a:noFill/>
          <a:ln>
            <a:noFill/>
          </a:ln>
        </p:spPr>
      </p:pic>
      <p:pic>
        <p:nvPicPr>
          <p:cNvPr id="314" name="Google Shape;314;p44"/>
          <p:cNvPicPr preferRelativeResize="0"/>
          <p:nvPr/>
        </p:nvPicPr>
        <p:blipFill rotWithShape="1">
          <a:blip r:embed="rId5">
            <a:alphaModFix/>
          </a:blip>
          <a:srcRect r="50000"/>
          <a:stretch/>
        </p:blipFill>
        <p:spPr>
          <a:xfrm>
            <a:off x="2273050" y="1814125"/>
            <a:ext cx="2273050" cy="3178725"/>
          </a:xfrm>
          <a:prstGeom prst="rect">
            <a:avLst/>
          </a:prstGeom>
          <a:noFill/>
          <a:ln>
            <a:noFill/>
          </a:ln>
        </p:spPr>
      </p:pic>
      <p:pic>
        <p:nvPicPr>
          <p:cNvPr id="315" name="Google Shape;315;p44"/>
          <p:cNvPicPr preferRelativeResize="0"/>
          <p:nvPr/>
        </p:nvPicPr>
        <p:blipFill rotWithShape="1">
          <a:blip r:embed="rId6">
            <a:alphaModFix/>
          </a:blip>
          <a:srcRect r="50112"/>
          <a:stretch/>
        </p:blipFill>
        <p:spPr>
          <a:xfrm>
            <a:off x="6910525" y="1831450"/>
            <a:ext cx="2243287" cy="31440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Shallow cumulus overlap observations</a:t>
            </a:r>
            <a:endParaRPr dirty="0"/>
          </a:p>
        </p:txBody>
      </p:sp>
      <p:sp>
        <p:nvSpPr>
          <p:cNvPr id="322" name="Google Shape;322;p45"/>
          <p:cNvSpPr txBox="1"/>
          <p:nvPr/>
        </p:nvSpPr>
        <p:spPr>
          <a:xfrm>
            <a:off x="4928243" y="1281725"/>
            <a:ext cx="3904058" cy="1250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Constrained cloud overlap observations to shallow cumulus times</a:t>
            </a:r>
            <a:endParaRPr sz="1800" dirty="0"/>
          </a:p>
          <a:p>
            <a:pPr marL="914400" lvl="1" indent="-342900" algn="l" rtl="0">
              <a:spcBef>
                <a:spcPts val="0"/>
              </a:spcBef>
              <a:spcAft>
                <a:spcPts val="0"/>
              </a:spcAft>
              <a:buSzPts val="1800"/>
              <a:buChar char="○"/>
            </a:pPr>
            <a:r>
              <a:rPr lang="en" sz="1800" dirty="0"/>
              <a:t>From the “</a:t>
            </a:r>
            <a:r>
              <a:rPr lang="en" sz="1800" dirty="0" err="1"/>
              <a:t>shallowcumulus</a:t>
            </a:r>
            <a:r>
              <a:rPr lang="en" sz="1800" dirty="0"/>
              <a:t>” data product</a:t>
            </a:r>
            <a:endParaRPr sz="1800" dirty="0"/>
          </a:p>
        </p:txBody>
      </p:sp>
      <p:pic>
        <p:nvPicPr>
          <p:cNvPr id="3" name="Picture 2">
            <a:extLst>
              <a:ext uri="{FF2B5EF4-FFF2-40B4-BE49-F238E27FC236}">
                <a16:creationId xmlns:a16="http://schemas.microsoft.com/office/drawing/2014/main" id="{2C00D021-DAA3-CCFE-4FC9-FFDDE8047DF2}"/>
              </a:ext>
            </a:extLst>
          </p:cNvPr>
          <p:cNvPicPr>
            <a:picLocks noChangeAspect="1"/>
          </p:cNvPicPr>
          <p:nvPr/>
        </p:nvPicPr>
        <p:blipFill>
          <a:blip r:embed="rId3"/>
          <a:stretch>
            <a:fillRect/>
          </a:stretch>
        </p:blipFill>
        <p:spPr>
          <a:xfrm>
            <a:off x="311700" y="1017724"/>
            <a:ext cx="4616543" cy="41257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Decorrelation length scale vs latitude</a:t>
            </a:r>
            <a:endParaRPr/>
          </a:p>
        </p:txBody>
      </p:sp>
      <p:pic>
        <p:nvPicPr>
          <p:cNvPr id="328" name="Google Shape;328;p46"/>
          <p:cNvPicPr preferRelativeResize="0"/>
          <p:nvPr/>
        </p:nvPicPr>
        <p:blipFill>
          <a:blip r:embed="rId3">
            <a:alphaModFix/>
          </a:blip>
          <a:stretch>
            <a:fillRect/>
          </a:stretch>
        </p:blipFill>
        <p:spPr>
          <a:xfrm>
            <a:off x="311700" y="1017725"/>
            <a:ext cx="8839204" cy="31291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RRTM sensitivity runs (overlap methods, decorrelation length)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Stochastic clouds for liquid cloud at 1 km, overlap method</a:t>
            </a:r>
            <a:endParaRPr/>
          </a:p>
        </p:txBody>
      </p:sp>
      <p:pic>
        <p:nvPicPr>
          <p:cNvPr id="339" name="Google Shape;339;p48"/>
          <p:cNvPicPr preferRelativeResize="0"/>
          <p:nvPr/>
        </p:nvPicPr>
        <p:blipFill>
          <a:blip r:embed="rId3">
            <a:alphaModFix/>
          </a:blip>
          <a:stretch>
            <a:fillRect/>
          </a:stretch>
        </p:blipFill>
        <p:spPr>
          <a:xfrm>
            <a:off x="0" y="1017725"/>
            <a:ext cx="9144003" cy="344239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Stochastic clouds for liq. cloud, 1 km inputted into RRTM</a:t>
            </a:r>
            <a:endParaRPr/>
          </a:p>
          <a:p>
            <a:pPr marL="0" lvl="0" indent="0" algn="l" rtl="0">
              <a:spcBef>
                <a:spcPts val="0"/>
              </a:spcBef>
              <a:spcAft>
                <a:spcPts val="0"/>
              </a:spcAft>
              <a:buNone/>
            </a:pPr>
            <a:endParaRPr/>
          </a:p>
        </p:txBody>
      </p:sp>
      <p:pic>
        <p:nvPicPr>
          <p:cNvPr id="345" name="Google Shape;345;p49"/>
          <p:cNvPicPr preferRelativeResize="0"/>
          <p:nvPr/>
        </p:nvPicPr>
        <p:blipFill>
          <a:blip r:embed="rId3">
            <a:alphaModFix/>
          </a:blip>
          <a:stretch>
            <a:fillRect/>
          </a:stretch>
        </p:blipFill>
        <p:spPr>
          <a:xfrm>
            <a:off x="311700" y="572700"/>
            <a:ext cx="6505221" cy="4570800"/>
          </a:xfrm>
          <a:prstGeom prst="rect">
            <a:avLst/>
          </a:prstGeom>
          <a:noFill/>
          <a:ln>
            <a:noFill/>
          </a:ln>
        </p:spPr>
      </p:pic>
      <p:sp>
        <p:nvSpPr>
          <p:cNvPr id="346" name="Google Shape;346;p49"/>
          <p:cNvSpPr txBox="1">
            <a:spLocks noGrp="1"/>
          </p:cNvSpPr>
          <p:nvPr>
            <p:ph type="body" idx="4294967295"/>
          </p:nvPr>
        </p:nvSpPr>
        <p:spPr>
          <a:xfrm>
            <a:off x="7084550" y="835750"/>
            <a:ext cx="1985700" cy="43077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rgbClr val="000000"/>
              </a:buClr>
              <a:buSzPts val="1600"/>
              <a:buChar char="●"/>
            </a:pPr>
            <a:r>
              <a:rPr lang="en" sz="1600">
                <a:solidFill>
                  <a:schemeClr val="dk1"/>
                </a:solidFill>
              </a:rPr>
              <a:t>Randomly generated but subcolumns sorted by increasing LWP</a:t>
            </a:r>
            <a:endParaRPr sz="1600">
              <a:solidFill>
                <a:schemeClr val="dk1"/>
              </a:solidFill>
            </a:endParaRPr>
          </a:p>
          <a:p>
            <a:pPr marL="457200" lvl="0" indent="0" algn="l" rtl="0">
              <a:spcBef>
                <a:spcPts val="1200"/>
              </a:spcBef>
              <a:spcAft>
                <a:spcPts val="0"/>
              </a:spcAft>
              <a:buNone/>
            </a:pPr>
            <a:endParaRPr sz="500">
              <a:solidFill>
                <a:schemeClr val="dk1"/>
              </a:solidFill>
            </a:endParaRPr>
          </a:p>
          <a:p>
            <a:pPr marL="457200" lvl="0" indent="-330200" algn="l" rtl="0">
              <a:spcBef>
                <a:spcPts val="1200"/>
              </a:spcBef>
              <a:spcAft>
                <a:spcPts val="0"/>
              </a:spcAft>
              <a:buClr>
                <a:srgbClr val="000000"/>
              </a:buClr>
              <a:buSzPts val="1600"/>
              <a:buChar char="●"/>
            </a:pPr>
            <a:r>
              <a:rPr lang="en" sz="1600">
                <a:solidFill>
                  <a:srgbClr val="000000"/>
                </a:solidFill>
              </a:rPr>
              <a:t>SWD ranges from 244.0 to 345.5 W m</a:t>
            </a:r>
            <a:r>
              <a:rPr lang="en" sz="1600" baseline="30000">
                <a:solidFill>
                  <a:srgbClr val="000000"/>
                </a:solidFill>
              </a:rPr>
              <a:t>-2</a:t>
            </a:r>
            <a:endParaRPr sz="1600" baseline="300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LWD ranges from 316.6 to 347.5 W m</a:t>
            </a:r>
            <a:r>
              <a:rPr lang="en" sz="1600" baseline="30000">
                <a:solidFill>
                  <a:srgbClr val="000000"/>
                </a:solidFill>
              </a:rPr>
              <a:t>-2</a:t>
            </a:r>
            <a:endParaRPr sz="1600" baseline="300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Decorrelation length scale impacts on surface fluxes</a:t>
            </a:r>
            <a:endParaRPr/>
          </a:p>
        </p:txBody>
      </p:sp>
      <p:sp>
        <p:nvSpPr>
          <p:cNvPr id="352" name="Google Shape;352;p50"/>
          <p:cNvSpPr txBox="1">
            <a:spLocks noGrp="1"/>
          </p:cNvSpPr>
          <p:nvPr>
            <p:ph type="body" idx="1"/>
          </p:nvPr>
        </p:nvSpPr>
        <p:spPr>
          <a:xfrm>
            <a:off x="4234425" y="1266400"/>
            <a:ext cx="49095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rgbClr val="000000"/>
              </a:buClr>
              <a:buSzPts val="1600"/>
              <a:buChar char="●"/>
            </a:pPr>
            <a:r>
              <a:rPr lang="en" sz="1600" dirty="0" err="1">
                <a:solidFill>
                  <a:srgbClr val="000000"/>
                </a:solidFill>
              </a:rPr>
              <a:t>SW</a:t>
            </a:r>
            <a:r>
              <a:rPr lang="en" sz="1600" baseline="-25000" dirty="0" err="1">
                <a:solidFill>
                  <a:srgbClr val="000000"/>
                </a:solidFill>
              </a:rPr>
              <a:t>down</a:t>
            </a:r>
            <a:r>
              <a:rPr lang="en" sz="1600" dirty="0">
                <a:solidFill>
                  <a:srgbClr val="000000"/>
                </a:solidFill>
              </a:rPr>
              <a:t> increases with decorrelation length, </a:t>
            </a:r>
            <a:r>
              <a:rPr lang="en" sz="1600" dirty="0" err="1">
                <a:solidFill>
                  <a:srgbClr val="000000"/>
                </a:solidFill>
              </a:rPr>
              <a:t>LW</a:t>
            </a:r>
            <a:r>
              <a:rPr lang="en" sz="1600" baseline="-25000" dirty="0" err="1">
                <a:solidFill>
                  <a:schemeClr val="dk1"/>
                </a:solidFill>
              </a:rPr>
              <a:t>down</a:t>
            </a:r>
            <a:r>
              <a:rPr lang="en" sz="1600" dirty="0">
                <a:solidFill>
                  <a:srgbClr val="000000"/>
                </a:solidFill>
              </a:rPr>
              <a:t> decreases with decorrelation length</a:t>
            </a:r>
            <a:endParaRPr sz="1600" dirty="0">
              <a:solidFill>
                <a:srgbClr val="000000"/>
              </a:solidFill>
            </a:endParaRPr>
          </a:p>
        </p:txBody>
      </p:sp>
      <p:pic>
        <p:nvPicPr>
          <p:cNvPr id="3" name="Picture 2">
            <a:extLst>
              <a:ext uri="{FF2B5EF4-FFF2-40B4-BE49-F238E27FC236}">
                <a16:creationId xmlns:a16="http://schemas.microsoft.com/office/drawing/2014/main" id="{20699E1B-747E-074D-DCFD-8B1D039CC347}"/>
              </a:ext>
            </a:extLst>
          </p:cNvPr>
          <p:cNvPicPr>
            <a:picLocks noChangeAspect="1"/>
          </p:cNvPicPr>
          <p:nvPr/>
        </p:nvPicPr>
        <p:blipFill>
          <a:blip r:embed="rId3"/>
          <a:stretch>
            <a:fillRect/>
          </a:stretch>
        </p:blipFill>
        <p:spPr>
          <a:xfrm>
            <a:off x="311700" y="1017725"/>
            <a:ext cx="2750517" cy="41257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Decorrelation length impacts on surface fluxes</a:t>
            </a:r>
            <a:endParaRPr/>
          </a:p>
          <a:p>
            <a:pPr marL="0" lvl="0" indent="0" algn="l" rtl="0">
              <a:spcBef>
                <a:spcPts val="0"/>
              </a:spcBef>
              <a:spcAft>
                <a:spcPts val="0"/>
              </a:spcAft>
              <a:buNone/>
            </a:pPr>
            <a:endParaRPr/>
          </a:p>
        </p:txBody>
      </p:sp>
      <p:pic>
        <p:nvPicPr>
          <p:cNvPr id="359" name="Google Shape;359;p51"/>
          <p:cNvPicPr preferRelativeResize="0"/>
          <p:nvPr/>
        </p:nvPicPr>
        <p:blipFill>
          <a:blip r:embed="rId3">
            <a:alphaModFix/>
          </a:blip>
          <a:stretch>
            <a:fillRect/>
          </a:stretch>
        </p:blipFill>
        <p:spPr>
          <a:xfrm>
            <a:off x="0" y="1017712"/>
            <a:ext cx="2373122" cy="4125773"/>
          </a:xfrm>
          <a:prstGeom prst="rect">
            <a:avLst/>
          </a:prstGeom>
          <a:noFill/>
          <a:ln>
            <a:noFill/>
          </a:ln>
        </p:spPr>
      </p:pic>
      <p:pic>
        <p:nvPicPr>
          <p:cNvPr id="360" name="Google Shape;360;p51"/>
          <p:cNvPicPr preferRelativeResize="0"/>
          <p:nvPr/>
        </p:nvPicPr>
        <p:blipFill>
          <a:blip r:embed="rId4">
            <a:alphaModFix/>
          </a:blip>
          <a:stretch>
            <a:fillRect/>
          </a:stretch>
        </p:blipFill>
        <p:spPr>
          <a:xfrm>
            <a:off x="4746250" y="1017725"/>
            <a:ext cx="2373125" cy="4125757"/>
          </a:xfrm>
          <a:prstGeom prst="rect">
            <a:avLst/>
          </a:prstGeom>
          <a:noFill/>
          <a:ln>
            <a:noFill/>
          </a:ln>
        </p:spPr>
      </p:pic>
      <p:pic>
        <p:nvPicPr>
          <p:cNvPr id="361" name="Google Shape;361;p51"/>
          <p:cNvPicPr preferRelativeResize="0"/>
          <p:nvPr/>
        </p:nvPicPr>
        <p:blipFill>
          <a:blip r:embed="rId5">
            <a:alphaModFix/>
          </a:blip>
          <a:stretch>
            <a:fillRect/>
          </a:stretch>
        </p:blipFill>
        <p:spPr>
          <a:xfrm>
            <a:off x="2373125" y="1017725"/>
            <a:ext cx="2373125" cy="4125757"/>
          </a:xfrm>
          <a:prstGeom prst="rect">
            <a:avLst/>
          </a:prstGeom>
          <a:noFill/>
          <a:ln>
            <a:noFill/>
          </a:ln>
        </p:spPr>
      </p:pic>
      <p:sp>
        <p:nvSpPr>
          <p:cNvPr id="362" name="Google Shape;362;p51"/>
          <p:cNvSpPr txBox="1">
            <a:spLocks noGrp="1"/>
          </p:cNvSpPr>
          <p:nvPr>
            <p:ph type="body" idx="4294967295"/>
          </p:nvPr>
        </p:nvSpPr>
        <p:spPr>
          <a:xfrm>
            <a:off x="7158300" y="1087375"/>
            <a:ext cx="1985700" cy="40560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Clr>
                <a:srgbClr val="000000"/>
              </a:buClr>
              <a:buSzPts val="1600"/>
              <a:buChar char="●"/>
            </a:pPr>
            <a:r>
              <a:rPr lang="en" sz="1600">
                <a:solidFill>
                  <a:schemeClr val="dk1"/>
                </a:solidFill>
              </a:rPr>
              <a:t>Randomly generated but subcolumns sorted by increasing LWP</a:t>
            </a:r>
            <a:endParaRPr sz="1600">
              <a:solidFill>
                <a:schemeClr val="dk1"/>
              </a:solidFill>
            </a:endParaRPr>
          </a:p>
          <a:p>
            <a:pPr marL="457200" lvl="0" indent="0" algn="l" rtl="0">
              <a:spcBef>
                <a:spcPts val="1200"/>
              </a:spcBef>
              <a:spcAft>
                <a:spcPts val="0"/>
              </a:spcAft>
              <a:buNone/>
            </a:pPr>
            <a:endParaRPr sz="1600">
              <a:solidFill>
                <a:schemeClr val="dk1"/>
              </a:solidFill>
            </a:endParaRPr>
          </a:p>
          <a:p>
            <a:pPr marL="457200" lvl="0" indent="-330200" algn="l" rtl="0">
              <a:spcBef>
                <a:spcPts val="1200"/>
              </a:spcBef>
              <a:spcAft>
                <a:spcPts val="0"/>
              </a:spcAft>
              <a:buClr>
                <a:srgbClr val="000000"/>
              </a:buClr>
              <a:buSzPts val="1600"/>
              <a:buChar char="●"/>
            </a:pPr>
            <a:r>
              <a:rPr lang="en" sz="1600">
                <a:solidFill>
                  <a:srgbClr val="000000"/>
                </a:solidFill>
              </a:rPr>
              <a:t>Increasing clear-sky profiles with increasing decorrelation length</a:t>
            </a:r>
            <a:endParaRPr sz="16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Exponential-random overlap and the overlap parameter (</a:t>
            </a:r>
            <a:r>
              <a:rPr lang="en" sz="2750" dirty="0">
                <a:latin typeface="Avenir Book" panose="02000503020000020003" pitchFamily="2" charset="0"/>
              </a:rPr>
              <a:t>⍺)</a:t>
            </a:r>
            <a:endParaRPr dirty="0">
              <a:latin typeface="Avenir Book" panose="02000503020000020003" pitchFamily="2" charset="0"/>
            </a:endParaRPr>
          </a:p>
        </p:txBody>
      </p:sp>
      <p:pic>
        <p:nvPicPr>
          <p:cNvPr id="77" name="Google Shape;77;p16"/>
          <p:cNvPicPr preferRelativeResize="0"/>
          <p:nvPr/>
        </p:nvPicPr>
        <p:blipFill rotWithShape="1">
          <a:blip r:embed="rId3">
            <a:alphaModFix/>
          </a:blip>
          <a:srcRect l="32691" r="32695"/>
          <a:stretch/>
        </p:blipFill>
        <p:spPr>
          <a:xfrm>
            <a:off x="768900" y="1017725"/>
            <a:ext cx="2231173" cy="2844375"/>
          </a:xfrm>
          <a:prstGeom prst="rect">
            <a:avLst/>
          </a:prstGeom>
          <a:noFill/>
          <a:ln>
            <a:noFill/>
          </a:ln>
        </p:spPr>
      </p:pic>
      <p:sp>
        <p:nvSpPr>
          <p:cNvPr id="78" name="Google Shape;78;p16"/>
          <p:cNvSpPr txBox="1"/>
          <p:nvPr/>
        </p:nvSpPr>
        <p:spPr>
          <a:xfrm>
            <a:off x="870638" y="3994825"/>
            <a:ext cx="202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Hogan and Stonk (2008)</a:t>
            </a:r>
            <a:endParaRPr sz="1200"/>
          </a:p>
        </p:txBody>
      </p:sp>
      <p:sp>
        <p:nvSpPr>
          <p:cNvPr id="79" name="Google Shape;79;p16"/>
          <p:cNvSpPr txBox="1"/>
          <p:nvPr/>
        </p:nvSpPr>
        <p:spPr>
          <a:xfrm>
            <a:off x="3848100" y="1282375"/>
            <a:ext cx="3763200" cy="600134"/>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800" dirty="0" err="1">
                <a:solidFill>
                  <a:schemeClr val="dk1"/>
                </a:solidFill>
                <a:latin typeface="Avenir Book" panose="02000503020000020003" pitchFamily="2" charset="0"/>
              </a:rPr>
              <a:t>CF</a:t>
            </a:r>
            <a:r>
              <a:rPr lang="en" sz="1800" baseline="-25000" dirty="0" err="1">
                <a:solidFill>
                  <a:schemeClr val="dk1"/>
                </a:solidFill>
                <a:latin typeface="Avenir Book" panose="02000503020000020003" pitchFamily="2" charset="0"/>
              </a:rPr>
              <a:t>true</a:t>
            </a:r>
            <a:r>
              <a:rPr lang="en" sz="1800" dirty="0">
                <a:solidFill>
                  <a:schemeClr val="dk1"/>
                </a:solidFill>
                <a:latin typeface="Avenir Book" panose="02000503020000020003" pitchFamily="2" charset="0"/>
              </a:rPr>
              <a:t> = ⍺ * </a:t>
            </a:r>
            <a:r>
              <a:rPr lang="en" sz="1800" dirty="0" err="1">
                <a:solidFill>
                  <a:schemeClr val="dk1"/>
                </a:solidFill>
                <a:latin typeface="Avenir Book" panose="02000503020000020003" pitchFamily="2" charset="0"/>
              </a:rPr>
              <a:t>CF</a:t>
            </a:r>
            <a:r>
              <a:rPr lang="en" sz="1800" baseline="-25000" dirty="0" err="1">
                <a:solidFill>
                  <a:schemeClr val="dk1"/>
                </a:solidFill>
                <a:latin typeface="Avenir Book" panose="02000503020000020003" pitchFamily="2" charset="0"/>
              </a:rPr>
              <a:t>max</a:t>
            </a:r>
            <a:r>
              <a:rPr lang="en" sz="1800" dirty="0">
                <a:solidFill>
                  <a:schemeClr val="dk1"/>
                </a:solidFill>
                <a:latin typeface="Avenir Book" panose="02000503020000020003" pitchFamily="2" charset="0"/>
              </a:rPr>
              <a:t> + (1 - ⍺) * </a:t>
            </a:r>
            <a:r>
              <a:rPr lang="en" sz="1800" dirty="0" err="1">
                <a:solidFill>
                  <a:schemeClr val="dk1"/>
                </a:solidFill>
                <a:latin typeface="Avenir Book" panose="02000503020000020003" pitchFamily="2" charset="0"/>
              </a:rPr>
              <a:t>CF</a:t>
            </a:r>
            <a:r>
              <a:rPr lang="en" sz="1800" baseline="-25000" dirty="0" err="1">
                <a:solidFill>
                  <a:schemeClr val="dk1"/>
                </a:solidFill>
                <a:latin typeface="Avenir Book" panose="02000503020000020003" pitchFamily="2" charset="0"/>
              </a:rPr>
              <a:t>rand</a:t>
            </a:r>
            <a:r>
              <a:rPr lang="en" sz="1800" dirty="0">
                <a:solidFill>
                  <a:schemeClr val="dk1"/>
                </a:solidFill>
                <a:latin typeface="Avenir Book" panose="02000503020000020003" pitchFamily="2" charset="0"/>
              </a:rPr>
              <a:t>  </a:t>
            </a:r>
            <a:endParaRPr sz="1800" dirty="0">
              <a:solidFill>
                <a:schemeClr val="dk1"/>
              </a:solidFill>
              <a:latin typeface="Avenir Book" panose="02000503020000020003" pitchFamily="2" charset="0"/>
            </a:endParaRPr>
          </a:p>
        </p:txBody>
      </p:sp>
      <p:sp>
        <p:nvSpPr>
          <p:cNvPr id="80" name="Google Shape;80;p16"/>
          <p:cNvSpPr txBox="1"/>
          <p:nvPr/>
        </p:nvSpPr>
        <p:spPr>
          <a:xfrm>
            <a:off x="3848100" y="1744075"/>
            <a:ext cx="2662800" cy="10818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1"/>
                </a:solidFill>
                <a:latin typeface="Avenir Book" panose="02000503020000020003" pitchFamily="2" charset="0"/>
              </a:rPr>
              <a:t>⍺ = 0 ⇒ random overlap</a:t>
            </a:r>
            <a:endParaRPr dirty="0">
              <a:solidFill>
                <a:schemeClr val="dk1"/>
              </a:solidFill>
              <a:latin typeface="Avenir Book" panose="02000503020000020003" pitchFamily="2" charset="0"/>
            </a:endParaRPr>
          </a:p>
          <a:p>
            <a:pPr marL="0" lvl="0" indent="0" algn="l" rtl="0">
              <a:lnSpc>
                <a:spcPct val="115000"/>
              </a:lnSpc>
              <a:spcBef>
                <a:spcPts val="0"/>
              </a:spcBef>
              <a:spcAft>
                <a:spcPts val="0"/>
              </a:spcAft>
              <a:buNone/>
            </a:pPr>
            <a:r>
              <a:rPr lang="en" dirty="0">
                <a:solidFill>
                  <a:schemeClr val="dk1"/>
                </a:solidFill>
                <a:latin typeface="Avenir Book" panose="02000503020000020003" pitchFamily="2" charset="0"/>
              </a:rPr>
              <a:t>⍺ = 1 ⇒ maximum overlap</a:t>
            </a:r>
            <a:endParaRPr dirty="0">
              <a:solidFill>
                <a:schemeClr val="dk1"/>
              </a:solidFill>
              <a:latin typeface="Avenir Book" panose="02000503020000020003" pitchFamily="2" charset="0"/>
            </a:endParaRPr>
          </a:p>
          <a:p>
            <a:pPr marL="0" lvl="0" indent="0" algn="l" rtl="0">
              <a:lnSpc>
                <a:spcPct val="115000"/>
              </a:lnSpc>
              <a:spcBef>
                <a:spcPts val="0"/>
              </a:spcBef>
              <a:spcAft>
                <a:spcPts val="1200"/>
              </a:spcAft>
              <a:buNone/>
            </a:pPr>
            <a:r>
              <a:rPr lang="en" dirty="0">
                <a:solidFill>
                  <a:schemeClr val="dk1"/>
                </a:solidFill>
                <a:latin typeface="Avenir Book" panose="02000503020000020003" pitchFamily="2" charset="0"/>
              </a:rPr>
              <a:t>⍺ &lt; 0 ⇒ minimum overlap</a:t>
            </a:r>
            <a:endParaRPr sz="1200" dirty="0">
              <a:latin typeface="Avenir Book" panose="02000503020000020003" pitchFamily="2" charset="0"/>
            </a:endParaRPr>
          </a:p>
        </p:txBody>
      </p:sp>
      <p:sp>
        <p:nvSpPr>
          <p:cNvPr id="81" name="Google Shape;81;p16"/>
          <p:cNvSpPr/>
          <p:nvPr/>
        </p:nvSpPr>
        <p:spPr>
          <a:xfrm>
            <a:off x="2888575" y="1875750"/>
            <a:ext cx="165000" cy="95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Exponential-random overlap and the overlap parameter (</a:t>
            </a:r>
            <a:r>
              <a:rPr lang="en" sz="2750" dirty="0">
                <a:latin typeface="Avenir Book" panose="02000503020000020003" pitchFamily="2" charset="0"/>
              </a:rPr>
              <a:t>⍺)</a:t>
            </a:r>
            <a:endParaRPr dirty="0">
              <a:latin typeface="Avenir Book" panose="02000503020000020003" pitchFamily="2" charset="0"/>
            </a:endParaRPr>
          </a:p>
        </p:txBody>
      </p:sp>
      <p:pic>
        <p:nvPicPr>
          <p:cNvPr id="77" name="Google Shape;77;p16"/>
          <p:cNvPicPr preferRelativeResize="0"/>
          <p:nvPr/>
        </p:nvPicPr>
        <p:blipFill rotWithShape="1">
          <a:blip r:embed="rId3">
            <a:alphaModFix/>
          </a:blip>
          <a:srcRect l="32691" r="32695"/>
          <a:stretch/>
        </p:blipFill>
        <p:spPr>
          <a:xfrm>
            <a:off x="768900" y="1017725"/>
            <a:ext cx="2231173" cy="2844375"/>
          </a:xfrm>
          <a:prstGeom prst="rect">
            <a:avLst/>
          </a:prstGeom>
          <a:noFill/>
          <a:ln>
            <a:noFill/>
          </a:ln>
        </p:spPr>
      </p:pic>
      <p:sp>
        <p:nvSpPr>
          <p:cNvPr id="78" name="Google Shape;78;p16"/>
          <p:cNvSpPr txBox="1"/>
          <p:nvPr/>
        </p:nvSpPr>
        <p:spPr>
          <a:xfrm>
            <a:off x="870638" y="3994825"/>
            <a:ext cx="202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Hogan and Stonk (2008)</a:t>
            </a:r>
            <a:endParaRPr sz="1200"/>
          </a:p>
        </p:txBody>
      </p:sp>
      <p:sp>
        <p:nvSpPr>
          <p:cNvPr id="79" name="Google Shape;79;p16"/>
          <p:cNvSpPr txBox="1"/>
          <p:nvPr/>
        </p:nvSpPr>
        <p:spPr>
          <a:xfrm>
            <a:off x="3848100" y="1282375"/>
            <a:ext cx="3763200" cy="600134"/>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800" dirty="0" err="1">
                <a:solidFill>
                  <a:schemeClr val="dk1"/>
                </a:solidFill>
                <a:latin typeface="Avenir Book" panose="02000503020000020003" pitchFamily="2" charset="0"/>
              </a:rPr>
              <a:t>CF</a:t>
            </a:r>
            <a:r>
              <a:rPr lang="en" sz="1800" baseline="-25000" dirty="0" err="1">
                <a:solidFill>
                  <a:schemeClr val="dk1"/>
                </a:solidFill>
                <a:latin typeface="Avenir Book" panose="02000503020000020003" pitchFamily="2" charset="0"/>
              </a:rPr>
              <a:t>true</a:t>
            </a:r>
            <a:r>
              <a:rPr lang="en" sz="1800" dirty="0">
                <a:solidFill>
                  <a:schemeClr val="dk1"/>
                </a:solidFill>
                <a:latin typeface="Avenir Book" panose="02000503020000020003" pitchFamily="2" charset="0"/>
              </a:rPr>
              <a:t> = ⍺ * </a:t>
            </a:r>
            <a:r>
              <a:rPr lang="en" sz="1800" dirty="0" err="1">
                <a:solidFill>
                  <a:schemeClr val="dk1"/>
                </a:solidFill>
                <a:latin typeface="Avenir Book" panose="02000503020000020003" pitchFamily="2" charset="0"/>
              </a:rPr>
              <a:t>CF</a:t>
            </a:r>
            <a:r>
              <a:rPr lang="en" sz="1800" baseline="-25000" dirty="0" err="1">
                <a:solidFill>
                  <a:schemeClr val="dk1"/>
                </a:solidFill>
                <a:latin typeface="Avenir Book" panose="02000503020000020003" pitchFamily="2" charset="0"/>
              </a:rPr>
              <a:t>max</a:t>
            </a:r>
            <a:r>
              <a:rPr lang="en" sz="1800" dirty="0">
                <a:solidFill>
                  <a:schemeClr val="dk1"/>
                </a:solidFill>
                <a:latin typeface="Avenir Book" panose="02000503020000020003" pitchFamily="2" charset="0"/>
              </a:rPr>
              <a:t> + (1 - ⍺) * </a:t>
            </a:r>
            <a:r>
              <a:rPr lang="en" sz="1800" dirty="0" err="1">
                <a:solidFill>
                  <a:schemeClr val="dk1"/>
                </a:solidFill>
                <a:latin typeface="Avenir Book" panose="02000503020000020003" pitchFamily="2" charset="0"/>
              </a:rPr>
              <a:t>CF</a:t>
            </a:r>
            <a:r>
              <a:rPr lang="en" sz="1800" baseline="-25000" dirty="0" err="1">
                <a:solidFill>
                  <a:schemeClr val="dk1"/>
                </a:solidFill>
                <a:latin typeface="Avenir Book" panose="02000503020000020003" pitchFamily="2" charset="0"/>
              </a:rPr>
              <a:t>rand</a:t>
            </a:r>
            <a:r>
              <a:rPr lang="en" sz="1800" dirty="0">
                <a:solidFill>
                  <a:schemeClr val="dk1"/>
                </a:solidFill>
                <a:latin typeface="Avenir Book" panose="02000503020000020003" pitchFamily="2" charset="0"/>
              </a:rPr>
              <a:t>  </a:t>
            </a:r>
            <a:endParaRPr sz="1800" dirty="0">
              <a:solidFill>
                <a:schemeClr val="dk1"/>
              </a:solidFill>
              <a:latin typeface="Avenir Book" panose="02000503020000020003" pitchFamily="2" charset="0"/>
            </a:endParaRPr>
          </a:p>
        </p:txBody>
      </p:sp>
      <p:sp>
        <p:nvSpPr>
          <p:cNvPr id="80" name="Google Shape;80;p16"/>
          <p:cNvSpPr txBox="1"/>
          <p:nvPr/>
        </p:nvSpPr>
        <p:spPr>
          <a:xfrm>
            <a:off x="3848100" y="1744075"/>
            <a:ext cx="2662800" cy="10818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1"/>
                </a:solidFill>
                <a:latin typeface="Avenir Book" panose="02000503020000020003" pitchFamily="2" charset="0"/>
              </a:rPr>
              <a:t>⍺ = 0 ⇒ random overlap</a:t>
            </a:r>
            <a:endParaRPr dirty="0">
              <a:solidFill>
                <a:schemeClr val="dk1"/>
              </a:solidFill>
              <a:latin typeface="Avenir Book" panose="02000503020000020003" pitchFamily="2" charset="0"/>
            </a:endParaRPr>
          </a:p>
          <a:p>
            <a:pPr marL="0" lvl="0" indent="0" algn="l" rtl="0">
              <a:lnSpc>
                <a:spcPct val="115000"/>
              </a:lnSpc>
              <a:spcBef>
                <a:spcPts val="0"/>
              </a:spcBef>
              <a:spcAft>
                <a:spcPts val="0"/>
              </a:spcAft>
              <a:buNone/>
            </a:pPr>
            <a:r>
              <a:rPr lang="en" dirty="0">
                <a:solidFill>
                  <a:schemeClr val="dk1"/>
                </a:solidFill>
                <a:latin typeface="Avenir Book" panose="02000503020000020003" pitchFamily="2" charset="0"/>
              </a:rPr>
              <a:t>⍺ = 1 ⇒ maximum overlap</a:t>
            </a:r>
            <a:endParaRPr dirty="0">
              <a:solidFill>
                <a:schemeClr val="dk1"/>
              </a:solidFill>
              <a:latin typeface="Avenir Book" panose="02000503020000020003" pitchFamily="2" charset="0"/>
            </a:endParaRPr>
          </a:p>
          <a:p>
            <a:pPr marL="0" lvl="0" indent="0" algn="l" rtl="0">
              <a:lnSpc>
                <a:spcPct val="115000"/>
              </a:lnSpc>
              <a:spcBef>
                <a:spcPts val="0"/>
              </a:spcBef>
              <a:spcAft>
                <a:spcPts val="1200"/>
              </a:spcAft>
              <a:buNone/>
            </a:pPr>
            <a:r>
              <a:rPr lang="en" dirty="0">
                <a:solidFill>
                  <a:schemeClr val="dk1"/>
                </a:solidFill>
                <a:latin typeface="Avenir Book" panose="02000503020000020003" pitchFamily="2" charset="0"/>
              </a:rPr>
              <a:t>⍺ &lt; 0 ⇒ minimum overlap</a:t>
            </a:r>
            <a:endParaRPr sz="1200" dirty="0">
              <a:latin typeface="Avenir Book" panose="02000503020000020003" pitchFamily="2" charset="0"/>
            </a:endParaRPr>
          </a:p>
        </p:txBody>
      </p:sp>
      <p:sp>
        <p:nvSpPr>
          <p:cNvPr id="81" name="Google Shape;81;p16"/>
          <p:cNvSpPr/>
          <p:nvPr/>
        </p:nvSpPr>
        <p:spPr>
          <a:xfrm>
            <a:off x="2888575" y="1875750"/>
            <a:ext cx="165000" cy="95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1;p17">
            <a:extLst>
              <a:ext uri="{FF2B5EF4-FFF2-40B4-BE49-F238E27FC236}">
                <a16:creationId xmlns:a16="http://schemas.microsoft.com/office/drawing/2014/main" id="{291181F7-EBD9-1BE2-9C04-8DA13072E2AE}"/>
              </a:ext>
            </a:extLst>
          </p:cNvPr>
          <p:cNvSpPr txBox="1"/>
          <p:nvPr/>
        </p:nvSpPr>
        <p:spPr>
          <a:xfrm>
            <a:off x="3848100" y="2702800"/>
            <a:ext cx="1820100" cy="6570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dk1"/>
                </a:solidFill>
                <a:latin typeface="Avenir Book" panose="02000503020000020003" pitchFamily="2" charset="0"/>
              </a:rPr>
              <a:t>⍺ = exp(-Δz/L</a:t>
            </a:r>
            <a:r>
              <a:rPr lang="en" sz="1800" baseline="-25000" dirty="0">
                <a:solidFill>
                  <a:schemeClr val="dk1"/>
                </a:solidFill>
                <a:latin typeface="Avenir Book" panose="02000503020000020003" pitchFamily="2" charset="0"/>
              </a:rPr>
              <a:t>⍺</a:t>
            </a:r>
            <a:r>
              <a:rPr lang="en" sz="1800" dirty="0">
                <a:solidFill>
                  <a:schemeClr val="dk1"/>
                </a:solidFill>
                <a:latin typeface="Avenir Book" panose="02000503020000020003" pitchFamily="2" charset="0"/>
              </a:rPr>
              <a:t>) </a:t>
            </a:r>
            <a:endParaRPr dirty="0">
              <a:latin typeface="Avenir Book" panose="02000503020000020003" pitchFamily="2" charset="0"/>
            </a:endParaRPr>
          </a:p>
        </p:txBody>
      </p:sp>
      <p:sp>
        <p:nvSpPr>
          <p:cNvPr id="9" name="Google Shape;92;p17">
            <a:extLst>
              <a:ext uri="{FF2B5EF4-FFF2-40B4-BE49-F238E27FC236}">
                <a16:creationId xmlns:a16="http://schemas.microsoft.com/office/drawing/2014/main" id="{B2F95DF3-2187-30BC-9CF7-EF66AC347656}"/>
              </a:ext>
            </a:extLst>
          </p:cNvPr>
          <p:cNvSpPr txBox="1"/>
          <p:nvPr/>
        </p:nvSpPr>
        <p:spPr>
          <a:xfrm>
            <a:off x="3848100" y="3164500"/>
            <a:ext cx="2760900" cy="83404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1"/>
                </a:solidFill>
                <a:latin typeface="Avenir Book" panose="02000503020000020003" pitchFamily="2" charset="0"/>
              </a:rPr>
              <a:t>Δz = layer separation</a:t>
            </a:r>
            <a:endParaRPr dirty="0">
              <a:solidFill>
                <a:schemeClr val="dk1"/>
              </a:solidFill>
              <a:latin typeface="Avenir Book" panose="02000503020000020003" pitchFamily="2" charset="0"/>
            </a:endParaRPr>
          </a:p>
          <a:p>
            <a:pPr marL="0" lvl="0" indent="0" algn="l" rtl="0">
              <a:lnSpc>
                <a:spcPct val="115000"/>
              </a:lnSpc>
              <a:spcBef>
                <a:spcPts val="0"/>
              </a:spcBef>
              <a:spcAft>
                <a:spcPts val="1200"/>
              </a:spcAft>
              <a:buNone/>
            </a:pPr>
            <a:r>
              <a:rPr lang="en" dirty="0">
                <a:solidFill>
                  <a:schemeClr val="dk1"/>
                </a:solidFill>
                <a:latin typeface="Avenir Book" panose="02000503020000020003" pitchFamily="2" charset="0"/>
              </a:rPr>
              <a:t>L</a:t>
            </a:r>
            <a:r>
              <a:rPr lang="en" baseline="-25000" dirty="0">
                <a:solidFill>
                  <a:schemeClr val="dk1"/>
                </a:solidFill>
                <a:latin typeface="Avenir Book" panose="02000503020000020003" pitchFamily="2" charset="0"/>
              </a:rPr>
              <a:t>⍺</a:t>
            </a:r>
            <a:r>
              <a:rPr lang="en" dirty="0">
                <a:solidFill>
                  <a:schemeClr val="dk1"/>
                </a:solidFill>
                <a:latin typeface="Avenir Book" panose="02000503020000020003" pitchFamily="2" charset="0"/>
              </a:rPr>
              <a:t> = decorrelation length scale</a:t>
            </a:r>
            <a:endParaRPr sz="1200" dirty="0">
              <a:latin typeface="Avenir Book" panose="02000503020000020003" pitchFamily="2" charset="0"/>
            </a:endParaRPr>
          </a:p>
        </p:txBody>
      </p:sp>
    </p:spTree>
    <p:extLst>
      <p:ext uri="{BB962C8B-B14F-4D97-AF65-F5344CB8AC3E}">
        <p14:creationId xmlns:p14="http://schemas.microsoft.com/office/powerpoint/2010/main" val="258607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latin typeface="Avenir Book" panose="02000503020000020003" pitchFamily="2" charset="0"/>
              </a:rPr>
              <a:t>Exponential-random overlap and decorrelation length scale</a:t>
            </a:r>
            <a:endParaRPr sz="2400" dirty="0">
              <a:latin typeface="Avenir Book" panose="02000503020000020003" pitchFamily="2" charset="0"/>
            </a:endParaRPr>
          </a:p>
        </p:txBody>
      </p:sp>
      <p:pic>
        <p:nvPicPr>
          <p:cNvPr id="110" name="Google Shape;110;p19"/>
          <p:cNvPicPr preferRelativeResize="0"/>
          <p:nvPr/>
        </p:nvPicPr>
        <p:blipFill>
          <a:blip r:embed="rId3">
            <a:alphaModFix/>
          </a:blip>
          <a:stretch>
            <a:fillRect/>
          </a:stretch>
        </p:blipFill>
        <p:spPr>
          <a:xfrm>
            <a:off x="311701" y="1017725"/>
            <a:ext cx="2548393" cy="4125773"/>
          </a:xfrm>
          <a:prstGeom prst="rect">
            <a:avLst/>
          </a:prstGeom>
          <a:noFill/>
          <a:ln>
            <a:noFill/>
          </a:ln>
        </p:spPr>
      </p:pic>
      <p:pic>
        <p:nvPicPr>
          <p:cNvPr id="111" name="Google Shape;111;p19"/>
          <p:cNvPicPr preferRelativeResize="0"/>
          <p:nvPr/>
        </p:nvPicPr>
        <p:blipFill>
          <a:blip r:embed="rId4">
            <a:alphaModFix/>
          </a:blip>
          <a:stretch>
            <a:fillRect/>
          </a:stretch>
        </p:blipFill>
        <p:spPr>
          <a:xfrm>
            <a:off x="2941650" y="1127675"/>
            <a:ext cx="3007451" cy="1742049"/>
          </a:xfrm>
          <a:prstGeom prst="rect">
            <a:avLst/>
          </a:prstGeom>
          <a:noFill/>
          <a:ln>
            <a:noFill/>
          </a:ln>
        </p:spPr>
      </p:pic>
      <p:pic>
        <p:nvPicPr>
          <p:cNvPr id="112" name="Google Shape;112;p19"/>
          <p:cNvPicPr preferRelativeResize="0"/>
          <p:nvPr/>
        </p:nvPicPr>
        <p:blipFill>
          <a:blip r:embed="rId5">
            <a:alphaModFix/>
          </a:blip>
          <a:stretch>
            <a:fillRect/>
          </a:stretch>
        </p:blipFill>
        <p:spPr>
          <a:xfrm>
            <a:off x="6039725" y="1127675"/>
            <a:ext cx="3007451" cy="17420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latin typeface="Avenir Book" panose="02000503020000020003" pitchFamily="2" charset="0"/>
              </a:rPr>
              <a:t>Exponential-random overlap and decorrelation length scale</a:t>
            </a:r>
            <a:endParaRPr sz="2400" dirty="0">
              <a:latin typeface="Avenir Book" panose="02000503020000020003" pitchFamily="2" charset="0"/>
            </a:endParaRPr>
          </a:p>
        </p:txBody>
      </p:sp>
      <p:sp>
        <p:nvSpPr>
          <p:cNvPr id="107" name="Google Shape;107;p19"/>
          <p:cNvSpPr txBox="1"/>
          <p:nvPr/>
        </p:nvSpPr>
        <p:spPr>
          <a:xfrm>
            <a:off x="3461924" y="2947075"/>
            <a:ext cx="2053199"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err="1">
                <a:latin typeface="Avenir Book" panose="02000503020000020003" pitchFamily="2" charset="0"/>
              </a:rPr>
              <a:t>SW</a:t>
            </a:r>
            <a:r>
              <a:rPr lang="en" sz="1600" baseline="-25000" dirty="0" err="1">
                <a:latin typeface="Avenir Book" panose="02000503020000020003" pitchFamily="2" charset="0"/>
              </a:rPr>
              <a:t>down</a:t>
            </a:r>
            <a:r>
              <a:rPr lang="en" sz="1600" dirty="0">
                <a:latin typeface="Avenir Book" panose="02000503020000020003" pitchFamily="2" charset="0"/>
              </a:rPr>
              <a:t> = 268 W m</a:t>
            </a:r>
            <a:r>
              <a:rPr lang="en" sz="1600" baseline="30000" dirty="0">
                <a:latin typeface="Avenir Book" panose="02000503020000020003" pitchFamily="2" charset="0"/>
              </a:rPr>
              <a:t>-2</a:t>
            </a:r>
            <a:endParaRPr sz="1600" baseline="30000" dirty="0">
              <a:latin typeface="Avenir Book" panose="02000503020000020003" pitchFamily="2" charset="0"/>
            </a:endParaRPr>
          </a:p>
          <a:p>
            <a:pPr marL="0" lvl="0" indent="0" algn="l" rtl="0">
              <a:spcBef>
                <a:spcPts val="0"/>
              </a:spcBef>
              <a:spcAft>
                <a:spcPts val="0"/>
              </a:spcAft>
              <a:buNone/>
            </a:pPr>
            <a:endParaRPr sz="1000" dirty="0">
              <a:latin typeface="Avenir Book" panose="02000503020000020003" pitchFamily="2" charset="0"/>
            </a:endParaRPr>
          </a:p>
          <a:p>
            <a:pPr marL="0" lvl="0" indent="0" algn="l" rtl="0">
              <a:spcBef>
                <a:spcPts val="0"/>
              </a:spcBef>
              <a:spcAft>
                <a:spcPts val="0"/>
              </a:spcAft>
              <a:buNone/>
            </a:pPr>
            <a:r>
              <a:rPr lang="en" sz="1600" dirty="0" err="1">
                <a:latin typeface="Avenir Book" panose="02000503020000020003" pitchFamily="2" charset="0"/>
              </a:rPr>
              <a:t>LW</a:t>
            </a:r>
            <a:r>
              <a:rPr lang="en" sz="1600" baseline="-25000" dirty="0" err="1">
                <a:solidFill>
                  <a:schemeClr val="dk1"/>
                </a:solidFill>
                <a:latin typeface="Avenir Book" panose="02000503020000020003" pitchFamily="2" charset="0"/>
              </a:rPr>
              <a:t>down</a:t>
            </a:r>
            <a:r>
              <a:rPr lang="en" sz="1600" dirty="0">
                <a:latin typeface="Avenir Book" panose="02000503020000020003" pitchFamily="2" charset="0"/>
              </a:rPr>
              <a:t> = 342 </a:t>
            </a:r>
            <a:r>
              <a:rPr lang="en" sz="1600" dirty="0">
                <a:solidFill>
                  <a:schemeClr val="dk1"/>
                </a:solidFill>
                <a:latin typeface="Avenir Book" panose="02000503020000020003" pitchFamily="2" charset="0"/>
              </a:rPr>
              <a:t>W m</a:t>
            </a:r>
            <a:r>
              <a:rPr lang="en" sz="1600" baseline="30000" dirty="0">
                <a:solidFill>
                  <a:schemeClr val="dk1"/>
                </a:solidFill>
                <a:latin typeface="Avenir Book" panose="02000503020000020003" pitchFamily="2" charset="0"/>
              </a:rPr>
              <a:t>-2</a:t>
            </a:r>
            <a:endParaRPr sz="1600" dirty="0">
              <a:latin typeface="Avenir Book" panose="02000503020000020003" pitchFamily="2" charset="0"/>
            </a:endParaRPr>
          </a:p>
        </p:txBody>
      </p:sp>
      <p:sp>
        <p:nvSpPr>
          <p:cNvPr id="108" name="Google Shape;108;p19"/>
          <p:cNvSpPr txBox="1"/>
          <p:nvPr/>
        </p:nvSpPr>
        <p:spPr>
          <a:xfrm>
            <a:off x="6589600" y="2947075"/>
            <a:ext cx="2053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err="1">
                <a:latin typeface="Avenir Book" panose="02000503020000020003" pitchFamily="2" charset="0"/>
              </a:rPr>
              <a:t>SW</a:t>
            </a:r>
            <a:r>
              <a:rPr lang="en" sz="1600" baseline="-25000" dirty="0" err="1">
                <a:latin typeface="Avenir Book" panose="02000503020000020003" pitchFamily="2" charset="0"/>
              </a:rPr>
              <a:t>down</a:t>
            </a:r>
            <a:r>
              <a:rPr lang="en" sz="1600" dirty="0">
                <a:latin typeface="Avenir Book" panose="02000503020000020003" pitchFamily="2" charset="0"/>
              </a:rPr>
              <a:t> = 330 W m</a:t>
            </a:r>
            <a:r>
              <a:rPr lang="en" sz="1600" baseline="30000" dirty="0">
                <a:latin typeface="Avenir Book" panose="02000503020000020003" pitchFamily="2" charset="0"/>
              </a:rPr>
              <a:t>-2</a:t>
            </a:r>
            <a:endParaRPr sz="1600" baseline="30000" dirty="0">
              <a:latin typeface="Avenir Book" panose="02000503020000020003" pitchFamily="2" charset="0"/>
            </a:endParaRPr>
          </a:p>
          <a:p>
            <a:pPr marL="0" lvl="0" indent="0" algn="l" rtl="0">
              <a:spcBef>
                <a:spcPts val="0"/>
              </a:spcBef>
              <a:spcAft>
                <a:spcPts val="0"/>
              </a:spcAft>
              <a:buNone/>
            </a:pPr>
            <a:endParaRPr sz="1000" dirty="0">
              <a:latin typeface="Avenir Book" panose="02000503020000020003" pitchFamily="2" charset="0"/>
            </a:endParaRPr>
          </a:p>
          <a:p>
            <a:pPr marL="0" lvl="0" indent="0" algn="l" rtl="0">
              <a:spcBef>
                <a:spcPts val="0"/>
              </a:spcBef>
              <a:spcAft>
                <a:spcPts val="0"/>
              </a:spcAft>
              <a:buNone/>
            </a:pPr>
            <a:r>
              <a:rPr lang="en" sz="1600" dirty="0" err="1">
                <a:latin typeface="Avenir Book" panose="02000503020000020003" pitchFamily="2" charset="0"/>
              </a:rPr>
              <a:t>LW</a:t>
            </a:r>
            <a:r>
              <a:rPr lang="en" sz="1600" baseline="-25000" dirty="0" err="1">
                <a:solidFill>
                  <a:schemeClr val="dk1"/>
                </a:solidFill>
                <a:latin typeface="Avenir Book" panose="02000503020000020003" pitchFamily="2" charset="0"/>
              </a:rPr>
              <a:t>down</a:t>
            </a:r>
            <a:r>
              <a:rPr lang="en" sz="1600" dirty="0">
                <a:latin typeface="Avenir Book" panose="02000503020000020003" pitchFamily="2" charset="0"/>
              </a:rPr>
              <a:t> = 319 </a:t>
            </a:r>
            <a:r>
              <a:rPr lang="en" sz="1600" dirty="0">
                <a:solidFill>
                  <a:schemeClr val="dk1"/>
                </a:solidFill>
                <a:latin typeface="Avenir Book" panose="02000503020000020003" pitchFamily="2" charset="0"/>
              </a:rPr>
              <a:t>W m</a:t>
            </a:r>
            <a:r>
              <a:rPr lang="en" sz="1600" baseline="30000" dirty="0">
                <a:solidFill>
                  <a:schemeClr val="dk1"/>
                </a:solidFill>
                <a:latin typeface="Avenir Book" panose="02000503020000020003" pitchFamily="2" charset="0"/>
              </a:rPr>
              <a:t>-2</a:t>
            </a:r>
            <a:endParaRPr sz="1600" dirty="0">
              <a:latin typeface="Avenir Book" panose="02000503020000020003" pitchFamily="2" charset="0"/>
            </a:endParaRPr>
          </a:p>
        </p:txBody>
      </p:sp>
      <p:sp>
        <p:nvSpPr>
          <p:cNvPr id="109" name="Google Shape;109;p19"/>
          <p:cNvSpPr txBox="1">
            <a:spLocks noGrp="1"/>
          </p:cNvSpPr>
          <p:nvPr>
            <p:ph type="body" idx="1"/>
          </p:nvPr>
        </p:nvSpPr>
        <p:spPr>
          <a:xfrm>
            <a:off x="3762549" y="4092050"/>
            <a:ext cx="4595387" cy="447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600" dirty="0">
                <a:solidFill>
                  <a:srgbClr val="000000"/>
                </a:solidFill>
                <a:latin typeface="Avenir Book" panose="02000503020000020003" pitchFamily="2" charset="0"/>
              </a:rPr>
              <a:t>Spread of ~60 W m</a:t>
            </a:r>
            <a:r>
              <a:rPr lang="en" sz="1600" baseline="30000" dirty="0">
                <a:solidFill>
                  <a:srgbClr val="000000"/>
                </a:solidFill>
                <a:latin typeface="Avenir Book" panose="02000503020000020003" pitchFamily="2" charset="0"/>
              </a:rPr>
              <a:t>-2</a:t>
            </a:r>
            <a:r>
              <a:rPr lang="en" sz="1600" dirty="0">
                <a:solidFill>
                  <a:srgbClr val="000000"/>
                </a:solidFill>
                <a:latin typeface="Avenir Book" panose="02000503020000020003" pitchFamily="2" charset="0"/>
              </a:rPr>
              <a:t> for SW, ~20 W m</a:t>
            </a:r>
            <a:r>
              <a:rPr lang="en" sz="1600" baseline="30000" dirty="0">
                <a:solidFill>
                  <a:srgbClr val="000000"/>
                </a:solidFill>
                <a:latin typeface="Avenir Book" panose="02000503020000020003" pitchFamily="2" charset="0"/>
              </a:rPr>
              <a:t>-2</a:t>
            </a:r>
            <a:r>
              <a:rPr lang="en" sz="1600" dirty="0">
                <a:solidFill>
                  <a:srgbClr val="000000"/>
                </a:solidFill>
                <a:latin typeface="Avenir Book" panose="02000503020000020003" pitchFamily="2" charset="0"/>
              </a:rPr>
              <a:t> for LW!</a:t>
            </a:r>
            <a:endParaRPr sz="1600" dirty="0">
              <a:solidFill>
                <a:srgbClr val="000000"/>
              </a:solidFill>
              <a:latin typeface="Avenir Book" panose="02000503020000020003" pitchFamily="2" charset="0"/>
            </a:endParaRPr>
          </a:p>
        </p:txBody>
      </p:sp>
      <p:pic>
        <p:nvPicPr>
          <p:cNvPr id="110" name="Google Shape;110;p19"/>
          <p:cNvPicPr preferRelativeResize="0"/>
          <p:nvPr/>
        </p:nvPicPr>
        <p:blipFill>
          <a:blip r:embed="rId3">
            <a:alphaModFix/>
          </a:blip>
          <a:stretch>
            <a:fillRect/>
          </a:stretch>
        </p:blipFill>
        <p:spPr>
          <a:xfrm>
            <a:off x="311701" y="1017725"/>
            <a:ext cx="2548393" cy="4125773"/>
          </a:xfrm>
          <a:prstGeom prst="rect">
            <a:avLst/>
          </a:prstGeom>
          <a:noFill/>
          <a:ln>
            <a:noFill/>
          </a:ln>
        </p:spPr>
      </p:pic>
      <p:pic>
        <p:nvPicPr>
          <p:cNvPr id="111" name="Google Shape;111;p19"/>
          <p:cNvPicPr preferRelativeResize="0"/>
          <p:nvPr/>
        </p:nvPicPr>
        <p:blipFill>
          <a:blip r:embed="rId4">
            <a:alphaModFix/>
          </a:blip>
          <a:stretch>
            <a:fillRect/>
          </a:stretch>
        </p:blipFill>
        <p:spPr>
          <a:xfrm>
            <a:off x="2941650" y="1127675"/>
            <a:ext cx="3007451" cy="1742049"/>
          </a:xfrm>
          <a:prstGeom prst="rect">
            <a:avLst/>
          </a:prstGeom>
          <a:noFill/>
          <a:ln>
            <a:noFill/>
          </a:ln>
        </p:spPr>
      </p:pic>
      <p:pic>
        <p:nvPicPr>
          <p:cNvPr id="112" name="Google Shape;112;p19"/>
          <p:cNvPicPr preferRelativeResize="0"/>
          <p:nvPr/>
        </p:nvPicPr>
        <p:blipFill>
          <a:blip r:embed="rId5">
            <a:alphaModFix/>
          </a:blip>
          <a:stretch>
            <a:fillRect/>
          </a:stretch>
        </p:blipFill>
        <p:spPr>
          <a:xfrm>
            <a:off x="6039725" y="1127675"/>
            <a:ext cx="3007451" cy="1742046"/>
          </a:xfrm>
          <a:prstGeom prst="rect">
            <a:avLst/>
          </a:prstGeom>
          <a:noFill/>
          <a:ln>
            <a:noFill/>
          </a:ln>
        </p:spPr>
      </p:pic>
    </p:spTree>
    <p:extLst>
      <p:ext uri="{BB962C8B-B14F-4D97-AF65-F5344CB8AC3E}">
        <p14:creationId xmlns:p14="http://schemas.microsoft.com/office/powerpoint/2010/main" val="142810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What is the observed decorrelation length scale at SGP?</a:t>
            </a:r>
            <a:endParaRPr dirty="0">
              <a:latin typeface="Avenir Book" panose="02000503020000020003" pitchFamily="2" charset="0"/>
            </a:endParaRPr>
          </a:p>
        </p:txBody>
      </p:sp>
      <p:sp>
        <p:nvSpPr>
          <p:cNvPr id="118" name="Google Shape;118;p20"/>
          <p:cNvSpPr txBox="1">
            <a:spLocks noGrp="1"/>
          </p:cNvSpPr>
          <p:nvPr>
            <p:ph type="body" idx="1"/>
          </p:nvPr>
        </p:nvSpPr>
        <p:spPr>
          <a:xfrm>
            <a:off x="311700" y="1152475"/>
            <a:ext cx="8418300" cy="3990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u="sng" dirty="0">
                <a:solidFill>
                  <a:srgbClr val="000000"/>
                </a:solidFill>
                <a:latin typeface="Avenir Book" panose="02000503020000020003" pitchFamily="2" charset="0"/>
              </a:rPr>
              <a:t>Location:</a:t>
            </a:r>
            <a:r>
              <a:rPr lang="en" dirty="0">
                <a:solidFill>
                  <a:srgbClr val="000000"/>
                </a:solidFill>
                <a:latin typeface="Avenir Book" panose="02000503020000020003" pitchFamily="2" charset="0"/>
              </a:rPr>
              <a:t> Atmospheric Radiation Measurement Program (ARM) Southern Great Plains (SGP) site in Lamont, Oklahoma</a:t>
            </a:r>
          </a:p>
          <a:p>
            <a:pPr marL="457200" lvl="0" indent="-342900" algn="l" rtl="0">
              <a:spcBef>
                <a:spcPts val="0"/>
              </a:spcBef>
              <a:spcAft>
                <a:spcPts val="0"/>
              </a:spcAft>
              <a:buClr>
                <a:srgbClr val="000000"/>
              </a:buClr>
              <a:buSzPts val="1800"/>
              <a:buChar char="●"/>
            </a:pPr>
            <a:r>
              <a:rPr lang="en" u="sng" dirty="0">
                <a:solidFill>
                  <a:srgbClr val="000000"/>
                </a:solidFill>
                <a:latin typeface="Avenir Book" panose="02000503020000020003" pitchFamily="2" charset="0"/>
              </a:rPr>
              <a:t>Data:</a:t>
            </a:r>
            <a:r>
              <a:rPr lang="en" dirty="0">
                <a:solidFill>
                  <a:srgbClr val="000000"/>
                </a:solidFill>
                <a:latin typeface="Avenir Book" panose="02000503020000020003" pitchFamily="2" charset="0"/>
              </a:rPr>
              <a:t> Cloud boundaries and cloud types from the CLDTYPE data product</a:t>
            </a:r>
          </a:p>
          <a:p>
            <a:pPr lvl="1" indent="-342900">
              <a:buClr>
                <a:srgbClr val="000000"/>
              </a:buClr>
              <a:buSzPct val="78000"/>
              <a:buFont typeface="Courier New" panose="02070309020205020404" pitchFamily="49" charset="0"/>
              <a:buChar char="o"/>
            </a:pPr>
            <a:r>
              <a:rPr lang="en" dirty="0">
                <a:solidFill>
                  <a:srgbClr val="000000"/>
                </a:solidFill>
                <a:latin typeface="Avenir Book" panose="02000503020000020003" pitchFamily="2" charset="0"/>
              </a:rPr>
              <a:t>C</a:t>
            </a:r>
            <a:r>
              <a:rPr lang="en-US" dirty="0">
                <a:solidFill>
                  <a:srgbClr val="000000"/>
                </a:solidFill>
                <a:latin typeface="Avenir Book" panose="02000503020000020003" pitchFamily="2" charset="0"/>
              </a:rPr>
              <a:t>l</a:t>
            </a:r>
            <a:r>
              <a:rPr lang="en" dirty="0">
                <a:solidFill>
                  <a:srgbClr val="000000"/>
                </a:solidFill>
                <a:latin typeface="Avenir Book" panose="02000503020000020003" pitchFamily="2" charset="0"/>
              </a:rPr>
              <a:t>oud types include</a:t>
            </a:r>
            <a:r>
              <a:rPr lang="en" dirty="0">
                <a:solidFill>
                  <a:schemeClr val="dk1"/>
                </a:solidFill>
                <a:latin typeface="Avenir Book" panose="02000503020000020003" pitchFamily="2" charset="0"/>
              </a:rPr>
              <a:t> low cloud, congestus, deep convection, altocumulus, altostratus, cirrostratus/anvil, and cirrus (Lim et al., 2019)</a:t>
            </a:r>
            <a:endParaRPr lang="en" dirty="0">
              <a:solidFill>
                <a:srgbClr val="000000"/>
              </a:solidFill>
              <a:latin typeface="Avenir Book" panose="02000503020000020003" pitchFamily="2" charset="0"/>
            </a:endParaRPr>
          </a:p>
          <a:p>
            <a:pPr>
              <a:buClr>
                <a:srgbClr val="000000"/>
              </a:buClr>
            </a:pPr>
            <a:r>
              <a:rPr lang="en-US" u="sng" dirty="0">
                <a:solidFill>
                  <a:srgbClr val="000000"/>
                </a:solidFill>
                <a:latin typeface="Avenir Book" panose="02000503020000020003" pitchFamily="2" charset="0"/>
              </a:rPr>
              <a:t>Time period:</a:t>
            </a:r>
            <a:r>
              <a:rPr lang="en-US" dirty="0">
                <a:solidFill>
                  <a:srgbClr val="000000"/>
                </a:solidFill>
                <a:latin typeface="Avenir Book" panose="02000503020000020003" pitchFamily="2" charset="0"/>
              </a:rPr>
              <a:t> Nov 8, </a:t>
            </a:r>
            <a:r>
              <a:rPr lang="en-US" dirty="0">
                <a:solidFill>
                  <a:schemeClr val="dk1"/>
                </a:solidFill>
                <a:latin typeface="Avenir Book" panose="02000503020000020003" pitchFamily="2" charset="0"/>
              </a:rPr>
              <a:t>1996 to Sept 29, 2021 (1 minute resolution)</a:t>
            </a:r>
          </a:p>
        </p:txBody>
      </p:sp>
      <p:sp>
        <p:nvSpPr>
          <p:cNvPr id="7" name="Google Shape;120;p20">
            <a:extLst>
              <a:ext uri="{FF2B5EF4-FFF2-40B4-BE49-F238E27FC236}">
                <a16:creationId xmlns:a16="http://schemas.microsoft.com/office/drawing/2014/main" id="{10437B80-C161-7DC6-008C-6619285DAF42}"/>
              </a:ext>
            </a:extLst>
          </p:cNvPr>
          <p:cNvSpPr txBox="1"/>
          <p:nvPr/>
        </p:nvSpPr>
        <p:spPr>
          <a:xfrm>
            <a:off x="7655400" y="4743300"/>
            <a:ext cx="148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Lim et al. (2019)</a:t>
            </a:r>
            <a:endParaRPr dirty="0"/>
          </a:p>
        </p:txBody>
      </p:sp>
      <p:pic>
        <p:nvPicPr>
          <p:cNvPr id="8" name="Google Shape;119;p20">
            <a:extLst>
              <a:ext uri="{FF2B5EF4-FFF2-40B4-BE49-F238E27FC236}">
                <a16:creationId xmlns:a16="http://schemas.microsoft.com/office/drawing/2014/main" id="{7A59F157-4421-C7F7-2C06-A2FC54634BC8}"/>
              </a:ext>
            </a:extLst>
          </p:cNvPr>
          <p:cNvPicPr preferRelativeResize="0"/>
          <p:nvPr/>
        </p:nvPicPr>
        <p:blipFill>
          <a:blip r:embed="rId3">
            <a:alphaModFix/>
          </a:blip>
          <a:stretch>
            <a:fillRect/>
          </a:stretch>
        </p:blipFill>
        <p:spPr>
          <a:xfrm>
            <a:off x="4026754" y="3163024"/>
            <a:ext cx="3628645" cy="1980476"/>
          </a:xfrm>
          <a:prstGeom prst="rect">
            <a:avLst/>
          </a:prstGeom>
          <a:noFill/>
          <a:ln>
            <a:noFill/>
          </a:ln>
        </p:spPr>
      </p:pic>
      <p:pic>
        <p:nvPicPr>
          <p:cNvPr id="9" name="Picture 8">
            <a:extLst>
              <a:ext uri="{FF2B5EF4-FFF2-40B4-BE49-F238E27FC236}">
                <a16:creationId xmlns:a16="http://schemas.microsoft.com/office/drawing/2014/main" id="{1C807BFC-0C4E-AD58-826C-CC88E5A69666}"/>
              </a:ext>
            </a:extLst>
          </p:cNvPr>
          <p:cNvPicPr>
            <a:picLocks noChangeAspect="1"/>
          </p:cNvPicPr>
          <p:nvPr/>
        </p:nvPicPr>
        <p:blipFill rotWithShape="1">
          <a:blip r:embed="rId4"/>
          <a:srcRect l="3724" t="4579" r="2823" b="6418"/>
          <a:stretch/>
        </p:blipFill>
        <p:spPr>
          <a:xfrm>
            <a:off x="591808" y="3163149"/>
            <a:ext cx="3154839" cy="198035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Book" panose="02000503020000020003" pitchFamily="2" charset="0"/>
              </a:rPr>
              <a:t>Cloud overlap observations methods</a:t>
            </a:r>
            <a:endParaRPr dirty="0">
              <a:latin typeface="Avenir Book" panose="02000503020000020003" pitchFamily="2" charset="0"/>
            </a:endParaRPr>
          </a:p>
        </p:txBody>
      </p:sp>
      <p:sp>
        <p:nvSpPr>
          <p:cNvPr id="135" name="Google Shape;135;p22"/>
          <p:cNvSpPr txBox="1">
            <a:spLocks noGrp="1"/>
          </p:cNvSpPr>
          <p:nvPr>
            <p:ph type="body" idx="1"/>
          </p:nvPr>
        </p:nvSpPr>
        <p:spPr>
          <a:xfrm>
            <a:off x="311700" y="1152475"/>
            <a:ext cx="8729700" cy="39909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dk1"/>
              </a:buClr>
              <a:buSzPts val="1600"/>
              <a:buChar char="●"/>
            </a:pPr>
            <a:r>
              <a:rPr lang="en" sz="1600" dirty="0">
                <a:solidFill>
                  <a:schemeClr val="dk1"/>
                </a:solidFill>
                <a:latin typeface="Avenir Book" panose="02000503020000020003" pitchFamily="2" charset="0"/>
              </a:rPr>
              <a:t>Cloud fractions (CF) and overlap parameter (⍺) are calculated for each partial cloudy layer pair (0 &lt; CF</a:t>
            </a:r>
            <a:r>
              <a:rPr lang="en" sz="1600" baseline="-25000" dirty="0">
                <a:solidFill>
                  <a:schemeClr val="dk1"/>
                </a:solidFill>
                <a:latin typeface="Avenir Book" panose="02000503020000020003" pitchFamily="2" charset="0"/>
              </a:rPr>
              <a:t>1</a:t>
            </a:r>
            <a:r>
              <a:rPr lang="en" sz="1600" dirty="0">
                <a:solidFill>
                  <a:schemeClr val="dk1"/>
                </a:solidFill>
                <a:latin typeface="Avenir Book" panose="02000503020000020003" pitchFamily="2" charset="0"/>
              </a:rPr>
              <a:t>, CF</a:t>
            </a:r>
            <a:r>
              <a:rPr lang="en" sz="1600" baseline="-25000" dirty="0">
                <a:solidFill>
                  <a:schemeClr val="dk1"/>
                </a:solidFill>
                <a:latin typeface="Avenir Book" panose="02000503020000020003" pitchFamily="2" charset="0"/>
              </a:rPr>
              <a:t>2</a:t>
            </a:r>
            <a:r>
              <a:rPr lang="en" sz="1600" dirty="0">
                <a:solidFill>
                  <a:schemeClr val="dk1"/>
                </a:solidFill>
                <a:latin typeface="Avenir Book" panose="02000503020000020003" pitchFamily="2" charset="0"/>
              </a:rPr>
              <a:t>&lt; 0.5) considering resolution of 1 </a:t>
            </a:r>
            <a:r>
              <a:rPr lang="en" sz="1600" dirty="0" err="1">
                <a:solidFill>
                  <a:schemeClr val="dk1"/>
                </a:solidFill>
                <a:latin typeface="Avenir Book" panose="02000503020000020003" pitchFamily="2" charset="0"/>
              </a:rPr>
              <a:t>hr</a:t>
            </a:r>
            <a:r>
              <a:rPr lang="en" sz="1600" dirty="0">
                <a:solidFill>
                  <a:schemeClr val="dk1"/>
                </a:solidFill>
                <a:latin typeface="Avenir Book" panose="02000503020000020003" pitchFamily="2" charset="0"/>
              </a:rPr>
              <a:t> and 360 m</a:t>
            </a:r>
            <a:endParaRPr sz="1600" dirty="0">
              <a:solidFill>
                <a:schemeClr val="dk1"/>
              </a:solidFill>
              <a:latin typeface="Avenir Book" panose="02000503020000020003" pitchFamily="2" charset="0"/>
            </a:endParaRPr>
          </a:p>
          <a:p>
            <a:pPr marL="914400" lvl="1" indent="-317500" algn="l" rtl="0">
              <a:spcBef>
                <a:spcPts val="0"/>
              </a:spcBef>
              <a:spcAft>
                <a:spcPts val="0"/>
              </a:spcAft>
              <a:buClr>
                <a:schemeClr val="dk1"/>
              </a:buClr>
              <a:buSzPts val="1400"/>
              <a:buChar char="○"/>
            </a:pPr>
            <a:r>
              <a:rPr lang="en" sz="1300" dirty="0">
                <a:solidFill>
                  <a:schemeClr val="dk1"/>
                </a:solidFill>
                <a:latin typeface="Avenir Book" panose="02000503020000020003" pitchFamily="2" charset="0"/>
              </a:rPr>
              <a:t>Method similar to Hogan and Illingworth (2000), Mace and Benson-Troth (2002), </a:t>
            </a:r>
            <a:r>
              <a:rPr lang="en" sz="1300" dirty="0" err="1">
                <a:solidFill>
                  <a:schemeClr val="dk1"/>
                </a:solidFill>
                <a:latin typeface="Avenir Book" panose="02000503020000020003" pitchFamily="2" charset="0"/>
              </a:rPr>
              <a:t>Naud</a:t>
            </a:r>
            <a:r>
              <a:rPr lang="en" sz="1300" dirty="0">
                <a:solidFill>
                  <a:schemeClr val="dk1"/>
                </a:solidFill>
                <a:latin typeface="Avenir Book" panose="02000503020000020003" pitchFamily="2" charset="0"/>
              </a:rPr>
              <a:t> et al. (2008), etc. except for CF&lt;0.5 following Tompkins and Di Giuseppe (2015) and Li et al. (2019)</a:t>
            </a:r>
            <a:endParaRPr sz="1300" dirty="0">
              <a:solidFill>
                <a:schemeClr val="dk1"/>
              </a:solidFill>
              <a:latin typeface="Avenir Book" panose="02000503020000020003" pitchFamily="2" charset="0"/>
            </a:endParaRPr>
          </a:p>
        </p:txBody>
      </p:sp>
      <p:sp>
        <p:nvSpPr>
          <p:cNvPr id="136" name="Google Shape;136;p22"/>
          <p:cNvSpPr txBox="1"/>
          <p:nvPr/>
        </p:nvSpPr>
        <p:spPr>
          <a:xfrm>
            <a:off x="5254675" y="2560775"/>
            <a:ext cx="2411700" cy="8394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err="1">
                <a:solidFill>
                  <a:schemeClr val="dk1"/>
                </a:solidFill>
                <a:latin typeface="Avenir Book" panose="02000503020000020003" pitchFamily="2" charset="0"/>
              </a:rPr>
              <a:t>CF</a:t>
            </a:r>
            <a:r>
              <a:rPr lang="en" sz="1200" baseline="-25000" dirty="0" err="1">
                <a:solidFill>
                  <a:schemeClr val="dk1"/>
                </a:solidFill>
                <a:latin typeface="Avenir Book" panose="02000503020000020003" pitchFamily="2" charset="0"/>
              </a:rPr>
              <a:t>max</a:t>
            </a:r>
            <a:r>
              <a:rPr lang="en" sz="1200" dirty="0">
                <a:solidFill>
                  <a:schemeClr val="dk1"/>
                </a:solidFill>
                <a:latin typeface="Avenir Book" panose="02000503020000020003" pitchFamily="2" charset="0"/>
              </a:rPr>
              <a:t> = max(CF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CF</a:t>
            </a:r>
            <a:r>
              <a:rPr lang="en" sz="1200" baseline="-25000" dirty="0">
                <a:solidFill>
                  <a:schemeClr val="dk1"/>
                </a:solidFill>
                <a:latin typeface="Avenir Book" panose="02000503020000020003" pitchFamily="2" charset="0"/>
              </a:rPr>
              <a:t>2</a:t>
            </a:r>
            <a:r>
              <a:rPr lang="en" sz="1200" dirty="0">
                <a:solidFill>
                  <a:schemeClr val="dk1"/>
                </a:solidFill>
                <a:latin typeface="Avenir Book" panose="02000503020000020003" pitchFamily="2" charset="0"/>
              </a:rPr>
              <a:t>)</a:t>
            </a:r>
            <a:endParaRPr sz="1200" dirty="0">
              <a:solidFill>
                <a:schemeClr val="dk1"/>
              </a:solidFill>
              <a:latin typeface="Avenir Book" panose="02000503020000020003" pitchFamily="2" charset="0"/>
            </a:endParaRPr>
          </a:p>
          <a:p>
            <a:pPr marL="0" lvl="0" indent="0" algn="l" rtl="0">
              <a:lnSpc>
                <a:spcPct val="115000"/>
              </a:lnSpc>
              <a:spcBef>
                <a:spcPts val="0"/>
              </a:spcBef>
              <a:spcAft>
                <a:spcPts val="0"/>
              </a:spcAft>
              <a:buNone/>
            </a:pPr>
            <a:r>
              <a:rPr lang="en" sz="1200" dirty="0" err="1">
                <a:solidFill>
                  <a:schemeClr val="dk1"/>
                </a:solidFill>
                <a:latin typeface="Avenir Book" panose="02000503020000020003" pitchFamily="2" charset="0"/>
              </a:rPr>
              <a:t>CF</a:t>
            </a:r>
            <a:r>
              <a:rPr lang="en" sz="1200" baseline="-25000" dirty="0" err="1">
                <a:solidFill>
                  <a:schemeClr val="dk1"/>
                </a:solidFill>
                <a:latin typeface="Avenir Book" panose="02000503020000020003" pitchFamily="2" charset="0"/>
              </a:rPr>
              <a:t>min</a:t>
            </a:r>
            <a:r>
              <a:rPr lang="en" sz="1200" dirty="0">
                <a:solidFill>
                  <a:schemeClr val="dk1"/>
                </a:solidFill>
                <a:latin typeface="Avenir Book" panose="02000503020000020003" pitchFamily="2" charset="0"/>
              </a:rPr>
              <a:t> = min(1.0, 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2</a:t>
            </a:r>
            <a:r>
              <a:rPr lang="en" sz="1200" dirty="0">
                <a:solidFill>
                  <a:schemeClr val="dk1"/>
                </a:solidFill>
                <a:latin typeface="Avenir Book" panose="02000503020000020003" pitchFamily="2" charset="0"/>
              </a:rPr>
              <a:t>)</a:t>
            </a:r>
            <a:endParaRPr sz="1200" dirty="0">
              <a:solidFill>
                <a:schemeClr val="dk1"/>
              </a:solidFill>
              <a:latin typeface="Avenir Book" panose="02000503020000020003" pitchFamily="2" charset="0"/>
            </a:endParaRPr>
          </a:p>
          <a:p>
            <a:pPr marL="0" lvl="0" indent="0" algn="l" rtl="0">
              <a:lnSpc>
                <a:spcPct val="115000"/>
              </a:lnSpc>
              <a:spcBef>
                <a:spcPts val="0"/>
              </a:spcBef>
              <a:spcAft>
                <a:spcPts val="0"/>
              </a:spcAft>
              <a:buNone/>
            </a:pPr>
            <a:r>
              <a:rPr lang="en" sz="1200" dirty="0" err="1">
                <a:solidFill>
                  <a:schemeClr val="dk1"/>
                </a:solidFill>
                <a:latin typeface="Avenir Book" panose="02000503020000020003" pitchFamily="2" charset="0"/>
              </a:rPr>
              <a:t>CF</a:t>
            </a:r>
            <a:r>
              <a:rPr lang="en" sz="1200" baseline="-25000" dirty="0" err="1">
                <a:solidFill>
                  <a:schemeClr val="dk1"/>
                </a:solidFill>
                <a:latin typeface="Avenir Book" panose="02000503020000020003" pitchFamily="2" charset="0"/>
              </a:rPr>
              <a:t>rand</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2</a:t>
            </a:r>
            <a:r>
              <a:rPr lang="en" sz="1200" dirty="0">
                <a:solidFill>
                  <a:schemeClr val="dk1"/>
                </a:solidFill>
                <a:latin typeface="Avenir Book" panose="02000503020000020003" pitchFamily="2" charset="0"/>
              </a:rPr>
              <a:t> - CF</a:t>
            </a:r>
            <a:r>
              <a:rPr lang="en" sz="1200" baseline="-25000" dirty="0">
                <a:solidFill>
                  <a:schemeClr val="dk1"/>
                </a:solidFill>
                <a:latin typeface="Avenir Book" panose="02000503020000020003" pitchFamily="2" charset="0"/>
              </a:rPr>
              <a:t>1</a:t>
            </a:r>
            <a:r>
              <a:rPr lang="en" sz="1200" dirty="0">
                <a:solidFill>
                  <a:schemeClr val="dk1"/>
                </a:solidFill>
                <a:latin typeface="Avenir Book" panose="02000503020000020003" pitchFamily="2" charset="0"/>
              </a:rPr>
              <a:t> * CF</a:t>
            </a:r>
            <a:r>
              <a:rPr lang="en" sz="1300" baseline="-25000" dirty="0">
                <a:solidFill>
                  <a:schemeClr val="dk1"/>
                </a:solidFill>
                <a:latin typeface="Avenir Book" panose="02000503020000020003" pitchFamily="2" charset="0"/>
              </a:rPr>
              <a:t>2</a:t>
            </a:r>
            <a:endParaRPr sz="1300" dirty="0">
              <a:solidFill>
                <a:schemeClr val="dk1"/>
              </a:solidFill>
              <a:latin typeface="Avenir Book" panose="02000503020000020003" pitchFamily="2" charset="0"/>
            </a:endParaRPr>
          </a:p>
        </p:txBody>
      </p:sp>
      <p:pic>
        <p:nvPicPr>
          <p:cNvPr id="137" name="Google Shape;137;p22"/>
          <p:cNvPicPr preferRelativeResize="0"/>
          <p:nvPr/>
        </p:nvPicPr>
        <p:blipFill>
          <a:blip r:embed="rId3">
            <a:alphaModFix/>
          </a:blip>
          <a:stretch>
            <a:fillRect/>
          </a:stretch>
        </p:blipFill>
        <p:spPr>
          <a:xfrm>
            <a:off x="1290375" y="2312975"/>
            <a:ext cx="3845787" cy="1305300"/>
          </a:xfrm>
          <a:prstGeom prst="rect">
            <a:avLst/>
          </a:prstGeom>
          <a:noFill/>
          <a:ln>
            <a:noFill/>
          </a:ln>
        </p:spPr>
      </p:pic>
      <p:sp>
        <p:nvSpPr>
          <p:cNvPr id="138" name="Google Shape;138;p22"/>
          <p:cNvSpPr txBox="1"/>
          <p:nvPr/>
        </p:nvSpPr>
        <p:spPr>
          <a:xfrm>
            <a:off x="6489000" y="4743175"/>
            <a:ext cx="26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Mace and Benson-Troth (2002)</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3282</TotalTime>
  <Words>2792</Words>
  <Application>Microsoft Macintosh PowerPoint</Application>
  <PresentationFormat>On-screen Show (16:9)</PresentationFormat>
  <Paragraphs>376</Paragraphs>
  <Slides>37</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Avenir Book</vt:lpstr>
      <vt:lpstr>Courier New</vt:lpstr>
      <vt:lpstr>Times New Roman</vt:lpstr>
      <vt:lpstr>Simple Light</vt:lpstr>
      <vt:lpstr>Regime-specific Cloud Vertical Overlap Characteristics from Radar and Lidar Observations at the ARM sites</vt:lpstr>
      <vt:lpstr>PowerPoint Presentation</vt:lpstr>
      <vt:lpstr>Model representation of sub-grid scale clouds</vt:lpstr>
      <vt:lpstr>Exponential-random overlap and the overlap parameter (⍺)</vt:lpstr>
      <vt:lpstr>Exponential-random overlap and the overlap parameter (⍺)</vt:lpstr>
      <vt:lpstr>Exponential-random overlap and decorrelation length scale</vt:lpstr>
      <vt:lpstr>Exponential-random overlap and decorrelation length scale</vt:lpstr>
      <vt:lpstr>What is the observed decorrelation length scale at SGP?</vt:lpstr>
      <vt:lpstr>Cloud overlap observations methods</vt:lpstr>
      <vt:lpstr>Cloud overlap observations methods</vt:lpstr>
      <vt:lpstr>SGP cloud fraction overlap observations</vt:lpstr>
      <vt:lpstr>SGP cloud fraction overlap observations</vt:lpstr>
      <vt:lpstr>SGP ⍺ cloud overlap observations</vt:lpstr>
      <vt:lpstr>SGP ⍺ cloud overlap observations</vt:lpstr>
      <vt:lpstr>SGP ⍺, decorrelation length observations by cloud type</vt:lpstr>
      <vt:lpstr>Decorrelation length scale by location</vt:lpstr>
      <vt:lpstr>Decorrelation length scale by cloud types, location</vt:lpstr>
      <vt:lpstr>Summary</vt:lpstr>
      <vt:lpstr>PowerPoint Presentation</vt:lpstr>
      <vt:lpstr>Cloud overlap observations methods</vt:lpstr>
      <vt:lpstr>Number of samples - SGP</vt:lpstr>
      <vt:lpstr>PowerPoint Presentation</vt:lpstr>
      <vt:lpstr>Number of samples by cloud type</vt:lpstr>
      <vt:lpstr>SGP ⍺, decorrelation length observations by cloud type</vt:lpstr>
      <vt:lpstr>Alpha overlap observations compared to past SGP studies</vt:lpstr>
      <vt:lpstr>Cloud fraction observations compared to past SGP studies</vt:lpstr>
      <vt:lpstr>SGP alpha cloud overlap observations, by season</vt:lpstr>
      <vt:lpstr>Other ARM sites</vt:lpstr>
      <vt:lpstr>SGP decorrelation length scale: CF&lt;1.0 vs CF&lt;0.5</vt:lpstr>
      <vt:lpstr>CF&lt;0.5 decorrelation length sensitivity</vt:lpstr>
      <vt:lpstr>Shallow cumulus overlap observations</vt:lpstr>
      <vt:lpstr>Decorrelation length scale vs latitude</vt:lpstr>
      <vt:lpstr>RRTM sensitivity runs (overlap methods, decorrelation length)</vt:lpstr>
      <vt:lpstr>Stochastic clouds for liquid cloud at 1 km, overlap method</vt:lpstr>
      <vt:lpstr>Stochastic clouds for liq. cloud, 1 km inputted into RRTM </vt:lpstr>
      <vt:lpstr>Decorrelation length scale impacts on surface fluxes</vt:lpstr>
      <vt:lpstr>Decorrelation length impacts on surface fluxes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Regime-specific Cloud Vertical Overlap Characteristics from Radar and Lidar Observations at the ARM sites</dc:title>
  <cp:lastModifiedBy>Kelly Balmes</cp:lastModifiedBy>
  <cp:revision>57</cp:revision>
  <dcterms:modified xsi:type="dcterms:W3CDTF">2022-07-27T18:37:55Z</dcterms:modified>
</cp:coreProperties>
</file>