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3" r:id="rId2"/>
  </p:sldMasterIdLst>
  <p:notesMasterIdLst>
    <p:notesMasterId r:id="rId25"/>
  </p:notesMasterIdLst>
  <p:handoutMasterIdLst>
    <p:handoutMasterId r:id="rId26"/>
  </p:handoutMasterIdLst>
  <p:sldIdLst>
    <p:sldId id="258" r:id="rId3"/>
    <p:sldId id="513" r:id="rId4"/>
    <p:sldId id="569" r:id="rId5"/>
    <p:sldId id="575" r:id="rId6"/>
    <p:sldId id="576" r:id="rId7"/>
    <p:sldId id="581" r:id="rId8"/>
    <p:sldId id="584" r:id="rId9"/>
    <p:sldId id="582" r:id="rId10"/>
    <p:sldId id="577" r:id="rId11"/>
    <p:sldId id="585" r:id="rId12"/>
    <p:sldId id="578" r:id="rId13"/>
    <p:sldId id="579" r:id="rId14"/>
    <p:sldId id="580" r:id="rId15"/>
    <p:sldId id="586" r:id="rId16"/>
    <p:sldId id="487" r:id="rId17"/>
    <p:sldId id="592" r:id="rId18"/>
    <p:sldId id="574" r:id="rId19"/>
    <p:sldId id="587" r:id="rId20"/>
    <p:sldId id="588" r:id="rId21"/>
    <p:sldId id="589" r:id="rId22"/>
    <p:sldId id="590" r:id="rId23"/>
    <p:sldId id="591" r:id="rId24"/>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02"/>
    <p:restoredTop sz="93009"/>
  </p:normalViewPr>
  <p:slideViewPr>
    <p:cSldViewPr snapToGrid="0">
      <p:cViewPr varScale="1">
        <p:scale>
          <a:sx n="100" d="100"/>
          <a:sy n="100" d="100"/>
        </p:scale>
        <p:origin x="176" y="2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8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7C9500-BB5D-4583-5271-3553D404DC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4D09EC81-0AE5-3250-89B0-45C74A79A8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8F3885BA-3528-FA4B-B07E-6F9E7724BC5A}" type="datetimeFigureOut">
              <a:rPr lang="en-US"/>
              <a:pPr>
                <a:defRPr/>
              </a:pPr>
              <a:t>7/28/22</a:t>
            </a:fld>
            <a:endParaRPr lang="en-US"/>
          </a:p>
        </p:txBody>
      </p:sp>
      <p:sp>
        <p:nvSpPr>
          <p:cNvPr id="4" name="Footer Placeholder 3">
            <a:extLst>
              <a:ext uri="{FF2B5EF4-FFF2-40B4-BE49-F238E27FC236}">
                <a16:creationId xmlns:a16="http://schemas.microsoft.com/office/drawing/2014/main" id="{48061D0E-54AD-328A-48B7-D46C204A28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B33BD65-29CD-1D9D-31E0-4A332FC4D75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3E8C067-77F6-5149-BA49-7901BE79818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3801780F-4DEC-F19B-2195-785D71F0E7D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mn-ea"/>
                <a:cs typeface="Arial" charset="0"/>
              </a:defRPr>
            </a:lvl1pPr>
          </a:lstStyle>
          <a:p>
            <a:pPr>
              <a:defRPr/>
            </a:pPr>
            <a:endParaRPr lang="en-CA"/>
          </a:p>
        </p:txBody>
      </p:sp>
      <p:sp>
        <p:nvSpPr>
          <p:cNvPr id="105475" name="Rectangle 3">
            <a:extLst>
              <a:ext uri="{FF2B5EF4-FFF2-40B4-BE49-F238E27FC236}">
                <a16:creationId xmlns:a16="http://schemas.microsoft.com/office/drawing/2014/main" id="{841A5627-D79B-5C31-DB67-5E7B304BD2E8}"/>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defRPr>
            </a:lvl1pPr>
          </a:lstStyle>
          <a:p>
            <a:pPr>
              <a:defRPr/>
            </a:pPr>
            <a:fld id="{064D2F9E-2872-294E-9A37-9E48C5CFA3FC}" type="datetimeFigureOut">
              <a:rPr lang="en-CA" altLang="en-US"/>
              <a:pPr>
                <a:defRPr/>
              </a:pPr>
              <a:t>2022-07-28</a:t>
            </a:fld>
            <a:endParaRPr lang="en-CA" altLang="en-US"/>
          </a:p>
        </p:txBody>
      </p:sp>
      <p:sp>
        <p:nvSpPr>
          <p:cNvPr id="25604" name="Rectangle 4">
            <a:extLst>
              <a:ext uri="{FF2B5EF4-FFF2-40B4-BE49-F238E27FC236}">
                <a16:creationId xmlns:a16="http://schemas.microsoft.com/office/drawing/2014/main" id="{DF9F6177-6216-5395-7D1C-30F527D51AA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7" name="Rectangle 5">
            <a:extLst>
              <a:ext uri="{FF2B5EF4-FFF2-40B4-BE49-F238E27FC236}">
                <a16:creationId xmlns:a16="http://schemas.microsoft.com/office/drawing/2014/main" id="{01C6B65F-9438-DCFD-E88D-25DE4A66323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105478" name="Rectangle 6">
            <a:extLst>
              <a:ext uri="{FF2B5EF4-FFF2-40B4-BE49-F238E27FC236}">
                <a16:creationId xmlns:a16="http://schemas.microsoft.com/office/drawing/2014/main" id="{90CEBC51-CCCF-6F6F-760A-494A86105AC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mn-ea"/>
                <a:cs typeface="Arial" charset="0"/>
              </a:defRPr>
            </a:lvl1pPr>
          </a:lstStyle>
          <a:p>
            <a:pPr>
              <a:defRPr/>
            </a:pPr>
            <a:endParaRPr lang="en-CA"/>
          </a:p>
        </p:txBody>
      </p:sp>
      <p:sp>
        <p:nvSpPr>
          <p:cNvPr id="105479" name="Rectangle 7">
            <a:extLst>
              <a:ext uri="{FF2B5EF4-FFF2-40B4-BE49-F238E27FC236}">
                <a16:creationId xmlns:a16="http://schemas.microsoft.com/office/drawing/2014/main" id="{9B48B43E-6482-3E80-83CC-235B14DC1AF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656608A-BBD5-BE45-AC8E-C53207DDF699}"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89881BF4-FA48-43F9-FD40-A62226C5B095}"/>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F452EC81-972B-CD46-BE50-33A2AE9C90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C9CBFE24-0A45-3B9B-81B7-84BBBEE98F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BE0F800-51B0-524A-8AFD-1077FC6635FF}" type="slidenum">
              <a:rPr lang="en-CA" altLang="en-US" smtClean="0"/>
              <a:pPr/>
              <a:t>1</a:t>
            </a:fld>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DDFF7BF0-6052-D9EC-FBA5-9163D94EB9F1}"/>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88C9F40A-9177-CAA7-49DC-ACC8EC96F5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e.g., Critical for severe convective weather (lack of CI can be implicated in “bust” forecasts). Critical for diurnal cycle of precip in climate models.. </a:t>
            </a:r>
          </a:p>
        </p:txBody>
      </p:sp>
      <p:sp>
        <p:nvSpPr>
          <p:cNvPr id="30723" name="Slide Number Placeholder 3">
            <a:extLst>
              <a:ext uri="{FF2B5EF4-FFF2-40B4-BE49-F238E27FC236}">
                <a16:creationId xmlns:a16="http://schemas.microsoft.com/office/drawing/2014/main" id="{5051259C-14BC-0A90-11A0-39B2DED0E4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853CA76-D59F-BC47-912A-B3E895E2C33A}" type="slidenum">
              <a:rPr lang="en-CA" altLang="en-US" smtClean="0"/>
              <a:pPr/>
              <a:t>2</a:t>
            </a:fld>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2F31E0E8-1815-C05D-D609-67CDBFF6830A}"/>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C66BED6C-FE75-DEA6-44B8-F287520E03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6FA6E45E-4FD5-4777-F1A7-F3881E5F06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42EDF9-986D-A64F-A805-900700B719C5}" type="slidenum">
              <a:rPr lang="en-CA" altLang="en-US" smtClean="0"/>
              <a:pPr/>
              <a:t>3</a:t>
            </a:fld>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2DD699B-F9CE-BD3F-AC1E-24AAAB689099}"/>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552EF5B6-EA77-4565-6D01-2CBF455E45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17B19E92-B82F-D9C3-5AEA-A40203810E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9DAA08-4FD7-9E44-8A6C-0A95E1E88798}" type="slidenum">
              <a:rPr lang="en-CA" altLang="en-US" smtClean="0"/>
              <a:pPr/>
              <a:t>4</a:t>
            </a:fld>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a:extLst>
              <a:ext uri="{FF2B5EF4-FFF2-40B4-BE49-F238E27FC236}">
                <a16:creationId xmlns:a16="http://schemas.microsoft.com/office/drawing/2014/main" id="{EA29B304-A876-B934-D7CB-4FB1A9744812}"/>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A88E7D90-87A4-0743-7B4B-2E86941B43F3}"/>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50EC1246-8CD1-2029-E1A0-C2C3292A3ED4}"/>
              </a:ext>
            </a:extLst>
          </p:cNvPr>
          <p:cNvSpPr>
            <a:spLocks noGrp="1" noChangeArrowheads="1"/>
          </p:cNvSpPr>
          <p:nvPr>
            <p:ph type="sldNum" sz="quarter" idx="12"/>
          </p:nvPr>
        </p:nvSpPr>
        <p:spPr>
          <a:ln/>
        </p:spPr>
        <p:txBody>
          <a:bodyPr/>
          <a:lstStyle>
            <a:lvl1pPr>
              <a:defRPr/>
            </a:lvl1pPr>
          </a:lstStyle>
          <a:p>
            <a:pPr>
              <a:defRPr/>
            </a:pPr>
            <a:fld id="{1F1F0FEE-F15F-0F4B-AFA5-81FB717DE02E}" type="slidenum">
              <a:rPr lang="en-CA" altLang="en-US"/>
              <a:pPr>
                <a:defRPr/>
              </a:pPr>
              <a:t>‹#›</a:t>
            </a:fld>
            <a:endParaRPr lang="en-CA" altLang="en-US"/>
          </a:p>
        </p:txBody>
      </p:sp>
    </p:spTree>
    <p:extLst>
      <p:ext uri="{BB962C8B-B14F-4D97-AF65-F5344CB8AC3E}">
        <p14:creationId xmlns:p14="http://schemas.microsoft.com/office/powerpoint/2010/main" val="326675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0517E7B5-FA0A-5217-F1E9-4D62AE444126}"/>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11B5702B-6759-F914-D660-CC64096B21A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0F094C5D-E114-0C27-8520-1ADC976F3E44}"/>
              </a:ext>
            </a:extLst>
          </p:cNvPr>
          <p:cNvSpPr>
            <a:spLocks noGrp="1" noChangeArrowheads="1"/>
          </p:cNvSpPr>
          <p:nvPr>
            <p:ph type="sldNum" sz="quarter" idx="12"/>
          </p:nvPr>
        </p:nvSpPr>
        <p:spPr>
          <a:ln/>
        </p:spPr>
        <p:txBody>
          <a:bodyPr/>
          <a:lstStyle>
            <a:lvl1pPr>
              <a:defRPr/>
            </a:lvl1pPr>
          </a:lstStyle>
          <a:p>
            <a:pPr>
              <a:defRPr/>
            </a:pPr>
            <a:fld id="{A4126B30-8C9A-B34D-8858-F1BDB3AB46BB}" type="slidenum">
              <a:rPr lang="en-CA" altLang="en-US"/>
              <a:pPr>
                <a:defRPr/>
              </a:pPr>
              <a:t>‹#›</a:t>
            </a:fld>
            <a:endParaRPr lang="en-CA" altLang="en-US"/>
          </a:p>
        </p:txBody>
      </p:sp>
    </p:spTree>
    <p:extLst>
      <p:ext uri="{BB962C8B-B14F-4D97-AF65-F5344CB8AC3E}">
        <p14:creationId xmlns:p14="http://schemas.microsoft.com/office/powerpoint/2010/main" val="210411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97148BE8-7486-EFC5-5F10-303B48F01862}"/>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C565261D-49BB-54B7-B652-B6544683BEF3}"/>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CADEDB8D-45BC-C18D-EA09-4D0C0A613D29}"/>
              </a:ext>
            </a:extLst>
          </p:cNvPr>
          <p:cNvSpPr>
            <a:spLocks noGrp="1" noChangeArrowheads="1"/>
          </p:cNvSpPr>
          <p:nvPr>
            <p:ph type="sldNum" sz="quarter" idx="12"/>
          </p:nvPr>
        </p:nvSpPr>
        <p:spPr>
          <a:ln/>
        </p:spPr>
        <p:txBody>
          <a:bodyPr/>
          <a:lstStyle>
            <a:lvl1pPr>
              <a:defRPr/>
            </a:lvl1pPr>
          </a:lstStyle>
          <a:p>
            <a:pPr>
              <a:defRPr/>
            </a:pPr>
            <a:fld id="{569055D8-4F3E-E441-AE07-099785F57599}" type="slidenum">
              <a:rPr lang="en-CA" altLang="en-US"/>
              <a:pPr>
                <a:defRPr/>
              </a:pPr>
              <a:t>‹#›</a:t>
            </a:fld>
            <a:endParaRPr lang="en-CA" altLang="en-US"/>
          </a:p>
        </p:txBody>
      </p:sp>
    </p:spTree>
    <p:extLst>
      <p:ext uri="{BB962C8B-B14F-4D97-AF65-F5344CB8AC3E}">
        <p14:creationId xmlns:p14="http://schemas.microsoft.com/office/powerpoint/2010/main" val="1459859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411076B-EA44-B7C5-4426-FF7A42B145ED}"/>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61FF7F04-8B2D-7171-B7F8-718AC0ADC590}"/>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2C87D724-3BB1-6F6C-B091-73960F54479C}"/>
              </a:ext>
            </a:extLst>
          </p:cNvPr>
          <p:cNvSpPr>
            <a:spLocks noGrp="1" noChangeArrowheads="1"/>
          </p:cNvSpPr>
          <p:nvPr>
            <p:ph type="sldNum" sz="quarter" idx="12"/>
          </p:nvPr>
        </p:nvSpPr>
        <p:spPr>
          <a:ln/>
        </p:spPr>
        <p:txBody>
          <a:bodyPr/>
          <a:lstStyle>
            <a:lvl1pPr>
              <a:defRPr/>
            </a:lvl1pPr>
          </a:lstStyle>
          <a:p>
            <a:pPr>
              <a:defRPr/>
            </a:pPr>
            <a:fld id="{33CAED73-5B21-A741-B0AA-36BC3AB4A755}" type="slidenum">
              <a:rPr lang="en-CA" altLang="en-US"/>
              <a:pPr>
                <a:defRPr/>
              </a:pPr>
              <a:t>‹#›</a:t>
            </a:fld>
            <a:endParaRPr lang="en-CA" altLang="en-US"/>
          </a:p>
        </p:txBody>
      </p:sp>
    </p:spTree>
    <p:extLst>
      <p:ext uri="{BB962C8B-B14F-4D97-AF65-F5344CB8AC3E}">
        <p14:creationId xmlns:p14="http://schemas.microsoft.com/office/powerpoint/2010/main" val="1754635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93ADA8-7391-BE9C-1BA8-06691E3123BA}"/>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77DFEADD-5A08-BAFD-3C4F-EA0708B26BA4}"/>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31BE288C-507F-0B23-447A-623E5B14B8AA}"/>
              </a:ext>
            </a:extLst>
          </p:cNvPr>
          <p:cNvSpPr>
            <a:spLocks noGrp="1" noChangeArrowheads="1"/>
          </p:cNvSpPr>
          <p:nvPr>
            <p:ph type="sldNum" sz="quarter" idx="12"/>
          </p:nvPr>
        </p:nvSpPr>
        <p:spPr>
          <a:ln/>
        </p:spPr>
        <p:txBody>
          <a:bodyPr/>
          <a:lstStyle>
            <a:lvl1pPr>
              <a:defRPr/>
            </a:lvl1pPr>
          </a:lstStyle>
          <a:p>
            <a:pPr>
              <a:defRPr/>
            </a:pPr>
            <a:fld id="{58C7889A-A4CD-7949-B011-4606972BB5CD}" type="slidenum">
              <a:rPr lang="en-CA" altLang="en-US"/>
              <a:pPr>
                <a:defRPr/>
              </a:pPr>
              <a:t>‹#›</a:t>
            </a:fld>
            <a:endParaRPr lang="en-CA" altLang="en-US"/>
          </a:p>
        </p:txBody>
      </p:sp>
    </p:spTree>
    <p:extLst>
      <p:ext uri="{BB962C8B-B14F-4D97-AF65-F5344CB8AC3E}">
        <p14:creationId xmlns:p14="http://schemas.microsoft.com/office/powerpoint/2010/main" val="212797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89A9CCE-8335-EE0C-A809-98D5DF41F311}"/>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1B64F4A2-8096-44DF-0F93-2C44CAF19677}"/>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4D88813C-F34D-A1D0-39DA-59ADFA11F5FC}"/>
              </a:ext>
            </a:extLst>
          </p:cNvPr>
          <p:cNvSpPr>
            <a:spLocks noGrp="1" noChangeArrowheads="1"/>
          </p:cNvSpPr>
          <p:nvPr>
            <p:ph type="sldNum" sz="quarter" idx="12"/>
          </p:nvPr>
        </p:nvSpPr>
        <p:spPr>
          <a:ln/>
        </p:spPr>
        <p:txBody>
          <a:bodyPr/>
          <a:lstStyle>
            <a:lvl1pPr>
              <a:defRPr/>
            </a:lvl1pPr>
          </a:lstStyle>
          <a:p>
            <a:pPr>
              <a:defRPr/>
            </a:pPr>
            <a:fld id="{A8CEC3AB-E532-354E-9836-AA1D614F6DB8}" type="slidenum">
              <a:rPr lang="en-CA" altLang="en-US"/>
              <a:pPr>
                <a:defRPr/>
              </a:pPr>
              <a:t>‹#›</a:t>
            </a:fld>
            <a:endParaRPr lang="en-CA" altLang="en-US"/>
          </a:p>
        </p:txBody>
      </p:sp>
    </p:spTree>
    <p:extLst>
      <p:ext uri="{BB962C8B-B14F-4D97-AF65-F5344CB8AC3E}">
        <p14:creationId xmlns:p14="http://schemas.microsoft.com/office/powerpoint/2010/main" val="3751441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A71356-9518-1CF9-6DB3-B8AE395D7A6A}"/>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6B61C5B1-7C8B-3BFF-2853-C4E5F9876E5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210FE2E5-FB92-58C7-FB01-68EB168897FA}"/>
              </a:ext>
            </a:extLst>
          </p:cNvPr>
          <p:cNvSpPr>
            <a:spLocks noGrp="1" noChangeArrowheads="1"/>
          </p:cNvSpPr>
          <p:nvPr>
            <p:ph type="sldNum" sz="quarter" idx="12"/>
          </p:nvPr>
        </p:nvSpPr>
        <p:spPr>
          <a:ln/>
        </p:spPr>
        <p:txBody>
          <a:bodyPr/>
          <a:lstStyle>
            <a:lvl1pPr>
              <a:defRPr/>
            </a:lvl1pPr>
          </a:lstStyle>
          <a:p>
            <a:pPr>
              <a:defRPr/>
            </a:pPr>
            <a:fld id="{70ECEFED-A188-3E45-B3D6-FDDF4D9AE025}" type="slidenum">
              <a:rPr lang="en-CA" altLang="en-US"/>
              <a:pPr>
                <a:defRPr/>
              </a:pPr>
              <a:t>‹#›</a:t>
            </a:fld>
            <a:endParaRPr lang="en-CA" altLang="en-US"/>
          </a:p>
        </p:txBody>
      </p:sp>
    </p:spTree>
    <p:extLst>
      <p:ext uri="{BB962C8B-B14F-4D97-AF65-F5344CB8AC3E}">
        <p14:creationId xmlns:p14="http://schemas.microsoft.com/office/powerpoint/2010/main" val="2501180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D9BBD9-F964-5D1F-D3B7-CC7C0C18C05A}"/>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
            <a:extLst>
              <a:ext uri="{FF2B5EF4-FFF2-40B4-BE49-F238E27FC236}">
                <a16:creationId xmlns:a16="http://schemas.microsoft.com/office/drawing/2014/main" id="{AD2C523F-54C1-7517-3ADF-CF7E7B8FFA2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6">
            <a:extLst>
              <a:ext uri="{FF2B5EF4-FFF2-40B4-BE49-F238E27FC236}">
                <a16:creationId xmlns:a16="http://schemas.microsoft.com/office/drawing/2014/main" id="{667B5586-6469-710F-3B3D-941B099A4168}"/>
              </a:ext>
            </a:extLst>
          </p:cNvPr>
          <p:cNvSpPr>
            <a:spLocks noGrp="1" noChangeArrowheads="1"/>
          </p:cNvSpPr>
          <p:nvPr>
            <p:ph type="sldNum" sz="quarter" idx="12"/>
          </p:nvPr>
        </p:nvSpPr>
        <p:spPr>
          <a:ln/>
        </p:spPr>
        <p:txBody>
          <a:bodyPr/>
          <a:lstStyle>
            <a:lvl1pPr>
              <a:defRPr/>
            </a:lvl1pPr>
          </a:lstStyle>
          <a:p>
            <a:pPr>
              <a:defRPr/>
            </a:pPr>
            <a:fld id="{987CA7A0-9292-6C4F-8E9B-C32C6FAED370}" type="slidenum">
              <a:rPr lang="en-CA" altLang="en-US"/>
              <a:pPr>
                <a:defRPr/>
              </a:pPr>
              <a:t>‹#›</a:t>
            </a:fld>
            <a:endParaRPr lang="en-CA" altLang="en-US"/>
          </a:p>
        </p:txBody>
      </p:sp>
    </p:spTree>
    <p:extLst>
      <p:ext uri="{BB962C8B-B14F-4D97-AF65-F5344CB8AC3E}">
        <p14:creationId xmlns:p14="http://schemas.microsoft.com/office/powerpoint/2010/main" val="40663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2930821-2405-84A9-959D-3125FE1BD222}"/>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
            <a:extLst>
              <a:ext uri="{FF2B5EF4-FFF2-40B4-BE49-F238E27FC236}">
                <a16:creationId xmlns:a16="http://schemas.microsoft.com/office/drawing/2014/main" id="{D5A54229-30E7-B602-93AA-112821FE5D2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6">
            <a:extLst>
              <a:ext uri="{FF2B5EF4-FFF2-40B4-BE49-F238E27FC236}">
                <a16:creationId xmlns:a16="http://schemas.microsoft.com/office/drawing/2014/main" id="{755064F2-61EE-60CA-CD27-3723145839BE}"/>
              </a:ext>
            </a:extLst>
          </p:cNvPr>
          <p:cNvSpPr>
            <a:spLocks noGrp="1" noChangeArrowheads="1"/>
          </p:cNvSpPr>
          <p:nvPr>
            <p:ph type="sldNum" sz="quarter" idx="12"/>
          </p:nvPr>
        </p:nvSpPr>
        <p:spPr>
          <a:ln/>
        </p:spPr>
        <p:txBody>
          <a:bodyPr/>
          <a:lstStyle>
            <a:lvl1pPr>
              <a:defRPr/>
            </a:lvl1pPr>
          </a:lstStyle>
          <a:p>
            <a:pPr>
              <a:defRPr/>
            </a:pPr>
            <a:fld id="{05019FF7-73CC-424D-B0F8-6BD55B3F7CE2}" type="slidenum">
              <a:rPr lang="en-CA" altLang="en-US"/>
              <a:pPr>
                <a:defRPr/>
              </a:pPr>
              <a:t>‹#›</a:t>
            </a:fld>
            <a:endParaRPr lang="en-CA" altLang="en-US"/>
          </a:p>
        </p:txBody>
      </p:sp>
    </p:spTree>
    <p:extLst>
      <p:ext uri="{BB962C8B-B14F-4D97-AF65-F5344CB8AC3E}">
        <p14:creationId xmlns:p14="http://schemas.microsoft.com/office/powerpoint/2010/main" val="1103709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66FF81-FF1F-A333-474E-9DC9111C0024}"/>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
            <a:extLst>
              <a:ext uri="{FF2B5EF4-FFF2-40B4-BE49-F238E27FC236}">
                <a16:creationId xmlns:a16="http://schemas.microsoft.com/office/drawing/2014/main" id="{ED0F2865-EB3E-C7AB-81B8-74731F078B1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6">
            <a:extLst>
              <a:ext uri="{FF2B5EF4-FFF2-40B4-BE49-F238E27FC236}">
                <a16:creationId xmlns:a16="http://schemas.microsoft.com/office/drawing/2014/main" id="{A850A78D-7BC0-193C-EEB9-5395C8C744BE}"/>
              </a:ext>
            </a:extLst>
          </p:cNvPr>
          <p:cNvSpPr>
            <a:spLocks noGrp="1" noChangeArrowheads="1"/>
          </p:cNvSpPr>
          <p:nvPr>
            <p:ph type="sldNum" sz="quarter" idx="12"/>
          </p:nvPr>
        </p:nvSpPr>
        <p:spPr>
          <a:ln/>
        </p:spPr>
        <p:txBody>
          <a:bodyPr/>
          <a:lstStyle>
            <a:lvl1pPr>
              <a:defRPr/>
            </a:lvl1pPr>
          </a:lstStyle>
          <a:p>
            <a:pPr>
              <a:defRPr/>
            </a:pPr>
            <a:fld id="{B900CFFC-5E14-C649-BB41-F144D1EDB7E9}" type="slidenum">
              <a:rPr lang="en-CA" altLang="en-US"/>
              <a:pPr>
                <a:defRPr/>
              </a:pPr>
              <a:t>‹#›</a:t>
            </a:fld>
            <a:endParaRPr lang="en-CA" altLang="en-US"/>
          </a:p>
        </p:txBody>
      </p:sp>
    </p:spTree>
    <p:extLst>
      <p:ext uri="{BB962C8B-B14F-4D97-AF65-F5344CB8AC3E}">
        <p14:creationId xmlns:p14="http://schemas.microsoft.com/office/powerpoint/2010/main" val="112731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B48A36-31F5-221C-AC00-A4BAE8E5FB4E}"/>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FCB163EB-F592-980E-EEEC-9136485D2C5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85A396E5-530C-39C2-4DCE-20B5AC13A2A4}"/>
              </a:ext>
            </a:extLst>
          </p:cNvPr>
          <p:cNvSpPr>
            <a:spLocks noGrp="1" noChangeArrowheads="1"/>
          </p:cNvSpPr>
          <p:nvPr>
            <p:ph type="sldNum" sz="quarter" idx="12"/>
          </p:nvPr>
        </p:nvSpPr>
        <p:spPr>
          <a:ln/>
        </p:spPr>
        <p:txBody>
          <a:bodyPr/>
          <a:lstStyle>
            <a:lvl1pPr>
              <a:defRPr/>
            </a:lvl1pPr>
          </a:lstStyle>
          <a:p>
            <a:pPr>
              <a:defRPr/>
            </a:pPr>
            <a:fld id="{4710675E-258E-0544-8A36-33A5A7DE9F77}" type="slidenum">
              <a:rPr lang="en-CA" altLang="en-US"/>
              <a:pPr>
                <a:defRPr/>
              </a:pPr>
              <a:t>‹#›</a:t>
            </a:fld>
            <a:endParaRPr lang="en-CA" altLang="en-US"/>
          </a:p>
        </p:txBody>
      </p:sp>
    </p:spTree>
    <p:extLst>
      <p:ext uri="{BB962C8B-B14F-4D97-AF65-F5344CB8AC3E}">
        <p14:creationId xmlns:p14="http://schemas.microsoft.com/office/powerpoint/2010/main" val="3794452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a:extLst>
              <a:ext uri="{FF2B5EF4-FFF2-40B4-BE49-F238E27FC236}">
                <a16:creationId xmlns:a16="http://schemas.microsoft.com/office/drawing/2014/main" id="{B0F85917-BB9B-69BA-49D2-4B826563475F}"/>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6340C368-8E78-D8F8-72E7-BC117A0725D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B3A260AB-1051-7C36-F0EC-76C75B3FAACA}"/>
              </a:ext>
            </a:extLst>
          </p:cNvPr>
          <p:cNvSpPr>
            <a:spLocks noGrp="1" noChangeArrowheads="1"/>
          </p:cNvSpPr>
          <p:nvPr>
            <p:ph type="sldNum" sz="quarter" idx="12"/>
          </p:nvPr>
        </p:nvSpPr>
        <p:spPr>
          <a:ln/>
        </p:spPr>
        <p:txBody>
          <a:bodyPr/>
          <a:lstStyle>
            <a:lvl1pPr>
              <a:defRPr/>
            </a:lvl1pPr>
          </a:lstStyle>
          <a:p>
            <a:pPr>
              <a:defRPr/>
            </a:pPr>
            <a:fld id="{928977F8-648A-0448-9532-699F1CA5B092}" type="slidenum">
              <a:rPr lang="en-CA" altLang="en-US"/>
              <a:pPr>
                <a:defRPr/>
              </a:pPr>
              <a:t>‹#›</a:t>
            </a:fld>
            <a:endParaRPr lang="en-CA" altLang="en-US"/>
          </a:p>
        </p:txBody>
      </p:sp>
    </p:spTree>
    <p:extLst>
      <p:ext uri="{BB962C8B-B14F-4D97-AF65-F5344CB8AC3E}">
        <p14:creationId xmlns:p14="http://schemas.microsoft.com/office/powerpoint/2010/main" val="820664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6A6ED14-890A-E9B0-2D1A-BC5A76C268AC}"/>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11786D1F-61FC-289C-0790-31A199C36C1D}"/>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B1E86D06-30A3-97A7-0F93-C83B33C8EC94}"/>
              </a:ext>
            </a:extLst>
          </p:cNvPr>
          <p:cNvSpPr>
            <a:spLocks noGrp="1" noChangeArrowheads="1"/>
          </p:cNvSpPr>
          <p:nvPr>
            <p:ph type="sldNum" sz="quarter" idx="12"/>
          </p:nvPr>
        </p:nvSpPr>
        <p:spPr>
          <a:ln/>
        </p:spPr>
        <p:txBody>
          <a:bodyPr/>
          <a:lstStyle>
            <a:lvl1pPr>
              <a:defRPr/>
            </a:lvl1pPr>
          </a:lstStyle>
          <a:p>
            <a:pPr>
              <a:defRPr/>
            </a:pPr>
            <a:fld id="{B13F85DD-DAB7-8B46-AACB-FC7F8310E23E}" type="slidenum">
              <a:rPr lang="en-CA" altLang="en-US"/>
              <a:pPr>
                <a:defRPr/>
              </a:pPr>
              <a:t>‹#›</a:t>
            </a:fld>
            <a:endParaRPr lang="en-CA" altLang="en-US"/>
          </a:p>
        </p:txBody>
      </p:sp>
    </p:spTree>
    <p:extLst>
      <p:ext uri="{BB962C8B-B14F-4D97-AF65-F5344CB8AC3E}">
        <p14:creationId xmlns:p14="http://schemas.microsoft.com/office/powerpoint/2010/main" val="1812868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3EF05F-769D-4EB0-465A-DD12ABFB93D8}"/>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36F6C39E-3CE4-5EC7-D388-223929442419}"/>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9A316877-4598-BA08-7381-98DA398A0DA3}"/>
              </a:ext>
            </a:extLst>
          </p:cNvPr>
          <p:cNvSpPr>
            <a:spLocks noGrp="1" noChangeArrowheads="1"/>
          </p:cNvSpPr>
          <p:nvPr>
            <p:ph type="sldNum" sz="quarter" idx="12"/>
          </p:nvPr>
        </p:nvSpPr>
        <p:spPr>
          <a:ln/>
        </p:spPr>
        <p:txBody>
          <a:bodyPr/>
          <a:lstStyle>
            <a:lvl1pPr>
              <a:defRPr/>
            </a:lvl1pPr>
          </a:lstStyle>
          <a:p>
            <a:pPr>
              <a:defRPr/>
            </a:pPr>
            <a:fld id="{B94D3DDB-B67E-9041-80AB-3A6C9DB7393D}" type="slidenum">
              <a:rPr lang="en-CA" altLang="en-US"/>
              <a:pPr>
                <a:defRPr/>
              </a:pPr>
              <a:t>‹#›</a:t>
            </a:fld>
            <a:endParaRPr lang="en-CA" altLang="en-US"/>
          </a:p>
        </p:txBody>
      </p:sp>
    </p:spTree>
    <p:extLst>
      <p:ext uri="{BB962C8B-B14F-4D97-AF65-F5344CB8AC3E}">
        <p14:creationId xmlns:p14="http://schemas.microsoft.com/office/powerpoint/2010/main" val="1978970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365D50-9922-47E2-447C-7D366BCD24FF}"/>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1C6D9FC5-5FCA-214E-2742-24E53D2C7A0A}"/>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4400E01F-2FFD-9531-4623-452B4A76F28B}"/>
              </a:ext>
            </a:extLst>
          </p:cNvPr>
          <p:cNvSpPr>
            <a:spLocks noGrp="1" noChangeArrowheads="1"/>
          </p:cNvSpPr>
          <p:nvPr>
            <p:ph type="sldNum" sz="quarter" idx="12"/>
          </p:nvPr>
        </p:nvSpPr>
        <p:spPr>
          <a:ln/>
        </p:spPr>
        <p:txBody>
          <a:bodyPr/>
          <a:lstStyle>
            <a:lvl1pPr>
              <a:defRPr/>
            </a:lvl1pPr>
          </a:lstStyle>
          <a:p>
            <a:pPr>
              <a:defRPr/>
            </a:pPr>
            <a:fld id="{AC377519-2F11-6649-8533-DF7B9BBBDFB2}" type="slidenum">
              <a:rPr lang="en-CA" altLang="en-US"/>
              <a:pPr>
                <a:defRPr/>
              </a:pPr>
              <a:t>‹#›</a:t>
            </a:fld>
            <a:endParaRPr lang="en-CA" altLang="en-US"/>
          </a:p>
        </p:txBody>
      </p:sp>
    </p:spTree>
    <p:extLst>
      <p:ext uri="{BB962C8B-B14F-4D97-AF65-F5344CB8AC3E}">
        <p14:creationId xmlns:p14="http://schemas.microsoft.com/office/powerpoint/2010/main" val="2797273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5ADD207-BDC5-C247-C144-A85E1045B3EB}"/>
              </a:ext>
            </a:extLst>
          </p:cNvPr>
          <p:cNvSpPr>
            <a:spLocks noGrp="1" noChangeArrowheads="1"/>
          </p:cNvSpPr>
          <p:nvPr>
            <p:ph type="dt" sz="half" idx="10"/>
          </p:nvPr>
        </p:nvSpPr>
        <p:spPr>
          <a:ln/>
        </p:spPr>
        <p:txBody>
          <a:bodyPr/>
          <a:lstStyle>
            <a:lvl1pPr>
              <a:defRPr/>
            </a:lvl1pPr>
          </a:lstStyle>
          <a:p>
            <a:pPr>
              <a:defRPr/>
            </a:pPr>
            <a:endParaRPr lang="en-CA"/>
          </a:p>
        </p:txBody>
      </p:sp>
      <p:sp>
        <p:nvSpPr>
          <p:cNvPr id="5" name="Rectangle 5">
            <a:extLst>
              <a:ext uri="{FF2B5EF4-FFF2-40B4-BE49-F238E27FC236}">
                <a16:creationId xmlns:a16="http://schemas.microsoft.com/office/drawing/2014/main" id="{AC380FB0-DF2C-137A-5CC3-D764C0F1268D}"/>
              </a:ext>
            </a:extLst>
          </p:cNvPr>
          <p:cNvSpPr>
            <a:spLocks noGrp="1" noChangeArrowheads="1"/>
          </p:cNvSpPr>
          <p:nvPr>
            <p:ph type="ftr" sz="quarter" idx="11"/>
          </p:nvPr>
        </p:nvSpPr>
        <p:spPr>
          <a:ln/>
        </p:spPr>
        <p:txBody>
          <a:bodyPr/>
          <a:lstStyle>
            <a:lvl1pPr>
              <a:defRPr/>
            </a:lvl1pPr>
          </a:lstStyle>
          <a:p>
            <a:pPr>
              <a:defRPr/>
            </a:pPr>
            <a:endParaRPr lang="en-CA"/>
          </a:p>
        </p:txBody>
      </p:sp>
      <p:sp>
        <p:nvSpPr>
          <p:cNvPr id="6" name="Rectangle 6">
            <a:extLst>
              <a:ext uri="{FF2B5EF4-FFF2-40B4-BE49-F238E27FC236}">
                <a16:creationId xmlns:a16="http://schemas.microsoft.com/office/drawing/2014/main" id="{8BA7617B-A935-C923-294C-B1502CFBD067}"/>
              </a:ext>
            </a:extLst>
          </p:cNvPr>
          <p:cNvSpPr>
            <a:spLocks noGrp="1" noChangeArrowheads="1"/>
          </p:cNvSpPr>
          <p:nvPr>
            <p:ph type="sldNum" sz="quarter" idx="12"/>
          </p:nvPr>
        </p:nvSpPr>
        <p:spPr>
          <a:ln/>
        </p:spPr>
        <p:txBody>
          <a:bodyPr/>
          <a:lstStyle>
            <a:lvl1pPr>
              <a:defRPr/>
            </a:lvl1pPr>
          </a:lstStyle>
          <a:p>
            <a:pPr>
              <a:defRPr/>
            </a:pPr>
            <a:fld id="{54CD173F-CA97-9E4C-980E-6EA1832AEBE8}" type="slidenum">
              <a:rPr lang="en-CA" altLang="en-US"/>
              <a:pPr>
                <a:defRPr/>
              </a:pPr>
              <a:t>‹#›</a:t>
            </a:fld>
            <a:endParaRPr lang="en-CA" altLang="en-US"/>
          </a:p>
        </p:txBody>
      </p:sp>
    </p:spTree>
    <p:extLst>
      <p:ext uri="{BB962C8B-B14F-4D97-AF65-F5344CB8AC3E}">
        <p14:creationId xmlns:p14="http://schemas.microsoft.com/office/powerpoint/2010/main" val="428034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a:extLst>
              <a:ext uri="{FF2B5EF4-FFF2-40B4-BE49-F238E27FC236}">
                <a16:creationId xmlns:a16="http://schemas.microsoft.com/office/drawing/2014/main" id="{F7F22260-11A6-3B95-AA92-D432F6E5BF62}"/>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47C01F68-F5C9-6B47-CEC7-E28F92EAF64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5E493A03-61D1-5328-385F-49E3033A3DE4}"/>
              </a:ext>
            </a:extLst>
          </p:cNvPr>
          <p:cNvSpPr>
            <a:spLocks noGrp="1" noChangeArrowheads="1"/>
          </p:cNvSpPr>
          <p:nvPr>
            <p:ph type="sldNum" sz="quarter" idx="12"/>
          </p:nvPr>
        </p:nvSpPr>
        <p:spPr>
          <a:ln/>
        </p:spPr>
        <p:txBody>
          <a:bodyPr/>
          <a:lstStyle>
            <a:lvl1pPr>
              <a:defRPr/>
            </a:lvl1pPr>
          </a:lstStyle>
          <a:p>
            <a:pPr>
              <a:defRPr/>
            </a:pPr>
            <a:fld id="{E79E4E73-2D51-EC4C-A465-FC4C8826ED33}" type="slidenum">
              <a:rPr lang="en-CA" altLang="en-US"/>
              <a:pPr>
                <a:defRPr/>
              </a:pPr>
              <a:t>‹#›</a:t>
            </a:fld>
            <a:endParaRPr lang="en-CA" altLang="en-US"/>
          </a:p>
        </p:txBody>
      </p:sp>
    </p:spTree>
    <p:extLst>
      <p:ext uri="{BB962C8B-B14F-4D97-AF65-F5344CB8AC3E}">
        <p14:creationId xmlns:p14="http://schemas.microsoft.com/office/powerpoint/2010/main" val="3923281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a:extLst>
              <a:ext uri="{FF2B5EF4-FFF2-40B4-BE49-F238E27FC236}">
                <a16:creationId xmlns:a16="http://schemas.microsoft.com/office/drawing/2014/main" id="{FDDA2055-4D54-25D3-FB88-B35F54FA380E}"/>
              </a:ext>
            </a:extLst>
          </p:cNvPr>
          <p:cNvSpPr>
            <a:spLocks noGrp="1" noChangeArrowheads="1"/>
          </p:cNvSpPr>
          <p:nvPr>
            <p:ph type="dt" sz="half" idx="10"/>
          </p:nvPr>
        </p:nvSpPr>
        <p:spPr>
          <a:ln/>
        </p:spPr>
        <p:txBody>
          <a:bodyPr/>
          <a:lstStyle>
            <a:lvl1pPr>
              <a:defRPr/>
            </a:lvl1pPr>
          </a:lstStyle>
          <a:p>
            <a:pPr>
              <a:defRPr/>
            </a:pPr>
            <a:endParaRPr lang="en-CA"/>
          </a:p>
        </p:txBody>
      </p:sp>
      <p:sp>
        <p:nvSpPr>
          <p:cNvPr id="8" name="Rectangle 5">
            <a:extLst>
              <a:ext uri="{FF2B5EF4-FFF2-40B4-BE49-F238E27FC236}">
                <a16:creationId xmlns:a16="http://schemas.microsoft.com/office/drawing/2014/main" id="{7E3F01BE-2ACC-EF14-E73E-242B1B6BBF13}"/>
              </a:ext>
            </a:extLst>
          </p:cNvPr>
          <p:cNvSpPr>
            <a:spLocks noGrp="1" noChangeArrowheads="1"/>
          </p:cNvSpPr>
          <p:nvPr>
            <p:ph type="ftr" sz="quarter" idx="11"/>
          </p:nvPr>
        </p:nvSpPr>
        <p:spPr>
          <a:ln/>
        </p:spPr>
        <p:txBody>
          <a:bodyPr/>
          <a:lstStyle>
            <a:lvl1pPr>
              <a:defRPr/>
            </a:lvl1pPr>
          </a:lstStyle>
          <a:p>
            <a:pPr>
              <a:defRPr/>
            </a:pPr>
            <a:endParaRPr lang="en-CA"/>
          </a:p>
        </p:txBody>
      </p:sp>
      <p:sp>
        <p:nvSpPr>
          <p:cNvPr id="9" name="Rectangle 6">
            <a:extLst>
              <a:ext uri="{FF2B5EF4-FFF2-40B4-BE49-F238E27FC236}">
                <a16:creationId xmlns:a16="http://schemas.microsoft.com/office/drawing/2014/main" id="{49720F43-C0D2-FB7B-4850-13BC8FDAB46E}"/>
              </a:ext>
            </a:extLst>
          </p:cNvPr>
          <p:cNvSpPr>
            <a:spLocks noGrp="1" noChangeArrowheads="1"/>
          </p:cNvSpPr>
          <p:nvPr>
            <p:ph type="sldNum" sz="quarter" idx="12"/>
          </p:nvPr>
        </p:nvSpPr>
        <p:spPr>
          <a:ln/>
        </p:spPr>
        <p:txBody>
          <a:bodyPr/>
          <a:lstStyle>
            <a:lvl1pPr>
              <a:defRPr/>
            </a:lvl1pPr>
          </a:lstStyle>
          <a:p>
            <a:pPr>
              <a:defRPr/>
            </a:pPr>
            <a:fld id="{A6B9E045-7A56-5145-9623-E1061334A6A7}" type="slidenum">
              <a:rPr lang="en-CA" altLang="en-US"/>
              <a:pPr>
                <a:defRPr/>
              </a:pPr>
              <a:t>‹#›</a:t>
            </a:fld>
            <a:endParaRPr lang="en-CA" altLang="en-US"/>
          </a:p>
        </p:txBody>
      </p:sp>
    </p:spTree>
    <p:extLst>
      <p:ext uri="{BB962C8B-B14F-4D97-AF65-F5344CB8AC3E}">
        <p14:creationId xmlns:p14="http://schemas.microsoft.com/office/powerpoint/2010/main" val="139936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a:extLst>
              <a:ext uri="{FF2B5EF4-FFF2-40B4-BE49-F238E27FC236}">
                <a16:creationId xmlns:a16="http://schemas.microsoft.com/office/drawing/2014/main" id="{CCE1D98D-275A-9232-C4EB-E69D16F49358}"/>
              </a:ext>
            </a:extLst>
          </p:cNvPr>
          <p:cNvSpPr>
            <a:spLocks noGrp="1" noChangeArrowheads="1"/>
          </p:cNvSpPr>
          <p:nvPr>
            <p:ph type="dt" sz="half" idx="10"/>
          </p:nvPr>
        </p:nvSpPr>
        <p:spPr>
          <a:ln/>
        </p:spPr>
        <p:txBody>
          <a:bodyPr/>
          <a:lstStyle>
            <a:lvl1pPr>
              <a:defRPr/>
            </a:lvl1pPr>
          </a:lstStyle>
          <a:p>
            <a:pPr>
              <a:defRPr/>
            </a:pPr>
            <a:endParaRPr lang="en-CA"/>
          </a:p>
        </p:txBody>
      </p:sp>
      <p:sp>
        <p:nvSpPr>
          <p:cNvPr id="4" name="Rectangle 5">
            <a:extLst>
              <a:ext uri="{FF2B5EF4-FFF2-40B4-BE49-F238E27FC236}">
                <a16:creationId xmlns:a16="http://schemas.microsoft.com/office/drawing/2014/main" id="{6A506874-7A93-6101-6762-E29A558844CE}"/>
              </a:ext>
            </a:extLst>
          </p:cNvPr>
          <p:cNvSpPr>
            <a:spLocks noGrp="1" noChangeArrowheads="1"/>
          </p:cNvSpPr>
          <p:nvPr>
            <p:ph type="ftr" sz="quarter" idx="11"/>
          </p:nvPr>
        </p:nvSpPr>
        <p:spPr>
          <a:ln/>
        </p:spPr>
        <p:txBody>
          <a:bodyPr/>
          <a:lstStyle>
            <a:lvl1pPr>
              <a:defRPr/>
            </a:lvl1pPr>
          </a:lstStyle>
          <a:p>
            <a:pPr>
              <a:defRPr/>
            </a:pPr>
            <a:endParaRPr lang="en-CA"/>
          </a:p>
        </p:txBody>
      </p:sp>
      <p:sp>
        <p:nvSpPr>
          <p:cNvPr id="5" name="Rectangle 6">
            <a:extLst>
              <a:ext uri="{FF2B5EF4-FFF2-40B4-BE49-F238E27FC236}">
                <a16:creationId xmlns:a16="http://schemas.microsoft.com/office/drawing/2014/main" id="{F18C955D-0D33-46BD-DC64-10E1DB8CBDF0}"/>
              </a:ext>
            </a:extLst>
          </p:cNvPr>
          <p:cNvSpPr>
            <a:spLocks noGrp="1" noChangeArrowheads="1"/>
          </p:cNvSpPr>
          <p:nvPr>
            <p:ph type="sldNum" sz="quarter" idx="12"/>
          </p:nvPr>
        </p:nvSpPr>
        <p:spPr>
          <a:ln/>
        </p:spPr>
        <p:txBody>
          <a:bodyPr/>
          <a:lstStyle>
            <a:lvl1pPr>
              <a:defRPr/>
            </a:lvl1pPr>
          </a:lstStyle>
          <a:p>
            <a:pPr>
              <a:defRPr/>
            </a:pPr>
            <a:fld id="{6954AC09-CFDC-D345-9ACA-275275B5AC1D}" type="slidenum">
              <a:rPr lang="en-CA" altLang="en-US"/>
              <a:pPr>
                <a:defRPr/>
              </a:pPr>
              <a:t>‹#›</a:t>
            </a:fld>
            <a:endParaRPr lang="en-CA" altLang="en-US"/>
          </a:p>
        </p:txBody>
      </p:sp>
    </p:spTree>
    <p:extLst>
      <p:ext uri="{BB962C8B-B14F-4D97-AF65-F5344CB8AC3E}">
        <p14:creationId xmlns:p14="http://schemas.microsoft.com/office/powerpoint/2010/main" val="212745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64CC92-2210-808B-6F5B-959D471AF493}"/>
              </a:ext>
            </a:extLst>
          </p:cNvPr>
          <p:cNvSpPr>
            <a:spLocks noGrp="1" noChangeArrowheads="1"/>
          </p:cNvSpPr>
          <p:nvPr>
            <p:ph type="dt" sz="half" idx="10"/>
          </p:nvPr>
        </p:nvSpPr>
        <p:spPr>
          <a:ln/>
        </p:spPr>
        <p:txBody>
          <a:bodyPr/>
          <a:lstStyle>
            <a:lvl1pPr>
              <a:defRPr/>
            </a:lvl1pPr>
          </a:lstStyle>
          <a:p>
            <a:pPr>
              <a:defRPr/>
            </a:pPr>
            <a:endParaRPr lang="en-CA"/>
          </a:p>
        </p:txBody>
      </p:sp>
      <p:sp>
        <p:nvSpPr>
          <p:cNvPr id="3" name="Rectangle 5">
            <a:extLst>
              <a:ext uri="{FF2B5EF4-FFF2-40B4-BE49-F238E27FC236}">
                <a16:creationId xmlns:a16="http://schemas.microsoft.com/office/drawing/2014/main" id="{D733EBE4-AE0F-ACB7-0419-04E77F022390}"/>
              </a:ext>
            </a:extLst>
          </p:cNvPr>
          <p:cNvSpPr>
            <a:spLocks noGrp="1" noChangeArrowheads="1"/>
          </p:cNvSpPr>
          <p:nvPr>
            <p:ph type="ftr" sz="quarter" idx="11"/>
          </p:nvPr>
        </p:nvSpPr>
        <p:spPr>
          <a:ln/>
        </p:spPr>
        <p:txBody>
          <a:bodyPr/>
          <a:lstStyle>
            <a:lvl1pPr>
              <a:defRPr/>
            </a:lvl1pPr>
          </a:lstStyle>
          <a:p>
            <a:pPr>
              <a:defRPr/>
            </a:pPr>
            <a:endParaRPr lang="en-CA"/>
          </a:p>
        </p:txBody>
      </p:sp>
      <p:sp>
        <p:nvSpPr>
          <p:cNvPr id="4" name="Rectangle 6">
            <a:extLst>
              <a:ext uri="{FF2B5EF4-FFF2-40B4-BE49-F238E27FC236}">
                <a16:creationId xmlns:a16="http://schemas.microsoft.com/office/drawing/2014/main" id="{E9536ED5-1CCE-4B61-5A76-4CED03F11E0C}"/>
              </a:ext>
            </a:extLst>
          </p:cNvPr>
          <p:cNvSpPr>
            <a:spLocks noGrp="1" noChangeArrowheads="1"/>
          </p:cNvSpPr>
          <p:nvPr>
            <p:ph type="sldNum" sz="quarter" idx="12"/>
          </p:nvPr>
        </p:nvSpPr>
        <p:spPr>
          <a:ln/>
        </p:spPr>
        <p:txBody>
          <a:bodyPr/>
          <a:lstStyle>
            <a:lvl1pPr>
              <a:defRPr/>
            </a:lvl1pPr>
          </a:lstStyle>
          <a:p>
            <a:pPr>
              <a:defRPr/>
            </a:pPr>
            <a:fld id="{4A70E7D1-50E5-7146-BE7F-2BD63647D0B9}" type="slidenum">
              <a:rPr lang="en-CA" altLang="en-US"/>
              <a:pPr>
                <a:defRPr/>
              </a:pPr>
              <a:t>‹#›</a:t>
            </a:fld>
            <a:endParaRPr lang="en-CA" altLang="en-US"/>
          </a:p>
        </p:txBody>
      </p:sp>
    </p:spTree>
    <p:extLst>
      <p:ext uri="{BB962C8B-B14F-4D97-AF65-F5344CB8AC3E}">
        <p14:creationId xmlns:p14="http://schemas.microsoft.com/office/powerpoint/2010/main" val="2738948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2E15EF6-0703-365C-F12B-F1CD4F116567}"/>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79CB783F-8AD6-CD53-C54D-1106E1A48E9B}"/>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845F84A2-455B-32C0-9CB6-A7C54D3B0C69}"/>
              </a:ext>
            </a:extLst>
          </p:cNvPr>
          <p:cNvSpPr>
            <a:spLocks noGrp="1" noChangeArrowheads="1"/>
          </p:cNvSpPr>
          <p:nvPr>
            <p:ph type="sldNum" sz="quarter" idx="12"/>
          </p:nvPr>
        </p:nvSpPr>
        <p:spPr>
          <a:ln/>
        </p:spPr>
        <p:txBody>
          <a:bodyPr/>
          <a:lstStyle>
            <a:lvl1pPr>
              <a:defRPr/>
            </a:lvl1pPr>
          </a:lstStyle>
          <a:p>
            <a:pPr>
              <a:defRPr/>
            </a:pPr>
            <a:fld id="{90EBBD1F-CA83-E847-A7CC-DCAB48C01F0D}" type="slidenum">
              <a:rPr lang="en-CA" altLang="en-US"/>
              <a:pPr>
                <a:defRPr/>
              </a:pPr>
              <a:t>‹#›</a:t>
            </a:fld>
            <a:endParaRPr lang="en-CA" altLang="en-US"/>
          </a:p>
        </p:txBody>
      </p:sp>
    </p:spTree>
    <p:extLst>
      <p:ext uri="{BB962C8B-B14F-4D97-AF65-F5344CB8AC3E}">
        <p14:creationId xmlns:p14="http://schemas.microsoft.com/office/powerpoint/2010/main" val="187434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F33F14-CF96-BBF3-BF27-45F217EE3B73}"/>
              </a:ext>
            </a:extLst>
          </p:cNvPr>
          <p:cNvSpPr>
            <a:spLocks noGrp="1" noChangeArrowheads="1"/>
          </p:cNvSpPr>
          <p:nvPr>
            <p:ph type="dt" sz="half" idx="10"/>
          </p:nvPr>
        </p:nvSpPr>
        <p:spPr>
          <a:ln/>
        </p:spPr>
        <p:txBody>
          <a:bodyPr/>
          <a:lstStyle>
            <a:lvl1pPr>
              <a:defRPr/>
            </a:lvl1pPr>
          </a:lstStyle>
          <a:p>
            <a:pPr>
              <a:defRPr/>
            </a:pPr>
            <a:endParaRPr lang="en-CA"/>
          </a:p>
        </p:txBody>
      </p:sp>
      <p:sp>
        <p:nvSpPr>
          <p:cNvPr id="6" name="Rectangle 5">
            <a:extLst>
              <a:ext uri="{FF2B5EF4-FFF2-40B4-BE49-F238E27FC236}">
                <a16:creationId xmlns:a16="http://schemas.microsoft.com/office/drawing/2014/main" id="{2684848E-87AE-D649-3ABA-9CB94CEC5488}"/>
              </a:ext>
            </a:extLst>
          </p:cNvPr>
          <p:cNvSpPr>
            <a:spLocks noGrp="1" noChangeArrowheads="1"/>
          </p:cNvSpPr>
          <p:nvPr>
            <p:ph type="ftr" sz="quarter" idx="11"/>
          </p:nvPr>
        </p:nvSpPr>
        <p:spPr>
          <a:ln/>
        </p:spPr>
        <p:txBody>
          <a:bodyPr/>
          <a:lstStyle>
            <a:lvl1pPr>
              <a:defRPr/>
            </a:lvl1pPr>
          </a:lstStyle>
          <a:p>
            <a:pPr>
              <a:defRPr/>
            </a:pPr>
            <a:endParaRPr lang="en-CA"/>
          </a:p>
        </p:txBody>
      </p:sp>
      <p:sp>
        <p:nvSpPr>
          <p:cNvPr id="7" name="Rectangle 6">
            <a:extLst>
              <a:ext uri="{FF2B5EF4-FFF2-40B4-BE49-F238E27FC236}">
                <a16:creationId xmlns:a16="http://schemas.microsoft.com/office/drawing/2014/main" id="{ACECBAC9-9EE5-34E6-6A2F-35E89959AFFC}"/>
              </a:ext>
            </a:extLst>
          </p:cNvPr>
          <p:cNvSpPr>
            <a:spLocks noGrp="1" noChangeArrowheads="1"/>
          </p:cNvSpPr>
          <p:nvPr>
            <p:ph type="sldNum" sz="quarter" idx="12"/>
          </p:nvPr>
        </p:nvSpPr>
        <p:spPr>
          <a:ln/>
        </p:spPr>
        <p:txBody>
          <a:bodyPr/>
          <a:lstStyle>
            <a:lvl1pPr>
              <a:defRPr/>
            </a:lvl1pPr>
          </a:lstStyle>
          <a:p>
            <a:pPr>
              <a:defRPr/>
            </a:pPr>
            <a:fld id="{71015DDE-15AC-8140-BFE3-4F547F76D71A}" type="slidenum">
              <a:rPr lang="en-CA" altLang="en-US"/>
              <a:pPr>
                <a:defRPr/>
              </a:pPr>
              <a:t>‹#›</a:t>
            </a:fld>
            <a:endParaRPr lang="en-CA" altLang="en-US"/>
          </a:p>
        </p:txBody>
      </p:sp>
    </p:spTree>
    <p:extLst>
      <p:ext uri="{BB962C8B-B14F-4D97-AF65-F5344CB8AC3E}">
        <p14:creationId xmlns:p14="http://schemas.microsoft.com/office/powerpoint/2010/main" val="1999131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09D5701-00EA-EE1C-5E80-BD8BC608640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a:extLst>
              <a:ext uri="{FF2B5EF4-FFF2-40B4-BE49-F238E27FC236}">
                <a16:creationId xmlns:a16="http://schemas.microsoft.com/office/drawing/2014/main" id="{9F668461-39C6-E2B9-B7E3-BC9C7145688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a:extLst>
              <a:ext uri="{FF2B5EF4-FFF2-40B4-BE49-F238E27FC236}">
                <a16:creationId xmlns:a16="http://schemas.microsoft.com/office/drawing/2014/main" id="{498201C6-F0B1-0B6C-9C0D-A5952C884EA7}"/>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mn-ea"/>
                <a:cs typeface="+mn-cs"/>
              </a:defRPr>
            </a:lvl1pPr>
          </a:lstStyle>
          <a:p>
            <a:pPr>
              <a:defRPr/>
            </a:pPr>
            <a:endParaRPr lang="en-CA"/>
          </a:p>
        </p:txBody>
      </p:sp>
      <p:sp>
        <p:nvSpPr>
          <p:cNvPr id="1029" name="Rectangle 5">
            <a:extLst>
              <a:ext uri="{FF2B5EF4-FFF2-40B4-BE49-F238E27FC236}">
                <a16:creationId xmlns:a16="http://schemas.microsoft.com/office/drawing/2014/main" id="{EE6157ED-A7F6-60E9-ED68-5F0402005BE0}"/>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mn-ea"/>
                <a:cs typeface="+mn-cs"/>
              </a:defRPr>
            </a:lvl1pPr>
          </a:lstStyle>
          <a:p>
            <a:pPr>
              <a:defRPr/>
            </a:pPr>
            <a:endParaRPr lang="en-CA"/>
          </a:p>
        </p:txBody>
      </p:sp>
      <p:sp>
        <p:nvSpPr>
          <p:cNvPr id="1030" name="Rectangle 6">
            <a:extLst>
              <a:ext uri="{FF2B5EF4-FFF2-40B4-BE49-F238E27FC236}">
                <a16:creationId xmlns:a16="http://schemas.microsoft.com/office/drawing/2014/main" id="{CB12C953-6F52-1FDD-21EF-81D5116C825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0C678D6-F0BC-A54A-A93B-2D89DC914C02}"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pitchFamily="34" charset="-128"/>
          <a:cs typeface="Arial" charset="0"/>
        </a:defRPr>
      </a:lvl6pPr>
      <a:lvl7pPr marL="914400" algn="ctr" rtl="0" fontAlgn="base">
        <a:spcBef>
          <a:spcPct val="0"/>
        </a:spcBef>
        <a:spcAft>
          <a:spcPct val="0"/>
        </a:spcAft>
        <a:defRPr sz="4400">
          <a:solidFill>
            <a:schemeClr val="tx2"/>
          </a:solidFill>
          <a:latin typeface="Arial" charset="0"/>
          <a:ea typeface="ＭＳ Ｐゴシック" pitchFamily="34" charset="-128"/>
          <a:cs typeface="Arial" charset="0"/>
        </a:defRPr>
      </a:lvl7pPr>
      <a:lvl8pPr marL="1371600" algn="ctr" rtl="0" fontAlgn="base">
        <a:spcBef>
          <a:spcPct val="0"/>
        </a:spcBef>
        <a:spcAft>
          <a:spcPct val="0"/>
        </a:spcAft>
        <a:defRPr sz="4400">
          <a:solidFill>
            <a:schemeClr val="tx2"/>
          </a:solidFill>
          <a:latin typeface="Arial" charset="0"/>
          <a:ea typeface="ＭＳ Ｐゴシック" pitchFamily="34" charset="-128"/>
          <a:cs typeface="Arial" charset="0"/>
        </a:defRPr>
      </a:lvl8pPr>
      <a:lvl9pPr marL="1828800" algn="ctr" rtl="0" fontAlgn="base">
        <a:spcBef>
          <a:spcPct val="0"/>
        </a:spcBef>
        <a:spcAft>
          <a:spcPct val="0"/>
        </a:spcAft>
        <a:defRPr sz="4400">
          <a:solidFill>
            <a:schemeClr val="tx2"/>
          </a:solidFill>
          <a:latin typeface="Arial" charset="0"/>
          <a:ea typeface="ＭＳ Ｐゴシック" pitchFamily="34" charset="-128"/>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0B8B185-E155-2EEA-4E21-61139B4ED6A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3315" name="Rectangle 3">
            <a:extLst>
              <a:ext uri="{FF2B5EF4-FFF2-40B4-BE49-F238E27FC236}">
                <a16:creationId xmlns:a16="http://schemas.microsoft.com/office/drawing/2014/main" id="{6A3D36B7-95D4-173C-B257-FFA17E8E3C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a:extLst>
              <a:ext uri="{FF2B5EF4-FFF2-40B4-BE49-F238E27FC236}">
                <a16:creationId xmlns:a16="http://schemas.microsoft.com/office/drawing/2014/main" id="{0E5DE903-8500-27A6-FE02-6A2173D24B8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Arial" charset="0"/>
              </a:defRPr>
            </a:lvl1pPr>
          </a:lstStyle>
          <a:p>
            <a:pPr>
              <a:defRPr/>
            </a:pPr>
            <a:endParaRPr lang="en-CA"/>
          </a:p>
        </p:txBody>
      </p:sp>
      <p:sp>
        <p:nvSpPr>
          <p:cNvPr id="1029" name="Rectangle 5">
            <a:extLst>
              <a:ext uri="{FF2B5EF4-FFF2-40B4-BE49-F238E27FC236}">
                <a16:creationId xmlns:a16="http://schemas.microsoft.com/office/drawing/2014/main" id="{7346388F-390D-31A3-F0AC-010CD8CD039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Arial" charset="0"/>
              </a:defRPr>
            </a:lvl1pPr>
          </a:lstStyle>
          <a:p>
            <a:pPr>
              <a:defRPr/>
            </a:pPr>
            <a:endParaRPr lang="en-CA"/>
          </a:p>
        </p:txBody>
      </p:sp>
      <p:sp>
        <p:nvSpPr>
          <p:cNvPr id="1030" name="Rectangle 6">
            <a:extLst>
              <a:ext uri="{FF2B5EF4-FFF2-40B4-BE49-F238E27FC236}">
                <a16:creationId xmlns:a16="http://schemas.microsoft.com/office/drawing/2014/main" id="{0777B4B3-A040-8867-F780-75E7B414A2E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9DEF5B9-63E6-3B41-BAF0-E43D8291E0D7}"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www.google.ca/url?sa=i&amp;source=images&amp;cd=&amp;cad=rja&amp;docid=Z8NoDh65ZIF09M&amp;tbnid=6yBDUqguZMxlkM:&amp;ved=0CAgQjRwwAA&amp;url=http://bold.colorado.edu/index.php/2012/02/ncar-internship-for-bold-students/&amp;ei=jTNcUsW9HpHqkQfetIDACg&amp;psig=AFQjCNG3mL60Ogn4DfOWFxeGTVc9rXY0mA&amp;ust=1381860621654092"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5B8DB7-F5E2-8111-438C-71B952F5D79B}"/>
              </a:ext>
            </a:extLst>
          </p:cNvPr>
          <p:cNvPicPr>
            <a:picLocks noChangeAspect="1"/>
          </p:cNvPicPr>
          <p:nvPr/>
        </p:nvPicPr>
        <p:blipFill>
          <a:blip r:embed="rId3">
            <a:duotone>
              <a:schemeClr val="bg2">
                <a:shade val="45000"/>
                <a:satMod val="135000"/>
              </a:schemeClr>
              <a:prstClr val="white"/>
            </a:duotone>
          </a:blip>
          <a:stretch>
            <a:fillRect/>
          </a:stretch>
        </p:blipFill>
        <p:spPr>
          <a:xfrm>
            <a:off x="0" y="0"/>
            <a:ext cx="9144000" cy="6858000"/>
          </a:xfrm>
          <a:prstGeom prst="rect">
            <a:avLst/>
          </a:prstGeom>
        </p:spPr>
      </p:pic>
      <p:sp>
        <p:nvSpPr>
          <p:cNvPr id="27650" name="Text Box 2">
            <a:extLst>
              <a:ext uri="{FF2B5EF4-FFF2-40B4-BE49-F238E27FC236}">
                <a16:creationId xmlns:a16="http://schemas.microsoft.com/office/drawing/2014/main" id="{DD8921F5-1431-CCB7-7378-2C7A85B3045A}"/>
              </a:ext>
            </a:extLst>
          </p:cNvPr>
          <p:cNvSpPr txBox="1">
            <a:spLocks noChangeArrowheads="1"/>
          </p:cNvSpPr>
          <p:nvPr/>
        </p:nvSpPr>
        <p:spPr bwMode="auto">
          <a:xfrm>
            <a:off x="39687" y="-406665"/>
            <a:ext cx="9064625" cy="2394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spcAft>
                <a:spcPct val="10000"/>
              </a:spcAft>
              <a:buFontTx/>
              <a:buNone/>
            </a:pPr>
            <a:endParaRPr lang="en-CA" altLang="en-US" sz="4000" b="1" dirty="0">
              <a:sym typeface="Symbol" pitchFamily="2" charset="2"/>
            </a:endParaRPr>
          </a:p>
          <a:p>
            <a:pPr algn="ctr" eaLnBrk="1" hangingPunct="1">
              <a:spcBef>
                <a:spcPct val="30000"/>
              </a:spcBef>
              <a:spcAft>
                <a:spcPct val="10000"/>
              </a:spcAft>
              <a:buFontTx/>
              <a:buNone/>
            </a:pPr>
            <a:r>
              <a:rPr lang="en-CA" altLang="en-US" b="1" dirty="0">
                <a:solidFill>
                  <a:schemeClr val="accent2"/>
                </a:solidFill>
              </a:rPr>
              <a:t>A theory for deep convection initiation based on cloud base area and environmental saturation deficit</a:t>
            </a:r>
            <a:endParaRPr lang="en-CA" altLang="en-US" sz="1400" b="1" i="1" dirty="0"/>
          </a:p>
        </p:txBody>
      </p:sp>
      <p:sp>
        <p:nvSpPr>
          <p:cNvPr id="27651" name="Text Box 3">
            <a:extLst>
              <a:ext uri="{FF2B5EF4-FFF2-40B4-BE49-F238E27FC236}">
                <a16:creationId xmlns:a16="http://schemas.microsoft.com/office/drawing/2014/main" id="{D9B09485-171A-C041-7480-35B7EBA7C868}"/>
              </a:ext>
            </a:extLst>
          </p:cNvPr>
          <p:cNvSpPr txBox="1">
            <a:spLocks noChangeArrowheads="1"/>
          </p:cNvSpPr>
          <p:nvPr/>
        </p:nvSpPr>
        <p:spPr bwMode="auto">
          <a:xfrm>
            <a:off x="0" y="5688013"/>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CA" altLang="en-US" sz="1400" b="1" dirty="0"/>
              <a:t> 3</a:t>
            </a:r>
            <a:r>
              <a:rPr lang="en-CA" altLang="en-US" sz="1400" b="1" baseline="30000" dirty="0"/>
              <a:t>rd</a:t>
            </a:r>
            <a:r>
              <a:rPr lang="en-CA" altLang="en-US" sz="1400" b="1" dirty="0"/>
              <a:t> </a:t>
            </a:r>
            <a:r>
              <a:rPr lang="en-CA" altLang="en-US" sz="1600" b="1" dirty="0"/>
              <a:t>Pan-GASS Meeting</a:t>
            </a:r>
          </a:p>
          <a:p>
            <a:pPr algn="ctr" eaLnBrk="1" hangingPunct="1">
              <a:spcBef>
                <a:spcPct val="0"/>
              </a:spcBef>
              <a:buFontTx/>
              <a:buNone/>
            </a:pPr>
            <a:r>
              <a:rPr lang="en-CA" altLang="en-US" sz="1600" b="1" dirty="0"/>
              <a:t>July 28, 2022</a:t>
            </a:r>
          </a:p>
        </p:txBody>
      </p:sp>
      <p:sp>
        <p:nvSpPr>
          <p:cNvPr id="27652" name="Text Box 4">
            <a:extLst>
              <a:ext uri="{FF2B5EF4-FFF2-40B4-BE49-F238E27FC236}">
                <a16:creationId xmlns:a16="http://schemas.microsoft.com/office/drawing/2014/main" id="{C6EAE224-7658-AB84-8CC9-8B3B72E9703F}"/>
              </a:ext>
            </a:extLst>
          </p:cNvPr>
          <p:cNvSpPr txBox="1">
            <a:spLocks noChangeArrowheads="1"/>
          </p:cNvSpPr>
          <p:nvPr/>
        </p:nvSpPr>
        <p:spPr bwMode="auto">
          <a:xfrm>
            <a:off x="-361951" y="2422298"/>
            <a:ext cx="9867900" cy="286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88" indent="-1588">
              <a:spcBef>
                <a:spcPct val="20000"/>
              </a:spcBef>
              <a:buChar char="•"/>
              <a:tabLst>
                <a:tab pos="461963" algn="l"/>
              </a:tabLst>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tabLst>
                <a:tab pos="461963" algn="l"/>
              </a:tabLst>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tabLst>
                <a:tab pos="461963" algn="l"/>
              </a:tabLst>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tabLst>
                <a:tab pos="4619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tabLst>
                <a:tab pos="4619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tabLst>
                <a:tab pos="4619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tabLst>
                <a:tab pos="4619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tabLst>
                <a:tab pos="4619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tabLst>
                <a:tab pos="461963"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lnSpc>
                <a:spcPct val="140000"/>
              </a:lnSpc>
              <a:spcBef>
                <a:spcPct val="0"/>
              </a:spcBef>
              <a:spcAft>
                <a:spcPct val="10000"/>
              </a:spcAft>
              <a:buFontTx/>
              <a:buNone/>
            </a:pPr>
            <a:r>
              <a:rPr lang="en-CA" altLang="en-US" sz="2400" b="1" dirty="0"/>
              <a:t>Hugh Morrison</a:t>
            </a:r>
            <a:r>
              <a:rPr lang="en-CA" altLang="en-US" sz="2400" b="1" baseline="30000" dirty="0"/>
              <a:t>1</a:t>
            </a:r>
            <a:r>
              <a:rPr lang="en-CA" altLang="en-US" sz="2400" b="1" dirty="0"/>
              <a:t>, John Peters</a:t>
            </a:r>
            <a:r>
              <a:rPr lang="en-CA" altLang="en-US" sz="2400" b="1" baseline="30000" dirty="0"/>
              <a:t>2</a:t>
            </a:r>
            <a:r>
              <a:rPr lang="en-CA" altLang="en-US" sz="2400" b="1" dirty="0"/>
              <a:t>, Kamal Kant Chandrakar</a:t>
            </a:r>
            <a:r>
              <a:rPr lang="en-CA" altLang="en-US" sz="2400" b="1" baseline="30000" dirty="0"/>
              <a:t>1</a:t>
            </a:r>
            <a:r>
              <a:rPr lang="en-CA" altLang="en-US" sz="2400" b="1" dirty="0"/>
              <a:t>, </a:t>
            </a:r>
          </a:p>
          <a:p>
            <a:pPr algn="ctr" eaLnBrk="1" hangingPunct="1">
              <a:lnSpc>
                <a:spcPct val="140000"/>
              </a:lnSpc>
              <a:spcBef>
                <a:spcPct val="0"/>
              </a:spcBef>
              <a:spcAft>
                <a:spcPct val="10000"/>
              </a:spcAft>
              <a:buFontTx/>
              <a:buNone/>
            </a:pPr>
            <a:r>
              <a:rPr lang="en-CA" altLang="en-US" sz="2400" b="1" dirty="0"/>
              <a:t>Steven Sherwood</a:t>
            </a:r>
            <a:r>
              <a:rPr lang="en-CA" altLang="en-US" sz="2400" b="1" baseline="30000" dirty="0"/>
              <a:t>3</a:t>
            </a:r>
            <a:r>
              <a:rPr lang="en-CA" altLang="en-US" sz="2400" b="1" dirty="0"/>
              <a:t> </a:t>
            </a:r>
          </a:p>
          <a:p>
            <a:pPr algn="ctr" eaLnBrk="1" hangingPunct="1">
              <a:lnSpc>
                <a:spcPct val="140000"/>
              </a:lnSpc>
              <a:spcBef>
                <a:spcPct val="0"/>
              </a:spcBef>
              <a:buFontTx/>
              <a:buNone/>
            </a:pPr>
            <a:r>
              <a:rPr lang="en-CA" altLang="en-US" sz="1800" b="1" baseline="30000" dirty="0"/>
              <a:t>1</a:t>
            </a:r>
            <a:r>
              <a:rPr lang="en-CA" altLang="en-US" sz="1800" b="1" dirty="0"/>
              <a:t>MMM Laboratory, National Center for Atmospheric Research</a:t>
            </a:r>
          </a:p>
          <a:p>
            <a:pPr algn="ctr" eaLnBrk="1" hangingPunct="1">
              <a:lnSpc>
                <a:spcPct val="140000"/>
              </a:lnSpc>
              <a:spcBef>
                <a:spcPct val="0"/>
              </a:spcBef>
              <a:buFontTx/>
              <a:buNone/>
            </a:pPr>
            <a:r>
              <a:rPr lang="en-CA" altLang="en-US" sz="1800" b="1" baseline="30000" dirty="0"/>
              <a:t>2</a:t>
            </a:r>
            <a:r>
              <a:rPr lang="en-CA" altLang="en-US" sz="1800" b="1" dirty="0"/>
              <a:t>Pennsylvania State University/Naval Postgraduate School</a:t>
            </a:r>
          </a:p>
          <a:p>
            <a:pPr algn="ctr" eaLnBrk="1" hangingPunct="1">
              <a:lnSpc>
                <a:spcPct val="140000"/>
              </a:lnSpc>
              <a:spcBef>
                <a:spcPct val="0"/>
              </a:spcBef>
              <a:buFontTx/>
              <a:buNone/>
            </a:pPr>
            <a:r>
              <a:rPr lang="en-CA" altLang="en-US" sz="1800" b="1" baseline="30000" dirty="0"/>
              <a:t>3</a:t>
            </a:r>
            <a:r>
              <a:rPr lang="en-CA" altLang="en-US" sz="1800" b="1" dirty="0"/>
              <a:t>Climate Change Research Centre, University of New South Wales</a:t>
            </a:r>
          </a:p>
          <a:p>
            <a:pPr algn="ctr" eaLnBrk="1" hangingPunct="1">
              <a:lnSpc>
                <a:spcPct val="140000"/>
              </a:lnSpc>
              <a:spcBef>
                <a:spcPct val="0"/>
              </a:spcBef>
              <a:spcAft>
                <a:spcPct val="10000"/>
              </a:spcAft>
              <a:buFontTx/>
              <a:buNone/>
            </a:pPr>
            <a:endParaRPr lang="en-CA" altLang="en-US" sz="1800" b="1" baseline="30000" dirty="0">
              <a:solidFill>
                <a:srgbClr val="000000"/>
              </a:solidFill>
            </a:endParaRPr>
          </a:p>
          <a:p>
            <a:pPr algn="ctr" eaLnBrk="1" hangingPunct="1">
              <a:lnSpc>
                <a:spcPct val="140000"/>
              </a:lnSpc>
              <a:spcBef>
                <a:spcPct val="0"/>
              </a:spcBef>
              <a:spcAft>
                <a:spcPct val="10000"/>
              </a:spcAft>
              <a:buFontTx/>
              <a:buNone/>
            </a:pPr>
            <a:endParaRPr lang="en-CA" altLang="en-US" sz="1800" b="1" baseline="30000" dirty="0">
              <a:solidFill>
                <a:srgbClr val="000000"/>
              </a:solidFill>
            </a:endParaRPr>
          </a:p>
        </p:txBody>
      </p:sp>
      <p:pic>
        <p:nvPicPr>
          <p:cNvPr id="27653" name="Picture 5" descr="ncar-logo-lg-1024x328">
            <a:hlinkClick r:id="rId4"/>
            <a:extLst>
              <a:ext uri="{FF2B5EF4-FFF2-40B4-BE49-F238E27FC236}">
                <a16:creationId xmlns:a16="http://schemas.microsoft.com/office/drawing/2014/main" id="{2D3E7CFE-1905-04FA-3E42-853631DB02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6178550"/>
            <a:ext cx="14938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nsf-logo.jpg">
            <a:extLst>
              <a:ext uri="{FF2B5EF4-FFF2-40B4-BE49-F238E27FC236}">
                <a16:creationId xmlns:a16="http://schemas.microsoft.com/office/drawing/2014/main" id="{7DAAE1E5-378F-F695-867A-45756E6C37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5763" y="5765800"/>
            <a:ext cx="9874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 Box 3">
            <a:extLst>
              <a:ext uri="{FF2B5EF4-FFF2-40B4-BE49-F238E27FC236}">
                <a16:creationId xmlns:a16="http://schemas.microsoft.com/office/drawing/2014/main" id="{1D20B641-01E5-A385-A696-38A5A32A46BA}"/>
              </a:ext>
            </a:extLst>
          </p:cNvPr>
          <p:cNvSpPr txBox="1">
            <a:spLocks noChangeArrowheads="1"/>
          </p:cNvSpPr>
          <p:nvPr/>
        </p:nvSpPr>
        <p:spPr bwMode="auto">
          <a:xfrm>
            <a:off x="1860550" y="6323013"/>
            <a:ext cx="6007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CA" altLang="en-US" sz="1200"/>
              <a:t>NCAR is a Federally Funded Research and Development Center, sponsored by the National Science Foundation.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7D097BE3-FA0C-9A64-8DA8-0960ED0850E7}"/>
              </a:ext>
            </a:extLst>
          </p:cNvPr>
          <p:cNvSpPr txBox="1">
            <a:spLocks noChangeArrowheads="1"/>
          </p:cNvSpPr>
          <p:nvPr/>
        </p:nvSpPr>
        <p:spPr bwMode="auto">
          <a:xfrm>
            <a:off x="1554955" y="-143727"/>
            <a:ext cx="7762875" cy="8921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FontTx/>
              <a:buNone/>
              <a:defRPr/>
            </a:pPr>
            <a:r>
              <a:rPr lang="en-US" altLang="en-US" sz="2800" b="1" dirty="0">
                <a:latin typeface="+mn-lt"/>
              </a:rPr>
              <a:t>Results of LES and simple model</a:t>
            </a:r>
          </a:p>
        </p:txBody>
      </p:sp>
      <p:pic>
        <p:nvPicPr>
          <p:cNvPr id="43010" name="Picture 2">
            <a:extLst>
              <a:ext uri="{FF2B5EF4-FFF2-40B4-BE49-F238E27FC236}">
                <a16:creationId xmlns:a16="http://schemas.microsoft.com/office/drawing/2014/main" id="{A2FB5F8B-790C-B0C4-B197-8D26BFA993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52" t="22778" r="57944" b="57037"/>
          <a:stretch/>
        </p:blipFill>
        <p:spPr bwMode="auto">
          <a:xfrm>
            <a:off x="661989" y="1087070"/>
            <a:ext cx="4037014"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2E3B13DC-8AE3-2604-DED2-4EA4E3E96EE2}"/>
              </a:ext>
            </a:extLst>
          </p:cNvPr>
          <p:cNvSpPr txBox="1">
            <a:spLocks noChangeArrowheads="1"/>
          </p:cNvSpPr>
          <p:nvPr/>
        </p:nvSpPr>
        <p:spPr bwMode="auto">
          <a:xfrm>
            <a:off x="258763" y="5110714"/>
            <a:ext cx="8694737" cy="646331"/>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a:latin typeface="+mn-lt"/>
              </a:rPr>
              <a:t>Lines: theory</a:t>
            </a:r>
          </a:p>
          <a:p>
            <a:pPr eaLnBrk="1" hangingPunct="1">
              <a:spcBef>
                <a:spcPct val="0"/>
              </a:spcBef>
              <a:buFontTx/>
              <a:buNone/>
              <a:defRPr/>
            </a:pPr>
            <a:r>
              <a:rPr lang="en-US" altLang="en-US" sz="1800" b="1" dirty="0">
                <a:latin typeface="+mn-lt"/>
              </a:rPr>
              <a:t>Crosses: CM1 LES for each ensemble member averaged from 140-180 min</a:t>
            </a:r>
          </a:p>
        </p:txBody>
      </p:sp>
      <p:sp>
        <p:nvSpPr>
          <p:cNvPr id="6" name="TextBox 1">
            <a:extLst>
              <a:ext uri="{FF2B5EF4-FFF2-40B4-BE49-F238E27FC236}">
                <a16:creationId xmlns:a16="http://schemas.microsoft.com/office/drawing/2014/main" id="{2C456721-8DD4-C14A-EC75-D2D587F6EDA7}"/>
              </a:ext>
            </a:extLst>
          </p:cNvPr>
          <p:cNvSpPr txBox="1">
            <a:spLocks noChangeArrowheads="1"/>
          </p:cNvSpPr>
          <p:nvPr/>
        </p:nvSpPr>
        <p:spPr bwMode="auto">
          <a:xfrm>
            <a:off x="2025650" y="1063258"/>
            <a:ext cx="2635250" cy="3381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i="1" dirty="0">
                <a:latin typeface="+mn-lt"/>
              </a:rPr>
              <a:t>Equilibrium height</a:t>
            </a:r>
          </a:p>
        </p:txBody>
      </p:sp>
      <p:cxnSp>
        <p:nvCxnSpPr>
          <p:cNvPr id="8" name="Straight Connector 7">
            <a:extLst>
              <a:ext uri="{FF2B5EF4-FFF2-40B4-BE49-F238E27FC236}">
                <a16:creationId xmlns:a16="http://schemas.microsoft.com/office/drawing/2014/main" id="{8ECABB57-5999-5EC8-A8AC-7B94FFE9CE7C}"/>
              </a:ext>
            </a:extLst>
          </p:cNvPr>
          <p:cNvCxnSpPr>
            <a:cxnSpLocks/>
          </p:cNvCxnSpPr>
          <p:nvPr/>
        </p:nvCxnSpPr>
        <p:spPr>
          <a:xfrm flipV="1">
            <a:off x="3038475" y="2374900"/>
            <a:ext cx="1776412" cy="3079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7E4FAE3-C1C3-6632-E78E-5582EA9E898F}"/>
              </a:ext>
            </a:extLst>
          </p:cNvPr>
          <p:cNvCxnSpPr>
            <a:cxnSpLocks/>
          </p:cNvCxnSpPr>
          <p:nvPr/>
        </p:nvCxnSpPr>
        <p:spPr>
          <a:xfrm flipV="1">
            <a:off x="2832100" y="2855729"/>
            <a:ext cx="1982787" cy="800651"/>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
            <a:extLst>
              <a:ext uri="{FF2B5EF4-FFF2-40B4-BE49-F238E27FC236}">
                <a16:creationId xmlns:a16="http://schemas.microsoft.com/office/drawing/2014/main" id="{8C5AE10E-A846-582C-987C-0796DBED6ABD}"/>
              </a:ext>
            </a:extLst>
          </p:cNvPr>
          <p:cNvSpPr txBox="1">
            <a:spLocks noChangeArrowheads="1"/>
          </p:cNvSpPr>
          <p:nvPr/>
        </p:nvSpPr>
        <p:spPr bwMode="auto">
          <a:xfrm>
            <a:off x="4776787" y="2031575"/>
            <a:ext cx="4138613"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600" dirty="0">
                <a:latin typeface="+mn-lt"/>
              </a:rPr>
              <a:t>Rapid shift from shallow to deep with changes in </a:t>
            </a:r>
            <a:r>
              <a:rPr lang="en-US" altLang="en-US" sz="1600" i="1" dirty="0">
                <a:latin typeface="+mn-lt"/>
              </a:rPr>
              <a:t>R</a:t>
            </a:r>
            <a:r>
              <a:rPr lang="en-US" altLang="en-US" sz="1600" dirty="0">
                <a:latin typeface="+mn-lt"/>
              </a:rPr>
              <a:t> of ~200-400 m, values of </a:t>
            </a:r>
            <a:r>
              <a:rPr lang="en-US" altLang="en-US" sz="1600" i="1" dirty="0">
                <a:latin typeface="+mn-lt"/>
              </a:rPr>
              <a:t>R</a:t>
            </a:r>
            <a:r>
              <a:rPr lang="en-US" altLang="en-US" sz="1600" dirty="0">
                <a:latin typeface="+mn-lt"/>
              </a:rPr>
              <a:t> where this happens increases with decreasing </a:t>
            </a:r>
            <a:r>
              <a:rPr lang="en-US" altLang="en-US" sz="1600" i="1" dirty="0">
                <a:latin typeface="+mn-lt"/>
              </a:rPr>
              <a:t>RH</a:t>
            </a:r>
            <a:r>
              <a:rPr lang="en-US" altLang="en-US" sz="1600" dirty="0">
                <a:latin typeface="+mn-lt"/>
              </a:rPr>
              <a:t>  </a:t>
            </a:r>
          </a:p>
        </p:txBody>
      </p:sp>
      <p:sp>
        <p:nvSpPr>
          <p:cNvPr id="2" name="Rectangle 1">
            <a:extLst>
              <a:ext uri="{FF2B5EF4-FFF2-40B4-BE49-F238E27FC236}">
                <a16:creationId xmlns:a16="http://schemas.microsoft.com/office/drawing/2014/main" id="{93032CD2-0DB0-C999-EA12-8C42FC773B12}"/>
              </a:ext>
            </a:extLst>
          </p:cNvPr>
          <p:cNvSpPr/>
          <p:nvPr/>
        </p:nvSpPr>
        <p:spPr>
          <a:xfrm>
            <a:off x="4878387" y="2007027"/>
            <a:ext cx="4037013" cy="110176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
            <a:extLst>
              <a:ext uri="{FF2B5EF4-FFF2-40B4-BE49-F238E27FC236}">
                <a16:creationId xmlns:a16="http://schemas.microsoft.com/office/drawing/2014/main" id="{8B0C6743-08C7-4DF1-6D98-5D1639C97C27}"/>
              </a:ext>
            </a:extLst>
          </p:cNvPr>
          <p:cNvSpPr txBox="1">
            <a:spLocks noChangeArrowheads="1"/>
          </p:cNvSpPr>
          <p:nvPr/>
        </p:nvSpPr>
        <p:spPr bwMode="auto">
          <a:xfrm>
            <a:off x="5262563" y="3521534"/>
            <a:ext cx="2573337" cy="92783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a:solidFill>
                  <a:srgbClr val="FF0000"/>
                </a:solidFill>
                <a:latin typeface="+mn-lt"/>
              </a:rPr>
              <a:t>Red (RH = 0.9)</a:t>
            </a:r>
          </a:p>
          <a:p>
            <a:pPr eaLnBrk="1" hangingPunct="1">
              <a:spcBef>
                <a:spcPct val="0"/>
              </a:spcBef>
              <a:buFontTx/>
              <a:buNone/>
              <a:defRPr/>
            </a:pPr>
            <a:r>
              <a:rPr lang="en-US" altLang="en-US" sz="1800" b="1" dirty="0">
                <a:solidFill>
                  <a:srgbClr val="00B050"/>
                </a:solidFill>
                <a:latin typeface="+mn-lt"/>
              </a:rPr>
              <a:t>Green (RH = 0.6)</a:t>
            </a:r>
          </a:p>
          <a:p>
            <a:pPr eaLnBrk="1" hangingPunct="1">
              <a:spcBef>
                <a:spcPct val="0"/>
              </a:spcBef>
              <a:buFontTx/>
              <a:buNone/>
              <a:defRPr/>
            </a:pPr>
            <a:r>
              <a:rPr lang="en-US" altLang="en-US" sz="1800" b="1" dirty="0">
                <a:solidFill>
                  <a:srgbClr val="2A48C1"/>
                </a:solidFill>
                <a:latin typeface="+mn-lt"/>
              </a:rPr>
              <a:t>Blue (RH = 0.3)</a:t>
            </a:r>
          </a:p>
        </p:txBody>
      </p:sp>
    </p:spTree>
    <p:extLst>
      <p:ext uri="{BB962C8B-B14F-4D97-AF65-F5344CB8AC3E}">
        <p14:creationId xmlns:p14="http://schemas.microsoft.com/office/powerpoint/2010/main" val="1846197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4D12672-FC60-546B-8229-D46DC7498BF7}"/>
              </a:ext>
            </a:extLst>
          </p:cNvPr>
          <p:cNvSpPr txBox="1">
            <a:spLocks noChangeArrowheads="1"/>
          </p:cNvSpPr>
          <p:nvPr/>
        </p:nvSpPr>
        <p:spPr bwMode="auto">
          <a:xfrm>
            <a:off x="393700" y="-381000"/>
            <a:ext cx="8101013" cy="1077913"/>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r>
              <a:rPr lang="en-US" altLang="en-US" sz="3600" b="1" dirty="0">
                <a:latin typeface="+mn-lt"/>
              </a:rPr>
              <a:t>Results: simple model</a:t>
            </a:r>
            <a:endParaRPr lang="en-US" altLang="en-US" b="1" dirty="0"/>
          </a:p>
        </p:txBody>
      </p:sp>
      <p:sp>
        <p:nvSpPr>
          <p:cNvPr id="37890" name="TextBox 1">
            <a:extLst>
              <a:ext uri="{FF2B5EF4-FFF2-40B4-BE49-F238E27FC236}">
                <a16:creationId xmlns:a16="http://schemas.microsoft.com/office/drawing/2014/main" id="{2257218C-477B-7A70-A902-15D63C55F07C}"/>
              </a:ext>
            </a:extLst>
          </p:cNvPr>
          <p:cNvSpPr txBox="1">
            <a:spLocks noChangeArrowheads="1"/>
          </p:cNvSpPr>
          <p:nvPr/>
        </p:nvSpPr>
        <p:spPr bwMode="auto">
          <a:xfrm>
            <a:off x="290512" y="378738"/>
            <a:ext cx="8562975"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b="1" dirty="0"/>
          </a:p>
          <a:p>
            <a:pPr eaLnBrk="1" hangingPunct="1">
              <a:spcBef>
                <a:spcPct val="0"/>
              </a:spcBef>
            </a:pPr>
            <a:r>
              <a:rPr lang="en-US" altLang="en-US" sz="2000" b="1" dirty="0"/>
              <a:t>Use two thermodynamic soundings: </a:t>
            </a:r>
          </a:p>
          <a:p>
            <a:pPr eaLnBrk="1" hangingPunct="1">
              <a:spcBef>
                <a:spcPct val="0"/>
              </a:spcBef>
              <a:buNone/>
            </a:pPr>
            <a:endParaRPr lang="en-US" altLang="en-US" sz="1000" b="1" dirty="0"/>
          </a:p>
          <a:p>
            <a:pPr eaLnBrk="1" hangingPunct="1">
              <a:spcBef>
                <a:spcPct val="0"/>
              </a:spcBef>
              <a:buNone/>
            </a:pPr>
            <a:r>
              <a:rPr lang="en-US" altLang="en-US" sz="1800" b="1" dirty="0"/>
              <a:t> 1) Weisman-</a:t>
            </a:r>
            <a:r>
              <a:rPr lang="en-US" altLang="en-US" sz="1800" b="1" dirty="0" err="1"/>
              <a:t>Klemp</a:t>
            </a:r>
            <a:r>
              <a:rPr lang="en-US" altLang="en-US" sz="1800" b="1" dirty="0"/>
              <a:t> modified with constant RH above 2 km (</a:t>
            </a:r>
            <a:r>
              <a:rPr lang="en-US" altLang="en-US" sz="1800" b="1" i="1" dirty="0"/>
              <a:t>High CAPE</a:t>
            </a:r>
            <a:r>
              <a:rPr lang="en-US" altLang="en-US" sz="1800" b="1" dirty="0"/>
              <a:t>) </a:t>
            </a:r>
          </a:p>
          <a:p>
            <a:pPr eaLnBrk="1" hangingPunct="1">
              <a:spcBef>
                <a:spcPct val="0"/>
              </a:spcBef>
              <a:buNone/>
            </a:pPr>
            <a:r>
              <a:rPr lang="en-US" altLang="en-US" sz="1800" b="1" dirty="0"/>
              <a:t>           –&gt; identical to CM1 runs</a:t>
            </a:r>
          </a:p>
          <a:p>
            <a:pPr eaLnBrk="1" hangingPunct="1">
              <a:spcBef>
                <a:spcPct val="0"/>
              </a:spcBef>
              <a:buNone/>
            </a:pPr>
            <a:r>
              <a:rPr lang="en-US" altLang="en-US" sz="1800" b="1" dirty="0"/>
              <a:t> 2) reduced lapse rate above LFC so that pseudo-adiabatic buoyancy (and </a:t>
            </a:r>
          </a:p>
          <a:p>
            <a:pPr eaLnBrk="1" hangingPunct="1">
              <a:spcBef>
                <a:spcPct val="0"/>
              </a:spcBef>
              <a:buNone/>
            </a:pPr>
            <a:r>
              <a:rPr lang="en-US" altLang="en-US" sz="1800" b="1" dirty="0"/>
              <a:t>     thus CAPE) is uniformly reduced by a factor of 4 (</a:t>
            </a:r>
            <a:r>
              <a:rPr lang="en-US" altLang="en-US" sz="1800" b="1" i="1" dirty="0"/>
              <a:t>Low CAPE</a:t>
            </a:r>
            <a:r>
              <a:rPr lang="en-US" altLang="en-US" sz="1800" b="1" dirty="0"/>
              <a:t>).</a:t>
            </a:r>
          </a:p>
          <a:p>
            <a:pPr eaLnBrk="1" hangingPunct="1">
              <a:spcBef>
                <a:spcPct val="0"/>
              </a:spcBef>
            </a:pPr>
            <a:endParaRPr lang="en-US" altLang="en-US" sz="2000" b="1" dirty="0"/>
          </a:p>
          <a:p>
            <a:pPr eaLnBrk="1" hangingPunct="1">
              <a:spcBef>
                <a:spcPct val="0"/>
              </a:spcBef>
            </a:pPr>
            <a:r>
              <a:rPr lang="en-US" altLang="en-US" sz="2000" b="1" dirty="0"/>
              <a:t>Integrate </a:t>
            </a:r>
            <a:r>
              <a:rPr lang="en-US" altLang="en-US" sz="2000" b="1" i="1" dirty="0"/>
              <a:t>dB</a:t>
            </a:r>
            <a:r>
              <a:rPr lang="en-US" altLang="en-US" sz="2000" b="1" dirty="0"/>
              <a:t>/</a:t>
            </a:r>
            <a:r>
              <a:rPr lang="en-US" altLang="en-US" sz="2000" b="1" i="1" dirty="0" err="1"/>
              <a:t>dz</a:t>
            </a:r>
            <a:r>
              <a:rPr lang="en-US" altLang="en-US" sz="2000" b="1" dirty="0"/>
              <a:t> equation numerically, find </a:t>
            </a:r>
            <a:r>
              <a:rPr lang="en-US" altLang="en-US" sz="2000" b="1" u="sng" dirty="0"/>
              <a:t>equilibrium height</a:t>
            </a:r>
            <a:r>
              <a:rPr lang="en-US" altLang="en-US" sz="2000" b="1" dirty="0"/>
              <a:t> (height above LFC where buoyancy goes to 0).</a:t>
            </a:r>
          </a:p>
        </p:txBody>
      </p:sp>
      <p:pic>
        <p:nvPicPr>
          <p:cNvPr id="37891" name="Picture 2">
            <a:extLst>
              <a:ext uri="{FF2B5EF4-FFF2-40B4-BE49-F238E27FC236}">
                <a16:creationId xmlns:a16="http://schemas.microsoft.com/office/drawing/2014/main" id="{A0090776-B2A4-4926-87FF-6B9CDC1B4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0223"/>
          <a:stretch>
            <a:fillRect/>
          </a:stretch>
        </p:blipFill>
        <p:spPr bwMode="auto">
          <a:xfrm>
            <a:off x="330200" y="3398838"/>
            <a:ext cx="445135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a:extLst>
              <a:ext uri="{FF2B5EF4-FFF2-40B4-BE49-F238E27FC236}">
                <a16:creationId xmlns:a16="http://schemas.microsoft.com/office/drawing/2014/main" id="{A1E98C5F-DF00-51A1-832A-4C740D0EA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349" b="-127"/>
          <a:stretch>
            <a:fillRect/>
          </a:stretch>
        </p:blipFill>
        <p:spPr bwMode="auto">
          <a:xfrm>
            <a:off x="4235450" y="3398838"/>
            <a:ext cx="445135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a:extLst>
              <a:ext uri="{FF2B5EF4-FFF2-40B4-BE49-F238E27FC236}">
                <a16:creationId xmlns:a16="http://schemas.microsoft.com/office/drawing/2014/main" id="{45881574-52D9-44B1-D6F8-4E4C4059C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6285" b="50223"/>
          <a:stretch>
            <a:fillRect/>
          </a:stretch>
        </p:blipFill>
        <p:spPr bwMode="auto">
          <a:xfrm>
            <a:off x="8216900" y="3411538"/>
            <a:ext cx="611188"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34818549-EEE3-10BF-14C5-8860828D15E0}"/>
              </a:ext>
            </a:extLst>
          </p:cNvPr>
          <p:cNvCxnSpPr>
            <a:cxnSpLocks/>
          </p:cNvCxnSpPr>
          <p:nvPr/>
        </p:nvCxnSpPr>
        <p:spPr>
          <a:xfrm flipH="1">
            <a:off x="1528763" y="5616575"/>
            <a:ext cx="241300" cy="398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
            <a:extLst>
              <a:ext uri="{FF2B5EF4-FFF2-40B4-BE49-F238E27FC236}">
                <a16:creationId xmlns:a16="http://schemas.microsoft.com/office/drawing/2014/main" id="{A8FE5776-D344-63E6-5FEB-24F6C07375EF}"/>
              </a:ext>
            </a:extLst>
          </p:cNvPr>
          <p:cNvSpPr txBox="1">
            <a:spLocks noChangeArrowheads="1"/>
          </p:cNvSpPr>
          <p:nvPr/>
        </p:nvSpPr>
        <p:spPr bwMode="auto">
          <a:xfrm>
            <a:off x="1019175" y="5973763"/>
            <a:ext cx="2527300" cy="3381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b="1" i="1" dirty="0">
                <a:latin typeface="+mn-lt"/>
              </a:rPr>
              <a:t>R</a:t>
            </a:r>
            <a:r>
              <a:rPr lang="en-US" altLang="en-US" sz="1600" b="1" baseline="30000" dirty="0">
                <a:latin typeface="+mn-lt"/>
              </a:rPr>
              <a:t>2</a:t>
            </a:r>
            <a:r>
              <a:rPr lang="en-US" altLang="en-US" sz="1600" b="1" dirty="0">
                <a:latin typeface="+mn-lt"/>
              </a:rPr>
              <a:t>/(1-</a:t>
            </a:r>
            <a:r>
              <a:rPr lang="en-US" altLang="en-US" sz="1600" b="1" i="1" dirty="0">
                <a:latin typeface="Symbol" pitchFamily="2" charset="2"/>
              </a:rPr>
              <a:t>f</a:t>
            </a:r>
            <a:r>
              <a:rPr lang="en-US" altLang="en-US" sz="1600" b="1" i="1" baseline="-25000" dirty="0">
                <a:latin typeface="+mn-lt"/>
              </a:rPr>
              <a:t>E</a:t>
            </a:r>
            <a:r>
              <a:rPr lang="en-US" altLang="en-US" sz="1600" b="1" dirty="0">
                <a:latin typeface="+mn-lt"/>
              </a:rPr>
              <a:t>) = 0.52</a:t>
            </a:r>
          </a:p>
        </p:txBody>
      </p:sp>
      <p:cxnSp>
        <p:nvCxnSpPr>
          <p:cNvPr id="13" name="Straight Connector 12">
            <a:extLst>
              <a:ext uri="{FF2B5EF4-FFF2-40B4-BE49-F238E27FC236}">
                <a16:creationId xmlns:a16="http://schemas.microsoft.com/office/drawing/2014/main" id="{10E6DBAE-33A0-4E98-79AA-D51326F88ACD}"/>
              </a:ext>
            </a:extLst>
          </p:cNvPr>
          <p:cNvCxnSpPr>
            <a:cxnSpLocks/>
          </p:cNvCxnSpPr>
          <p:nvPr/>
        </p:nvCxnSpPr>
        <p:spPr>
          <a:xfrm flipH="1">
            <a:off x="5597525" y="4838700"/>
            <a:ext cx="508000" cy="6508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
            <a:extLst>
              <a:ext uri="{FF2B5EF4-FFF2-40B4-BE49-F238E27FC236}">
                <a16:creationId xmlns:a16="http://schemas.microsoft.com/office/drawing/2014/main" id="{0D71A441-F92C-90BE-6EED-01667F951E9F}"/>
              </a:ext>
            </a:extLst>
          </p:cNvPr>
          <p:cNvSpPr txBox="1">
            <a:spLocks noChangeArrowheads="1"/>
          </p:cNvSpPr>
          <p:nvPr/>
        </p:nvSpPr>
        <p:spPr bwMode="auto">
          <a:xfrm>
            <a:off x="5086350" y="5448300"/>
            <a:ext cx="2528888" cy="3381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b="1" i="1" dirty="0">
                <a:latin typeface="+mn-lt"/>
              </a:rPr>
              <a:t>R</a:t>
            </a:r>
            <a:r>
              <a:rPr lang="en-US" altLang="en-US" sz="1600" b="1" baseline="30000" dirty="0">
                <a:latin typeface="+mn-lt"/>
              </a:rPr>
              <a:t>2</a:t>
            </a:r>
            <a:r>
              <a:rPr lang="en-US" altLang="en-US" sz="1600" b="1" dirty="0">
                <a:latin typeface="+mn-lt"/>
              </a:rPr>
              <a:t>/(1-</a:t>
            </a:r>
            <a:r>
              <a:rPr lang="en-US" altLang="en-US" sz="1600" b="1" i="1" dirty="0">
                <a:latin typeface="Symbol" pitchFamily="2" charset="2"/>
              </a:rPr>
              <a:t>f</a:t>
            </a:r>
            <a:r>
              <a:rPr lang="en-US" altLang="en-US" sz="1600" b="1" i="1" baseline="-25000" dirty="0">
                <a:latin typeface="+mn-lt"/>
              </a:rPr>
              <a:t>E</a:t>
            </a:r>
            <a:r>
              <a:rPr lang="en-US" altLang="en-US" sz="1600" b="1" dirty="0">
                <a:latin typeface="+mn-lt"/>
              </a:rPr>
              <a:t>) = 2.25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6FA25857-3309-2E88-0F67-C07C607E12B8}"/>
              </a:ext>
            </a:extLst>
          </p:cNvPr>
          <p:cNvSpPr txBox="1">
            <a:spLocks noChangeArrowheads="1"/>
          </p:cNvSpPr>
          <p:nvPr/>
        </p:nvSpPr>
        <p:spPr bwMode="auto">
          <a:xfrm>
            <a:off x="342251" y="-48104"/>
            <a:ext cx="4686204"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algn="ctr" eaLnBrk="1" hangingPunct="1">
              <a:spcBef>
                <a:spcPct val="0"/>
              </a:spcBef>
              <a:buFontTx/>
              <a:buNone/>
              <a:defRPr/>
            </a:pPr>
            <a:r>
              <a:rPr lang="en-US" altLang="en-US" sz="2000" b="1" dirty="0">
                <a:latin typeface="+mn-lt"/>
              </a:rPr>
              <a:t>Why such a sharp transition with </a:t>
            </a:r>
            <a:r>
              <a:rPr lang="en-US" altLang="en-US" sz="2000" b="1" i="1" dirty="0">
                <a:latin typeface="+mn-lt"/>
              </a:rPr>
              <a:t>R</a:t>
            </a:r>
            <a:r>
              <a:rPr lang="en-US" altLang="en-US" sz="2000" b="1" dirty="0">
                <a:latin typeface="+mn-lt"/>
              </a:rPr>
              <a:t> and scaling with </a:t>
            </a:r>
            <a:r>
              <a:rPr lang="en-US" altLang="en-US" sz="2000" b="1" i="1" dirty="0">
                <a:latin typeface="+mn-lt"/>
              </a:rPr>
              <a:t>R</a:t>
            </a:r>
            <a:r>
              <a:rPr lang="en-US" altLang="en-US" sz="2000" b="1" baseline="30000" dirty="0">
                <a:latin typeface="+mn-lt"/>
              </a:rPr>
              <a:t>2</a:t>
            </a:r>
            <a:r>
              <a:rPr lang="en-US" altLang="en-US" sz="2000" b="1" dirty="0">
                <a:latin typeface="+mn-lt"/>
              </a:rPr>
              <a:t>/(1-</a:t>
            </a:r>
            <a:r>
              <a:rPr lang="en-US" altLang="en-US" sz="2000" b="1" i="1" dirty="0">
                <a:latin typeface="Symbol" pitchFamily="2" charset="2"/>
              </a:rPr>
              <a:t>f</a:t>
            </a:r>
            <a:r>
              <a:rPr lang="en-US" altLang="en-US" sz="2000" b="1" i="1" baseline="-25000" dirty="0">
                <a:latin typeface="+mn-lt"/>
              </a:rPr>
              <a:t>E</a:t>
            </a:r>
            <a:r>
              <a:rPr lang="en-US" altLang="en-US" sz="2000" b="1" dirty="0">
                <a:latin typeface="+mn-lt"/>
              </a:rPr>
              <a:t>)?</a:t>
            </a:r>
          </a:p>
        </p:txBody>
      </p:sp>
      <p:sp>
        <p:nvSpPr>
          <p:cNvPr id="5" name="TextBox 1">
            <a:extLst>
              <a:ext uri="{FF2B5EF4-FFF2-40B4-BE49-F238E27FC236}">
                <a16:creationId xmlns:a16="http://schemas.microsoft.com/office/drawing/2014/main" id="{DCA48A70-10CB-1E8D-2CB7-3D085692A6E8}"/>
              </a:ext>
            </a:extLst>
          </p:cNvPr>
          <p:cNvSpPr txBox="1">
            <a:spLocks noChangeArrowheads="1"/>
          </p:cNvSpPr>
          <p:nvPr/>
        </p:nvSpPr>
        <p:spPr bwMode="auto">
          <a:xfrm>
            <a:off x="6242050" y="1511364"/>
            <a:ext cx="2695575" cy="5262979"/>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b="1" dirty="0">
                <a:latin typeface="+mn-lt"/>
              </a:rPr>
              <a:t>Since the </a:t>
            </a:r>
            <a:r>
              <a:rPr lang="en-US" altLang="en-US" sz="1600" b="1" i="1" dirty="0">
                <a:latin typeface="+mn-lt"/>
              </a:rPr>
              <a:t>dB</a:t>
            </a:r>
            <a:r>
              <a:rPr lang="en-US" altLang="en-US" sz="1600" b="1" dirty="0">
                <a:latin typeface="+mn-lt"/>
              </a:rPr>
              <a:t>/</a:t>
            </a:r>
            <a:r>
              <a:rPr lang="en-US" altLang="en-US" sz="1600" b="1" i="1" dirty="0" err="1">
                <a:latin typeface="+mn-lt"/>
              </a:rPr>
              <a:t>dz</a:t>
            </a:r>
            <a:r>
              <a:rPr lang="en-US" altLang="en-US" sz="1600" b="1" dirty="0">
                <a:latin typeface="+mn-lt"/>
              </a:rPr>
              <a:t> profile is mainly a balance between production by term 1 and sink from term 3, this implies </a:t>
            </a:r>
            <a:r>
              <a:rPr lang="en-US" altLang="en-US" sz="1600" b="1" i="1" dirty="0">
                <a:latin typeface="+mn-lt"/>
              </a:rPr>
              <a:t>dB</a:t>
            </a:r>
            <a:r>
              <a:rPr lang="en-US" altLang="en-US" sz="1600" b="1" dirty="0">
                <a:latin typeface="+mn-lt"/>
              </a:rPr>
              <a:t>/</a:t>
            </a:r>
            <a:r>
              <a:rPr lang="en-US" altLang="en-US" sz="1600" b="1" i="1" dirty="0" err="1">
                <a:latin typeface="+mn-lt"/>
              </a:rPr>
              <a:t>dz</a:t>
            </a:r>
            <a:r>
              <a:rPr lang="en-US" altLang="en-US" sz="1600" b="1" dirty="0">
                <a:latin typeface="+mn-lt"/>
              </a:rPr>
              <a:t> &lt; 0 when </a:t>
            </a:r>
          </a:p>
          <a:p>
            <a:pPr eaLnBrk="1" hangingPunct="1">
              <a:spcBef>
                <a:spcPct val="0"/>
              </a:spcBef>
              <a:buFontTx/>
              <a:buNone/>
              <a:defRPr/>
            </a:pPr>
            <a:r>
              <a:rPr lang="en-US" altLang="en-US" sz="1600" b="1" dirty="0">
                <a:latin typeface="+mn-lt"/>
              </a:rPr>
              <a:t>|term 1|/|term 3| &lt; 1. </a:t>
            </a:r>
          </a:p>
          <a:p>
            <a:pPr eaLnBrk="1" hangingPunct="1">
              <a:spcBef>
                <a:spcPct val="0"/>
              </a:spcBef>
              <a:buFontTx/>
              <a:buNone/>
              <a:defRPr/>
            </a:pPr>
            <a:endParaRPr lang="en-US" altLang="en-US" sz="1600" b="1" dirty="0">
              <a:latin typeface="+mn-lt"/>
            </a:endParaRPr>
          </a:p>
          <a:p>
            <a:pPr eaLnBrk="1" hangingPunct="1">
              <a:spcBef>
                <a:spcPct val="0"/>
              </a:spcBef>
              <a:buFontTx/>
              <a:buNone/>
              <a:defRPr/>
            </a:pPr>
            <a:endParaRPr lang="en-US" altLang="en-US" sz="1600" b="1" dirty="0">
              <a:latin typeface="+mn-lt"/>
            </a:endParaRPr>
          </a:p>
          <a:p>
            <a:pPr eaLnBrk="1" hangingPunct="1">
              <a:spcBef>
                <a:spcPct val="0"/>
              </a:spcBef>
              <a:buFontTx/>
              <a:buNone/>
              <a:defRPr/>
            </a:pPr>
            <a:r>
              <a:rPr lang="en-US" altLang="en-US" sz="1600" b="1" dirty="0">
                <a:latin typeface="+mn-lt"/>
              </a:rPr>
              <a:t>We can set dB/</a:t>
            </a:r>
            <a:r>
              <a:rPr lang="en-US" altLang="en-US" sz="1600" b="1" dirty="0" err="1">
                <a:latin typeface="+mn-lt"/>
              </a:rPr>
              <a:t>dz</a:t>
            </a:r>
            <a:r>
              <a:rPr lang="en-US" altLang="en-US" sz="1600" b="1" dirty="0">
                <a:latin typeface="+mn-lt"/>
              </a:rPr>
              <a:t> = 0 to find this transition point, neglect term 2, use the expression for </a:t>
            </a:r>
            <a:r>
              <a:rPr lang="en-US" altLang="en-US" sz="1600" b="1" dirty="0">
                <a:latin typeface="Symbol" pitchFamily="2" charset="2"/>
              </a:rPr>
              <a:t>e</a:t>
            </a:r>
            <a:r>
              <a:rPr lang="en-US" altLang="en-US" sz="1600" b="1" dirty="0">
                <a:latin typeface="+mn-lt"/>
              </a:rPr>
              <a:t>, and rearrange terms to show </a:t>
            </a:r>
            <a:r>
              <a:rPr lang="en-US" altLang="en-US" sz="1600" b="1" i="1" dirty="0">
                <a:latin typeface="+mn-lt"/>
              </a:rPr>
              <a:t>transition to deep convection occurs when the ratio R</a:t>
            </a:r>
            <a:r>
              <a:rPr lang="en-US" altLang="en-US" sz="1600" b="1" baseline="30000" dirty="0">
                <a:latin typeface="+mn-lt"/>
              </a:rPr>
              <a:t>2</a:t>
            </a:r>
            <a:r>
              <a:rPr lang="en-US" altLang="en-US" sz="1600" b="1" i="1" dirty="0">
                <a:latin typeface="+mn-lt"/>
              </a:rPr>
              <a:t>/</a:t>
            </a:r>
            <a:r>
              <a:rPr lang="en-US" altLang="en-US" sz="1600" b="1" dirty="0">
                <a:latin typeface="+mn-lt"/>
              </a:rPr>
              <a:t>(1-</a:t>
            </a:r>
            <a:r>
              <a:rPr lang="en-US" altLang="en-US" sz="1600" b="1" i="1" dirty="0">
                <a:latin typeface="Symbol" pitchFamily="2" charset="2"/>
              </a:rPr>
              <a:t>f</a:t>
            </a:r>
            <a:r>
              <a:rPr lang="en-US" altLang="en-US" sz="1600" b="1" i="1" baseline="-25000" dirty="0">
                <a:latin typeface="+mn-lt"/>
              </a:rPr>
              <a:t>E</a:t>
            </a:r>
            <a:r>
              <a:rPr lang="en-US" altLang="en-US" sz="1600" b="1" dirty="0">
                <a:latin typeface="+mn-lt"/>
              </a:rPr>
              <a:t>)</a:t>
            </a:r>
            <a:r>
              <a:rPr lang="en-US" altLang="en-US" sz="1600" b="1" i="1" dirty="0">
                <a:latin typeface="+mn-lt"/>
              </a:rPr>
              <a:t> is greater than a certain lapse rate-dependent threshold value</a:t>
            </a:r>
            <a:r>
              <a:rPr lang="en-US" altLang="en-US" sz="1600" b="1" dirty="0">
                <a:latin typeface="+mn-lt"/>
              </a:rPr>
              <a:t> (dashed lines in the figure in the previous slide).</a:t>
            </a:r>
          </a:p>
        </p:txBody>
      </p:sp>
      <p:sp>
        <p:nvSpPr>
          <p:cNvPr id="38915" name="Picture 2">
            <a:extLst>
              <a:ext uri="{FF2B5EF4-FFF2-40B4-BE49-F238E27FC236}">
                <a16:creationId xmlns:a16="http://schemas.microsoft.com/office/drawing/2014/main" id="{0753E025-221E-FD64-0FDD-2935D8FB962B}"/>
              </a:ext>
            </a:extLst>
          </p:cNvPr>
          <p:cNvSpPr>
            <a:spLocks noChangeAspect="1" noChangeArrowheads="1"/>
          </p:cNvSpPr>
          <p:nvPr/>
        </p:nvSpPr>
        <p:spPr bwMode="auto">
          <a:xfrm>
            <a:off x="206375" y="1169988"/>
            <a:ext cx="5899150"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8916" name="Picture 2">
            <a:extLst>
              <a:ext uri="{FF2B5EF4-FFF2-40B4-BE49-F238E27FC236}">
                <a16:creationId xmlns:a16="http://schemas.microsoft.com/office/drawing/2014/main" id="{8747A6B2-9878-DE0E-7B5C-CA92E0896ABB}"/>
              </a:ext>
            </a:extLst>
          </p:cNvPr>
          <p:cNvSpPr>
            <a:spLocks noChangeAspect="1" noChangeArrowheads="1"/>
          </p:cNvSpPr>
          <p:nvPr/>
        </p:nvSpPr>
        <p:spPr bwMode="auto">
          <a:xfrm>
            <a:off x="412750" y="942975"/>
            <a:ext cx="5599113"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 name="Picture 5">
            <a:extLst>
              <a:ext uri="{FF2B5EF4-FFF2-40B4-BE49-F238E27FC236}">
                <a16:creationId xmlns:a16="http://schemas.microsoft.com/office/drawing/2014/main" id="{115FE344-D0AC-979B-9B7E-4591C90F2C26}"/>
              </a:ext>
            </a:extLst>
          </p:cNvPr>
          <p:cNvPicPr>
            <a:picLocks noChangeAspect="1"/>
          </p:cNvPicPr>
          <p:nvPr/>
        </p:nvPicPr>
        <p:blipFill rotWithShape="1">
          <a:blip r:embed="rId2">
            <a:extLst>
              <a:ext uri="{28A0092B-C50C-407E-A947-70E740481C1C}">
                <a14:useLocalDpi xmlns:a14="http://schemas.microsoft.com/office/drawing/2010/main" val="0"/>
              </a:ext>
            </a:extLst>
          </a:blip>
          <a:srcRect l="18195" t="19333" r="33611" b="9112"/>
          <a:stretch/>
        </p:blipFill>
        <p:spPr>
          <a:xfrm>
            <a:off x="81152" y="1298798"/>
            <a:ext cx="5933747" cy="5506243"/>
          </a:xfrm>
          <a:prstGeom prst="rect">
            <a:avLst/>
          </a:prstGeom>
        </p:spPr>
      </p:pic>
      <p:pic>
        <p:nvPicPr>
          <p:cNvPr id="7" name="Picture 6">
            <a:extLst>
              <a:ext uri="{FF2B5EF4-FFF2-40B4-BE49-F238E27FC236}">
                <a16:creationId xmlns:a16="http://schemas.microsoft.com/office/drawing/2014/main" id="{E5EDE675-BFA6-C5F8-E0B7-74CE9F7BD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55" t="55168" r="44028" b="30222"/>
          <a:stretch>
            <a:fillRect/>
          </a:stretch>
        </p:blipFill>
        <p:spPr bwMode="auto">
          <a:xfrm>
            <a:off x="5310663" y="274479"/>
            <a:ext cx="3527322" cy="105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D0FD3EF4-F310-0A0A-E054-99EC0A507E9B}"/>
              </a:ext>
            </a:extLst>
          </p:cNvPr>
          <p:cNvSpPr txBox="1">
            <a:spLocks noChangeArrowheads="1"/>
          </p:cNvSpPr>
          <p:nvPr/>
        </p:nvSpPr>
        <p:spPr bwMode="auto">
          <a:xfrm>
            <a:off x="412242" y="814348"/>
            <a:ext cx="8731758"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FontTx/>
              <a:buNone/>
              <a:defRPr/>
            </a:pPr>
            <a:r>
              <a:rPr lang="en-US" altLang="en-US" sz="2000" b="1" dirty="0">
                <a:latin typeface="+mn-lt"/>
              </a:rPr>
              <a:t>These results support the idea of a </a:t>
            </a:r>
            <a:r>
              <a:rPr lang="en-US" altLang="en-US" sz="2000" b="1" i="1" u="sng" dirty="0">
                <a:latin typeface="+mn-lt"/>
              </a:rPr>
              <a:t>scale selection</a:t>
            </a:r>
            <a:r>
              <a:rPr lang="en-US" altLang="en-US" sz="2000" b="1" dirty="0">
                <a:latin typeface="+mn-lt"/>
              </a:rPr>
              <a:t> controlling deep convection initiation </a:t>
            </a:r>
            <a:r>
              <a:rPr lang="en-US" altLang="en-US" sz="2000" b="1" i="1" dirty="0">
                <a:latin typeface="+mn-lt"/>
              </a:rPr>
              <a:t>under idealized conditions</a:t>
            </a:r>
            <a:r>
              <a:rPr lang="en-US" altLang="en-US" sz="2000" b="1" dirty="0">
                <a:latin typeface="+mn-lt"/>
              </a:rPr>
              <a:t>:</a:t>
            </a:r>
          </a:p>
        </p:txBody>
      </p:sp>
      <p:sp>
        <p:nvSpPr>
          <p:cNvPr id="4" name="TextBox 1">
            <a:extLst>
              <a:ext uri="{FF2B5EF4-FFF2-40B4-BE49-F238E27FC236}">
                <a16:creationId xmlns:a16="http://schemas.microsoft.com/office/drawing/2014/main" id="{ADC1A94B-B335-C89B-04F7-5CA2FB4A0D59}"/>
              </a:ext>
            </a:extLst>
          </p:cNvPr>
          <p:cNvSpPr txBox="1">
            <a:spLocks noChangeArrowheads="1"/>
          </p:cNvSpPr>
          <p:nvPr/>
        </p:nvSpPr>
        <p:spPr bwMode="auto">
          <a:xfrm>
            <a:off x="926306" y="1642023"/>
            <a:ext cx="7507288" cy="156966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FontTx/>
              <a:buNone/>
              <a:defRPr/>
            </a:pPr>
            <a:r>
              <a:rPr lang="en-US" altLang="en-US" sz="1800" b="1" i="1" dirty="0">
                <a:latin typeface="+mn-lt"/>
              </a:rPr>
              <a:t>In environments potentially supporting deep convection, initiation occurs when the area of cloud base (or sub-cloud ascent) exceeds a certain </a:t>
            </a:r>
            <a:r>
              <a:rPr lang="en-US" altLang="en-US" sz="1800" b="1" i="1" u="sng" dirty="0">
                <a:latin typeface="+mn-lt"/>
              </a:rPr>
              <a:t>threshold scale</a:t>
            </a:r>
            <a:r>
              <a:rPr lang="en-US" altLang="en-US" sz="1800" b="1" i="1" dirty="0">
                <a:latin typeface="+mn-lt"/>
              </a:rPr>
              <a:t>, and this scale decreases with an increase in environmental relative humidity (and lapse rate).</a:t>
            </a:r>
          </a:p>
        </p:txBody>
      </p:sp>
      <p:sp>
        <p:nvSpPr>
          <p:cNvPr id="5" name="TextBox 1">
            <a:extLst>
              <a:ext uri="{FF2B5EF4-FFF2-40B4-BE49-F238E27FC236}">
                <a16:creationId xmlns:a16="http://schemas.microsoft.com/office/drawing/2014/main" id="{7288184D-23F6-4A55-F44D-F6738C3584CF}"/>
              </a:ext>
            </a:extLst>
          </p:cNvPr>
          <p:cNvSpPr txBox="1">
            <a:spLocks noChangeArrowheads="1"/>
          </p:cNvSpPr>
          <p:nvPr/>
        </p:nvSpPr>
        <p:spPr bwMode="auto">
          <a:xfrm>
            <a:off x="398463" y="3186283"/>
            <a:ext cx="85629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en-US" altLang="en-US" sz="2000" b="1" dirty="0"/>
          </a:p>
          <a:p>
            <a:pPr eaLnBrk="1" hangingPunct="1">
              <a:spcBef>
                <a:spcPct val="0"/>
              </a:spcBef>
            </a:pPr>
            <a:r>
              <a:rPr lang="en-US" altLang="en-US" sz="2000" b="1" dirty="0"/>
              <a:t> The transition to deep convection in the space of (</a:t>
            </a:r>
            <a:r>
              <a:rPr lang="en-US" altLang="en-US" sz="2000" b="1" i="1" dirty="0"/>
              <a:t>R</a:t>
            </a:r>
            <a:r>
              <a:rPr lang="en-US" altLang="en-US" sz="2000" b="1" dirty="0"/>
              <a:t>, </a:t>
            </a:r>
            <a:r>
              <a:rPr lang="en-US" altLang="en-US" sz="2000" b="1" i="1" dirty="0" err="1">
                <a:latin typeface="Symbol" pitchFamily="2" charset="2"/>
              </a:rPr>
              <a:t>f</a:t>
            </a:r>
            <a:r>
              <a:rPr lang="en-US" altLang="en-US" sz="2000" b="1" i="1" baseline="-25000" dirty="0" err="1"/>
              <a:t>E</a:t>
            </a:r>
            <a:r>
              <a:rPr lang="en-US" altLang="en-US" sz="2000" b="1" dirty="0"/>
              <a:t>) is well described by curves of constant </a:t>
            </a:r>
            <a:r>
              <a:rPr lang="en-US" altLang="en-US" sz="2000" b="1" i="1" dirty="0"/>
              <a:t>R</a:t>
            </a:r>
            <a:r>
              <a:rPr lang="en-US" altLang="en-US" sz="2000" b="1" baseline="30000" dirty="0"/>
              <a:t>2</a:t>
            </a:r>
            <a:r>
              <a:rPr lang="en-US" altLang="en-US" sz="2000" b="1" dirty="0"/>
              <a:t>/(1 - </a:t>
            </a:r>
            <a:r>
              <a:rPr lang="en-US" altLang="en-US" sz="2000" b="1" i="1" dirty="0" err="1">
                <a:latin typeface="Symbol" pitchFamily="2" charset="2"/>
              </a:rPr>
              <a:t>f</a:t>
            </a:r>
            <a:r>
              <a:rPr lang="en-US" altLang="en-US" sz="2000" b="1" i="1" baseline="-25000" dirty="0" err="1"/>
              <a:t>E</a:t>
            </a:r>
            <a:r>
              <a:rPr lang="en-US" altLang="en-US" sz="2000" b="1" dirty="0"/>
              <a:t>) that vary with lapse rate. Change from shallow to deep convection happens with changes to cloud base </a:t>
            </a:r>
            <a:r>
              <a:rPr lang="en-US" altLang="en-US" sz="2000" b="1" i="1" dirty="0"/>
              <a:t>R</a:t>
            </a:r>
            <a:r>
              <a:rPr lang="en-US" altLang="en-US" sz="2000" b="1" dirty="0"/>
              <a:t> of as little as a few hundred meters.</a:t>
            </a:r>
          </a:p>
          <a:p>
            <a:pPr eaLnBrk="1" hangingPunct="1">
              <a:spcBef>
                <a:spcPct val="0"/>
              </a:spcBef>
            </a:pPr>
            <a:endParaRPr lang="en-US" altLang="en-US" sz="2000" b="1" dirty="0"/>
          </a:p>
          <a:p>
            <a:pPr eaLnBrk="1" hangingPunct="1">
              <a:spcBef>
                <a:spcPct val="0"/>
              </a:spcBef>
            </a:pPr>
            <a:r>
              <a:rPr lang="en-US" altLang="en-US" sz="2000" b="1" dirty="0"/>
              <a:t> Overall, suggests that small changes to horizontal scale of low-level circulations driven by external forcing or convection itself (e.g. cold pools) could be dominant regulator of deep convective initiation.</a:t>
            </a:r>
          </a:p>
        </p:txBody>
      </p:sp>
      <p:sp>
        <p:nvSpPr>
          <p:cNvPr id="7" name="TextBox 1">
            <a:extLst>
              <a:ext uri="{FF2B5EF4-FFF2-40B4-BE49-F238E27FC236}">
                <a16:creationId xmlns:a16="http://schemas.microsoft.com/office/drawing/2014/main" id="{5A79E356-0B4F-3F42-90F7-D34EF7FB1068}"/>
              </a:ext>
            </a:extLst>
          </p:cNvPr>
          <p:cNvSpPr txBox="1">
            <a:spLocks noChangeArrowheads="1"/>
          </p:cNvSpPr>
          <p:nvPr/>
        </p:nvSpPr>
        <p:spPr bwMode="auto">
          <a:xfrm>
            <a:off x="393541" y="-174866"/>
            <a:ext cx="8101013" cy="1015663"/>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r>
              <a:rPr lang="en-US" altLang="en-US" sz="3200" b="1" dirty="0">
                <a:latin typeface="+mn-lt"/>
              </a:rPr>
              <a:t>Conclusions</a:t>
            </a:r>
            <a:endParaRPr lang="en-US" altLang="en-US" sz="32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D0FD3EF4-F310-0A0A-E054-99EC0A507E9B}"/>
              </a:ext>
            </a:extLst>
          </p:cNvPr>
          <p:cNvSpPr txBox="1">
            <a:spLocks noChangeArrowheads="1"/>
          </p:cNvSpPr>
          <p:nvPr/>
        </p:nvSpPr>
        <p:spPr bwMode="auto">
          <a:xfrm>
            <a:off x="393541" y="339728"/>
            <a:ext cx="8561070" cy="323165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None/>
              <a:defRPr/>
            </a:pPr>
            <a:r>
              <a:rPr lang="en-US" altLang="en-US" sz="2000" b="1" dirty="0">
                <a:latin typeface="+mn-lt"/>
              </a:rPr>
              <a:t>This study is consistent with many previous studies, but synthesizes and provides a conceptual framework for understanding factors influencing deep convection initiation.</a:t>
            </a:r>
          </a:p>
          <a:p>
            <a:pPr eaLnBrk="1" hangingPunct="1">
              <a:spcBef>
                <a:spcPct val="0"/>
              </a:spcBef>
              <a:buNone/>
              <a:defRPr/>
            </a:pPr>
            <a:endParaRPr lang="en-US" altLang="en-US" sz="2000" b="1" dirty="0">
              <a:latin typeface="+mn-lt"/>
            </a:endParaRPr>
          </a:p>
          <a:p>
            <a:pPr eaLnBrk="1" hangingPunct="1">
              <a:spcBef>
                <a:spcPct val="0"/>
              </a:spcBef>
              <a:buNone/>
              <a:defRPr/>
            </a:pPr>
            <a:r>
              <a:rPr lang="en-US" altLang="en-US" sz="2000" b="1" dirty="0">
                <a:latin typeface="+mn-lt"/>
              </a:rPr>
              <a:t>However… the simulations presented here were </a:t>
            </a:r>
            <a:r>
              <a:rPr lang="en-US" altLang="en-US" sz="2000" b="1" i="1" u="sng" dirty="0">
                <a:latin typeface="+mn-lt"/>
              </a:rPr>
              <a:t>highly</a:t>
            </a:r>
            <a:r>
              <a:rPr lang="en-US" altLang="en-US" sz="2000" b="1" i="1" dirty="0">
                <a:latin typeface="+mn-lt"/>
              </a:rPr>
              <a:t> idealized</a:t>
            </a:r>
            <a:r>
              <a:rPr lang="en-US" altLang="en-US" sz="2000" b="1" dirty="0">
                <a:latin typeface="+mn-lt"/>
              </a:rPr>
              <a:t>. </a:t>
            </a:r>
            <a:r>
              <a:rPr lang="en-US" altLang="en-US" sz="2000" b="1" dirty="0"/>
              <a:t>Is the scaling proposed here still applicable as complicating factors are added?</a:t>
            </a:r>
          </a:p>
          <a:p>
            <a:pPr eaLnBrk="1" hangingPunct="1">
              <a:spcBef>
                <a:spcPct val="0"/>
              </a:spcBef>
              <a:buNone/>
              <a:defRPr/>
            </a:pPr>
            <a:endParaRPr lang="en-US" altLang="en-US" sz="2000" b="1" dirty="0"/>
          </a:p>
          <a:p>
            <a:pPr eaLnBrk="1" hangingPunct="1">
              <a:spcBef>
                <a:spcPct val="0"/>
              </a:spcBef>
              <a:buFontTx/>
              <a:buNone/>
              <a:defRPr/>
            </a:pPr>
            <a:r>
              <a:rPr lang="en-US" altLang="en-US" sz="2000" b="1" dirty="0">
                <a:latin typeface="+mn-lt"/>
              </a:rPr>
              <a:t>Obviously real world deep convection is far more complicated: </a:t>
            </a:r>
          </a:p>
        </p:txBody>
      </p:sp>
      <p:sp>
        <p:nvSpPr>
          <p:cNvPr id="4" name="TextBox 1">
            <a:extLst>
              <a:ext uri="{FF2B5EF4-FFF2-40B4-BE49-F238E27FC236}">
                <a16:creationId xmlns:a16="http://schemas.microsoft.com/office/drawing/2014/main" id="{ADC1A94B-B335-C89B-04F7-5CA2FB4A0D59}"/>
              </a:ext>
            </a:extLst>
          </p:cNvPr>
          <p:cNvSpPr txBox="1">
            <a:spLocks noChangeArrowheads="1"/>
          </p:cNvSpPr>
          <p:nvPr/>
        </p:nvSpPr>
        <p:spPr bwMode="auto">
          <a:xfrm>
            <a:off x="690403" y="3718297"/>
            <a:ext cx="7804151" cy="147732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None/>
              <a:defRPr/>
            </a:pPr>
            <a:r>
              <a:rPr lang="en-US" altLang="en-US" sz="1800" b="1" i="1" dirty="0"/>
              <a:t>Environmental wind shear (see also Peters et al. 2022a,b, JAS)</a:t>
            </a:r>
            <a:endParaRPr lang="en-US" altLang="en-US" sz="1800" b="1" i="1" dirty="0">
              <a:latin typeface="+mn-lt"/>
            </a:endParaRPr>
          </a:p>
          <a:p>
            <a:pPr eaLnBrk="1" hangingPunct="1">
              <a:spcBef>
                <a:spcPct val="0"/>
              </a:spcBef>
              <a:buFontTx/>
              <a:buNone/>
              <a:defRPr/>
            </a:pPr>
            <a:r>
              <a:rPr lang="en-US" altLang="en-US" sz="1800" b="1" i="1" dirty="0">
                <a:latin typeface="+mn-lt"/>
              </a:rPr>
              <a:t>Microphysics and cold pools</a:t>
            </a:r>
          </a:p>
          <a:p>
            <a:pPr eaLnBrk="1" hangingPunct="1">
              <a:spcBef>
                <a:spcPct val="0"/>
              </a:spcBef>
              <a:buFontTx/>
              <a:buNone/>
              <a:defRPr/>
            </a:pPr>
            <a:r>
              <a:rPr lang="en-US" altLang="en-US" sz="1800" b="1" i="1" dirty="0">
                <a:latin typeface="+mn-lt"/>
              </a:rPr>
              <a:t>Environments with sharp vertical gradients in static stability and RH</a:t>
            </a:r>
          </a:p>
          <a:p>
            <a:pPr eaLnBrk="1" hangingPunct="1">
              <a:spcBef>
                <a:spcPct val="0"/>
              </a:spcBef>
              <a:buFontTx/>
              <a:buNone/>
              <a:defRPr/>
            </a:pPr>
            <a:r>
              <a:rPr lang="en-US" altLang="en-US" sz="1800" b="1" i="1" dirty="0">
                <a:latin typeface="+mn-lt"/>
              </a:rPr>
              <a:t>Many other relevant length and time scales…</a:t>
            </a:r>
          </a:p>
          <a:p>
            <a:pPr eaLnBrk="1" hangingPunct="1">
              <a:spcBef>
                <a:spcPct val="0"/>
              </a:spcBef>
              <a:buFontTx/>
              <a:buNone/>
              <a:defRPr/>
            </a:pPr>
            <a:endParaRPr lang="en-US" altLang="en-US" sz="1800" b="1" i="1" dirty="0">
              <a:latin typeface="+mn-lt"/>
            </a:endParaRPr>
          </a:p>
        </p:txBody>
      </p:sp>
      <p:sp>
        <p:nvSpPr>
          <p:cNvPr id="7" name="TextBox 1">
            <a:extLst>
              <a:ext uri="{FF2B5EF4-FFF2-40B4-BE49-F238E27FC236}">
                <a16:creationId xmlns:a16="http://schemas.microsoft.com/office/drawing/2014/main" id="{5A79E356-0B4F-3F42-90F7-D34EF7FB1068}"/>
              </a:ext>
            </a:extLst>
          </p:cNvPr>
          <p:cNvSpPr txBox="1">
            <a:spLocks noChangeArrowheads="1"/>
          </p:cNvSpPr>
          <p:nvPr/>
        </p:nvSpPr>
        <p:spPr bwMode="auto">
          <a:xfrm>
            <a:off x="393541" y="-390766"/>
            <a:ext cx="8101013" cy="1015663"/>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r>
              <a:rPr lang="en-US" altLang="en-US" sz="3200" b="1" dirty="0">
                <a:latin typeface="+mn-lt"/>
              </a:rPr>
              <a:t>Caveats and additional work</a:t>
            </a:r>
            <a:endParaRPr lang="en-US" altLang="en-US" sz="3200" b="1" dirty="0"/>
          </a:p>
        </p:txBody>
      </p:sp>
      <p:sp>
        <p:nvSpPr>
          <p:cNvPr id="2" name="Rectangle 1">
            <a:extLst>
              <a:ext uri="{FF2B5EF4-FFF2-40B4-BE49-F238E27FC236}">
                <a16:creationId xmlns:a16="http://schemas.microsoft.com/office/drawing/2014/main" id="{6C42115B-E0A8-52DC-43DE-89BFC9A6C54E}"/>
              </a:ext>
            </a:extLst>
          </p:cNvPr>
          <p:cNvSpPr/>
          <p:nvPr/>
        </p:nvSpPr>
        <p:spPr>
          <a:xfrm>
            <a:off x="412242" y="5276216"/>
            <a:ext cx="8082312" cy="1015663"/>
          </a:xfrm>
          <a:prstGeom prst="rect">
            <a:avLst/>
          </a:prstGeom>
        </p:spPr>
        <p:txBody>
          <a:bodyPr wrap="square">
            <a:spAutoFit/>
          </a:bodyPr>
          <a:lstStyle/>
          <a:p>
            <a:pPr eaLnBrk="1" hangingPunct="1">
              <a:defRPr/>
            </a:pPr>
            <a:r>
              <a:rPr lang="en-US" altLang="en-US" sz="2000" b="1" dirty="0"/>
              <a:t>Additional LES are needed both to better cover the phase space (particularly thermodynamic sounding) and to explore how the scaling is influenced by these other factors.</a:t>
            </a:r>
          </a:p>
        </p:txBody>
      </p:sp>
    </p:spTree>
    <p:extLst>
      <p:ext uri="{BB962C8B-B14F-4D97-AF65-F5344CB8AC3E}">
        <p14:creationId xmlns:p14="http://schemas.microsoft.com/office/powerpoint/2010/main" val="2680718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a:extLst>
              <a:ext uri="{FF2B5EF4-FFF2-40B4-BE49-F238E27FC236}">
                <a16:creationId xmlns:a16="http://schemas.microsoft.com/office/drawing/2014/main" id="{50551726-9C3D-6F52-BF1F-AB1FC2E2E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30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39C67ED-9A49-72E6-908A-12B2D8291F89}"/>
              </a:ext>
            </a:extLst>
          </p:cNvPr>
          <p:cNvSpPr txBox="1">
            <a:spLocks noChangeArrowheads="1"/>
          </p:cNvSpPr>
          <p:nvPr/>
        </p:nvSpPr>
        <p:spPr bwMode="auto">
          <a:xfrm>
            <a:off x="777875" y="-911225"/>
            <a:ext cx="7162800" cy="2678113"/>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endParaRPr lang="en-US" altLang="en-US" sz="3600" b="1" dirty="0"/>
          </a:p>
          <a:p>
            <a:pPr algn="ctr" eaLnBrk="1" hangingPunct="1">
              <a:defRPr/>
            </a:pPr>
            <a:r>
              <a:rPr lang="en-US" altLang="en-US" sz="2800" b="1" dirty="0">
                <a:solidFill>
                  <a:schemeClr val="accent2"/>
                </a:solidFill>
                <a:latin typeface="+mn-lt"/>
              </a:rPr>
              <a:t>Thank you!</a:t>
            </a:r>
          </a:p>
          <a:p>
            <a:pPr algn="ctr" eaLnBrk="1" hangingPunct="1">
              <a:defRPr/>
            </a:pPr>
            <a:endParaRPr lang="en-US" altLang="en-US" sz="1600" b="1" dirty="0">
              <a:solidFill>
                <a:schemeClr val="accent2"/>
              </a:solidFill>
              <a:latin typeface="+mn-lt"/>
            </a:endParaRPr>
          </a:p>
          <a:p>
            <a:pPr algn="ctr" eaLnBrk="1" hangingPunct="1">
              <a:defRPr/>
            </a:pPr>
            <a:r>
              <a:rPr lang="en-US" altLang="en-US" sz="2400" b="1" dirty="0">
                <a:solidFill>
                  <a:schemeClr val="accent2"/>
                </a:solidFill>
                <a:latin typeface="+mn-lt"/>
              </a:rPr>
              <a:t>Questions?</a:t>
            </a:r>
          </a:p>
          <a:p>
            <a:pPr algn="ctr" eaLnBrk="1" hangingPunct="1">
              <a:defRPr/>
            </a:pPr>
            <a:endParaRPr lang="en-US" altLang="en-US" sz="3600" b="1" dirty="0"/>
          </a:p>
        </p:txBody>
      </p:sp>
      <p:sp>
        <p:nvSpPr>
          <p:cNvPr id="3" name="TextBox 2">
            <a:extLst>
              <a:ext uri="{FF2B5EF4-FFF2-40B4-BE49-F238E27FC236}">
                <a16:creationId xmlns:a16="http://schemas.microsoft.com/office/drawing/2014/main" id="{30841D18-EE8B-EBAD-7785-B27649519EDC}"/>
              </a:ext>
            </a:extLst>
          </p:cNvPr>
          <p:cNvSpPr txBox="1">
            <a:spLocks noChangeArrowheads="1"/>
          </p:cNvSpPr>
          <p:nvPr/>
        </p:nvSpPr>
        <p:spPr bwMode="auto">
          <a:xfrm>
            <a:off x="5226050" y="6221413"/>
            <a:ext cx="3736975" cy="400050"/>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endParaRPr lang="en-US" altLang="en-US" sz="1000" b="1" dirty="0"/>
          </a:p>
          <a:p>
            <a:pPr algn="ctr" eaLnBrk="1" hangingPunct="1">
              <a:defRPr/>
            </a:pPr>
            <a:r>
              <a:rPr lang="en-US" altLang="en-US" sz="1000" b="1" i="1" dirty="0">
                <a:solidFill>
                  <a:schemeClr val="bg1"/>
                </a:solidFill>
                <a:latin typeface="+mn-lt"/>
                <a:sym typeface="Wingdings" pitchFamily="2" charset="2"/>
              </a:rPr>
              <a:t>https://</a:t>
            </a:r>
            <a:r>
              <a:rPr lang="en-US" altLang="en-US" sz="1000" b="1" i="1" dirty="0" err="1">
                <a:solidFill>
                  <a:schemeClr val="bg1"/>
                </a:solidFill>
                <a:latin typeface="+mn-lt"/>
                <a:sym typeface="Wingdings" pitchFamily="2" charset="2"/>
              </a:rPr>
              <a:t>www.flickr.com</a:t>
            </a:r>
            <a:r>
              <a:rPr lang="en-US" altLang="en-US" sz="1000" b="1" i="1" dirty="0">
                <a:solidFill>
                  <a:schemeClr val="bg1"/>
                </a:solidFill>
                <a:latin typeface="+mn-lt"/>
                <a:sym typeface="Wingdings" pitchFamily="2" charset="2"/>
              </a:rPr>
              <a:t>/photos/</a:t>
            </a:r>
            <a:r>
              <a:rPr lang="en-US" altLang="en-US" sz="1000" b="1" i="1" dirty="0" err="1">
                <a:solidFill>
                  <a:schemeClr val="bg1"/>
                </a:solidFill>
                <a:latin typeface="+mn-lt"/>
                <a:sym typeface="Wingdings" pitchFamily="2" charset="2"/>
              </a:rPr>
              <a:t>nicholas_t</a:t>
            </a:r>
            <a:r>
              <a:rPr lang="en-US" altLang="en-US" sz="1000" b="1" i="1" dirty="0">
                <a:solidFill>
                  <a:schemeClr val="bg1"/>
                </a:solidFill>
                <a:latin typeface="+mn-lt"/>
                <a:sym typeface="Wingdings" pitchFamily="2" charset="2"/>
              </a:rPr>
              <a:t>/543334336</a:t>
            </a:r>
            <a:endParaRPr lang="en-US" altLang="en-US" sz="1000" b="1" dirty="0">
              <a:solidFill>
                <a:schemeClr val="bg1"/>
              </a:solidFill>
              <a:sym typeface="Wingdings" pitchFamily="2" charset="2"/>
            </a:endParaRPr>
          </a:p>
        </p:txBody>
      </p:sp>
      <p:sp>
        <p:nvSpPr>
          <p:cNvPr id="5" name="TextBox 4">
            <a:extLst>
              <a:ext uri="{FF2B5EF4-FFF2-40B4-BE49-F238E27FC236}">
                <a16:creationId xmlns:a16="http://schemas.microsoft.com/office/drawing/2014/main" id="{27386508-A98B-1EE4-2166-7E6DCE6C394C}"/>
              </a:ext>
            </a:extLst>
          </p:cNvPr>
          <p:cNvSpPr txBox="1">
            <a:spLocks noChangeArrowheads="1"/>
          </p:cNvSpPr>
          <p:nvPr/>
        </p:nvSpPr>
        <p:spPr bwMode="auto">
          <a:xfrm>
            <a:off x="158750" y="1384300"/>
            <a:ext cx="4973638" cy="1538288"/>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endParaRPr lang="en-US" altLang="en-US" sz="1000" b="1" dirty="0"/>
          </a:p>
          <a:p>
            <a:pPr eaLnBrk="1" hangingPunct="1">
              <a:defRPr/>
            </a:pPr>
            <a:r>
              <a:rPr lang="en-US" altLang="en-US" sz="1400" b="1" i="1" dirty="0">
                <a:solidFill>
                  <a:schemeClr val="bg1"/>
                </a:solidFill>
                <a:latin typeface="+mn-lt"/>
                <a:sym typeface="Wingdings" pitchFamily="2" charset="2"/>
              </a:rPr>
              <a:t>Funding:</a:t>
            </a:r>
          </a:p>
          <a:p>
            <a:pPr eaLnBrk="1" hangingPunct="1">
              <a:defRPr/>
            </a:pPr>
            <a:r>
              <a:rPr lang="en-US" altLang="en-US" sz="1400" b="1" i="1" dirty="0">
                <a:solidFill>
                  <a:schemeClr val="bg1"/>
                </a:solidFill>
                <a:latin typeface="+mn-lt"/>
                <a:sym typeface="Wingdings" pitchFamily="2" charset="2"/>
              </a:rPr>
              <a:t>DOE ASR DE-SC00246356 and DE-SC0020104</a:t>
            </a:r>
          </a:p>
          <a:p>
            <a:pPr eaLnBrk="1" hangingPunct="1">
              <a:defRPr/>
            </a:pPr>
            <a:r>
              <a:rPr lang="en-US" altLang="en-US" sz="1400" b="1" i="1" dirty="0">
                <a:solidFill>
                  <a:schemeClr val="bg1"/>
                </a:solidFill>
                <a:latin typeface="+mn-lt"/>
                <a:sym typeface="Wingdings" pitchFamily="2" charset="2"/>
              </a:rPr>
              <a:t>NSF Base Funding</a:t>
            </a:r>
          </a:p>
          <a:p>
            <a:pPr eaLnBrk="1" hangingPunct="1">
              <a:defRPr/>
            </a:pPr>
            <a:r>
              <a:rPr lang="en-US" altLang="en-US" sz="1400" b="1" i="1" dirty="0">
                <a:solidFill>
                  <a:schemeClr val="bg1"/>
                </a:solidFill>
                <a:latin typeface="+mn-lt"/>
                <a:sym typeface="Wingdings" pitchFamily="2" charset="2"/>
              </a:rPr>
              <a:t>NSF AGS-1841674</a:t>
            </a:r>
          </a:p>
          <a:p>
            <a:pPr eaLnBrk="1" hangingPunct="1">
              <a:defRPr/>
            </a:pPr>
            <a:r>
              <a:rPr lang="en-US" altLang="en-US" sz="1400" b="1" i="1" dirty="0">
                <a:solidFill>
                  <a:schemeClr val="bg1"/>
                </a:solidFill>
                <a:latin typeface="+mn-lt"/>
                <a:sym typeface="Wingdings" pitchFamily="2" charset="2"/>
              </a:rPr>
              <a:t>Australian Research Council grant FL150100035</a:t>
            </a:r>
          </a:p>
          <a:p>
            <a:pPr eaLnBrk="1" hangingPunct="1">
              <a:defRPr/>
            </a:pPr>
            <a:r>
              <a:rPr lang="en-US" altLang="en-US" sz="1400" b="1" i="1" dirty="0">
                <a:solidFill>
                  <a:schemeClr val="bg1"/>
                </a:solidFill>
                <a:latin typeface="+mn-lt"/>
                <a:sym typeface="Wingdings" pitchFamily="2" charset="2"/>
              </a:rPr>
              <a:t>ARC Centre of Excellence for Climate Extremes</a:t>
            </a:r>
          </a:p>
        </p:txBody>
      </p:sp>
      <p:sp>
        <p:nvSpPr>
          <p:cNvPr id="6" name="TextBox 5">
            <a:extLst>
              <a:ext uri="{FF2B5EF4-FFF2-40B4-BE49-F238E27FC236}">
                <a16:creationId xmlns:a16="http://schemas.microsoft.com/office/drawing/2014/main" id="{8B9693F5-E410-8835-AA7C-6E4799150650}"/>
              </a:ext>
            </a:extLst>
          </p:cNvPr>
          <p:cNvSpPr txBox="1">
            <a:spLocks noChangeArrowheads="1"/>
          </p:cNvSpPr>
          <p:nvPr/>
        </p:nvSpPr>
        <p:spPr bwMode="auto">
          <a:xfrm>
            <a:off x="158750" y="5743575"/>
            <a:ext cx="4973638" cy="677863"/>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defRPr/>
            </a:pPr>
            <a:endParaRPr lang="en-US" altLang="en-US" sz="1000" b="1" dirty="0"/>
          </a:p>
          <a:p>
            <a:pPr eaLnBrk="1" hangingPunct="1">
              <a:defRPr/>
            </a:pPr>
            <a:r>
              <a:rPr lang="en-US" altLang="en-US" sz="1400" b="1" i="1" dirty="0">
                <a:solidFill>
                  <a:schemeClr val="bg1"/>
                </a:solidFill>
                <a:latin typeface="+mn-lt"/>
                <a:sym typeface="Wingdings" pitchFamily="2" charset="2"/>
              </a:rPr>
              <a:t>We thank NCAR CISL for support high-performance computing support on Cheyenne.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7D097BE3-FA0C-9A64-8DA8-0960ED0850E7}"/>
              </a:ext>
            </a:extLst>
          </p:cNvPr>
          <p:cNvSpPr txBox="1">
            <a:spLocks noChangeArrowheads="1"/>
          </p:cNvSpPr>
          <p:nvPr/>
        </p:nvSpPr>
        <p:spPr bwMode="auto">
          <a:xfrm>
            <a:off x="1554955" y="-143727"/>
            <a:ext cx="7762875" cy="8921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FontTx/>
              <a:buNone/>
              <a:defRPr/>
            </a:pPr>
            <a:r>
              <a:rPr lang="en-US" altLang="en-US" sz="2800" b="1" dirty="0">
                <a:latin typeface="+mn-lt"/>
              </a:rPr>
              <a:t>Results of LES and simple model</a:t>
            </a:r>
          </a:p>
        </p:txBody>
      </p:sp>
      <p:pic>
        <p:nvPicPr>
          <p:cNvPr id="43010" name="Picture 2">
            <a:extLst>
              <a:ext uri="{FF2B5EF4-FFF2-40B4-BE49-F238E27FC236}">
                <a16:creationId xmlns:a16="http://schemas.microsoft.com/office/drawing/2014/main" id="{A2FB5F8B-790C-B0C4-B197-8D26BFA99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52" t="22778" r="27472" b="57037"/>
          <a:stretch>
            <a:fillRect/>
          </a:stretch>
        </p:blipFill>
        <p:spPr bwMode="auto">
          <a:xfrm>
            <a:off x="357188" y="866775"/>
            <a:ext cx="8429625" cy="37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2E3B13DC-8AE3-2604-DED2-4EA4E3E96EE2}"/>
              </a:ext>
            </a:extLst>
          </p:cNvPr>
          <p:cNvSpPr txBox="1">
            <a:spLocks noChangeArrowheads="1"/>
          </p:cNvSpPr>
          <p:nvPr/>
        </p:nvSpPr>
        <p:spPr bwMode="auto">
          <a:xfrm>
            <a:off x="449263" y="5171340"/>
            <a:ext cx="8694737" cy="166199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a:latin typeface="+mn-lt"/>
              </a:rPr>
              <a:t>Lines: theory</a:t>
            </a:r>
          </a:p>
          <a:p>
            <a:pPr eaLnBrk="1" hangingPunct="1">
              <a:spcBef>
                <a:spcPct val="0"/>
              </a:spcBef>
              <a:buFontTx/>
              <a:buNone/>
              <a:defRPr/>
            </a:pPr>
            <a:r>
              <a:rPr lang="en-US" altLang="en-US" sz="1800" b="1" dirty="0">
                <a:latin typeface="+mn-lt"/>
              </a:rPr>
              <a:t>Crosses: CM1 LES for each ensemble member averaged from 140-180 min</a:t>
            </a:r>
          </a:p>
          <a:p>
            <a:pPr eaLnBrk="1" hangingPunct="1">
              <a:spcBef>
                <a:spcPct val="0"/>
              </a:spcBef>
              <a:buFontTx/>
              <a:buNone/>
              <a:defRPr/>
            </a:pPr>
            <a:endParaRPr lang="en-US" altLang="en-US" sz="1200" b="1" dirty="0">
              <a:latin typeface="+mn-lt"/>
            </a:endParaRPr>
          </a:p>
          <a:p>
            <a:pPr eaLnBrk="1" hangingPunct="1">
              <a:spcBef>
                <a:spcPct val="0"/>
              </a:spcBef>
              <a:buFontTx/>
              <a:buNone/>
              <a:defRPr/>
            </a:pPr>
            <a:r>
              <a:rPr lang="en-US" altLang="en-US" sz="1800" b="1" dirty="0">
                <a:solidFill>
                  <a:srgbClr val="FF0000"/>
                </a:solidFill>
                <a:latin typeface="+mn-lt"/>
              </a:rPr>
              <a:t>Red (RH = 0.9)</a:t>
            </a:r>
          </a:p>
          <a:p>
            <a:pPr eaLnBrk="1" hangingPunct="1">
              <a:spcBef>
                <a:spcPct val="0"/>
              </a:spcBef>
              <a:buFontTx/>
              <a:buNone/>
              <a:defRPr/>
            </a:pPr>
            <a:r>
              <a:rPr lang="en-US" altLang="en-US" sz="1800" b="1" dirty="0">
                <a:solidFill>
                  <a:srgbClr val="00B050"/>
                </a:solidFill>
                <a:latin typeface="+mn-lt"/>
              </a:rPr>
              <a:t>Green (RH = 0.6)</a:t>
            </a:r>
          </a:p>
          <a:p>
            <a:pPr eaLnBrk="1" hangingPunct="1">
              <a:spcBef>
                <a:spcPct val="0"/>
              </a:spcBef>
              <a:buFontTx/>
              <a:buNone/>
              <a:defRPr/>
            </a:pPr>
            <a:r>
              <a:rPr lang="en-US" altLang="en-US" sz="1800" b="1" dirty="0">
                <a:solidFill>
                  <a:srgbClr val="2A48C1"/>
                </a:solidFill>
                <a:latin typeface="+mn-lt"/>
              </a:rPr>
              <a:t>Blue (RH = 0.3)</a:t>
            </a:r>
          </a:p>
        </p:txBody>
      </p:sp>
      <p:sp>
        <p:nvSpPr>
          <p:cNvPr id="6" name="TextBox 1">
            <a:extLst>
              <a:ext uri="{FF2B5EF4-FFF2-40B4-BE49-F238E27FC236}">
                <a16:creationId xmlns:a16="http://schemas.microsoft.com/office/drawing/2014/main" id="{2C456721-8DD4-C14A-EC75-D2D587F6EDA7}"/>
              </a:ext>
            </a:extLst>
          </p:cNvPr>
          <p:cNvSpPr txBox="1">
            <a:spLocks noChangeArrowheads="1"/>
          </p:cNvSpPr>
          <p:nvPr/>
        </p:nvSpPr>
        <p:spPr bwMode="auto">
          <a:xfrm>
            <a:off x="1720850" y="842963"/>
            <a:ext cx="2635250" cy="3381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i="1" dirty="0">
                <a:latin typeface="+mn-lt"/>
              </a:rPr>
              <a:t>Equilibrium height</a:t>
            </a:r>
          </a:p>
        </p:txBody>
      </p:sp>
      <p:sp>
        <p:nvSpPr>
          <p:cNvPr id="7" name="TextBox 1">
            <a:extLst>
              <a:ext uri="{FF2B5EF4-FFF2-40B4-BE49-F238E27FC236}">
                <a16:creationId xmlns:a16="http://schemas.microsoft.com/office/drawing/2014/main" id="{EC9C0210-079F-D694-2A3F-14382AEA83F4}"/>
              </a:ext>
            </a:extLst>
          </p:cNvPr>
          <p:cNvSpPr txBox="1">
            <a:spLocks noChangeArrowheads="1"/>
          </p:cNvSpPr>
          <p:nvPr/>
        </p:nvSpPr>
        <p:spPr bwMode="auto">
          <a:xfrm>
            <a:off x="5365750" y="855663"/>
            <a:ext cx="3409950" cy="3381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i="1" dirty="0">
                <a:latin typeface="+mn-lt"/>
              </a:rPr>
              <a:t>Maximum in-cloud buoyancy</a:t>
            </a:r>
          </a:p>
        </p:txBody>
      </p:sp>
      <p:cxnSp>
        <p:nvCxnSpPr>
          <p:cNvPr id="8" name="Straight Connector 7">
            <a:extLst>
              <a:ext uri="{FF2B5EF4-FFF2-40B4-BE49-F238E27FC236}">
                <a16:creationId xmlns:a16="http://schemas.microsoft.com/office/drawing/2014/main" id="{8ECABB57-5999-5EC8-A8AC-7B94FFE9CE7C}"/>
              </a:ext>
            </a:extLst>
          </p:cNvPr>
          <p:cNvCxnSpPr>
            <a:cxnSpLocks/>
          </p:cNvCxnSpPr>
          <p:nvPr/>
        </p:nvCxnSpPr>
        <p:spPr>
          <a:xfrm>
            <a:off x="3038475" y="2682875"/>
            <a:ext cx="644525" cy="1884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7E4FAE3-C1C3-6632-E78E-5582EA9E898F}"/>
              </a:ext>
            </a:extLst>
          </p:cNvPr>
          <p:cNvCxnSpPr>
            <a:cxnSpLocks/>
          </p:cNvCxnSpPr>
          <p:nvPr/>
        </p:nvCxnSpPr>
        <p:spPr>
          <a:xfrm>
            <a:off x="2341563" y="2744788"/>
            <a:ext cx="1227137" cy="182245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
            <a:extLst>
              <a:ext uri="{FF2B5EF4-FFF2-40B4-BE49-F238E27FC236}">
                <a16:creationId xmlns:a16="http://schemas.microsoft.com/office/drawing/2014/main" id="{8C5AE10E-A846-582C-987C-0796DBED6ABD}"/>
              </a:ext>
            </a:extLst>
          </p:cNvPr>
          <p:cNvSpPr txBox="1">
            <a:spLocks noChangeArrowheads="1"/>
          </p:cNvSpPr>
          <p:nvPr/>
        </p:nvSpPr>
        <p:spPr bwMode="auto">
          <a:xfrm>
            <a:off x="3367087" y="4554538"/>
            <a:ext cx="4138613" cy="83026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1600" dirty="0">
                <a:latin typeface="+mn-lt"/>
              </a:rPr>
              <a:t>Rapid shift from shallow to deep with changes in </a:t>
            </a:r>
            <a:r>
              <a:rPr lang="en-US" altLang="en-US" sz="1600" i="1" dirty="0">
                <a:latin typeface="+mn-lt"/>
              </a:rPr>
              <a:t>R</a:t>
            </a:r>
            <a:r>
              <a:rPr lang="en-US" altLang="en-US" sz="1600" dirty="0">
                <a:latin typeface="+mn-lt"/>
              </a:rPr>
              <a:t> of ~200-400 m, </a:t>
            </a:r>
            <a:r>
              <a:rPr lang="en-US" altLang="en-US" sz="1600" i="1" dirty="0">
                <a:latin typeface="+mn-lt"/>
              </a:rPr>
              <a:t>R</a:t>
            </a:r>
            <a:r>
              <a:rPr lang="en-US" altLang="en-US" sz="1600" dirty="0">
                <a:latin typeface="+mn-lt"/>
              </a:rPr>
              <a:t> where this happens increases with decreasing </a:t>
            </a:r>
            <a:r>
              <a:rPr lang="en-US" altLang="en-US" sz="1600" i="1" dirty="0">
                <a:latin typeface="+mn-lt"/>
              </a:rPr>
              <a:t>RH</a:t>
            </a:r>
            <a:r>
              <a:rPr lang="en-US" altLang="en-US" sz="1600" dirty="0">
                <a:latin typeface="+mn-lt"/>
              </a:rPr>
              <a:t>  </a:t>
            </a:r>
          </a:p>
        </p:txBody>
      </p:sp>
      <p:sp>
        <p:nvSpPr>
          <p:cNvPr id="2" name="Rectangle 1">
            <a:extLst>
              <a:ext uri="{FF2B5EF4-FFF2-40B4-BE49-F238E27FC236}">
                <a16:creationId xmlns:a16="http://schemas.microsoft.com/office/drawing/2014/main" id="{93032CD2-0DB0-C999-EA12-8C42FC773B12}"/>
              </a:ext>
            </a:extLst>
          </p:cNvPr>
          <p:cNvSpPr/>
          <p:nvPr/>
        </p:nvSpPr>
        <p:spPr>
          <a:xfrm>
            <a:off x="3367087" y="4567238"/>
            <a:ext cx="4037013" cy="81756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865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6B15B-8234-73AA-9395-4DD6AA8DA3D5}"/>
              </a:ext>
            </a:extLst>
          </p:cNvPr>
          <p:cNvSpPr/>
          <p:nvPr/>
        </p:nvSpPr>
        <p:spPr>
          <a:xfrm>
            <a:off x="2154238" y="1479550"/>
            <a:ext cx="5113337" cy="8191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6082" name="Picture 6">
            <a:extLst>
              <a:ext uri="{FF2B5EF4-FFF2-40B4-BE49-F238E27FC236}">
                <a16:creationId xmlns:a16="http://schemas.microsoft.com/office/drawing/2014/main" id="{604CA7C7-0DAD-94C7-143B-1AC89ECFE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134" t="21574" r="26755" b="56111"/>
          <a:stretch>
            <a:fillRect/>
          </a:stretch>
        </p:blipFill>
        <p:spPr bwMode="auto">
          <a:xfrm>
            <a:off x="20638" y="904875"/>
            <a:ext cx="84328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
            <a:extLst>
              <a:ext uri="{FF2B5EF4-FFF2-40B4-BE49-F238E27FC236}">
                <a16:creationId xmlns:a16="http://schemas.microsoft.com/office/drawing/2014/main" id="{0F39D761-7821-AA71-D855-B97C895985C4}"/>
              </a:ext>
            </a:extLst>
          </p:cNvPr>
          <p:cNvSpPr txBox="1">
            <a:spLocks noChangeArrowheads="1"/>
          </p:cNvSpPr>
          <p:nvPr/>
        </p:nvSpPr>
        <p:spPr bwMode="auto">
          <a:xfrm>
            <a:off x="690563" y="-206375"/>
            <a:ext cx="7762875" cy="1323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defRPr/>
            </a:pPr>
            <a:endParaRPr lang="en-US" altLang="en-US" sz="2400" b="1" dirty="0">
              <a:latin typeface="+mn-lt"/>
            </a:endParaRPr>
          </a:p>
          <a:p>
            <a:pPr algn="ctr" eaLnBrk="1" hangingPunct="1">
              <a:spcBef>
                <a:spcPct val="0"/>
              </a:spcBef>
              <a:buFontTx/>
              <a:buNone/>
              <a:defRPr/>
            </a:pPr>
            <a:r>
              <a:rPr lang="en-US" altLang="en-US" sz="2800" b="1" dirty="0">
                <a:latin typeface="+mn-lt"/>
              </a:rPr>
              <a:t>Comparison of CM1 simulations and theory for the passive tracer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6B15B-8234-73AA-9395-4DD6AA8DA3D5}"/>
              </a:ext>
            </a:extLst>
          </p:cNvPr>
          <p:cNvSpPr/>
          <p:nvPr/>
        </p:nvSpPr>
        <p:spPr>
          <a:xfrm>
            <a:off x="2154238" y="1479550"/>
            <a:ext cx="5113337" cy="8191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170EFA4A-7A52-6BAE-D9FA-050A392F7BB0}"/>
              </a:ext>
            </a:extLst>
          </p:cNvPr>
          <p:cNvPicPr>
            <a:picLocks noChangeAspect="1"/>
          </p:cNvPicPr>
          <p:nvPr/>
        </p:nvPicPr>
        <p:blipFill rotWithShape="1">
          <a:blip r:embed="rId2">
            <a:extLst>
              <a:ext uri="{28A0092B-C50C-407E-A947-70E740481C1C}">
                <a14:useLocalDpi xmlns:a14="http://schemas.microsoft.com/office/drawing/2010/main" val="0"/>
              </a:ext>
            </a:extLst>
          </a:blip>
          <a:srcRect l="15278" t="17556" r="31527" b="15889"/>
          <a:stretch/>
        </p:blipFill>
        <p:spPr>
          <a:xfrm>
            <a:off x="520700" y="635000"/>
            <a:ext cx="7124700" cy="5571404"/>
          </a:xfrm>
          <a:prstGeom prst="rect">
            <a:avLst/>
          </a:prstGeom>
        </p:spPr>
      </p:pic>
    </p:spTree>
    <p:extLst>
      <p:ext uri="{BB962C8B-B14F-4D97-AF65-F5344CB8AC3E}">
        <p14:creationId xmlns:p14="http://schemas.microsoft.com/office/powerpoint/2010/main" val="1283498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6B15B-8234-73AA-9395-4DD6AA8DA3D5}"/>
              </a:ext>
            </a:extLst>
          </p:cNvPr>
          <p:cNvSpPr/>
          <p:nvPr/>
        </p:nvSpPr>
        <p:spPr>
          <a:xfrm>
            <a:off x="2154238" y="1479550"/>
            <a:ext cx="5113337" cy="8191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D2581326-32A8-ECCE-AAEE-9FF2C9392078}"/>
              </a:ext>
            </a:extLst>
          </p:cNvPr>
          <p:cNvPicPr>
            <a:picLocks noChangeAspect="1"/>
          </p:cNvPicPr>
          <p:nvPr/>
        </p:nvPicPr>
        <p:blipFill rotWithShape="1">
          <a:blip r:embed="rId2">
            <a:extLst>
              <a:ext uri="{28A0092B-C50C-407E-A947-70E740481C1C}">
                <a14:useLocalDpi xmlns:a14="http://schemas.microsoft.com/office/drawing/2010/main" val="0"/>
              </a:ext>
            </a:extLst>
          </a:blip>
          <a:srcRect l="21805" t="15889" r="37917" b="14223"/>
          <a:stretch/>
        </p:blipFill>
        <p:spPr>
          <a:xfrm>
            <a:off x="1412875" y="254339"/>
            <a:ext cx="5854700" cy="6349321"/>
          </a:xfrm>
          <a:prstGeom prst="rect">
            <a:avLst/>
          </a:prstGeom>
        </p:spPr>
      </p:pic>
    </p:spTree>
    <p:extLst>
      <p:ext uri="{BB962C8B-B14F-4D97-AF65-F5344CB8AC3E}">
        <p14:creationId xmlns:p14="http://schemas.microsoft.com/office/powerpoint/2010/main" val="133195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a:extLst>
              <a:ext uri="{FF2B5EF4-FFF2-40B4-BE49-F238E27FC236}">
                <a16:creationId xmlns:a16="http://schemas.microsoft.com/office/drawing/2014/main" id="{8AE0B559-12BF-E41E-6020-A44EDAA7B846}"/>
              </a:ext>
            </a:extLst>
          </p:cNvPr>
          <p:cNvSpPr txBox="1">
            <a:spLocks noChangeArrowheads="1"/>
          </p:cNvSpPr>
          <p:nvPr/>
        </p:nvSpPr>
        <p:spPr bwMode="auto">
          <a:xfrm>
            <a:off x="290512" y="411301"/>
            <a:ext cx="824706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b="1" dirty="0"/>
          </a:p>
          <a:p>
            <a:pPr eaLnBrk="1" hangingPunct="1">
              <a:spcBef>
                <a:spcPct val="0"/>
              </a:spcBef>
            </a:pPr>
            <a:r>
              <a:rPr lang="en-US" altLang="en-US" sz="2000" b="1" dirty="0"/>
              <a:t>A requirement for deep convection initiation is </a:t>
            </a:r>
            <a:r>
              <a:rPr lang="en-US" altLang="en-US" sz="2000" b="1" u="sng" dirty="0"/>
              <a:t>existence of CAPE</a:t>
            </a:r>
            <a:r>
              <a:rPr lang="en-US" altLang="en-US" sz="2000" b="1" dirty="0"/>
              <a:t> with a </a:t>
            </a:r>
            <a:r>
              <a:rPr lang="en-US" altLang="en-US" sz="2000" b="1" u="sng" dirty="0"/>
              <a:t>LNB in upper troposphere</a:t>
            </a:r>
            <a:r>
              <a:rPr lang="en-US" altLang="en-US" sz="2000" b="1" dirty="0"/>
              <a:t>, and ability of parcels to </a:t>
            </a:r>
            <a:r>
              <a:rPr lang="en-US" altLang="en-US" sz="2000" b="1" u="sng" dirty="0"/>
              <a:t>overcome CIN</a:t>
            </a:r>
            <a:r>
              <a:rPr lang="en-US" altLang="en-US" sz="2000" b="1" dirty="0"/>
              <a:t>.</a:t>
            </a:r>
          </a:p>
          <a:p>
            <a:pPr eaLnBrk="1" hangingPunct="1">
              <a:spcBef>
                <a:spcPct val="0"/>
              </a:spcBef>
            </a:pPr>
            <a:endParaRPr lang="en-US" altLang="en-US" sz="2000" b="1" dirty="0"/>
          </a:p>
          <a:p>
            <a:pPr eaLnBrk="1" hangingPunct="1">
              <a:spcBef>
                <a:spcPct val="0"/>
              </a:spcBef>
            </a:pPr>
            <a:r>
              <a:rPr lang="en-US" altLang="en-US" sz="2000" b="1" dirty="0"/>
              <a:t>However… this doesn’t tell the full story. It is very common to meet these conditions across a wide region but not have deep convection.</a:t>
            </a:r>
          </a:p>
          <a:p>
            <a:pPr eaLnBrk="1" hangingPunct="1">
              <a:spcBef>
                <a:spcPct val="0"/>
              </a:spcBef>
            </a:pPr>
            <a:endParaRPr lang="en-US" altLang="en-US" sz="2000" b="1" dirty="0"/>
          </a:p>
          <a:p>
            <a:pPr eaLnBrk="1" hangingPunct="1">
              <a:spcBef>
                <a:spcPct val="0"/>
              </a:spcBef>
            </a:pPr>
            <a:r>
              <a:rPr lang="en-US" altLang="en-US" sz="2000" b="1" dirty="0"/>
              <a:t>What are the additional factors controlling whether deep convection initiates? </a:t>
            </a:r>
          </a:p>
        </p:txBody>
      </p:sp>
      <p:pic>
        <p:nvPicPr>
          <p:cNvPr id="29699" name="Picture 3" descr="cumulus1.png">
            <a:extLst>
              <a:ext uri="{FF2B5EF4-FFF2-40B4-BE49-F238E27FC236}">
                <a16:creationId xmlns:a16="http://schemas.microsoft.com/office/drawing/2014/main" id="{42515BF7-E1EA-DA79-FA0E-B5E2D042B411}"/>
              </a:ext>
            </a:extLst>
          </p:cNvPr>
          <p:cNvPicPr>
            <a:picLocks noChangeAspect="1"/>
          </p:cNvPicPr>
          <p:nvPr/>
        </p:nvPicPr>
        <p:blipFill>
          <a:blip r:embed="rId3">
            <a:extLst>
              <a:ext uri="{28A0092B-C50C-407E-A947-70E740481C1C}">
                <a14:useLocalDpi xmlns:a14="http://schemas.microsoft.com/office/drawing/2010/main" val="0"/>
              </a:ext>
            </a:extLst>
          </a:blip>
          <a:srcRect l="27779" t="9259" r="7222" b="10741"/>
          <a:stretch>
            <a:fillRect/>
          </a:stretch>
        </p:blipFill>
        <p:spPr bwMode="auto">
          <a:xfrm>
            <a:off x="674688" y="4487863"/>
            <a:ext cx="26781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descr="cumulus2.png">
            <a:extLst>
              <a:ext uri="{FF2B5EF4-FFF2-40B4-BE49-F238E27FC236}">
                <a16:creationId xmlns:a16="http://schemas.microsoft.com/office/drawing/2014/main" id="{897F30F0-9EB9-2C1A-0054-9D4E32145181}"/>
              </a:ext>
            </a:extLst>
          </p:cNvPr>
          <p:cNvPicPr>
            <a:picLocks noChangeAspect="1"/>
          </p:cNvPicPr>
          <p:nvPr/>
        </p:nvPicPr>
        <p:blipFill>
          <a:blip r:embed="rId4">
            <a:extLst>
              <a:ext uri="{28A0092B-C50C-407E-A947-70E740481C1C}">
                <a14:useLocalDpi xmlns:a14="http://schemas.microsoft.com/office/drawing/2010/main" val="0"/>
              </a:ext>
            </a:extLst>
          </a:blip>
          <a:srcRect l="27501" t="7851" r="5833" b="10074"/>
          <a:stretch>
            <a:fillRect/>
          </a:stretch>
        </p:blipFill>
        <p:spPr bwMode="auto">
          <a:xfrm>
            <a:off x="3209925" y="4494213"/>
            <a:ext cx="26765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descr="cumulus3.png">
            <a:extLst>
              <a:ext uri="{FF2B5EF4-FFF2-40B4-BE49-F238E27FC236}">
                <a16:creationId xmlns:a16="http://schemas.microsoft.com/office/drawing/2014/main" id="{CE1A9DCE-F017-9688-F2AB-7D1205C0592A}"/>
              </a:ext>
            </a:extLst>
          </p:cNvPr>
          <p:cNvPicPr>
            <a:picLocks noChangeAspect="1"/>
          </p:cNvPicPr>
          <p:nvPr/>
        </p:nvPicPr>
        <p:blipFill>
          <a:blip r:embed="rId5">
            <a:extLst>
              <a:ext uri="{28A0092B-C50C-407E-A947-70E740481C1C}">
                <a14:useLocalDpi xmlns:a14="http://schemas.microsoft.com/office/drawing/2010/main" val="0"/>
              </a:ext>
            </a:extLst>
          </a:blip>
          <a:srcRect l="20798" t="8148" r="12038" b="9186"/>
          <a:stretch>
            <a:fillRect/>
          </a:stretch>
        </p:blipFill>
        <p:spPr bwMode="auto">
          <a:xfrm>
            <a:off x="5861050" y="4494213"/>
            <a:ext cx="2676525"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6B15B-8234-73AA-9395-4DD6AA8DA3D5}"/>
              </a:ext>
            </a:extLst>
          </p:cNvPr>
          <p:cNvSpPr/>
          <p:nvPr/>
        </p:nvSpPr>
        <p:spPr>
          <a:xfrm>
            <a:off x="2154238" y="1479550"/>
            <a:ext cx="5113337" cy="8191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AF75B71E-37FF-E8D8-9223-D4C1694D9BD0}"/>
              </a:ext>
            </a:extLst>
          </p:cNvPr>
          <p:cNvPicPr>
            <a:picLocks noChangeAspect="1"/>
          </p:cNvPicPr>
          <p:nvPr/>
        </p:nvPicPr>
        <p:blipFill rotWithShape="1">
          <a:blip r:embed="rId2">
            <a:extLst>
              <a:ext uri="{28A0092B-C50C-407E-A947-70E740481C1C}">
                <a14:useLocalDpi xmlns:a14="http://schemas.microsoft.com/office/drawing/2010/main" val="0"/>
              </a:ext>
            </a:extLst>
          </a:blip>
          <a:srcRect l="20521" t="18222" r="37361" b="11778"/>
          <a:stretch/>
        </p:blipFill>
        <p:spPr>
          <a:xfrm>
            <a:off x="949324" y="406400"/>
            <a:ext cx="6040437" cy="6274484"/>
          </a:xfrm>
          <a:prstGeom prst="rect">
            <a:avLst/>
          </a:prstGeom>
        </p:spPr>
      </p:pic>
    </p:spTree>
    <p:extLst>
      <p:ext uri="{BB962C8B-B14F-4D97-AF65-F5344CB8AC3E}">
        <p14:creationId xmlns:p14="http://schemas.microsoft.com/office/powerpoint/2010/main" val="4094717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6B15B-8234-73AA-9395-4DD6AA8DA3D5}"/>
              </a:ext>
            </a:extLst>
          </p:cNvPr>
          <p:cNvSpPr/>
          <p:nvPr/>
        </p:nvSpPr>
        <p:spPr>
          <a:xfrm>
            <a:off x="2154238" y="1479550"/>
            <a:ext cx="5113337" cy="8191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084C2879-BA19-9BB3-1632-072C342FA07B}"/>
              </a:ext>
            </a:extLst>
          </p:cNvPr>
          <p:cNvPicPr>
            <a:picLocks noChangeAspect="1"/>
          </p:cNvPicPr>
          <p:nvPr/>
        </p:nvPicPr>
        <p:blipFill rotWithShape="1">
          <a:blip r:embed="rId2">
            <a:extLst>
              <a:ext uri="{28A0092B-C50C-407E-A947-70E740481C1C}">
                <a14:useLocalDpi xmlns:a14="http://schemas.microsoft.com/office/drawing/2010/main" val="0"/>
              </a:ext>
            </a:extLst>
          </a:blip>
          <a:srcRect l="16666" t="24000" r="31528" b="14000"/>
          <a:stretch/>
        </p:blipFill>
        <p:spPr>
          <a:xfrm>
            <a:off x="1231900" y="759650"/>
            <a:ext cx="7137400" cy="5338699"/>
          </a:xfrm>
          <a:prstGeom prst="rect">
            <a:avLst/>
          </a:prstGeom>
        </p:spPr>
      </p:pic>
    </p:spTree>
    <p:extLst>
      <p:ext uri="{BB962C8B-B14F-4D97-AF65-F5344CB8AC3E}">
        <p14:creationId xmlns:p14="http://schemas.microsoft.com/office/powerpoint/2010/main" val="647993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6B15B-8234-73AA-9395-4DD6AA8DA3D5}"/>
              </a:ext>
            </a:extLst>
          </p:cNvPr>
          <p:cNvSpPr/>
          <p:nvPr/>
        </p:nvSpPr>
        <p:spPr>
          <a:xfrm>
            <a:off x="2154238" y="1479550"/>
            <a:ext cx="5113337" cy="81915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A949A004-0748-B312-7A0F-EC562B80D786}"/>
              </a:ext>
            </a:extLst>
          </p:cNvPr>
          <p:cNvPicPr>
            <a:picLocks noChangeAspect="1"/>
          </p:cNvPicPr>
          <p:nvPr/>
        </p:nvPicPr>
        <p:blipFill rotWithShape="1">
          <a:blip r:embed="rId2">
            <a:extLst>
              <a:ext uri="{28A0092B-C50C-407E-A947-70E740481C1C}">
                <a14:useLocalDpi xmlns:a14="http://schemas.microsoft.com/office/drawing/2010/main" val="0"/>
              </a:ext>
            </a:extLst>
          </a:blip>
          <a:srcRect l="16528" t="21111" r="32222" b="6890"/>
          <a:stretch/>
        </p:blipFill>
        <p:spPr>
          <a:xfrm>
            <a:off x="1104900" y="215900"/>
            <a:ext cx="6934200" cy="6088566"/>
          </a:xfrm>
          <a:prstGeom prst="rect">
            <a:avLst/>
          </a:prstGeom>
        </p:spPr>
      </p:pic>
    </p:spTree>
    <p:extLst>
      <p:ext uri="{BB962C8B-B14F-4D97-AF65-F5344CB8AC3E}">
        <p14:creationId xmlns:p14="http://schemas.microsoft.com/office/powerpoint/2010/main" val="1145177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CE0876F3-E440-2DFC-5030-4CC0AA3651FE}"/>
              </a:ext>
            </a:extLst>
          </p:cNvPr>
          <p:cNvSpPr txBox="1">
            <a:spLocks noChangeArrowheads="1"/>
          </p:cNvSpPr>
          <p:nvPr/>
        </p:nvSpPr>
        <p:spPr bwMode="auto">
          <a:xfrm>
            <a:off x="206375" y="-100816"/>
            <a:ext cx="8750300" cy="954107"/>
          </a:xfrm>
          <a:prstGeom prst="rect">
            <a:avLst/>
          </a:prstGeom>
          <a:noFill/>
          <a:ln>
            <a:noFill/>
          </a:ln>
        </p:spPr>
        <p:txBody>
          <a:bodyPr wrap="square">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r>
              <a:rPr lang="en-US" altLang="en-US" sz="2800" b="1" dirty="0">
                <a:latin typeface="+mn-lt"/>
              </a:rPr>
              <a:t>The connection to environmental relative humidity</a:t>
            </a:r>
            <a:endParaRPr lang="en-US" altLang="en-US" sz="2800" b="1" dirty="0"/>
          </a:p>
        </p:txBody>
      </p:sp>
      <p:sp>
        <p:nvSpPr>
          <p:cNvPr id="31746" name="TextBox 1">
            <a:extLst>
              <a:ext uri="{FF2B5EF4-FFF2-40B4-BE49-F238E27FC236}">
                <a16:creationId xmlns:a16="http://schemas.microsoft.com/office/drawing/2014/main" id="{F38296C2-FC36-3FF1-9E95-63EB05E7A4ED}"/>
              </a:ext>
            </a:extLst>
          </p:cNvPr>
          <p:cNvSpPr txBox="1">
            <a:spLocks noChangeArrowheads="1"/>
          </p:cNvSpPr>
          <p:nvPr/>
        </p:nvSpPr>
        <p:spPr bwMode="auto">
          <a:xfrm>
            <a:off x="290513" y="1000125"/>
            <a:ext cx="85629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b="1"/>
          </a:p>
          <a:p>
            <a:pPr eaLnBrk="1" hangingPunct="1">
              <a:spcBef>
                <a:spcPct val="0"/>
              </a:spcBef>
            </a:pPr>
            <a:r>
              <a:rPr lang="en-US" altLang="en-US" sz="2000" b="1"/>
              <a:t>Numerous studies going back decades have shown a close connection between the propensity for convection going deep and the </a:t>
            </a:r>
            <a:r>
              <a:rPr lang="en-US" altLang="en-US" sz="2000" b="1" u="sng"/>
              <a:t>environmental RH</a:t>
            </a:r>
            <a:r>
              <a:rPr lang="en-US" altLang="en-US" sz="2000" b="1"/>
              <a:t> above the LFC*.</a:t>
            </a:r>
          </a:p>
          <a:p>
            <a:pPr eaLnBrk="1" hangingPunct="1">
              <a:spcBef>
                <a:spcPct val="0"/>
              </a:spcBef>
            </a:pPr>
            <a:endParaRPr lang="en-US" altLang="en-US" sz="2000" b="1"/>
          </a:p>
          <a:p>
            <a:pPr eaLnBrk="1" hangingPunct="1">
              <a:spcBef>
                <a:spcPct val="0"/>
              </a:spcBef>
            </a:pPr>
            <a:r>
              <a:rPr lang="en-US" altLang="en-US" sz="2000" b="1"/>
              <a:t>This occurs main because of effects on </a:t>
            </a:r>
            <a:r>
              <a:rPr lang="en-US" altLang="en-US" sz="2000" b="1" u="sng"/>
              <a:t>cloud evaporation from entrainment/mixing</a:t>
            </a:r>
            <a:r>
              <a:rPr lang="en-US" altLang="en-US" sz="2000" b="1"/>
              <a:t>, not virtual effects of water vapor on density (buoyancy) which are small. </a:t>
            </a:r>
          </a:p>
        </p:txBody>
      </p:sp>
      <p:sp>
        <p:nvSpPr>
          <p:cNvPr id="11" name="TextBox 1">
            <a:extLst>
              <a:ext uri="{FF2B5EF4-FFF2-40B4-BE49-F238E27FC236}">
                <a16:creationId xmlns:a16="http://schemas.microsoft.com/office/drawing/2014/main" id="{4AEA61E6-872C-F16C-D665-31B1A4CDF150}"/>
              </a:ext>
            </a:extLst>
          </p:cNvPr>
          <p:cNvSpPr txBox="1">
            <a:spLocks noChangeArrowheads="1"/>
          </p:cNvSpPr>
          <p:nvPr/>
        </p:nvSpPr>
        <p:spPr bwMode="auto">
          <a:xfrm>
            <a:off x="5943600" y="5214938"/>
            <a:ext cx="3300413" cy="16002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b="1" dirty="0">
                <a:latin typeface="+mn-lt"/>
              </a:rPr>
              <a:t>*This includes idea of moisture pre-conditioning, where shallower clouds deposit mid-tropospheric moisture which enhances subsequent cloud development.</a:t>
            </a:r>
          </a:p>
        </p:txBody>
      </p:sp>
      <p:pic>
        <p:nvPicPr>
          <p:cNvPr id="31748" name="Picture 5">
            <a:extLst>
              <a:ext uri="{FF2B5EF4-FFF2-40B4-BE49-F238E27FC236}">
                <a16:creationId xmlns:a16="http://schemas.microsoft.com/office/drawing/2014/main" id="{74CE7284-444A-EB21-56A6-4CD13AF26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778" t="30222" r="22916" b="16667"/>
          <a:stretch>
            <a:fillRect/>
          </a:stretch>
        </p:blipFill>
        <p:spPr bwMode="auto">
          <a:xfrm>
            <a:off x="1138238" y="3554413"/>
            <a:ext cx="3433762"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a:extLst>
              <a:ext uri="{FF2B5EF4-FFF2-40B4-BE49-F238E27FC236}">
                <a16:creationId xmlns:a16="http://schemas.microsoft.com/office/drawing/2014/main" id="{5FA03D93-3DE6-45DE-1A80-0E8CDD9CDA95}"/>
              </a:ext>
            </a:extLst>
          </p:cNvPr>
          <p:cNvSpPr txBox="1">
            <a:spLocks noChangeArrowheads="1"/>
          </p:cNvSpPr>
          <p:nvPr/>
        </p:nvSpPr>
        <p:spPr bwMode="auto">
          <a:xfrm>
            <a:off x="4324350" y="3975100"/>
            <a:ext cx="2635250" cy="5842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i="1" dirty="0">
                <a:latin typeface="+mn-lt"/>
              </a:rPr>
              <a:t>Derbyshire et al. </a:t>
            </a:r>
          </a:p>
          <a:p>
            <a:pPr eaLnBrk="1" hangingPunct="1">
              <a:spcBef>
                <a:spcPct val="0"/>
              </a:spcBef>
              <a:buFontTx/>
              <a:buNone/>
              <a:defRPr/>
            </a:pPr>
            <a:r>
              <a:rPr lang="en-US" altLang="en-US" sz="1600" i="1" dirty="0">
                <a:latin typeface="+mn-lt"/>
              </a:rPr>
              <a:t>2004, QJRMS</a:t>
            </a:r>
          </a:p>
        </p:txBody>
      </p:sp>
      <p:cxnSp>
        <p:nvCxnSpPr>
          <p:cNvPr id="9" name="Straight Connector 8">
            <a:extLst>
              <a:ext uri="{FF2B5EF4-FFF2-40B4-BE49-F238E27FC236}">
                <a16:creationId xmlns:a16="http://schemas.microsoft.com/office/drawing/2014/main" id="{F7FA9865-F6F5-2E09-1C12-18600984AFC4}"/>
              </a:ext>
            </a:extLst>
          </p:cNvPr>
          <p:cNvCxnSpPr/>
          <p:nvPr/>
        </p:nvCxnSpPr>
        <p:spPr>
          <a:xfrm flipV="1">
            <a:off x="2298700" y="4178300"/>
            <a:ext cx="330200" cy="27940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
            <a:extLst>
              <a:ext uri="{FF2B5EF4-FFF2-40B4-BE49-F238E27FC236}">
                <a16:creationId xmlns:a16="http://schemas.microsoft.com/office/drawing/2014/main" id="{0497BDB5-ACBA-2632-2105-E19A47AB688A}"/>
              </a:ext>
            </a:extLst>
          </p:cNvPr>
          <p:cNvSpPr txBox="1">
            <a:spLocks noChangeArrowheads="1"/>
          </p:cNvSpPr>
          <p:nvPr/>
        </p:nvSpPr>
        <p:spPr bwMode="auto">
          <a:xfrm>
            <a:off x="2628900" y="3757613"/>
            <a:ext cx="1282700" cy="5857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b="1" dirty="0">
                <a:solidFill>
                  <a:srgbClr val="FF0000"/>
                </a:solidFill>
                <a:latin typeface="+mn-lt"/>
              </a:rPr>
              <a:t>Moist </a:t>
            </a:r>
          </a:p>
          <a:p>
            <a:pPr eaLnBrk="1" hangingPunct="1">
              <a:spcBef>
                <a:spcPct val="0"/>
              </a:spcBef>
              <a:buFontTx/>
              <a:buNone/>
              <a:defRPr/>
            </a:pPr>
            <a:r>
              <a:rPr lang="en-US" altLang="en-US" sz="1600" b="1" dirty="0">
                <a:solidFill>
                  <a:srgbClr val="FF0000"/>
                </a:solidFill>
                <a:latin typeface="+mn-lt"/>
              </a:rPr>
              <a:t>(RH = 90%)</a:t>
            </a:r>
          </a:p>
        </p:txBody>
      </p:sp>
      <p:cxnSp>
        <p:nvCxnSpPr>
          <p:cNvPr id="18" name="Straight Connector 17">
            <a:extLst>
              <a:ext uri="{FF2B5EF4-FFF2-40B4-BE49-F238E27FC236}">
                <a16:creationId xmlns:a16="http://schemas.microsoft.com/office/drawing/2014/main" id="{D6CD4278-C448-540F-0382-E3F35F91D71F}"/>
              </a:ext>
            </a:extLst>
          </p:cNvPr>
          <p:cNvCxnSpPr>
            <a:cxnSpLocks/>
            <a:endCxn id="19" idx="1"/>
          </p:cNvCxnSpPr>
          <p:nvPr/>
        </p:nvCxnSpPr>
        <p:spPr>
          <a:xfrm>
            <a:off x="1968500" y="6016625"/>
            <a:ext cx="882650" cy="111125"/>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
            <a:extLst>
              <a:ext uri="{FF2B5EF4-FFF2-40B4-BE49-F238E27FC236}">
                <a16:creationId xmlns:a16="http://schemas.microsoft.com/office/drawing/2014/main" id="{D3668FF8-38F6-7436-3D22-4501FDCD0C24}"/>
              </a:ext>
            </a:extLst>
          </p:cNvPr>
          <p:cNvSpPr txBox="1">
            <a:spLocks noChangeArrowheads="1"/>
          </p:cNvSpPr>
          <p:nvPr/>
        </p:nvSpPr>
        <p:spPr bwMode="auto">
          <a:xfrm>
            <a:off x="2851150" y="5835650"/>
            <a:ext cx="1282700" cy="5842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b="1" dirty="0">
                <a:solidFill>
                  <a:srgbClr val="FF0000"/>
                </a:solidFill>
                <a:latin typeface="+mn-lt"/>
              </a:rPr>
              <a:t>Dry </a:t>
            </a:r>
          </a:p>
          <a:p>
            <a:pPr eaLnBrk="1" hangingPunct="1">
              <a:spcBef>
                <a:spcPct val="0"/>
              </a:spcBef>
              <a:buFontTx/>
              <a:buNone/>
              <a:defRPr/>
            </a:pPr>
            <a:r>
              <a:rPr lang="en-US" altLang="en-US" sz="1600" b="1" dirty="0">
                <a:solidFill>
                  <a:srgbClr val="FF0000"/>
                </a:solidFill>
                <a:latin typeface="+mn-lt"/>
              </a:rPr>
              <a:t>(RH = 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BB3F71F-DCE6-1966-A2AF-777EFBE22E68}"/>
              </a:ext>
            </a:extLst>
          </p:cNvPr>
          <p:cNvSpPr txBox="1">
            <a:spLocks noChangeArrowheads="1"/>
          </p:cNvSpPr>
          <p:nvPr/>
        </p:nvSpPr>
        <p:spPr bwMode="auto">
          <a:xfrm>
            <a:off x="393700" y="-279747"/>
            <a:ext cx="8101013" cy="1384995"/>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r>
              <a:rPr lang="en-US" altLang="en-US" sz="2800" b="1" dirty="0">
                <a:latin typeface="+mn-lt"/>
              </a:rPr>
              <a:t>Other studies have suggested the role of cloud width</a:t>
            </a:r>
            <a:endParaRPr lang="en-US" altLang="en-US" sz="2800" b="1" i="1" dirty="0"/>
          </a:p>
        </p:txBody>
      </p:sp>
      <p:sp>
        <p:nvSpPr>
          <p:cNvPr id="33794" name="TextBox 1">
            <a:extLst>
              <a:ext uri="{FF2B5EF4-FFF2-40B4-BE49-F238E27FC236}">
                <a16:creationId xmlns:a16="http://schemas.microsoft.com/office/drawing/2014/main" id="{A761DF60-8576-A287-C192-B68117768C6E}"/>
              </a:ext>
            </a:extLst>
          </p:cNvPr>
          <p:cNvSpPr txBox="1">
            <a:spLocks noChangeArrowheads="1"/>
          </p:cNvSpPr>
          <p:nvPr/>
        </p:nvSpPr>
        <p:spPr bwMode="auto">
          <a:xfrm>
            <a:off x="290513" y="1206500"/>
            <a:ext cx="8739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b="1" dirty="0"/>
          </a:p>
          <a:p>
            <a:pPr eaLnBrk="1" hangingPunct="1">
              <a:spcBef>
                <a:spcPct val="0"/>
              </a:spcBef>
            </a:pPr>
            <a:r>
              <a:rPr lang="en-US" altLang="en-US" sz="2000" b="1" dirty="0"/>
              <a:t>Wider clouds </a:t>
            </a:r>
            <a:r>
              <a:rPr lang="en-US" altLang="en-US" sz="2000" b="1" dirty="0">
                <a:sym typeface="Wingdings" pitchFamily="2" charset="2"/>
              </a:rPr>
              <a:t> relatively less dilution by entrainment (see, e.g., </a:t>
            </a:r>
            <a:r>
              <a:rPr lang="en-US" altLang="en-US" sz="2000" b="1" dirty="0" err="1">
                <a:sym typeface="Wingdings" pitchFamily="2" charset="2"/>
              </a:rPr>
              <a:t>Khairoutdinov</a:t>
            </a:r>
            <a:r>
              <a:rPr lang="en-US" altLang="en-US" sz="2000" b="1" dirty="0">
                <a:sym typeface="Wingdings" pitchFamily="2" charset="2"/>
              </a:rPr>
              <a:t> and Randall 2006, </a:t>
            </a:r>
            <a:r>
              <a:rPr lang="en-US" altLang="en-US" sz="2000" b="1" dirty="0" err="1">
                <a:sym typeface="Wingdings" pitchFamily="2" charset="2"/>
              </a:rPr>
              <a:t>Kuang</a:t>
            </a:r>
            <a:r>
              <a:rPr lang="en-US" altLang="en-US" sz="2000" b="1" dirty="0">
                <a:sym typeface="Wingdings" pitchFamily="2" charset="2"/>
              </a:rPr>
              <a:t> and Bretherton 2006, others) </a:t>
            </a:r>
          </a:p>
          <a:p>
            <a:pPr eaLnBrk="1" hangingPunct="1">
              <a:spcBef>
                <a:spcPct val="0"/>
              </a:spcBef>
              <a:buFontTx/>
              <a:buNone/>
            </a:pPr>
            <a:endParaRPr lang="en-US" altLang="en-US" sz="2000" b="1" dirty="0">
              <a:sym typeface="Wingdings" pitchFamily="2" charset="2"/>
            </a:endParaRPr>
          </a:p>
        </p:txBody>
      </p:sp>
      <p:pic>
        <p:nvPicPr>
          <p:cNvPr id="33795" name="Picture 10">
            <a:extLst>
              <a:ext uri="{FF2B5EF4-FFF2-40B4-BE49-F238E27FC236}">
                <a16:creationId xmlns:a16="http://schemas.microsoft.com/office/drawing/2014/main" id="{0CB14FF6-BA43-4DDA-EF54-EFD6C7308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943" t="38472" r="66389" b="23999"/>
          <a:stretch>
            <a:fillRect/>
          </a:stretch>
        </p:blipFill>
        <p:spPr bwMode="auto">
          <a:xfrm>
            <a:off x="2133600" y="2646431"/>
            <a:ext cx="3430588"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
            <a:extLst>
              <a:ext uri="{FF2B5EF4-FFF2-40B4-BE49-F238E27FC236}">
                <a16:creationId xmlns:a16="http://schemas.microsoft.com/office/drawing/2014/main" id="{68085689-19E0-D0CA-5CD0-553D8513F2EF}"/>
              </a:ext>
            </a:extLst>
          </p:cNvPr>
          <p:cNvSpPr txBox="1">
            <a:spLocks noChangeArrowheads="1"/>
          </p:cNvSpPr>
          <p:nvPr/>
        </p:nvSpPr>
        <p:spPr bwMode="auto">
          <a:xfrm>
            <a:off x="5564188" y="3641794"/>
            <a:ext cx="1784350" cy="5842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600" i="1" dirty="0" err="1">
                <a:latin typeface="+mn-lt"/>
              </a:rPr>
              <a:t>Rouseau-Rizzi</a:t>
            </a:r>
            <a:r>
              <a:rPr lang="en-US" altLang="en-US" sz="1600" i="1" dirty="0">
                <a:latin typeface="+mn-lt"/>
              </a:rPr>
              <a:t> et al. 2017, JAS</a:t>
            </a:r>
          </a:p>
        </p:txBody>
      </p:sp>
      <p:sp>
        <p:nvSpPr>
          <p:cNvPr id="17" name="Rectangle 16">
            <a:extLst>
              <a:ext uri="{FF2B5EF4-FFF2-40B4-BE49-F238E27FC236}">
                <a16:creationId xmlns:a16="http://schemas.microsoft.com/office/drawing/2014/main" id="{1BAE8A92-85E0-C1A6-E9D1-5FBF99285A62}"/>
              </a:ext>
            </a:extLst>
          </p:cNvPr>
          <p:cNvSpPr/>
          <p:nvPr/>
        </p:nvSpPr>
        <p:spPr>
          <a:xfrm>
            <a:off x="5297488" y="3429000"/>
            <a:ext cx="533400" cy="141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0B63A4CA-F749-C035-80A5-FF1877C7E6DF}"/>
              </a:ext>
            </a:extLst>
          </p:cNvPr>
          <p:cNvSpPr txBox="1">
            <a:spLocks noChangeArrowheads="1"/>
          </p:cNvSpPr>
          <p:nvPr/>
        </p:nvSpPr>
        <p:spPr bwMode="auto">
          <a:xfrm>
            <a:off x="393700" y="-313436"/>
            <a:ext cx="8101013" cy="1077913"/>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r>
              <a:rPr lang="en-US" altLang="en-US" sz="3600" b="1" dirty="0">
                <a:latin typeface="+mn-lt"/>
              </a:rPr>
              <a:t>Basic science questions</a:t>
            </a:r>
            <a:endParaRPr lang="en-US" altLang="en-US" sz="3600" b="1" dirty="0"/>
          </a:p>
        </p:txBody>
      </p:sp>
      <p:sp>
        <p:nvSpPr>
          <p:cNvPr id="35842" name="TextBox 1">
            <a:extLst>
              <a:ext uri="{FF2B5EF4-FFF2-40B4-BE49-F238E27FC236}">
                <a16:creationId xmlns:a16="http://schemas.microsoft.com/office/drawing/2014/main" id="{144421C4-E5FE-9ED1-2A4E-1F2246F5AD47}"/>
              </a:ext>
            </a:extLst>
          </p:cNvPr>
          <p:cNvSpPr txBox="1">
            <a:spLocks noChangeArrowheads="1"/>
          </p:cNvSpPr>
          <p:nvPr/>
        </p:nvSpPr>
        <p:spPr bwMode="auto">
          <a:xfrm>
            <a:off x="290513" y="559499"/>
            <a:ext cx="85629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b="1" dirty="0"/>
          </a:p>
          <a:p>
            <a:pPr eaLnBrk="1" hangingPunct="1">
              <a:spcBef>
                <a:spcPct val="0"/>
              </a:spcBef>
            </a:pPr>
            <a:r>
              <a:rPr lang="en-US" altLang="en-US" sz="2000" b="1" dirty="0"/>
              <a:t>Are these two factors (RH and </a:t>
            </a:r>
            <a:r>
              <a:rPr lang="en-US" altLang="en-US" sz="2000" b="1" i="1" dirty="0"/>
              <a:t>R</a:t>
            </a:r>
            <a:r>
              <a:rPr lang="en-US" altLang="en-US" sz="2000" b="1" dirty="0"/>
              <a:t>) related in how they influence deep convective initiation? What are their relative roles?</a:t>
            </a:r>
          </a:p>
          <a:p>
            <a:pPr eaLnBrk="1" hangingPunct="1">
              <a:spcBef>
                <a:spcPct val="0"/>
              </a:spcBef>
            </a:pPr>
            <a:endParaRPr lang="en-US" altLang="en-US" sz="2000" b="1" dirty="0"/>
          </a:p>
          <a:p>
            <a:pPr eaLnBrk="1" hangingPunct="1">
              <a:spcBef>
                <a:spcPct val="0"/>
              </a:spcBef>
            </a:pPr>
            <a:r>
              <a:rPr lang="en-US" altLang="en-US" sz="2000" b="1" dirty="0"/>
              <a:t>Can a simple scaling explain how these factors impact deep convection initiation in a simple framework that controls for other factors?</a:t>
            </a:r>
          </a:p>
        </p:txBody>
      </p:sp>
      <p:sp>
        <p:nvSpPr>
          <p:cNvPr id="35843" name="TextBox 1">
            <a:extLst>
              <a:ext uri="{FF2B5EF4-FFF2-40B4-BE49-F238E27FC236}">
                <a16:creationId xmlns:a16="http://schemas.microsoft.com/office/drawing/2014/main" id="{4AF36018-A78B-8B6A-0FC4-BB489768F350}"/>
              </a:ext>
            </a:extLst>
          </p:cNvPr>
          <p:cNvSpPr txBox="1">
            <a:spLocks noChangeArrowheads="1"/>
          </p:cNvSpPr>
          <p:nvPr/>
        </p:nvSpPr>
        <p:spPr bwMode="auto">
          <a:xfrm>
            <a:off x="419623" y="3125569"/>
            <a:ext cx="856138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dirty="0"/>
              <a:t>Methods:</a:t>
            </a:r>
          </a:p>
          <a:p>
            <a:pPr eaLnBrk="1" hangingPunct="1">
              <a:spcBef>
                <a:spcPct val="0"/>
              </a:spcBef>
              <a:buNone/>
            </a:pPr>
            <a:endParaRPr lang="en-US" altLang="en-US" sz="1000" b="1" dirty="0"/>
          </a:p>
          <a:p>
            <a:pPr eaLnBrk="1" hangingPunct="1">
              <a:spcBef>
                <a:spcPct val="0"/>
              </a:spcBef>
            </a:pPr>
            <a:r>
              <a:rPr lang="en-US" altLang="en-US" sz="2000" b="1" dirty="0"/>
              <a:t>Idealized </a:t>
            </a:r>
            <a:r>
              <a:rPr lang="en-US" altLang="en-US" sz="2000" b="1" u="sng" dirty="0"/>
              <a:t>large-eddy simulation</a:t>
            </a:r>
            <a:r>
              <a:rPr lang="en-US" altLang="en-US" sz="2000" b="1" dirty="0"/>
              <a:t> (LES) using CM1</a:t>
            </a:r>
          </a:p>
          <a:p>
            <a:pPr eaLnBrk="1" hangingPunct="1">
              <a:spcBef>
                <a:spcPct val="0"/>
              </a:spcBef>
            </a:pPr>
            <a:r>
              <a:rPr lang="en-US" altLang="en-US" sz="2000" b="1" u="sng" dirty="0"/>
              <a:t>Theoretical</a:t>
            </a:r>
            <a:r>
              <a:rPr lang="en-US" altLang="en-US" sz="2000" b="1" dirty="0"/>
              <a:t> analysis with a simple updraft dilution model</a:t>
            </a:r>
          </a:p>
        </p:txBody>
      </p:sp>
      <p:sp>
        <p:nvSpPr>
          <p:cNvPr id="5" name="TextBox 1">
            <a:extLst>
              <a:ext uri="{FF2B5EF4-FFF2-40B4-BE49-F238E27FC236}">
                <a16:creationId xmlns:a16="http://schemas.microsoft.com/office/drawing/2014/main" id="{EE51F5FE-0CAC-F1EF-D557-E7BC9054701A}"/>
              </a:ext>
            </a:extLst>
          </p:cNvPr>
          <p:cNvSpPr txBox="1">
            <a:spLocks noChangeArrowheads="1"/>
          </p:cNvSpPr>
          <p:nvPr/>
        </p:nvSpPr>
        <p:spPr bwMode="auto">
          <a:xfrm>
            <a:off x="419623" y="5307219"/>
            <a:ext cx="8304753" cy="110799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None/>
              <a:defRPr/>
            </a:pPr>
            <a:r>
              <a:rPr lang="en-US" sz="1600" dirty="0"/>
              <a:t>Morrison, H., J. M. Peters, K. K. </a:t>
            </a:r>
            <a:r>
              <a:rPr lang="en-US" sz="1600" dirty="0" err="1"/>
              <a:t>Chandrakar</a:t>
            </a:r>
            <a:r>
              <a:rPr lang="en-US" sz="1600" dirty="0"/>
              <a:t>, and S. C. Sherwood, 2022: Influences of environmental relative humidity and horizontal scale of sub-cloud ascent on deep convective initiation. </a:t>
            </a:r>
            <a:r>
              <a:rPr lang="en-US" sz="1600" i="1" dirty="0"/>
              <a:t>J. Atmos. Sci.</a:t>
            </a:r>
            <a:r>
              <a:rPr lang="en-US" sz="1600" dirty="0"/>
              <a:t>, 79, 337-359.</a:t>
            </a:r>
          </a:p>
          <a:p>
            <a:pPr eaLnBrk="1" hangingPunct="1">
              <a:spcBef>
                <a:spcPct val="0"/>
              </a:spcBef>
              <a:buFontTx/>
              <a:buNone/>
              <a:defRPr/>
            </a:pPr>
            <a:endParaRPr lang="en-US" altLang="en-US" sz="1800" b="1"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EB68C811-C016-63D0-E784-4D38D80EF0DB}"/>
              </a:ext>
            </a:extLst>
          </p:cNvPr>
          <p:cNvSpPr txBox="1">
            <a:spLocks noChangeArrowheads="1"/>
          </p:cNvSpPr>
          <p:nvPr/>
        </p:nvSpPr>
        <p:spPr bwMode="auto">
          <a:xfrm>
            <a:off x="454025" y="-254000"/>
            <a:ext cx="8561388" cy="8302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FontTx/>
              <a:buNone/>
              <a:defRPr/>
            </a:pPr>
            <a:r>
              <a:rPr lang="en-US" altLang="en-US" sz="2400" b="1" dirty="0">
                <a:latin typeface="+mn-lt"/>
              </a:rPr>
              <a:t>CM1 (Bryan and Fritsch 2002) model setup:</a:t>
            </a:r>
          </a:p>
        </p:txBody>
      </p:sp>
      <p:sp>
        <p:nvSpPr>
          <p:cNvPr id="4" name="TextBox 1">
            <a:extLst>
              <a:ext uri="{FF2B5EF4-FFF2-40B4-BE49-F238E27FC236}">
                <a16:creationId xmlns:a16="http://schemas.microsoft.com/office/drawing/2014/main" id="{9D4A0A8C-2BED-687D-EF67-744A2EC4E519}"/>
              </a:ext>
            </a:extLst>
          </p:cNvPr>
          <p:cNvSpPr txBox="1">
            <a:spLocks noChangeArrowheads="1"/>
          </p:cNvSpPr>
          <p:nvPr/>
        </p:nvSpPr>
        <p:spPr bwMode="auto">
          <a:xfrm>
            <a:off x="317500" y="385382"/>
            <a:ext cx="8697913" cy="63094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marL="342900" indent="-342900" eaLnBrk="1" hangingPunct="1">
              <a:spcBef>
                <a:spcPct val="0"/>
              </a:spcBef>
              <a:defRPr/>
            </a:pPr>
            <a:r>
              <a:rPr lang="en-US" altLang="en-US" sz="2000" b="1" dirty="0">
                <a:latin typeface="+mn-lt"/>
              </a:rPr>
              <a:t>Dx = Dy = </a:t>
            </a:r>
            <a:r>
              <a:rPr lang="en-US" altLang="en-US" sz="2000" b="1" dirty="0" err="1">
                <a:latin typeface="+mn-lt"/>
              </a:rPr>
              <a:t>Dz</a:t>
            </a:r>
            <a:r>
              <a:rPr lang="en-US" altLang="en-US" sz="2000" b="1" dirty="0">
                <a:latin typeface="+mn-lt"/>
              </a:rPr>
              <a:t> = 50 m</a:t>
            </a:r>
          </a:p>
          <a:p>
            <a:pPr marL="342900" indent="-342900" eaLnBrk="1" hangingPunct="1">
              <a:spcBef>
                <a:spcPct val="0"/>
              </a:spcBef>
              <a:defRPr/>
            </a:pPr>
            <a:endParaRPr lang="en-US" altLang="en-US" sz="2000" b="1" dirty="0">
              <a:latin typeface="+mn-lt"/>
            </a:endParaRPr>
          </a:p>
          <a:p>
            <a:pPr marL="342900" indent="-342900" eaLnBrk="1" hangingPunct="1">
              <a:spcBef>
                <a:spcPct val="0"/>
              </a:spcBef>
              <a:defRPr/>
            </a:pPr>
            <a:r>
              <a:rPr lang="en-US" altLang="en-US" sz="2000" b="1" dirty="0">
                <a:latin typeface="+mn-lt"/>
              </a:rPr>
              <a:t>Microphysics with saturation adjustment only (cloud condensation/evaporation) </a:t>
            </a:r>
            <a:r>
              <a:rPr lang="en-US" altLang="en-US" sz="2000" b="1" dirty="0">
                <a:latin typeface="+mn-lt"/>
                <a:sym typeface="Wingdings" pitchFamily="2" charset="2"/>
              </a:rPr>
              <a:t> </a:t>
            </a:r>
            <a:r>
              <a:rPr lang="en-US" altLang="en-US" sz="2000" b="1" u="sng" dirty="0">
                <a:latin typeface="+mn-lt"/>
                <a:sym typeface="Wingdings" pitchFamily="2" charset="2"/>
              </a:rPr>
              <a:t>no </a:t>
            </a:r>
            <a:r>
              <a:rPr lang="en-US" altLang="en-US" sz="2000" b="1" u="sng" dirty="0" err="1">
                <a:latin typeface="+mn-lt"/>
                <a:sym typeface="Wingdings" pitchFamily="2" charset="2"/>
              </a:rPr>
              <a:t>precip</a:t>
            </a:r>
            <a:r>
              <a:rPr lang="en-US" altLang="en-US" sz="2000" b="1" dirty="0">
                <a:latin typeface="+mn-lt"/>
                <a:sym typeface="Wingdings" pitchFamily="2" charset="2"/>
              </a:rPr>
              <a:t>!</a:t>
            </a:r>
            <a:r>
              <a:rPr lang="en-US" altLang="en-US" sz="2000" b="1" dirty="0">
                <a:latin typeface="+mn-lt"/>
              </a:rPr>
              <a:t> </a:t>
            </a:r>
          </a:p>
          <a:p>
            <a:pPr marL="342900" indent="-342900" eaLnBrk="1" hangingPunct="1">
              <a:spcBef>
                <a:spcPct val="0"/>
              </a:spcBef>
              <a:defRPr/>
            </a:pPr>
            <a:endParaRPr lang="en-US" altLang="en-US" sz="2000" b="1" dirty="0">
              <a:latin typeface="+mn-lt"/>
            </a:endParaRPr>
          </a:p>
          <a:p>
            <a:pPr marL="342900" indent="-342900" eaLnBrk="1" hangingPunct="1">
              <a:spcBef>
                <a:spcPct val="0"/>
              </a:spcBef>
              <a:defRPr/>
            </a:pPr>
            <a:r>
              <a:rPr lang="en-US" altLang="en-US" sz="2000" b="1" dirty="0">
                <a:latin typeface="+mn-lt"/>
              </a:rPr>
              <a:t>Initial environment is </a:t>
            </a:r>
            <a:r>
              <a:rPr lang="en-US" altLang="en-US" sz="2000" b="1" u="sng" dirty="0">
                <a:latin typeface="+mn-lt"/>
              </a:rPr>
              <a:t>unsheared</a:t>
            </a:r>
          </a:p>
          <a:p>
            <a:pPr eaLnBrk="1" hangingPunct="1">
              <a:spcBef>
                <a:spcPct val="0"/>
              </a:spcBef>
              <a:buNone/>
              <a:defRPr/>
            </a:pPr>
            <a:endParaRPr lang="en-US" altLang="en-US" sz="2000" b="1" dirty="0">
              <a:latin typeface="+mn-lt"/>
            </a:endParaRPr>
          </a:p>
          <a:p>
            <a:pPr marL="342900" indent="-342900" eaLnBrk="1" hangingPunct="1">
              <a:spcBef>
                <a:spcPct val="0"/>
              </a:spcBef>
              <a:defRPr/>
            </a:pPr>
            <a:r>
              <a:rPr lang="en-US" altLang="en-US" sz="2000" b="1" dirty="0">
                <a:latin typeface="+mn-lt"/>
              </a:rPr>
              <a:t>Weisman-</a:t>
            </a:r>
            <a:r>
              <a:rPr lang="en-US" altLang="en-US" sz="2000" b="1" dirty="0" err="1">
                <a:latin typeface="+mn-lt"/>
              </a:rPr>
              <a:t>Klemp</a:t>
            </a:r>
            <a:r>
              <a:rPr lang="en-US" altLang="en-US" sz="2000" b="1" dirty="0">
                <a:latin typeface="+mn-lt"/>
              </a:rPr>
              <a:t> sounding but </a:t>
            </a:r>
            <a:r>
              <a:rPr lang="en-US" altLang="en-US" sz="2000" b="1" dirty="0">
                <a:solidFill>
                  <a:srgbClr val="0070C0"/>
                </a:solidFill>
                <a:latin typeface="+mn-lt"/>
              </a:rPr>
              <a:t>modified </a:t>
            </a:r>
            <a:r>
              <a:rPr lang="en-US" altLang="en-US" sz="2000" b="1" u="sng" dirty="0">
                <a:solidFill>
                  <a:srgbClr val="0070C0"/>
                </a:solidFill>
                <a:latin typeface="+mn-lt"/>
              </a:rPr>
              <a:t>environmental RH</a:t>
            </a:r>
            <a:r>
              <a:rPr lang="en-US" altLang="en-US" sz="2000" b="1" dirty="0">
                <a:solidFill>
                  <a:srgbClr val="0070C0"/>
                </a:solidFill>
                <a:latin typeface="+mn-lt"/>
              </a:rPr>
              <a:t> above 2 km: 30, 60, 90%</a:t>
            </a:r>
            <a:r>
              <a:rPr lang="en-US" altLang="en-US" sz="2000" b="1" dirty="0">
                <a:latin typeface="+mn-lt"/>
              </a:rPr>
              <a:t>.</a:t>
            </a:r>
          </a:p>
          <a:p>
            <a:pPr marL="342900" indent="-342900" eaLnBrk="1" hangingPunct="1">
              <a:spcBef>
                <a:spcPct val="0"/>
              </a:spcBef>
              <a:defRPr/>
            </a:pPr>
            <a:endParaRPr lang="en-US" altLang="en-US" sz="2000" b="1" dirty="0">
              <a:latin typeface="+mn-lt"/>
            </a:endParaRPr>
          </a:p>
          <a:p>
            <a:pPr marL="342900" indent="-342900" eaLnBrk="1" hangingPunct="1">
              <a:spcBef>
                <a:spcPct val="0"/>
              </a:spcBef>
              <a:defRPr/>
            </a:pPr>
            <a:r>
              <a:rPr lang="en-US" altLang="en-US" sz="2000" b="1" u="sng" dirty="0">
                <a:latin typeface="+mn-lt"/>
              </a:rPr>
              <a:t>Three ensemble members</a:t>
            </a:r>
            <a:r>
              <a:rPr lang="en-US" altLang="en-US" sz="2000" b="1" dirty="0">
                <a:latin typeface="+mn-lt"/>
              </a:rPr>
              <a:t> for each configuration (different seeds for initial noise applied to theta field).</a:t>
            </a:r>
          </a:p>
          <a:p>
            <a:pPr marL="342900" indent="-342900" eaLnBrk="1" hangingPunct="1">
              <a:spcBef>
                <a:spcPct val="0"/>
              </a:spcBef>
              <a:defRPr/>
            </a:pPr>
            <a:endParaRPr lang="en-US" altLang="en-US" sz="2000" b="1" dirty="0">
              <a:latin typeface="+mn-lt"/>
            </a:endParaRPr>
          </a:p>
          <a:p>
            <a:pPr marL="342900" indent="-342900" eaLnBrk="1" hangingPunct="1">
              <a:spcBef>
                <a:spcPct val="0"/>
              </a:spcBef>
              <a:defRPr/>
            </a:pPr>
            <a:r>
              <a:rPr lang="en-US" altLang="en-US" sz="2000" b="1" u="sng" dirty="0"/>
              <a:t>Forced by surface fluxes</a:t>
            </a:r>
            <a:r>
              <a:rPr lang="en-US" altLang="en-US" sz="2000" b="1" dirty="0"/>
              <a:t> following 10</a:t>
            </a:r>
            <a:r>
              <a:rPr lang="en-US" altLang="en-US" sz="2000" b="1" baseline="30000" dirty="0"/>
              <a:t>th</a:t>
            </a:r>
            <a:r>
              <a:rPr lang="en-US" altLang="en-US" sz="2000" b="1" dirty="0"/>
              <a:t> International Cloud Modeling Workshop cumulus congestus case </a:t>
            </a:r>
            <a:r>
              <a:rPr lang="en-US" altLang="en-US" sz="2000" b="1" dirty="0">
                <a:sym typeface="Wingdings" pitchFamily="2" charset="2"/>
              </a:rPr>
              <a:t></a:t>
            </a:r>
          </a:p>
          <a:p>
            <a:pPr eaLnBrk="1" hangingPunct="1">
              <a:spcBef>
                <a:spcPct val="0"/>
              </a:spcBef>
              <a:buFontTx/>
              <a:buNone/>
              <a:defRPr/>
            </a:pPr>
            <a:r>
              <a:rPr lang="en-US" altLang="en-US" sz="2000" b="1" dirty="0">
                <a:sym typeface="Wingdings" pitchFamily="2" charset="2"/>
              </a:rPr>
              <a:t>          - </a:t>
            </a:r>
            <a:r>
              <a:rPr lang="en-US" altLang="en-US" sz="2000" b="1" dirty="0"/>
              <a:t>horizontally-unform 1</a:t>
            </a:r>
            <a:r>
              <a:rPr lang="en-US" altLang="en-US" sz="2000" b="1" baseline="30000" dirty="0"/>
              <a:t>st</a:t>
            </a:r>
            <a:r>
              <a:rPr lang="en-US" altLang="en-US" sz="2000" b="1" dirty="0"/>
              <a:t> hour (to spin up BL turbulence)     </a:t>
            </a:r>
          </a:p>
          <a:p>
            <a:pPr eaLnBrk="1" hangingPunct="1">
              <a:spcBef>
                <a:spcPct val="0"/>
              </a:spcBef>
              <a:buFontTx/>
              <a:buNone/>
              <a:defRPr/>
            </a:pPr>
            <a:r>
              <a:rPr lang="en-US" altLang="en-US" sz="2000" b="1" dirty="0"/>
              <a:t>          - horizontally-varying (Gaussian-shaped) after 1 hour to </a:t>
            </a:r>
          </a:p>
          <a:p>
            <a:pPr eaLnBrk="1" hangingPunct="1">
              <a:spcBef>
                <a:spcPct val="0"/>
              </a:spcBef>
              <a:buFontTx/>
              <a:buNone/>
              <a:defRPr/>
            </a:pPr>
            <a:r>
              <a:rPr lang="en-US" altLang="en-US" sz="2000" b="1" dirty="0"/>
              <a:t>            generate low-level circulation.</a:t>
            </a:r>
          </a:p>
          <a:p>
            <a:pPr marL="342900" indent="-342900" eaLnBrk="1" hangingPunct="1">
              <a:spcBef>
                <a:spcPct val="0"/>
              </a:spcBef>
              <a:defRPr/>
            </a:pPr>
            <a:endParaRPr lang="en-US" altLang="en-US" sz="2000" b="1" dirty="0">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1FF85C97-606F-BA8C-F743-22D6DD29A380}"/>
              </a:ext>
            </a:extLst>
          </p:cNvPr>
          <p:cNvSpPr txBox="1">
            <a:spLocks noChangeArrowheads="1"/>
          </p:cNvSpPr>
          <p:nvPr/>
        </p:nvSpPr>
        <p:spPr bwMode="auto">
          <a:xfrm>
            <a:off x="3186938" y="-158294"/>
            <a:ext cx="4057650" cy="1016001"/>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FontTx/>
              <a:buNone/>
              <a:defRPr/>
            </a:pPr>
            <a:r>
              <a:rPr lang="en-US" altLang="en-US" sz="3600" b="1" dirty="0">
                <a:latin typeface="+mn-lt"/>
              </a:rPr>
              <a:t>LES forcing</a:t>
            </a:r>
          </a:p>
        </p:txBody>
      </p:sp>
      <p:cxnSp>
        <p:nvCxnSpPr>
          <p:cNvPr id="3" name="Straight Connector 2">
            <a:extLst>
              <a:ext uri="{FF2B5EF4-FFF2-40B4-BE49-F238E27FC236}">
                <a16:creationId xmlns:a16="http://schemas.microsoft.com/office/drawing/2014/main" id="{DDC47AFF-01E4-D8FB-3F38-D1D73AE98E3E}"/>
              </a:ext>
            </a:extLst>
          </p:cNvPr>
          <p:cNvCxnSpPr>
            <a:cxnSpLocks/>
          </p:cNvCxnSpPr>
          <p:nvPr/>
        </p:nvCxnSpPr>
        <p:spPr>
          <a:xfrm>
            <a:off x="572770" y="2339392"/>
            <a:ext cx="34869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49F857FB-F106-41DF-91B3-3015646309FF}"/>
              </a:ext>
            </a:extLst>
          </p:cNvPr>
          <p:cNvCxnSpPr>
            <a:cxnSpLocks/>
          </p:cNvCxnSpPr>
          <p:nvPr/>
        </p:nvCxnSpPr>
        <p:spPr>
          <a:xfrm>
            <a:off x="572770" y="1809040"/>
            <a:ext cx="348691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3" name="Curved Connector 12">
            <a:extLst>
              <a:ext uri="{FF2B5EF4-FFF2-40B4-BE49-F238E27FC236}">
                <a16:creationId xmlns:a16="http://schemas.microsoft.com/office/drawing/2014/main" id="{2A3D964B-66BE-F365-D8A2-F32C9C97848B}"/>
              </a:ext>
            </a:extLst>
          </p:cNvPr>
          <p:cNvCxnSpPr/>
          <p:nvPr/>
        </p:nvCxnSpPr>
        <p:spPr>
          <a:xfrm>
            <a:off x="2717800" y="2057400"/>
            <a:ext cx="292100" cy="177800"/>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urved Connector 14">
            <a:extLst>
              <a:ext uri="{FF2B5EF4-FFF2-40B4-BE49-F238E27FC236}">
                <a16:creationId xmlns:a16="http://schemas.microsoft.com/office/drawing/2014/main" id="{1860DCD1-7A0E-38BC-0D78-525154791251}"/>
              </a:ext>
            </a:extLst>
          </p:cNvPr>
          <p:cNvCxnSpPr>
            <a:cxnSpLocks/>
          </p:cNvCxnSpPr>
          <p:nvPr/>
        </p:nvCxnSpPr>
        <p:spPr>
          <a:xfrm rot="10800000">
            <a:off x="927100" y="2070100"/>
            <a:ext cx="419100" cy="152400"/>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urved Connector 16">
            <a:extLst>
              <a:ext uri="{FF2B5EF4-FFF2-40B4-BE49-F238E27FC236}">
                <a16:creationId xmlns:a16="http://schemas.microsoft.com/office/drawing/2014/main" id="{1849A2AE-A000-6E83-99B7-7C783C44DF65}"/>
              </a:ext>
            </a:extLst>
          </p:cNvPr>
          <p:cNvCxnSpPr>
            <a:cxnSpLocks/>
          </p:cNvCxnSpPr>
          <p:nvPr/>
        </p:nvCxnSpPr>
        <p:spPr>
          <a:xfrm rot="10800000" flipV="1">
            <a:off x="1631951" y="2057399"/>
            <a:ext cx="266699" cy="214963"/>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urved Connector 19">
            <a:extLst>
              <a:ext uri="{FF2B5EF4-FFF2-40B4-BE49-F238E27FC236}">
                <a16:creationId xmlns:a16="http://schemas.microsoft.com/office/drawing/2014/main" id="{0E693712-F317-C082-2A05-DF1FD8C0F612}"/>
              </a:ext>
            </a:extLst>
          </p:cNvPr>
          <p:cNvCxnSpPr>
            <a:cxnSpLocks/>
          </p:cNvCxnSpPr>
          <p:nvPr/>
        </p:nvCxnSpPr>
        <p:spPr>
          <a:xfrm flipV="1">
            <a:off x="2127251" y="2015769"/>
            <a:ext cx="265175" cy="219429"/>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urved Connector 21">
            <a:extLst>
              <a:ext uri="{FF2B5EF4-FFF2-40B4-BE49-F238E27FC236}">
                <a16:creationId xmlns:a16="http://schemas.microsoft.com/office/drawing/2014/main" id="{C1CAD774-54A9-3072-756E-94BB9E39C818}"/>
              </a:ext>
            </a:extLst>
          </p:cNvPr>
          <p:cNvCxnSpPr>
            <a:cxnSpLocks/>
          </p:cNvCxnSpPr>
          <p:nvPr/>
        </p:nvCxnSpPr>
        <p:spPr>
          <a:xfrm rot="10800000" flipV="1">
            <a:off x="3186939" y="2049750"/>
            <a:ext cx="311913" cy="112069"/>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78B5455-18A7-2696-53E9-4733E0E5BE28}"/>
              </a:ext>
            </a:extLst>
          </p:cNvPr>
          <p:cNvCxnSpPr>
            <a:cxnSpLocks/>
          </p:cNvCxnSpPr>
          <p:nvPr/>
        </p:nvCxnSpPr>
        <p:spPr>
          <a:xfrm>
            <a:off x="572770" y="4320592"/>
            <a:ext cx="34869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0CABF7C-D17B-7FAC-CC86-D420BB87B5B9}"/>
              </a:ext>
            </a:extLst>
          </p:cNvPr>
          <p:cNvCxnSpPr>
            <a:cxnSpLocks/>
          </p:cNvCxnSpPr>
          <p:nvPr/>
        </p:nvCxnSpPr>
        <p:spPr>
          <a:xfrm>
            <a:off x="572770" y="3790240"/>
            <a:ext cx="3486912"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7" name="Curved Connector 26">
            <a:extLst>
              <a:ext uri="{FF2B5EF4-FFF2-40B4-BE49-F238E27FC236}">
                <a16:creationId xmlns:a16="http://schemas.microsoft.com/office/drawing/2014/main" id="{7C983A9F-4A01-9070-905B-06CE4FABBA46}"/>
              </a:ext>
            </a:extLst>
          </p:cNvPr>
          <p:cNvCxnSpPr/>
          <p:nvPr/>
        </p:nvCxnSpPr>
        <p:spPr>
          <a:xfrm>
            <a:off x="2717800" y="4038600"/>
            <a:ext cx="292100" cy="177800"/>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Curved Connector 27">
            <a:extLst>
              <a:ext uri="{FF2B5EF4-FFF2-40B4-BE49-F238E27FC236}">
                <a16:creationId xmlns:a16="http://schemas.microsoft.com/office/drawing/2014/main" id="{8CB03748-DA75-0B2B-B38B-1CC6E4BD158C}"/>
              </a:ext>
            </a:extLst>
          </p:cNvPr>
          <p:cNvCxnSpPr>
            <a:cxnSpLocks/>
          </p:cNvCxnSpPr>
          <p:nvPr/>
        </p:nvCxnSpPr>
        <p:spPr>
          <a:xfrm rot="10800000">
            <a:off x="927100" y="4051300"/>
            <a:ext cx="419100" cy="152400"/>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urved Connector 28">
            <a:extLst>
              <a:ext uri="{FF2B5EF4-FFF2-40B4-BE49-F238E27FC236}">
                <a16:creationId xmlns:a16="http://schemas.microsoft.com/office/drawing/2014/main" id="{D2F20C0B-DB2B-50A5-0E08-D3DEA35EA825}"/>
              </a:ext>
            </a:extLst>
          </p:cNvPr>
          <p:cNvCxnSpPr>
            <a:cxnSpLocks/>
          </p:cNvCxnSpPr>
          <p:nvPr/>
        </p:nvCxnSpPr>
        <p:spPr>
          <a:xfrm rot="10800000" flipV="1">
            <a:off x="1631951" y="4038599"/>
            <a:ext cx="266699" cy="214963"/>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Curved Connector 29">
            <a:extLst>
              <a:ext uri="{FF2B5EF4-FFF2-40B4-BE49-F238E27FC236}">
                <a16:creationId xmlns:a16="http://schemas.microsoft.com/office/drawing/2014/main" id="{8009E791-B49A-C4AA-688B-3B4C870402C6}"/>
              </a:ext>
            </a:extLst>
          </p:cNvPr>
          <p:cNvCxnSpPr>
            <a:cxnSpLocks/>
          </p:cNvCxnSpPr>
          <p:nvPr/>
        </p:nvCxnSpPr>
        <p:spPr>
          <a:xfrm flipV="1">
            <a:off x="2127251" y="3996969"/>
            <a:ext cx="265175" cy="219429"/>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urved Connector 30">
            <a:extLst>
              <a:ext uri="{FF2B5EF4-FFF2-40B4-BE49-F238E27FC236}">
                <a16:creationId xmlns:a16="http://schemas.microsoft.com/office/drawing/2014/main" id="{D1BC0F1F-77B4-B3E3-82FA-10CD3F36C2EC}"/>
              </a:ext>
            </a:extLst>
          </p:cNvPr>
          <p:cNvCxnSpPr>
            <a:cxnSpLocks/>
          </p:cNvCxnSpPr>
          <p:nvPr/>
        </p:nvCxnSpPr>
        <p:spPr>
          <a:xfrm rot="10800000" flipV="1">
            <a:off x="3186939" y="4030950"/>
            <a:ext cx="311913" cy="112069"/>
          </a:xfrm>
          <a:prstGeom prst="curvedConnector3">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Up Arrow 23">
            <a:extLst>
              <a:ext uri="{FF2B5EF4-FFF2-40B4-BE49-F238E27FC236}">
                <a16:creationId xmlns:a16="http://schemas.microsoft.com/office/drawing/2014/main" id="{05D66A8D-8658-5803-C3FB-91579C3A885C}"/>
              </a:ext>
            </a:extLst>
          </p:cNvPr>
          <p:cNvSpPr/>
          <p:nvPr/>
        </p:nvSpPr>
        <p:spPr>
          <a:xfrm>
            <a:off x="819149" y="2400072"/>
            <a:ext cx="330200" cy="304800"/>
          </a:xfrm>
          <a:prstGeom prst="upArrow">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Up Arrow 32">
            <a:extLst>
              <a:ext uri="{FF2B5EF4-FFF2-40B4-BE49-F238E27FC236}">
                <a16:creationId xmlns:a16="http://schemas.microsoft.com/office/drawing/2014/main" id="{533A4614-877C-870C-745D-E8D061CC425F}"/>
              </a:ext>
            </a:extLst>
          </p:cNvPr>
          <p:cNvSpPr/>
          <p:nvPr/>
        </p:nvSpPr>
        <p:spPr>
          <a:xfrm>
            <a:off x="2151126" y="2391715"/>
            <a:ext cx="330200" cy="304800"/>
          </a:xfrm>
          <a:prstGeom prst="upArrow">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Up Arrow 33">
            <a:extLst>
              <a:ext uri="{FF2B5EF4-FFF2-40B4-BE49-F238E27FC236}">
                <a16:creationId xmlns:a16="http://schemas.microsoft.com/office/drawing/2014/main" id="{9FD42C12-C2BB-5354-9257-1749FD133DB3}"/>
              </a:ext>
            </a:extLst>
          </p:cNvPr>
          <p:cNvSpPr/>
          <p:nvPr/>
        </p:nvSpPr>
        <p:spPr>
          <a:xfrm>
            <a:off x="3517901" y="2400072"/>
            <a:ext cx="330200" cy="304800"/>
          </a:xfrm>
          <a:prstGeom prst="upArrow">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Up Arrow 34">
            <a:extLst>
              <a:ext uri="{FF2B5EF4-FFF2-40B4-BE49-F238E27FC236}">
                <a16:creationId xmlns:a16="http://schemas.microsoft.com/office/drawing/2014/main" id="{2EC1C3C0-F412-D49E-8387-89F429EA134D}"/>
              </a:ext>
            </a:extLst>
          </p:cNvPr>
          <p:cNvSpPr/>
          <p:nvPr/>
        </p:nvSpPr>
        <p:spPr>
          <a:xfrm>
            <a:off x="806449" y="4381272"/>
            <a:ext cx="330200" cy="304800"/>
          </a:xfrm>
          <a:prstGeom prst="upArrow">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Up Arrow 35">
            <a:extLst>
              <a:ext uri="{FF2B5EF4-FFF2-40B4-BE49-F238E27FC236}">
                <a16:creationId xmlns:a16="http://schemas.microsoft.com/office/drawing/2014/main" id="{614987F2-C5BA-C717-BDDB-7B56EEF76604}"/>
              </a:ext>
            </a:extLst>
          </p:cNvPr>
          <p:cNvSpPr/>
          <p:nvPr/>
        </p:nvSpPr>
        <p:spPr>
          <a:xfrm>
            <a:off x="2138426" y="4372915"/>
            <a:ext cx="330200" cy="304800"/>
          </a:xfrm>
          <a:prstGeom prst="upArrow">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Up Arrow 36">
            <a:extLst>
              <a:ext uri="{FF2B5EF4-FFF2-40B4-BE49-F238E27FC236}">
                <a16:creationId xmlns:a16="http://schemas.microsoft.com/office/drawing/2014/main" id="{3AE2F778-971A-4581-BFA3-94EA897BFA94}"/>
              </a:ext>
            </a:extLst>
          </p:cNvPr>
          <p:cNvSpPr/>
          <p:nvPr/>
        </p:nvSpPr>
        <p:spPr>
          <a:xfrm>
            <a:off x="3505201" y="4381272"/>
            <a:ext cx="330200" cy="304800"/>
          </a:xfrm>
          <a:prstGeom prst="upArrow">
            <a:avLst/>
          </a:prstGeom>
          <a:solidFill>
            <a:schemeClr val="bg1"/>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Up Arrow 31">
            <a:extLst>
              <a:ext uri="{FF2B5EF4-FFF2-40B4-BE49-F238E27FC236}">
                <a16:creationId xmlns:a16="http://schemas.microsoft.com/office/drawing/2014/main" id="{E000B844-116C-B8DC-900D-DCE954BD8013}"/>
              </a:ext>
            </a:extLst>
          </p:cNvPr>
          <p:cNvSpPr/>
          <p:nvPr/>
        </p:nvSpPr>
        <p:spPr>
          <a:xfrm>
            <a:off x="1908175" y="5075760"/>
            <a:ext cx="133350" cy="406628"/>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Up Arrow 38">
            <a:extLst>
              <a:ext uri="{FF2B5EF4-FFF2-40B4-BE49-F238E27FC236}">
                <a16:creationId xmlns:a16="http://schemas.microsoft.com/office/drawing/2014/main" id="{7DE3C341-F1D4-E67C-BB65-57C4363299E6}"/>
              </a:ext>
            </a:extLst>
          </p:cNvPr>
          <p:cNvSpPr/>
          <p:nvPr/>
        </p:nvSpPr>
        <p:spPr>
          <a:xfrm>
            <a:off x="1689100" y="5228165"/>
            <a:ext cx="133350" cy="254223"/>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Up Arrow 39">
            <a:extLst>
              <a:ext uri="{FF2B5EF4-FFF2-40B4-BE49-F238E27FC236}">
                <a16:creationId xmlns:a16="http://schemas.microsoft.com/office/drawing/2014/main" id="{27ACF589-F4C9-DB20-CA91-0E65BF3203B2}"/>
              </a:ext>
            </a:extLst>
          </p:cNvPr>
          <p:cNvSpPr/>
          <p:nvPr/>
        </p:nvSpPr>
        <p:spPr>
          <a:xfrm>
            <a:off x="1463674" y="5321300"/>
            <a:ext cx="133350" cy="161087"/>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Up Arrow 40">
            <a:extLst>
              <a:ext uri="{FF2B5EF4-FFF2-40B4-BE49-F238E27FC236}">
                <a16:creationId xmlns:a16="http://schemas.microsoft.com/office/drawing/2014/main" id="{07B39B90-CC25-5787-869F-C206CD03F969}"/>
              </a:ext>
            </a:extLst>
          </p:cNvPr>
          <p:cNvSpPr/>
          <p:nvPr/>
        </p:nvSpPr>
        <p:spPr>
          <a:xfrm>
            <a:off x="1222374" y="5367020"/>
            <a:ext cx="133350" cy="115367"/>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Up Arrow 41">
            <a:extLst>
              <a:ext uri="{FF2B5EF4-FFF2-40B4-BE49-F238E27FC236}">
                <a16:creationId xmlns:a16="http://schemas.microsoft.com/office/drawing/2014/main" id="{4E8BC556-9805-43EE-3F74-58C1E8E912B0}"/>
              </a:ext>
            </a:extLst>
          </p:cNvPr>
          <p:cNvSpPr/>
          <p:nvPr/>
        </p:nvSpPr>
        <p:spPr>
          <a:xfrm>
            <a:off x="2119376" y="4923133"/>
            <a:ext cx="133350" cy="559028"/>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Up Arrow 42">
            <a:extLst>
              <a:ext uri="{FF2B5EF4-FFF2-40B4-BE49-F238E27FC236}">
                <a16:creationId xmlns:a16="http://schemas.microsoft.com/office/drawing/2014/main" id="{289A23F4-9C75-198A-DE30-2E35543B2540}"/>
              </a:ext>
            </a:extLst>
          </p:cNvPr>
          <p:cNvSpPr/>
          <p:nvPr/>
        </p:nvSpPr>
        <p:spPr>
          <a:xfrm>
            <a:off x="2352802" y="4923133"/>
            <a:ext cx="133350" cy="559028"/>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Up Arrow 44">
            <a:extLst>
              <a:ext uri="{FF2B5EF4-FFF2-40B4-BE49-F238E27FC236}">
                <a16:creationId xmlns:a16="http://schemas.microsoft.com/office/drawing/2014/main" id="{D0B074E9-5930-7CFE-8422-CBF3FE02A262}"/>
              </a:ext>
            </a:extLst>
          </p:cNvPr>
          <p:cNvSpPr/>
          <p:nvPr/>
        </p:nvSpPr>
        <p:spPr>
          <a:xfrm>
            <a:off x="2581275" y="5063060"/>
            <a:ext cx="133350" cy="406628"/>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Up Arrow 45">
            <a:extLst>
              <a:ext uri="{FF2B5EF4-FFF2-40B4-BE49-F238E27FC236}">
                <a16:creationId xmlns:a16="http://schemas.microsoft.com/office/drawing/2014/main" id="{4DA51AC4-6A71-710B-9CA5-20FB193EDB0A}"/>
              </a:ext>
            </a:extLst>
          </p:cNvPr>
          <p:cNvSpPr/>
          <p:nvPr/>
        </p:nvSpPr>
        <p:spPr>
          <a:xfrm>
            <a:off x="2797048" y="5215465"/>
            <a:ext cx="133350" cy="254223"/>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Up Arrow 46">
            <a:extLst>
              <a:ext uri="{FF2B5EF4-FFF2-40B4-BE49-F238E27FC236}">
                <a16:creationId xmlns:a16="http://schemas.microsoft.com/office/drawing/2014/main" id="{F6086EF4-9736-79E9-8316-A596F8A58E48}"/>
              </a:ext>
            </a:extLst>
          </p:cNvPr>
          <p:cNvSpPr/>
          <p:nvPr/>
        </p:nvSpPr>
        <p:spPr>
          <a:xfrm>
            <a:off x="3009900" y="5299281"/>
            <a:ext cx="133350" cy="161087"/>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Up Arrow 47">
            <a:extLst>
              <a:ext uri="{FF2B5EF4-FFF2-40B4-BE49-F238E27FC236}">
                <a16:creationId xmlns:a16="http://schemas.microsoft.com/office/drawing/2014/main" id="{28370FA1-98DB-2E61-8905-8BECBFD7E944}"/>
              </a:ext>
            </a:extLst>
          </p:cNvPr>
          <p:cNvSpPr/>
          <p:nvPr/>
        </p:nvSpPr>
        <p:spPr>
          <a:xfrm>
            <a:off x="3254374" y="5354320"/>
            <a:ext cx="133350" cy="115367"/>
          </a:xfrm>
          <a:prstGeom prst="upArrow">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0D671D31-7C40-D351-EBFE-6CF284403641}"/>
              </a:ext>
            </a:extLst>
          </p:cNvPr>
          <p:cNvCxnSpPr/>
          <p:nvPr/>
        </p:nvCxnSpPr>
        <p:spPr>
          <a:xfrm>
            <a:off x="4203700" y="1809040"/>
            <a:ext cx="0" cy="530352"/>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1" name="TextBox 1">
            <a:extLst>
              <a:ext uri="{FF2B5EF4-FFF2-40B4-BE49-F238E27FC236}">
                <a16:creationId xmlns:a16="http://schemas.microsoft.com/office/drawing/2014/main" id="{4C3705CA-50B5-D86A-845C-1143D5029DC8}"/>
              </a:ext>
            </a:extLst>
          </p:cNvPr>
          <p:cNvSpPr txBox="1">
            <a:spLocks noChangeArrowheads="1"/>
          </p:cNvSpPr>
          <p:nvPr/>
        </p:nvSpPr>
        <p:spPr bwMode="auto">
          <a:xfrm>
            <a:off x="4197478" y="1895861"/>
            <a:ext cx="710675" cy="30777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400" b="1" dirty="0">
                <a:latin typeface="+mn-lt"/>
              </a:rPr>
              <a:t>~1 km</a:t>
            </a:r>
          </a:p>
        </p:txBody>
      </p:sp>
      <p:cxnSp>
        <p:nvCxnSpPr>
          <p:cNvPr id="52" name="Straight Arrow Connector 51">
            <a:extLst>
              <a:ext uri="{FF2B5EF4-FFF2-40B4-BE49-F238E27FC236}">
                <a16:creationId xmlns:a16="http://schemas.microsoft.com/office/drawing/2014/main" id="{310E3B62-F712-C785-CBA4-476DA60C65AA}"/>
              </a:ext>
            </a:extLst>
          </p:cNvPr>
          <p:cNvCxnSpPr>
            <a:cxnSpLocks/>
          </p:cNvCxnSpPr>
          <p:nvPr/>
        </p:nvCxnSpPr>
        <p:spPr>
          <a:xfrm>
            <a:off x="1833626" y="5758740"/>
            <a:ext cx="963422"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5" name="TextBox 1">
            <a:extLst>
              <a:ext uri="{FF2B5EF4-FFF2-40B4-BE49-F238E27FC236}">
                <a16:creationId xmlns:a16="http://schemas.microsoft.com/office/drawing/2014/main" id="{9C639091-4EA0-716E-E552-F49153A55299}"/>
              </a:ext>
            </a:extLst>
          </p:cNvPr>
          <p:cNvSpPr txBox="1">
            <a:spLocks noChangeArrowheads="1"/>
          </p:cNvSpPr>
          <p:nvPr/>
        </p:nvSpPr>
        <p:spPr bwMode="auto">
          <a:xfrm>
            <a:off x="1959999" y="5740502"/>
            <a:ext cx="710675" cy="30777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400" b="1" dirty="0">
                <a:latin typeface="+mn-lt"/>
              </a:rPr>
              <a:t>L</a:t>
            </a:r>
            <a:r>
              <a:rPr lang="en-US" altLang="en-US" sz="1400" b="1" baseline="-25000" dirty="0">
                <a:latin typeface="+mn-lt"/>
              </a:rPr>
              <a:t>H</a:t>
            </a:r>
          </a:p>
        </p:txBody>
      </p:sp>
      <p:sp>
        <p:nvSpPr>
          <p:cNvPr id="56" name="TextBox 1">
            <a:extLst>
              <a:ext uri="{FF2B5EF4-FFF2-40B4-BE49-F238E27FC236}">
                <a16:creationId xmlns:a16="http://schemas.microsoft.com/office/drawing/2014/main" id="{6DB769E7-0C1A-9458-34CE-58E207224F53}"/>
              </a:ext>
            </a:extLst>
          </p:cNvPr>
          <p:cNvSpPr txBox="1">
            <a:spLocks noChangeArrowheads="1"/>
          </p:cNvSpPr>
          <p:nvPr/>
        </p:nvSpPr>
        <p:spPr bwMode="auto">
          <a:xfrm>
            <a:off x="663902" y="2822277"/>
            <a:ext cx="3377799" cy="5232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400" b="1" dirty="0">
                <a:latin typeface="+mn-lt"/>
              </a:rPr>
              <a:t>Uniform surface sensible and latent heat fluxes</a:t>
            </a:r>
          </a:p>
        </p:txBody>
      </p:sp>
      <p:sp>
        <p:nvSpPr>
          <p:cNvPr id="57" name="TextBox 1">
            <a:extLst>
              <a:ext uri="{FF2B5EF4-FFF2-40B4-BE49-F238E27FC236}">
                <a16:creationId xmlns:a16="http://schemas.microsoft.com/office/drawing/2014/main" id="{18D90288-01BA-C9BC-EB82-A76F49484672}"/>
              </a:ext>
            </a:extLst>
          </p:cNvPr>
          <p:cNvSpPr txBox="1">
            <a:spLocks noChangeArrowheads="1"/>
          </p:cNvSpPr>
          <p:nvPr/>
        </p:nvSpPr>
        <p:spPr bwMode="auto">
          <a:xfrm>
            <a:off x="663902" y="5999935"/>
            <a:ext cx="3377799" cy="52322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400" b="1" dirty="0">
                <a:latin typeface="+mn-lt"/>
              </a:rPr>
              <a:t>Uniform surface + Gaussian shaped sensible and latent heat fluxes</a:t>
            </a:r>
          </a:p>
        </p:txBody>
      </p:sp>
      <p:sp>
        <p:nvSpPr>
          <p:cNvPr id="58" name="TextBox 1">
            <a:extLst>
              <a:ext uri="{FF2B5EF4-FFF2-40B4-BE49-F238E27FC236}">
                <a16:creationId xmlns:a16="http://schemas.microsoft.com/office/drawing/2014/main" id="{A03C2E56-B6FF-A295-3ADF-11E47D393433}"/>
              </a:ext>
            </a:extLst>
          </p:cNvPr>
          <p:cNvSpPr txBox="1">
            <a:spLocks noChangeArrowheads="1"/>
          </p:cNvSpPr>
          <p:nvPr/>
        </p:nvSpPr>
        <p:spPr bwMode="auto">
          <a:xfrm>
            <a:off x="5032757" y="1800554"/>
            <a:ext cx="3841620" cy="6463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800" b="1" i="1" dirty="0">
                <a:latin typeface="+mn-lt"/>
              </a:rPr>
              <a:t>Hour 0 to 1</a:t>
            </a:r>
            <a:r>
              <a:rPr lang="en-US" altLang="en-US" sz="1800" b="1" dirty="0">
                <a:latin typeface="+mn-lt"/>
              </a:rPr>
              <a:t>: Uniform surface fluxes to spin up PBL turbulence</a:t>
            </a:r>
          </a:p>
        </p:txBody>
      </p:sp>
      <p:sp>
        <p:nvSpPr>
          <p:cNvPr id="59" name="TextBox 1">
            <a:extLst>
              <a:ext uri="{FF2B5EF4-FFF2-40B4-BE49-F238E27FC236}">
                <a16:creationId xmlns:a16="http://schemas.microsoft.com/office/drawing/2014/main" id="{25E0FCE4-DB9C-0D1A-218C-6CD1BB408AEC}"/>
              </a:ext>
            </a:extLst>
          </p:cNvPr>
          <p:cNvSpPr txBox="1">
            <a:spLocks noChangeArrowheads="1"/>
          </p:cNvSpPr>
          <p:nvPr/>
        </p:nvSpPr>
        <p:spPr bwMode="auto">
          <a:xfrm>
            <a:off x="4910714" y="4004833"/>
            <a:ext cx="3841620" cy="175432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None/>
              <a:defRPr/>
            </a:pPr>
            <a:r>
              <a:rPr lang="en-US" altLang="en-US" sz="1800" b="1" i="1" dirty="0">
                <a:latin typeface="+mn-lt"/>
              </a:rPr>
              <a:t>Hours 1 to 3</a:t>
            </a:r>
            <a:r>
              <a:rPr lang="en-US" altLang="en-US" sz="1800" b="1" dirty="0">
                <a:latin typeface="+mn-lt"/>
              </a:rPr>
              <a:t>: Uniform + Gaussian-shaped surface flux to generate low-level circulation. </a:t>
            </a:r>
            <a:r>
              <a:rPr lang="en-US" altLang="en-US" sz="1800" b="1" dirty="0">
                <a:solidFill>
                  <a:srgbClr val="0070C0"/>
                </a:solidFill>
                <a:latin typeface="+mn-lt"/>
              </a:rPr>
              <a:t>Horizontal scale of </a:t>
            </a:r>
            <a:r>
              <a:rPr lang="en-US" altLang="en-US" sz="1800" b="1" u="sng" dirty="0">
                <a:solidFill>
                  <a:srgbClr val="0070C0"/>
                </a:solidFill>
                <a:latin typeface="+mn-lt"/>
              </a:rPr>
              <a:t>sub-cloud ascent</a:t>
            </a:r>
            <a:r>
              <a:rPr lang="en-US" altLang="en-US" sz="1800" b="1" dirty="0">
                <a:solidFill>
                  <a:srgbClr val="0070C0"/>
                </a:solidFill>
                <a:latin typeface="+mn-lt"/>
              </a:rPr>
              <a:t> is controlled by L</a:t>
            </a:r>
            <a:r>
              <a:rPr lang="en-US" altLang="en-US" sz="1800" b="1" baseline="-25000" dirty="0">
                <a:solidFill>
                  <a:srgbClr val="0070C0"/>
                </a:solidFill>
                <a:latin typeface="+mn-lt"/>
              </a:rPr>
              <a:t>H</a:t>
            </a:r>
            <a:r>
              <a:rPr lang="en-US" altLang="en-US" sz="1800" b="1" dirty="0">
                <a:solidFill>
                  <a:srgbClr val="0070C0"/>
                </a:solidFill>
                <a:latin typeface="+mn-lt"/>
              </a:rPr>
              <a:t> = 1, 1.5, 2.5, or 4 km.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
            <a:extLst>
              <a:ext uri="{FF2B5EF4-FFF2-40B4-BE49-F238E27FC236}">
                <a16:creationId xmlns:a16="http://schemas.microsoft.com/office/drawing/2014/main" id="{CECAB3FA-E346-EB88-8D01-68FF5ECA18FD}"/>
              </a:ext>
            </a:extLst>
          </p:cNvPr>
          <p:cNvSpPr txBox="1">
            <a:spLocks noChangeArrowheads="1"/>
          </p:cNvSpPr>
          <p:nvPr/>
        </p:nvSpPr>
        <p:spPr bwMode="auto">
          <a:xfrm>
            <a:off x="3271838" y="-228600"/>
            <a:ext cx="4437062"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endParaRPr lang="en-US" altLang="en-US" sz="2400" b="1" dirty="0">
              <a:latin typeface="+mn-lt"/>
            </a:endParaRPr>
          </a:p>
          <a:p>
            <a:pPr eaLnBrk="1" hangingPunct="1">
              <a:spcBef>
                <a:spcPct val="0"/>
              </a:spcBef>
              <a:buFontTx/>
              <a:buNone/>
              <a:defRPr/>
            </a:pPr>
            <a:r>
              <a:rPr lang="en-US" altLang="en-US" sz="3600" b="1" dirty="0">
                <a:latin typeface="+mn-lt"/>
              </a:rPr>
              <a:t>CM1 Results</a:t>
            </a:r>
          </a:p>
        </p:txBody>
      </p:sp>
      <p:sp>
        <p:nvSpPr>
          <p:cNvPr id="41986" name="Picture 6">
            <a:extLst>
              <a:ext uri="{FF2B5EF4-FFF2-40B4-BE49-F238E27FC236}">
                <a16:creationId xmlns:a16="http://schemas.microsoft.com/office/drawing/2014/main" id="{CAA9BEE2-FE55-0592-33D2-96C957B631FC}"/>
              </a:ext>
            </a:extLst>
          </p:cNvPr>
          <p:cNvSpPr>
            <a:spLocks noChangeAspect="1" noChangeArrowheads="1"/>
          </p:cNvSpPr>
          <p:nvPr/>
        </p:nvSpPr>
        <p:spPr bwMode="auto">
          <a:xfrm>
            <a:off x="539750" y="800100"/>
            <a:ext cx="51339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 name="TextBox 1">
            <a:extLst>
              <a:ext uri="{FF2B5EF4-FFF2-40B4-BE49-F238E27FC236}">
                <a16:creationId xmlns:a16="http://schemas.microsoft.com/office/drawing/2014/main" id="{4E786649-3DFC-8300-FDA4-5421B62824D8}"/>
              </a:ext>
            </a:extLst>
          </p:cNvPr>
          <p:cNvSpPr txBox="1">
            <a:spLocks noChangeArrowheads="1"/>
          </p:cNvSpPr>
          <p:nvPr/>
        </p:nvSpPr>
        <p:spPr bwMode="auto">
          <a:xfrm>
            <a:off x="6305550" y="1583500"/>
            <a:ext cx="2838450" cy="31400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b="1" dirty="0">
                <a:latin typeface="+mn-lt"/>
              </a:rPr>
              <a:t>Vertical cross section snapshots at the times indicated of vertical velocity (color fill) and buoyancy (black contour lines) for narrow (left) and wide (right) updrafts at cloud base, for the humid </a:t>
            </a:r>
          </a:p>
          <a:p>
            <a:pPr eaLnBrk="1" hangingPunct="1">
              <a:spcBef>
                <a:spcPct val="0"/>
              </a:spcBef>
              <a:buFontTx/>
              <a:buNone/>
              <a:defRPr/>
            </a:pPr>
            <a:r>
              <a:rPr lang="en-US" altLang="en-US" sz="1800" b="1" dirty="0">
                <a:latin typeface="+mn-lt"/>
              </a:rPr>
              <a:t>(RH = 0.9) environment.</a:t>
            </a:r>
          </a:p>
          <a:p>
            <a:pPr eaLnBrk="1" hangingPunct="1">
              <a:spcBef>
                <a:spcPct val="0"/>
              </a:spcBef>
              <a:buFontTx/>
              <a:buNone/>
              <a:defRPr/>
            </a:pPr>
            <a:endParaRPr lang="en-US" altLang="en-US" sz="1800" b="1" dirty="0">
              <a:latin typeface="+mn-lt"/>
            </a:endParaRPr>
          </a:p>
        </p:txBody>
      </p:sp>
      <p:pic>
        <p:nvPicPr>
          <p:cNvPr id="41988" name="Picture 2">
            <a:extLst>
              <a:ext uri="{FF2B5EF4-FFF2-40B4-BE49-F238E27FC236}">
                <a16:creationId xmlns:a16="http://schemas.microsoft.com/office/drawing/2014/main" id="{E2C86683-AECF-DC91-5451-DB9C7E71B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085" t="10001" r="17331" b="32155"/>
          <a:stretch>
            <a:fillRect/>
          </a:stretch>
        </p:blipFill>
        <p:spPr bwMode="auto">
          <a:xfrm>
            <a:off x="539750" y="720725"/>
            <a:ext cx="5316538"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8A63A4C6-73DA-4DCA-A7A7-8EDD7D1C36F6}"/>
              </a:ext>
            </a:extLst>
          </p:cNvPr>
          <p:cNvSpPr txBox="1">
            <a:spLocks noChangeArrowheads="1"/>
          </p:cNvSpPr>
          <p:nvPr/>
        </p:nvSpPr>
        <p:spPr bwMode="auto">
          <a:xfrm>
            <a:off x="5190507" y="2243376"/>
            <a:ext cx="1149000" cy="30777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400" b="1" i="1" dirty="0">
                <a:latin typeface="+mn-lt"/>
              </a:rPr>
              <a:t>w</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353A49BB-FEAB-BD9C-CF10-C8D427709CE3}"/>
              </a:ext>
            </a:extLst>
          </p:cNvPr>
          <p:cNvSpPr txBox="1">
            <a:spLocks noChangeArrowheads="1"/>
          </p:cNvSpPr>
          <p:nvPr/>
        </p:nvSpPr>
        <p:spPr bwMode="auto">
          <a:xfrm>
            <a:off x="393700" y="-381000"/>
            <a:ext cx="8101013" cy="1508125"/>
          </a:xfrm>
          <a:prstGeom prst="rect">
            <a:avLst/>
          </a:prstGeom>
          <a:noFill/>
          <a:ln>
            <a:noFill/>
          </a:ln>
        </p:spPr>
        <p:txBody>
          <a:bodyPr>
            <a:spAutoFit/>
          </a:bodyPr>
          <a:lstStyle>
            <a:lvl1pPr eaLnBrk="0" hangingPunct="0">
              <a:defRPr sz="20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0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0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0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defRPr/>
            </a:pPr>
            <a:endParaRPr lang="en-US" altLang="en-US" sz="2800" b="1" dirty="0">
              <a:solidFill>
                <a:srgbClr val="FFFFFF"/>
              </a:solidFill>
            </a:endParaRPr>
          </a:p>
          <a:p>
            <a:pPr algn="ctr" eaLnBrk="1" hangingPunct="1">
              <a:defRPr/>
            </a:pPr>
            <a:r>
              <a:rPr lang="en-US" altLang="en-US" sz="3600" b="1" dirty="0">
                <a:latin typeface="+mn-lt"/>
              </a:rPr>
              <a:t>A simple dilution model </a:t>
            </a:r>
          </a:p>
          <a:p>
            <a:pPr algn="ctr" eaLnBrk="1" hangingPunct="1">
              <a:defRPr/>
            </a:pPr>
            <a:endParaRPr lang="en-US" altLang="en-US" sz="800" b="1" dirty="0">
              <a:latin typeface="+mn-lt"/>
            </a:endParaRPr>
          </a:p>
          <a:p>
            <a:pPr algn="ctr" eaLnBrk="1" hangingPunct="1">
              <a:defRPr/>
            </a:pPr>
            <a:r>
              <a:rPr lang="en-US" altLang="en-US" b="1" dirty="0">
                <a:latin typeface="+mn-lt"/>
              </a:rPr>
              <a:t>(follows from </a:t>
            </a:r>
            <a:r>
              <a:rPr lang="en-US" altLang="en-US" b="1" i="1" dirty="0">
                <a:latin typeface="+mn-lt"/>
              </a:rPr>
              <a:t>Morrison 2017, JAS</a:t>
            </a:r>
            <a:r>
              <a:rPr lang="en-US" altLang="en-US" b="1" dirty="0">
                <a:latin typeface="+mn-lt"/>
              </a:rPr>
              <a:t>; </a:t>
            </a:r>
            <a:r>
              <a:rPr lang="en-US" altLang="en-US" b="1" i="1" dirty="0">
                <a:latin typeface="+mn-lt"/>
              </a:rPr>
              <a:t>Morrison et al. 2020, JAS</a:t>
            </a:r>
            <a:r>
              <a:rPr lang="en-US" altLang="en-US" b="1" dirty="0">
                <a:latin typeface="+mn-lt"/>
              </a:rPr>
              <a:t>)</a:t>
            </a:r>
            <a:endParaRPr lang="en-US" altLang="en-US" b="1" dirty="0"/>
          </a:p>
        </p:txBody>
      </p:sp>
      <p:sp>
        <p:nvSpPr>
          <p:cNvPr id="36866" name="TextBox 1">
            <a:extLst>
              <a:ext uri="{FF2B5EF4-FFF2-40B4-BE49-F238E27FC236}">
                <a16:creationId xmlns:a16="http://schemas.microsoft.com/office/drawing/2014/main" id="{619DBD8B-1B1D-D8CF-A4F2-90C1547EEBDC}"/>
              </a:ext>
            </a:extLst>
          </p:cNvPr>
          <p:cNvSpPr txBox="1">
            <a:spLocks noChangeArrowheads="1"/>
          </p:cNvSpPr>
          <p:nvPr/>
        </p:nvSpPr>
        <p:spPr bwMode="auto">
          <a:xfrm>
            <a:off x="290513" y="1003300"/>
            <a:ext cx="85629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US" altLang="en-US" sz="2000" b="1" dirty="0"/>
          </a:p>
          <a:p>
            <a:pPr eaLnBrk="1" hangingPunct="1">
              <a:spcBef>
                <a:spcPct val="0"/>
              </a:spcBef>
            </a:pPr>
            <a:r>
              <a:rPr lang="en-US" altLang="en-US" sz="2000" b="1" dirty="0"/>
              <a:t>Obtain expression for buoyancy </a:t>
            </a:r>
            <a:r>
              <a:rPr lang="en-US" altLang="en-US" sz="2000" b="1" i="1" dirty="0"/>
              <a:t>B</a:t>
            </a:r>
            <a:r>
              <a:rPr lang="en-US" altLang="en-US" sz="2000" b="1" dirty="0"/>
              <a:t> of a rising cloud parcel </a:t>
            </a:r>
            <a:r>
              <a:rPr lang="en-US" altLang="en-US" sz="2000" b="1" dirty="0">
                <a:sym typeface="Wingdings" pitchFamily="2" charset="2"/>
              </a:rPr>
              <a:t> a</a:t>
            </a:r>
            <a:r>
              <a:rPr lang="en-US" altLang="en-US" sz="2000" b="1" dirty="0"/>
              <a:t>pply first-order k-theory to lateral mixing of </a:t>
            </a:r>
            <a:r>
              <a:rPr lang="en-US" altLang="en-US" sz="2000" b="1" i="1" dirty="0"/>
              <a:t>T</a:t>
            </a:r>
            <a:r>
              <a:rPr lang="en-US" altLang="en-US" sz="2000" b="1" dirty="0"/>
              <a:t> and </a:t>
            </a:r>
            <a:r>
              <a:rPr lang="en-US" altLang="en-US" sz="2000" b="1" i="1" dirty="0"/>
              <a:t>q</a:t>
            </a:r>
            <a:r>
              <a:rPr lang="en-US" altLang="en-US" sz="2000" b="1" i="1" baseline="-25000" dirty="0"/>
              <a:t>v</a:t>
            </a:r>
            <a:r>
              <a:rPr lang="en-US" altLang="en-US" sz="2000" b="1" dirty="0"/>
              <a:t> in a parcel near top of a rising updraft. Approximate horizontal derivates as a simple linear finite difference. Neglect vertical mixing. This gives:</a:t>
            </a:r>
          </a:p>
        </p:txBody>
      </p:sp>
      <p:pic>
        <p:nvPicPr>
          <p:cNvPr id="36869" name="Picture 7">
            <a:extLst>
              <a:ext uri="{FF2B5EF4-FFF2-40B4-BE49-F238E27FC236}">
                <a16:creationId xmlns:a16="http://schemas.microsoft.com/office/drawing/2014/main" id="{03BFD863-C3F4-EDCF-4145-35BDF9C71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112" t="54556" r="50974" b="35555"/>
          <a:stretch>
            <a:fillRect/>
          </a:stretch>
        </p:blipFill>
        <p:spPr bwMode="auto">
          <a:xfrm>
            <a:off x="6451600" y="2670175"/>
            <a:ext cx="117951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CDBDD96-8016-FE59-D178-36A83C807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55" t="55168" r="44028" b="30222"/>
          <a:stretch>
            <a:fillRect/>
          </a:stretch>
        </p:blipFill>
        <p:spPr bwMode="auto">
          <a:xfrm>
            <a:off x="1308100" y="2675830"/>
            <a:ext cx="440848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8BDC22F8-729E-35D4-5E8A-DCF8A1F295E9}"/>
              </a:ext>
            </a:extLst>
          </p:cNvPr>
          <p:cNvSpPr txBox="1">
            <a:spLocks noChangeArrowheads="1"/>
          </p:cNvSpPr>
          <p:nvPr/>
        </p:nvSpPr>
        <p:spPr bwMode="auto">
          <a:xfrm>
            <a:off x="5387975" y="4155638"/>
            <a:ext cx="3465513" cy="258532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200" b="1" dirty="0">
                <a:latin typeface="+mn-lt"/>
              </a:rPr>
              <a:t>k = mixing constant</a:t>
            </a:r>
          </a:p>
          <a:p>
            <a:pPr eaLnBrk="1" hangingPunct="1">
              <a:spcBef>
                <a:spcPct val="0"/>
              </a:spcBef>
              <a:buFontTx/>
              <a:buNone/>
              <a:defRPr/>
            </a:pPr>
            <a:r>
              <a:rPr lang="en-US" altLang="en-US" sz="1200" b="1" dirty="0" err="1">
                <a:latin typeface="+mn-lt"/>
              </a:rPr>
              <a:t>Pr</a:t>
            </a:r>
            <a:r>
              <a:rPr lang="en-US" altLang="en-US" sz="1200" b="1" dirty="0">
                <a:latin typeface="+mn-lt"/>
              </a:rPr>
              <a:t> = Prandtl number</a:t>
            </a:r>
          </a:p>
          <a:p>
            <a:pPr eaLnBrk="1" hangingPunct="1">
              <a:spcBef>
                <a:spcPct val="0"/>
              </a:spcBef>
              <a:buFontTx/>
              <a:buNone/>
              <a:defRPr/>
            </a:pPr>
            <a:r>
              <a:rPr lang="en-US" altLang="en-US" sz="1200" b="1" dirty="0">
                <a:latin typeface="+mn-lt"/>
              </a:rPr>
              <a:t>L = turbulent mixing length </a:t>
            </a:r>
          </a:p>
          <a:p>
            <a:pPr eaLnBrk="1" hangingPunct="1">
              <a:spcBef>
                <a:spcPct val="0"/>
              </a:spcBef>
              <a:buFontTx/>
              <a:buNone/>
              <a:defRPr/>
            </a:pPr>
            <a:r>
              <a:rPr lang="en-US" altLang="en-US" sz="1200" b="1" dirty="0">
                <a:latin typeface="+mn-lt"/>
              </a:rPr>
              <a:t>R = cloud radius</a:t>
            </a:r>
          </a:p>
          <a:p>
            <a:pPr eaLnBrk="1" hangingPunct="1">
              <a:spcBef>
                <a:spcPct val="0"/>
              </a:spcBef>
              <a:buFontTx/>
              <a:buNone/>
              <a:defRPr/>
            </a:pPr>
            <a:r>
              <a:rPr lang="en-US" altLang="en-US" sz="1200" b="1" dirty="0">
                <a:latin typeface="Symbol" pitchFamily="2" charset="2"/>
              </a:rPr>
              <a:t>F</a:t>
            </a:r>
            <a:r>
              <a:rPr lang="en-US" altLang="en-US" sz="1200" b="1" baseline="-25000" dirty="0">
                <a:latin typeface="+mn-lt"/>
              </a:rPr>
              <a:t>E</a:t>
            </a:r>
            <a:r>
              <a:rPr lang="en-US" altLang="en-US" sz="1200" b="1" dirty="0">
                <a:latin typeface="+mn-lt"/>
              </a:rPr>
              <a:t> = environmental relative humidity</a:t>
            </a:r>
          </a:p>
          <a:p>
            <a:pPr eaLnBrk="1" hangingPunct="1">
              <a:spcBef>
                <a:spcPct val="0"/>
              </a:spcBef>
              <a:buFontTx/>
              <a:buNone/>
              <a:defRPr/>
            </a:pPr>
            <a:r>
              <a:rPr lang="en-US" altLang="en-US" sz="1200" b="1" dirty="0" err="1">
                <a:latin typeface="+mn-lt"/>
              </a:rPr>
              <a:t>L</a:t>
            </a:r>
            <a:r>
              <a:rPr lang="en-US" altLang="en-US" sz="1200" b="1" baseline="-25000" dirty="0" err="1">
                <a:latin typeface="+mn-lt"/>
              </a:rPr>
              <a:t>v</a:t>
            </a:r>
            <a:r>
              <a:rPr lang="en-US" altLang="en-US" sz="1200" b="1" dirty="0">
                <a:latin typeface="+mn-lt"/>
              </a:rPr>
              <a:t> = latent heat of vaporization</a:t>
            </a:r>
          </a:p>
          <a:p>
            <a:pPr eaLnBrk="1" hangingPunct="1">
              <a:spcBef>
                <a:spcPct val="0"/>
              </a:spcBef>
              <a:buFontTx/>
              <a:buNone/>
              <a:defRPr/>
            </a:pPr>
            <a:r>
              <a:rPr lang="en-US" altLang="en-US" sz="1200" b="1" dirty="0">
                <a:latin typeface="Symbol" pitchFamily="2" charset="2"/>
              </a:rPr>
              <a:t>G</a:t>
            </a:r>
            <a:r>
              <a:rPr lang="en-US" altLang="en-US" sz="1200" b="1" dirty="0">
                <a:latin typeface="+mn-lt"/>
              </a:rPr>
              <a:t> = (1+L</a:t>
            </a:r>
            <a:r>
              <a:rPr lang="en-US" altLang="en-US" sz="1200" b="1" baseline="-25000" dirty="0">
                <a:latin typeface="+mn-lt"/>
              </a:rPr>
              <a:t>v</a:t>
            </a:r>
            <a:r>
              <a:rPr lang="en-US" altLang="en-US" sz="1200" b="1" dirty="0">
                <a:latin typeface="+mn-lt"/>
              </a:rPr>
              <a:t>/c</a:t>
            </a:r>
            <a:r>
              <a:rPr lang="en-US" altLang="en-US" sz="1200" b="1" baseline="-25000" dirty="0">
                <a:latin typeface="+mn-lt"/>
              </a:rPr>
              <a:t>p</a:t>
            </a:r>
            <a:r>
              <a:rPr lang="en-US" altLang="en-US" sz="1200" b="1" dirty="0">
                <a:latin typeface="+mn-lt"/>
              </a:rPr>
              <a:t>)</a:t>
            </a:r>
            <a:r>
              <a:rPr lang="en-US" altLang="en-US" sz="1200" b="1" dirty="0" err="1">
                <a:latin typeface="+mn-lt"/>
              </a:rPr>
              <a:t>dq</a:t>
            </a:r>
            <a:r>
              <a:rPr lang="en-US" altLang="en-US" sz="1200" b="1" baseline="-25000" dirty="0" err="1">
                <a:latin typeface="+mn-lt"/>
              </a:rPr>
              <a:t>s</a:t>
            </a:r>
            <a:r>
              <a:rPr lang="en-US" altLang="en-US" sz="1200" b="1" dirty="0">
                <a:latin typeface="+mn-lt"/>
              </a:rPr>
              <a:t>/dT</a:t>
            </a:r>
          </a:p>
          <a:p>
            <a:pPr eaLnBrk="1" hangingPunct="1">
              <a:spcBef>
                <a:spcPct val="0"/>
              </a:spcBef>
              <a:buFontTx/>
              <a:buNone/>
              <a:defRPr/>
            </a:pPr>
            <a:r>
              <a:rPr lang="en-US" altLang="en-US" sz="1200" b="1" dirty="0">
                <a:latin typeface="+mn-lt"/>
              </a:rPr>
              <a:t>g = accel. of gravity</a:t>
            </a:r>
          </a:p>
          <a:p>
            <a:pPr eaLnBrk="1" hangingPunct="1">
              <a:spcBef>
                <a:spcPct val="0"/>
              </a:spcBef>
              <a:buFontTx/>
              <a:buNone/>
              <a:defRPr/>
            </a:pPr>
            <a:r>
              <a:rPr lang="en-US" altLang="en-US" sz="1200" b="1" dirty="0">
                <a:latin typeface="+mn-lt"/>
              </a:rPr>
              <a:t>Q = environmental minus moist pseudo-</a:t>
            </a:r>
          </a:p>
          <a:p>
            <a:pPr eaLnBrk="1" hangingPunct="1">
              <a:spcBef>
                <a:spcPct val="0"/>
              </a:spcBef>
              <a:buFontTx/>
              <a:buNone/>
              <a:defRPr/>
            </a:pPr>
            <a:r>
              <a:rPr lang="en-US" altLang="en-US" sz="1200" b="1" dirty="0">
                <a:latin typeface="+mn-lt"/>
              </a:rPr>
              <a:t>       adiabatic lapse rate divided by T</a:t>
            </a:r>
            <a:r>
              <a:rPr lang="en-US" altLang="en-US" sz="1200" b="1" baseline="-25000" dirty="0">
                <a:latin typeface="+mn-lt"/>
              </a:rPr>
              <a:t>E</a:t>
            </a:r>
            <a:r>
              <a:rPr lang="en-US" altLang="en-US" sz="1200" b="1" dirty="0">
                <a:latin typeface="+mn-lt"/>
              </a:rPr>
              <a:t> </a:t>
            </a:r>
          </a:p>
          <a:p>
            <a:pPr eaLnBrk="1" hangingPunct="1">
              <a:spcBef>
                <a:spcPct val="0"/>
              </a:spcBef>
              <a:buFontTx/>
              <a:buNone/>
              <a:defRPr/>
            </a:pPr>
            <a:r>
              <a:rPr lang="en-US" altLang="en-US" sz="1200" b="1" dirty="0">
                <a:latin typeface="+mn-lt"/>
              </a:rPr>
              <a:t>T</a:t>
            </a:r>
            <a:r>
              <a:rPr lang="en-US" altLang="en-US" sz="1200" b="1" baseline="-25000" dirty="0">
                <a:latin typeface="+mn-lt"/>
              </a:rPr>
              <a:t>E</a:t>
            </a:r>
            <a:r>
              <a:rPr lang="en-US" altLang="en-US" sz="1200" b="1" dirty="0">
                <a:latin typeface="+mn-lt"/>
              </a:rPr>
              <a:t> = environmental temperature</a:t>
            </a:r>
          </a:p>
          <a:p>
            <a:pPr eaLnBrk="1" hangingPunct="1">
              <a:spcBef>
                <a:spcPct val="0"/>
              </a:spcBef>
              <a:buFontTx/>
              <a:buNone/>
              <a:defRPr/>
            </a:pPr>
            <a:r>
              <a:rPr lang="en-US" altLang="en-US" sz="1200" b="1" dirty="0" err="1">
                <a:latin typeface="+mn-lt"/>
              </a:rPr>
              <a:t>q</a:t>
            </a:r>
            <a:r>
              <a:rPr lang="en-US" altLang="en-US" sz="1200" b="1" baseline="-25000" dirty="0" err="1">
                <a:latin typeface="+mn-lt"/>
              </a:rPr>
              <a:t>SE</a:t>
            </a:r>
            <a:r>
              <a:rPr lang="en-US" altLang="en-US" sz="1200" b="1" dirty="0">
                <a:latin typeface="+mn-lt"/>
              </a:rPr>
              <a:t> = environmental saturation mixing ratio</a:t>
            </a:r>
          </a:p>
          <a:p>
            <a:pPr eaLnBrk="1" hangingPunct="1">
              <a:spcBef>
                <a:spcPct val="0"/>
              </a:spcBef>
              <a:buFontTx/>
              <a:buNone/>
              <a:defRPr/>
            </a:pPr>
            <a:endParaRPr lang="en-US" altLang="en-US" sz="1800" b="1" dirty="0">
              <a:latin typeface="+mn-lt"/>
            </a:endParaRPr>
          </a:p>
        </p:txBody>
      </p:sp>
    </p:spTree>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67155</TotalTime>
  <Words>1491</Words>
  <Application>Microsoft Macintosh PowerPoint</Application>
  <PresentationFormat>On-screen Show (4:3)</PresentationFormat>
  <Paragraphs>179</Paragraphs>
  <Slides>22</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Symbol</vt:lpstr>
      <vt:lpstr>Times New Roman</vt:lpstr>
      <vt:lpstr>1_Default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dc:creator>
  <cp:lastModifiedBy>Microsoft Office User</cp:lastModifiedBy>
  <cp:revision>834</cp:revision>
  <cp:lastPrinted>2021-03-02T20:26:20Z</cp:lastPrinted>
  <dcterms:created xsi:type="dcterms:W3CDTF">2014-11-19T19:13:06Z</dcterms:created>
  <dcterms:modified xsi:type="dcterms:W3CDTF">2022-07-28T17:03:49Z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