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09" r:id="rId1"/>
  </p:sldMasterIdLst>
  <p:notesMasterIdLst>
    <p:notesMasterId r:id="rId20"/>
  </p:notesMasterIdLst>
  <p:handoutMasterIdLst>
    <p:handoutMasterId r:id="rId21"/>
  </p:handoutMasterIdLst>
  <p:sldIdLst>
    <p:sldId id="541" r:id="rId2"/>
    <p:sldId id="839" r:id="rId3"/>
    <p:sldId id="840" r:id="rId4"/>
    <p:sldId id="858" r:id="rId5"/>
    <p:sldId id="854" r:id="rId6"/>
    <p:sldId id="855" r:id="rId7"/>
    <p:sldId id="665" r:id="rId8"/>
    <p:sldId id="846" r:id="rId9"/>
    <p:sldId id="570" r:id="rId10"/>
    <p:sldId id="845" r:id="rId11"/>
    <p:sldId id="571" r:id="rId12"/>
    <p:sldId id="857" r:id="rId13"/>
    <p:sldId id="856" r:id="rId14"/>
    <p:sldId id="851" r:id="rId15"/>
    <p:sldId id="852" r:id="rId16"/>
    <p:sldId id="853" r:id="rId17"/>
    <p:sldId id="568" r:id="rId18"/>
    <p:sldId id="557" r:id="rId19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4002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9300"/>
    <a:srgbClr val="FF40FF"/>
    <a:srgbClr val="4E8F00"/>
    <a:srgbClr val="0A8464"/>
    <a:srgbClr val="D68F10"/>
    <a:srgbClr val="0F4F97"/>
    <a:srgbClr val="F6CE86"/>
    <a:srgbClr val="AEF8E5"/>
    <a:srgbClr val="0DB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63" autoAdjust="0"/>
    <p:restoredTop sz="92907" autoAdjust="0"/>
  </p:normalViewPr>
  <p:slideViewPr>
    <p:cSldViewPr>
      <p:cViewPr>
        <p:scale>
          <a:sx n="120" d="100"/>
          <a:sy n="120" d="100"/>
        </p:scale>
        <p:origin x="288" y="520"/>
      </p:cViewPr>
      <p:guideLst>
        <p:guide orient="horz" pos="2160"/>
        <p:guide orient="horz" pos="400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7/21/22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7/21/22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08DE6-587B-4072-BBF9-D97C37213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3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FF6AA-24DB-6841-A54B-FD933FF8C1D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27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532A-A1CA-D6E7-5176-E5FFDE69B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71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30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912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D350C-E6C1-BACC-D692-DC55EF1E6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36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D3026-9B78-4F53-3A6C-7E2A727D6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05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D3026-9B78-4F53-3A6C-7E2A727D6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93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532A-A1CA-D6E7-5176-E5FFDE69B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872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532A-A1CA-D6E7-5176-E5FFDE69B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34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FF6AA-24DB-6841-A54B-FD933FF8C1D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11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8FF6AA-24DB-6841-A54B-FD933FF8C1D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42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836A4-FA05-EA56-3261-4543D5559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20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504" y="6316956"/>
            <a:ext cx="12192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09600" y="565126"/>
            <a:ext cx="10972800" cy="1447576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1" y="2024863"/>
            <a:ext cx="75056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1181" y="6416000"/>
            <a:ext cx="6004819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LLNL-PRES-837821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018" y="6446833"/>
            <a:ext cx="1865376" cy="305689"/>
          </a:xfrm>
          <a:prstGeom prst="rect">
            <a:avLst/>
          </a:prstGeom>
        </p:spPr>
      </p:pic>
      <p:pic>
        <p:nvPicPr>
          <p:cNvPr id="4" name="Picture 3" descr="A picture containing outdoor, ground, water, sky&#10;&#10;Description automatically generated">
            <a:extLst>
              <a:ext uri="{FF2B5EF4-FFF2-40B4-BE49-F238E27FC236}">
                <a16:creationId xmlns:a16="http://schemas.microsoft.com/office/drawing/2014/main" id="{5448354C-F7E7-1041-B0AE-B0BAAA9BE1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4" y="2651760"/>
            <a:ext cx="12187665" cy="3615674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96715"/>
            <a:ext cx="6096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469" y="5437489"/>
            <a:ext cx="3602736" cy="5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11D45-91A6-A94D-9E95-1F11BA28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B0258-82C1-F446-A99A-AA8B3D35B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72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D1B013-9531-9A49-AACE-8831D1449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846" y="220135"/>
            <a:ext cx="5050971" cy="59436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74CFBC-02FD-6F40-B082-BA3FC3C70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73" y="220135"/>
            <a:ext cx="5291328" cy="5852160"/>
          </a:xfrm>
        </p:spPr>
        <p:txBody>
          <a:bodyPr anchor="ctr" anchorCtr="0"/>
          <a:lstStyle>
            <a:lvl1pPr algn="r">
              <a:spcBef>
                <a:spcPts val="1200"/>
              </a:spcBef>
              <a:spcAft>
                <a:spcPts val="600"/>
              </a:spcAft>
              <a:defRPr/>
            </a:lvl1pPr>
            <a:lvl2pPr algn="r">
              <a:spcAft>
                <a:spcPts val="600"/>
              </a:spcAft>
              <a:defRPr/>
            </a:lvl2pPr>
            <a:lvl3pPr algn="r">
              <a:spcAft>
                <a:spcPts val="600"/>
              </a:spcAft>
              <a:defRPr/>
            </a:lvl3pPr>
            <a:lvl4pPr algn="r">
              <a:spcAft>
                <a:spcPts val="600"/>
              </a:spcAft>
              <a:defRPr/>
            </a:lvl4pPr>
            <a:lvl5pPr algn="r"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5352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3B7A5BD-5B05-9049-BAC6-931A9AB6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D37E1B-C32D-CB40-A5EA-9E078D475F3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1532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134"/>
            <a:ext cx="5050971" cy="59436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01619" y="220134"/>
            <a:ext cx="5291328" cy="5943600"/>
          </a:xfrm>
        </p:spPr>
        <p:txBody>
          <a:bodyPr anchor="ctr" anchorCtr="0"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89097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291532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" y="2447116"/>
            <a:ext cx="12191999" cy="1228907"/>
          </a:xfrm>
          <a:prstGeom prst="rect">
            <a:avLst/>
          </a:prstGeom>
          <a:noFill/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ctr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6C4384-CA33-E545-A4F0-150C09B71D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80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flipV="1">
            <a:off x="2572512" y="0"/>
            <a:ext cx="9619488" cy="6406896"/>
          </a:xfrm>
          <a:prstGeom prst="rect">
            <a:avLst/>
          </a:prstGeom>
          <a:effectLst/>
        </p:spPr>
      </p:pic>
      <p:sp>
        <p:nvSpPr>
          <p:cNvPr id="20" name="Rectangle 19"/>
          <p:cNvSpPr/>
          <p:nvPr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4"/>
            <a:ext cx="10972800" cy="45151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358" y="6585442"/>
            <a:ext cx="116516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LLNL-PRES-837821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CFB3C48-7E07-A140-BA41-0250E7F247A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8825" y="6450694"/>
            <a:ext cx="324576" cy="324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78A20B-43DC-E242-BE76-741C568A0E88}"/>
              </a:ext>
            </a:extLst>
          </p:cNvPr>
          <p:cNvSpPr txBox="1"/>
          <p:nvPr userDrawn="1"/>
        </p:nvSpPr>
        <p:spPr>
          <a:xfrm>
            <a:off x="7467600" y="6415478"/>
            <a:ext cx="1691548" cy="425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32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0A8464"/>
                </a:solidFill>
              </a:rPr>
              <a:t>DOE Early Career</a:t>
            </a:r>
            <a:r>
              <a:rPr lang="en-US" sz="1400" b="1" dirty="0">
                <a:solidFill>
                  <a:srgbClr val="0F4F97"/>
                </a:solidFill>
              </a:rPr>
              <a:t> </a:t>
            </a: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Research Program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C1D345-EBFC-E642-A74D-F44B0E6843F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099322" y="6415478"/>
            <a:ext cx="781050" cy="4174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EDD5D0-04F3-164D-8A1F-F4FC5E00C52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238710" y="6415478"/>
            <a:ext cx="781050" cy="413912"/>
          </a:xfrm>
          <a:prstGeom prst="rect">
            <a:avLst/>
          </a:prstGeom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5C97555-1BA4-235E-B228-6002A0CC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6" r:id="rId5"/>
    <p:sldLayoutId id="2147483722" r:id="rId6"/>
    <p:sldLayoutId id="2147483725" r:id="rId7"/>
    <p:sldLayoutId id="2147483721" r:id="rId8"/>
    <p:sldLayoutId id="2147483717" r:id="rId9"/>
    <p:sldLayoutId id="2147483718" r:id="rId10"/>
    <p:sldLayoutId id="2147483719" r:id="rId11"/>
    <p:sldLayoutId id="2147483723" r:id="rId12"/>
    <p:sldLayoutId id="2147483727" r:id="rId13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tx1">
              <a:lumMod val="75000"/>
              <a:lumOff val="2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rgbClr val="04539C"/>
        </a:buClr>
        <a:buSzPct val="90000"/>
        <a:buFont typeface="Wingdings" charset="2"/>
        <a:buChar char="§"/>
        <a:tabLst/>
        <a:defRPr kumimoji="0" sz="2400" b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240A45-BC15-5D40-AFC5-87DD75DD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5126"/>
            <a:ext cx="12207834" cy="144757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Locally Generated Convections over Land and Their Driving Mechanisms: Inferences from Observations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0431F7-22AB-5C4B-B535-AF9FD379B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53501" y="2319213"/>
            <a:ext cx="2628899" cy="477838"/>
          </a:xfrm>
        </p:spPr>
        <p:txBody>
          <a:bodyPr/>
          <a:lstStyle/>
          <a:p>
            <a:r>
              <a:rPr lang="en-US" sz="2400" b="1" dirty="0"/>
              <a:t>Yunyan Zhang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4AE664-E6CC-BD43-8A91-21D58FDD9373}"/>
              </a:ext>
            </a:extLst>
          </p:cNvPr>
          <p:cNvSpPr txBox="1"/>
          <p:nvPr/>
        </p:nvSpPr>
        <p:spPr>
          <a:xfrm>
            <a:off x="152400" y="4258477"/>
            <a:ext cx="294936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Many thanks to</a:t>
            </a:r>
          </a:p>
          <a:p>
            <a:r>
              <a:rPr lang="en-US" sz="1400" dirty="0"/>
              <a:t>Cheng Tao (LLNL)</a:t>
            </a:r>
          </a:p>
          <a:p>
            <a:r>
              <a:rPr lang="en-US" sz="1400" dirty="0" err="1"/>
              <a:t>Jungmin</a:t>
            </a:r>
            <a:r>
              <a:rPr lang="en-US" sz="1400" dirty="0"/>
              <a:t> Lee (LLNL)</a:t>
            </a:r>
          </a:p>
          <a:p>
            <a:r>
              <a:rPr lang="en-US" sz="1400" dirty="0"/>
              <a:t>Steve Klein (LLNL)</a:t>
            </a:r>
          </a:p>
          <a:p>
            <a:r>
              <a:rPr lang="en-US" sz="1400" dirty="0"/>
              <a:t>Courtney </a:t>
            </a:r>
            <a:r>
              <a:rPr lang="en-US" sz="1400" dirty="0" err="1"/>
              <a:t>Schumarcher</a:t>
            </a:r>
            <a:r>
              <a:rPr lang="en-US" sz="1400" dirty="0"/>
              <a:t> (TAMU)  </a:t>
            </a:r>
          </a:p>
          <a:p>
            <a:r>
              <a:rPr lang="en-US" sz="1400" dirty="0" err="1"/>
              <a:t>Likun</a:t>
            </a:r>
            <a:r>
              <a:rPr lang="en-US" sz="1400" dirty="0"/>
              <a:t> Wang (NOAA)</a:t>
            </a:r>
          </a:p>
          <a:p>
            <a:r>
              <a:rPr lang="en-US" sz="1400" dirty="0" err="1"/>
              <a:t>Rusen</a:t>
            </a:r>
            <a:r>
              <a:rPr lang="en-US" sz="1400" dirty="0"/>
              <a:t> </a:t>
            </a:r>
            <a:r>
              <a:rPr lang="az-Cyrl-AZ" sz="1400" dirty="0"/>
              <a:t>Ӧ</a:t>
            </a:r>
            <a:r>
              <a:rPr lang="en-US" sz="1400" dirty="0" err="1"/>
              <a:t>ktem</a:t>
            </a:r>
            <a:r>
              <a:rPr lang="en-US" sz="1400" dirty="0"/>
              <a:t> (LBL)</a:t>
            </a:r>
          </a:p>
          <a:p>
            <a:r>
              <a:rPr lang="en-US" sz="1400" dirty="0"/>
              <a:t>David Romps (LBL)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ED9DFA1-4DF6-5B4E-9373-EFAEB16D4438}"/>
              </a:ext>
            </a:extLst>
          </p:cNvPr>
          <p:cNvSpPr txBox="1">
            <a:spLocks/>
          </p:cNvSpPr>
          <p:nvPr/>
        </p:nvSpPr>
        <p:spPr>
          <a:xfrm>
            <a:off x="8534400" y="2918618"/>
            <a:ext cx="3657600" cy="369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28600" algn="l" rtl="0" eaLnBrk="1" latinLnBrk="0" hangingPunct="1">
              <a:lnSpc>
                <a:spcPts val="2200"/>
              </a:lnSpc>
              <a:spcBef>
                <a:spcPts val="1800"/>
              </a:spcBef>
              <a:spcAft>
                <a:spcPts val="0"/>
              </a:spcAft>
              <a:buClr>
                <a:srgbClr val="04539C"/>
              </a:buClr>
              <a:buSzPct val="90000"/>
              <a:buFont typeface="Wingdings" charset="2"/>
              <a:buNone/>
              <a:tabLst/>
              <a:defRPr kumimoji="0" sz="2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None/>
              <a:defRPr kumimoji="0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defRPr kumimoji="0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None/>
              <a:defRPr kumimoji="0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None/>
              <a:tabLst>
                <a:tab pos="1200150" algn="l"/>
              </a:tabLst>
              <a:defRPr kumimoji="0" lang="en-US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PAN-GASS</a:t>
            </a:r>
          </a:p>
          <a:p>
            <a:pPr marL="0" indent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July 26,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06854-09F5-E846-9BA9-8991FF53785D}"/>
              </a:ext>
            </a:extLst>
          </p:cNvPr>
          <p:cNvSpPr txBox="1"/>
          <p:nvPr/>
        </p:nvSpPr>
        <p:spPr>
          <a:xfrm>
            <a:off x="6248400" y="6356042"/>
            <a:ext cx="1654350" cy="4257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32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0A8464"/>
                </a:solidFill>
              </a:rPr>
              <a:t>DOE Early Career</a:t>
            </a:r>
            <a:r>
              <a:rPr lang="en-US" sz="1400" b="1" dirty="0">
                <a:solidFill>
                  <a:srgbClr val="0F4F97"/>
                </a:solidFill>
              </a:rPr>
              <a:t> </a:t>
            </a: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Research Program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EBA39F-2E6A-6541-890A-F5FB70C43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043" y="6368247"/>
            <a:ext cx="781050" cy="38866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D03EEA-4F7A-F94A-8805-749388AAC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431" y="6368247"/>
            <a:ext cx="781050" cy="385114"/>
          </a:xfrm>
          <a:prstGeom prst="rect">
            <a:avLst/>
          </a:prstGeom>
        </p:spPr>
      </p:pic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02F9F3EE-19E8-B787-F19C-FFC286EEB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43199" y="4495801"/>
            <a:ext cx="974937" cy="1220235"/>
          </a:xfrm>
          <a:prstGeom prst="rect">
            <a:avLst/>
          </a:prstGeom>
        </p:spPr>
      </p:pic>
      <p:pic>
        <p:nvPicPr>
          <p:cNvPr id="18" name="Picture 1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29CE026-53A2-5EAE-2E5C-B6C4141DC6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54" t="7475" r="22591" b="15647"/>
          <a:stretch/>
        </p:blipFill>
        <p:spPr>
          <a:xfrm>
            <a:off x="3962400" y="4495800"/>
            <a:ext cx="974936" cy="12202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1A26E9-EA31-092C-F854-FCF6E6603043}"/>
              </a:ext>
            </a:extLst>
          </p:cNvPr>
          <p:cNvSpPr txBox="1"/>
          <p:nvPr/>
        </p:nvSpPr>
        <p:spPr>
          <a:xfrm>
            <a:off x="2590800" y="5686564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Jingjing Tian       Yang Tian</a:t>
            </a:r>
          </a:p>
          <a:p>
            <a:r>
              <a:rPr lang="en-US" sz="1600" b="1" dirty="0"/>
              <a:t>LLNL			NCAR</a:t>
            </a:r>
          </a:p>
        </p:txBody>
      </p:sp>
    </p:spTree>
    <p:extLst>
      <p:ext uri="{BB962C8B-B14F-4D97-AF65-F5344CB8AC3E}">
        <p14:creationId xmlns:p14="http://schemas.microsoft.com/office/powerpoint/2010/main" val="366295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76D0-AC63-8C4F-91C0-219636AB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7" y="252730"/>
            <a:ext cx="11790363" cy="10058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How does the effect of heterogeneity length scales evolve? 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AFD34D9-FB09-16DD-1207-13B5C9DB4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0225"/>
            <a:ext cx="12192000" cy="461665"/>
          </a:xfrm>
          <a:prstGeom prst="rect">
            <a:avLst/>
          </a:prstGeom>
          <a:solidFill>
            <a:srgbClr val="0F4F97"/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Tian, J., Zhang, Y., Klein, S.A., Wang, L.,  </a:t>
            </a:r>
            <a:r>
              <a:rPr lang="en-US" sz="1200" dirty="0" err="1">
                <a:solidFill>
                  <a:schemeClr val="bg1"/>
                </a:solidFill>
              </a:rPr>
              <a:t>Öktem</a:t>
            </a:r>
            <a:r>
              <a:rPr lang="en-US" sz="1200" dirty="0">
                <a:solidFill>
                  <a:schemeClr val="bg1"/>
                </a:solidFill>
              </a:rPr>
              <a:t>, R., 2022: How does land cover and its heterogeneity length scale affect the formation of summertime shallow cumulus clouds in observations from the US Southern Great Plains? </a:t>
            </a:r>
            <a:r>
              <a:rPr lang="en-US" sz="1200" i="1" dirty="0" err="1">
                <a:solidFill>
                  <a:schemeClr val="bg1"/>
                </a:solidFill>
              </a:rPr>
              <a:t>Geophys</a:t>
            </a:r>
            <a:r>
              <a:rPr lang="en-US" sz="1200" i="1" dirty="0">
                <a:solidFill>
                  <a:schemeClr val="bg1"/>
                </a:solidFill>
              </a:rPr>
              <a:t>. Res. Lett., </a:t>
            </a:r>
            <a:r>
              <a:rPr lang="en-US" sz="1200" dirty="0">
                <a:solidFill>
                  <a:schemeClr val="bg1"/>
                </a:solidFill>
              </a:rPr>
              <a:t>e2021GL097070, https://doi.org/10.1029/2021GL097070</a:t>
            </a:r>
          </a:p>
        </p:txBody>
      </p:sp>
      <p:pic>
        <p:nvPicPr>
          <p:cNvPr id="15" name="Content Placeholder 5" descr="Chart, surface chart&#10;&#10;Description automatically generated">
            <a:extLst>
              <a:ext uri="{FF2B5EF4-FFF2-40B4-BE49-F238E27FC236}">
                <a16:creationId xmlns:a16="http://schemas.microsoft.com/office/drawing/2014/main" id="{0CDE6C41-8902-8655-DE9F-D14CFAD8C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46" b="42476"/>
          <a:stretch/>
        </p:blipFill>
        <p:spPr>
          <a:xfrm>
            <a:off x="1371600" y="1143000"/>
            <a:ext cx="6466183" cy="2667000"/>
          </a:xfrm>
          <a:prstGeom prst="rect">
            <a:avLst/>
          </a:prstGeom>
        </p:spPr>
      </p:pic>
      <p:pic>
        <p:nvPicPr>
          <p:cNvPr id="16" name="Content Placeholder 5" descr="Chart, surface chart&#10;&#10;Description automatically generated">
            <a:extLst>
              <a:ext uri="{FF2B5EF4-FFF2-40B4-BE49-F238E27FC236}">
                <a16:creationId xmlns:a16="http://schemas.microsoft.com/office/drawing/2014/main" id="{50E95365-2E7C-8246-A855-805D50A67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547" b="1"/>
          <a:stretch/>
        </p:blipFill>
        <p:spPr>
          <a:xfrm>
            <a:off x="1371600" y="1143000"/>
            <a:ext cx="6466183" cy="4584700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6A9730-9480-43D5-3EE3-7AF970C63949}"/>
              </a:ext>
            </a:extLst>
          </p:cNvPr>
          <p:cNvSpPr/>
          <p:nvPr/>
        </p:nvSpPr>
        <p:spPr bwMode="auto">
          <a:xfrm>
            <a:off x="2852092" y="1295400"/>
            <a:ext cx="1219200" cy="2438400"/>
          </a:xfrm>
          <a:prstGeom prst="rect">
            <a:avLst/>
          </a:prstGeom>
          <a:noFill/>
          <a:ln w="25400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0A86A82-A9E1-B6ED-2115-90505B780F00}"/>
              </a:ext>
            </a:extLst>
          </p:cNvPr>
          <p:cNvSpPr txBox="1">
            <a:spLocks/>
          </p:cNvSpPr>
          <p:nvPr/>
        </p:nvSpPr>
        <p:spPr>
          <a:xfrm>
            <a:off x="8229600" y="1905000"/>
            <a:ext cx="3768725" cy="10058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rgbClr val="04539C"/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3" indent="0" defTabSz="914400">
              <a:lnSpc>
                <a:spcPct val="120000"/>
              </a:lnSpc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Around Noontime, shallow cumulus prefers to occur more over smaller forest patches (&lt;9km).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951259-AEB2-C663-7FE1-274566C60D9D}"/>
              </a:ext>
            </a:extLst>
          </p:cNvPr>
          <p:cNvGrpSpPr/>
          <p:nvPr/>
        </p:nvGrpSpPr>
        <p:grpSpPr>
          <a:xfrm>
            <a:off x="1371600" y="1212850"/>
            <a:ext cx="10622176" cy="4514850"/>
            <a:chOff x="1376149" y="1441450"/>
            <a:chExt cx="10622176" cy="4514850"/>
          </a:xfrm>
        </p:grpSpPr>
        <p:pic>
          <p:nvPicPr>
            <p:cNvPr id="29" name="Content Placeholder 6" descr="Graphical user interface, chart, surface chart&#10;&#10;Description automatically generated">
              <a:extLst>
                <a:ext uri="{FF2B5EF4-FFF2-40B4-BE49-F238E27FC236}">
                  <a16:creationId xmlns:a16="http://schemas.microsoft.com/office/drawing/2014/main" id="{3562DBFD-986B-3C0C-8EA0-015345574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149" y="1441450"/>
              <a:ext cx="6466183" cy="451485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3A5AC9-0BEA-F1B4-41B9-508CF7F02321}"/>
                </a:ext>
              </a:extLst>
            </p:cNvPr>
            <p:cNvSpPr/>
            <p:nvPr/>
          </p:nvSpPr>
          <p:spPr bwMode="auto">
            <a:xfrm>
              <a:off x="4075841" y="1524000"/>
              <a:ext cx="1219200" cy="2438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Content Placeholder 7">
              <a:extLst>
                <a:ext uri="{FF2B5EF4-FFF2-40B4-BE49-F238E27FC236}">
                  <a16:creationId xmlns:a16="http://schemas.microsoft.com/office/drawing/2014/main" id="{7FBFA39B-DAF7-0261-6D1F-2ECAADB3BBD7}"/>
                </a:ext>
              </a:extLst>
            </p:cNvPr>
            <p:cNvSpPr txBox="1">
              <a:spLocks/>
            </p:cNvSpPr>
            <p:nvPr/>
          </p:nvSpPr>
          <p:spPr>
            <a:xfrm>
              <a:off x="8229600" y="3352800"/>
              <a:ext cx="3768725" cy="1295400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85750" indent="-228600" algn="l" rtl="0" eaLnBrk="1" latinLnBrk="0" hangingPunct="1">
                <a:spcBef>
                  <a:spcPts val="1800"/>
                </a:spcBef>
                <a:spcAft>
                  <a:spcPts val="0"/>
                </a:spcAft>
                <a:buClr>
                  <a:srgbClr val="04539C"/>
                </a:buClr>
                <a:buSzPct val="90000"/>
                <a:buFont typeface="Wingdings" charset="2"/>
                <a:buChar char="§"/>
                <a:tabLst/>
                <a:defRPr kumimoji="0" sz="2400" b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28650" indent="-2857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Calibri" panose="020F0502020204030204" pitchFamily="34" charset="0"/>
                <a:buChar char="—"/>
                <a:defRPr kumimoji="0"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001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Arial" panose="020B0604020202020204" pitchFamily="34" charset="0"/>
                <a:buChar char="•"/>
                <a:defRPr kumimoji="0"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0287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Lucida Grande"/>
                <a:buChar char="–"/>
                <a:defRPr kumimoji="0"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257300" indent="-171450" algn="l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Font typeface="Arial"/>
                <a:buChar char="•"/>
                <a:tabLst>
                  <a:tab pos="1200150" algn="l"/>
                </a:tabLst>
                <a:defRPr kumimoji="0" lang="en-US" sz="16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lvl="3" indent="0" defTabSz="914400">
                <a:lnSpc>
                  <a:spcPct val="120000"/>
                </a:lnSpc>
                <a:buNone/>
              </a:pPr>
              <a:r>
                <a:rPr lang="en-US" sz="1800" dirty="0">
                  <a:solidFill>
                    <a:schemeClr val="tx1"/>
                  </a:solidFill>
                  <a:latin typeface="+mn-lt"/>
                </a:rPr>
                <a:t>In the earlier afternoon, the cloud  fraction difference (forest and grassland) is more pronounced over larger patches (&gt;9km). 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1C292CD-4532-C0F6-E551-EA658D01F731}"/>
              </a:ext>
            </a:extLst>
          </p:cNvPr>
          <p:cNvGrpSpPr/>
          <p:nvPr/>
        </p:nvGrpSpPr>
        <p:grpSpPr>
          <a:xfrm>
            <a:off x="1371600" y="1212850"/>
            <a:ext cx="10342562" cy="4514850"/>
            <a:chOff x="1371600" y="1212850"/>
            <a:chExt cx="10342562" cy="451485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CB289C-1313-CCAF-294D-324C1C2A4BFF}"/>
                </a:ext>
              </a:extLst>
            </p:cNvPr>
            <p:cNvGrpSpPr/>
            <p:nvPr/>
          </p:nvGrpSpPr>
          <p:grpSpPr>
            <a:xfrm>
              <a:off x="1371600" y="1212850"/>
              <a:ext cx="10342562" cy="4514850"/>
              <a:chOff x="1371600" y="1212850"/>
              <a:chExt cx="10342562" cy="4514850"/>
            </a:xfrm>
          </p:grpSpPr>
          <p:pic>
            <p:nvPicPr>
              <p:cNvPr id="36" name="Content Placeholder 7" descr="Chart, surface chart&#10;&#10;Description automatically generated">
                <a:extLst>
                  <a:ext uri="{FF2B5EF4-FFF2-40B4-BE49-F238E27FC236}">
                    <a16:creationId xmlns:a16="http://schemas.microsoft.com/office/drawing/2014/main" id="{8CBE8744-50A9-99C8-72A4-CB48D8963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1212850"/>
                <a:ext cx="6466183" cy="451485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13628AE-0010-2A49-FD79-C478CE19A118}"/>
                  </a:ext>
                </a:extLst>
              </p:cNvPr>
              <p:cNvSpPr txBox="1"/>
              <p:nvPr/>
            </p:nvSpPr>
            <p:spPr>
              <a:xfrm>
                <a:off x="8382000" y="4648200"/>
                <a:ext cx="333216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Such shift suggests it takes time for secondary circulation to have impact on larger patches.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E2F12F-ECA5-6F23-847C-F2852BB95082}"/>
                </a:ext>
              </a:extLst>
            </p:cNvPr>
            <p:cNvSpPr/>
            <p:nvPr/>
          </p:nvSpPr>
          <p:spPr bwMode="auto">
            <a:xfrm>
              <a:off x="2819400" y="1301115"/>
              <a:ext cx="1219200" cy="2438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94CD90-09DD-7504-82D0-2F6D9B850C8D}"/>
                </a:ext>
              </a:extLst>
            </p:cNvPr>
            <p:cNvSpPr/>
            <p:nvPr/>
          </p:nvSpPr>
          <p:spPr bwMode="auto">
            <a:xfrm>
              <a:off x="4071292" y="1300480"/>
              <a:ext cx="1219200" cy="2438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10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DF76-F6D7-C844-B7A3-3F79F1B2B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07" y="263327"/>
            <a:ext cx="10629900" cy="10058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Do ARM surface observations support CF differences?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18CAE40-EF0B-B84F-A980-ACE082310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6112" y="1447800"/>
            <a:ext cx="11006110" cy="4648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817C77-5407-9752-D4D8-47D809CB3CAC}"/>
              </a:ext>
            </a:extLst>
          </p:cNvPr>
          <p:cNvSpPr/>
          <p:nvPr/>
        </p:nvSpPr>
        <p:spPr>
          <a:xfrm>
            <a:off x="3505200" y="1287310"/>
            <a:ext cx="275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E8F00"/>
                </a:solidFill>
                <a:latin typeface="Comic Sans MS" panose="030F0902030302020204" pitchFamily="66" charset="0"/>
              </a:rPr>
              <a:t>Forest</a:t>
            </a:r>
            <a:r>
              <a:rPr lang="en-US" dirty="0">
                <a:solidFill>
                  <a:srgbClr val="0A8464"/>
                </a:solidFill>
                <a:latin typeface="Comic Sans MS" panose="030F0902030302020204" pitchFamily="66" charset="0"/>
              </a:rPr>
              <a:t>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mic Sans MS" panose="030F0902030302020204" pitchFamily="66" charset="0"/>
              </a:rPr>
              <a:t>Grassland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408D1-1C15-DBEA-F7A0-32111DC6B7AD}"/>
              </a:ext>
            </a:extLst>
          </p:cNvPr>
          <p:cNvSpPr txBox="1"/>
          <p:nvPr/>
        </p:nvSpPr>
        <p:spPr>
          <a:xfrm>
            <a:off x="2670457" y="3089479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E8F00"/>
                </a:solidFill>
              </a:rPr>
              <a:t>Lower Albedo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04356A-5B2C-769D-9CF6-12621786098C}"/>
              </a:ext>
            </a:extLst>
          </p:cNvPr>
          <p:cNvSpPr txBox="1"/>
          <p:nvPr/>
        </p:nvSpPr>
        <p:spPr>
          <a:xfrm>
            <a:off x="7734300" y="2362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E8F00"/>
                </a:solidFill>
              </a:rPr>
              <a:t>Larger Friction Velocity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8406A9-9ACA-EC5D-830E-B1905CBF6BBD}"/>
              </a:ext>
            </a:extLst>
          </p:cNvPr>
          <p:cNvSpPr txBox="1"/>
          <p:nvPr/>
        </p:nvSpPr>
        <p:spPr>
          <a:xfrm>
            <a:off x="1676400" y="5345668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E8F00"/>
                </a:solidFill>
              </a:rPr>
              <a:t>Larger SH (50%) &amp; LH (25%)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21149A-F8BC-1994-40A7-A180FD8C918F}"/>
              </a:ext>
            </a:extLst>
          </p:cNvPr>
          <p:cNvSpPr txBox="1"/>
          <p:nvPr/>
        </p:nvSpPr>
        <p:spPr>
          <a:xfrm>
            <a:off x="7391400" y="3872900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E8F00"/>
                </a:solidFill>
              </a:rPr>
              <a:t>Higher RH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08F59D-F915-4A0C-B6C9-5379EA6357A2}"/>
              </a:ext>
            </a:extLst>
          </p:cNvPr>
          <p:cNvSpPr txBox="1"/>
          <p:nvPr/>
        </p:nvSpPr>
        <p:spPr>
          <a:xfrm>
            <a:off x="7391400" y="5358068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E8F00"/>
                </a:solidFill>
              </a:rPr>
              <a:t>Lower LCL</a:t>
            </a:r>
          </a:p>
        </p:txBody>
      </p:sp>
    </p:spTree>
    <p:extLst>
      <p:ext uri="{BB962C8B-B14F-4D97-AF65-F5344CB8AC3E}">
        <p14:creationId xmlns:p14="http://schemas.microsoft.com/office/powerpoint/2010/main" val="239955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03A956-DDE5-A513-B115-6E5CF643C988}"/>
              </a:ext>
            </a:extLst>
          </p:cNvPr>
          <p:cNvGrpSpPr/>
          <p:nvPr/>
        </p:nvGrpSpPr>
        <p:grpSpPr>
          <a:xfrm>
            <a:off x="776557" y="1380178"/>
            <a:ext cx="7103020" cy="4106222"/>
            <a:chOff x="776557" y="1380178"/>
            <a:chExt cx="7103020" cy="3799529"/>
          </a:xfrm>
        </p:grpSpPr>
        <p:pic>
          <p:nvPicPr>
            <p:cNvPr id="10" name="Picture 9" descr="Chart, line chart&#10;&#10;Description automatically generated">
              <a:extLst>
                <a:ext uri="{FF2B5EF4-FFF2-40B4-BE49-F238E27FC236}">
                  <a16:creationId xmlns:a16="http://schemas.microsoft.com/office/drawing/2014/main" id="{AD8A9953-A814-2E4B-B11B-51866D3B9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r="50000" b="47874"/>
            <a:stretch/>
          </p:blipFill>
          <p:spPr>
            <a:xfrm>
              <a:off x="776557" y="1473969"/>
              <a:ext cx="6677026" cy="36607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39556A-7B8E-214F-818E-204F1F34EEAF}"/>
                </a:ext>
              </a:extLst>
            </p:cNvPr>
            <p:cNvSpPr txBox="1"/>
            <p:nvPr/>
          </p:nvSpPr>
          <p:spPr>
            <a:xfrm>
              <a:off x="5105400" y="1380178"/>
              <a:ext cx="27741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Tulsa, Oklahoma (20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BBABB5-06FD-CD45-A715-C0C17522307D}"/>
                </a:ext>
              </a:extLst>
            </p:cNvPr>
            <p:cNvSpPr txBox="1"/>
            <p:nvPr/>
          </p:nvSpPr>
          <p:spPr>
            <a:xfrm>
              <a:off x="1644919" y="1771653"/>
              <a:ext cx="21723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" pitchFamily="2" charset="0"/>
                </a:rPr>
                <a:t>City</a:t>
              </a:r>
            </a:p>
            <a:p>
              <a:r>
                <a:rPr lang="en-US" b="1" dirty="0">
                  <a:solidFill>
                    <a:srgbClr val="009051"/>
                  </a:solidFill>
                  <a:latin typeface="Times" pitchFamily="2" charset="0"/>
                </a:rPr>
                <a:t>Forest</a:t>
              </a:r>
            </a:p>
            <a:p>
              <a:r>
                <a:rPr lang="en-US" b="1" dirty="0">
                  <a:solidFill>
                    <a:srgbClr val="C00000"/>
                  </a:solidFill>
                  <a:latin typeface="Times" pitchFamily="2" charset="0"/>
                </a:rPr>
                <a:t>Grassland/Pasture</a:t>
              </a:r>
            </a:p>
            <a:p>
              <a:r>
                <a:rPr lang="en-US" b="1" dirty="0">
                  <a:solidFill>
                    <a:srgbClr val="0432FF"/>
                  </a:solidFill>
                  <a:latin typeface="Times" pitchFamily="2" charset="0"/>
                </a:rPr>
                <a:t>Open Water/ Lake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520671-5244-EC33-086D-C9B8015ABDC2}"/>
                </a:ext>
              </a:extLst>
            </p:cNvPr>
            <p:cNvSpPr txBox="1"/>
            <p:nvPr/>
          </p:nvSpPr>
          <p:spPr>
            <a:xfrm>
              <a:off x="776557" y="4904988"/>
              <a:ext cx="1681872" cy="274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114E79-EE5A-85C1-1369-51811AA55502}"/>
                </a:ext>
              </a:extLst>
            </p:cNvPr>
            <p:cNvSpPr txBox="1"/>
            <p:nvPr/>
          </p:nvSpPr>
          <p:spPr>
            <a:xfrm>
              <a:off x="1712668" y="1464425"/>
              <a:ext cx="1681872" cy="274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B6B0F2B-6E49-EC4D-AB39-B58E9D6A2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Cloud fraction over 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open water </a:t>
            </a:r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and “urban” area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7F73FA-33E2-9A43-B2DA-74FD44F03C7C}"/>
              </a:ext>
            </a:extLst>
          </p:cNvPr>
          <p:cNvSpPr/>
          <p:nvPr/>
        </p:nvSpPr>
        <p:spPr>
          <a:xfrm>
            <a:off x="3905132" y="3941699"/>
            <a:ext cx="3587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Length of the vertical bars:</a:t>
            </a:r>
          </a:p>
          <a:p>
            <a:r>
              <a:rPr lang="en-US" sz="1400" dirty="0"/>
              <a:t>Two standard errors  (~68% confidence interval) of  15-min average CF samples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A0C383-050C-C94E-AA9B-98CCACF52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834"/>
          <a:stretch/>
        </p:blipFill>
        <p:spPr>
          <a:xfrm>
            <a:off x="8534827" y="2387876"/>
            <a:ext cx="3657173" cy="20358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71E16D1-8DD5-0741-878A-90AE4A9EA247}"/>
              </a:ext>
            </a:extLst>
          </p:cNvPr>
          <p:cNvSpPr/>
          <p:nvPr/>
        </p:nvSpPr>
        <p:spPr>
          <a:xfrm>
            <a:off x="3152122" y="5539103"/>
            <a:ext cx="6715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lowest CFs over open waters during all the daytime hour.</a:t>
            </a:r>
          </a:p>
          <a:p>
            <a:r>
              <a:rPr lang="en-US" dirty="0"/>
              <a:t>It shows a pronounced CF increase over the city of Tulsa.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54EAA7-E94A-3C40-8D30-04B30D08A2AE}"/>
              </a:ext>
            </a:extLst>
          </p:cNvPr>
          <p:cNvSpPr txBox="1"/>
          <p:nvPr/>
        </p:nvSpPr>
        <p:spPr>
          <a:xfrm>
            <a:off x="990600" y="1096881"/>
            <a:ext cx="1681872" cy="274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9BEF88-52AE-ABFE-041A-FC2D403B71DA}"/>
              </a:ext>
            </a:extLst>
          </p:cNvPr>
          <p:cNvCxnSpPr>
            <a:cxnSpLocks/>
          </p:cNvCxnSpPr>
          <p:nvPr/>
        </p:nvCxnSpPr>
        <p:spPr>
          <a:xfrm flipH="1">
            <a:off x="5334000" y="1676890"/>
            <a:ext cx="564182" cy="503229"/>
          </a:xfrm>
          <a:prstGeom prst="straightConnector1">
            <a:avLst/>
          </a:prstGeom>
          <a:ln w="28575" cmpd="sng">
            <a:solidFill>
              <a:srgbClr val="FF4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5F283F-9033-51B7-19E1-1118442F6BE2}"/>
              </a:ext>
            </a:extLst>
          </p:cNvPr>
          <p:cNvCxnSpPr>
            <a:cxnSpLocks/>
          </p:cNvCxnSpPr>
          <p:nvPr/>
        </p:nvCxnSpPr>
        <p:spPr>
          <a:xfrm>
            <a:off x="7239000" y="1707713"/>
            <a:ext cx="2743200" cy="1492687"/>
          </a:xfrm>
          <a:prstGeom prst="straightConnector1">
            <a:avLst/>
          </a:prstGeom>
          <a:ln w="28575" cmpd="sng">
            <a:solidFill>
              <a:srgbClr val="FF4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603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75C506-6557-0823-0107-C3E525F6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20136"/>
            <a:ext cx="11362693" cy="100584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What determines the number and the timing of pulses in afternoon precipitation of deep convection over Amazon?</a:t>
            </a:r>
          </a:p>
        </p:txBody>
      </p:sp>
      <p:sp>
        <p:nvSpPr>
          <p:cNvPr id="58" name="Rectangle 7">
            <a:extLst>
              <a:ext uri="{FF2B5EF4-FFF2-40B4-BE49-F238E27FC236}">
                <a16:creationId xmlns:a16="http://schemas.microsoft.com/office/drawing/2014/main" id="{5FE27A37-8B54-2A50-97AC-9416CFAD3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0225"/>
            <a:ext cx="12192000" cy="461665"/>
          </a:xfrm>
          <a:prstGeom prst="rect">
            <a:avLst/>
          </a:prstGeom>
          <a:solidFill>
            <a:srgbClr val="0F4F97"/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Tian, Y., Zhang, Y., Klein, S. A., &amp; Schumacher, C. (2021). Interpreting the diurnal cycle of clouds and precipitation in the ARM </a:t>
            </a:r>
            <a:r>
              <a:rPr lang="en-US" sz="1200" dirty="0" err="1">
                <a:solidFill>
                  <a:schemeClr val="bg1"/>
                </a:solidFill>
              </a:rPr>
              <a:t>GoAmazon</a:t>
            </a:r>
            <a:r>
              <a:rPr lang="en-US" sz="1200" dirty="0">
                <a:solidFill>
                  <a:schemeClr val="bg1"/>
                </a:solidFill>
              </a:rPr>
              <a:t> observations: Shallow to deep convection transition. </a:t>
            </a:r>
          </a:p>
          <a:p>
            <a:r>
              <a:rPr lang="en-US" sz="1200" i="1" dirty="0">
                <a:solidFill>
                  <a:schemeClr val="bg1"/>
                </a:solidFill>
              </a:rPr>
              <a:t>J. </a:t>
            </a:r>
            <a:r>
              <a:rPr lang="en-US" sz="1200" i="1" dirty="0" err="1">
                <a:solidFill>
                  <a:schemeClr val="bg1"/>
                </a:solidFill>
              </a:rPr>
              <a:t>Geophys</a:t>
            </a:r>
            <a:r>
              <a:rPr lang="en-US" sz="1200" i="1" dirty="0">
                <a:solidFill>
                  <a:schemeClr val="bg1"/>
                </a:solidFill>
              </a:rPr>
              <a:t>. Res. Atmos.</a:t>
            </a:r>
            <a:r>
              <a:rPr lang="en-US" sz="1200" dirty="0">
                <a:solidFill>
                  <a:schemeClr val="bg1"/>
                </a:solidFill>
              </a:rPr>
              <a:t>, 126, e2020JD033766  .https://doi.org/10.1029/2020JD033766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678B31-B168-C0AC-A997-21116C56E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875"/>
          <a:stretch/>
        </p:blipFill>
        <p:spPr>
          <a:xfrm>
            <a:off x="1088775" y="2641487"/>
            <a:ext cx="2092319" cy="1813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17DA8D-93C8-2729-362A-938552564777}"/>
              </a:ext>
            </a:extLst>
          </p:cNvPr>
          <p:cNvSpPr txBox="1"/>
          <p:nvPr/>
        </p:nvSpPr>
        <p:spPr>
          <a:xfrm>
            <a:off x="985723" y="1676400"/>
            <a:ext cx="358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GOAmazon</a:t>
            </a:r>
            <a:endParaRPr lang="en-US" dirty="0"/>
          </a:p>
          <a:p>
            <a:r>
              <a:rPr lang="en-US" dirty="0"/>
              <a:t>Scanning precipitation radar (SIPAM)</a:t>
            </a:r>
          </a:p>
          <a:p>
            <a:r>
              <a:rPr lang="en-US" dirty="0"/>
              <a:t>(12 minutes; 1.8 km)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AA5D7-49AF-BACE-AF03-9A634301CA3B}"/>
              </a:ext>
            </a:extLst>
          </p:cNvPr>
          <p:cNvSpPr txBox="1"/>
          <p:nvPr/>
        </p:nvSpPr>
        <p:spPr>
          <a:xfrm>
            <a:off x="1549604" y="4992717"/>
            <a:ext cx="9929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Local deep convection days: 10dBZ echo top &gt; 7 km </a:t>
            </a:r>
          </a:p>
          <a:p>
            <a:r>
              <a:rPr lang="en-US" dirty="0"/>
              <a:t>Tracking algorithm is developed using SIPAM data to study convective cluster evolution and interactions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AFBECC-7486-FBCE-9630-515FFDD06B0E}"/>
              </a:ext>
            </a:extLst>
          </p:cNvPr>
          <p:cNvGrpSpPr/>
          <p:nvPr/>
        </p:nvGrpSpPr>
        <p:grpSpPr>
          <a:xfrm>
            <a:off x="4724399" y="1884412"/>
            <a:ext cx="2485759" cy="1894442"/>
            <a:chOff x="4023263" y="1841834"/>
            <a:chExt cx="4308742" cy="3009899"/>
          </a:xfrm>
        </p:grpSpPr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D358A3BA-4EA8-25FF-B4E3-436630CF5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9406" y="1841834"/>
              <a:ext cx="4292599" cy="30098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AE6FEB-F9A4-0FF6-CC4A-15994CF14AB2}"/>
                </a:ext>
              </a:extLst>
            </p:cNvPr>
            <p:cNvSpPr txBox="1"/>
            <p:nvPr/>
          </p:nvSpPr>
          <p:spPr>
            <a:xfrm>
              <a:off x="4023263" y="4677666"/>
              <a:ext cx="205739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bg1"/>
                  </a:solidFill>
                </a:rPr>
                <a:t>Figure Source: </a:t>
              </a:r>
              <a:r>
                <a:rPr lang="en-US" sz="400" dirty="0" err="1">
                  <a:solidFill>
                    <a:schemeClr val="bg1"/>
                  </a:solidFill>
                </a:rPr>
                <a:t>www.arm.gov</a:t>
              </a:r>
              <a:r>
                <a:rPr lang="en-US" sz="4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100EF5-1D84-E76D-8332-F31A247A85F7}"/>
              </a:ext>
            </a:extLst>
          </p:cNvPr>
          <p:cNvGrpSpPr/>
          <p:nvPr/>
        </p:nvGrpSpPr>
        <p:grpSpPr>
          <a:xfrm>
            <a:off x="5598347" y="1729118"/>
            <a:ext cx="6390453" cy="2767937"/>
            <a:chOff x="-2290705" y="3001816"/>
            <a:chExt cx="6390453" cy="276793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6E8CFB-36BA-1B96-B924-5AAC5785D779}"/>
                </a:ext>
              </a:extLst>
            </p:cNvPr>
            <p:cNvSpPr txBox="1"/>
            <p:nvPr/>
          </p:nvSpPr>
          <p:spPr>
            <a:xfrm>
              <a:off x="797748" y="5246533"/>
              <a:ext cx="330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432FF"/>
                  </a:solidFill>
                </a:rPr>
                <a:t>Homogeneous</a:t>
              </a:r>
              <a:r>
                <a:rPr lang="en-US" sz="1400" dirty="0"/>
                <a:t> land surface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C00000"/>
                  </a:solidFill>
                </a:rPr>
                <a:t>Different </a:t>
              </a:r>
              <a:r>
                <a:rPr lang="en-US" sz="1400" dirty="0"/>
                <a:t>atmospheric conditions 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37EB6AF-53AB-856D-0B74-A37B03DA9AE9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>
              <a:off x="-2290705" y="4224567"/>
              <a:ext cx="3469453" cy="155278"/>
            </a:xfrm>
            <a:prstGeom prst="line">
              <a:avLst/>
            </a:prstGeom>
            <a:ln w="19050" cmpd="sng">
              <a:solidFill>
                <a:srgbClr val="FF4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4D9CF36-8EEB-4743-912A-F5C0D63CD853}"/>
                </a:ext>
              </a:extLst>
            </p:cNvPr>
            <p:cNvGrpSpPr/>
            <p:nvPr/>
          </p:nvGrpSpPr>
          <p:grpSpPr>
            <a:xfrm>
              <a:off x="1138988" y="3655945"/>
              <a:ext cx="2097159" cy="1447800"/>
              <a:chOff x="1147752" y="3657433"/>
              <a:chExt cx="2097159" cy="1447800"/>
            </a:xfrm>
          </p:grpSpPr>
          <p:pic>
            <p:nvPicPr>
              <p:cNvPr id="27" name="Picture 26" descr="A tower in the middle of a forest&#10;&#10;Description automatically generated with low confidence">
                <a:extLst>
                  <a:ext uri="{FF2B5EF4-FFF2-40B4-BE49-F238E27FC236}">
                    <a16:creationId xmlns:a16="http://schemas.microsoft.com/office/drawing/2014/main" id="{A8EE4538-6165-23B0-8017-C8833BF1A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7512" y="3657433"/>
                <a:ext cx="2057399" cy="14478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8AACD56-4AF8-1D40-1747-C31F2B1C413B}"/>
                  </a:ext>
                </a:extLst>
              </p:cNvPr>
              <p:cNvSpPr txBox="1"/>
              <p:nvPr/>
            </p:nvSpPr>
            <p:spPr>
              <a:xfrm>
                <a:off x="1147752" y="4918788"/>
                <a:ext cx="2057399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dirty="0">
                    <a:solidFill>
                      <a:schemeClr val="bg1"/>
                    </a:solidFill>
                  </a:rPr>
                  <a:t>Photo Source: Sebastian Brill 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7DC70F-11EE-FFC8-BAEA-8C6D19A1BDC5}"/>
                </a:ext>
              </a:extLst>
            </p:cNvPr>
            <p:cNvSpPr txBox="1"/>
            <p:nvPr/>
          </p:nvSpPr>
          <p:spPr>
            <a:xfrm>
              <a:off x="804483" y="3001816"/>
              <a:ext cx="27344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2. Deep Convection over </a:t>
              </a:r>
            </a:p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Tropical Amazon Rainforest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7F0A35-4287-3E9D-E2B2-D6707D217FE7}"/>
              </a:ext>
            </a:extLst>
          </p:cNvPr>
          <p:cNvCxnSpPr/>
          <p:nvPr/>
        </p:nvCxnSpPr>
        <p:spPr>
          <a:xfrm>
            <a:off x="1600200" y="4497055"/>
            <a:ext cx="533400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925D0B8-0A32-C7CA-55F6-F8A0474CD680}"/>
              </a:ext>
            </a:extLst>
          </p:cNvPr>
          <p:cNvSpPr txBox="1"/>
          <p:nvPr/>
        </p:nvSpPr>
        <p:spPr>
          <a:xfrm>
            <a:off x="1432865" y="4561993"/>
            <a:ext cx="134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 km</a:t>
            </a:r>
          </a:p>
        </p:txBody>
      </p:sp>
    </p:spTree>
    <p:extLst>
      <p:ext uri="{BB962C8B-B14F-4D97-AF65-F5344CB8AC3E}">
        <p14:creationId xmlns:p14="http://schemas.microsoft.com/office/powerpoint/2010/main" val="70866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FF60-6801-B30E-6F10-152EFE48C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Four modes of local afternoon deep convection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A4B1A-E4BA-E77B-DBCC-A1F326859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90950"/>
            <a:ext cx="6267967" cy="46574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16EA7BB-6658-856A-129B-A4E607C9F68C}"/>
              </a:ext>
            </a:extLst>
          </p:cNvPr>
          <p:cNvGrpSpPr/>
          <p:nvPr/>
        </p:nvGrpSpPr>
        <p:grpSpPr>
          <a:xfrm>
            <a:off x="2057400" y="1764268"/>
            <a:ext cx="3836355" cy="2807732"/>
            <a:chOff x="2362200" y="1764268"/>
            <a:chExt cx="3836355" cy="28077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D38670-3832-DC65-2837-939378780F17}"/>
                </a:ext>
              </a:extLst>
            </p:cNvPr>
            <p:cNvSpPr txBox="1"/>
            <p:nvPr/>
          </p:nvSpPr>
          <p:spPr>
            <a:xfrm>
              <a:off x="2362200" y="17642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40FF"/>
                  </a:solidFill>
                </a:rPr>
                <a:t>17%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8697C3-3E80-7313-D9A7-6C5E7F28CF85}"/>
                </a:ext>
              </a:extLst>
            </p:cNvPr>
            <p:cNvSpPr txBox="1"/>
            <p:nvPr/>
          </p:nvSpPr>
          <p:spPr>
            <a:xfrm>
              <a:off x="5512755" y="17642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40FF"/>
                  </a:solidFill>
                </a:rPr>
                <a:t>28%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170C1A-D3CD-0954-97F9-6816D7896221}"/>
                </a:ext>
              </a:extLst>
            </p:cNvPr>
            <p:cNvSpPr txBox="1"/>
            <p:nvPr/>
          </p:nvSpPr>
          <p:spPr>
            <a:xfrm>
              <a:off x="2362200" y="42026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40FF"/>
                  </a:solidFill>
                </a:rPr>
                <a:t>26%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9EEC0C-E028-6FF1-3964-A0E874CC65CA}"/>
                </a:ext>
              </a:extLst>
            </p:cNvPr>
            <p:cNvSpPr txBox="1"/>
            <p:nvPr/>
          </p:nvSpPr>
          <p:spPr>
            <a:xfrm>
              <a:off x="5512755" y="42026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40FF"/>
                  </a:solidFill>
                </a:rPr>
                <a:t>11%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1E6AA88-7263-2EA7-209A-570BA23C78F3}"/>
              </a:ext>
            </a:extLst>
          </p:cNvPr>
          <p:cNvSpPr txBox="1"/>
          <p:nvPr/>
        </p:nvSpPr>
        <p:spPr>
          <a:xfrm>
            <a:off x="7330633" y="188663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onset</a:t>
            </a:r>
          </a:p>
          <a:p>
            <a:r>
              <a:rPr lang="en-US" dirty="0"/>
              <a:t>Before 2 p.m.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F69EA8-5091-FBB8-031B-C31FE962E920}"/>
              </a:ext>
            </a:extLst>
          </p:cNvPr>
          <p:cNvSpPr txBox="1"/>
          <p:nvPr/>
        </p:nvSpPr>
        <p:spPr>
          <a:xfrm>
            <a:off x="7315200" y="4191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8F00"/>
                </a:solidFill>
              </a:rPr>
              <a:t>Late onset</a:t>
            </a:r>
          </a:p>
          <a:p>
            <a:r>
              <a:rPr lang="en-US" dirty="0">
                <a:solidFill>
                  <a:srgbClr val="4E8F00"/>
                </a:solidFill>
              </a:rPr>
              <a:t>After 2 p.m.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72D673-4E42-AC5F-31C0-46E995B4A30B}"/>
              </a:ext>
            </a:extLst>
          </p:cNvPr>
          <p:cNvGrpSpPr/>
          <p:nvPr/>
        </p:nvGrpSpPr>
        <p:grpSpPr>
          <a:xfrm>
            <a:off x="8668319" y="1590951"/>
            <a:ext cx="3371280" cy="3581400"/>
            <a:chOff x="8668319" y="1590951"/>
            <a:chExt cx="3371280" cy="35814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865D31-8499-4F72-3FF3-3BAB0D0E2431}"/>
                </a:ext>
              </a:extLst>
            </p:cNvPr>
            <p:cNvGrpSpPr/>
            <p:nvPr/>
          </p:nvGrpSpPr>
          <p:grpSpPr>
            <a:xfrm>
              <a:off x="9349984" y="1590951"/>
              <a:ext cx="2689615" cy="3581400"/>
              <a:chOff x="9220200" y="2057400"/>
              <a:chExt cx="2133600" cy="25908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478763E-4FA7-375C-7A62-51CC70972B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736" t="1684" r="64706" b="54650"/>
              <a:stretch/>
            </p:blipFill>
            <p:spPr>
              <a:xfrm>
                <a:off x="9220200" y="2057400"/>
                <a:ext cx="2133600" cy="259080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7DC576-CD29-284B-CC32-D3EA99D4C9E6}"/>
                  </a:ext>
                </a:extLst>
              </p:cNvPr>
              <p:cNvSpPr/>
              <p:nvPr/>
            </p:nvSpPr>
            <p:spPr bwMode="auto">
              <a:xfrm>
                <a:off x="9220200" y="2057400"/>
                <a:ext cx="4572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18B2CC66-358A-8C99-42C9-A4A7A4787D80}"/>
                </a:ext>
              </a:extLst>
            </p:cNvPr>
            <p:cNvSpPr/>
            <p:nvPr/>
          </p:nvSpPr>
          <p:spPr>
            <a:xfrm>
              <a:off x="8668319" y="2225040"/>
              <a:ext cx="551881" cy="2346959"/>
            </a:xfrm>
            <a:prstGeom prst="rightBrace">
              <a:avLst>
                <a:gd name="adj1" fmla="val 0"/>
                <a:gd name="adj2" fmla="val 50000"/>
              </a:avLst>
            </a:pr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BF751CB-3C86-8050-84A6-97A6D787DFEB}"/>
              </a:ext>
            </a:extLst>
          </p:cNvPr>
          <p:cNvSpPr txBox="1"/>
          <p:nvPr/>
        </p:nvSpPr>
        <p:spPr>
          <a:xfrm>
            <a:off x="1345245" y="1154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Single Pulse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1EB299-82CB-72CD-1C3B-78F8F7BFC82F}"/>
              </a:ext>
            </a:extLst>
          </p:cNvPr>
          <p:cNvSpPr txBox="1"/>
          <p:nvPr/>
        </p:nvSpPr>
        <p:spPr>
          <a:xfrm>
            <a:off x="4267200" y="1154668"/>
            <a:ext cx="261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Double Pulses (2-hr apart)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1C4594-7114-A7AA-F77A-24D09BD3DAAE}"/>
              </a:ext>
            </a:extLst>
          </p:cNvPr>
          <p:cNvGrpSpPr/>
          <p:nvPr/>
        </p:nvGrpSpPr>
        <p:grpSpPr>
          <a:xfrm>
            <a:off x="629167" y="3505202"/>
            <a:ext cx="6477000" cy="2811603"/>
            <a:chOff x="629167" y="3505202"/>
            <a:chExt cx="6477000" cy="281160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D923747-772F-330E-EFD9-CAD908D2FB6D}"/>
                </a:ext>
              </a:extLst>
            </p:cNvPr>
            <p:cNvGrpSpPr/>
            <p:nvPr/>
          </p:nvGrpSpPr>
          <p:grpSpPr>
            <a:xfrm>
              <a:off x="629167" y="3505202"/>
              <a:ext cx="6477000" cy="2811603"/>
              <a:chOff x="629167" y="3505202"/>
              <a:chExt cx="6477000" cy="281160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49D7620-7A04-B4B3-C262-CDF9265BEF64}"/>
                  </a:ext>
                </a:extLst>
              </p:cNvPr>
              <p:cNvSpPr/>
              <p:nvPr/>
            </p:nvSpPr>
            <p:spPr bwMode="auto">
              <a:xfrm>
                <a:off x="629167" y="3810001"/>
                <a:ext cx="6477000" cy="25053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ight Brace 27">
                <a:extLst>
                  <a:ext uri="{FF2B5EF4-FFF2-40B4-BE49-F238E27FC236}">
                    <a16:creationId xmlns:a16="http://schemas.microsoft.com/office/drawing/2014/main" id="{44E2566D-D8ED-CDE7-D40E-0193ACDEF02B}"/>
                  </a:ext>
                </a:extLst>
              </p:cNvPr>
              <p:cNvSpPr/>
              <p:nvPr/>
            </p:nvSpPr>
            <p:spPr>
              <a:xfrm rot="5400000">
                <a:off x="3663433" y="2508768"/>
                <a:ext cx="369332" cy="2362200"/>
              </a:xfrm>
              <a:prstGeom prst="rightBrace">
                <a:avLst>
                  <a:gd name="adj1" fmla="val 0"/>
                  <a:gd name="adj2" fmla="val 87278"/>
                </a:avLst>
              </a:prstGeom>
              <a:ln w="28575" cmpd="sng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31BB22E-F282-1532-B636-BA0EDCA09E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298" t="52725" r="73878" b="2664"/>
              <a:stretch/>
            </p:blipFill>
            <p:spPr>
              <a:xfrm>
                <a:off x="1894053" y="3808546"/>
                <a:ext cx="2033909" cy="2508259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208589-1B5C-F93F-F480-63DA9314C4E0}"/>
                </a:ext>
              </a:extLst>
            </p:cNvPr>
            <p:cNvSpPr txBox="1"/>
            <p:nvPr/>
          </p:nvSpPr>
          <p:spPr>
            <a:xfrm>
              <a:off x="4305352" y="4276634"/>
              <a:ext cx="26262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What makes deep convection sustained into late evening during double-pulse days?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87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6581-BB60-6C53-2C5B-58225521E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Clouds (10dbz) versus convective cores (40dz)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81307-FE50-8DE4-EA92-2557C4095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653" b="52682"/>
          <a:stretch/>
        </p:blipFill>
        <p:spPr>
          <a:xfrm>
            <a:off x="838200" y="1253191"/>
            <a:ext cx="4038600" cy="217581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1AEAA58-D478-CDAB-FB3E-270CE2F2C971}"/>
              </a:ext>
            </a:extLst>
          </p:cNvPr>
          <p:cNvGrpSpPr/>
          <p:nvPr/>
        </p:nvGrpSpPr>
        <p:grpSpPr>
          <a:xfrm>
            <a:off x="838200" y="3456216"/>
            <a:ext cx="7307943" cy="2395263"/>
            <a:chOff x="838200" y="3456216"/>
            <a:chExt cx="7307943" cy="23952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915409-A89C-8105-B668-77645F90F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7910" r="44653"/>
            <a:stretch/>
          </p:blipFill>
          <p:spPr>
            <a:xfrm>
              <a:off x="838200" y="3456216"/>
              <a:ext cx="4038600" cy="23952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3F6566-89C4-0B06-17B7-038B81A8871F}"/>
                </a:ext>
              </a:extLst>
            </p:cNvPr>
            <p:cNvSpPr txBox="1"/>
            <p:nvPr/>
          </p:nvSpPr>
          <p:spPr>
            <a:xfrm>
              <a:off x="5174343" y="4053682"/>
              <a:ext cx="2971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On single-pulse days, there are more deep and large convective cores than the 1</a:t>
              </a:r>
              <a:r>
                <a:rPr lang="en-US" baseline="30000" dirty="0"/>
                <a:t>st</a:t>
              </a:r>
              <a:r>
                <a:rPr lang="en-US" dirty="0"/>
                <a:t> pulse of double-pulse days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46487F3-D673-8BD6-9421-AEE1D434D690}"/>
              </a:ext>
            </a:extLst>
          </p:cNvPr>
          <p:cNvSpPr txBox="1"/>
          <p:nvPr/>
        </p:nvSpPr>
        <p:spPr>
          <a:xfrm>
            <a:off x="5174343" y="1520120"/>
            <a:ext cx="24456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On double-pulse days, </a:t>
            </a:r>
          </a:p>
          <a:p>
            <a:r>
              <a:rPr lang="en-US" dirty="0"/>
              <a:t>the cloud clusters grow larger while sustaining their numbers from 1</a:t>
            </a:r>
            <a:r>
              <a:rPr lang="en-US" baseline="30000" dirty="0"/>
              <a:t>st</a:t>
            </a:r>
            <a:r>
              <a:rPr lang="en-US" dirty="0"/>
              <a:t> to 2</a:t>
            </a:r>
            <a:r>
              <a:rPr lang="en-US" baseline="30000" dirty="0"/>
              <a:t>nd</a:t>
            </a:r>
            <a:r>
              <a:rPr lang="en-US" dirty="0"/>
              <a:t>  pulse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57114A-8208-FE34-5E98-6358C9F8E73A}"/>
              </a:ext>
            </a:extLst>
          </p:cNvPr>
          <p:cNvGrpSpPr/>
          <p:nvPr/>
        </p:nvGrpSpPr>
        <p:grpSpPr>
          <a:xfrm>
            <a:off x="8458200" y="1600200"/>
            <a:ext cx="3505200" cy="3437930"/>
            <a:chOff x="8458200" y="1600200"/>
            <a:chExt cx="3505200" cy="34379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8E7C94A-FE2F-1B3F-56EE-C3577E430A64}"/>
                </a:ext>
              </a:extLst>
            </p:cNvPr>
            <p:cNvGrpSpPr/>
            <p:nvPr/>
          </p:nvGrpSpPr>
          <p:grpSpPr>
            <a:xfrm>
              <a:off x="8458200" y="1600200"/>
              <a:ext cx="3505200" cy="3437930"/>
              <a:chOff x="8458200" y="1600200"/>
              <a:chExt cx="3505200" cy="343793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F9B4084-0462-D8EE-7FDF-D86A3887BE26}"/>
                  </a:ext>
                </a:extLst>
              </p:cNvPr>
              <p:cNvGrpSpPr/>
              <p:nvPr/>
            </p:nvGrpSpPr>
            <p:grpSpPr>
              <a:xfrm>
                <a:off x="8458200" y="1600200"/>
                <a:ext cx="3429000" cy="2395263"/>
                <a:chOff x="5029200" y="3608616"/>
                <a:chExt cx="3429000" cy="239526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9E9447B0-38AF-7D0A-4E27-88E88EA8C7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5347" t="47910" r="-2340"/>
                <a:stretch/>
              </p:blipFill>
              <p:spPr>
                <a:xfrm>
                  <a:off x="5029200" y="3608616"/>
                  <a:ext cx="3429000" cy="2395263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92888425-07DE-E0F1-3E29-41FF144E8E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60567" t="8146" r="23768" b="81911"/>
                <a:stretch/>
              </p:blipFill>
              <p:spPr>
                <a:xfrm>
                  <a:off x="5524500" y="4038600"/>
                  <a:ext cx="1143000" cy="457200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9426A1-F3B5-3769-10DE-554C7795CFEC}"/>
                  </a:ext>
                </a:extLst>
              </p:cNvPr>
              <p:cNvSpPr txBox="1"/>
              <p:nvPr/>
            </p:nvSpPr>
            <p:spPr>
              <a:xfrm>
                <a:off x="8610600" y="4114800"/>
                <a:ext cx="3352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More shallow convective cores on 1</a:t>
                </a:r>
                <a:r>
                  <a:rPr lang="en-US" baseline="30000" dirty="0"/>
                  <a:t>st</a:t>
                </a:r>
                <a:r>
                  <a:rPr lang="en-US" dirty="0"/>
                  <a:t> pulse hints at the moistening of lower troposphere 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66CF51-4500-B822-7073-E94869B88C28}"/>
                </a:ext>
              </a:extLst>
            </p:cNvPr>
            <p:cNvSpPr txBox="1"/>
            <p:nvPr/>
          </p:nvSpPr>
          <p:spPr>
            <a:xfrm>
              <a:off x="9067800" y="2874013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24%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CD08B-D168-B337-D48B-88700C743B23}"/>
                </a:ext>
              </a:extLst>
            </p:cNvPr>
            <p:cNvSpPr txBox="1"/>
            <p:nvPr/>
          </p:nvSpPr>
          <p:spPr>
            <a:xfrm>
              <a:off x="8877300" y="3228201"/>
              <a:ext cx="571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432FF"/>
                  </a:solidFill>
                </a:rPr>
                <a:t>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74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566BE-45B5-46A7-4194-05CE5D77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0136"/>
            <a:ext cx="11430000" cy="10058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Evolution of convective clusters between 1</a:t>
            </a:r>
            <a:r>
              <a:rPr lang="en-US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st</a:t>
            </a:r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and 2</a:t>
            </a:r>
            <a:r>
              <a:rPr lang="en-US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nd</a:t>
            </a:r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pulses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26823C-1F22-20A1-BFAD-FC7AD2F21F86}"/>
              </a:ext>
            </a:extLst>
          </p:cNvPr>
          <p:cNvGrpSpPr/>
          <p:nvPr/>
        </p:nvGrpSpPr>
        <p:grpSpPr>
          <a:xfrm>
            <a:off x="190500" y="1591237"/>
            <a:ext cx="5622940" cy="3675526"/>
            <a:chOff x="190500" y="1591237"/>
            <a:chExt cx="5622940" cy="36755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4952E8-CE15-9B23-631D-8F3D1262B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9010"/>
            <a:stretch/>
          </p:blipFill>
          <p:spPr>
            <a:xfrm>
              <a:off x="2362200" y="1603829"/>
              <a:ext cx="3451240" cy="36629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D8050A-4843-180C-6A11-B8B5B6888D86}"/>
                </a:ext>
              </a:extLst>
            </p:cNvPr>
            <p:cNvSpPr txBox="1"/>
            <p:nvPr/>
          </p:nvSpPr>
          <p:spPr>
            <a:xfrm>
              <a:off x="190500" y="1591237"/>
              <a:ext cx="2171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baseline="30000" dirty="0"/>
                <a:t>st</a:t>
              </a:r>
              <a:r>
                <a:rPr lang="en-US" dirty="0"/>
                <a:t> pulse clusters when evolving to 2</a:t>
              </a:r>
              <a:r>
                <a:rPr lang="en-US" baseline="30000" dirty="0"/>
                <a:t>nd</a:t>
              </a:r>
              <a:r>
                <a:rPr lang="en-US" dirty="0"/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32553B-174E-350E-810D-C781F41ED2FA}"/>
              </a:ext>
            </a:extLst>
          </p:cNvPr>
          <p:cNvSpPr txBox="1"/>
          <p:nvPr/>
        </p:nvSpPr>
        <p:spPr>
          <a:xfrm>
            <a:off x="190500" y="2401669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8F00"/>
                </a:solidFill>
              </a:rPr>
              <a:t>With sizes &gt; 6 km, it tends to merge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5DCADF-E953-073E-E201-60AA8728AD47}"/>
              </a:ext>
            </a:extLst>
          </p:cNvPr>
          <p:cNvSpPr txBox="1"/>
          <p:nvPr/>
        </p:nvSpPr>
        <p:spPr>
          <a:xfrm>
            <a:off x="190500" y="3254607"/>
            <a:ext cx="217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Smaller clusters more likely to grow for survival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B4F792-C6B3-0860-655F-1BE8F90AD32C}"/>
              </a:ext>
            </a:extLst>
          </p:cNvPr>
          <p:cNvSpPr txBox="1"/>
          <p:nvPr/>
        </p:nvSpPr>
        <p:spPr>
          <a:xfrm>
            <a:off x="190500" y="4384545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Majority of clusters  dissipate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B8C5D6-7100-3DAC-4B3E-4214F45BCDE4}"/>
              </a:ext>
            </a:extLst>
          </p:cNvPr>
          <p:cNvGrpSpPr/>
          <p:nvPr/>
        </p:nvGrpSpPr>
        <p:grpSpPr>
          <a:xfrm>
            <a:off x="6172200" y="1591236"/>
            <a:ext cx="5943600" cy="3675527"/>
            <a:chOff x="6172200" y="1591236"/>
            <a:chExt cx="5943600" cy="36755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3681BE-20B5-9AB3-8785-C52462815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970"/>
            <a:stretch/>
          </p:blipFill>
          <p:spPr>
            <a:xfrm>
              <a:off x="6172200" y="1603829"/>
              <a:ext cx="3183210" cy="366293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5AB737-BE08-7731-1028-80DB55AE9A74}"/>
                </a:ext>
              </a:extLst>
            </p:cNvPr>
            <p:cNvSpPr txBox="1"/>
            <p:nvPr/>
          </p:nvSpPr>
          <p:spPr>
            <a:xfrm>
              <a:off x="9671096" y="1591236"/>
              <a:ext cx="24447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 pulse clusters when tracing back to 1</a:t>
              </a:r>
              <a:r>
                <a:rPr lang="en-US" baseline="30000" dirty="0"/>
                <a:t>st</a:t>
              </a:r>
              <a:r>
                <a:rPr lang="en-US" dirty="0"/>
                <a:t>:</a:t>
              </a:r>
              <a:endParaRPr lang="en-US" baseline="300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7877815-38DA-691E-5AC6-A7254DB7060C}"/>
              </a:ext>
            </a:extLst>
          </p:cNvPr>
          <p:cNvSpPr txBox="1"/>
          <p:nvPr/>
        </p:nvSpPr>
        <p:spPr>
          <a:xfrm>
            <a:off x="9671096" y="2401669"/>
            <a:ext cx="2332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8F00"/>
                </a:solidFill>
              </a:rPr>
              <a:t>Larger clusters tend to be results of merging, 1/3 for largest bin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94BA3E-E032-05CF-0BCF-801FEBB87AF2}"/>
              </a:ext>
            </a:extLst>
          </p:cNvPr>
          <p:cNvSpPr txBox="1"/>
          <p:nvPr/>
        </p:nvSpPr>
        <p:spPr>
          <a:xfrm>
            <a:off x="9671096" y="3496270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~20% are coming from natural growth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BBCF39-D1AD-10C5-03A5-9F4D0D46D90F}"/>
              </a:ext>
            </a:extLst>
          </p:cNvPr>
          <p:cNvSpPr txBox="1"/>
          <p:nvPr/>
        </p:nvSpPr>
        <p:spPr>
          <a:xfrm>
            <a:off x="9671096" y="4403950"/>
            <a:ext cx="252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15 - 20% from</a:t>
            </a:r>
          </a:p>
          <a:p>
            <a:r>
              <a:rPr lang="en-US" dirty="0"/>
              <a:t>new generation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8A031B88-A361-79BB-2438-AB2110D31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0225"/>
            <a:ext cx="12192000" cy="461665"/>
          </a:xfrm>
          <a:prstGeom prst="rect">
            <a:avLst/>
          </a:prstGeom>
          <a:solidFill>
            <a:srgbClr val="0F4F97"/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Tian, Y., Zhang, Y., &amp; Klein, S. A. (2022). What determines the number and the timing of pulses in afternoon precipitation in the Green Ocean Amazon (</a:t>
            </a:r>
            <a:r>
              <a:rPr lang="en-US" sz="1200" dirty="0" err="1">
                <a:solidFill>
                  <a:schemeClr val="bg1"/>
                </a:solidFill>
              </a:rPr>
              <a:t>GoAmazon</a:t>
            </a:r>
            <a:r>
              <a:rPr lang="en-US" sz="1200" dirty="0">
                <a:solidFill>
                  <a:schemeClr val="bg1"/>
                </a:solidFill>
              </a:rPr>
              <a:t>) observations? </a:t>
            </a:r>
          </a:p>
          <a:p>
            <a:r>
              <a:rPr lang="en-US" sz="1200" i="1" dirty="0" err="1">
                <a:solidFill>
                  <a:schemeClr val="bg1"/>
                </a:solidFill>
              </a:rPr>
              <a:t>Geophys</a:t>
            </a:r>
            <a:r>
              <a:rPr lang="en-US" sz="1200" i="1" dirty="0">
                <a:solidFill>
                  <a:schemeClr val="bg1"/>
                </a:solidFill>
              </a:rPr>
              <a:t>. Res. Lett.</a:t>
            </a:r>
            <a:r>
              <a:rPr lang="en-US" sz="1200" dirty="0">
                <a:solidFill>
                  <a:schemeClr val="bg1"/>
                </a:solidFill>
              </a:rPr>
              <a:t>, 49, e2021GL096075. https://doi.org/10.1029/2021GL096075 </a:t>
            </a:r>
          </a:p>
        </p:txBody>
      </p:sp>
    </p:spTree>
    <p:extLst>
      <p:ext uri="{BB962C8B-B14F-4D97-AF65-F5344CB8AC3E}">
        <p14:creationId xmlns:p14="http://schemas.microsoft.com/office/powerpoint/2010/main" val="25621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E87FEC-C83B-6648-BACB-1BB88C9DC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6477000" cy="451513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Local convection regime classification facilitates detailed examination of fast interactive physics using co-located observations. 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Observational evidence is found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impact of land cover and its heterogeneity length scale on shallow cumulus occurrence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RH control on convection transition, onset timing and number of  precipitation pulses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Aggregation and natural growth of convective clusters help sustain deep convection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plan to use observational statistics to diagnose and improve 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lobal high-res models e.g., regional refined or global cloud resolving models (~3 km)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95CC33-9F7C-5B47-ACDC-E9571A33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Summary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4E9868-CFBE-904A-72B5-7488947E9BE1}"/>
              </a:ext>
            </a:extLst>
          </p:cNvPr>
          <p:cNvGrpSpPr/>
          <p:nvPr/>
        </p:nvGrpSpPr>
        <p:grpSpPr>
          <a:xfrm>
            <a:off x="7391400" y="3320532"/>
            <a:ext cx="4219353" cy="2470668"/>
            <a:chOff x="-582970" y="1641063"/>
            <a:chExt cx="6762510" cy="4038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A45E3F-8511-E257-2F83-980F83F53927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9" t="41601" r="17954" b="715"/>
            <a:stretch/>
          </p:blipFill>
          <p:spPr>
            <a:xfrm>
              <a:off x="1097232" y="1641063"/>
              <a:ext cx="5082308" cy="4038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2D380A-6E3F-708A-4C26-0BB96CA0F8C9}"/>
                </a:ext>
              </a:extLst>
            </p:cNvPr>
            <p:cNvSpPr txBox="1"/>
            <p:nvPr/>
          </p:nvSpPr>
          <p:spPr>
            <a:xfrm>
              <a:off x="-582970" y="1986831"/>
              <a:ext cx="1763728" cy="3223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Shallow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/>
                <a:t>Late onset</a:t>
              </a:r>
            </a:p>
            <a:p>
              <a:pPr algn="r"/>
              <a:endParaRPr lang="en-US" sz="1200" dirty="0"/>
            </a:p>
            <a:p>
              <a:pPr algn="r"/>
              <a:endParaRPr lang="en-US" sz="1200" dirty="0"/>
            </a:p>
            <a:p>
              <a:pPr algn="r"/>
              <a:r>
                <a:rPr lang="en-US" sz="1200" dirty="0"/>
                <a:t>Early-onset</a:t>
              </a:r>
            </a:p>
            <a:p>
              <a:pPr algn="r"/>
              <a:r>
                <a:rPr lang="en-US" sz="1200" dirty="0"/>
                <a:t>Two Pulses</a:t>
              </a:r>
            </a:p>
            <a:p>
              <a:pPr algn="r"/>
              <a:endParaRPr lang="en-US" sz="1200" dirty="0"/>
            </a:p>
            <a:p>
              <a:pPr algn="r"/>
              <a:r>
                <a:rPr lang="en-US" sz="1200" dirty="0"/>
                <a:t>Early-onset</a:t>
              </a:r>
            </a:p>
            <a:p>
              <a:pPr algn="r"/>
              <a:r>
                <a:rPr lang="en-US" sz="1200" dirty="0"/>
                <a:t>Single Puls</a:t>
              </a:r>
              <a:r>
                <a:rPr lang="en-US" sz="1400" dirty="0"/>
                <a:t>e</a:t>
              </a:r>
            </a:p>
          </p:txBody>
        </p:sp>
      </p:grpSp>
      <p:pic>
        <p:nvPicPr>
          <p:cNvPr id="7" name="Content Placeholder 7" descr="Chart, surface chart&#10;&#10;Description automatically generated">
            <a:extLst>
              <a:ext uri="{FF2B5EF4-FFF2-40B4-BE49-F238E27FC236}">
                <a16:creationId xmlns:a16="http://schemas.microsoft.com/office/drawing/2014/main" id="{F1469697-45DB-95EC-F7D5-B909B90ED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12" r="13974"/>
          <a:stretch/>
        </p:blipFill>
        <p:spPr>
          <a:xfrm>
            <a:off x="7910199" y="1066799"/>
            <a:ext cx="3700554" cy="1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99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D660EA-152F-C443-8E1E-82C42760D60E}"/>
              </a:ext>
            </a:extLst>
          </p:cNvPr>
          <p:cNvSpPr txBox="1"/>
          <p:nvPr/>
        </p:nvSpPr>
        <p:spPr>
          <a:xfrm>
            <a:off x="4800600" y="24384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omic Sans MS" panose="030F0902030302020204" pitchFamily="66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62393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11D492C-6707-E522-F0E3-C3CD03C5D265}"/>
              </a:ext>
            </a:extLst>
          </p:cNvPr>
          <p:cNvGrpSpPr/>
          <p:nvPr/>
        </p:nvGrpSpPr>
        <p:grpSpPr>
          <a:xfrm>
            <a:off x="1219200" y="1765130"/>
            <a:ext cx="3601575" cy="3327739"/>
            <a:chOff x="4789341" y="2795899"/>
            <a:chExt cx="1322482" cy="902960"/>
          </a:xfrm>
        </p:grpSpPr>
        <p:pic>
          <p:nvPicPr>
            <p:cNvPr id="21" name="Picture 20" descr="A picture containing sky, clouds, outdoor, cloudy&#10;&#10;Description automatically generated">
              <a:extLst>
                <a:ext uri="{FF2B5EF4-FFF2-40B4-BE49-F238E27FC236}">
                  <a16:creationId xmlns:a16="http://schemas.microsoft.com/office/drawing/2014/main" id="{85823CF0-1614-43CD-7E4F-59D00686E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0500"/>
            <a:stretch/>
          </p:blipFill>
          <p:spPr>
            <a:xfrm>
              <a:off x="4822678" y="2795899"/>
              <a:ext cx="1289145" cy="86533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0BEAE6-38C2-881D-D43C-0641A89C39EE}"/>
                </a:ext>
              </a:extLst>
            </p:cNvPr>
            <p:cNvSpPr txBox="1"/>
            <p:nvPr/>
          </p:nvSpPr>
          <p:spPr>
            <a:xfrm>
              <a:off x="4789341" y="3648751"/>
              <a:ext cx="427112" cy="5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Photo Source: Roger Smith </a:t>
              </a:r>
            </a:p>
          </p:txBody>
        </p:sp>
      </p:grpSp>
      <p:sp>
        <p:nvSpPr>
          <p:cNvPr id="25" name="Title 24">
            <a:extLst>
              <a:ext uri="{FF2B5EF4-FFF2-40B4-BE49-F238E27FC236}">
                <a16:creationId xmlns:a16="http://schemas.microsoft.com/office/drawing/2014/main" id="{86AA4FD9-360D-A553-0079-211E344A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  <a:cs typeface="Arial Narrow" panose="020B0604020202020204" pitchFamily="34" charset="0"/>
              </a:rPr>
              <a:t>Locally Generated Shallow Cumulus and Deep Convection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90EBD-1A9E-C383-B161-F6445AF6D434}"/>
              </a:ext>
            </a:extLst>
          </p:cNvPr>
          <p:cNvSpPr txBox="1"/>
          <p:nvPr/>
        </p:nvSpPr>
        <p:spPr>
          <a:xfrm>
            <a:off x="2540794" y="5334000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Temporal scale: within one diurnal cycle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Spatial scale: from sub-kilometer to a few tens of kilometers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convective life stages before upscaling to Mesoscale Convective Systems (MCS) 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983A94-022C-A949-CB75-8D9DC6FCC37A}"/>
              </a:ext>
            </a:extLst>
          </p:cNvPr>
          <p:cNvGrpSpPr/>
          <p:nvPr/>
        </p:nvGrpSpPr>
        <p:grpSpPr>
          <a:xfrm>
            <a:off x="6400800" y="1765130"/>
            <a:ext cx="4572000" cy="3131167"/>
            <a:chOff x="6400800" y="1765130"/>
            <a:chExt cx="4572000" cy="31311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59AD5C-C359-F6EE-2C4B-89C0CABFC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125" t="173" r="29375" b="54170"/>
            <a:stretch/>
          </p:blipFill>
          <p:spPr>
            <a:xfrm>
              <a:off x="6400800" y="1765130"/>
              <a:ext cx="4572000" cy="313116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D403C4-70DD-0A2D-F5C3-39525F207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90163" b="96667"/>
            <a:stretch/>
          </p:blipFill>
          <p:spPr>
            <a:xfrm>
              <a:off x="8196399" y="4333251"/>
              <a:ext cx="857113" cy="22860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9EC3639-41A7-8BEB-F49C-2BE81E2146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34324" y="2524749"/>
              <a:ext cx="1143000" cy="1143000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75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8F8F1FF4-5C12-2E2F-042B-4ADBF40EBFF4}"/>
              </a:ext>
            </a:extLst>
          </p:cNvPr>
          <p:cNvGrpSpPr/>
          <p:nvPr/>
        </p:nvGrpSpPr>
        <p:grpSpPr>
          <a:xfrm>
            <a:off x="384255" y="1911542"/>
            <a:ext cx="6914016" cy="3386884"/>
            <a:chOff x="384255" y="1911542"/>
            <a:chExt cx="6914016" cy="3386884"/>
          </a:xfrm>
        </p:grpSpPr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A0C23F98-2800-9F19-65F3-98EC354025DC}"/>
                </a:ext>
              </a:extLst>
            </p:cNvPr>
            <p:cNvGrpSpPr/>
            <p:nvPr/>
          </p:nvGrpSpPr>
          <p:grpSpPr>
            <a:xfrm>
              <a:off x="384255" y="3093640"/>
              <a:ext cx="6914016" cy="2204786"/>
              <a:chOff x="376291" y="3093677"/>
              <a:chExt cx="6914016" cy="2204786"/>
            </a:xfrm>
          </p:grpSpPr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B26D6706-E135-BC65-44F7-0287C7870120}"/>
                  </a:ext>
                </a:extLst>
              </p:cNvPr>
              <p:cNvGrpSpPr/>
              <p:nvPr/>
            </p:nvGrpSpPr>
            <p:grpSpPr>
              <a:xfrm>
                <a:off x="376291" y="4531111"/>
                <a:ext cx="6914016" cy="767352"/>
                <a:chOff x="0" y="2946401"/>
                <a:chExt cx="9345917" cy="876417"/>
              </a:xfrm>
            </p:grpSpPr>
            <p:pic>
              <p:nvPicPr>
                <p:cNvPr id="344" name="Picture 343">
                  <a:extLst>
                    <a:ext uri="{FF2B5EF4-FFF2-40B4-BE49-F238E27FC236}">
                      <a16:creationId xmlns:a16="http://schemas.microsoft.com/office/drawing/2014/main" id="{B63A480A-AAC4-4775-8A43-3DBB87F27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2946401"/>
                  <a:ext cx="9144000" cy="876417"/>
                </a:xfrm>
                <a:prstGeom prst="rect">
                  <a:avLst/>
                </a:prstGeom>
              </p:spPr>
            </p:pic>
            <p:sp>
              <p:nvSpPr>
                <p:cNvPr id="345" name="TextBox 344">
                  <a:extLst>
                    <a:ext uri="{FF2B5EF4-FFF2-40B4-BE49-F238E27FC236}">
                      <a16:creationId xmlns:a16="http://schemas.microsoft.com/office/drawing/2014/main" id="{CA2B633D-B053-3C0C-73CC-512B1B941C00}"/>
                    </a:ext>
                  </a:extLst>
                </p:cNvPr>
                <p:cNvSpPr txBox="1"/>
                <p:nvPr/>
              </p:nvSpPr>
              <p:spPr>
                <a:xfrm>
                  <a:off x="6844018" y="3490216"/>
                  <a:ext cx="2501899" cy="276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err="1"/>
                    <a:t>Santanello</a:t>
                  </a:r>
                  <a:r>
                    <a:rPr lang="en-US" sz="1200" dirty="0"/>
                    <a:t>, et al, 2011</a:t>
                  </a:r>
                </a:p>
              </p:txBody>
            </p:sp>
          </p:grpSp>
          <p:sp>
            <p:nvSpPr>
              <p:cNvPr id="343" name="Parallelogram 342">
                <a:extLst>
                  <a:ext uri="{FF2B5EF4-FFF2-40B4-BE49-F238E27FC236}">
                    <a16:creationId xmlns:a16="http://schemas.microsoft.com/office/drawing/2014/main" id="{2D61DD91-D438-D256-F484-F7165957A4B3}"/>
                  </a:ext>
                </a:extLst>
              </p:cNvPr>
              <p:cNvSpPr/>
              <p:nvPr/>
            </p:nvSpPr>
            <p:spPr bwMode="auto">
              <a:xfrm>
                <a:off x="974002" y="3093677"/>
                <a:ext cx="6111189" cy="1089070"/>
              </a:xfrm>
              <a:prstGeom prst="parallelogram">
                <a:avLst>
                  <a:gd name="adj" fmla="val 116237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  <a:ea typeface="Cambria Math" charset="0"/>
                  <a:cs typeface="Cambria Math" charset="0"/>
                </a:endParaRPr>
              </a:p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0DD9EA-2F09-53C6-327D-375587728261}"/>
                </a:ext>
              </a:extLst>
            </p:cNvPr>
            <p:cNvSpPr txBox="1"/>
            <p:nvPr/>
          </p:nvSpPr>
          <p:spPr>
            <a:xfrm>
              <a:off x="2048975" y="1911542"/>
              <a:ext cx="3014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versus </a:t>
              </a:r>
              <a:r>
                <a:rPr lang="en-US" b="1" dirty="0">
                  <a:solidFill>
                    <a:srgbClr val="C00000"/>
                  </a:solidFill>
                </a:rPr>
                <a:t>Land Surface Control</a:t>
              </a:r>
            </a:p>
          </p:txBody>
        </p:sp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3E5953BF-EA58-EEF0-C9A0-B6B441336D42}"/>
              </a:ext>
            </a:extLst>
          </p:cNvPr>
          <p:cNvGrpSpPr/>
          <p:nvPr/>
        </p:nvGrpSpPr>
        <p:grpSpPr>
          <a:xfrm>
            <a:off x="727456" y="3083914"/>
            <a:ext cx="6359144" cy="3028159"/>
            <a:chOff x="727456" y="3083914"/>
            <a:chExt cx="6359144" cy="3028159"/>
          </a:xfrm>
        </p:grpSpPr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57913807-C8A7-88C0-6E1A-530D4624F660}"/>
                </a:ext>
              </a:extLst>
            </p:cNvPr>
            <p:cNvGrpSpPr/>
            <p:nvPr/>
          </p:nvGrpSpPr>
          <p:grpSpPr>
            <a:xfrm>
              <a:off x="954085" y="3083914"/>
              <a:ext cx="6132515" cy="1107086"/>
              <a:chOff x="914400" y="4021605"/>
              <a:chExt cx="6132515" cy="1107086"/>
            </a:xfrm>
          </p:grpSpPr>
          <p:sp>
            <p:nvSpPr>
              <p:cNvPr id="288" name="Parallelogram 287">
                <a:extLst>
                  <a:ext uri="{FF2B5EF4-FFF2-40B4-BE49-F238E27FC236}">
                    <a16:creationId xmlns:a16="http://schemas.microsoft.com/office/drawing/2014/main" id="{869020B5-7578-3523-8EFC-E93FC8C30840}"/>
                  </a:ext>
                </a:extLst>
              </p:cNvPr>
              <p:cNvSpPr/>
              <p:nvPr/>
            </p:nvSpPr>
            <p:spPr bwMode="auto">
              <a:xfrm>
                <a:off x="914400" y="4024397"/>
                <a:ext cx="6111189" cy="1104294"/>
              </a:xfrm>
              <a:prstGeom prst="parallelogram">
                <a:avLst>
                  <a:gd name="adj" fmla="val 11615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  <a:ea typeface="Cambria Math" charset="0"/>
                  <a:cs typeface="Cambria Math" charset="0"/>
                </a:endParaRPr>
              </a:p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2955518-4EFF-1F49-7F9E-5D42174EBEA0}"/>
                  </a:ext>
                </a:extLst>
              </p:cNvPr>
              <p:cNvGrpSpPr/>
              <p:nvPr/>
            </p:nvGrpSpPr>
            <p:grpSpPr>
              <a:xfrm>
                <a:off x="914400" y="4021605"/>
                <a:ext cx="6132515" cy="1104293"/>
                <a:chOff x="217370" y="4021605"/>
                <a:chExt cx="6827436" cy="1104293"/>
              </a:xfrm>
            </p:grpSpPr>
            <p:sp>
              <p:nvSpPr>
                <p:cNvPr id="275" name="Parallelogram 274">
                  <a:extLst>
                    <a:ext uri="{FF2B5EF4-FFF2-40B4-BE49-F238E27FC236}">
                      <a16:creationId xmlns:a16="http://schemas.microsoft.com/office/drawing/2014/main" id="{48F7B103-5614-3037-6D94-401E687F2D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5971" y="4024971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Parallelogram 275">
                  <a:extLst>
                    <a:ext uri="{FF2B5EF4-FFF2-40B4-BE49-F238E27FC236}">
                      <a16:creationId xmlns:a16="http://schemas.microsoft.com/office/drawing/2014/main" id="{3DA4CADA-326F-6D22-CBDF-FFCB271DCD9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3600" y="4245256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Parallelogram 276">
                  <a:extLst>
                    <a:ext uri="{FF2B5EF4-FFF2-40B4-BE49-F238E27FC236}">
                      <a16:creationId xmlns:a16="http://schemas.microsoft.com/office/drawing/2014/main" id="{876179A8-AF1F-2FFC-4CC3-2FAB5F37EB8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32083" y="4466114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Parallelogram 277">
                  <a:extLst>
                    <a:ext uri="{FF2B5EF4-FFF2-40B4-BE49-F238E27FC236}">
                      <a16:creationId xmlns:a16="http://schemas.microsoft.com/office/drawing/2014/main" id="{CB4EC150-B054-47BA-EC4D-DE5869D8EB3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41424" y="4684880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Parallelogram 278">
                  <a:extLst>
                    <a:ext uri="{FF2B5EF4-FFF2-40B4-BE49-F238E27FC236}">
                      <a16:creationId xmlns:a16="http://schemas.microsoft.com/office/drawing/2014/main" id="{09189D84-40BB-1471-B20A-20AB69DD12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46890" y="4904058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Parallelogram 279">
                  <a:extLst>
                    <a:ext uri="{FF2B5EF4-FFF2-40B4-BE49-F238E27FC236}">
                      <a16:creationId xmlns:a16="http://schemas.microsoft.com/office/drawing/2014/main" id="{355105F9-B477-23E0-FD05-EADC7260E73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83585" y="4466114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Parallelogram 280">
                  <a:extLst>
                    <a:ext uri="{FF2B5EF4-FFF2-40B4-BE49-F238E27FC236}">
                      <a16:creationId xmlns:a16="http://schemas.microsoft.com/office/drawing/2014/main" id="{6E711401-BCD1-7091-9A65-086477A9FD7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74727" y="4685578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Parallelogram 281">
                  <a:extLst>
                    <a:ext uri="{FF2B5EF4-FFF2-40B4-BE49-F238E27FC236}">
                      <a16:creationId xmlns:a16="http://schemas.microsoft.com/office/drawing/2014/main" id="{76769FC2-63AF-6F23-C5E2-052189A2DA4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377239" y="4904538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Parallelogram 282">
                  <a:extLst>
                    <a:ext uri="{FF2B5EF4-FFF2-40B4-BE49-F238E27FC236}">
                      <a16:creationId xmlns:a16="http://schemas.microsoft.com/office/drawing/2014/main" id="{EE11EC02-A9F3-7B20-A5DD-FC6CBAAC74D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7370" y="4905039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Parallelogram 283">
                  <a:extLst>
                    <a:ext uri="{FF2B5EF4-FFF2-40B4-BE49-F238E27FC236}">
                      <a16:creationId xmlns:a16="http://schemas.microsoft.com/office/drawing/2014/main" id="{BD3EB2D7-5E68-9AA6-1531-BEB8EF108B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483615" y="4021605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5" name="Parallelogram 284">
                  <a:extLst>
                    <a:ext uri="{FF2B5EF4-FFF2-40B4-BE49-F238E27FC236}">
                      <a16:creationId xmlns:a16="http://schemas.microsoft.com/office/drawing/2014/main" id="{C4BAABD0-55EB-37F9-CA4D-3F8F952198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289440" y="4243859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" name="Parallelogram 285">
                  <a:extLst>
                    <a:ext uri="{FF2B5EF4-FFF2-40B4-BE49-F238E27FC236}">
                      <a16:creationId xmlns:a16="http://schemas.microsoft.com/office/drawing/2014/main" id="{20C67D16-BAB9-756A-8DDE-B8F99206DC3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092620" y="4468586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" name="Parallelogram 286">
                  <a:extLst>
                    <a:ext uri="{FF2B5EF4-FFF2-40B4-BE49-F238E27FC236}">
                      <a16:creationId xmlns:a16="http://schemas.microsoft.com/office/drawing/2014/main" id="{F38887CF-EE6F-A957-B9E6-F4DA4C76B54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8441" y="4030344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C1B51F4D-FF34-BDBB-39B0-5C2CE4E342F6}"/>
                </a:ext>
              </a:extLst>
            </p:cNvPr>
            <p:cNvGrpSpPr/>
            <p:nvPr/>
          </p:nvGrpSpPr>
          <p:grpSpPr>
            <a:xfrm>
              <a:off x="727456" y="4815151"/>
              <a:ext cx="6244166" cy="1296922"/>
              <a:chOff x="727456" y="4815151"/>
              <a:chExt cx="6244166" cy="1296922"/>
            </a:xfrm>
          </p:grpSpPr>
          <p:sp>
            <p:nvSpPr>
              <p:cNvPr id="313" name="Rounded Rectangle 312">
                <a:extLst>
                  <a:ext uri="{FF2B5EF4-FFF2-40B4-BE49-F238E27FC236}">
                    <a16:creationId xmlns:a16="http://schemas.microsoft.com/office/drawing/2014/main" id="{41D16EBC-517B-CC11-8DAF-18D7B0EA8422}"/>
                  </a:ext>
                </a:extLst>
              </p:cNvPr>
              <p:cNvSpPr/>
              <p:nvPr/>
            </p:nvSpPr>
            <p:spPr bwMode="auto">
              <a:xfrm>
                <a:off x="4390944" y="5734878"/>
                <a:ext cx="2580678" cy="35731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Rounded Rectangle 313">
                <a:extLst>
                  <a:ext uri="{FF2B5EF4-FFF2-40B4-BE49-F238E27FC236}">
                    <a16:creationId xmlns:a16="http://schemas.microsoft.com/office/drawing/2014/main" id="{40599542-172A-4371-6591-B073FA4162E1}"/>
                  </a:ext>
                </a:extLst>
              </p:cNvPr>
              <p:cNvSpPr/>
              <p:nvPr/>
            </p:nvSpPr>
            <p:spPr bwMode="auto">
              <a:xfrm>
                <a:off x="727456" y="5734878"/>
                <a:ext cx="2463798" cy="36649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5" name="Straight Arrow Connector 314">
                <a:extLst>
                  <a:ext uri="{FF2B5EF4-FFF2-40B4-BE49-F238E27FC236}">
                    <a16:creationId xmlns:a16="http://schemas.microsoft.com/office/drawing/2014/main" id="{4B1622A9-E931-7FE8-49D4-A1B950771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3825" y="4886198"/>
                <a:ext cx="0" cy="819668"/>
              </a:xfrm>
              <a:prstGeom prst="straightConnector1">
                <a:avLst/>
              </a:prstGeom>
              <a:ln w="31750" cmpd="sng">
                <a:solidFill>
                  <a:srgbClr val="C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0F0A64A6-DB38-DF89-7BF5-EE5606EA8598}"/>
                  </a:ext>
                </a:extLst>
              </p:cNvPr>
              <p:cNvSpPr txBox="1"/>
              <p:nvPr/>
            </p:nvSpPr>
            <p:spPr>
              <a:xfrm>
                <a:off x="834044" y="5742741"/>
                <a:ext cx="2250622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Spatial Heterogeneity </a:t>
                </a:r>
              </a:p>
            </p:txBody>
          </p:sp>
          <p:cxnSp>
            <p:nvCxnSpPr>
              <p:cNvPr id="317" name="Straight Arrow Connector 316">
                <a:extLst>
                  <a:ext uri="{FF2B5EF4-FFF2-40B4-BE49-F238E27FC236}">
                    <a16:creationId xmlns:a16="http://schemas.microsoft.com/office/drawing/2014/main" id="{B362F8B7-8DDD-CB68-A52D-FF6E3E904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0524" y="5919544"/>
                <a:ext cx="1011493" cy="7863"/>
              </a:xfrm>
              <a:prstGeom prst="straightConnector1">
                <a:avLst/>
              </a:prstGeom>
              <a:ln w="34925" cmpd="sng">
                <a:solidFill>
                  <a:srgbClr val="0A8464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DA6B0303-3696-8105-D4D4-76591B2E1FF7}"/>
                  </a:ext>
                </a:extLst>
              </p:cNvPr>
              <p:cNvSpPr txBox="1"/>
              <p:nvPr/>
            </p:nvSpPr>
            <p:spPr>
              <a:xfrm>
                <a:off x="4572000" y="5730117"/>
                <a:ext cx="2262743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Secondary Circulation</a:t>
                </a:r>
              </a:p>
            </p:txBody>
          </p:sp>
          <p:cxnSp>
            <p:nvCxnSpPr>
              <p:cNvPr id="319" name="Straight Arrow Connector 318">
                <a:extLst>
                  <a:ext uri="{FF2B5EF4-FFF2-40B4-BE49-F238E27FC236}">
                    <a16:creationId xmlns:a16="http://schemas.microsoft.com/office/drawing/2014/main" id="{6AEFA1CB-7358-D1F8-5777-2256E91A7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8589" y="4815151"/>
                <a:ext cx="1013114" cy="883887"/>
              </a:xfrm>
              <a:prstGeom prst="straightConnector1">
                <a:avLst/>
              </a:prstGeom>
              <a:ln w="31750" cmpd="sng">
                <a:solidFill>
                  <a:srgbClr val="0A8464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>
                <a:extLst>
                  <a:ext uri="{FF2B5EF4-FFF2-40B4-BE49-F238E27FC236}">
                    <a16:creationId xmlns:a16="http://schemas.microsoft.com/office/drawing/2014/main" id="{963C9AD4-FD5F-A51D-B1F6-3FB83FC24B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01606" y="4868488"/>
                <a:ext cx="2731509" cy="789665"/>
              </a:xfrm>
              <a:prstGeom prst="straightConnector1">
                <a:avLst/>
              </a:prstGeom>
              <a:ln w="31750" cmpd="sng">
                <a:solidFill>
                  <a:srgbClr val="C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5" name="Title 2">
            <a:extLst>
              <a:ext uri="{FF2B5EF4-FFF2-40B4-BE49-F238E27FC236}">
                <a16:creationId xmlns:a16="http://schemas.microsoft.com/office/drawing/2014/main" id="{6866D2DE-6CEC-A1EC-9656-4716F5A9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0136"/>
            <a:ext cx="11812066" cy="10058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Why are we interested in local convection regimes over land?</a:t>
            </a:r>
          </a:p>
        </p:txBody>
      </p:sp>
      <p:sp>
        <p:nvSpPr>
          <p:cNvPr id="306" name="Content Placeholder 1">
            <a:extLst>
              <a:ext uri="{FF2B5EF4-FFF2-40B4-BE49-F238E27FC236}">
                <a16:creationId xmlns:a16="http://schemas.microsoft.com/office/drawing/2014/main" id="{EC5383C4-B4A4-3B17-779E-BE2A6FC04FD4}"/>
              </a:ext>
            </a:extLst>
          </p:cNvPr>
          <p:cNvSpPr txBox="1">
            <a:spLocks/>
          </p:cNvSpPr>
          <p:nvPr/>
        </p:nvSpPr>
        <p:spPr>
          <a:xfrm>
            <a:off x="7272311" y="2301874"/>
            <a:ext cx="5194132" cy="18201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rgbClr val="04539C"/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defTabSz="914400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important summertime climate</a:t>
            </a:r>
          </a:p>
          <a:p>
            <a:pPr indent="-285750" defTabSz="914400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model biases</a:t>
            </a:r>
          </a:p>
          <a:p>
            <a:pPr indent="-285750" defTabSz="914400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conceptually ideal/simple</a:t>
            </a:r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24B38FB1-140F-C378-2A22-CA081DAF95DE}"/>
              </a:ext>
            </a:extLst>
          </p:cNvPr>
          <p:cNvGrpSpPr/>
          <p:nvPr/>
        </p:nvGrpSpPr>
        <p:grpSpPr>
          <a:xfrm>
            <a:off x="1750663" y="1742409"/>
            <a:ext cx="5210743" cy="2381737"/>
            <a:chOff x="1750663" y="2557714"/>
            <a:chExt cx="5210743" cy="238173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0C31A9-2127-9FA2-4E67-F5E730696DF5}"/>
                </a:ext>
              </a:extLst>
            </p:cNvPr>
            <p:cNvSpPr txBox="1"/>
            <p:nvPr/>
          </p:nvSpPr>
          <p:spPr>
            <a:xfrm>
              <a:off x="1750663" y="3322099"/>
              <a:ext cx="1233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Forced</a:t>
              </a:r>
            </a:p>
            <a:p>
              <a:r>
                <a:rPr lang="en-US" sz="1600" b="1" dirty="0" err="1"/>
                <a:t>ShCu</a:t>
              </a:r>
              <a:endParaRPr lang="en-US" sz="1600" b="1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3B5D138-74BC-9ACB-574C-0E8B76ED7C89}"/>
                </a:ext>
              </a:extLst>
            </p:cNvPr>
            <p:cNvSpPr txBox="1"/>
            <p:nvPr/>
          </p:nvSpPr>
          <p:spPr>
            <a:xfrm>
              <a:off x="2729390" y="3310104"/>
              <a:ext cx="1233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Active</a:t>
              </a:r>
            </a:p>
            <a:p>
              <a:r>
                <a:rPr lang="en-US" sz="1600" b="1" dirty="0" err="1"/>
                <a:t>ShCu</a:t>
              </a:r>
              <a:endParaRPr lang="en-US" sz="1600" b="1" dirty="0"/>
            </a:p>
          </p:txBody>
        </p: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8407BBF3-126C-C7F8-EF59-89EC519B0DF7}"/>
                </a:ext>
              </a:extLst>
            </p:cNvPr>
            <p:cNvGrpSpPr/>
            <p:nvPr/>
          </p:nvGrpSpPr>
          <p:grpSpPr>
            <a:xfrm rot="4394118">
              <a:off x="4977688" y="4073916"/>
              <a:ext cx="1139585" cy="591485"/>
              <a:chOff x="7549151" y="3957281"/>
              <a:chExt cx="958958" cy="1094668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6D44A95E-F195-D041-5BB1-65AEE1E1893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671340" y="40627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4B12396A-6460-125C-984B-FC6C205921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823740" y="42151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E310C882-C3A7-4A5C-8FF6-49B8BCE150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976140" y="43675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5BA5CEB7-0BBD-9AAD-B6D0-E4EBA54DF8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28540" y="45199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96A76F7D-1605-0750-4078-3709BC77923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280940" y="46723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A77AA6FA-ECCF-0ED9-3F4C-A876FE74082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433340" y="48247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D198680E-21AC-6A7A-48A8-6F7F710FB8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823740" y="42151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73A1BE65-9128-5C37-1547-57674B1F5E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976140" y="43675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6E59BE2-D9A7-002B-ACD6-46F173F29F4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28540" y="45199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B70F76F9-91CC-378B-F274-514CACDCBF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280940" y="46723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DE66BAC3-10EC-EA27-AE66-83ED0AF053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823740" y="39587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EDE94362-6E81-7ECD-CE33-44EE4F8B0E7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976140" y="41111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25F39167-6F39-A57E-ECA0-58DC0D60E4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28540" y="42635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C9A41BE9-DD4D-DBC4-D755-9E9061092CB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280940" y="44159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A1F3797-6E9D-B73D-CC93-EC43BE5D68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433340" y="45683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7F54571B-28DE-5BD6-3AFD-A2DC2EE3F5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976140" y="41111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D0F22644-E0EB-2AAD-3622-3E3120D41D8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28540" y="42635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3E96D130-9F28-3D05-223B-C173D44829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280940" y="44159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9EE373A5-4612-3931-4199-5320D1184C3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547718" y="42151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A89BEEEF-0B46-F84B-E322-51226A4240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700118" y="43675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681591A5-93C3-142E-6201-6A1EBBAD53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852518" y="45199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FAC941B4-52F3-9ABA-7F48-5B94B8EE851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004918" y="46723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11EAD283-21F4-5F7B-5292-1B112DA7BD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57318" y="48247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C385FA4-A6F8-B157-6888-4A51DEDFBC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309718" y="49771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B410857D-F5DE-F5A6-18D1-D75CA2E0F6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700118" y="43675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76822F6F-88E5-CCB9-E4EE-9CA252E5A1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852518" y="45199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9032543A-6F02-FE9E-799A-903D1138708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004918" y="46723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2416177F-EE09-C5C4-C751-E6A13BDC5F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57318" y="48247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2C8F23A1-408F-B7E4-8C89-2A21CC3758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309718" y="49771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CE817B45-751F-9BD7-7B23-1C2DE85DBAFE}"/>
                </a:ext>
              </a:extLst>
            </p:cNvPr>
            <p:cNvGrpSpPr/>
            <p:nvPr/>
          </p:nvGrpSpPr>
          <p:grpSpPr>
            <a:xfrm>
              <a:off x="4018986" y="4302830"/>
              <a:ext cx="334405" cy="471862"/>
              <a:chOff x="4018986" y="4302830"/>
              <a:chExt cx="334405" cy="471862"/>
            </a:xfrm>
          </p:grpSpPr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DA152A29-8404-E1B3-EE35-4675EA73AA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175605" y="4326085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AB136C23-56C2-B091-B4A8-6AD180A4FD7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124818" y="4518442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6FE3E41F-C75E-65B6-2087-D79B09D2A21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312217" y="4302830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7A987B9E-E5EA-A376-B6E0-2F570E4FDA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261430" y="4495187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CAB83419-46B5-422C-0375-E37E5814ABB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210644" y="4687543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F1826E78-1C8D-1347-44A3-549FB203E3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018986" y="4387437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E1B46C-06C3-50D0-C9C6-702BBF173189}"/>
                </a:ext>
              </a:extLst>
            </p:cNvPr>
            <p:cNvGrpSpPr/>
            <p:nvPr/>
          </p:nvGrpSpPr>
          <p:grpSpPr>
            <a:xfrm>
              <a:off x="3719293" y="3517100"/>
              <a:ext cx="1060343" cy="972236"/>
              <a:chOff x="3070578" y="2878137"/>
              <a:chExt cx="1151467" cy="1033584"/>
            </a:xfrm>
            <a:solidFill>
              <a:schemeClr val="tx2">
                <a:lumMod val="60000"/>
                <a:lumOff val="40000"/>
              </a:schemeClr>
            </a:solidFill>
            <a:effectLst>
              <a:outerShdw blurRad="50800" dist="50800" dir="5400000" algn="ctr" rotWithShape="0">
                <a:srgbClr val="000000">
                  <a:alpha val="60000"/>
                </a:srgbClr>
              </a:outerShdw>
            </a:effectLst>
          </p:grpSpPr>
          <p:sp>
            <p:nvSpPr>
              <p:cNvPr id="13" name="Cloud 12">
                <a:extLst>
                  <a:ext uri="{FF2B5EF4-FFF2-40B4-BE49-F238E27FC236}">
                    <a16:creationId xmlns:a16="http://schemas.microsoft.com/office/drawing/2014/main" id="{BE415026-D13F-8B09-2F2E-B731736E267C}"/>
                  </a:ext>
                </a:extLst>
              </p:cNvPr>
              <p:cNvSpPr/>
              <p:nvPr/>
            </p:nvSpPr>
            <p:spPr bwMode="auto">
              <a:xfrm>
                <a:off x="3070578" y="3610198"/>
                <a:ext cx="1151467" cy="301523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Cloud 13">
                <a:extLst>
                  <a:ext uri="{FF2B5EF4-FFF2-40B4-BE49-F238E27FC236}">
                    <a16:creationId xmlns:a16="http://schemas.microsoft.com/office/drawing/2014/main" id="{7768BCD6-CB19-5961-E504-D25C6C431073}"/>
                  </a:ext>
                </a:extLst>
              </p:cNvPr>
              <p:cNvSpPr/>
              <p:nvPr/>
            </p:nvSpPr>
            <p:spPr bwMode="auto">
              <a:xfrm>
                <a:off x="3252394" y="3263059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4C2C304C-AFA3-04AE-E969-942DB7082A70}"/>
                  </a:ext>
                </a:extLst>
              </p:cNvPr>
              <p:cNvSpPr/>
              <p:nvPr/>
            </p:nvSpPr>
            <p:spPr bwMode="auto">
              <a:xfrm>
                <a:off x="3454399" y="3252176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3D248B3D-8439-F9AE-95CA-CDF4D5765DDD}"/>
                  </a:ext>
                </a:extLst>
              </p:cNvPr>
              <p:cNvSpPr/>
              <p:nvPr/>
            </p:nvSpPr>
            <p:spPr bwMode="auto">
              <a:xfrm>
                <a:off x="3658196" y="3229834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Cloud 16">
                <a:extLst>
                  <a:ext uri="{FF2B5EF4-FFF2-40B4-BE49-F238E27FC236}">
                    <a16:creationId xmlns:a16="http://schemas.microsoft.com/office/drawing/2014/main" id="{D017BD15-8929-6971-856F-A903D81EBD80}"/>
                  </a:ext>
                </a:extLst>
              </p:cNvPr>
              <p:cNvSpPr/>
              <p:nvPr/>
            </p:nvSpPr>
            <p:spPr bwMode="auto">
              <a:xfrm>
                <a:off x="3385550" y="2878137"/>
                <a:ext cx="462847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D859FA32-1372-C672-0098-F2C53C5A8893}"/>
                </a:ext>
              </a:extLst>
            </p:cNvPr>
            <p:cNvSpPr/>
            <p:nvPr/>
          </p:nvSpPr>
          <p:spPr bwMode="auto">
            <a:xfrm>
              <a:off x="1760856" y="4266145"/>
              <a:ext cx="555631" cy="75917"/>
            </a:xfrm>
            <a:prstGeom prst="clou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50800" dist="50800" dir="5400000" algn="ctr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4979A9-A8C9-BE00-E423-3A3AD66EA184}"/>
                </a:ext>
              </a:extLst>
            </p:cNvPr>
            <p:cNvGrpSpPr/>
            <p:nvPr/>
          </p:nvGrpSpPr>
          <p:grpSpPr>
            <a:xfrm>
              <a:off x="2675344" y="3842846"/>
              <a:ext cx="669933" cy="651126"/>
              <a:chOff x="3070578" y="2841161"/>
              <a:chExt cx="1151467" cy="1070560"/>
            </a:xfrm>
            <a:solidFill>
              <a:schemeClr val="tx2">
                <a:lumMod val="60000"/>
                <a:lumOff val="40000"/>
              </a:schemeClr>
            </a:solidFill>
            <a:effectLst>
              <a:outerShdw blurRad="50800" dist="50800" dir="5400000" algn="ctr" rotWithShape="0">
                <a:srgbClr val="000000">
                  <a:alpha val="60000"/>
                </a:srgbClr>
              </a:outerShdw>
            </a:effectLst>
          </p:grpSpPr>
          <p:sp>
            <p:nvSpPr>
              <p:cNvPr id="7" name="Cloud 6">
                <a:extLst>
                  <a:ext uri="{FF2B5EF4-FFF2-40B4-BE49-F238E27FC236}">
                    <a16:creationId xmlns:a16="http://schemas.microsoft.com/office/drawing/2014/main" id="{734D5AEE-8DA7-A5C3-192B-4C4129ED7540}"/>
                  </a:ext>
                </a:extLst>
              </p:cNvPr>
              <p:cNvSpPr/>
              <p:nvPr/>
            </p:nvSpPr>
            <p:spPr bwMode="auto">
              <a:xfrm>
                <a:off x="3070578" y="3610198"/>
                <a:ext cx="1151467" cy="301523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Cloud 7">
                <a:extLst>
                  <a:ext uri="{FF2B5EF4-FFF2-40B4-BE49-F238E27FC236}">
                    <a16:creationId xmlns:a16="http://schemas.microsoft.com/office/drawing/2014/main" id="{AC1E9880-F4BF-DE8B-1F30-2A309CE16A35}"/>
                  </a:ext>
                </a:extLst>
              </p:cNvPr>
              <p:cNvSpPr/>
              <p:nvPr/>
            </p:nvSpPr>
            <p:spPr bwMode="auto">
              <a:xfrm>
                <a:off x="3252394" y="3263059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Cloud 8">
                <a:extLst>
                  <a:ext uri="{FF2B5EF4-FFF2-40B4-BE49-F238E27FC236}">
                    <a16:creationId xmlns:a16="http://schemas.microsoft.com/office/drawing/2014/main" id="{095346C5-5ACC-D860-2F4F-6B128E142BA7}"/>
                  </a:ext>
                </a:extLst>
              </p:cNvPr>
              <p:cNvSpPr/>
              <p:nvPr/>
            </p:nvSpPr>
            <p:spPr bwMode="auto">
              <a:xfrm>
                <a:off x="3454399" y="3252176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Cloud 9">
                <a:extLst>
                  <a:ext uri="{FF2B5EF4-FFF2-40B4-BE49-F238E27FC236}">
                    <a16:creationId xmlns:a16="http://schemas.microsoft.com/office/drawing/2014/main" id="{6020E71A-69CE-BC88-2B28-F4037DCC1E91}"/>
                  </a:ext>
                </a:extLst>
              </p:cNvPr>
              <p:cNvSpPr/>
              <p:nvPr/>
            </p:nvSpPr>
            <p:spPr bwMode="auto">
              <a:xfrm>
                <a:off x="3658196" y="3229834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Cloud 10">
                <a:extLst>
                  <a:ext uri="{FF2B5EF4-FFF2-40B4-BE49-F238E27FC236}">
                    <a16:creationId xmlns:a16="http://schemas.microsoft.com/office/drawing/2014/main" id="{DC4D0419-1D8D-093C-EADA-0DD0368D9164}"/>
                  </a:ext>
                </a:extLst>
              </p:cNvPr>
              <p:cNvSpPr/>
              <p:nvPr/>
            </p:nvSpPr>
            <p:spPr bwMode="auto">
              <a:xfrm>
                <a:off x="3364089" y="2841161"/>
                <a:ext cx="496711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2527AFB-4AB4-14FA-2BF7-23FC8ADE7603}"/>
                </a:ext>
              </a:extLst>
            </p:cNvPr>
            <p:cNvGrpSpPr/>
            <p:nvPr/>
          </p:nvGrpSpPr>
          <p:grpSpPr>
            <a:xfrm>
              <a:off x="5043148" y="2557714"/>
              <a:ext cx="1918258" cy="1926171"/>
              <a:chOff x="6304877" y="2395780"/>
              <a:chExt cx="2460734" cy="2302746"/>
            </a:xfrm>
            <a:effectLst>
              <a:outerShdw blurRad="50800" dist="50800" dir="5400000" algn="ctr" rotWithShape="0">
                <a:srgbClr val="000000">
                  <a:alpha val="60000"/>
                </a:srgbClr>
              </a:outerShdw>
            </a:effectLst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A66C85E-69F4-4EC8-5E2F-36B0DB48E803}"/>
                  </a:ext>
                </a:extLst>
              </p:cNvPr>
              <p:cNvGrpSpPr/>
              <p:nvPr/>
            </p:nvGrpSpPr>
            <p:grpSpPr>
              <a:xfrm>
                <a:off x="6304877" y="2575286"/>
                <a:ext cx="2222342" cy="2123240"/>
                <a:chOff x="6304877" y="1852796"/>
                <a:chExt cx="2222342" cy="2123240"/>
              </a:xfrm>
            </p:grpSpPr>
            <p:sp>
              <p:nvSpPr>
                <p:cNvPr id="22" name="Cloud 21">
                  <a:extLst>
                    <a:ext uri="{FF2B5EF4-FFF2-40B4-BE49-F238E27FC236}">
                      <a16:creationId xmlns:a16="http://schemas.microsoft.com/office/drawing/2014/main" id="{1A95F27E-9E2C-A320-7972-A4D6BFB81EA5}"/>
                    </a:ext>
                  </a:extLst>
                </p:cNvPr>
                <p:cNvSpPr/>
                <p:nvPr/>
              </p:nvSpPr>
              <p:spPr bwMode="auto">
                <a:xfrm>
                  <a:off x="6439907" y="3816657"/>
                  <a:ext cx="1068013" cy="159379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Cloud 22">
                  <a:extLst>
                    <a:ext uri="{FF2B5EF4-FFF2-40B4-BE49-F238E27FC236}">
                      <a16:creationId xmlns:a16="http://schemas.microsoft.com/office/drawing/2014/main" id="{075890A8-C4D2-3436-A438-C9F1C5F95511}"/>
                    </a:ext>
                  </a:extLst>
                </p:cNvPr>
                <p:cNvSpPr/>
                <p:nvPr/>
              </p:nvSpPr>
              <p:spPr bwMode="auto">
                <a:xfrm>
                  <a:off x="6439907" y="3510845"/>
                  <a:ext cx="653449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Cloud 23">
                  <a:extLst>
                    <a:ext uri="{FF2B5EF4-FFF2-40B4-BE49-F238E27FC236}">
                      <a16:creationId xmlns:a16="http://schemas.microsoft.com/office/drawing/2014/main" id="{4B2F4358-90EE-F67D-0708-D21DA56730BF}"/>
                    </a:ext>
                  </a:extLst>
                </p:cNvPr>
                <p:cNvSpPr/>
                <p:nvPr/>
              </p:nvSpPr>
              <p:spPr bwMode="auto">
                <a:xfrm>
                  <a:off x="6910933" y="3522524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Cloud 24">
                  <a:extLst>
                    <a:ext uri="{FF2B5EF4-FFF2-40B4-BE49-F238E27FC236}">
                      <a16:creationId xmlns:a16="http://schemas.microsoft.com/office/drawing/2014/main" id="{6675E23C-0496-6236-56D8-BB3E4E2FDB64}"/>
                    </a:ext>
                  </a:extLst>
                </p:cNvPr>
                <p:cNvSpPr/>
                <p:nvPr/>
              </p:nvSpPr>
              <p:spPr bwMode="auto">
                <a:xfrm>
                  <a:off x="6418138" y="3119949"/>
                  <a:ext cx="653449" cy="596032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Cloud 25">
                  <a:extLst>
                    <a:ext uri="{FF2B5EF4-FFF2-40B4-BE49-F238E27FC236}">
                      <a16:creationId xmlns:a16="http://schemas.microsoft.com/office/drawing/2014/main" id="{456F4D44-B12D-0E59-326B-A05B63D51042}"/>
                    </a:ext>
                  </a:extLst>
                </p:cNvPr>
                <p:cNvSpPr/>
                <p:nvPr/>
              </p:nvSpPr>
              <p:spPr bwMode="auto">
                <a:xfrm>
                  <a:off x="6889164" y="3291378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Cloud 26">
                  <a:extLst>
                    <a:ext uri="{FF2B5EF4-FFF2-40B4-BE49-F238E27FC236}">
                      <a16:creationId xmlns:a16="http://schemas.microsoft.com/office/drawing/2014/main" id="{6069014F-0756-F6F4-AF01-7089427FCBEB}"/>
                    </a:ext>
                  </a:extLst>
                </p:cNvPr>
                <p:cNvSpPr/>
                <p:nvPr/>
              </p:nvSpPr>
              <p:spPr bwMode="auto">
                <a:xfrm>
                  <a:off x="6418137" y="2710943"/>
                  <a:ext cx="653449" cy="674343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Cloud 27">
                  <a:extLst>
                    <a:ext uri="{FF2B5EF4-FFF2-40B4-BE49-F238E27FC236}">
                      <a16:creationId xmlns:a16="http://schemas.microsoft.com/office/drawing/2014/main" id="{C49774C4-1C73-1814-3815-554CCBA877D9}"/>
                    </a:ext>
                  </a:extLst>
                </p:cNvPr>
                <p:cNvSpPr/>
                <p:nvPr/>
              </p:nvSpPr>
              <p:spPr bwMode="auto">
                <a:xfrm>
                  <a:off x="6889163" y="2960684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" name="Cloud 28">
                  <a:extLst>
                    <a:ext uri="{FF2B5EF4-FFF2-40B4-BE49-F238E27FC236}">
                      <a16:creationId xmlns:a16="http://schemas.microsoft.com/office/drawing/2014/main" id="{D0CFE8A0-000C-71B9-9C1A-21D5E9099CAF}"/>
                    </a:ext>
                  </a:extLst>
                </p:cNvPr>
                <p:cNvSpPr/>
                <p:nvPr/>
              </p:nvSpPr>
              <p:spPr bwMode="auto">
                <a:xfrm>
                  <a:off x="6418136" y="2371446"/>
                  <a:ext cx="653449" cy="685137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Cloud 29">
                  <a:extLst>
                    <a:ext uri="{FF2B5EF4-FFF2-40B4-BE49-F238E27FC236}">
                      <a16:creationId xmlns:a16="http://schemas.microsoft.com/office/drawing/2014/main" id="{6F30ADE0-7BB5-0B9C-6E44-004E88171B3A}"/>
                    </a:ext>
                  </a:extLst>
                </p:cNvPr>
                <p:cNvSpPr/>
                <p:nvPr/>
              </p:nvSpPr>
              <p:spPr bwMode="auto">
                <a:xfrm>
                  <a:off x="6889162" y="2631981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Cloud 30">
                  <a:extLst>
                    <a:ext uri="{FF2B5EF4-FFF2-40B4-BE49-F238E27FC236}">
                      <a16:creationId xmlns:a16="http://schemas.microsoft.com/office/drawing/2014/main" id="{F3676756-FD26-C5E0-FB47-9F08E9600D07}"/>
                    </a:ext>
                  </a:extLst>
                </p:cNvPr>
                <p:cNvSpPr/>
                <p:nvPr/>
              </p:nvSpPr>
              <p:spPr bwMode="auto">
                <a:xfrm>
                  <a:off x="6555403" y="2308081"/>
                  <a:ext cx="653449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" name="Cloud 31">
                  <a:extLst>
                    <a:ext uri="{FF2B5EF4-FFF2-40B4-BE49-F238E27FC236}">
                      <a16:creationId xmlns:a16="http://schemas.microsoft.com/office/drawing/2014/main" id="{33B21120-7DF6-6F6B-1CAC-3D8FD44783AA}"/>
                    </a:ext>
                  </a:extLst>
                </p:cNvPr>
                <p:cNvSpPr/>
                <p:nvPr/>
              </p:nvSpPr>
              <p:spPr bwMode="auto">
                <a:xfrm>
                  <a:off x="7071585" y="2429896"/>
                  <a:ext cx="596988" cy="551926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" name="Cloud 32">
                  <a:extLst>
                    <a:ext uri="{FF2B5EF4-FFF2-40B4-BE49-F238E27FC236}">
                      <a16:creationId xmlns:a16="http://schemas.microsoft.com/office/drawing/2014/main" id="{084262C3-4812-3689-E70A-C973BA73E367}"/>
                    </a:ext>
                  </a:extLst>
                </p:cNvPr>
                <p:cNvSpPr/>
                <p:nvPr/>
              </p:nvSpPr>
              <p:spPr bwMode="auto">
                <a:xfrm>
                  <a:off x="7036894" y="2218686"/>
                  <a:ext cx="653449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Cloud 33">
                  <a:extLst>
                    <a:ext uri="{FF2B5EF4-FFF2-40B4-BE49-F238E27FC236}">
                      <a16:creationId xmlns:a16="http://schemas.microsoft.com/office/drawing/2014/main" id="{79E9E4F4-6A5A-56C3-9AC1-97D638B3E51B}"/>
                    </a:ext>
                  </a:extLst>
                </p:cNvPr>
                <p:cNvSpPr/>
                <p:nvPr/>
              </p:nvSpPr>
              <p:spPr bwMode="auto">
                <a:xfrm>
                  <a:off x="7507920" y="2061030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" name="Cloud 34">
                  <a:extLst>
                    <a:ext uri="{FF2B5EF4-FFF2-40B4-BE49-F238E27FC236}">
                      <a16:creationId xmlns:a16="http://schemas.microsoft.com/office/drawing/2014/main" id="{28524E74-0B6F-44AC-7977-3FD0A8948CEF}"/>
                    </a:ext>
                  </a:extLst>
                </p:cNvPr>
                <p:cNvSpPr/>
                <p:nvPr/>
              </p:nvSpPr>
              <p:spPr bwMode="auto">
                <a:xfrm>
                  <a:off x="7806414" y="2049351"/>
                  <a:ext cx="653449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" name="Cloud 35">
                  <a:extLst>
                    <a:ext uri="{FF2B5EF4-FFF2-40B4-BE49-F238E27FC236}">
                      <a16:creationId xmlns:a16="http://schemas.microsoft.com/office/drawing/2014/main" id="{7FFC83A3-6B30-F589-AC86-37CA425F5437}"/>
                    </a:ext>
                  </a:extLst>
                </p:cNvPr>
                <p:cNvSpPr/>
                <p:nvPr/>
              </p:nvSpPr>
              <p:spPr bwMode="auto">
                <a:xfrm>
                  <a:off x="7927481" y="2015874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Cloud 36">
                  <a:extLst>
                    <a:ext uri="{FF2B5EF4-FFF2-40B4-BE49-F238E27FC236}">
                      <a16:creationId xmlns:a16="http://schemas.microsoft.com/office/drawing/2014/main" id="{86236F1D-64A1-A5B5-832F-D992B995D4DE}"/>
                    </a:ext>
                  </a:extLst>
                </p:cNvPr>
                <p:cNvSpPr/>
                <p:nvPr/>
              </p:nvSpPr>
              <p:spPr bwMode="auto">
                <a:xfrm>
                  <a:off x="6304877" y="1852796"/>
                  <a:ext cx="1005593" cy="858147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" name="Cloud 37">
                  <a:extLst>
                    <a:ext uri="{FF2B5EF4-FFF2-40B4-BE49-F238E27FC236}">
                      <a16:creationId xmlns:a16="http://schemas.microsoft.com/office/drawing/2014/main" id="{14818727-EB20-ED22-0E5B-D06DD565F46C}"/>
                    </a:ext>
                  </a:extLst>
                </p:cNvPr>
                <p:cNvSpPr/>
                <p:nvPr/>
              </p:nvSpPr>
              <p:spPr bwMode="auto">
                <a:xfrm>
                  <a:off x="6700200" y="2004513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" name="Cloud 38">
                  <a:extLst>
                    <a:ext uri="{FF2B5EF4-FFF2-40B4-BE49-F238E27FC236}">
                      <a16:creationId xmlns:a16="http://schemas.microsoft.com/office/drawing/2014/main" id="{5E0F7EF1-5882-263A-268A-506E33CB33C7}"/>
                    </a:ext>
                  </a:extLst>
                </p:cNvPr>
                <p:cNvSpPr/>
                <p:nvPr/>
              </p:nvSpPr>
              <p:spPr bwMode="auto">
                <a:xfrm>
                  <a:off x="7459205" y="2274692"/>
                  <a:ext cx="653449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Cloud 39">
                  <a:extLst>
                    <a:ext uri="{FF2B5EF4-FFF2-40B4-BE49-F238E27FC236}">
                      <a16:creationId xmlns:a16="http://schemas.microsoft.com/office/drawing/2014/main" id="{01878C5D-7F7B-6AD1-2BA6-80707D2AC721}"/>
                    </a:ext>
                  </a:extLst>
                </p:cNvPr>
                <p:cNvSpPr/>
                <p:nvPr/>
              </p:nvSpPr>
              <p:spPr bwMode="auto">
                <a:xfrm>
                  <a:off x="7930231" y="1981568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" name="Cloud 19">
                <a:extLst>
                  <a:ext uri="{FF2B5EF4-FFF2-40B4-BE49-F238E27FC236}">
                    <a16:creationId xmlns:a16="http://schemas.microsoft.com/office/drawing/2014/main" id="{1674903D-9377-5B2A-F9AD-AE7D6F51133E}"/>
                  </a:ext>
                </a:extLst>
              </p:cNvPr>
              <p:cNvSpPr/>
              <p:nvPr/>
            </p:nvSpPr>
            <p:spPr bwMode="auto">
              <a:xfrm>
                <a:off x="6882127" y="2395780"/>
                <a:ext cx="1151467" cy="690186"/>
              </a:xfrm>
              <a:prstGeom prst="cloud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  <a:headEnd/>
                <a:tailEnd/>
              </a:ln>
              <a:effectLst>
                <a:outerShdw dist="25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005A2D06-9410-567F-D3EA-D3F89B701E6F}"/>
                  </a:ext>
                </a:extLst>
              </p:cNvPr>
              <p:cNvSpPr/>
              <p:nvPr/>
            </p:nvSpPr>
            <p:spPr bwMode="auto">
              <a:xfrm>
                <a:off x="7614144" y="2528711"/>
                <a:ext cx="1151467" cy="719792"/>
              </a:xfrm>
              <a:prstGeom prst="cloud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  <a:headEnd/>
                <a:tailEnd/>
              </a:ln>
              <a:effectLst>
                <a:outerShdw dist="25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76BA58B-A98E-0F72-79CB-0979EE9E9620}"/>
                </a:ext>
              </a:extLst>
            </p:cNvPr>
            <p:cNvSpPr txBox="1"/>
            <p:nvPr/>
          </p:nvSpPr>
          <p:spPr>
            <a:xfrm rot="19428808">
              <a:off x="3782991" y="3058174"/>
              <a:ext cx="31005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Transition to Deep Conv.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6117A3-7339-02CB-2393-296B8895EAC5}"/>
              </a:ext>
            </a:extLst>
          </p:cNvPr>
          <p:cNvGrpSpPr/>
          <p:nvPr/>
        </p:nvGrpSpPr>
        <p:grpSpPr>
          <a:xfrm>
            <a:off x="40416" y="1915494"/>
            <a:ext cx="6526504" cy="2262718"/>
            <a:chOff x="40416" y="1915494"/>
            <a:chExt cx="6526504" cy="2262718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05FDFC25-A121-8C9F-DF83-C1F9D2B303AA}"/>
                </a:ext>
              </a:extLst>
            </p:cNvPr>
            <p:cNvGrpSpPr/>
            <p:nvPr/>
          </p:nvGrpSpPr>
          <p:grpSpPr>
            <a:xfrm>
              <a:off x="152400" y="2571770"/>
              <a:ext cx="6414520" cy="1606442"/>
              <a:chOff x="152400" y="3387075"/>
              <a:chExt cx="6414520" cy="1606442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4EDDE42-9B6E-B10D-4AE2-32E5ABDC753B}"/>
                  </a:ext>
                </a:extLst>
              </p:cNvPr>
              <p:cNvSpPr txBox="1"/>
              <p:nvPr/>
            </p:nvSpPr>
            <p:spPr>
              <a:xfrm>
                <a:off x="1056743" y="4066383"/>
                <a:ext cx="5264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432FF"/>
                    </a:solidFill>
                  </a:rPr>
                  <a:t>LFC</a:t>
                </a:r>
              </a:p>
            </p:txBody>
          </p: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7B62CCB7-DADC-4497-C187-1CC63A58C8B3}"/>
                  </a:ext>
                </a:extLst>
              </p:cNvPr>
              <p:cNvGrpSpPr/>
              <p:nvPr/>
            </p:nvGrpSpPr>
            <p:grpSpPr>
              <a:xfrm>
                <a:off x="152400" y="3387075"/>
                <a:ext cx="1025579" cy="1606442"/>
                <a:chOff x="152400" y="3387075"/>
                <a:chExt cx="1025579" cy="1606442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1E7282D7-6B75-A80A-973E-426E8BEE9E0E}"/>
                    </a:ext>
                  </a:extLst>
                </p:cNvPr>
                <p:cNvGrpSpPr/>
                <p:nvPr/>
              </p:nvGrpSpPr>
              <p:grpSpPr>
                <a:xfrm>
                  <a:off x="152400" y="3387075"/>
                  <a:ext cx="1025579" cy="1606442"/>
                  <a:chOff x="846667" y="3327526"/>
                  <a:chExt cx="1603022" cy="2204030"/>
                </a:xfrm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078C00F5-D3F2-6733-E22D-1093F9AD92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6667" y="3522132"/>
                    <a:ext cx="677333" cy="2009424"/>
                  </a:xfrm>
                  <a:custGeom>
                    <a:avLst/>
                    <a:gdLst>
                      <a:gd name="connsiteX0" fmla="*/ 666044 w 677333"/>
                      <a:gd name="connsiteY0" fmla="*/ 2009423 h 2009423"/>
                      <a:gd name="connsiteX1" fmla="*/ 677333 w 677333"/>
                      <a:gd name="connsiteY1" fmla="*/ 1106311 h 2009423"/>
                      <a:gd name="connsiteX2" fmla="*/ 677333 w 677333"/>
                      <a:gd name="connsiteY2" fmla="*/ 1106311 h 2009423"/>
                      <a:gd name="connsiteX3" fmla="*/ 0 w 677333"/>
                      <a:gd name="connsiteY3" fmla="*/ 0 h 2009423"/>
                      <a:gd name="connsiteX4" fmla="*/ 0 w 677333"/>
                      <a:gd name="connsiteY4" fmla="*/ 0 h 2009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7333" h="2009423">
                        <a:moveTo>
                          <a:pt x="666044" y="2009423"/>
                        </a:moveTo>
                        <a:lnTo>
                          <a:pt x="677333" y="1106311"/>
                        </a:lnTo>
                        <a:lnTo>
                          <a:pt x="677333" y="110631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1750">
                    <a:solidFill>
                      <a:srgbClr val="0432FF"/>
                    </a:solidFill>
                    <a:headEnd/>
                    <a:tailEnd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E7AB8087-835B-8628-36AA-8F127A0E70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749778" y="3327526"/>
                    <a:ext cx="699911" cy="2192741"/>
                  </a:xfrm>
                  <a:custGeom>
                    <a:avLst/>
                    <a:gdLst>
                      <a:gd name="connsiteX0" fmla="*/ 0 w 699911"/>
                      <a:gd name="connsiteY0" fmla="*/ 2191995 h 2191995"/>
                      <a:gd name="connsiteX1" fmla="*/ 11289 w 699911"/>
                      <a:gd name="connsiteY1" fmla="*/ 1288884 h 2191995"/>
                      <a:gd name="connsiteX2" fmla="*/ 11289 w 699911"/>
                      <a:gd name="connsiteY2" fmla="*/ 1288884 h 2191995"/>
                      <a:gd name="connsiteX3" fmla="*/ 11289 w 699911"/>
                      <a:gd name="connsiteY3" fmla="*/ 1288884 h 2191995"/>
                      <a:gd name="connsiteX4" fmla="*/ 598311 w 699911"/>
                      <a:gd name="connsiteY4" fmla="*/ 182572 h 2191995"/>
                      <a:gd name="connsiteX5" fmla="*/ 688622 w 699911"/>
                      <a:gd name="connsiteY5" fmla="*/ 1950 h 2191995"/>
                      <a:gd name="connsiteX6" fmla="*/ 688622 w 699911"/>
                      <a:gd name="connsiteY6" fmla="*/ 1950 h 2191995"/>
                      <a:gd name="connsiteX7" fmla="*/ 699911 w 699911"/>
                      <a:gd name="connsiteY7" fmla="*/ 1950 h 2191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9911" h="2191995">
                        <a:moveTo>
                          <a:pt x="0" y="2191995"/>
                        </a:moveTo>
                        <a:lnTo>
                          <a:pt x="11289" y="1288884"/>
                        </a:lnTo>
                        <a:lnTo>
                          <a:pt x="11289" y="1288884"/>
                        </a:lnTo>
                        <a:lnTo>
                          <a:pt x="11289" y="1288884"/>
                        </a:lnTo>
                        <a:lnTo>
                          <a:pt x="598311" y="182572"/>
                        </a:lnTo>
                        <a:cubicBezTo>
                          <a:pt x="711200" y="-31917"/>
                          <a:pt x="688622" y="1950"/>
                          <a:pt x="688622" y="1950"/>
                        </a:cubicBezTo>
                        <a:lnTo>
                          <a:pt x="688622" y="1950"/>
                        </a:lnTo>
                        <a:lnTo>
                          <a:pt x="699911" y="1950"/>
                        </a:lnTo>
                      </a:path>
                    </a:pathLst>
                  </a:custGeom>
                  <a:noFill/>
                  <a:ln w="31750">
                    <a:solidFill>
                      <a:srgbClr val="0432FF"/>
                    </a:solidFill>
                    <a:headEnd/>
                    <a:tailEnd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Rectangle 45">
                        <a:extLst>
                          <a:ext uri="{FF2B5EF4-FFF2-40B4-BE49-F238E27FC236}">
                            <a16:creationId xmlns:a16="http://schemas.microsoft.com/office/drawing/2014/main" id="{AD17B526-1365-FF63-0E60-CB155B6FDD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45503" y="3652782"/>
                        <a:ext cx="385362" cy="36933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6" name="Rectangle 45">
                        <a:extLst>
                          <a:ext uri="{FF2B5EF4-FFF2-40B4-BE49-F238E27FC236}">
                            <a16:creationId xmlns:a16="http://schemas.microsoft.com/office/drawing/2014/main" id="{AD17B526-1365-FF63-0E60-CB155B6FDD5E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45503" y="3652782"/>
                        <a:ext cx="385362" cy="369331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r="-20000" b="-27273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53A3ED81-E187-7AD5-8516-AA718CFBFDCB}"/>
                      </a:ext>
                    </a:extLst>
                  </p:cNvPr>
                  <p:cNvSpPr/>
                  <p:nvPr/>
                </p:nvSpPr>
                <p:spPr>
                  <a:xfrm>
                    <a:off x="1040165" y="3628160"/>
                    <a:ext cx="312906" cy="369332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/>
                      <a:t>q</a:t>
                    </a:r>
                  </a:p>
                </p:txBody>
              </p:sp>
            </p:grp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DDB8B943-DEA8-FDEE-60FC-1A3052C223DE}"/>
                    </a:ext>
                  </a:extLst>
                </p:cNvPr>
                <p:cNvGrpSpPr/>
                <p:nvPr/>
              </p:nvGrpSpPr>
              <p:grpSpPr>
                <a:xfrm>
                  <a:off x="205651" y="4413821"/>
                  <a:ext cx="327749" cy="527543"/>
                  <a:chOff x="0" y="4413821"/>
                  <a:chExt cx="327749" cy="527543"/>
                </a:xfrm>
              </p:grpSpPr>
              <p:cxnSp>
                <p:nvCxnSpPr>
                  <p:cNvPr id="204" name="Straight Arrow Connector 203">
                    <a:extLst>
                      <a:ext uri="{FF2B5EF4-FFF2-40B4-BE49-F238E27FC236}">
                        <a16:creationId xmlns:a16="http://schemas.microsoft.com/office/drawing/2014/main" id="{3D79B800-FCBA-A6E7-B1C1-1F29799B96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0" y="4413821"/>
                    <a:ext cx="327749" cy="0"/>
                  </a:xfrm>
                  <a:prstGeom prst="straightConnector1">
                    <a:avLst/>
                  </a:prstGeom>
                  <a:ln w="25400" cmpd="sng">
                    <a:solidFill>
                      <a:srgbClr val="0432FF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Arrow Connector 204">
                    <a:extLst>
                      <a:ext uri="{FF2B5EF4-FFF2-40B4-BE49-F238E27FC236}">
                        <a16:creationId xmlns:a16="http://schemas.microsoft.com/office/drawing/2014/main" id="{B3280FD9-AEAE-C7AC-A03F-E6C62BF192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0" y="4585968"/>
                    <a:ext cx="251549" cy="0"/>
                  </a:xfrm>
                  <a:prstGeom prst="straightConnector1">
                    <a:avLst/>
                  </a:prstGeom>
                  <a:ln w="25400" cmpd="sng">
                    <a:solidFill>
                      <a:srgbClr val="0432FF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Arrow Connector 205">
                    <a:extLst>
                      <a:ext uri="{FF2B5EF4-FFF2-40B4-BE49-F238E27FC236}">
                        <a16:creationId xmlns:a16="http://schemas.microsoft.com/office/drawing/2014/main" id="{31DBBDED-E261-B969-EDEF-CC0138078D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0" y="4764020"/>
                    <a:ext cx="170640" cy="0"/>
                  </a:xfrm>
                  <a:prstGeom prst="straightConnector1">
                    <a:avLst/>
                  </a:prstGeom>
                  <a:ln w="25400" cmpd="sng">
                    <a:solidFill>
                      <a:srgbClr val="0432FF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Straight Arrow Connector 206">
                    <a:extLst>
                      <a:ext uri="{FF2B5EF4-FFF2-40B4-BE49-F238E27FC236}">
                        <a16:creationId xmlns:a16="http://schemas.microsoft.com/office/drawing/2014/main" id="{B64E08AF-FCC6-CCA0-0025-042611557E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0" y="4937346"/>
                    <a:ext cx="98083" cy="4018"/>
                  </a:xfrm>
                  <a:prstGeom prst="straightConnector1">
                    <a:avLst/>
                  </a:prstGeom>
                  <a:ln w="25400" cmpd="sng">
                    <a:solidFill>
                      <a:srgbClr val="0432FF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8A718D2-EAD5-F6CE-4B75-A654A22DFB83}"/>
                  </a:ext>
                </a:extLst>
              </p:cNvPr>
              <p:cNvCxnSpPr/>
              <p:nvPr/>
            </p:nvCxnSpPr>
            <p:spPr>
              <a:xfrm>
                <a:off x="1422984" y="4248423"/>
                <a:ext cx="5143936" cy="0"/>
              </a:xfrm>
              <a:prstGeom prst="line">
                <a:avLst/>
              </a:prstGeom>
              <a:ln w="28575" cmpd="sng">
                <a:solidFill>
                  <a:srgbClr val="FFFF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E675324-F97C-EDFF-61E2-FCABF39DB2F0}"/>
                </a:ext>
              </a:extLst>
            </p:cNvPr>
            <p:cNvSpPr txBox="1"/>
            <p:nvPr/>
          </p:nvSpPr>
          <p:spPr>
            <a:xfrm>
              <a:off x="40416" y="1915494"/>
              <a:ext cx="2138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Atmospheric Control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45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8F8F1FF4-5C12-2E2F-042B-4ADBF40EBFF4}"/>
              </a:ext>
            </a:extLst>
          </p:cNvPr>
          <p:cNvGrpSpPr/>
          <p:nvPr/>
        </p:nvGrpSpPr>
        <p:grpSpPr>
          <a:xfrm>
            <a:off x="384255" y="1911542"/>
            <a:ext cx="6914016" cy="3386884"/>
            <a:chOff x="384255" y="1911542"/>
            <a:chExt cx="6914016" cy="3386884"/>
          </a:xfrm>
        </p:grpSpPr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A0C23F98-2800-9F19-65F3-98EC354025DC}"/>
                </a:ext>
              </a:extLst>
            </p:cNvPr>
            <p:cNvGrpSpPr/>
            <p:nvPr/>
          </p:nvGrpSpPr>
          <p:grpSpPr>
            <a:xfrm>
              <a:off x="384255" y="3093640"/>
              <a:ext cx="6914016" cy="2204786"/>
              <a:chOff x="376291" y="3093677"/>
              <a:chExt cx="6914016" cy="2204786"/>
            </a:xfrm>
          </p:grpSpPr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B26D6706-E135-BC65-44F7-0287C7870120}"/>
                  </a:ext>
                </a:extLst>
              </p:cNvPr>
              <p:cNvGrpSpPr/>
              <p:nvPr/>
            </p:nvGrpSpPr>
            <p:grpSpPr>
              <a:xfrm>
                <a:off x="376291" y="4531111"/>
                <a:ext cx="6914016" cy="767352"/>
                <a:chOff x="0" y="2946401"/>
                <a:chExt cx="9345917" cy="876417"/>
              </a:xfrm>
            </p:grpSpPr>
            <p:pic>
              <p:nvPicPr>
                <p:cNvPr id="344" name="Picture 343">
                  <a:extLst>
                    <a:ext uri="{FF2B5EF4-FFF2-40B4-BE49-F238E27FC236}">
                      <a16:creationId xmlns:a16="http://schemas.microsoft.com/office/drawing/2014/main" id="{B63A480A-AAC4-4775-8A43-3DBB87F27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2946401"/>
                  <a:ext cx="9144000" cy="876417"/>
                </a:xfrm>
                <a:prstGeom prst="rect">
                  <a:avLst/>
                </a:prstGeom>
              </p:spPr>
            </p:pic>
            <p:sp>
              <p:nvSpPr>
                <p:cNvPr id="345" name="TextBox 344">
                  <a:extLst>
                    <a:ext uri="{FF2B5EF4-FFF2-40B4-BE49-F238E27FC236}">
                      <a16:creationId xmlns:a16="http://schemas.microsoft.com/office/drawing/2014/main" id="{CA2B633D-B053-3C0C-73CC-512B1B941C00}"/>
                    </a:ext>
                  </a:extLst>
                </p:cNvPr>
                <p:cNvSpPr txBox="1"/>
                <p:nvPr/>
              </p:nvSpPr>
              <p:spPr>
                <a:xfrm>
                  <a:off x="6844018" y="3490216"/>
                  <a:ext cx="2501899" cy="276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err="1"/>
                    <a:t>Santanello</a:t>
                  </a:r>
                  <a:r>
                    <a:rPr lang="en-US" sz="1200" dirty="0"/>
                    <a:t>, et al, 2011</a:t>
                  </a:r>
                </a:p>
              </p:txBody>
            </p:sp>
          </p:grpSp>
          <p:sp>
            <p:nvSpPr>
              <p:cNvPr id="343" name="Parallelogram 342">
                <a:extLst>
                  <a:ext uri="{FF2B5EF4-FFF2-40B4-BE49-F238E27FC236}">
                    <a16:creationId xmlns:a16="http://schemas.microsoft.com/office/drawing/2014/main" id="{2D61DD91-D438-D256-F484-F7165957A4B3}"/>
                  </a:ext>
                </a:extLst>
              </p:cNvPr>
              <p:cNvSpPr/>
              <p:nvPr/>
            </p:nvSpPr>
            <p:spPr bwMode="auto">
              <a:xfrm>
                <a:off x="974002" y="3093677"/>
                <a:ext cx="6111189" cy="1089070"/>
              </a:xfrm>
              <a:prstGeom prst="parallelogram">
                <a:avLst>
                  <a:gd name="adj" fmla="val 116237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  <a:ea typeface="Cambria Math" charset="0"/>
                  <a:cs typeface="Cambria Math" charset="0"/>
                </a:endParaRPr>
              </a:p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0DD9EA-2F09-53C6-327D-375587728261}"/>
                </a:ext>
              </a:extLst>
            </p:cNvPr>
            <p:cNvSpPr txBox="1"/>
            <p:nvPr/>
          </p:nvSpPr>
          <p:spPr>
            <a:xfrm>
              <a:off x="2048975" y="1911542"/>
              <a:ext cx="3014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versus </a:t>
              </a:r>
              <a:r>
                <a:rPr lang="en-US" b="1" dirty="0">
                  <a:solidFill>
                    <a:srgbClr val="C00000"/>
                  </a:solidFill>
                </a:rPr>
                <a:t>Land Surface Control</a:t>
              </a:r>
            </a:p>
          </p:txBody>
        </p:sp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3E5953BF-EA58-EEF0-C9A0-B6B441336D42}"/>
              </a:ext>
            </a:extLst>
          </p:cNvPr>
          <p:cNvGrpSpPr/>
          <p:nvPr/>
        </p:nvGrpSpPr>
        <p:grpSpPr>
          <a:xfrm>
            <a:off x="727456" y="3083914"/>
            <a:ext cx="6359144" cy="3028159"/>
            <a:chOff x="727456" y="3083914"/>
            <a:chExt cx="6359144" cy="3028159"/>
          </a:xfrm>
        </p:grpSpPr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57913807-C8A7-88C0-6E1A-530D4624F660}"/>
                </a:ext>
              </a:extLst>
            </p:cNvPr>
            <p:cNvGrpSpPr/>
            <p:nvPr/>
          </p:nvGrpSpPr>
          <p:grpSpPr>
            <a:xfrm>
              <a:off x="954085" y="3083914"/>
              <a:ext cx="6132515" cy="1107086"/>
              <a:chOff x="914400" y="4021605"/>
              <a:chExt cx="6132515" cy="1107086"/>
            </a:xfrm>
          </p:grpSpPr>
          <p:sp>
            <p:nvSpPr>
              <p:cNvPr id="288" name="Parallelogram 287">
                <a:extLst>
                  <a:ext uri="{FF2B5EF4-FFF2-40B4-BE49-F238E27FC236}">
                    <a16:creationId xmlns:a16="http://schemas.microsoft.com/office/drawing/2014/main" id="{869020B5-7578-3523-8EFC-E93FC8C30840}"/>
                  </a:ext>
                </a:extLst>
              </p:cNvPr>
              <p:cNvSpPr/>
              <p:nvPr/>
            </p:nvSpPr>
            <p:spPr bwMode="auto">
              <a:xfrm>
                <a:off x="914400" y="4024397"/>
                <a:ext cx="6111189" cy="1104294"/>
              </a:xfrm>
              <a:prstGeom prst="parallelogram">
                <a:avLst>
                  <a:gd name="adj" fmla="val 116152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  <a:ea typeface="Cambria Math" charset="0"/>
                  <a:cs typeface="Cambria Math" charset="0"/>
                </a:endParaRPr>
              </a:p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2955518-4EFF-1F49-7F9E-5D42174EBEA0}"/>
                  </a:ext>
                </a:extLst>
              </p:cNvPr>
              <p:cNvGrpSpPr/>
              <p:nvPr/>
            </p:nvGrpSpPr>
            <p:grpSpPr>
              <a:xfrm>
                <a:off x="914400" y="4021605"/>
                <a:ext cx="6132515" cy="1104293"/>
                <a:chOff x="217370" y="4021605"/>
                <a:chExt cx="6827436" cy="1104293"/>
              </a:xfrm>
            </p:grpSpPr>
            <p:sp>
              <p:nvSpPr>
                <p:cNvPr id="275" name="Parallelogram 274">
                  <a:extLst>
                    <a:ext uri="{FF2B5EF4-FFF2-40B4-BE49-F238E27FC236}">
                      <a16:creationId xmlns:a16="http://schemas.microsoft.com/office/drawing/2014/main" id="{48F7B103-5614-3037-6D94-401E687F2D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5971" y="4024971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Parallelogram 275">
                  <a:extLst>
                    <a:ext uri="{FF2B5EF4-FFF2-40B4-BE49-F238E27FC236}">
                      <a16:creationId xmlns:a16="http://schemas.microsoft.com/office/drawing/2014/main" id="{3DA4CADA-326F-6D22-CBDF-FFCB271DCD9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3600" y="4245256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Parallelogram 276">
                  <a:extLst>
                    <a:ext uri="{FF2B5EF4-FFF2-40B4-BE49-F238E27FC236}">
                      <a16:creationId xmlns:a16="http://schemas.microsoft.com/office/drawing/2014/main" id="{876179A8-AF1F-2FFC-4CC3-2FAB5F37EB8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932083" y="4466114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Parallelogram 277">
                  <a:extLst>
                    <a:ext uri="{FF2B5EF4-FFF2-40B4-BE49-F238E27FC236}">
                      <a16:creationId xmlns:a16="http://schemas.microsoft.com/office/drawing/2014/main" id="{CB4EC150-B054-47BA-EC4D-DE5869D8EB3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41424" y="4684880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Parallelogram 278">
                  <a:extLst>
                    <a:ext uri="{FF2B5EF4-FFF2-40B4-BE49-F238E27FC236}">
                      <a16:creationId xmlns:a16="http://schemas.microsoft.com/office/drawing/2014/main" id="{09189D84-40BB-1471-B20A-20AB69DD12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46890" y="4904058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Parallelogram 279">
                  <a:extLst>
                    <a:ext uri="{FF2B5EF4-FFF2-40B4-BE49-F238E27FC236}">
                      <a16:creationId xmlns:a16="http://schemas.microsoft.com/office/drawing/2014/main" id="{355105F9-B477-23E0-FD05-EADC7260E73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83585" y="4466114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Parallelogram 280">
                  <a:extLst>
                    <a:ext uri="{FF2B5EF4-FFF2-40B4-BE49-F238E27FC236}">
                      <a16:creationId xmlns:a16="http://schemas.microsoft.com/office/drawing/2014/main" id="{6E711401-BCD1-7091-9A65-086477A9FD7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74727" y="4685578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Parallelogram 281">
                  <a:extLst>
                    <a:ext uri="{FF2B5EF4-FFF2-40B4-BE49-F238E27FC236}">
                      <a16:creationId xmlns:a16="http://schemas.microsoft.com/office/drawing/2014/main" id="{76769FC2-63AF-6F23-C5E2-052189A2DA4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377239" y="4904538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Parallelogram 282">
                  <a:extLst>
                    <a:ext uri="{FF2B5EF4-FFF2-40B4-BE49-F238E27FC236}">
                      <a16:creationId xmlns:a16="http://schemas.microsoft.com/office/drawing/2014/main" id="{EE11EC02-A9F3-7B20-A5DD-FC6CBAAC74D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7370" y="4905039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Parallelogram 283">
                  <a:extLst>
                    <a:ext uri="{FF2B5EF4-FFF2-40B4-BE49-F238E27FC236}">
                      <a16:creationId xmlns:a16="http://schemas.microsoft.com/office/drawing/2014/main" id="{BD3EB2D7-5E68-9AA6-1531-BEB8EF108B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483615" y="4021605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5" name="Parallelogram 284">
                  <a:extLst>
                    <a:ext uri="{FF2B5EF4-FFF2-40B4-BE49-F238E27FC236}">
                      <a16:creationId xmlns:a16="http://schemas.microsoft.com/office/drawing/2014/main" id="{C4BAABD0-55EB-37F9-CA4D-3F8F952198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289440" y="4243859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" name="Parallelogram 285">
                  <a:extLst>
                    <a:ext uri="{FF2B5EF4-FFF2-40B4-BE49-F238E27FC236}">
                      <a16:creationId xmlns:a16="http://schemas.microsoft.com/office/drawing/2014/main" id="{20C67D16-BAB9-756A-8DDE-B8F99206DC3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092620" y="4468586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" name="Parallelogram 286">
                  <a:extLst>
                    <a:ext uri="{FF2B5EF4-FFF2-40B4-BE49-F238E27FC236}">
                      <a16:creationId xmlns:a16="http://schemas.microsoft.com/office/drawing/2014/main" id="{F38887CF-EE6F-A957-B9E6-F4DA4C76B54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8441" y="4030344"/>
                  <a:ext cx="1356365" cy="220859"/>
                </a:xfrm>
                <a:prstGeom prst="parallelogram">
                  <a:avLst>
                    <a:gd name="adj" fmla="val 114857"/>
                  </a:avLst>
                </a:prstGeom>
                <a:solidFill>
                  <a:srgbClr val="0A8464"/>
                </a:solidFill>
                <a:ln>
                  <a:noFill/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C1B51F4D-FF34-BDBB-39B0-5C2CE4E342F6}"/>
                </a:ext>
              </a:extLst>
            </p:cNvPr>
            <p:cNvGrpSpPr/>
            <p:nvPr/>
          </p:nvGrpSpPr>
          <p:grpSpPr>
            <a:xfrm>
              <a:off x="727456" y="4815151"/>
              <a:ext cx="6244166" cy="1296922"/>
              <a:chOff x="727456" y="4815151"/>
              <a:chExt cx="6244166" cy="1296922"/>
            </a:xfrm>
          </p:grpSpPr>
          <p:sp>
            <p:nvSpPr>
              <p:cNvPr id="313" name="Rounded Rectangle 312">
                <a:extLst>
                  <a:ext uri="{FF2B5EF4-FFF2-40B4-BE49-F238E27FC236}">
                    <a16:creationId xmlns:a16="http://schemas.microsoft.com/office/drawing/2014/main" id="{41D16EBC-517B-CC11-8DAF-18D7B0EA8422}"/>
                  </a:ext>
                </a:extLst>
              </p:cNvPr>
              <p:cNvSpPr/>
              <p:nvPr/>
            </p:nvSpPr>
            <p:spPr bwMode="auto">
              <a:xfrm>
                <a:off x="4390944" y="5734878"/>
                <a:ext cx="2580678" cy="35731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Rounded Rectangle 313">
                <a:extLst>
                  <a:ext uri="{FF2B5EF4-FFF2-40B4-BE49-F238E27FC236}">
                    <a16:creationId xmlns:a16="http://schemas.microsoft.com/office/drawing/2014/main" id="{40599542-172A-4371-6591-B073FA4162E1}"/>
                  </a:ext>
                </a:extLst>
              </p:cNvPr>
              <p:cNvSpPr/>
              <p:nvPr/>
            </p:nvSpPr>
            <p:spPr bwMode="auto">
              <a:xfrm>
                <a:off x="727456" y="5734878"/>
                <a:ext cx="2463798" cy="36649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accent1">
                    <a:lumMod val="75000"/>
                  </a:schemeClr>
                </a:solidFill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15" name="Straight Arrow Connector 314">
                <a:extLst>
                  <a:ext uri="{FF2B5EF4-FFF2-40B4-BE49-F238E27FC236}">
                    <a16:creationId xmlns:a16="http://schemas.microsoft.com/office/drawing/2014/main" id="{4B1622A9-E931-7FE8-49D4-A1B950771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3825" y="4886198"/>
                <a:ext cx="0" cy="819668"/>
              </a:xfrm>
              <a:prstGeom prst="straightConnector1">
                <a:avLst/>
              </a:prstGeom>
              <a:ln w="31750" cmpd="sng">
                <a:solidFill>
                  <a:srgbClr val="C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0F0A64A6-DB38-DF89-7BF5-EE5606EA8598}"/>
                  </a:ext>
                </a:extLst>
              </p:cNvPr>
              <p:cNvSpPr txBox="1"/>
              <p:nvPr/>
            </p:nvSpPr>
            <p:spPr>
              <a:xfrm>
                <a:off x="834044" y="5742741"/>
                <a:ext cx="2250622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Spatial Heterogeneity </a:t>
                </a:r>
              </a:p>
            </p:txBody>
          </p:sp>
          <p:cxnSp>
            <p:nvCxnSpPr>
              <p:cNvPr id="317" name="Straight Arrow Connector 316">
                <a:extLst>
                  <a:ext uri="{FF2B5EF4-FFF2-40B4-BE49-F238E27FC236}">
                    <a16:creationId xmlns:a16="http://schemas.microsoft.com/office/drawing/2014/main" id="{B362F8B7-8DDD-CB68-A52D-FF6E3E904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0524" y="5919544"/>
                <a:ext cx="1011493" cy="7863"/>
              </a:xfrm>
              <a:prstGeom prst="straightConnector1">
                <a:avLst/>
              </a:prstGeom>
              <a:ln w="34925" cmpd="sng">
                <a:solidFill>
                  <a:srgbClr val="0A8464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DA6B0303-3696-8105-D4D4-76591B2E1FF7}"/>
                  </a:ext>
                </a:extLst>
              </p:cNvPr>
              <p:cNvSpPr txBox="1"/>
              <p:nvPr/>
            </p:nvSpPr>
            <p:spPr>
              <a:xfrm>
                <a:off x="4572000" y="5730117"/>
                <a:ext cx="2262743" cy="36933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Secondary Circulation</a:t>
                </a:r>
              </a:p>
            </p:txBody>
          </p:sp>
          <p:cxnSp>
            <p:nvCxnSpPr>
              <p:cNvPr id="319" name="Straight Arrow Connector 318">
                <a:extLst>
                  <a:ext uri="{FF2B5EF4-FFF2-40B4-BE49-F238E27FC236}">
                    <a16:creationId xmlns:a16="http://schemas.microsoft.com/office/drawing/2014/main" id="{6AEFA1CB-7358-D1F8-5777-2256E91A7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8589" y="4815151"/>
                <a:ext cx="1013114" cy="883887"/>
              </a:xfrm>
              <a:prstGeom prst="straightConnector1">
                <a:avLst/>
              </a:prstGeom>
              <a:ln w="31750" cmpd="sng">
                <a:solidFill>
                  <a:srgbClr val="0A8464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>
                <a:extLst>
                  <a:ext uri="{FF2B5EF4-FFF2-40B4-BE49-F238E27FC236}">
                    <a16:creationId xmlns:a16="http://schemas.microsoft.com/office/drawing/2014/main" id="{963C9AD4-FD5F-A51D-B1F6-3FB83FC24B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01606" y="4868488"/>
                <a:ext cx="2731509" cy="789665"/>
              </a:xfrm>
              <a:prstGeom prst="straightConnector1">
                <a:avLst/>
              </a:prstGeom>
              <a:ln w="31750" cmpd="sng">
                <a:solidFill>
                  <a:srgbClr val="C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5" name="Title 2">
            <a:extLst>
              <a:ext uri="{FF2B5EF4-FFF2-40B4-BE49-F238E27FC236}">
                <a16:creationId xmlns:a16="http://schemas.microsoft.com/office/drawing/2014/main" id="{6866D2DE-6CEC-A1EC-9656-4716F5A9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0136"/>
            <a:ext cx="11812066" cy="10058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Why are we interested in local convection regimes over land?</a:t>
            </a:r>
          </a:p>
        </p:txBody>
      </p:sp>
      <p:sp>
        <p:nvSpPr>
          <p:cNvPr id="306" name="Content Placeholder 1">
            <a:extLst>
              <a:ext uri="{FF2B5EF4-FFF2-40B4-BE49-F238E27FC236}">
                <a16:creationId xmlns:a16="http://schemas.microsoft.com/office/drawing/2014/main" id="{EC5383C4-B4A4-3B17-779E-BE2A6FC04FD4}"/>
              </a:ext>
            </a:extLst>
          </p:cNvPr>
          <p:cNvSpPr txBox="1">
            <a:spLocks/>
          </p:cNvSpPr>
          <p:nvPr/>
        </p:nvSpPr>
        <p:spPr>
          <a:xfrm>
            <a:off x="7272311" y="2301874"/>
            <a:ext cx="5194132" cy="18201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rgbClr val="04539C"/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defTabSz="914400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important summertime climate</a:t>
            </a:r>
          </a:p>
          <a:p>
            <a:pPr indent="-285750" defTabSz="914400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model biases</a:t>
            </a:r>
          </a:p>
          <a:p>
            <a:pPr indent="-285750" defTabSz="914400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conceptually ideal/simple</a:t>
            </a:r>
          </a:p>
        </p:txBody>
      </p: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24B38FB1-140F-C378-2A22-CA081DAF95DE}"/>
              </a:ext>
            </a:extLst>
          </p:cNvPr>
          <p:cNvGrpSpPr/>
          <p:nvPr/>
        </p:nvGrpSpPr>
        <p:grpSpPr>
          <a:xfrm>
            <a:off x="1750663" y="1742409"/>
            <a:ext cx="5210743" cy="2381737"/>
            <a:chOff x="1750663" y="2557714"/>
            <a:chExt cx="5210743" cy="238173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0C31A9-2127-9FA2-4E67-F5E730696DF5}"/>
                </a:ext>
              </a:extLst>
            </p:cNvPr>
            <p:cNvSpPr txBox="1"/>
            <p:nvPr/>
          </p:nvSpPr>
          <p:spPr>
            <a:xfrm>
              <a:off x="1750663" y="3322099"/>
              <a:ext cx="1233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Forced</a:t>
              </a:r>
            </a:p>
            <a:p>
              <a:r>
                <a:rPr lang="en-US" sz="1600" b="1" dirty="0" err="1"/>
                <a:t>ShCu</a:t>
              </a:r>
              <a:endParaRPr lang="en-US" sz="1600" b="1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3B5D138-74BC-9ACB-574C-0E8B76ED7C89}"/>
                </a:ext>
              </a:extLst>
            </p:cNvPr>
            <p:cNvSpPr txBox="1"/>
            <p:nvPr/>
          </p:nvSpPr>
          <p:spPr>
            <a:xfrm>
              <a:off x="2729390" y="3310104"/>
              <a:ext cx="1233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Active</a:t>
              </a:r>
            </a:p>
            <a:p>
              <a:r>
                <a:rPr lang="en-US" sz="1600" b="1" dirty="0" err="1"/>
                <a:t>ShCu</a:t>
              </a:r>
              <a:endParaRPr lang="en-US" sz="1600" b="1" dirty="0"/>
            </a:p>
          </p:txBody>
        </p: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8407BBF3-126C-C7F8-EF59-89EC519B0DF7}"/>
                </a:ext>
              </a:extLst>
            </p:cNvPr>
            <p:cNvGrpSpPr/>
            <p:nvPr/>
          </p:nvGrpSpPr>
          <p:grpSpPr>
            <a:xfrm rot="4394118">
              <a:off x="4977688" y="4073916"/>
              <a:ext cx="1139585" cy="591485"/>
              <a:chOff x="7549151" y="3957281"/>
              <a:chExt cx="958958" cy="1094668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6D44A95E-F195-D041-5BB1-65AEE1E1893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671340" y="40627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4B12396A-6460-125C-984B-FC6C205921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823740" y="42151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E310C882-C3A7-4A5C-8FF6-49B8BCE150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976140" y="43675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5BA5CEB7-0BBD-9AAD-B6D0-E4EBA54DF8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28540" y="45199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96A76F7D-1605-0750-4078-3709BC77923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280940" y="46723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A77AA6FA-ECCF-0ED9-3F4C-A876FE74082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433340" y="48247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D198680E-21AC-6A7A-48A8-6F7F710FB8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823740" y="42151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73A1BE65-9128-5C37-1547-57674B1F5E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976140" y="43675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6E59BE2-D9A7-002B-ACD6-46F173F29F4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28540" y="45199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B70F76F9-91CC-378B-F274-514CACDCBF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280940" y="46723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DE66BAC3-10EC-EA27-AE66-83ED0AF053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823740" y="39587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EDE94362-6E81-7ECD-CE33-44EE4F8B0E7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976140" y="41111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25F39167-6F39-A57E-ECA0-58DC0D60E4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28540" y="42635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C9A41BE9-DD4D-DBC4-D755-9E9061092CB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280940" y="44159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A1F3797-6E9D-B73D-CC93-EC43BE5D68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433340" y="45683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7F54571B-28DE-5BD6-3AFD-A2DC2EE3F5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976140" y="41111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D0F22644-E0EB-2AAD-3622-3E3120D41D8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28540" y="42635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3E96D130-9F28-3D05-223B-C173D44829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280940" y="4415914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9EE373A5-4612-3931-4199-5320D1184C3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547718" y="42151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A89BEEEF-0B46-F84B-E322-51226A4240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700118" y="43675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681591A5-93C3-142E-6201-6A1EBBAD53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852518" y="45199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FAC941B4-52F3-9ABA-7F48-5B94B8EE851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004918" y="46723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11EAD283-21F4-5F7B-5292-1B112DA7BD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57318" y="48247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C385FA4-A6F8-B157-6888-4A51DEDFBC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309718" y="49771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B410857D-F5DE-F5A6-18D1-D75CA2E0F6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700118" y="43675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76822F6F-88E5-CCB9-E4EE-9CA252E5A1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7852518" y="45199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9032543A-6F02-FE9E-799A-903D1138708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004918" y="46723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2416177F-EE09-C5C4-C751-E6A13BDC5F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157318" y="48247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2C8F23A1-408F-B7E4-8C89-2A21CC3758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4877023">
                <a:off x="8309718" y="4977181"/>
                <a:ext cx="76201" cy="7333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CE817B45-751F-9BD7-7B23-1C2DE85DBAFE}"/>
                </a:ext>
              </a:extLst>
            </p:cNvPr>
            <p:cNvGrpSpPr/>
            <p:nvPr/>
          </p:nvGrpSpPr>
          <p:grpSpPr>
            <a:xfrm>
              <a:off x="4018986" y="4302830"/>
              <a:ext cx="334405" cy="471862"/>
              <a:chOff x="4018986" y="4302830"/>
              <a:chExt cx="334405" cy="471862"/>
            </a:xfrm>
          </p:grpSpPr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DA152A29-8404-E1B3-EE35-4675EA73AA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175605" y="4326085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AB136C23-56C2-B091-B4A8-6AD180A4FD7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124818" y="4518442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6FE3E41F-C75E-65B6-2087-D79B09D2A21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312217" y="4302830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7A987B9E-E5EA-A376-B6E0-2F570E4FDA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261430" y="4495187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CAB83419-46B5-422C-0375-E37E5814ABB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210644" y="4687543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F1826E78-1C8D-1347-44A3-549FB203E3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97377">
                <a:off x="4018986" y="4387437"/>
                <a:ext cx="41174" cy="87149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E1B46C-06C3-50D0-C9C6-702BBF173189}"/>
                </a:ext>
              </a:extLst>
            </p:cNvPr>
            <p:cNvGrpSpPr/>
            <p:nvPr/>
          </p:nvGrpSpPr>
          <p:grpSpPr>
            <a:xfrm>
              <a:off x="3719293" y="3517100"/>
              <a:ext cx="1060343" cy="972236"/>
              <a:chOff x="3070578" y="2878137"/>
              <a:chExt cx="1151467" cy="1033584"/>
            </a:xfrm>
            <a:solidFill>
              <a:schemeClr val="tx2">
                <a:lumMod val="60000"/>
                <a:lumOff val="40000"/>
              </a:schemeClr>
            </a:solidFill>
            <a:effectLst>
              <a:outerShdw blurRad="50800" dist="50800" dir="5400000" algn="ctr" rotWithShape="0">
                <a:srgbClr val="000000">
                  <a:alpha val="60000"/>
                </a:srgbClr>
              </a:outerShdw>
            </a:effectLst>
          </p:grpSpPr>
          <p:sp>
            <p:nvSpPr>
              <p:cNvPr id="13" name="Cloud 12">
                <a:extLst>
                  <a:ext uri="{FF2B5EF4-FFF2-40B4-BE49-F238E27FC236}">
                    <a16:creationId xmlns:a16="http://schemas.microsoft.com/office/drawing/2014/main" id="{BE415026-D13F-8B09-2F2E-B731736E267C}"/>
                  </a:ext>
                </a:extLst>
              </p:cNvPr>
              <p:cNvSpPr/>
              <p:nvPr/>
            </p:nvSpPr>
            <p:spPr bwMode="auto">
              <a:xfrm>
                <a:off x="3070578" y="3610198"/>
                <a:ext cx="1151467" cy="301523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Cloud 13">
                <a:extLst>
                  <a:ext uri="{FF2B5EF4-FFF2-40B4-BE49-F238E27FC236}">
                    <a16:creationId xmlns:a16="http://schemas.microsoft.com/office/drawing/2014/main" id="{7768BCD6-CB19-5961-E504-D25C6C431073}"/>
                  </a:ext>
                </a:extLst>
              </p:cNvPr>
              <p:cNvSpPr/>
              <p:nvPr/>
            </p:nvSpPr>
            <p:spPr bwMode="auto">
              <a:xfrm>
                <a:off x="3252394" y="3263059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4C2C304C-AFA3-04AE-E969-942DB7082A70}"/>
                  </a:ext>
                </a:extLst>
              </p:cNvPr>
              <p:cNvSpPr/>
              <p:nvPr/>
            </p:nvSpPr>
            <p:spPr bwMode="auto">
              <a:xfrm>
                <a:off x="3454399" y="3252176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3D248B3D-8439-F9AE-95CA-CDF4D5765DDD}"/>
                  </a:ext>
                </a:extLst>
              </p:cNvPr>
              <p:cNvSpPr/>
              <p:nvPr/>
            </p:nvSpPr>
            <p:spPr bwMode="auto">
              <a:xfrm>
                <a:off x="3658196" y="3229834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Cloud 16">
                <a:extLst>
                  <a:ext uri="{FF2B5EF4-FFF2-40B4-BE49-F238E27FC236}">
                    <a16:creationId xmlns:a16="http://schemas.microsoft.com/office/drawing/2014/main" id="{D017BD15-8929-6971-856F-A903D81EBD80}"/>
                  </a:ext>
                </a:extLst>
              </p:cNvPr>
              <p:cNvSpPr/>
              <p:nvPr/>
            </p:nvSpPr>
            <p:spPr bwMode="auto">
              <a:xfrm>
                <a:off x="3385550" y="2878137"/>
                <a:ext cx="462847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D859FA32-1372-C672-0098-F2C53C5A8893}"/>
                </a:ext>
              </a:extLst>
            </p:cNvPr>
            <p:cNvSpPr/>
            <p:nvPr/>
          </p:nvSpPr>
          <p:spPr bwMode="auto">
            <a:xfrm>
              <a:off x="1760856" y="4266145"/>
              <a:ext cx="555631" cy="75917"/>
            </a:xfrm>
            <a:prstGeom prst="cloud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50800" dist="50800" dir="5400000" algn="ctr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4979A9-A8C9-BE00-E423-3A3AD66EA184}"/>
                </a:ext>
              </a:extLst>
            </p:cNvPr>
            <p:cNvGrpSpPr/>
            <p:nvPr/>
          </p:nvGrpSpPr>
          <p:grpSpPr>
            <a:xfrm>
              <a:off x="2675344" y="3842846"/>
              <a:ext cx="669933" cy="651126"/>
              <a:chOff x="3070578" y="2841161"/>
              <a:chExt cx="1151467" cy="1070560"/>
            </a:xfrm>
            <a:solidFill>
              <a:schemeClr val="tx2">
                <a:lumMod val="60000"/>
                <a:lumOff val="40000"/>
              </a:schemeClr>
            </a:solidFill>
            <a:effectLst>
              <a:outerShdw blurRad="50800" dist="50800" dir="5400000" algn="ctr" rotWithShape="0">
                <a:srgbClr val="000000">
                  <a:alpha val="60000"/>
                </a:srgbClr>
              </a:outerShdw>
            </a:effectLst>
          </p:grpSpPr>
          <p:sp>
            <p:nvSpPr>
              <p:cNvPr id="7" name="Cloud 6">
                <a:extLst>
                  <a:ext uri="{FF2B5EF4-FFF2-40B4-BE49-F238E27FC236}">
                    <a16:creationId xmlns:a16="http://schemas.microsoft.com/office/drawing/2014/main" id="{734D5AEE-8DA7-A5C3-192B-4C4129ED7540}"/>
                  </a:ext>
                </a:extLst>
              </p:cNvPr>
              <p:cNvSpPr/>
              <p:nvPr/>
            </p:nvSpPr>
            <p:spPr bwMode="auto">
              <a:xfrm>
                <a:off x="3070578" y="3610198"/>
                <a:ext cx="1151467" cy="301523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Cloud 7">
                <a:extLst>
                  <a:ext uri="{FF2B5EF4-FFF2-40B4-BE49-F238E27FC236}">
                    <a16:creationId xmlns:a16="http://schemas.microsoft.com/office/drawing/2014/main" id="{AC1E9880-F4BF-DE8B-1F30-2A309CE16A35}"/>
                  </a:ext>
                </a:extLst>
              </p:cNvPr>
              <p:cNvSpPr/>
              <p:nvPr/>
            </p:nvSpPr>
            <p:spPr bwMode="auto">
              <a:xfrm>
                <a:off x="3252394" y="3263059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Cloud 8">
                <a:extLst>
                  <a:ext uri="{FF2B5EF4-FFF2-40B4-BE49-F238E27FC236}">
                    <a16:creationId xmlns:a16="http://schemas.microsoft.com/office/drawing/2014/main" id="{095346C5-5ACC-D860-2F4F-6B128E142BA7}"/>
                  </a:ext>
                </a:extLst>
              </p:cNvPr>
              <p:cNvSpPr/>
              <p:nvPr/>
            </p:nvSpPr>
            <p:spPr bwMode="auto">
              <a:xfrm>
                <a:off x="3454399" y="3252176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Cloud 9">
                <a:extLst>
                  <a:ext uri="{FF2B5EF4-FFF2-40B4-BE49-F238E27FC236}">
                    <a16:creationId xmlns:a16="http://schemas.microsoft.com/office/drawing/2014/main" id="{6020E71A-69CE-BC88-2B28-F4037DCC1E91}"/>
                  </a:ext>
                </a:extLst>
              </p:cNvPr>
              <p:cNvSpPr/>
              <p:nvPr/>
            </p:nvSpPr>
            <p:spPr bwMode="auto">
              <a:xfrm>
                <a:off x="3658196" y="3229834"/>
                <a:ext cx="303606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Cloud 10">
                <a:extLst>
                  <a:ext uri="{FF2B5EF4-FFF2-40B4-BE49-F238E27FC236}">
                    <a16:creationId xmlns:a16="http://schemas.microsoft.com/office/drawing/2014/main" id="{DC4D0419-1D8D-093C-EADA-0DD0368D9164}"/>
                  </a:ext>
                </a:extLst>
              </p:cNvPr>
              <p:cNvSpPr/>
              <p:nvPr/>
            </p:nvSpPr>
            <p:spPr bwMode="auto">
              <a:xfrm>
                <a:off x="3364089" y="2841161"/>
                <a:ext cx="496711" cy="637779"/>
              </a:xfrm>
              <a:prstGeom prst="cloud">
                <a:avLst/>
              </a:prstGeom>
              <a:grpFill/>
              <a:ln>
                <a:noFill/>
                <a:headEnd/>
                <a:tailEnd/>
              </a:ln>
              <a:effectLst>
                <a:outerShdw dist="25000" sx="102000" sy="102000" rotWithShape="0">
                  <a:srgbClr val="000000">
                    <a:alpha val="0"/>
                  </a:srgbClr>
                </a:outerShdw>
                <a:softEdge rad="0"/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2527AFB-4AB4-14FA-2BF7-23FC8ADE7603}"/>
                </a:ext>
              </a:extLst>
            </p:cNvPr>
            <p:cNvGrpSpPr/>
            <p:nvPr/>
          </p:nvGrpSpPr>
          <p:grpSpPr>
            <a:xfrm>
              <a:off x="5043148" y="2557714"/>
              <a:ext cx="1918258" cy="1926171"/>
              <a:chOff x="6304877" y="2395780"/>
              <a:chExt cx="2460734" cy="2302746"/>
            </a:xfrm>
            <a:effectLst>
              <a:outerShdw blurRad="50800" dist="50800" dir="5400000" algn="ctr" rotWithShape="0">
                <a:srgbClr val="000000">
                  <a:alpha val="60000"/>
                </a:srgbClr>
              </a:outerShdw>
            </a:effectLst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A66C85E-69F4-4EC8-5E2F-36B0DB48E803}"/>
                  </a:ext>
                </a:extLst>
              </p:cNvPr>
              <p:cNvGrpSpPr/>
              <p:nvPr/>
            </p:nvGrpSpPr>
            <p:grpSpPr>
              <a:xfrm>
                <a:off x="6304877" y="2575286"/>
                <a:ext cx="2222342" cy="2123240"/>
                <a:chOff x="6304877" y="1852796"/>
                <a:chExt cx="2222342" cy="2123240"/>
              </a:xfrm>
            </p:grpSpPr>
            <p:sp>
              <p:nvSpPr>
                <p:cNvPr id="22" name="Cloud 21">
                  <a:extLst>
                    <a:ext uri="{FF2B5EF4-FFF2-40B4-BE49-F238E27FC236}">
                      <a16:creationId xmlns:a16="http://schemas.microsoft.com/office/drawing/2014/main" id="{1A95F27E-9E2C-A320-7972-A4D6BFB81EA5}"/>
                    </a:ext>
                  </a:extLst>
                </p:cNvPr>
                <p:cNvSpPr/>
                <p:nvPr/>
              </p:nvSpPr>
              <p:spPr bwMode="auto">
                <a:xfrm>
                  <a:off x="6439907" y="3816657"/>
                  <a:ext cx="1068013" cy="159379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Cloud 22">
                  <a:extLst>
                    <a:ext uri="{FF2B5EF4-FFF2-40B4-BE49-F238E27FC236}">
                      <a16:creationId xmlns:a16="http://schemas.microsoft.com/office/drawing/2014/main" id="{075890A8-C4D2-3436-A438-C9F1C5F95511}"/>
                    </a:ext>
                  </a:extLst>
                </p:cNvPr>
                <p:cNvSpPr/>
                <p:nvPr/>
              </p:nvSpPr>
              <p:spPr bwMode="auto">
                <a:xfrm>
                  <a:off x="6439907" y="3510845"/>
                  <a:ext cx="653449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Cloud 23">
                  <a:extLst>
                    <a:ext uri="{FF2B5EF4-FFF2-40B4-BE49-F238E27FC236}">
                      <a16:creationId xmlns:a16="http://schemas.microsoft.com/office/drawing/2014/main" id="{4B2F4358-90EE-F67D-0708-D21DA56730BF}"/>
                    </a:ext>
                  </a:extLst>
                </p:cNvPr>
                <p:cNvSpPr/>
                <p:nvPr/>
              </p:nvSpPr>
              <p:spPr bwMode="auto">
                <a:xfrm>
                  <a:off x="6910933" y="3522524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Cloud 24">
                  <a:extLst>
                    <a:ext uri="{FF2B5EF4-FFF2-40B4-BE49-F238E27FC236}">
                      <a16:creationId xmlns:a16="http://schemas.microsoft.com/office/drawing/2014/main" id="{6675E23C-0496-6236-56D8-BB3E4E2FDB64}"/>
                    </a:ext>
                  </a:extLst>
                </p:cNvPr>
                <p:cNvSpPr/>
                <p:nvPr/>
              </p:nvSpPr>
              <p:spPr bwMode="auto">
                <a:xfrm>
                  <a:off x="6418138" y="3119949"/>
                  <a:ext cx="653449" cy="596032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Cloud 25">
                  <a:extLst>
                    <a:ext uri="{FF2B5EF4-FFF2-40B4-BE49-F238E27FC236}">
                      <a16:creationId xmlns:a16="http://schemas.microsoft.com/office/drawing/2014/main" id="{456F4D44-B12D-0E59-326B-A05B63D51042}"/>
                    </a:ext>
                  </a:extLst>
                </p:cNvPr>
                <p:cNvSpPr/>
                <p:nvPr/>
              </p:nvSpPr>
              <p:spPr bwMode="auto">
                <a:xfrm>
                  <a:off x="6889164" y="3291378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Cloud 26">
                  <a:extLst>
                    <a:ext uri="{FF2B5EF4-FFF2-40B4-BE49-F238E27FC236}">
                      <a16:creationId xmlns:a16="http://schemas.microsoft.com/office/drawing/2014/main" id="{6069014F-0756-F6F4-AF01-7089427FCBEB}"/>
                    </a:ext>
                  </a:extLst>
                </p:cNvPr>
                <p:cNvSpPr/>
                <p:nvPr/>
              </p:nvSpPr>
              <p:spPr bwMode="auto">
                <a:xfrm>
                  <a:off x="6418137" y="2710943"/>
                  <a:ext cx="653449" cy="674343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Cloud 27">
                  <a:extLst>
                    <a:ext uri="{FF2B5EF4-FFF2-40B4-BE49-F238E27FC236}">
                      <a16:creationId xmlns:a16="http://schemas.microsoft.com/office/drawing/2014/main" id="{C49774C4-1C73-1814-3815-554CCBA877D9}"/>
                    </a:ext>
                  </a:extLst>
                </p:cNvPr>
                <p:cNvSpPr/>
                <p:nvPr/>
              </p:nvSpPr>
              <p:spPr bwMode="auto">
                <a:xfrm>
                  <a:off x="6889163" y="2960684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" name="Cloud 28">
                  <a:extLst>
                    <a:ext uri="{FF2B5EF4-FFF2-40B4-BE49-F238E27FC236}">
                      <a16:creationId xmlns:a16="http://schemas.microsoft.com/office/drawing/2014/main" id="{D0CFE8A0-000C-71B9-9C1A-21D5E9099CAF}"/>
                    </a:ext>
                  </a:extLst>
                </p:cNvPr>
                <p:cNvSpPr/>
                <p:nvPr/>
              </p:nvSpPr>
              <p:spPr bwMode="auto">
                <a:xfrm>
                  <a:off x="6418136" y="2371446"/>
                  <a:ext cx="653449" cy="685137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Cloud 29">
                  <a:extLst>
                    <a:ext uri="{FF2B5EF4-FFF2-40B4-BE49-F238E27FC236}">
                      <a16:creationId xmlns:a16="http://schemas.microsoft.com/office/drawing/2014/main" id="{6F30ADE0-7BB5-0B9C-6E44-004E88171B3A}"/>
                    </a:ext>
                  </a:extLst>
                </p:cNvPr>
                <p:cNvSpPr/>
                <p:nvPr/>
              </p:nvSpPr>
              <p:spPr bwMode="auto">
                <a:xfrm>
                  <a:off x="6889162" y="2631981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Cloud 30">
                  <a:extLst>
                    <a:ext uri="{FF2B5EF4-FFF2-40B4-BE49-F238E27FC236}">
                      <a16:creationId xmlns:a16="http://schemas.microsoft.com/office/drawing/2014/main" id="{F3676756-FD26-C5E0-FB47-9F08E9600D07}"/>
                    </a:ext>
                  </a:extLst>
                </p:cNvPr>
                <p:cNvSpPr/>
                <p:nvPr/>
              </p:nvSpPr>
              <p:spPr bwMode="auto">
                <a:xfrm>
                  <a:off x="6555403" y="2308081"/>
                  <a:ext cx="653449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" name="Cloud 31">
                  <a:extLst>
                    <a:ext uri="{FF2B5EF4-FFF2-40B4-BE49-F238E27FC236}">
                      <a16:creationId xmlns:a16="http://schemas.microsoft.com/office/drawing/2014/main" id="{33B21120-7DF6-6F6B-1CAC-3D8FD44783AA}"/>
                    </a:ext>
                  </a:extLst>
                </p:cNvPr>
                <p:cNvSpPr/>
                <p:nvPr/>
              </p:nvSpPr>
              <p:spPr bwMode="auto">
                <a:xfrm>
                  <a:off x="7071585" y="2429896"/>
                  <a:ext cx="596988" cy="551926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" name="Cloud 32">
                  <a:extLst>
                    <a:ext uri="{FF2B5EF4-FFF2-40B4-BE49-F238E27FC236}">
                      <a16:creationId xmlns:a16="http://schemas.microsoft.com/office/drawing/2014/main" id="{084262C3-4812-3689-E70A-C973BA73E367}"/>
                    </a:ext>
                  </a:extLst>
                </p:cNvPr>
                <p:cNvSpPr/>
                <p:nvPr/>
              </p:nvSpPr>
              <p:spPr bwMode="auto">
                <a:xfrm>
                  <a:off x="7036894" y="2218686"/>
                  <a:ext cx="653449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Cloud 33">
                  <a:extLst>
                    <a:ext uri="{FF2B5EF4-FFF2-40B4-BE49-F238E27FC236}">
                      <a16:creationId xmlns:a16="http://schemas.microsoft.com/office/drawing/2014/main" id="{79E9E4F4-6A5A-56C3-9AC1-97D638B3E51B}"/>
                    </a:ext>
                  </a:extLst>
                </p:cNvPr>
                <p:cNvSpPr/>
                <p:nvPr/>
              </p:nvSpPr>
              <p:spPr bwMode="auto">
                <a:xfrm>
                  <a:off x="7507920" y="2061030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" name="Cloud 34">
                  <a:extLst>
                    <a:ext uri="{FF2B5EF4-FFF2-40B4-BE49-F238E27FC236}">
                      <a16:creationId xmlns:a16="http://schemas.microsoft.com/office/drawing/2014/main" id="{28524E74-0B6F-44AC-7977-3FD0A8948CEF}"/>
                    </a:ext>
                  </a:extLst>
                </p:cNvPr>
                <p:cNvSpPr/>
                <p:nvPr/>
              </p:nvSpPr>
              <p:spPr bwMode="auto">
                <a:xfrm>
                  <a:off x="7806414" y="2049351"/>
                  <a:ext cx="653449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" name="Cloud 35">
                  <a:extLst>
                    <a:ext uri="{FF2B5EF4-FFF2-40B4-BE49-F238E27FC236}">
                      <a16:creationId xmlns:a16="http://schemas.microsoft.com/office/drawing/2014/main" id="{7FFC83A3-6B30-F589-AC86-37CA425F5437}"/>
                    </a:ext>
                  </a:extLst>
                </p:cNvPr>
                <p:cNvSpPr/>
                <p:nvPr/>
              </p:nvSpPr>
              <p:spPr bwMode="auto">
                <a:xfrm>
                  <a:off x="7927481" y="2015874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Cloud 36">
                  <a:extLst>
                    <a:ext uri="{FF2B5EF4-FFF2-40B4-BE49-F238E27FC236}">
                      <a16:creationId xmlns:a16="http://schemas.microsoft.com/office/drawing/2014/main" id="{86236F1D-64A1-A5B5-832F-D992B995D4DE}"/>
                    </a:ext>
                  </a:extLst>
                </p:cNvPr>
                <p:cNvSpPr/>
                <p:nvPr/>
              </p:nvSpPr>
              <p:spPr bwMode="auto">
                <a:xfrm>
                  <a:off x="6304877" y="1852796"/>
                  <a:ext cx="1005593" cy="858147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" name="Cloud 37">
                  <a:extLst>
                    <a:ext uri="{FF2B5EF4-FFF2-40B4-BE49-F238E27FC236}">
                      <a16:creationId xmlns:a16="http://schemas.microsoft.com/office/drawing/2014/main" id="{14818727-EB20-ED22-0E5B-D06DD565F46C}"/>
                    </a:ext>
                  </a:extLst>
                </p:cNvPr>
                <p:cNvSpPr/>
                <p:nvPr/>
              </p:nvSpPr>
              <p:spPr bwMode="auto">
                <a:xfrm>
                  <a:off x="6700200" y="2004513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" name="Cloud 38">
                  <a:extLst>
                    <a:ext uri="{FF2B5EF4-FFF2-40B4-BE49-F238E27FC236}">
                      <a16:creationId xmlns:a16="http://schemas.microsoft.com/office/drawing/2014/main" id="{5E0F7EF1-5882-263A-268A-506E33CB33C7}"/>
                    </a:ext>
                  </a:extLst>
                </p:cNvPr>
                <p:cNvSpPr/>
                <p:nvPr/>
              </p:nvSpPr>
              <p:spPr bwMode="auto">
                <a:xfrm>
                  <a:off x="7459205" y="2274692"/>
                  <a:ext cx="653449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Cloud 39">
                  <a:extLst>
                    <a:ext uri="{FF2B5EF4-FFF2-40B4-BE49-F238E27FC236}">
                      <a16:creationId xmlns:a16="http://schemas.microsoft.com/office/drawing/2014/main" id="{01878C5D-7F7B-6AD1-2BA6-80707D2AC721}"/>
                    </a:ext>
                  </a:extLst>
                </p:cNvPr>
                <p:cNvSpPr/>
                <p:nvPr/>
              </p:nvSpPr>
              <p:spPr bwMode="auto">
                <a:xfrm>
                  <a:off x="7930231" y="1981568"/>
                  <a:ext cx="596988" cy="436281"/>
                </a:xfrm>
                <a:prstGeom prst="cloud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  <a:headEnd/>
                  <a:tailEnd/>
                </a:ln>
                <a:effectLst>
                  <a:outerShdw dist="25000" rotWithShape="0">
                    <a:srgbClr val="000000">
                      <a:alpha val="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" name="Cloud 19">
                <a:extLst>
                  <a:ext uri="{FF2B5EF4-FFF2-40B4-BE49-F238E27FC236}">
                    <a16:creationId xmlns:a16="http://schemas.microsoft.com/office/drawing/2014/main" id="{1674903D-9377-5B2A-F9AD-AE7D6F51133E}"/>
                  </a:ext>
                </a:extLst>
              </p:cNvPr>
              <p:cNvSpPr/>
              <p:nvPr/>
            </p:nvSpPr>
            <p:spPr bwMode="auto">
              <a:xfrm>
                <a:off x="6882127" y="2395780"/>
                <a:ext cx="1151467" cy="690186"/>
              </a:xfrm>
              <a:prstGeom prst="cloud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  <a:headEnd/>
                <a:tailEnd/>
              </a:ln>
              <a:effectLst>
                <a:outerShdw dist="25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005A2D06-9410-567F-D3EA-D3F89B701E6F}"/>
                  </a:ext>
                </a:extLst>
              </p:cNvPr>
              <p:cNvSpPr/>
              <p:nvPr/>
            </p:nvSpPr>
            <p:spPr bwMode="auto">
              <a:xfrm>
                <a:off x="7614144" y="2528711"/>
                <a:ext cx="1151467" cy="719792"/>
              </a:xfrm>
              <a:prstGeom prst="cloud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  <a:headEnd/>
                <a:tailEnd/>
              </a:ln>
              <a:effectLst>
                <a:outerShdw dist="25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76BA58B-A98E-0F72-79CB-0979EE9E9620}"/>
                </a:ext>
              </a:extLst>
            </p:cNvPr>
            <p:cNvSpPr txBox="1"/>
            <p:nvPr/>
          </p:nvSpPr>
          <p:spPr>
            <a:xfrm rot="19428808">
              <a:off x="3782991" y="3058174"/>
              <a:ext cx="31005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Transition to Deep Conv.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6117A3-7339-02CB-2393-296B8895EAC5}"/>
              </a:ext>
            </a:extLst>
          </p:cNvPr>
          <p:cNvGrpSpPr/>
          <p:nvPr/>
        </p:nvGrpSpPr>
        <p:grpSpPr>
          <a:xfrm>
            <a:off x="40416" y="1915494"/>
            <a:ext cx="6526504" cy="2262718"/>
            <a:chOff x="40416" y="1915494"/>
            <a:chExt cx="6526504" cy="2262718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05FDFC25-A121-8C9F-DF83-C1F9D2B303AA}"/>
                </a:ext>
              </a:extLst>
            </p:cNvPr>
            <p:cNvGrpSpPr/>
            <p:nvPr/>
          </p:nvGrpSpPr>
          <p:grpSpPr>
            <a:xfrm>
              <a:off x="152400" y="2571770"/>
              <a:ext cx="6414520" cy="1606442"/>
              <a:chOff x="152400" y="3387075"/>
              <a:chExt cx="6414520" cy="1606442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4EDDE42-9B6E-B10D-4AE2-32E5ABDC753B}"/>
                  </a:ext>
                </a:extLst>
              </p:cNvPr>
              <p:cNvSpPr txBox="1"/>
              <p:nvPr/>
            </p:nvSpPr>
            <p:spPr>
              <a:xfrm>
                <a:off x="1056743" y="4066383"/>
                <a:ext cx="5264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432FF"/>
                    </a:solidFill>
                  </a:rPr>
                  <a:t>LFC</a:t>
                </a:r>
              </a:p>
            </p:txBody>
          </p: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7B62CCB7-DADC-4497-C187-1CC63A58C8B3}"/>
                  </a:ext>
                </a:extLst>
              </p:cNvPr>
              <p:cNvGrpSpPr/>
              <p:nvPr/>
            </p:nvGrpSpPr>
            <p:grpSpPr>
              <a:xfrm>
                <a:off x="152400" y="3387075"/>
                <a:ext cx="1025579" cy="1606442"/>
                <a:chOff x="152400" y="3387075"/>
                <a:chExt cx="1025579" cy="1606442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1E7282D7-6B75-A80A-973E-426E8BEE9E0E}"/>
                    </a:ext>
                  </a:extLst>
                </p:cNvPr>
                <p:cNvGrpSpPr/>
                <p:nvPr/>
              </p:nvGrpSpPr>
              <p:grpSpPr>
                <a:xfrm>
                  <a:off x="152400" y="3387075"/>
                  <a:ext cx="1025579" cy="1606442"/>
                  <a:chOff x="846667" y="3327526"/>
                  <a:chExt cx="1603022" cy="2204030"/>
                </a:xfrm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078C00F5-D3F2-6733-E22D-1093F9AD92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6667" y="3522132"/>
                    <a:ext cx="677333" cy="2009424"/>
                  </a:xfrm>
                  <a:custGeom>
                    <a:avLst/>
                    <a:gdLst>
                      <a:gd name="connsiteX0" fmla="*/ 666044 w 677333"/>
                      <a:gd name="connsiteY0" fmla="*/ 2009423 h 2009423"/>
                      <a:gd name="connsiteX1" fmla="*/ 677333 w 677333"/>
                      <a:gd name="connsiteY1" fmla="*/ 1106311 h 2009423"/>
                      <a:gd name="connsiteX2" fmla="*/ 677333 w 677333"/>
                      <a:gd name="connsiteY2" fmla="*/ 1106311 h 2009423"/>
                      <a:gd name="connsiteX3" fmla="*/ 0 w 677333"/>
                      <a:gd name="connsiteY3" fmla="*/ 0 h 2009423"/>
                      <a:gd name="connsiteX4" fmla="*/ 0 w 677333"/>
                      <a:gd name="connsiteY4" fmla="*/ 0 h 2009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7333" h="2009423">
                        <a:moveTo>
                          <a:pt x="666044" y="2009423"/>
                        </a:moveTo>
                        <a:lnTo>
                          <a:pt x="677333" y="1106311"/>
                        </a:lnTo>
                        <a:lnTo>
                          <a:pt x="677333" y="110631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1750">
                    <a:solidFill>
                      <a:srgbClr val="0432FF"/>
                    </a:solidFill>
                    <a:headEnd/>
                    <a:tailEnd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E7AB8087-835B-8628-36AA-8F127A0E708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749778" y="3327526"/>
                    <a:ext cx="699911" cy="2192741"/>
                  </a:xfrm>
                  <a:custGeom>
                    <a:avLst/>
                    <a:gdLst>
                      <a:gd name="connsiteX0" fmla="*/ 0 w 699911"/>
                      <a:gd name="connsiteY0" fmla="*/ 2191995 h 2191995"/>
                      <a:gd name="connsiteX1" fmla="*/ 11289 w 699911"/>
                      <a:gd name="connsiteY1" fmla="*/ 1288884 h 2191995"/>
                      <a:gd name="connsiteX2" fmla="*/ 11289 w 699911"/>
                      <a:gd name="connsiteY2" fmla="*/ 1288884 h 2191995"/>
                      <a:gd name="connsiteX3" fmla="*/ 11289 w 699911"/>
                      <a:gd name="connsiteY3" fmla="*/ 1288884 h 2191995"/>
                      <a:gd name="connsiteX4" fmla="*/ 598311 w 699911"/>
                      <a:gd name="connsiteY4" fmla="*/ 182572 h 2191995"/>
                      <a:gd name="connsiteX5" fmla="*/ 688622 w 699911"/>
                      <a:gd name="connsiteY5" fmla="*/ 1950 h 2191995"/>
                      <a:gd name="connsiteX6" fmla="*/ 688622 w 699911"/>
                      <a:gd name="connsiteY6" fmla="*/ 1950 h 2191995"/>
                      <a:gd name="connsiteX7" fmla="*/ 699911 w 699911"/>
                      <a:gd name="connsiteY7" fmla="*/ 1950 h 2191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9911" h="2191995">
                        <a:moveTo>
                          <a:pt x="0" y="2191995"/>
                        </a:moveTo>
                        <a:lnTo>
                          <a:pt x="11289" y="1288884"/>
                        </a:lnTo>
                        <a:lnTo>
                          <a:pt x="11289" y="1288884"/>
                        </a:lnTo>
                        <a:lnTo>
                          <a:pt x="11289" y="1288884"/>
                        </a:lnTo>
                        <a:lnTo>
                          <a:pt x="598311" y="182572"/>
                        </a:lnTo>
                        <a:cubicBezTo>
                          <a:pt x="711200" y="-31917"/>
                          <a:pt x="688622" y="1950"/>
                          <a:pt x="688622" y="1950"/>
                        </a:cubicBezTo>
                        <a:lnTo>
                          <a:pt x="688622" y="1950"/>
                        </a:lnTo>
                        <a:lnTo>
                          <a:pt x="699911" y="1950"/>
                        </a:lnTo>
                      </a:path>
                    </a:pathLst>
                  </a:custGeom>
                  <a:noFill/>
                  <a:ln w="31750">
                    <a:solidFill>
                      <a:srgbClr val="0432FF"/>
                    </a:solidFill>
                    <a:headEnd/>
                    <a:tailEnd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Rectangle 45">
                        <a:extLst>
                          <a:ext uri="{FF2B5EF4-FFF2-40B4-BE49-F238E27FC236}">
                            <a16:creationId xmlns:a16="http://schemas.microsoft.com/office/drawing/2014/main" id="{AD17B526-1365-FF63-0E60-CB155B6FDD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45503" y="3652782"/>
                        <a:ext cx="385362" cy="36933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6" name="Rectangle 45">
                        <a:extLst>
                          <a:ext uri="{FF2B5EF4-FFF2-40B4-BE49-F238E27FC236}">
                            <a16:creationId xmlns:a16="http://schemas.microsoft.com/office/drawing/2014/main" id="{AD17B526-1365-FF63-0E60-CB155B6FDD5E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45503" y="3652782"/>
                        <a:ext cx="385362" cy="369331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r="-20000" b="-27273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53A3ED81-E187-7AD5-8516-AA718CFBFDCB}"/>
                      </a:ext>
                    </a:extLst>
                  </p:cNvPr>
                  <p:cNvSpPr/>
                  <p:nvPr/>
                </p:nvSpPr>
                <p:spPr>
                  <a:xfrm>
                    <a:off x="1040165" y="3628160"/>
                    <a:ext cx="312906" cy="369332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/>
                      <a:t>q</a:t>
                    </a:r>
                  </a:p>
                </p:txBody>
              </p:sp>
            </p:grp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DDB8B943-DEA8-FDEE-60FC-1A3052C223DE}"/>
                    </a:ext>
                  </a:extLst>
                </p:cNvPr>
                <p:cNvGrpSpPr/>
                <p:nvPr/>
              </p:nvGrpSpPr>
              <p:grpSpPr>
                <a:xfrm>
                  <a:off x="205651" y="4413821"/>
                  <a:ext cx="327749" cy="527543"/>
                  <a:chOff x="0" y="4413821"/>
                  <a:chExt cx="327749" cy="527543"/>
                </a:xfrm>
              </p:grpSpPr>
              <p:cxnSp>
                <p:nvCxnSpPr>
                  <p:cNvPr id="204" name="Straight Arrow Connector 203">
                    <a:extLst>
                      <a:ext uri="{FF2B5EF4-FFF2-40B4-BE49-F238E27FC236}">
                        <a16:creationId xmlns:a16="http://schemas.microsoft.com/office/drawing/2014/main" id="{3D79B800-FCBA-A6E7-B1C1-1F29799B96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0" y="4413821"/>
                    <a:ext cx="327749" cy="0"/>
                  </a:xfrm>
                  <a:prstGeom prst="straightConnector1">
                    <a:avLst/>
                  </a:prstGeom>
                  <a:ln w="25400" cmpd="sng">
                    <a:solidFill>
                      <a:srgbClr val="0432FF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Arrow Connector 204">
                    <a:extLst>
                      <a:ext uri="{FF2B5EF4-FFF2-40B4-BE49-F238E27FC236}">
                        <a16:creationId xmlns:a16="http://schemas.microsoft.com/office/drawing/2014/main" id="{B3280FD9-AEAE-C7AC-A03F-E6C62BF192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0" y="4585968"/>
                    <a:ext cx="251549" cy="0"/>
                  </a:xfrm>
                  <a:prstGeom prst="straightConnector1">
                    <a:avLst/>
                  </a:prstGeom>
                  <a:ln w="25400" cmpd="sng">
                    <a:solidFill>
                      <a:srgbClr val="0432FF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Arrow Connector 205">
                    <a:extLst>
                      <a:ext uri="{FF2B5EF4-FFF2-40B4-BE49-F238E27FC236}">
                        <a16:creationId xmlns:a16="http://schemas.microsoft.com/office/drawing/2014/main" id="{31DBBDED-E261-B969-EDEF-CC0138078D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0" y="4764020"/>
                    <a:ext cx="170640" cy="0"/>
                  </a:xfrm>
                  <a:prstGeom prst="straightConnector1">
                    <a:avLst/>
                  </a:prstGeom>
                  <a:ln w="25400" cmpd="sng">
                    <a:solidFill>
                      <a:srgbClr val="0432FF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Straight Arrow Connector 206">
                    <a:extLst>
                      <a:ext uri="{FF2B5EF4-FFF2-40B4-BE49-F238E27FC236}">
                        <a16:creationId xmlns:a16="http://schemas.microsoft.com/office/drawing/2014/main" id="{B64E08AF-FCC6-CCA0-0025-042611557E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0" y="4937346"/>
                    <a:ext cx="98083" cy="4018"/>
                  </a:xfrm>
                  <a:prstGeom prst="straightConnector1">
                    <a:avLst/>
                  </a:prstGeom>
                  <a:ln w="25400" cmpd="sng">
                    <a:solidFill>
                      <a:srgbClr val="0432FF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8A718D2-EAD5-F6CE-4B75-A654A22DFB83}"/>
                  </a:ext>
                </a:extLst>
              </p:cNvPr>
              <p:cNvCxnSpPr/>
              <p:nvPr/>
            </p:nvCxnSpPr>
            <p:spPr>
              <a:xfrm>
                <a:off x="1422984" y="4248423"/>
                <a:ext cx="5143936" cy="0"/>
              </a:xfrm>
              <a:prstGeom prst="line">
                <a:avLst/>
              </a:prstGeom>
              <a:ln w="28575" cmpd="sng">
                <a:solidFill>
                  <a:srgbClr val="FFFF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E675324-F97C-EDFF-61E2-FCABF39DB2F0}"/>
                </a:ext>
              </a:extLst>
            </p:cNvPr>
            <p:cNvSpPr txBox="1"/>
            <p:nvPr/>
          </p:nvSpPr>
          <p:spPr>
            <a:xfrm>
              <a:off x="40416" y="1915494"/>
              <a:ext cx="2138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Atmospheric Control </a:t>
              </a:r>
            </a:p>
          </p:txBody>
        </p:sp>
      </p:grpSp>
      <p:sp>
        <p:nvSpPr>
          <p:cNvPr id="128" name="Down Arrow 127">
            <a:extLst>
              <a:ext uri="{FF2B5EF4-FFF2-40B4-BE49-F238E27FC236}">
                <a16:creationId xmlns:a16="http://schemas.microsoft.com/office/drawing/2014/main" id="{B9FA582F-1B19-8AE6-EB09-55F18E89F3A0}"/>
              </a:ext>
            </a:extLst>
          </p:cNvPr>
          <p:cNvSpPr/>
          <p:nvPr/>
        </p:nvSpPr>
        <p:spPr bwMode="auto">
          <a:xfrm rot="5400000">
            <a:off x="9225670" y="-518160"/>
            <a:ext cx="640080" cy="5029200"/>
          </a:xfrm>
          <a:prstGeom prst="downArrow">
            <a:avLst/>
          </a:prstGeom>
          <a:noFill/>
          <a:ln w="12700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wrap="none" lIns="182880" tIns="137160" rIns="182880" bIns="137160"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Increasing patch size : zero background wind</a:t>
            </a:r>
          </a:p>
        </p:txBody>
      </p: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C2E52268-8819-F9C6-6A8A-12FD2ACE0C8C}"/>
              </a:ext>
            </a:extLst>
          </p:cNvPr>
          <p:cNvSpPr/>
          <p:nvPr/>
        </p:nvSpPr>
        <p:spPr bwMode="auto">
          <a:xfrm>
            <a:off x="7467600" y="4127289"/>
            <a:ext cx="4550152" cy="640080"/>
          </a:xfrm>
          <a:prstGeom prst="rightArrow">
            <a:avLst/>
          </a:prstGeom>
          <a:noFill/>
          <a:ln w="12700"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</a:rPr>
              <a:t>Patch 14.4km : Increasing Background wind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44E23E8-9913-CA93-0941-C0D737193BBA}"/>
              </a:ext>
            </a:extLst>
          </p:cNvPr>
          <p:cNvSpPr txBox="1"/>
          <p:nvPr/>
        </p:nvSpPr>
        <p:spPr>
          <a:xfrm>
            <a:off x="7280660" y="3962307"/>
            <a:ext cx="3672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</a:rPr>
              <a:t>Color contour: cloud top height.     </a:t>
            </a:r>
            <a:r>
              <a:rPr lang="en-US" sz="1200" b="1" dirty="0"/>
              <a:t>(Lee et al. 2019) </a:t>
            </a:r>
          </a:p>
        </p:txBody>
      </p:sp>
      <p:pic>
        <p:nvPicPr>
          <p:cNvPr id="144" name="HET14U0.1.2_chess_board_sfc_overlay_ZC_5zimu7.mp4">
            <a:hlinkClick r:id="" action="ppaction://media"/>
            <a:extLst>
              <a:ext uri="{FF2B5EF4-FFF2-40B4-BE49-F238E27FC236}">
                <a16:creationId xmlns:a16="http://schemas.microsoft.com/office/drawing/2014/main" id="{9610D79E-E62E-3D7D-7CE5-6172219B5C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8166" t="14300" r="6704" b="58331"/>
          <a:stretch/>
        </p:blipFill>
        <p:spPr>
          <a:xfrm>
            <a:off x="7515435" y="4630829"/>
            <a:ext cx="4135684" cy="1721071"/>
          </a:xfrm>
          <a:prstGeom prst="rect">
            <a:avLst/>
          </a:prstGeom>
        </p:spPr>
      </p:pic>
      <p:pic>
        <p:nvPicPr>
          <p:cNvPr id="145" name="HET14U0_HET5U0_HET1U0_HOMU0_chess_board_sfc_overlay_ZC_1wKk6z.mp4">
            <a:hlinkClick r:id="" action="ppaction://media"/>
            <a:extLst>
              <a:ext uri="{FF2B5EF4-FFF2-40B4-BE49-F238E27FC236}">
                <a16:creationId xmlns:a16="http://schemas.microsoft.com/office/drawing/2014/main" id="{8A023818-FB5E-6615-CE62-B7E28DE7DE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8478" t="14583" r="6591" b="65000"/>
          <a:stretch/>
        </p:blipFill>
        <p:spPr>
          <a:xfrm>
            <a:off x="6976397" y="2335738"/>
            <a:ext cx="5122617" cy="1593704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51C6EDC5-D9C2-3C56-BD96-D53589EA3FD6}"/>
              </a:ext>
            </a:extLst>
          </p:cNvPr>
          <p:cNvSpPr txBox="1"/>
          <p:nvPr/>
        </p:nvSpPr>
        <p:spPr>
          <a:xfrm>
            <a:off x="7271452" y="2743200"/>
            <a:ext cx="4448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Dry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dirty="0"/>
              <a:t>Wet</a:t>
            </a:r>
          </a:p>
        </p:txBody>
      </p:sp>
    </p:spTree>
    <p:extLst>
      <p:ext uri="{BB962C8B-B14F-4D97-AF65-F5344CB8AC3E}">
        <p14:creationId xmlns:p14="http://schemas.microsoft.com/office/powerpoint/2010/main" val="225089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0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44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75C506-6557-0823-0107-C3E525F6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Two convection regimes from observations 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6B862DE-5581-8C8C-5ACD-AC1ED8F12A7B}"/>
              </a:ext>
            </a:extLst>
          </p:cNvPr>
          <p:cNvGrpSpPr/>
          <p:nvPr/>
        </p:nvGrpSpPr>
        <p:grpSpPr>
          <a:xfrm>
            <a:off x="4724399" y="1884412"/>
            <a:ext cx="2485759" cy="1894442"/>
            <a:chOff x="4023263" y="1841834"/>
            <a:chExt cx="4308742" cy="3009899"/>
          </a:xfrm>
        </p:grpSpPr>
        <p:pic>
          <p:nvPicPr>
            <p:cNvPr id="4" name="Picture 3" descr="Map&#10;&#10;Description automatically generated">
              <a:extLst>
                <a:ext uri="{FF2B5EF4-FFF2-40B4-BE49-F238E27FC236}">
                  <a16:creationId xmlns:a16="http://schemas.microsoft.com/office/drawing/2014/main" id="{16DFD091-A881-0BC1-9C1A-6E97EB1B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9406" y="1841834"/>
              <a:ext cx="4292599" cy="300989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B251CD-B116-1631-F6A7-E69817703A84}"/>
                </a:ext>
              </a:extLst>
            </p:cNvPr>
            <p:cNvSpPr txBox="1"/>
            <p:nvPr/>
          </p:nvSpPr>
          <p:spPr>
            <a:xfrm>
              <a:off x="4023263" y="4677666"/>
              <a:ext cx="205739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bg1"/>
                  </a:solidFill>
                </a:rPr>
                <a:t>Figure Source: </a:t>
              </a:r>
              <a:r>
                <a:rPr lang="en-US" sz="400" dirty="0" err="1">
                  <a:solidFill>
                    <a:schemeClr val="bg1"/>
                  </a:solidFill>
                </a:rPr>
                <a:t>www.arm.gov</a:t>
              </a:r>
              <a:r>
                <a:rPr lang="en-US" sz="4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4E9DC5F-BB32-CD17-D246-643E94D3F3EF}"/>
              </a:ext>
            </a:extLst>
          </p:cNvPr>
          <p:cNvGrpSpPr/>
          <p:nvPr/>
        </p:nvGrpSpPr>
        <p:grpSpPr>
          <a:xfrm>
            <a:off x="183016" y="1729118"/>
            <a:ext cx="5150984" cy="2766682"/>
            <a:chOff x="49917" y="575628"/>
            <a:chExt cx="5150984" cy="276668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4291CA7-050B-EB0D-BAE7-A3CC22DE3B23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V="1">
              <a:off x="3060566" y="1481076"/>
              <a:ext cx="2140335" cy="468642"/>
            </a:xfrm>
            <a:prstGeom prst="line">
              <a:avLst/>
            </a:prstGeom>
            <a:ln w="19050" cmpd="sng">
              <a:solidFill>
                <a:srgbClr val="FF4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FE8FDC-25DE-6435-E361-C243B134FEAC}"/>
                </a:ext>
              </a:extLst>
            </p:cNvPr>
            <p:cNvGrpSpPr/>
            <p:nvPr/>
          </p:nvGrpSpPr>
          <p:grpSpPr>
            <a:xfrm>
              <a:off x="965713" y="1225002"/>
              <a:ext cx="2094853" cy="1449432"/>
              <a:chOff x="974478" y="1815552"/>
              <a:chExt cx="2094853" cy="144943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6DE4896-570A-02BF-82B6-C7EAF5656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011932" y="1815552"/>
                <a:ext cx="2057399" cy="1449432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D485542-3FFB-BF7C-661C-6255CFC9D7D8}"/>
                  </a:ext>
                </a:extLst>
              </p:cNvPr>
              <p:cNvSpPr txBox="1"/>
              <p:nvPr/>
            </p:nvSpPr>
            <p:spPr>
              <a:xfrm>
                <a:off x="974478" y="3106480"/>
                <a:ext cx="1143001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dirty="0">
                    <a:solidFill>
                      <a:schemeClr val="bg1"/>
                    </a:solidFill>
                  </a:rPr>
                  <a:t>Photo Source: </a:t>
                </a:r>
                <a:r>
                  <a:rPr lang="en-US" sz="400" dirty="0" err="1">
                    <a:solidFill>
                      <a:schemeClr val="bg1"/>
                    </a:solidFill>
                  </a:rPr>
                  <a:t>www.arm.gov</a:t>
                </a:r>
                <a:r>
                  <a:rPr lang="en-US" sz="4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419F277-ED37-8714-ED66-C384DBA54028}"/>
                </a:ext>
              </a:extLst>
            </p:cNvPr>
            <p:cNvSpPr txBox="1"/>
            <p:nvPr/>
          </p:nvSpPr>
          <p:spPr>
            <a:xfrm>
              <a:off x="705101" y="2819090"/>
              <a:ext cx="3124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C00000"/>
                  </a:solidFill>
                </a:rPr>
                <a:t>Heterogeneous</a:t>
              </a:r>
              <a:r>
                <a:rPr lang="en-US" sz="1400" dirty="0"/>
                <a:t> land surface type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432FF"/>
                  </a:solidFill>
                </a:rPr>
                <a:t>Similar</a:t>
              </a:r>
              <a:r>
                <a:rPr lang="en-US" sz="1400" dirty="0"/>
                <a:t> atmospheric conditions 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8DC88AE-7D08-B927-16C5-584E79ED0663}"/>
                </a:ext>
              </a:extLst>
            </p:cNvPr>
            <p:cNvSpPr txBox="1"/>
            <p:nvPr/>
          </p:nvSpPr>
          <p:spPr>
            <a:xfrm>
              <a:off x="49917" y="575628"/>
              <a:ext cx="4089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1. Shallow Cumulus over </a:t>
              </a:r>
            </a:p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Mid-Latitude Southern Great Plains (SGP)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43657B0-B178-163E-097F-8805D7614C53}"/>
              </a:ext>
            </a:extLst>
          </p:cNvPr>
          <p:cNvGrpSpPr/>
          <p:nvPr/>
        </p:nvGrpSpPr>
        <p:grpSpPr>
          <a:xfrm>
            <a:off x="5598347" y="1729118"/>
            <a:ext cx="6390453" cy="2767937"/>
            <a:chOff x="-2290705" y="3001816"/>
            <a:chExt cx="6390453" cy="276793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08EBA68-605D-C712-38CA-DEF4DE1F0653}"/>
                </a:ext>
              </a:extLst>
            </p:cNvPr>
            <p:cNvSpPr txBox="1"/>
            <p:nvPr/>
          </p:nvSpPr>
          <p:spPr>
            <a:xfrm>
              <a:off x="797748" y="5246533"/>
              <a:ext cx="330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432FF"/>
                  </a:solidFill>
                </a:rPr>
                <a:t>Homogeneous</a:t>
              </a:r>
              <a:r>
                <a:rPr lang="en-US" sz="1400" dirty="0"/>
                <a:t> land surface type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C00000"/>
                  </a:solidFill>
                </a:rPr>
                <a:t>Different </a:t>
              </a:r>
              <a:r>
                <a:rPr lang="en-US" sz="1400" dirty="0"/>
                <a:t>atmospheric conditions 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AF7594-92FA-F5F6-E2EA-B8A38D0F3DF8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-2290705" y="4224567"/>
              <a:ext cx="3469453" cy="155278"/>
            </a:xfrm>
            <a:prstGeom prst="line">
              <a:avLst/>
            </a:prstGeom>
            <a:ln w="19050" cmpd="sng">
              <a:solidFill>
                <a:srgbClr val="FF4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1B666EC-64A3-6EC8-7EE9-AFB719FE942E}"/>
                </a:ext>
              </a:extLst>
            </p:cNvPr>
            <p:cNvGrpSpPr/>
            <p:nvPr/>
          </p:nvGrpSpPr>
          <p:grpSpPr>
            <a:xfrm>
              <a:off x="1138988" y="3655945"/>
              <a:ext cx="2097159" cy="1447800"/>
              <a:chOff x="1147752" y="3657433"/>
              <a:chExt cx="2097159" cy="1447800"/>
            </a:xfrm>
          </p:grpSpPr>
          <p:pic>
            <p:nvPicPr>
              <p:cNvPr id="11" name="Picture 10" descr="A tower in the middle of a forest&#10;&#10;Description automatically generated with low confidence">
                <a:extLst>
                  <a:ext uri="{FF2B5EF4-FFF2-40B4-BE49-F238E27FC236}">
                    <a16:creationId xmlns:a16="http://schemas.microsoft.com/office/drawing/2014/main" id="{EB8CD586-AC89-D7D1-C8D9-B86A6EFFB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7512" y="3657433"/>
                <a:ext cx="2057399" cy="144780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405DC2-FE26-D770-D92F-1B9F0D000ADF}"/>
                  </a:ext>
                </a:extLst>
              </p:cNvPr>
              <p:cNvSpPr txBox="1"/>
              <p:nvPr/>
            </p:nvSpPr>
            <p:spPr>
              <a:xfrm>
                <a:off x="1147752" y="4918788"/>
                <a:ext cx="2057399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dirty="0">
                    <a:solidFill>
                      <a:schemeClr val="bg1"/>
                    </a:solidFill>
                  </a:rPr>
                  <a:t>Photo Source: Sebastian Brill 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4F61995-031B-8D3C-5238-F8FAB1A2F781}"/>
                </a:ext>
              </a:extLst>
            </p:cNvPr>
            <p:cNvSpPr txBox="1"/>
            <p:nvPr/>
          </p:nvSpPr>
          <p:spPr>
            <a:xfrm>
              <a:off x="804483" y="3001816"/>
              <a:ext cx="27344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2. Deep Convection over </a:t>
              </a:r>
            </a:p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Tropical Amazon Rainforest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CDFAFA5-2CA4-98DB-2851-C5D0EEA0B6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t="15778"/>
          <a:stretch/>
        </p:blipFill>
        <p:spPr>
          <a:xfrm>
            <a:off x="4897603" y="3947046"/>
            <a:ext cx="2073500" cy="205116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49A8BF8-6EBD-A5CD-9BE9-B19A34A6F32A}"/>
              </a:ext>
            </a:extLst>
          </p:cNvPr>
          <p:cNvGrpSpPr/>
          <p:nvPr/>
        </p:nvGrpSpPr>
        <p:grpSpPr>
          <a:xfrm>
            <a:off x="4415765" y="1219200"/>
            <a:ext cx="1556170" cy="418107"/>
            <a:chOff x="9347962" y="1627961"/>
            <a:chExt cx="1556170" cy="418107"/>
          </a:xfrm>
        </p:grpSpPr>
        <p:pic>
          <p:nvPicPr>
            <p:cNvPr id="28" name="Graphic 27" descr="Satellite with solid fill">
              <a:extLst>
                <a:ext uri="{FF2B5EF4-FFF2-40B4-BE49-F238E27FC236}">
                  <a16:creationId xmlns:a16="http://schemas.microsoft.com/office/drawing/2014/main" id="{529A2C9D-FED7-25C2-D9E2-D63DB9AA4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214677" flipH="1">
              <a:off x="9347962" y="1627961"/>
              <a:ext cx="481629" cy="41810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AC9952-DE62-3513-4563-AEBC9E522AE5}"/>
                </a:ext>
              </a:extLst>
            </p:cNvPr>
            <p:cNvSpPr txBox="1"/>
            <p:nvPr/>
          </p:nvSpPr>
          <p:spPr>
            <a:xfrm>
              <a:off x="9829800" y="1636959"/>
              <a:ext cx="1074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432FF"/>
                  </a:solidFill>
                </a:rPr>
                <a:t>Satellite </a:t>
              </a:r>
            </a:p>
          </p:txBody>
        </p:sp>
      </p:grpSp>
      <p:sp>
        <p:nvSpPr>
          <p:cNvPr id="40" name="Rectangle 7">
            <a:extLst>
              <a:ext uri="{FF2B5EF4-FFF2-40B4-BE49-F238E27FC236}">
                <a16:creationId xmlns:a16="http://schemas.microsoft.com/office/drawing/2014/main" id="{253418C9-F87B-2BDC-8B98-2201E6FD4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80773"/>
            <a:ext cx="12192000" cy="276999"/>
          </a:xfrm>
          <a:prstGeom prst="rect">
            <a:avLst/>
          </a:prstGeom>
          <a:solidFill>
            <a:srgbClr val="0F4F97"/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Zhang &amp; Klein 2010, 2013; Zhang et al. 2017; Lareau et al. 2018; Lee et al. 2019; Lim et al. 2019; Terai et al. 2019; Tao et al. 2019, 2021; Y. Tian et al. 2021, 2022; J. Tian et al. 2021, 2022 </a:t>
            </a:r>
          </a:p>
        </p:txBody>
      </p:sp>
    </p:spTree>
    <p:extLst>
      <p:ext uri="{BB962C8B-B14F-4D97-AF65-F5344CB8AC3E}">
        <p14:creationId xmlns:p14="http://schemas.microsoft.com/office/powerpoint/2010/main" val="1266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53F479-F1E4-BB14-22E2-F42AD1CCE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How does land cover and its heterogeneity length scale affect summertime shallow cumulus at SGP?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E64DA-7CD1-8764-7B51-DAA177CF9BC4}"/>
              </a:ext>
            </a:extLst>
          </p:cNvPr>
          <p:cNvSpPr txBox="1"/>
          <p:nvPr/>
        </p:nvSpPr>
        <p:spPr>
          <a:xfrm>
            <a:off x="1104900" y="5280760"/>
            <a:ext cx="1040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High resolution (temporal and spatial) cloud observation over large regions with different land covers</a:t>
            </a:r>
          </a:p>
          <a:p>
            <a:r>
              <a:rPr lang="en-US" dirty="0"/>
              <a:t>2. Definition of land heterogeneity length scale from 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C1E08E-E9E2-8D27-96B6-9899D245264D}"/>
              </a:ext>
            </a:extLst>
          </p:cNvPr>
          <p:cNvSpPr txBox="1"/>
          <p:nvPr/>
        </p:nvSpPr>
        <p:spPr>
          <a:xfrm>
            <a:off x="8619584" y="16764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SGP land cover map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478AD8-55DB-0C9D-75F2-5BBFFE648315}"/>
              </a:ext>
            </a:extLst>
          </p:cNvPr>
          <p:cNvGrpSpPr/>
          <p:nvPr/>
        </p:nvGrpSpPr>
        <p:grpSpPr>
          <a:xfrm>
            <a:off x="4724399" y="1884412"/>
            <a:ext cx="2485759" cy="1894442"/>
            <a:chOff x="4023263" y="1841834"/>
            <a:chExt cx="4308742" cy="3009899"/>
          </a:xfrm>
        </p:grpSpPr>
        <p:pic>
          <p:nvPicPr>
            <p:cNvPr id="41" name="Picture 40" descr="Map&#10;&#10;Description automatically generated">
              <a:extLst>
                <a:ext uri="{FF2B5EF4-FFF2-40B4-BE49-F238E27FC236}">
                  <a16:creationId xmlns:a16="http://schemas.microsoft.com/office/drawing/2014/main" id="{534964C5-9945-2AE7-779C-D48589B4D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9406" y="1841834"/>
              <a:ext cx="4292599" cy="300989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E60B219-37AB-0F5A-56C7-7D17AB2B22BA}"/>
                </a:ext>
              </a:extLst>
            </p:cNvPr>
            <p:cNvSpPr txBox="1"/>
            <p:nvPr/>
          </p:nvSpPr>
          <p:spPr>
            <a:xfrm>
              <a:off x="4023263" y="4677666"/>
              <a:ext cx="2057399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bg1"/>
                  </a:solidFill>
                </a:rPr>
                <a:t>Figure Source: </a:t>
              </a:r>
              <a:r>
                <a:rPr lang="en-US" sz="400" dirty="0" err="1">
                  <a:solidFill>
                    <a:schemeClr val="bg1"/>
                  </a:solidFill>
                </a:rPr>
                <a:t>www.arm.gov</a:t>
              </a:r>
              <a:r>
                <a:rPr lang="en-US" sz="4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B68E82C-79C0-ACF6-1841-D421592B463F}"/>
              </a:ext>
            </a:extLst>
          </p:cNvPr>
          <p:cNvGrpSpPr/>
          <p:nvPr/>
        </p:nvGrpSpPr>
        <p:grpSpPr>
          <a:xfrm>
            <a:off x="183016" y="1729118"/>
            <a:ext cx="5150984" cy="2766682"/>
            <a:chOff x="49917" y="575628"/>
            <a:chExt cx="5150984" cy="2766682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6E115B-BCC5-AF19-850B-0E1543637C68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V="1">
              <a:off x="3060566" y="1481076"/>
              <a:ext cx="2140335" cy="468642"/>
            </a:xfrm>
            <a:prstGeom prst="line">
              <a:avLst/>
            </a:prstGeom>
            <a:ln w="19050" cmpd="sng">
              <a:solidFill>
                <a:srgbClr val="FF4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D75F78E-2B39-A99E-8AD2-FB633D645083}"/>
                </a:ext>
              </a:extLst>
            </p:cNvPr>
            <p:cNvGrpSpPr/>
            <p:nvPr/>
          </p:nvGrpSpPr>
          <p:grpSpPr>
            <a:xfrm>
              <a:off x="965713" y="1225002"/>
              <a:ext cx="2094853" cy="1449432"/>
              <a:chOff x="974478" y="1815552"/>
              <a:chExt cx="2094853" cy="1449432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978AE17F-2F52-3063-8699-100B8280A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011932" y="1815552"/>
                <a:ext cx="2057399" cy="1449432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08F648F-34A1-B45E-57AA-1474678B8AF4}"/>
                  </a:ext>
                </a:extLst>
              </p:cNvPr>
              <p:cNvSpPr txBox="1"/>
              <p:nvPr/>
            </p:nvSpPr>
            <p:spPr>
              <a:xfrm>
                <a:off x="974478" y="3106480"/>
                <a:ext cx="1143001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dirty="0">
                    <a:solidFill>
                      <a:schemeClr val="bg1"/>
                    </a:solidFill>
                  </a:rPr>
                  <a:t>Photo Source: </a:t>
                </a:r>
                <a:r>
                  <a:rPr lang="en-US" sz="400" dirty="0" err="1">
                    <a:solidFill>
                      <a:schemeClr val="bg1"/>
                    </a:solidFill>
                  </a:rPr>
                  <a:t>www.arm.gov</a:t>
                </a:r>
                <a:r>
                  <a:rPr lang="en-US" sz="4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BD0FD4-8846-6933-C5B4-3A2F07BB8A1B}"/>
                </a:ext>
              </a:extLst>
            </p:cNvPr>
            <p:cNvSpPr txBox="1"/>
            <p:nvPr/>
          </p:nvSpPr>
          <p:spPr>
            <a:xfrm>
              <a:off x="705101" y="2819090"/>
              <a:ext cx="3124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C00000"/>
                  </a:solidFill>
                </a:rPr>
                <a:t>Heterogeneous</a:t>
              </a:r>
              <a:r>
                <a:rPr lang="en-US" sz="1400" dirty="0"/>
                <a:t> land surface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432FF"/>
                  </a:solidFill>
                </a:rPr>
                <a:t>Similar</a:t>
              </a:r>
              <a:r>
                <a:rPr lang="en-US" sz="1400" dirty="0"/>
                <a:t> atmospheric conditions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2FECD8D-558B-2525-89C8-91D58A010646}"/>
                </a:ext>
              </a:extLst>
            </p:cNvPr>
            <p:cNvSpPr txBox="1"/>
            <p:nvPr/>
          </p:nvSpPr>
          <p:spPr>
            <a:xfrm>
              <a:off x="49917" y="575628"/>
              <a:ext cx="4089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1. Shallow Cumulus over </a:t>
              </a:r>
            </a:p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Mid-Latitude Southern Great Plains (SGP)</a:t>
              </a: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699B2BC0-E350-8CDB-261B-E535FBF850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" r="48534"/>
          <a:stretch/>
        </p:blipFill>
        <p:spPr>
          <a:xfrm>
            <a:off x="7945419" y="1998088"/>
            <a:ext cx="4091531" cy="2497712"/>
          </a:xfrm>
          <a:prstGeom prst="rect">
            <a:avLst/>
          </a:prstGeom>
        </p:spPr>
      </p:pic>
      <p:sp>
        <p:nvSpPr>
          <p:cNvPr id="68" name="5-Point Star 67">
            <a:extLst>
              <a:ext uri="{FF2B5EF4-FFF2-40B4-BE49-F238E27FC236}">
                <a16:creationId xmlns:a16="http://schemas.microsoft.com/office/drawing/2014/main" id="{95AC906F-0776-F88A-70DC-5E1825DE8EC2}"/>
              </a:ext>
            </a:extLst>
          </p:cNvPr>
          <p:cNvSpPr>
            <a:spLocks noChangeAspect="1"/>
          </p:cNvSpPr>
          <p:nvPr/>
        </p:nvSpPr>
        <p:spPr bwMode="auto">
          <a:xfrm>
            <a:off x="9448800" y="3438420"/>
            <a:ext cx="152400" cy="152400"/>
          </a:xfrm>
          <a:prstGeom prst="star5">
            <a:avLst/>
          </a:prstGeom>
          <a:solidFill>
            <a:srgbClr val="FFFF00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B296CB6C-FDBF-F102-3D33-E407ECFACF67}"/>
              </a:ext>
            </a:extLst>
          </p:cNvPr>
          <p:cNvSpPr>
            <a:spLocks noChangeAspect="1"/>
          </p:cNvSpPr>
          <p:nvPr/>
        </p:nvSpPr>
        <p:spPr bwMode="auto">
          <a:xfrm>
            <a:off x="8619584" y="3270504"/>
            <a:ext cx="158496" cy="158496"/>
          </a:xfrm>
          <a:prstGeom prst="star5">
            <a:avLst/>
          </a:prstGeom>
          <a:solidFill>
            <a:srgbClr val="FFFF00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3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8579D4E1-B990-384C-A82A-8D32DA3F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40783"/>
            <a:ext cx="11125200" cy="100584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A newly developed </a:t>
            </a:r>
            <a:r>
              <a:rPr lang="en-US" dirty="0" err="1">
                <a:solidFill>
                  <a:schemeClr val="tx1"/>
                </a:solidFill>
                <a:latin typeface="Comic Sans MS" panose="030F0902030302020204" pitchFamily="66" charset="0"/>
              </a:rPr>
              <a:t>ShCu</a:t>
            </a:r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detection method for </a:t>
            </a:r>
            <a:r>
              <a:rPr lang="en-US" dirty="0">
                <a:solidFill>
                  <a:srgbClr val="00B050"/>
                </a:solidFill>
                <a:latin typeface="Comic Sans MS" panose="030F0902030302020204" pitchFamily="66" charset="0"/>
              </a:rPr>
              <a:t>GOES-16</a:t>
            </a:r>
            <a:endParaRPr lang="en-US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33D83E-6016-8897-C970-9964B8C8DE24}"/>
              </a:ext>
            </a:extLst>
          </p:cNvPr>
          <p:cNvGrpSpPr/>
          <p:nvPr/>
        </p:nvGrpSpPr>
        <p:grpSpPr>
          <a:xfrm>
            <a:off x="608278" y="1676402"/>
            <a:ext cx="3477452" cy="3055274"/>
            <a:chOff x="257671" y="1414807"/>
            <a:chExt cx="3477452" cy="3055274"/>
          </a:xfrm>
        </p:grpSpPr>
        <p:pic>
          <p:nvPicPr>
            <p:cNvPr id="32" name="Graphic 31" descr="Cloud with solid fill">
              <a:extLst>
                <a:ext uri="{FF2B5EF4-FFF2-40B4-BE49-F238E27FC236}">
                  <a16:creationId xmlns:a16="http://schemas.microsoft.com/office/drawing/2014/main" id="{558EEFB8-FD18-1140-8CF4-49987693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2011373">
              <a:off x="2084523" y="2490708"/>
              <a:ext cx="324920" cy="41288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F9A0EB-3A90-B04B-BE22-24B1B5D066B1}"/>
                </a:ext>
              </a:extLst>
            </p:cNvPr>
            <p:cNvSpPr/>
            <p:nvPr/>
          </p:nvSpPr>
          <p:spPr>
            <a:xfrm>
              <a:off x="257671" y="1414807"/>
              <a:ext cx="3477452" cy="305527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 descr="Camera with solid fill">
              <a:extLst>
                <a:ext uri="{FF2B5EF4-FFF2-40B4-BE49-F238E27FC236}">
                  <a16:creationId xmlns:a16="http://schemas.microsoft.com/office/drawing/2014/main" id="{C6955231-21BF-2043-84C4-9E3BE2CB0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421" y="2862683"/>
              <a:ext cx="360654" cy="407610"/>
            </a:xfrm>
            <a:prstGeom prst="rect">
              <a:avLst/>
            </a:prstGeom>
          </p:spPr>
        </p:pic>
        <p:pic>
          <p:nvPicPr>
            <p:cNvPr id="6" name="Graphic 5" descr="Camera with solid fill">
              <a:extLst>
                <a:ext uri="{FF2B5EF4-FFF2-40B4-BE49-F238E27FC236}">
                  <a16:creationId xmlns:a16="http://schemas.microsoft.com/office/drawing/2014/main" id="{FE28D21E-3F84-1F40-BA20-88623C561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25993" y="2653848"/>
              <a:ext cx="360654" cy="407610"/>
            </a:xfrm>
            <a:prstGeom prst="rect">
              <a:avLst/>
            </a:prstGeom>
          </p:spPr>
        </p:pic>
        <p:pic>
          <p:nvPicPr>
            <p:cNvPr id="7" name="Graphic 6" descr="Camera with solid fill">
              <a:extLst>
                <a:ext uri="{FF2B5EF4-FFF2-40B4-BE49-F238E27FC236}">
                  <a16:creationId xmlns:a16="http://schemas.microsoft.com/office/drawing/2014/main" id="{750AB6E8-9704-2743-88DF-E3AA33689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64505" y="3865458"/>
              <a:ext cx="355461" cy="401742"/>
            </a:xfrm>
            <a:prstGeom prst="rect">
              <a:avLst/>
            </a:prstGeom>
          </p:spPr>
        </p:pic>
        <p:pic>
          <p:nvPicPr>
            <p:cNvPr id="8" name="Graphic 7" descr="Camera with solid fill">
              <a:extLst>
                <a:ext uri="{FF2B5EF4-FFF2-40B4-BE49-F238E27FC236}">
                  <a16:creationId xmlns:a16="http://schemas.microsoft.com/office/drawing/2014/main" id="{32591425-CA56-6945-8441-506F2BA68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6311" y="2620101"/>
              <a:ext cx="360654" cy="407610"/>
            </a:xfrm>
            <a:prstGeom prst="rect">
              <a:avLst/>
            </a:prstGeom>
          </p:spPr>
        </p:pic>
        <p:pic>
          <p:nvPicPr>
            <p:cNvPr id="9" name="Graphic 8" descr="Camera with solid fill">
              <a:extLst>
                <a:ext uri="{FF2B5EF4-FFF2-40B4-BE49-F238E27FC236}">
                  <a16:creationId xmlns:a16="http://schemas.microsoft.com/office/drawing/2014/main" id="{DE2A8EA6-8F44-8B48-879D-1ABF47E4E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90757" y="2901233"/>
              <a:ext cx="360654" cy="407610"/>
            </a:xfrm>
            <a:prstGeom prst="rect">
              <a:avLst/>
            </a:prstGeom>
          </p:spPr>
        </p:pic>
        <p:pic>
          <p:nvPicPr>
            <p:cNvPr id="10" name="Graphic 9" descr="Camera with solid fill">
              <a:extLst>
                <a:ext uri="{FF2B5EF4-FFF2-40B4-BE49-F238E27FC236}">
                  <a16:creationId xmlns:a16="http://schemas.microsoft.com/office/drawing/2014/main" id="{D6998938-7870-9B47-91CE-2CAB5AF60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18842" y="3858450"/>
              <a:ext cx="361662" cy="40875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0764E20-6E02-6642-AFDD-FA43CB7F97C2}"/>
                </a:ext>
              </a:extLst>
            </p:cNvPr>
            <p:cNvSpPr/>
            <p:nvPr/>
          </p:nvSpPr>
          <p:spPr>
            <a:xfrm>
              <a:off x="360194" y="1414807"/>
              <a:ext cx="323498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432F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ARM Ground-based Stereo-cameras</a:t>
              </a:r>
            </a:p>
            <a:p>
              <a:pPr algn="ctr"/>
              <a:r>
                <a:rPr lang="en-US" sz="1600" dirty="0">
                  <a:solidFill>
                    <a:srgbClr val="0432FF"/>
                  </a:solidFill>
                  <a:cs typeface="Arial" panose="020B0604020202020204" pitchFamily="34" charset="0"/>
                </a:rPr>
                <a:t>(50-meter, 20-second, 6</a:t>
              </a:r>
              <a:r>
                <a:rPr lang="en-US" sz="1600" baseline="30000" dirty="0">
                  <a:solidFill>
                    <a:srgbClr val="0432FF"/>
                  </a:solidFill>
                  <a:cs typeface="Arial" panose="020B0604020202020204" pitchFamily="34" charset="0"/>
                </a:rPr>
                <a:t>3</a:t>
              </a:r>
              <a:r>
                <a:rPr lang="en-US" sz="1600" dirty="0">
                  <a:solidFill>
                    <a:srgbClr val="0432FF"/>
                  </a:solidFill>
                  <a:cs typeface="Arial" panose="020B0604020202020204" pitchFamily="34" charset="0"/>
                </a:rPr>
                <a:t> km</a:t>
              </a:r>
              <a:r>
                <a:rPr lang="en-US" sz="1600" baseline="30000" dirty="0">
                  <a:solidFill>
                    <a:srgbClr val="0432FF"/>
                  </a:solidFill>
                  <a:cs typeface="Arial" panose="020B0604020202020204" pitchFamily="34" charset="0"/>
                </a:rPr>
                <a:t>3</a:t>
              </a:r>
              <a:r>
                <a:rPr lang="en-US" sz="1600" dirty="0">
                  <a:solidFill>
                    <a:srgbClr val="0432FF"/>
                  </a:solidFill>
                  <a:cs typeface="Arial" panose="020B0604020202020204" pitchFamily="34" charset="0"/>
                </a:rPr>
                <a:t>)</a:t>
              </a:r>
              <a:endParaRPr lang="en-US" sz="1600" b="1" dirty="0">
                <a:solidFill>
                  <a:srgbClr val="0432FF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dirty="0">
                  <a:cs typeface="Arial" panose="020B0604020202020204" pitchFamily="34" charset="0"/>
                </a:rPr>
                <a:t>Most accurate 4-D (x-y-z-t) </a:t>
              </a:r>
              <a:r>
                <a:rPr lang="en-US" sz="1600" dirty="0" err="1">
                  <a:cs typeface="Arial" panose="020B0604020202020204" pitchFamily="34" charset="0"/>
                </a:rPr>
                <a:t>ShCu</a:t>
              </a:r>
              <a:r>
                <a:rPr lang="en-US" sz="1600" dirty="0"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3377EED-04DC-0147-AA73-9EED2F60CFA2}"/>
                </a:ext>
              </a:extLst>
            </p:cNvPr>
            <p:cNvGrpSpPr/>
            <p:nvPr/>
          </p:nvGrpSpPr>
          <p:grpSpPr>
            <a:xfrm>
              <a:off x="1019839" y="2395996"/>
              <a:ext cx="1894221" cy="1381493"/>
              <a:chOff x="1010818" y="2638484"/>
              <a:chExt cx="1894221" cy="1381493"/>
            </a:xfrm>
          </p:grpSpPr>
          <p:pic>
            <p:nvPicPr>
              <p:cNvPr id="57" name="Picture 56" descr="A black and white photo of a person with a gun&#10;&#10;Description automatically generated with low confidence">
                <a:extLst>
                  <a:ext uri="{FF2B5EF4-FFF2-40B4-BE49-F238E27FC236}">
                    <a16:creationId xmlns:a16="http://schemas.microsoft.com/office/drawing/2014/main" id="{B5BA4AB6-DF46-A84A-AFB1-78BEDDC4C3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-1" b="2541"/>
              <a:stretch/>
            </p:blipFill>
            <p:spPr>
              <a:xfrm>
                <a:off x="1010818" y="2638484"/>
                <a:ext cx="1894221" cy="1381493"/>
              </a:xfrm>
              <a:prstGeom prst="trapezoid">
                <a:avLst>
                  <a:gd name="adj" fmla="val 16356"/>
                </a:avLst>
              </a:prstGeom>
              <a:ln w="25400">
                <a:solidFill>
                  <a:srgbClr val="FF0000"/>
                </a:solidFill>
              </a:ln>
            </p:spPr>
          </p:pic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5766077-4D87-F647-A0BC-A623D4CF607B}"/>
                  </a:ext>
                </a:extLst>
              </p:cNvPr>
              <p:cNvSpPr/>
              <p:nvPr/>
            </p:nvSpPr>
            <p:spPr bwMode="auto">
              <a:xfrm rot="19457681" flipH="1" flipV="1">
                <a:off x="2002124" y="2994784"/>
                <a:ext cx="226705" cy="1756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BDF85D7-9D9A-D541-8F98-1E7B0C611EDB}"/>
                </a:ext>
              </a:extLst>
            </p:cNvPr>
            <p:cNvSpPr txBox="1"/>
            <p:nvPr/>
          </p:nvSpPr>
          <p:spPr>
            <a:xfrm>
              <a:off x="793775" y="4193082"/>
              <a:ext cx="24261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Times" pitchFamily="2" charset="0"/>
                </a:rPr>
                <a:t>Southern Great Plains (SGP) site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4D3D22-8E11-086C-3F0E-5DBA27937B99}"/>
              </a:ext>
            </a:extLst>
          </p:cNvPr>
          <p:cNvGrpSpPr/>
          <p:nvPr/>
        </p:nvGrpSpPr>
        <p:grpSpPr>
          <a:xfrm>
            <a:off x="2966454" y="1676400"/>
            <a:ext cx="8692146" cy="3055275"/>
            <a:chOff x="2615847" y="1414805"/>
            <a:chExt cx="8692146" cy="3055275"/>
          </a:xfrm>
        </p:grpSpPr>
        <p:pic>
          <p:nvPicPr>
            <p:cNvPr id="11" name="Graphic 10" descr="Satellite with solid fill">
              <a:extLst>
                <a:ext uri="{FF2B5EF4-FFF2-40B4-BE49-F238E27FC236}">
                  <a16:creationId xmlns:a16="http://schemas.microsoft.com/office/drawing/2014/main" id="{F79E13C9-9B6A-A04A-A8DA-E7ECF2C3A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27060" y="1818878"/>
              <a:ext cx="497032" cy="48466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CA3452-7ACC-1C45-915C-88746E185CB5}"/>
                </a:ext>
              </a:extLst>
            </p:cNvPr>
            <p:cNvSpPr/>
            <p:nvPr/>
          </p:nvSpPr>
          <p:spPr>
            <a:xfrm>
              <a:off x="3891359" y="1508287"/>
              <a:ext cx="70980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905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Latest high-resolution reflectance data  (GOES-16,  </a:t>
              </a:r>
              <a:r>
                <a:rPr lang="en-US" b="1" dirty="0">
                  <a:solidFill>
                    <a:srgbClr val="009051"/>
                  </a:solidFill>
                  <a:cs typeface="Arial" panose="020B0604020202020204" pitchFamily="34" charset="0"/>
                </a:rPr>
                <a:t>5 mins, 500 meters)</a:t>
              </a:r>
              <a:endParaRPr lang="en-US" b="1" dirty="0">
                <a:solidFill>
                  <a:srgbClr val="009051"/>
                </a:solidFill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C549B3A4-836F-CF46-8DF5-3A908667D2F9}"/>
                </a:ext>
              </a:extLst>
            </p:cNvPr>
            <p:cNvSpPr txBox="1">
              <a:spLocks/>
            </p:cNvSpPr>
            <p:nvPr/>
          </p:nvSpPr>
          <p:spPr>
            <a:xfrm>
              <a:off x="3891359" y="1414805"/>
              <a:ext cx="7416634" cy="3055275"/>
            </a:xfrm>
            <a:prstGeom prst="rect">
              <a:avLst/>
            </a:prstGeom>
            <a:ln w="57150" cmpd="thickThin">
              <a:solidFill>
                <a:srgbClr val="00B05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US" altLang="en-US" sz="2000" dirty="0"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altLang="en-US" sz="2000" dirty="0">
                <a:latin typeface="Times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A7D7BB8-D328-7B4C-A6B3-C77E9ADC218F}"/>
                </a:ext>
              </a:extLst>
            </p:cNvPr>
            <p:cNvGrpSpPr/>
            <p:nvPr/>
          </p:nvGrpSpPr>
          <p:grpSpPr>
            <a:xfrm>
              <a:off x="4004907" y="2034058"/>
              <a:ext cx="3165917" cy="2293064"/>
              <a:chOff x="2586196" y="3907958"/>
              <a:chExt cx="3970823" cy="232659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E353729-3F4C-3547-9CF7-13DAE4E344F8}"/>
                  </a:ext>
                </a:extLst>
              </p:cNvPr>
              <p:cNvGrpSpPr/>
              <p:nvPr/>
            </p:nvGrpSpPr>
            <p:grpSpPr>
              <a:xfrm>
                <a:off x="2892907" y="3907958"/>
                <a:ext cx="3664112" cy="2326594"/>
                <a:chOff x="1593687" y="-43146"/>
                <a:chExt cx="5045902" cy="3315084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91BEE6D9-1E39-8544-98AC-70D1EBDAAB1C}"/>
                    </a:ext>
                  </a:extLst>
                </p:cNvPr>
                <p:cNvGrpSpPr/>
                <p:nvPr/>
              </p:nvGrpSpPr>
              <p:grpSpPr>
                <a:xfrm>
                  <a:off x="1593687" y="114715"/>
                  <a:ext cx="5045902" cy="3157223"/>
                  <a:chOff x="4724387" y="16355"/>
                  <a:chExt cx="5491737" cy="3439034"/>
                </a:xfrm>
              </p:grpSpPr>
              <p:pic>
                <p:nvPicPr>
                  <p:cNvPr id="30" name="Picture 29" descr="Qr code&#10;&#10;Description automatically generated">
                    <a:extLst>
                      <a:ext uri="{FF2B5EF4-FFF2-40B4-BE49-F238E27FC236}">
                        <a16:creationId xmlns:a16="http://schemas.microsoft.com/office/drawing/2014/main" id="{6ED725C4-89C3-8C42-9373-AE79B1EA37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b="4156"/>
                  <a:stretch/>
                </p:blipFill>
                <p:spPr>
                  <a:xfrm>
                    <a:off x="4724387" y="148452"/>
                    <a:ext cx="4789074" cy="3306937"/>
                  </a:xfrm>
                  <a:prstGeom prst="rect">
                    <a:avLst/>
                  </a:prstGeom>
                </p:spPr>
              </p:pic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99FB50B-5E75-AF4E-9B2E-6F1EE35B3B0D}"/>
                      </a:ext>
                    </a:extLst>
                  </p:cNvPr>
                  <p:cNvSpPr txBox="1"/>
                  <p:nvPr/>
                </p:nvSpPr>
                <p:spPr>
                  <a:xfrm>
                    <a:off x="5317837" y="16355"/>
                    <a:ext cx="2286304" cy="30723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08965F2B-E35F-A141-9890-BBBE47D9C0E8}"/>
                      </a:ext>
                    </a:extLst>
                  </p:cNvPr>
                  <p:cNvSpPr txBox="1"/>
                  <p:nvPr/>
                </p:nvSpPr>
                <p:spPr>
                  <a:xfrm>
                    <a:off x="9348788" y="26533"/>
                    <a:ext cx="867336" cy="23733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C400139-8A03-A749-AE80-32F2D6B04B5F}"/>
                    </a:ext>
                  </a:extLst>
                </p:cNvPr>
                <p:cNvSpPr txBox="1"/>
                <p:nvPr/>
              </p:nvSpPr>
              <p:spPr>
                <a:xfrm>
                  <a:off x="1658904" y="-43146"/>
                  <a:ext cx="4339065" cy="489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Our Newly Detected </a:t>
                  </a:r>
                  <a:r>
                    <a:rPr lang="en-US" sz="1600" dirty="0" err="1"/>
                    <a:t>ShCu</a:t>
                  </a:r>
                  <a:endParaRPr lang="en-US" sz="1600" dirty="0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7BB61C-B04F-B24C-BDDC-614D3A6B0CB3}"/>
                  </a:ext>
                </a:extLst>
              </p:cNvPr>
              <p:cNvSpPr txBox="1"/>
              <p:nvPr/>
            </p:nvSpPr>
            <p:spPr>
              <a:xfrm rot="16200000">
                <a:off x="2250127" y="4565403"/>
                <a:ext cx="1029110" cy="3569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CCDDDA-8C58-D049-8033-E3EDC8057E73}"/>
                </a:ext>
              </a:extLst>
            </p:cNvPr>
            <p:cNvGrpSpPr/>
            <p:nvPr/>
          </p:nvGrpSpPr>
          <p:grpSpPr>
            <a:xfrm>
              <a:off x="8007688" y="2032147"/>
              <a:ext cx="3300305" cy="2339452"/>
              <a:chOff x="7544807" y="2427659"/>
              <a:chExt cx="3231437" cy="2172349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FAA2A4A-D111-CC42-8B00-06920EFD6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8040240" y="2619493"/>
                <a:ext cx="2369755" cy="1980515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4987B23-F059-574A-AEF0-8414328FB12F}"/>
                  </a:ext>
                </a:extLst>
              </p:cNvPr>
              <p:cNvSpPr txBox="1"/>
              <p:nvPr/>
            </p:nvSpPr>
            <p:spPr>
              <a:xfrm>
                <a:off x="8222673" y="2591830"/>
                <a:ext cx="1308182" cy="1317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1BE9BFD-0FFF-7345-9982-928B87D645F1}"/>
                  </a:ext>
                </a:extLst>
              </p:cNvPr>
              <p:cNvSpPr txBox="1"/>
              <p:nvPr/>
            </p:nvSpPr>
            <p:spPr>
              <a:xfrm>
                <a:off x="7544807" y="2427659"/>
                <a:ext cx="3231437" cy="314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GOES-16 Operational Cloud Mask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BC403D-BDC5-E244-9D28-A4C3200A13EB}"/>
                </a:ext>
              </a:extLst>
            </p:cNvPr>
            <p:cNvSpPr txBox="1"/>
            <p:nvPr/>
          </p:nvSpPr>
          <p:spPr>
            <a:xfrm>
              <a:off x="6847855" y="3740987"/>
              <a:ext cx="1615006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imes" pitchFamily="2" charset="0"/>
                </a:rPr>
                <a:t>Cloud: White</a:t>
              </a:r>
            </a:p>
            <a:p>
              <a:pPr algn="ctr"/>
              <a:r>
                <a:rPr lang="en-US" sz="1200" b="1" dirty="0">
                  <a:latin typeface="Times" pitchFamily="2" charset="0"/>
                </a:rPr>
                <a:t>Clear-Sky: Black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100AD0D-780F-AC43-BC4B-B7F66BAA3B6E}"/>
                </a:ext>
              </a:extLst>
            </p:cNvPr>
            <p:cNvSpPr/>
            <p:nvPr/>
          </p:nvSpPr>
          <p:spPr bwMode="auto">
            <a:xfrm>
              <a:off x="5330105" y="3106006"/>
              <a:ext cx="328480" cy="30060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0F6941C-1765-7747-9DE1-E728A12B1059}"/>
                </a:ext>
              </a:extLst>
            </p:cNvPr>
            <p:cNvSpPr/>
            <p:nvPr/>
          </p:nvSpPr>
          <p:spPr bwMode="auto">
            <a:xfrm>
              <a:off x="9506542" y="3117381"/>
              <a:ext cx="308746" cy="2834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E7BA480-3BCF-9347-A1B6-B9F6AFA20865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2387828"/>
              <a:ext cx="2570105" cy="750731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BF0C9C8-3C3D-634F-B531-49DE0DFFCF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7283" y="3421589"/>
              <a:ext cx="2407279" cy="361558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B16B847-8F5C-D048-B771-C489BEB661FA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>
              <a:off x="2615847" y="2368338"/>
              <a:ext cx="7045068" cy="749043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20DB750-4785-2841-8679-5BEE536943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4775" y="3396567"/>
              <a:ext cx="6533134" cy="395474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7">
            <a:extLst>
              <a:ext uri="{FF2B5EF4-FFF2-40B4-BE49-F238E27FC236}">
                <a16:creationId xmlns:a16="http://schemas.microsoft.com/office/drawing/2014/main" id="{B547EF78-339A-55E2-65F1-DDBA5CBE6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92558"/>
            <a:ext cx="12192000" cy="369332"/>
          </a:xfrm>
          <a:prstGeom prst="rect">
            <a:avLst/>
          </a:prstGeom>
          <a:solidFill>
            <a:srgbClr val="0F4F97"/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Rectangle 7">
            <a:extLst>
              <a:ext uri="{FF2B5EF4-FFF2-40B4-BE49-F238E27FC236}">
                <a16:creationId xmlns:a16="http://schemas.microsoft.com/office/drawing/2014/main" id="{87F48E1F-4493-506D-6CD0-91DB047E7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0225"/>
            <a:ext cx="12192000" cy="461665"/>
          </a:xfrm>
          <a:prstGeom prst="rect">
            <a:avLst/>
          </a:prstGeom>
          <a:solidFill>
            <a:srgbClr val="0F4F97"/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Tian, J., Y. Zhang, S. A. Klein, L. Wang, R. </a:t>
            </a:r>
            <a:r>
              <a:rPr lang="az-Cyrl-AZ" sz="1200" dirty="0">
                <a:solidFill>
                  <a:schemeClr val="bg1"/>
                </a:solidFill>
              </a:rPr>
              <a:t>Ӧ</a:t>
            </a:r>
            <a:r>
              <a:rPr lang="en-US" sz="1200" dirty="0" err="1">
                <a:solidFill>
                  <a:schemeClr val="bg1"/>
                </a:solidFill>
              </a:rPr>
              <a:t>ktem</a:t>
            </a:r>
            <a:r>
              <a:rPr lang="en-US" sz="1200" dirty="0">
                <a:solidFill>
                  <a:schemeClr val="bg1"/>
                </a:solidFill>
              </a:rPr>
              <a:t> and D. M. Romps, 2021: Summertime continental shallow cumulus cloud detection using GOES-16 satellite and ground-based stereo cameras at the DOE ARM Southern Great Plains site. </a:t>
            </a:r>
            <a:r>
              <a:rPr lang="en-US" sz="1200" i="1" dirty="0">
                <a:solidFill>
                  <a:schemeClr val="bg1"/>
                </a:solidFill>
              </a:rPr>
              <a:t>Remote Sens., </a:t>
            </a:r>
            <a:r>
              <a:rPr lang="en-US" sz="1200" dirty="0">
                <a:solidFill>
                  <a:schemeClr val="bg1"/>
                </a:solidFill>
              </a:rPr>
              <a:t>13, 2309.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https://doi.org/10.3390/rs13122309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3BC4E6-740D-7465-DAA7-C4DD5EBA7F10}"/>
              </a:ext>
            </a:extLst>
          </p:cNvPr>
          <p:cNvSpPr/>
          <p:nvPr/>
        </p:nvSpPr>
        <p:spPr>
          <a:xfrm>
            <a:off x="2652279" y="4292755"/>
            <a:ext cx="11560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Romps &amp; </a:t>
            </a:r>
            <a:r>
              <a:rPr lang="az-Cyrl-AZ" sz="800" dirty="0"/>
              <a:t>Ӧ</a:t>
            </a:r>
            <a:r>
              <a:rPr lang="en-US" sz="800" dirty="0" err="1"/>
              <a:t>ktem</a:t>
            </a:r>
            <a:r>
              <a:rPr lang="en-US" sz="800" dirty="0"/>
              <a:t> (2018)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927964-6516-C4F3-A886-3D6BAA333A42}"/>
              </a:ext>
            </a:extLst>
          </p:cNvPr>
          <p:cNvSpPr/>
          <p:nvPr/>
        </p:nvSpPr>
        <p:spPr>
          <a:xfrm>
            <a:off x="1722935" y="4960818"/>
            <a:ext cx="9617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GOES-16 Cloudy pixel:  R(</a:t>
            </a:r>
            <a:r>
              <a:rPr lang="en-US" alt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x,y,t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) &gt;= </a:t>
            </a:r>
            <a:r>
              <a:rPr lang="en-US" altLang="en-US" dirty="0" err="1">
                <a:solidFill>
                  <a:srgbClr val="FF3EE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altLang="en-US" baseline="-25000" dirty="0" err="1">
                <a:solidFill>
                  <a:srgbClr val="FF3EE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clear</a:t>
            </a:r>
            <a:r>
              <a:rPr lang="en-US" altLang="en-US" dirty="0">
                <a:solidFill>
                  <a:srgbClr val="FF3EE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solidFill>
                  <a:srgbClr val="FF3EE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x,y,t</a:t>
            </a:r>
            <a:r>
              <a:rPr lang="en-US" altLang="en-US" dirty="0">
                <a:solidFill>
                  <a:srgbClr val="FF3EE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∆R</a:t>
            </a:r>
          </a:p>
          <a:p>
            <a:pPr algn="ctr"/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A GOES simulator is developed and applied to Stereo-camera data to foster apple-to-apple validation</a:t>
            </a:r>
          </a:p>
        </p:txBody>
      </p:sp>
    </p:spTree>
    <p:extLst>
      <p:ext uri="{BB962C8B-B14F-4D97-AF65-F5344CB8AC3E}">
        <p14:creationId xmlns:p14="http://schemas.microsoft.com/office/powerpoint/2010/main" val="2534508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BC789-3370-FF4A-A121-B88D8551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How to define land cover heterogeneity length scale?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6DCA545-B960-C046-BB04-F837F1C5A244}"/>
              </a:ext>
            </a:extLst>
          </p:cNvPr>
          <p:cNvSpPr/>
          <p:nvPr/>
        </p:nvSpPr>
        <p:spPr>
          <a:xfrm>
            <a:off x="727364" y="4073947"/>
            <a:ext cx="300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Land cover homogeneity area ratio (</a:t>
            </a:r>
            <a:r>
              <a:rPr lang="en-US" b="1" dirty="0" err="1">
                <a:cs typeface="Times New Roman" panose="02020603050405020304" pitchFamily="18" charset="0"/>
              </a:rPr>
              <a:t>LCHAR</a:t>
            </a:r>
            <a:r>
              <a:rPr lang="en-US" b="1" baseline="-25000" dirty="0" err="1">
                <a:cs typeface="Times New Roman" panose="02020603050405020304" pitchFamily="18" charset="0"/>
              </a:rPr>
              <a:t>x</a:t>
            </a:r>
            <a:r>
              <a:rPr lang="en-US" b="1" dirty="0">
                <a:cs typeface="Times New Roman" panose="02020603050405020304" pitchFamily="18" charset="0"/>
              </a:rPr>
              <a:t>):</a:t>
            </a:r>
          </a:p>
          <a:p>
            <a:r>
              <a:rPr lang="en-US" dirty="0"/>
              <a:t>An area ratio of a certain land cover type in a land pixel’s surrounding area of x</a:t>
            </a:r>
            <a:r>
              <a:rPr lang="en-US" baseline="30000" dirty="0"/>
              <a:t>2</a:t>
            </a:r>
            <a:r>
              <a:rPr lang="en-US" dirty="0"/>
              <a:t>-km</a:t>
            </a:r>
            <a:r>
              <a:rPr lang="en-US" baseline="30000" dirty="0"/>
              <a:t>2.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55BB82-F8E1-B773-ADF6-56750F914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789942"/>
            <a:ext cx="2551232" cy="22071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947E984-1F78-E23E-02F7-AA43A01A2A91}"/>
              </a:ext>
            </a:extLst>
          </p:cNvPr>
          <p:cNvGrpSpPr/>
          <p:nvPr/>
        </p:nvGrpSpPr>
        <p:grpSpPr>
          <a:xfrm>
            <a:off x="4114800" y="2427382"/>
            <a:ext cx="3201605" cy="3129706"/>
            <a:chOff x="4114800" y="2427382"/>
            <a:chExt cx="3201605" cy="312970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1CBBA0B-A823-2949-A5CB-BDAE36E94F8F}"/>
                </a:ext>
              </a:extLst>
            </p:cNvPr>
            <p:cNvSpPr/>
            <p:nvPr/>
          </p:nvSpPr>
          <p:spPr>
            <a:xfrm>
              <a:off x="4362216" y="4079760"/>
              <a:ext cx="295418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cs typeface="Arial" panose="020B0604020202020204" pitchFamily="34" charset="0"/>
                </a:rPr>
                <a:t>Land cover heterogeneity length scale (LCHLS)</a:t>
              </a:r>
              <a:r>
                <a:rPr lang="en-US" b="1" dirty="0"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dirty="0"/>
                <a:t>Find the largest length scale (x) for which the regional LCHAR &gt; 0.95.</a:t>
              </a:r>
            </a:p>
          </p:txBody>
        </p:sp>
        <p:pic>
          <p:nvPicPr>
            <p:cNvPr id="13" name="Picture 12" descr="Chart, line chart&#10;&#10;Description automatically generated">
              <a:extLst>
                <a:ext uri="{FF2B5EF4-FFF2-40B4-BE49-F238E27FC236}">
                  <a16:creationId xmlns:a16="http://schemas.microsoft.com/office/drawing/2014/main" id="{2E90AF91-E047-D2F8-ED27-F2A7DD96A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215"/>
            <a:stretch/>
          </p:blipFill>
          <p:spPr>
            <a:xfrm>
              <a:off x="4114800" y="2427382"/>
              <a:ext cx="3048000" cy="147732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0B8E9DC-C83F-BC68-A2B1-F821F644EDE9}"/>
              </a:ext>
            </a:extLst>
          </p:cNvPr>
          <p:cNvGrpSpPr/>
          <p:nvPr/>
        </p:nvGrpSpPr>
        <p:grpSpPr>
          <a:xfrm>
            <a:off x="7735768" y="2362200"/>
            <a:ext cx="4151431" cy="3054576"/>
            <a:chOff x="7735768" y="2362200"/>
            <a:chExt cx="4151431" cy="305457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70B12D-EC4F-82B6-B123-14246C65CFC1}"/>
                </a:ext>
              </a:extLst>
            </p:cNvPr>
            <p:cNvGrpSpPr/>
            <p:nvPr/>
          </p:nvGrpSpPr>
          <p:grpSpPr>
            <a:xfrm>
              <a:off x="7735768" y="2362200"/>
              <a:ext cx="4151431" cy="2685244"/>
              <a:chOff x="7735768" y="2362200"/>
              <a:chExt cx="4151431" cy="2685244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384F7BD-95DC-1842-A421-7121B941E7B4}"/>
                  </a:ext>
                </a:extLst>
              </p:cNvPr>
              <p:cNvSpPr/>
              <p:nvPr/>
            </p:nvSpPr>
            <p:spPr>
              <a:xfrm>
                <a:off x="9144000" y="2362200"/>
                <a:ext cx="12718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cs typeface="Arial" panose="020B0604020202020204" pitchFamily="34" charset="0"/>
                  </a:rPr>
                  <a:t>LCHLS MAP</a:t>
                </a:r>
                <a:endParaRPr lang="en-US" b="1" dirty="0"/>
              </a:p>
            </p:txBody>
          </p:sp>
          <p:pic>
            <p:nvPicPr>
              <p:cNvPr id="18" name="Picture 17" descr="Chart&#10;&#10;Description automatically generated">
                <a:extLst>
                  <a:ext uri="{FF2B5EF4-FFF2-40B4-BE49-F238E27FC236}">
                    <a16:creationId xmlns:a16="http://schemas.microsoft.com/office/drawing/2014/main" id="{36AC6D34-9ECA-86EB-D270-54F4670C34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08"/>
              <a:stretch/>
            </p:blipFill>
            <p:spPr>
              <a:xfrm>
                <a:off x="7735768" y="2688068"/>
                <a:ext cx="4151431" cy="2359376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3A5797C-F2E8-9CED-4C23-1D45AABCC317}"/>
                </a:ext>
              </a:extLst>
            </p:cNvPr>
            <p:cNvSpPr/>
            <p:nvPr/>
          </p:nvSpPr>
          <p:spPr>
            <a:xfrm>
              <a:off x="8714521" y="5047444"/>
              <a:ext cx="27501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4E8F00"/>
                  </a:solidFill>
                  <a:latin typeface="Comic Sans MS" panose="030F0902030302020204" pitchFamily="66" charset="0"/>
                </a:rPr>
                <a:t>Forest</a:t>
              </a:r>
              <a:r>
                <a:rPr lang="en-US" dirty="0">
                  <a:solidFill>
                    <a:srgbClr val="0A8464"/>
                  </a:solidFill>
                  <a:latin typeface="Comic Sans MS" panose="030F0902030302020204" pitchFamily="66" charset="0"/>
                </a:rPr>
                <a:t>  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Comic Sans MS" panose="030F0902030302020204" pitchFamily="66" charset="0"/>
                </a:rPr>
                <a:t>Grassland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84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3B282D1-0074-F117-34EF-C0718B24E969}"/>
              </a:ext>
            </a:extLst>
          </p:cNvPr>
          <p:cNvSpPr/>
          <p:nvPr/>
        </p:nvSpPr>
        <p:spPr bwMode="auto">
          <a:xfrm>
            <a:off x="1066800" y="1934159"/>
            <a:ext cx="3075407" cy="271404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FC3D0A-B3E5-3249-8D8A-EB2266880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046135"/>
            <a:ext cx="10828020" cy="369332"/>
          </a:xfrm>
        </p:spPr>
        <p:txBody>
          <a:bodyPr>
            <a:normAutofit/>
          </a:bodyPr>
          <a:lstStyle/>
          <a:p>
            <a:pPr marL="0" lvl="2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Shallow cumulus cloud fraction is larger over forest than over grassland.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2E5AD2-BF8A-0C0D-63BE-A717ECCA83D9}"/>
              </a:ext>
            </a:extLst>
          </p:cNvPr>
          <p:cNvSpPr txBox="1">
            <a:spLocks/>
          </p:cNvSpPr>
          <p:nvPr/>
        </p:nvSpPr>
        <p:spPr>
          <a:xfrm>
            <a:off x="1123950" y="151567"/>
            <a:ext cx="9944100" cy="1005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400">
              <a:spcBef>
                <a:spcPts val="600"/>
              </a:spcBef>
              <a:spcAft>
                <a:spcPts val="600"/>
              </a:spcAft>
            </a:pPr>
            <a:r>
              <a:rPr lang="en-US" dirty="0" err="1">
                <a:solidFill>
                  <a:schemeClr val="tx1"/>
                </a:solidFill>
                <a:latin typeface="Comic Sans MS" panose="030F0902030302020204" pitchFamily="66" charset="0"/>
              </a:rPr>
              <a:t>ShCu</a:t>
            </a:r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occurrence over </a:t>
            </a:r>
            <a:r>
              <a:rPr lang="en-US" dirty="0">
                <a:solidFill>
                  <a:srgbClr val="0A8464"/>
                </a:solidFill>
                <a:latin typeface="Comic Sans MS" panose="030F0902030302020204" pitchFamily="66" charset="0"/>
              </a:rPr>
              <a:t>forest</a:t>
            </a:r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and </a:t>
            </a: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grassland</a:t>
            </a:r>
            <a:r>
              <a:rPr lang="en-US" dirty="0">
                <a:solidFill>
                  <a:schemeClr val="tx1"/>
                </a:solidFill>
                <a:latin typeface="Comic Sans MS" panose="030F0902030302020204" pitchFamily="66" charset="0"/>
              </a:rPr>
              <a:t> at SGP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AAD155-F839-E004-5280-5B46E7C412E3}"/>
              </a:ext>
            </a:extLst>
          </p:cNvPr>
          <p:cNvGrpSpPr/>
          <p:nvPr/>
        </p:nvGrpSpPr>
        <p:grpSpPr>
          <a:xfrm>
            <a:off x="1219200" y="1611868"/>
            <a:ext cx="2868126" cy="2810646"/>
            <a:chOff x="1219200" y="1611868"/>
            <a:chExt cx="2868126" cy="28106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3D88F3-EB1B-C5A3-0666-FF705A6284C6}"/>
                </a:ext>
              </a:extLst>
            </p:cNvPr>
            <p:cNvGrpSpPr/>
            <p:nvPr/>
          </p:nvGrpSpPr>
          <p:grpSpPr>
            <a:xfrm>
              <a:off x="1371600" y="1611868"/>
              <a:ext cx="2715726" cy="2810646"/>
              <a:chOff x="1371600" y="1611868"/>
              <a:chExt cx="2715726" cy="2810646"/>
            </a:xfrm>
          </p:grpSpPr>
          <p:pic>
            <p:nvPicPr>
              <p:cNvPr id="17" name="Content Placeholder 4">
                <a:extLst>
                  <a:ext uri="{FF2B5EF4-FFF2-40B4-BE49-F238E27FC236}">
                    <a16:creationId xmlns:a16="http://schemas.microsoft.com/office/drawing/2014/main" id="{3EC6BE4D-8A5D-7249-A267-DFFE32CEB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1371600" y="1981200"/>
                <a:ext cx="2715726" cy="24413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026BC3-E775-644C-99F3-A44A2EEF684E}"/>
                  </a:ext>
                </a:extLst>
              </p:cNvPr>
              <p:cNvSpPr txBox="1"/>
              <p:nvPr/>
            </p:nvSpPr>
            <p:spPr>
              <a:xfrm>
                <a:off x="2246214" y="1611868"/>
                <a:ext cx="1106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All Cases 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F769972-8D87-0BC8-44D1-5E02D6CB10DC}"/>
                </a:ext>
              </a:extLst>
            </p:cNvPr>
            <p:cNvSpPr/>
            <p:nvPr/>
          </p:nvSpPr>
          <p:spPr bwMode="auto">
            <a:xfrm>
              <a:off x="1219200" y="2060993"/>
              <a:ext cx="304800" cy="2358607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5AC7815-AC6A-4706-E908-2D6B4FCFE8EE}"/>
              </a:ext>
            </a:extLst>
          </p:cNvPr>
          <p:cNvSpPr txBox="1"/>
          <p:nvPr/>
        </p:nvSpPr>
        <p:spPr>
          <a:xfrm>
            <a:off x="1219200" y="1933280"/>
            <a:ext cx="3048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1006ED-F21F-EC8F-40B4-AF1B02E1A4DB}"/>
              </a:ext>
            </a:extLst>
          </p:cNvPr>
          <p:cNvSpPr txBox="1"/>
          <p:nvPr/>
        </p:nvSpPr>
        <p:spPr>
          <a:xfrm>
            <a:off x="1218748" y="2442046"/>
            <a:ext cx="3048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15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C26378-B2A3-6C54-07ED-3BE3C2AD16A6}"/>
              </a:ext>
            </a:extLst>
          </p:cNvPr>
          <p:cNvSpPr txBox="1"/>
          <p:nvPr/>
        </p:nvSpPr>
        <p:spPr>
          <a:xfrm>
            <a:off x="1218748" y="2950744"/>
            <a:ext cx="3048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3A491E-49CE-DA8B-AA5B-8B0926C6D50C}"/>
              </a:ext>
            </a:extLst>
          </p:cNvPr>
          <p:cNvSpPr txBox="1"/>
          <p:nvPr/>
        </p:nvSpPr>
        <p:spPr>
          <a:xfrm>
            <a:off x="1218748" y="3444770"/>
            <a:ext cx="3048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  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196321-8674-9CE0-EF98-6592930FAC14}"/>
              </a:ext>
            </a:extLst>
          </p:cNvPr>
          <p:cNvSpPr txBox="1"/>
          <p:nvPr/>
        </p:nvSpPr>
        <p:spPr>
          <a:xfrm>
            <a:off x="1218748" y="3966853"/>
            <a:ext cx="3048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Narrow" panose="020B0604020202020204" pitchFamily="34" charset="0"/>
                <a:cs typeface="Arial Narrow" panose="020B0604020202020204" pitchFamily="34" charset="0"/>
              </a:rPr>
              <a:t>  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B7B3EA-B702-C7FB-5D9B-C988A2ED8D38}"/>
              </a:ext>
            </a:extLst>
          </p:cNvPr>
          <p:cNvSpPr txBox="1"/>
          <p:nvPr/>
        </p:nvSpPr>
        <p:spPr>
          <a:xfrm>
            <a:off x="1438275" y="4223489"/>
            <a:ext cx="267762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Narrow" panose="020B0604020202020204" pitchFamily="34" charset="0"/>
                <a:cs typeface="Arial Narrow" panose="020B0604020202020204" pitchFamily="34" charset="0"/>
              </a:rPr>
              <a:t>8	10	  12	   14	     16	    18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985280C-362C-9F61-D8C4-A5B028286070}"/>
              </a:ext>
            </a:extLst>
          </p:cNvPr>
          <p:cNvSpPr txBox="1"/>
          <p:nvPr/>
        </p:nvSpPr>
        <p:spPr>
          <a:xfrm rot="16200000">
            <a:off x="421411" y="3058465"/>
            <a:ext cx="1367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Cloud Fraction (CF)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A12CC5-6893-7548-6CAD-D965FDBC62D8}"/>
              </a:ext>
            </a:extLst>
          </p:cNvPr>
          <p:cNvSpPr txBox="1"/>
          <p:nvPr/>
        </p:nvSpPr>
        <p:spPr>
          <a:xfrm>
            <a:off x="2213383" y="4360644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Local Time (hour)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52393FF-B3A0-A8D8-748A-B3AE98A6C9F0}"/>
              </a:ext>
            </a:extLst>
          </p:cNvPr>
          <p:cNvGrpSpPr/>
          <p:nvPr/>
        </p:nvGrpSpPr>
        <p:grpSpPr>
          <a:xfrm>
            <a:off x="304800" y="1616362"/>
            <a:ext cx="7848600" cy="4180378"/>
            <a:chOff x="304800" y="1616362"/>
            <a:chExt cx="7848600" cy="418037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55A313A-DD16-1E8B-6C01-AA3349B61DFD}"/>
                </a:ext>
              </a:extLst>
            </p:cNvPr>
            <p:cNvGrpSpPr/>
            <p:nvPr/>
          </p:nvGrpSpPr>
          <p:grpSpPr>
            <a:xfrm>
              <a:off x="304800" y="1616362"/>
              <a:ext cx="7848600" cy="4180378"/>
              <a:chOff x="304800" y="1616362"/>
              <a:chExt cx="7848600" cy="418037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A2DDB4A-B3B3-5E24-C8DE-9E469B3E041E}"/>
                  </a:ext>
                </a:extLst>
              </p:cNvPr>
              <p:cNvSpPr/>
              <p:nvPr/>
            </p:nvSpPr>
            <p:spPr bwMode="auto">
              <a:xfrm>
                <a:off x="4306401" y="1935028"/>
                <a:ext cx="3075407" cy="27140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4254A583-A09A-B2A8-86F5-27402D3703F0}"/>
                  </a:ext>
                </a:extLst>
              </p:cNvPr>
              <p:cNvGrpSpPr/>
              <p:nvPr/>
            </p:nvGrpSpPr>
            <p:grpSpPr>
              <a:xfrm>
                <a:off x="304800" y="1616362"/>
                <a:ext cx="7848600" cy="4180378"/>
                <a:chOff x="304800" y="1616362"/>
                <a:chExt cx="7848600" cy="4180378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37A48ECD-2995-0959-CB8C-0D306A9F84AB}"/>
                    </a:ext>
                  </a:extLst>
                </p:cNvPr>
                <p:cNvGrpSpPr/>
                <p:nvPr/>
              </p:nvGrpSpPr>
              <p:grpSpPr>
                <a:xfrm>
                  <a:off x="4526580" y="1616362"/>
                  <a:ext cx="2709047" cy="2806152"/>
                  <a:chOff x="4526580" y="1616362"/>
                  <a:chExt cx="2709047" cy="2806152"/>
                </a:xfrm>
              </p:grpSpPr>
              <p:pic>
                <p:nvPicPr>
                  <p:cNvPr id="18" name="Content Placeholder 4">
                    <a:extLst>
                      <a:ext uri="{FF2B5EF4-FFF2-40B4-BE49-F238E27FC236}">
                        <a16:creationId xmlns:a16="http://schemas.microsoft.com/office/drawing/2014/main" id="{428F518C-F1CF-B740-A9F4-25C40DD98B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/>
                  <a:stretch/>
                </p:blipFill>
                <p:spPr>
                  <a:xfrm>
                    <a:off x="4526580" y="1981200"/>
                    <a:ext cx="2709047" cy="2441314"/>
                  </a:xfrm>
                  <a:prstGeom prst="rect">
                    <a:avLst/>
                  </a:prstGeom>
                </p:spPr>
              </p:pic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D59A6B92-3973-29B9-A8CE-6BDF1CDFD89D}"/>
                      </a:ext>
                    </a:extLst>
                  </p:cNvPr>
                  <p:cNvSpPr txBox="1"/>
                  <p:nvPr/>
                </p:nvSpPr>
                <p:spPr>
                  <a:xfrm>
                    <a:off x="5169401" y="1616362"/>
                    <a:ext cx="185319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Larger Patches</a:t>
                    </a:r>
                  </a:p>
                </p:txBody>
              </p:sp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A85A8E7-7D1C-347F-6B8C-9D25F6B1A24F}"/>
                    </a:ext>
                  </a:extLst>
                </p:cNvPr>
                <p:cNvSpPr/>
                <p:nvPr/>
              </p:nvSpPr>
              <p:spPr>
                <a:xfrm>
                  <a:off x="304800" y="5394194"/>
                  <a:ext cx="7848600" cy="4025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2" indent="0">
                    <a:lnSpc>
                      <a:spcPct val="120000"/>
                    </a:lnSpc>
                    <a:buNone/>
                  </a:pPr>
                  <a:r>
                    <a:rPr lang="en-US" dirty="0"/>
                    <a:t>The difference is even more significant 1) over the land cover/type patches &gt; 5 km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7F8E41C-034A-171F-F31A-B42DE2215A45}"/>
                    </a:ext>
                  </a:extLst>
                </p:cNvPr>
                <p:cNvSpPr/>
                <p:nvPr/>
              </p:nvSpPr>
              <p:spPr bwMode="auto">
                <a:xfrm>
                  <a:off x="4343400" y="2020418"/>
                  <a:ext cx="325806" cy="2399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  <a:headEnd/>
                  <a:tailEnd/>
                </a:ln>
                <a:effec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:endParaRPr lang="en-U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29E7015-FFEE-E468-F961-45FE00F8F5B1}"/>
                    </a:ext>
                  </a:extLst>
                </p:cNvPr>
                <p:cNvSpPr txBox="1"/>
                <p:nvPr/>
              </p:nvSpPr>
              <p:spPr>
                <a:xfrm>
                  <a:off x="4351003" y="1936526"/>
                  <a:ext cx="30480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F9C1294-AEE3-F389-9BE9-89574620B276}"/>
                    </a:ext>
                  </a:extLst>
                </p:cNvPr>
                <p:cNvSpPr txBox="1"/>
                <p:nvPr/>
              </p:nvSpPr>
              <p:spPr>
                <a:xfrm>
                  <a:off x="4350551" y="2445292"/>
                  <a:ext cx="30480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C487A43-2340-14AB-3078-46FF13FCB04E}"/>
                    </a:ext>
                  </a:extLst>
                </p:cNvPr>
                <p:cNvSpPr txBox="1"/>
                <p:nvPr/>
              </p:nvSpPr>
              <p:spPr>
                <a:xfrm>
                  <a:off x="4350551" y="2953990"/>
                  <a:ext cx="30480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DC9576B-3D7E-5602-F7AD-83C3CB90BA77}"/>
                    </a:ext>
                  </a:extLst>
                </p:cNvPr>
                <p:cNvSpPr txBox="1"/>
                <p:nvPr/>
              </p:nvSpPr>
              <p:spPr>
                <a:xfrm>
                  <a:off x="4350551" y="3448016"/>
                  <a:ext cx="30480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 5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63D756A-A1CC-5D52-732F-9F8EB787F185}"/>
                    </a:ext>
                  </a:extLst>
                </p:cNvPr>
                <p:cNvSpPr txBox="1"/>
                <p:nvPr/>
              </p:nvSpPr>
              <p:spPr>
                <a:xfrm>
                  <a:off x="4350551" y="3970099"/>
                  <a:ext cx="30480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 0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C323185-ADA2-D96C-C56E-473D62C936B5}"/>
                    </a:ext>
                  </a:extLst>
                </p:cNvPr>
                <p:cNvSpPr txBox="1"/>
                <p:nvPr/>
              </p:nvSpPr>
              <p:spPr>
                <a:xfrm>
                  <a:off x="4580974" y="4240910"/>
                  <a:ext cx="2677626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8	10	  12	   14	     16	    18</a:t>
                  </a:r>
                </a:p>
              </p:txBody>
            </p:sp>
          </p:grp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03E0AAC-D171-B128-5720-9BCEF50A42D7}"/>
                </a:ext>
              </a:extLst>
            </p:cNvPr>
            <p:cNvSpPr txBox="1"/>
            <p:nvPr/>
          </p:nvSpPr>
          <p:spPr>
            <a:xfrm>
              <a:off x="5377900" y="4377402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Local Time (hour)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9DD1A5C-3851-4D3F-77FE-07A5DDBE4671}"/>
              </a:ext>
            </a:extLst>
          </p:cNvPr>
          <p:cNvGrpSpPr/>
          <p:nvPr/>
        </p:nvGrpSpPr>
        <p:grpSpPr>
          <a:xfrm>
            <a:off x="7543800" y="1611868"/>
            <a:ext cx="3636191" cy="4177615"/>
            <a:chOff x="7543800" y="1611868"/>
            <a:chExt cx="3636191" cy="417761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190EB75-A3AA-7BDB-CBB7-4A76196B2B89}"/>
                </a:ext>
              </a:extLst>
            </p:cNvPr>
            <p:cNvGrpSpPr/>
            <p:nvPr/>
          </p:nvGrpSpPr>
          <p:grpSpPr>
            <a:xfrm>
              <a:off x="7543800" y="1611868"/>
              <a:ext cx="3636191" cy="4177615"/>
              <a:chOff x="7543800" y="1611868"/>
              <a:chExt cx="3636191" cy="4177615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6A74D9C-1CFF-5CA3-E4F1-F4B08CA6998E}"/>
                  </a:ext>
                </a:extLst>
              </p:cNvPr>
              <p:cNvSpPr/>
              <p:nvPr/>
            </p:nvSpPr>
            <p:spPr bwMode="auto">
              <a:xfrm>
                <a:off x="7543800" y="1933280"/>
                <a:ext cx="3075407" cy="27140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808E0B7-C48C-4C3B-DC71-DD7A9939ADE3}"/>
                  </a:ext>
                </a:extLst>
              </p:cNvPr>
              <p:cNvGrpSpPr/>
              <p:nvPr/>
            </p:nvGrpSpPr>
            <p:grpSpPr>
              <a:xfrm>
                <a:off x="7677772" y="1611868"/>
                <a:ext cx="2837828" cy="2810646"/>
                <a:chOff x="7677772" y="1611868"/>
                <a:chExt cx="2837828" cy="2810646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D9996048-0BA9-DF43-AFF9-0AAB0D9D85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/>
              </p:blipFill>
              <p:spPr>
                <a:xfrm>
                  <a:off x="7723674" y="1981200"/>
                  <a:ext cx="2715726" cy="2441314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A344F17-1E78-0555-B64F-F04D8068B454}"/>
                    </a:ext>
                  </a:extLst>
                </p:cNvPr>
                <p:cNvSpPr txBox="1"/>
                <p:nvPr/>
              </p:nvSpPr>
              <p:spPr>
                <a:xfrm>
                  <a:off x="7677772" y="1611868"/>
                  <a:ext cx="28378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Larger Patches &amp; Low Winds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E8A95D7-FDC3-B1A6-138E-34858C0D32FC}"/>
                  </a:ext>
                </a:extLst>
              </p:cNvPr>
              <p:cNvSpPr/>
              <p:nvPr/>
            </p:nvSpPr>
            <p:spPr>
              <a:xfrm>
                <a:off x="8101520" y="5420151"/>
                <a:ext cx="30784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and 2) with wind speed &lt; 3m/s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A5F2B99-AF0C-4F51-4024-37988F0013FC}"/>
                  </a:ext>
                </a:extLst>
              </p:cNvPr>
              <p:cNvSpPr/>
              <p:nvPr/>
            </p:nvSpPr>
            <p:spPr bwMode="auto">
              <a:xfrm>
                <a:off x="7543800" y="1981200"/>
                <a:ext cx="331106" cy="24413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8ABF352-E783-3995-BE03-6A42F0BB37E8}"/>
                  </a:ext>
                </a:extLst>
              </p:cNvPr>
              <p:cNvSpPr txBox="1"/>
              <p:nvPr/>
            </p:nvSpPr>
            <p:spPr>
              <a:xfrm>
                <a:off x="7544252" y="1963579"/>
                <a:ext cx="3048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20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43074F3-1678-592D-1BA8-D65F64C1B3DE}"/>
                  </a:ext>
                </a:extLst>
              </p:cNvPr>
              <p:cNvSpPr txBox="1"/>
              <p:nvPr/>
            </p:nvSpPr>
            <p:spPr>
              <a:xfrm>
                <a:off x="7543800" y="2442046"/>
                <a:ext cx="3048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15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DC62062-4C06-40EB-7BFB-CAEAFC8C2C46}"/>
                  </a:ext>
                </a:extLst>
              </p:cNvPr>
              <p:cNvSpPr txBox="1"/>
              <p:nvPr/>
            </p:nvSpPr>
            <p:spPr>
              <a:xfrm>
                <a:off x="7543800" y="2950744"/>
                <a:ext cx="3048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10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907308-B587-354C-15A8-B2FE13DBCB24}"/>
                  </a:ext>
                </a:extLst>
              </p:cNvPr>
              <p:cNvSpPr txBox="1"/>
              <p:nvPr/>
            </p:nvSpPr>
            <p:spPr>
              <a:xfrm>
                <a:off x="7543800" y="3444770"/>
                <a:ext cx="3048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5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109B6F8-E54C-6B70-EEC0-9541DD06A938}"/>
                  </a:ext>
                </a:extLst>
              </p:cNvPr>
              <p:cNvSpPr txBox="1"/>
              <p:nvPr/>
            </p:nvSpPr>
            <p:spPr>
              <a:xfrm>
                <a:off x="7543800" y="3966853"/>
                <a:ext cx="3048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0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FD035B5-3DB1-7E79-5EBA-C0C649EE1A49}"/>
                  </a:ext>
                </a:extLst>
              </p:cNvPr>
              <p:cNvSpPr txBox="1"/>
              <p:nvPr/>
            </p:nvSpPr>
            <p:spPr>
              <a:xfrm>
                <a:off x="7783999" y="4240910"/>
                <a:ext cx="2677626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8	10	  12	   14	     16	    18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60F7BC7-A2EF-829B-70CF-F4499837C472}"/>
                </a:ext>
              </a:extLst>
            </p:cNvPr>
            <p:cNvSpPr txBox="1"/>
            <p:nvPr/>
          </p:nvSpPr>
          <p:spPr>
            <a:xfrm>
              <a:off x="8617501" y="4360643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Local Time (hour)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94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_PPT_UNC_V5.23_wide-16x9.potx" id="{83130911-C7AB-48B9-8C29-C9D32ACF0083}" vid="{243C0807-7D1A-4674-975A-BB624B1044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2015_PPT_UNC_V7</Template>
  <TotalTime>31787</TotalTime>
  <Words>1564</Words>
  <Application>Microsoft Macintosh PowerPoint</Application>
  <PresentationFormat>Widescreen</PresentationFormat>
  <Paragraphs>234</Paragraphs>
  <Slides>18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Narrow</vt:lpstr>
      <vt:lpstr>Calibri</vt:lpstr>
      <vt:lpstr>Cambria Math</vt:lpstr>
      <vt:lpstr>Comic Sans MS</vt:lpstr>
      <vt:lpstr>Lucida Grande</vt:lpstr>
      <vt:lpstr>Times</vt:lpstr>
      <vt:lpstr>Wingdings</vt:lpstr>
      <vt:lpstr>Wingdings 2</vt:lpstr>
      <vt:lpstr>2015_PPT_UNC_V7.06 (1)</vt:lpstr>
      <vt:lpstr>Locally Generated Convections over Land and Their Driving Mechanisms: Inferences from Observations</vt:lpstr>
      <vt:lpstr>Locally Generated Shallow Cumulus and Deep Convection</vt:lpstr>
      <vt:lpstr>Why are we interested in local convection regimes over land?</vt:lpstr>
      <vt:lpstr>Why are we interested in local convection regimes over land?</vt:lpstr>
      <vt:lpstr>Two convection regimes from observations </vt:lpstr>
      <vt:lpstr>How does land cover and its heterogeneity length scale affect summertime shallow cumulus at SGP?</vt:lpstr>
      <vt:lpstr>A newly developed ShCu detection method for GOES-16</vt:lpstr>
      <vt:lpstr>How to define land cover heterogeneity length scale?</vt:lpstr>
      <vt:lpstr>PowerPoint Presentation</vt:lpstr>
      <vt:lpstr>How does the effect of heterogeneity length scales evolve? </vt:lpstr>
      <vt:lpstr>Do ARM surface observations support CF differences?</vt:lpstr>
      <vt:lpstr>Cloud fraction over open water and “urban” area</vt:lpstr>
      <vt:lpstr>What determines the number and the timing of pulses in afternoon precipitation of deep convection over Amazon?</vt:lpstr>
      <vt:lpstr>Four modes of local afternoon deep convection</vt:lpstr>
      <vt:lpstr>Clouds (10dbz) versus convective cores (40dz)</vt:lpstr>
      <vt:lpstr>Evolution of convective clusters between 1st and 2nd pulses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Should not exceed two lines</dc:title>
  <dc:creator>Gines, Mary J.</dc:creator>
  <cp:lastModifiedBy>Zhang, Yunyan</cp:lastModifiedBy>
  <cp:revision>202</cp:revision>
  <cp:lastPrinted>2018-03-02T18:21:35Z</cp:lastPrinted>
  <dcterms:created xsi:type="dcterms:W3CDTF">2019-09-30T18:35:41Z</dcterms:created>
  <dcterms:modified xsi:type="dcterms:W3CDTF">2022-07-26T08:44:47Z</dcterms:modified>
</cp:coreProperties>
</file>