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11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>
                <a:solidFill>
                  <a:srgbClr val="FFFFFF"/>
                </a:solidFill>
              </a:defRPr>
            </a:lvl1pPr>
            <a:lvl2pPr marL="10556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>
                <a:solidFill>
                  <a:srgbClr val="FFFFFF"/>
                </a:solidFill>
              </a:defRPr>
            </a:lvl2pPr>
            <a:lvl3pPr marL="1500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>
                <a:solidFill>
                  <a:srgbClr val="FFFFFF"/>
                </a:solidFill>
              </a:defRPr>
            </a:lvl3pPr>
            <a:lvl4pPr marL="19446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>
                <a:solidFill>
                  <a:srgbClr val="FFFFFF"/>
                </a:solidFill>
              </a:defRPr>
            </a:lvl4pPr>
            <a:lvl5pPr marL="2389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7"/>
          <p:cNvSpPr/>
          <p:nvPr/>
        </p:nvSpPr>
        <p:spPr>
          <a:xfrm rot="5400000">
            <a:off x="11412580" y="744582"/>
            <a:ext cx="1558839" cy="24384001"/>
          </a:xfrm>
          <a:prstGeom prst="rect">
            <a:avLst/>
          </a:prstGeom>
          <a:solidFill>
            <a:srgbClr val="FFDC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pic>
        <p:nvPicPr>
          <p:cNvPr id="15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53795" y="12393654"/>
            <a:ext cx="1080001" cy="112749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90000"/>
              </a:lnSpc>
              <a:defRPr b="0" spc="0" sz="8800">
                <a:latin typeface="Clancy"/>
                <a:ea typeface="Clancy"/>
                <a:cs typeface="Clancy"/>
                <a:sym typeface="Clanc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828800">
              <a:spcBef>
                <a:spcPts val="2000"/>
              </a:spcBef>
              <a:buSzTx/>
              <a:buNone/>
              <a:defRPr sz="5600">
                <a:latin typeface="Roboto"/>
                <a:ea typeface="Roboto"/>
                <a:cs typeface="Roboto"/>
                <a:sym typeface="Roboto"/>
              </a:defRPr>
            </a:lvl1pPr>
            <a:lvl2pPr marL="535199" indent="-533400" defTabSz="1828800">
              <a:spcBef>
                <a:spcPts val="2000"/>
              </a:spcBef>
              <a:buSzPct val="100000"/>
              <a:defRPr sz="5600">
                <a:latin typeface="Roboto"/>
                <a:ea typeface="Roboto"/>
                <a:cs typeface="Roboto"/>
                <a:sym typeface="Roboto"/>
              </a:defRPr>
            </a:lvl2pPr>
            <a:lvl3pPr marL="1099080" indent="-640080" defTabSz="1828800">
              <a:spcBef>
                <a:spcPts val="2000"/>
              </a:spcBef>
              <a:buSzPct val="100000"/>
              <a:defRPr sz="5600">
                <a:latin typeface="Roboto"/>
                <a:ea typeface="Roboto"/>
                <a:cs typeface="Roboto"/>
                <a:sym typeface="Roboto"/>
              </a:defRPr>
            </a:lvl3pPr>
            <a:lvl4pPr marL="1627399" indent="-711199" defTabSz="1828800">
              <a:spcBef>
                <a:spcPts val="2000"/>
              </a:spcBef>
              <a:buSzPct val="100000"/>
              <a:defRPr sz="5600">
                <a:latin typeface="Roboto"/>
                <a:ea typeface="Roboto"/>
                <a:cs typeface="Roboto"/>
                <a:sym typeface="Roboto"/>
              </a:defRPr>
            </a:lvl4pPr>
            <a:lvl5pPr marL="2084599" indent="-711199" defTabSz="1828800">
              <a:spcBef>
                <a:spcPts val="2000"/>
              </a:spcBef>
              <a:buSzPct val="100000"/>
              <a:defRPr sz="5600"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22172989" y="12802235"/>
            <a:ext cx="534611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gif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Relationship Id="rId3" Type="http://schemas.openxmlformats.org/officeDocument/2006/relationships/hyperlink" Target="mailto:s.sherwood@unsw.edu.au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title"/>
          </p:nvPr>
        </p:nvSpPr>
        <p:spPr>
          <a:xfrm>
            <a:off x="1206498" y="798186"/>
            <a:ext cx="21971004" cy="2976509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1950671">
              <a:lnSpc>
                <a:spcPct val="80000"/>
              </a:lnSpc>
              <a:defRPr b="1" spc="-185" sz="928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What controls downdraft characteristics (and why should we care)?</a:t>
            </a:r>
          </a:p>
        </p:txBody>
      </p:sp>
      <p:sp>
        <p:nvSpPr>
          <p:cNvPr id="171" name="Julia Windmiller1,2, Jiawei Bao1, Steve Sherwood*2, Moutassem El-Rafei2, David Fuchs2, Thomas Schanzer2…"/>
          <p:cNvSpPr txBox="1"/>
          <p:nvPr/>
        </p:nvSpPr>
        <p:spPr>
          <a:xfrm>
            <a:off x="1026371" y="7652472"/>
            <a:ext cx="12117407" cy="297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l" defTabSz="817244">
              <a:defRPr b="1" sz="3564">
                <a:solidFill>
                  <a:srgbClr val="000000"/>
                </a:solidFill>
              </a:defRPr>
            </a:pPr>
            <a:r>
              <a:t>Julia Windmiller</a:t>
            </a:r>
            <a:r>
              <a:rPr baseline="31999" sz="3663"/>
              <a:t>1,2</a:t>
            </a:r>
            <a:r>
              <a:t>, Jiawei Bao</a:t>
            </a:r>
            <a:r>
              <a:rPr baseline="31999"/>
              <a:t>1</a:t>
            </a:r>
            <a:r>
              <a:t>, Steve Sherwood*</a:t>
            </a:r>
            <a:r>
              <a:rPr baseline="31999"/>
              <a:t>2</a:t>
            </a:r>
            <a:r>
              <a:t>, Moutassem El-Rafei</a:t>
            </a:r>
            <a:r>
              <a:rPr baseline="31999"/>
              <a:t>2</a:t>
            </a:r>
            <a:r>
              <a:t>, David Fuchs</a:t>
            </a:r>
            <a:r>
              <a:rPr baseline="31999"/>
              <a:t>2</a:t>
            </a:r>
            <a:r>
              <a:t>, Thomas Schanzer</a:t>
            </a:r>
            <a:r>
              <a:rPr baseline="31999"/>
              <a:t>2</a:t>
            </a:r>
            <a:endParaRPr baseline="31999"/>
          </a:p>
          <a:p>
            <a:pPr algn="l" defTabSz="817244">
              <a:defRPr b="1" sz="3564">
                <a:solidFill>
                  <a:srgbClr val="000000"/>
                </a:solidFill>
              </a:defRPr>
            </a:pPr>
          </a:p>
          <a:p>
            <a:pPr algn="l" defTabSz="817244">
              <a:defRPr b="1" sz="3564">
                <a:solidFill>
                  <a:srgbClr val="000000"/>
                </a:solidFill>
              </a:defRPr>
            </a:pPr>
            <a:r>
              <a:rPr baseline="31999"/>
              <a:t>1</a:t>
            </a:r>
            <a:r>
              <a:t> Max Planck Institut for Meteorologie, Hamburg</a:t>
            </a:r>
          </a:p>
          <a:p>
            <a:pPr algn="l" defTabSz="817244">
              <a:defRPr b="1" sz="3564">
                <a:solidFill>
                  <a:srgbClr val="000000"/>
                </a:solidFill>
              </a:defRPr>
            </a:pPr>
            <a:r>
              <a:rPr baseline="31999"/>
              <a:t>2</a:t>
            </a:r>
            <a:r>
              <a:t> Climate Change Research Centre, UNSW Sydney</a:t>
            </a:r>
          </a:p>
        </p:txBody>
      </p:sp>
      <p:pic>
        <p:nvPicPr>
          <p:cNvPr id="172" name="UNSWCCRC_logo_lndscpe.png" descr="UNSWCCRC_logo_lndscp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45736" y="12223381"/>
            <a:ext cx="4418651" cy="1468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30" y="12235632"/>
            <a:ext cx="5998828" cy="140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animation.gif" descr="animation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64870" y="4264626"/>
            <a:ext cx="10184972" cy="792589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National Weather Service"/>
          <p:cNvSpPr txBox="1"/>
          <p:nvPr/>
        </p:nvSpPr>
        <p:spPr>
          <a:xfrm>
            <a:off x="19497215" y="11632015"/>
            <a:ext cx="351769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FFFF"/>
                </a:solidFill>
              </a:defRPr>
            </a:lvl1pPr>
          </a:lstStyle>
          <a:p>
            <a:pPr/>
            <a:r>
              <a:t>National Weather Service</a:t>
            </a:r>
          </a:p>
        </p:txBody>
      </p:sp>
      <p:grpSp>
        <p:nvGrpSpPr>
          <p:cNvPr id="178" name="Title 1"/>
          <p:cNvGrpSpPr/>
          <p:nvPr/>
        </p:nvGrpSpPr>
        <p:grpSpPr>
          <a:xfrm>
            <a:off x="1006382" y="3677089"/>
            <a:ext cx="12786805" cy="3535309"/>
            <a:chOff x="0" y="0"/>
            <a:chExt cx="12786804" cy="3535307"/>
          </a:xfrm>
        </p:grpSpPr>
        <p:sp>
          <p:nvSpPr>
            <p:cNvPr id="177" name="Title 1"/>
            <p:cNvSpPr txBox="1"/>
            <p:nvPr/>
          </p:nvSpPr>
          <p:spPr>
            <a:xfrm>
              <a:off x="215899" y="139700"/>
              <a:ext cx="12355006" cy="29765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rmAutofit fontScale="100000" lnSpcReduction="0"/>
            </a:bodyPr>
            <a:lstStyle/>
            <a:p>
              <a:pPr algn="l" defTabSz="1487386">
                <a:lnSpc>
                  <a:spcPct val="80000"/>
                </a:lnSpc>
                <a:defRPr b="1" spc="-141" sz="7076">
                  <a:solidFill>
                    <a:srgbClr val="000000"/>
                  </a:solidFill>
                </a:defRPr>
              </a:pPr>
              <a:r>
                <a:t>or….</a:t>
              </a:r>
            </a:p>
            <a:p>
              <a:pPr algn="l" defTabSz="1487386">
                <a:lnSpc>
                  <a:spcPct val="80000"/>
                </a:lnSpc>
                <a:defRPr b="1" spc="-141" sz="7076">
                  <a:solidFill>
                    <a:srgbClr val="000000"/>
                  </a:solidFill>
                </a:defRPr>
              </a:pPr>
              <a:r>
                <a:t>Downdrafts, the Real “Dark Energy” of the Atmosphere</a:t>
              </a:r>
            </a:p>
          </p:txBody>
        </p:sp>
        <p:pic>
          <p:nvPicPr>
            <p:cNvPr id="176" name="Title 1" descr="Title 1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12786806" cy="35353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Location_dd_const_downdraft_condition.png" descr="Location_dd_const_downdraft_condi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8109" y="856604"/>
            <a:ext cx="19741787" cy="4935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1191" y="6458204"/>
            <a:ext cx="22176996" cy="2938709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Prediction methods:…"/>
          <p:cNvSpPr txBox="1"/>
          <p:nvPr/>
        </p:nvSpPr>
        <p:spPr>
          <a:xfrm>
            <a:off x="7880660" y="10094815"/>
            <a:ext cx="8622680" cy="2791055"/>
          </a:xfrm>
          <a:prstGeom prst="rect">
            <a:avLst/>
          </a:prstGeom>
          <a:ln w="635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/>
            </a:pPr>
            <a:r>
              <a:t>Prediction methods:</a:t>
            </a:r>
          </a:p>
          <a:p>
            <a:pPr marL="228600" indent="-228600">
              <a:buSzPct val="100000"/>
              <a:buAutoNum type="arabicPeriod" startAt="1"/>
              <a:defRPr sz="4400"/>
            </a:pPr>
            <a:r>
              <a:t>Dendrogram</a:t>
            </a:r>
          </a:p>
          <a:p>
            <a:pPr marL="228600" indent="-228600">
              <a:buSzPct val="100000"/>
              <a:buAutoNum type="arabicPeriod" startAt="1"/>
              <a:defRPr sz="4400"/>
            </a:pPr>
            <a:r>
              <a:t>Random Forest</a:t>
            </a:r>
          </a:p>
          <a:p>
            <a:pPr marL="228600" indent="-228600">
              <a:buSzPct val="100000"/>
              <a:buAutoNum type="arabicPeriod" startAt="1"/>
              <a:defRPr sz="4400"/>
            </a:pPr>
            <a:r>
              <a:t>Linear Regression</a:t>
            </a:r>
          </a:p>
        </p:txBody>
      </p:sp>
      <p:sp>
        <p:nvSpPr>
          <p:cNvPr id="222" name="Predictors:"/>
          <p:cNvSpPr txBox="1"/>
          <p:nvPr/>
        </p:nvSpPr>
        <p:spPr>
          <a:xfrm>
            <a:off x="1679142" y="5546089"/>
            <a:ext cx="3195321" cy="84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Predictors:</a:t>
            </a:r>
          </a:p>
        </p:txBody>
      </p:sp>
      <p:sp>
        <p:nvSpPr>
          <p:cNvPr id="223" name="Where the precipitation objects happened:"/>
          <p:cNvSpPr txBox="1"/>
          <p:nvPr/>
        </p:nvSpPr>
        <p:spPr>
          <a:xfrm>
            <a:off x="1737879" y="948689"/>
            <a:ext cx="12171046" cy="84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Where the precipitation objects happened: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1. Dendrogram"/>
          <p:cNvSpPr txBox="1"/>
          <p:nvPr>
            <p:ph type="title"/>
          </p:nvPr>
        </p:nvSpPr>
        <p:spPr>
          <a:xfrm>
            <a:off x="1206500" y="1079500"/>
            <a:ext cx="6432218" cy="1433163"/>
          </a:xfrm>
          <a:prstGeom prst="rect">
            <a:avLst/>
          </a:prstGeom>
        </p:spPr>
        <p:txBody>
          <a:bodyPr/>
          <a:lstStyle>
            <a:lvl1pPr defTabSz="2072588">
              <a:defRPr spc="-144" sz="7225"/>
            </a:lvl1pPr>
          </a:lstStyle>
          <a:p>
            <a:pPr/>
            <a:r>
              <a:t>1. Dendrogram</a:t>
            </a:r>
          </a:p>
        </p:txBody>
      </p:sp>
      <p:pic>
        <p:nvPicPr>
          <p:cNvPr id="226" name="Dendrogram_const_downdraft_condition.pdf" descr="Dendrogram_const_downdraft_condit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3775" y="1395595"/>
            <a:ext cx="15540933" cy="11799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2. Random For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33" sz="6700"/>
            </a:lvl1pPr>
          </a:lstStyle>
          <a:p>
            <a:pPr/>
            <a:r>
              <a:t>2. Random Forest</a:t>
            </a:r>
          </a:p>
        </p:txBody>
      </p:sp>
      <p:sp>
        <p:nvSpPr>
          <p:cNvPr id="229" name="Best DD predictor depends somewhat on draft height, but:…"/>
          <p:cNvSpPr txBox="1"/>
          <p:nvPr>
            <p:ph type="body" sz="quarter" idx="1"/>
          </p:nvPr>
        </p:nvSpPr>
        <p:spPr>
          <a:xfrm>
            <a:off x="1206500" y="4248504"/>
            <a:ext cx="7391764" cy="8256012"/>
          </a:xfrm>
          <a:prstGeom prst="rect">
            <a:avLst/>
          </a:prstGeom>
        </p:spPr>
        <p:txBody>
          <a:bodyPr/>
          <a:lstStyle/>
          <a:p>
            <a:pPr/>
            <a:r>
              <a:t>Best DD predictor depends somewhat on draft height, but:</a:t>
            </a:r>
          </a:p>
          <a:p>
            <a:pPr/>
            <a:r>
              <a:t>DD area closely related to updraft area (~4:1 ratio agrees w/Darwin data)</a:t>
            </a:r>
          </a:p>
          <a:p>
            <a:pPr/>
            <a:r>
              <a:t>DD velocity related to rain; less predictable than area/mass flux.</a:t>
            </a:r>
          </a:p>
        </p:txBody>
      </p:sp>
      <p:pic>
        <p:nvPicPr>
          <p:cNvPr id="230" name="Feature_Importance_const_downdraft_condition.pdf" descr="Feature_Importance_const_downdraft_condit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2050" y="6533011"/>
            <a:ext cx="14947504" cy="7055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Feature_Importance_sens_height_const_downdraft_condition.pdf" descr="Feature_Importance_sens_height_const_downdraft_conditio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9903" y="-11444755"/>
            <a:ext cx="14947339" cy="1786014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2.5 km altitude"/>
          <p:cNvSpPr txBox="1"/>
          <p:nvPr/>
        </p:nvSpPr>
        <p:spPr>
          <a:xfrm rot="16200000">
            <a:off x="7692210" y="3077150"/>
            <a:ext cx="2886647" cy="5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2.5 km altitude</a:t>
            </a:r>
          </a:p>
        </p:txBody>
      </p:sp>
      <p:sp>
        <p:nvSpPr>
          <p:cNvPr id="233" name="1 km altitude"/>
          <p:cNvSpPr txBox="1"/>
          <p:nvPr/>
        </p:nvSpPr>
        <p:spPr>
          <a:xfrm rot="16200000">
            <a:off x="7866974" y="9317084"/>
            <a:ext cx="2537118" cy="5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1 km altitude</a:t>
            </a:r>
          </a:p>
        </p:txBody>
      </p:sp>
      <p:sp>
        <p:nvSpPr>
          <p:cNvPr id="234" name="Rectangle"/>
          <p:cNvSpPr/>
          <p:nvPr/>
        </p:nvSpPr>
        <p:spPr>
          <a:xfrm>
            <a:off x="10397066" y="162199"/>
            <a:ext cx="13783008" cy="6758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5" name="Rectangle"/>
          <p:cNvSpPr/>
          <p:nvPr/>
        </p:nvSpPr>
        <p:spPr>
          <a:xfrm>
            <a:off x="10084298" y="6520060"/>
            <a:ext cx="13783008" cy="675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6" name="Mass flux"/>
          <p:cNvSpPr txBox="1"/>
          <p:nvPr/>
        </p:nvSpPr>
        <p:spPr>
          <a:xfrm>
            <a:off x="13016394" y="410150"/>
            <a:ext cx="1907211" cy="58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Mass flux</a:t>
            </a:r>
          </a:p>
        </p:txBody>
      </p:sp>
      <p:sp>
        <p:nvSpPr>
          <p:cNvPr id="237" name="Velocity"/>
          <p:cNvSpPr txBox="1"/>
          <p:nvPr/>
        </p:nvSpPr>
        <p:spPr>
          <a:xfrm>
            <a:off x="20697111" y="410150"/>
            <a:ext cx="1565644" cy="58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Velocity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gressions from the RF are approximately linear"/>
          <p:cNvSpPr txBox="1"/>
          <p:nvPr>
            <p:ph type="body" sz="quarter" idx="1"/>
          </p:nvPr>
        </p:nvSpPr>
        <p:spPr>
          <a:xfrm>
            <a:off x="927100" y="5213704"/>
            <a:ext cx="7483376" cy="3116679"/>
          </a:xfrm>
          <a:prstGeom prst="rect">
            <a:avLst/>
          </a:prstGeom>
        </p:spPr>
        <p:txBody>
          <a:bodyPr/>
          <a:lstStyle/>
          <a:p>
            <a:pPr/>
            <a:r>
              <a:t>Regressions from the RF are approximately linear</a:t>
            </a:r>
          </a:p>
        </p:txBody>
      </p:sp>
      <p:pic>
        <p:nvPicPr>
          <p:cNvPr id="240" name="partial_dependence_const_downdraft_condition.pdf" descr="partial_dependence_const_downdraft_condit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5129" y="2908703"/>
            <a:ext cx="13623343" cy="634887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3. Linear regression (not shown) produces essentially same results as RF.…"/>
          <p:cNvSpPr txBox="1"/>
          <p:nvPr/>
        </p:nvSpPr>
        <p:spPr>
          <a:xfrm>
            <a:off x="1311175" y="9998727"/>
            <a:ext cx="21761650" cy="2396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3. Linear regression (not shown) produces essentially same results as RF.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—&gt; Good for parameterization…?</a:t>
            </a:r>
          </a:p>
        </p:txBody>
      </p:sp>
      <p:sp>
        <p:nvSpPr>
          <p:cNvPr id="242" name="2. Random For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33" sz="6700"/>
            </a:lvl1pPr>
          </a:lstStyle>
          <a:p>
            <a:pPr/>
            <a:r>
              <a:t>2. Random Forest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Why isn’t ambient humidity important?"/>
          <p:cNvSpPr txBox="1"/>
          <p:nvPr>
            <p:ph type="body" idx="21"/>
          </p:nvPr>
        </p:nvSpPr>
        <p:spPr>
          <a:xfrm>
            <a:off x="1206500" y="1153762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Why isn’t ambient humidity important?</a:t>
            </a:r>
          </a:p>
        </p:txBody>
      </p:sp>
      <p:sp>
        <p:nvSpPr>
          <p:cNvPr id="245" name="Opposing effects from…"/>
          <p:cNvSpPr txBox="1"/>
          <p:nvPr>
            <p:ph type="body" sz="half" idx="1"/>
          </p:nvPr>
        </p:nvSpPr>
        <p:spPr>
          <a:xfrm>
            <a:off x="1282700" y="3207104"/>
            <a:ext cx="8564761" cy="8932485"/>
          </a:xfrm>
          <a:prstGeom prst="rect">
            <a:avLst/>
          </a:prstGeom>
        </p:spPr>
        <p:txBody>
          <a:bodyPr/>
          <a:lstStyle/>
          <a:p>
            <a:pPr/>
            <a:r>
              <a:t>Opposing effects from </a:t>
            </a:r>
          </a:p>
          <a:p>
            <a:pPr lvl="1"/>
            <a:r>
              <a:t>molecular weight (high RH —&gt; stronger DD)</a:t>
            </a:r>
          </a:p>
          <a:p>
            <a:pPr lvl="1"/>
            <a:r>
              <a:t>entrainment (high RH —&gt; weaker DD)</a:t>
            </a:r>
          </a:p>
          <a:p>
            <a:pPr/>
            <a:r>
              <a:t>If we reduce the environment size substantially we begin to see high RH impede DD</a:t>
            </a:r>
          </a:p>
        </p:txBody>
      </p:sp>
      <p:pic>
        <p:nvPicPr>
          <p:cNvPr id="246" name="env_time_evl_const_downdraft_condition.pdf" descr="env_time_evl_const_downdraft_condit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4499" y="2267179"/>
            <a:ext cx="13081421" cy="614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cl_sens_const_downdraft_condition.pdf" descr="cl_sens_const_downdraft_conditio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5717" y="3536482"/>
            <a:ext cx="11710186" cy="79972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arcel calculations"/>
          <p:cNvSpPr txBox="1"/>
          <p:nvPr>
            <p:ph type="title"/>
          </p:nvPr>
        </p:nvSpPr>
        <p:spPr>
          <a:xfrm>
            <a:off x="1206500" y="774700"/>
            <a:ext cx="21971000" cy="1433163"/>
          </a:xfrm>
          <a:prstGeom prst="rect">
            <a:avLst/>
          </a:prstGeom>
        </p:spPr>
        <p:txBody>
          <a:bodyPr/>
          <a:lstStyle/>
          <a:p>
            <a:pPr/>
            <a:r>
              <a:t>Parcel calculations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6686550"/>
            <a:ext cx="7903307" cy="6329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90291" y="742906"/>
            <a:ext cx="6347014" cy="5083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98359" y="6647226"/>
            <a:ext cx="6530879" cy="6057627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tronger DD"/>
          <p:cNvSpPr txBox="1"/>
          <p:nvPr/>
        </p:nvSpPr>
        <p:spPr>
          <a:xfrm>
            <a:off x="13434263" y="3162350"/>
            <a:ext cx="2646274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Stronger DD</a:t>
            </a:r>
          </a:p>
        </p:txBody>
      </p:sp>
      <p:sp>
        <p:nvSpPr>
          <p:cNvPr id="254" name="Stronger DD"/>
          <p:cNvSpPr txBox="1"/>
          <p:nvPr/>
        </p:nvSpPr>
        <p:spPr>
          <a:xfrm>
            <a:off x="13434263" y="9358590"/>
            <a:ext cx="2646274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Stronger DD</a:t>
            </a:r>
          </a:p>
        </p:txBody>
      </p:sp>
      <p:sp>
        <p:nvSpPr>
          <p:cNvPr id="255" name="Line"/>
          <p:cNvSpPr/>
          <p:nvPr/>
        </p:nvSpPr>
        <p:spPr>
          <a:xfrm flipV="1">
            <a:off x="14733885" y="2544167"/>
            <a:ext cx="1" cy="556816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6" name="Line"/>
          <p:cNvSpPr/>
          <p:nvPr/>
        </p:nvSpPr>
        <p:spPr>
          <a:xfrm>
            <a:off x="14733885" y="10037167"/>
            <a:ext cx="1" cy="556816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7" name="No entrainment"/>
          <p:cNvSpPr txBox="1"/>
          <p:nvPr/>
        </p:nvSpPr>
        <p:spPr>
          <a:xfrm>
            <a:off x="18128767" y="165150"/>
            <a:ext cx="3264866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No entrainment</a:t>
            </a:r>
          </a:p>
        </p:txBody>
      </p:sp>
      <p:sp>
        <p:nvSpPr>
          <p:cNvPr id="258" name="entrainment"/>
          <p:cNvSpPr txBox="1"/>
          <p:nvPr/>
        </p:nvSpPr>
        <p:spPr>
          <a:xfrm>
            <a:off x="18488583" y="6184950"/>
            <a:ext cx="2545234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entrainment</a:t>
            </a:r>
          </a:p>
        </p:txBody>
      </p:sp>
      <p:sp>
        <p:nvSpPr>
          <p:cNvPr id="259" name="RH —&gt;"/>
          <p:cNvSpPr txBox="1"/>
          <p:nvPr/>
        </p:nvSpPr>
        <p:spPr>
          <a:xfrm>
            <a:off x="18953098" y="12812989"/>
            <a:ext cx="1616203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RH —&gt;</a:t>
            </a:r>
          </a:p>
        </p:txBody>
      </p:sp>
      <p:sp>
        <p:nvSpPr>
          <p:cNvPr id="260" name="Confirm linearity of sensitivity…"/>
          <p:cNvSpPr txBox="1"/>
          <p:nvPr>
            <p:ph type="body" sz="quarter" idx="1"/>
          </p:nvPr>
        </p:nvSpPr>
        <p:spPr>
          <a:xfrm>
            <a:off x="1409700" y="2724504"/>
            <a:ext cx="11597581" cy="3445405"/>
          </a:xfrm>
          <a:prstGeom prst="rect">
            <a:avLst/>
          </a:prstGeom>
        </p:spPr>
        <p:txBody>
          <a:bodyPr/>
          <a:lstStyle/>
          <a:p>
            <a:pPr/>
            <a:r>
              <a:t>Confirm linearity of sensitivity</a:t>
            </a:r>
          </a:p>
          <a:p>
            <a:pPr/>
            <a:r>
              <a:t>Show that sensitivity to RH can be of either sign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ummary"/>
          <p:cNvSpPr txBox="1"/>
          <p:nvPr>
            <p:ph type="title"/>
          </p:nvPr>
        </p:nvSpPr>
        <p:spPr>
          <a:xfrm>
            <a:off x="1206500" y="1079500"/>
            <a:ext cx="7974509" cy="1433163"/>
          </a:xfrm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263" name="In ICON:…"/>
          <p:cNvSpPr txBox="1"/>
          <p:nvPr>
            <p:ph type="body" sz="half" idx="1"/>
          </p:nvPr>
        </p:nvSpPr>
        <p:spPr>
          <a:xfrm>
            <a:off x="1206500" y="2983994"/>
            <a:ext cx="21971000" cy="544018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</a:pPr>
            <a:r>
              <a:t>In ICON:</a:t>
            </a:r>
          </a:p>
          <a:p>
            <a:pPr lvl="1">
              <a:spcBef>
                <a:spcPts val="2000"/>
              </a:spcBef>
            </a:pPr>
            <a:r>
              <a:t>Downdraft area scales linearly with updraft area, about 4:1 ratio</a:t>
            </a:r>
          </a:p>
          <a:p>
            <a:pPr lvl="1">
              <a:spcBef>
                <a:spcPts val="2000"/>
              </a:spcBef>
            </a:pPr>
            <a:r>
              <a:t>Downdraft speed determined by rain water mixing ratio</a:t>
            </a:r>
          </a:p>
          <a:p>
            <a:pPr lvl="1">
              <a:spcBef>
                <a:spcPts val="2000"/>
              </a:spcBef>
            </a:pPr>
            <a:r>
              <a:t>Ambient humidity over substantial area (200 km^2) not important</a:t>
            </a:r>
          </a:p>
          <a:p>
            <a:pPr>
              <a:spcBef>
                <a:spcPts val="2000"/>
              </a:spcBef>
            </a:pPr>
            <a:r>
              <a:t>Causality still an issue even though DD properties lag predictors.  Resolution also a big issue.</a:t>
            </a:r>
          </a:p>
        </p:txBody>
      </p:sp>
      <p:pic>
        <p:nvPicPr>
          <p:cNvPr id="264" name="animation.gif" descr="animation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04210" y="327626"/>
            <a:ext cx="4458232" cy="346937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New Python package for calculating properties of descending air parcels developed by Thomas Schanzer Available at:  https://pypi.org/project/dparcel/…"/>
          <p:cNvSpPr txBox="1"/>
          <p:nvPr/>
        </p:nvSpPr>
        <p:spPr>
          <a:xfrm>
            <a:off x="2150954" y="8669320"/>
            <a:ext cx="20613508" cy="399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New Python package for calculating properties of descending air parcels developed by Thomas Schanzer</a:t>
            </a:r>
            <a:br/>
            <a:r>
              <a:t>Available at:  </a:t>
            </a:r>
            <a:r>
              <a:rPr b="1"/>
              <a:t>https://pypi.org/project/dparcel/</a:t>
            </a:r>
          </a:p>
          <a:p>
            <a:pPr>
              <a:defRPr sz="4300"/>
            </a:pPr>
          </a:p>
          <a:p>
            <a:pPr>
              <a:defRPr sz="43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pPr>
            <a:r>
              <a:t>New Downdraft Interest group formed!  You are not alone. </a:t>
            </a:r>
            <a:r>
              <a:rPr b="1" u="sng">
                <a:hlinkClick r:id="rId3" invalidUrl="" action="" tgtFrame="" tooltip="" history="1" highlightClick="0" endSnd="0"/>
              </a:rPr>
              <a:t>s.sherwood@unsw.edu.au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RichmondRef03122001.png" descr="RichmondRef03122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8381" y="0"/>
            <a:ext cx="1590484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trongest recorded 3s wind gust in NSW in last 30 years:…"/>
          <p:cNvSpPr txBox="1"/>
          <p:nvPr>
            <p:ph type="body" sz="quarter" idx="1"/>
          </p:nvPr>
        </p:nvSpPr>
        <p:spPr>
          <a:xfrm>
            <a:off x="1512342" y="5277248"/>
            <a:ext cx="6393662" cy="825601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Strongest recorded 3s wind gust in NSW in last 30 years: </a:t>
            </a:r>
          </a:p>
          <a:p>
            <a:pPr marL="0" indent="0">
              <a:buSzTx/>
              <a:buNone/>
            </a:pPr>
            <a:r>
              <a:t>174 km/hr</a:t>
            </a:r>
          </a:p>
        </p:txBody>
      </p:sp>
      <p:pic>
        <p:nvPicPr>
          <p:cNvPr id="182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8137" y="9175975"/>
            <a:ext cx="4408389" cy="2437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Effect of removing convective downdrafts from CAM5"/>
          <p:cNvSpPr txBox="1"/>
          <p:nvPr>
            <p:ph type="body" idx="21"/>
          </p:nvPr>
        </p:nvSpPr>
        <p:spPr>
          <a:xfrm>
            <a:off x="1456734" y="1326551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/>
          </a:lstStyle>
          <a:p>
            <a:pPr/>
            <a:r>
              <a:t>Effect of removing convective downdrafts from CAM5</a:t>
            </a:r>
          </a:p>
        </p:txBody>
      </p:sp>
      <p:pic>
        <p:nvPicPr>
          <p:cNvPr id="185" name="timmean.PRECC--CAM6--pct.png" descr="timmean.PRECC--CAM6--pc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2133" y="2627249"/>
            <a:ext cx="12700001" cy="952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timmean.PRECT--CAM6--pct.png" descr="timmean.PRECT--CAM6--p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3466" y="2627249"/>
            <a:ext cx="12700001" cy="952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Convective precip change (%)"/>
          <p:cNvSpPr txBox="1"/>
          <p:nvPr/>
        </p:nvSpPr>
        <p:spPr>
          <a:xfrm>
            <a:off x="2741732" y="3173046"/>
            <a:ext cx="6944869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Convective precip change (%)</a:t>
            </a:r>
          </a:p>
        </p:txBody>
      </p:sp>
      <p:sp>
        <p:nvSpPr>
          <p:cNvPr id="188" name="Total precip change (%)"/>
          <p:cNvSpPr txBox="1"/>
          <p:nvPr/>
        </p:nvSpPr>
        <p:spPr>
          <a:xfrm>
            <a:off x="15304838" y="3173046"/>
            <a:ext cx="5477257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Total precip change (%)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Q. What controls downdraft properties?"/>
          <p:cNvSpPr txBox="1"/>
          <p:nvPr>
            <p:ph type="body" idx="21"/>
          </p:nvPr>
        </p:nvSpPr>
        <p:spPr>
          <a:xfrm>
            <a:off x="1206500" y="4958723"/>
            <a:ext cx="21971001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Q. What controls downdraft properties?</a:t>
            </a:r>
          </a:p>
        </p:txBody>
      </p:sp>
      <p:sp>
        <p:nvSpPr>
          <p:cNvPr id="191" name="DD Intensity sensitive to lapse rate (e.g. Srivistava 1985, Giangrande et al. 2016)…"/>
          <p:cNvSpPr txBox="1"/>
          <p:nvPr>
            <p:ph type="body" idx="1"/>
          </p:nvPr>
        </p:nvSpPr>
        <p:spPr>
          <a:xfrm>
            <a:off x="1206500" y="5277248"/>
            <a:ext cx="21971001" cy="8256011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DD Intensity sensitive to lapse rate (e.g. </a:t>
            </a:r>
            <a:r>
              <a:rPr i="1"/>
              <a:t>Srivistava</a:t>
            </a:r>
            <a:r>
              <a:t> </a:t>
            </a:r>
            <a:r>
              <a:rPr i="1"/>
              <a:t>1985, Giangrande et al. 2016</a:t>
            </a:r>
            <a:r>
              <a:t>)</a:t>
            </a:r>
          </a:p>
          <a:p>
            <a:pPr/>
            <a:r>
              <a:t>CRM DD mass flux tends to scale with updraft, perhaps due to a precipitation link (</a:t>
            </a:r>
            <a:r>
              <a:rPr i="1"/>
              <a:t>Trapp and Woznicki 2017, Marion and Trapp 2019</a:t>
            </a:r>
            <a:r>
              <a:t>)</a:t>
            </a:r>
          </a:p>
          <a:p>
            <a:pPr/>
            <a:r>
              <a:t>Higher ambient humidity might favour stronger DD (Srivistava 1985) but this may depend on height (e.g. </a:t>
            </a:r>
            <a:r>
              <a:rPr i="1"/>
              <a:t>Proctor 1989; Torri and Kuang 2016</a:t>
            </a:r>
            <a:r>
              <a:t>) and other obs suggest the opposite (e.g. </a:t>
            </a:r>
            <a:r>
              <a:rPr i="1"/>
              <a:t>Giangrande et al. 2016</a:t>
            </a:r>
            <a:r>
              <a:t>)</a:t>
            </a:r>
          </a:p>
        </p:txBody>
      </p:sp>
      <p:sp>
        <p:nvSpPr>
          <p:cNvPr id="192" name="Gust outflows result from downdrafts, and are essentially ballistic (Jeevanjee and Romps 2015, Robinson et al. 2013).…"/>
          <p:cNvSpPr txBox="1"/>
          <p:nvPr/>
        </p:nvSpPr>
        <p:spPr>
          <a:xfrm>
            <a:off x="1206500" y="1610238"/>
            <a:ext cx="21971001" cy="2286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l" defTabSz="536575">
              <a:defRPr sz="3575">
                <a:solidFill>
                  <a:srgbClr val="000000"/>
                </a:solidFill>
              </a:defRPr>
            </a:pPr>
            <a:r>
              <a:t>Gust outflows result from downdrafts, and are essentially ballistic (</a:t>
            </a:r>
            <a:r>
              <a:rPr i="1"/>
              <a:t>Jeevanjee and Romps 2015, Robinson et al. 2013</a:t>
            </a:r>
            <a:r>
              <a:t>).</a:t>
            </a:r>
          </a:p>
          <a:p>
            <a:pPr algn="l" defTabSz="536575">
              <a:defRPr sz="3575">
                <a:solidFill>
                  <a:srgbClr val="000000"/>
                </a:solidFill>
              </a:defRPr>
            </a:pPr>
          </a:p>
          <a:p>
            <a:pPr algn="l" defTabSz="536575">
              <a:defRPr sz="3575">
                <a:solidFill>
                  <a:srgbClr val="000000"/>
                </a:solidFill>
              </a:defRPr>
            </a:pPr>
            <a:r>
              <a:t>Climate effects determined by downdraft thermal properties.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Table"/>
          <p:cNvGraphicFramePr/>
          <p:nvPr/>
        </p:nvGraphicFramePr>
        <p:xfrm>
          <a:off x="4875830" y="1794867"/>
          <a:ext cx="14650200" cy="10144126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3659374"/>
                <a:gridCol w="3659374"/>
                <a:gridCol w="3659374"/>
                <a:gridCol w="3659374"/>
              </a:tblGrid>
              <a:tr h="1688570">
                <a:tc>
                  <a:txBody>
                    <a:bodyPr/>
                    <a:lstStyle/>
                    <a:p>
                      <a:pPr defTabSz="821531">
                        <a:defRPr sz="30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3265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1">
                        <a:defRPr b="0"/>
                      </a:pPr>
                      <a:r>
                        <a:rPr b="1" sz="3000">
                          <a:solidFill>
                            <a:srgbClr val="FFFFFF"/>
                          </a:solidFill>
                        </a:rPr>
                        <a:t>Zhang-McFarlane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3265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1">
                        <a:defRPr b="0"/>
                      </a:pPr>
                      <a:r>
                        <a:rPr b="1" sz="3000">
                          <a:solidFill>
                            <a:srgbClr val="FFFFFF"/>
                          </a:solidFill>
                        </a:rPr>
                        <a:t>Kain-Fritsch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3265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1">
                        <a:defRPr b="0"/>
                      </a:pPr>
                      <a:r>
                        <a:rPr b="1" sz="3000">
                          <a:solidFill>
                            <a:srgbClr val="FFFFFF"/>
                          </a:solidFill>
                        </a:rPr>
                        <a:t>New Tiedke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32650"/>
                    </a:solidFill>
                  </a:tcPr>
                </a:tc>
              </a:tr>
              <a:tr h="1688570">
                <a:tc>
                  <a:txBody>
                    <a:bodyPr/>
                    <a:lstStyle/>
                    <a:p>
                      <a:pPr defTabSz="821531">
                        <a:defRPr b="0"/>
                      </a:pPr>
                      <a:r>
                        <a:rPr b="1" sz="3000">
                          <a:solidFill>
                            <a:srgbClr val="FFFFFF"/>
                          </a:solidFill>
                        </a:rPr>
                        <a:t>Starting level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chemeClr val="accent1">
                        <a:lumOff val="-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821531">
                        <a:defRPr sz="3000">
                          <a:solidFill>
                            <a:srgbClr val="FFFFFF"/>
                          </a:solidFill>
                        </a:defRPr>
                      </a:pPr>
                      <a:r>
                        <a:t>Min in </a:t>
                      </a:r>
                      <a:r>
                        <a:rPr i="1"/>
                        <a:t>h</a:t>
                      </a:r>
                      <a:r>
                        <a:rPr baseline="-5999"/>
                        <a:t>env</a:t>
                      </a:r>
                      <a:r>
                        <a:t> or </a:t>
                      </a:r>
                      <a:r>
                        <a:rPr i="1"/>
                        <a:t>h</a:t>
                      </a:r>
                      <a:r>
                        <a:t>*</a:t>
                      </a:r>
                      <a:r>
                        <a:rPr baseline="-5999"/>
                        <a:t>env</a:t>
                      </a:r>
                      <a:r>
                        <a:t>, whichever is lower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821531"/>
                      <a:r>
                        <a:rPr sz="2600">
                          <a:solidFill>
                            <a:srgbClr val="FFFFFF"/>
                          </a:solidFill>
                        </a:rPr>
                        <a:t>150-200 hPa above intake layer (lowest 60 hPa that is convecting)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821531">
                        <a:defRPr sz="2800">
                          <a:solidFill>
                            <a:srgbClr val="FFFFFF"/>
                          </a:solidFill>
                        </a:defRPr>
                      </a:pPr>
                      <a:r>
                        <a:t>Where 50/50 cld+env mixture will sink (and below min in θ</a:t>
                      </a:r>
                      <a:r>
                        <a:rPr baseline="-5999"/>
                        <a:t>e</a:t>
                      </a:r>
                      <a:r>
                        <a:rPr baseline="31999"/>
                        <a:t>-</a:t>
                      </a:r>
                      <a:r>
                        <a:rPr baseline="-5999"/>
                        <a:t>env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</a:tr>
              <a:tr h="1688570">
                <a:tc>
                  <a:txBody>
                    <a:bodyPr/>
                    <a:lstStyle/>
                    <a:p>
                      <a:pPr defTabSz="821531">
                        <a:defRPr b="0"/>
                      </a:pPr>
                      <a:r>
                        <a:rPr b="1" sz="3000">
                          <a:solidFill>
                            <a:srgbClr val="FFFFFF"/>
                          </a:solidFill>
                        </a:rPr>
                        <a:t>Kinematics / Dynamics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chemeClr val="accent1">
                        <a:lumOff val="-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821531"/>
                      <a:r>
                        <a:rPr sz="3000">
                          <a:solidFill>
                            <a:srgbClr val="FFFFFF"/>
                          </a:solidFill>
                        </a:rPr>
                        <a:t>Rain stays in descending parcel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821531"/>
                      <a:r>
                        <a:rPr sz="3000">
                          <a:solidFill>
                            <a:srgbClr val="FFFFFF"/>
                          </a:solidFill>
                        </a:rPr>
                        <a:t>Rain falls into environmental air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821531"/>
                      <a:r>
                        <a:rPr sz="3000">
                          <a:solidFill>
                            <a:srgbClr val="FFFFFF"/>
                          </a:solidFill>
                        </a:rPr>
                        <a:t>Rainy parcel obeys momentum 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</a:tr>
              <a:tr h="1688570">
                <a:tc>
                  <a:txBody>
                    <a:bodyPr/>
                    <a:lstStyle/>
                    <a:p>
                      <a:pPr defTabSz="821531">
                        <a:defRPr b="0"/>
                      </a:pPr>
                      <a:r>
                        <a:rPr b="1" sz="3000">
                          <a:solidFill>
                            <a:srgbClr val="FFFFFF"/>
                          </a:solidFill>
                        </a:rPr>
                        <a:t>Mass flux profile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chemeClr val="accent1">
                        <a:lumOff val="-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821531"/>
                      <a:r>
                        <a:rPr sz="3000">
                          <a:solidFill>
                            <a:srgbClr val="FFFFFF"/>
                          </a:solidFill>
                        </a:rPr>
                        <a:t>Grows by entrainment from specified initial value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821531"/>
                      <a:r>
                        <a:rPr sz="2800">
                          <a:solidFill>
                            <a:srgbClr val="FFFFFF"/>
                          </a:solidFill>
                        </a:rPr>
                        <a:t>Specified peak at top of intake layer, linear decay above/below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821531"/>
                      <a:r>
                        <a:rPr sz="2800">
                          <a:solidFill>
                            <a:srgbClr val="FFFFFF"/>
                          </a:solidFill>
                        </a:rPr>
                        <a:t>Grows by entrainment from specified initial value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</a:tr>
              <a:tr h="1688570">
                <a:tc>
                  <a:txBody>
                    <a:bodyPr/>
                    <a:lstStyle/>
                    <a:p>
                      <a:pPr defTabSz="821531">
                        <a:defRPr b="0"/>
                      </a:pPr>
                      <a:r>
                        <a:rPr b="1" sz="3000">
                          <a:solidFill>
                            <a:srgbClr val="FFFFFF"/>
                          </a:solidFill>
                        </a:rPr>
                        <a:t>Specified mass flux value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chemeClr val="accent1">
                        <a:lumOff val="-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821531">
                        <a:defRPr sz="3000">
                          <a:solidFill>
                            <a:srgbClr val="FFFFFF"/>
                          </a:solidFill>
                        </a:defRPr>
                      </a:pPr>
                      <a:r>
                        <a:t>Init: </a:t>
                      </a:r>
                    </a:p>
                    <a:p>
                      <a:pPr defTabSz="821531">
                        <a:defRPr sz="3000">
                          <a:solidFill>
                            <a:srgbClr val="FFFFFF"/>
                          </a:solidFill>
                        </a:defRPr>
                      </a:pPr>
                      <a:r>
                        <a:t>0.2 </a:t>
                      </a:r>
                      <a:r>
                        <a:rPr i="1"/>
                        <a:t>P</a:t>
                      </a:r>
                      <a:r>
                        <a:t>/(</a:t>
                      </a:r>
                      <a:r>
                        <a:rPr i="1"/>
                        <a:t>P</a:t>
                      </a:r>
                      <a:r>
                        <a:t>+</a:t>
                      </a:r>
                      <a:r>
                        <a:rPr i="1"/>
                        <a:t>P</a:t>
                      </a:r>
                      <a:r>
                        <a:rPr baseline="-5999"/>
                        <a:t>crit</a:t>
                      </a:r>
                      <a:r>
                        <a:t>) </a:t>
                      </a:r>
                      <a:r>
                        <a:rPr i="1"/>
                        <a:t>M</a:t>
                      </a:r>
                      <a:r>
                        <a:rPr baseline="-5999"/>
                        <a:t>up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821531">
                        <a:defRPr sz="3000">
                          <a:solidFill>
                            <a:srgbClr val="FFFFFF"/>
                          </a:solidFill>
                        </a:defRPr>
                      </a:pPr>
                      <a:r>
                        <a:t>Peak: </a:t>
                      </a:r>
                    </a:p>
                    <a:p>
                      <a:pPr defTabSz="821531">
                        <a:defRPr sz="3000">
                          <a:solidFill>
                            <a:srgbClr val="FFFFFF"/>
                          </a:solidFill>
                        </a:defRPr>
                      </a:pPr>
                      <a:r>
                        <a:t>2(1-RH) </a:t>
                      </a:r>
                      <a:r>
                        <a:rPr i="1"/>
                        <a:t>M</a:t>
                      </a:r>
                      <a:r>
                        <a:rPr baseline="-5999"/>
                        <a:t>up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821531">
                        <a:defRPr sz="3000">
                          <a:solidFill>
                            <a:srgbClr val="FFFFFF"/>
                          </a:solidFill>
                        </a:defRPr>
                      </a:pPr>
                      <a:r>
                        <a:t>Init:</a:t>
                      </a:r>
                    </a:p>
                    <a:p>
                      <a:pPr defTabSz="821531">
                        <a:defRPr sz="3000">
                          <a:solidFill>
                            <a:srgbClr val="FFFFFF"/>
                          </a:solidFill>
                        </a:defRPr>
                      </a:pPr>
                      <a:r>
                        <a:t>0.3 </a:t>
                      </a:r>
                      <a:r>
                        <a:rPr i="1"/>
                        <a:t>M</a:t>
                      </a:r>
                      <a:r>
                        <a:rPr baseline="-5999"/>
                        <a:t>up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</a:tr>
              <a:tr h="1688570">
                <a:tc>
                  <a:txBody>
                    <a:bodyPr/>
                    <a:lstStyle/>
                    <a:p>
                      <a:pPr defTabSz="821531">
                        <a:defRPr b="0"/>
                      </a:pPr>
                      <a:r>
                        <a:rPr b="1" sz="3000">
                          <a:solidFill>
                            <a:srgbClr val="FFFFFF"/>
                          </a:solidFill>
                        </a:rPr>
                        <a:t>Entrainment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>
                        <a:lumOff val="-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821531">
                        <a:defRPr sz="3000">
                          <a:solidFill>
                            <a:srgbClr val="FFFFFF"/>
                          </a:solidFill>
                        </a:defRPr>
                      </a:pPr>
                      <a:r>
                        <a:t>ε = 2ε</a:t>
                      </a:r>
                      <a:r>
                        <a:rPr baseline="-5999"/>
                        <a:t>up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821531">
                        <a:defRPr sz="3000">
                          <a:solidFill>
                            <a:srgbClr val="FFFFFF"/>
                          </a:solidFill>
                        </a:defRPr>
                      </a:pPr>
                      <a:r>
                        <a:t>High; implicit in specified </a:t>
                      </a:r>
                      <a:r>
                        <a:rPr i="1"/>
                        <a:t>M</a:t>
                      </a:r>
                      <a:r>
                        <a:t> profile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821531">
                        <a:defRPr i="1" sz="3000">
                          <a:solidFill>
                            <a:srgbClr val="FFFFFF"/>
                          </a:solidFill>
                        </a:defRPr>
                      </a:pPr>
                      <a:r>
                        <a:t>ε = </a:t>
                      </a:r>
                      <a:r>
                        <a:rPr i="0"/>
                        <a:t>0.2/km</a:t>
                      </a:r>
                      <a:r>
                        <a:t> + f(B,w)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Figure2.pdf" descr="Figur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2693" y="2943090"/>
            <a:ext cx="17078614" cy="870431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Updrafts"/>
          <p:cNvSpPr txBox="1"/>
          <p:nvPr/>
        </p:nvSpPr>
        <p:spPr>
          <a:xfrm>
            <a:off x="14798852" y="5560825"/>
            <a:ext cx="2682597" cy="870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Updrafts</a:t>
            </a:r>
          </a:p>
        </p:txBody>
      </p:sp>
      <p:sp>
        <p:nvSpPr>
          <p:cNvPr id="198" name="Downdrafts"/>
          <p:cNvSpPr txBox="1"/>
          <p:nvPr/>
        </p:nvSpPr>
        <p:spPr>
          <a:xfrm>
            <a:off x="7024945" y="5354178"/>
            <a:ext cx="3525927" cy="870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Downdrafts</a:t>
            </a:r>
          </a:p>
        </p:txBody>
      </p:sp>
      <p:sp>
        <p:nvSpPr>
          <p:cNvPr id="199" name="Yeung et al. 2021"/>
          <p:cNvSpPr txBox="1"/>
          <p:nvPr/>
        </p:nvSpPr>
        <p:spPr>
          <a:xfrm>
            <a:off x="10052755" y="11458482"/>
            <a:ext cx="477896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/>
            </a:lvl1pPr>
          </a:lstStyle>
          <a:p>
            <a:pPr/>
            <a:r>
              <a:t>Yeung et al. 2021</a:t>
            </a:r>
          </a:p>
        </p:txBody>
      </p:sp>
      <p:sp>
        <p:nvSpPr>
          <p:cNvPr id="200" name="See also Giangrande et al. 2013"/>
          <p:cNvSpPr txBox="1"/>
          <p:nvPr/>
        </p:nvSpPr>
        <p:spPr>
          <a:xfrm>
            <a:off x="7969752" y="12530813"/>
            <a:ext cx="8944966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See also </a:t>
            </a:r>
            <a:r>
              <a:rPr i="1"/>
              <a:t>Giangrande et al. 2013</a:t>
            </a:r>
            <a:r>
              <a:t> </a:t>
            </a:r>
          </a:p>
        </p:txBody>
      </p:sp>
      <p:sp>
        <p:nvSpPr>
          <p:cNvPr id="201" name="Downdrafts (and updrafts) occur at all levels"/>
          <p:cNvSpPr txBox="1"/>
          <p:nvPr/>
        </p:nvSpPr>
        <p:spPr>
          <a:xfrm>
            <a:off x="4709788" y="1124905"/>
            <a:ext cx="21971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Downdrafts (and updrafts) occur at all levels</a:t>
            </a:r>
          </a:p>
        </p:txBody>
      </p:sp>
      <p:sp>
        <p:nvSpPr>
          <p:cNvPr id="202" name="Darwin vertical doppler radar"/>
          <p:cNvSpPr txBox="1"/>
          <p:nvPr/>
        </p:nvSpPr>
        <p:spPr>
          <a:xfrm>
            <a:off x="20110505" y="7710699"/>
            <a:ext cx="3744848" cy="1331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Darwin vertical doppler radar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Examine environment-downdraft relationship in simulated convection"/>
          <p:cNvSpPr txBox="1"/>
          <p:nvPr>
            <p:ph type="title"/>
          </p:nvPr>
        </p:nvSpPr>
        <p:spPr>
          <a:xfrm>
            <a:off x="1206500" y="1079500"/>
            <a:ext cx="21802005" cy="2179632"/>
          </a:xfrm>
          <a:prstGeom prst="rect">
            <a:avLst/>
          </a:prstGeom>
        </p:spPr>
        <p:txBody>
          <a:bodyPr/>
          <a:lstStyle>
            <a:lvl1pPr defTabSz="2170121">
              <a:defRPr spc="-151" sz="7565"/>
            </a:lvl1pPr>
          </a:lstStyle>
          <a:p>
            <a:pPr/>
            <a:r>
              <a:t>Examine environment-downdraft relationship in simulated convection</a:t>
            </a:r>
          </a:p>
        </p:txBody>
      </p:sp>
      <p:sp>
        <p:nvSpPr>
          <p:cNvPr id="205" name="ICON model v2.1.02; DYAMOND set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ICON model v2.1.02; DYAMOND setup</a:t>
            </a:r>
          </a:p>
          <a:p>
            <a:pPr/>
            <a:r>
              <a:t>20 days simulation, global, 5km mesh, 90 levels (use last five days only)</a:t>
            </a:r>
          </a:p>
          <a:p>
            <a:pPr/>
            <a:r>
              <a:t>Model output every 15 min</a:t>
            </a:r>
          </a:p>
        </p:txBody>
      </p:sp>
      <p:pic>
        <p:nvPicPr>
          <p:cNvPr id="206" name="r2b02_europe.png" descr="r2b02_europ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89155" y="7337557"/>
            <a:ext cx="5717553" cy="5717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ident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 identification</a:t>
            </a:r>
          </a:p>
        </p:txBody>
      </p:sp>
      <p:sp>
        <p:nvSpPr>
          <p:cNvPr id="209" name="Precipitation objects found…"/>
          <p:cNvSpPr txBox="1"/>
          <p:nvPr>
            <p:ph type="body" sz="half" idx="1"/>
          </p:nvPr>
        </p:nvSpPr>
        <p:spPr>
          <a:xfrm>
            <a:off x="1206500" y="4248504"/>
            <a:ext cx="9886306" cy="8256012"/>
          </a:xfrm>
          <a:prstGeom prst="rect">
            <a:avLst/>
          </a:prstGeom>
        </p:spPr>
        <p:txBody>
          <a:bodyPr/>
          <a:lstStyle/>
          <a:p>
            <a:pPr marL="560831" indent="-560831" defTabSz="2243271">
              <a:spcBef>
                <a:spcPts val="4100"/>
              </a:spcBef>
              <a:defRPr sz="4416"/>
            </a:pPr>
            <a:r>
              <a:t>Precipitation objects found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Recorded for each object:</a:t>
            </a:r>
          </a:p>
          <a:p>
            <a:pPr lvl="1" marL="1121663" indent="-560831" defTabSz="2243271">
              <a:spcBef>
                <a:spcPts val="4100"/>
              </a:spcBef>
              <a:defRPr sz="4416"/>
            </a:pPr>
            <a:r>
              <a:t>Updraft and downdraft mass fluxes and mean velocities (1 Pa/sec threshold from 1-3km altitude applied)</a:t>
            </a:r>
          </a:p>
          <a:p>
            <a:pPr lvl="1" marL="1121663" indent="-560831" defTabSz="2243271">
              <a:spcBef>
                <a:spcPts val="4100"/>
              </a:spcBef>
              <a:defRPr sz="4416"/>
            </a:pPr>
            <a:r>
              <a:t>Mean environmental conditions (200x200km box)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Precip and draft properties lag environmental ones by 0.5-2 hrs.</a:t>
            </a:r>
          </a:p>
        </p:txBody>
      </p:sp>
      <p:pic>
        <p:nvPicPr>
          <p:cNvPr id="210" name="Method.pdf" descr="Metho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9942" y="1110186"/>
            <a:ext cx="12923236" cy="11495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ICON is missing upper-level downdrafts"/>
          <p:cNvSpPr txBox="1"/>
          <p:nvPr>
            <p:ph type="title"/>
          </p:nvPr>
        </p:nvSpPr>
        <p:spPr>
          <a:xfrm>
            <a:off x="1206500" y="857068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 spc="-144" sz="7200"/>
            </a:lvl1pPr>
          </a:lstStyle>
          <a:p>
            <a:pPr/>
            <a:r>
              <a:t>ICON is missing upper-level downdrafts</a:t>
            </a:r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avg_time_evl_downdrafts_const_downdraft_condition.pdf" descr="avg_time_evl_downdrafts_const_downdraft_condit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570950" y="2889318"/>
            <a:ext cx="30693225" cy="8829667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ectangle"/>
          <p:cNvSpPr/>
          <p:nvPr/>
        </p:nvSpPr>
        <p:spPr>
          <a:xfrm>
            <a:off x="-593295" y="2042955"/>
            <a:ext cx="3594557" cy="10522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6" name="0 km"/>
          <p:cNvSpPr txBox="1"/>
          <p:nvPr/>
        </p:nvSpPr>
        <p:spPr>
          <a:xfrm>
            <a:off x="1482355" y="10034729"/>
            <a:ext cx="1066852" cy="59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0 km</a:t>
            </a:r>
          </a:p>
        </p:txBody>
      </p:sp>
      <p:sp>
        <p:nvSpPr>
          <p:cNvPr id="217" name="10 km"/>
          <p:cNvSpPr txBox="1"/>
          <p:nvPr/>
        </p:nvSpPr>
        <p:spPr>
          <a:xfrm>
            <a:off x="1362315" y="3711230"/>
            <a:ext cx="1306932" cy="59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10 km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