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6" r:id="rId4"/>
    <p:sldId id="265" r:id="rId5"/>
    <p:sldId id="319" r:id="rId6"/>
    <p:sldId id="274" r:id="rId7"/>
    <p:sldId id="261" r:id="rId8"/>
    <p:sldId id="260" r:id="rId9"/>
    <p:sldId id="322" r:id="rId10"/>
    <p:sldId id="275" r:id="rId11"/>
    <p:sldId id="263" r:id="rId12"/>
    <p:sldId id="321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223"/>
    <p:restoredTop sz="96327"/>
  </p:normalViewPr>
  <p:slideViewPr>
    <p:cSldViewPr snapToGrid="0" snapToObjects="1">
      <p:cViewPr varScale="1">
        <p:scale>
          <a:sx n="163" d="100"/>
          <a:sy n="163" d="100"/>
        </p:scale>
        <p:origin x="184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901A1-EF77-B046-8D17-A4668A2F60CD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5D210-D234-3444-A13A-75DEEC9A9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49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Notes: - An important objective is to enable the US climate and weather research community to use the faster machines in the world. 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Our goal is to build and test across multiple platforms and centers to ensure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EarthWorks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is easy to build and run. 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We are initially focused on a subset of large NSF and DoE systems, because of our limited resources. 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Several systems, shown in </a:t>
            </a:r>
            <a:r>
              <a:rPr lang="en-US" sz="1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green 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are based on hybrid nodes composed of </a:t>
            </a:r>
            <a:r>
              <a:rPr lang="en-US" sz="1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AMD CPUs and NVIDIA GPUs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. 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Systems shown in </a:t>
            </a:r>
            <a:r>
              <a:rPr lang="en-US" sz="1400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, e.g. Cheyenne, Frontera are </a:t>
            </a:r>
            <a:r>
              <a:rPr lang="en-US" sz="1400" dirty="0">
                <a:solidFill>
                  <a:srgbClr val="4A86E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Intel Xeon</a:t>
            </a:r>
            <a:r>
              <a:rPr lang="en-US" sz="14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CPU-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based systems. 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The architecture of Horizon, the mid-decade NSF Leadership Class system at TACC, is currently undefined.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On NSF systems:</a:t>
            </a:r>
            <a:endParaRPr sz="1400" u="sng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At NCAR,  </a:t>
            </a: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Key point: a large Cheyenne allocation has recently been awarded to continue to build and test the CPU version of </a:t>
            </a:r>
            <a:r>
              <a:rPr lang="en-US" sz="1400" u="sng" dirty="0" err="1">
                <a:latin typeface="Arial"/>
                <a:ea typeface="Arial"/>
                <a:cs typeface="Arial"/>
                <a:sym typeface="Arial"/>
              </a:rPr>
              <a:t>EarthWorks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. Awarded Resources at NCAR include: Casper: 10,000.0 Core-hours,  Campaign Storage: 110.0 TB , Cheyenne: 22,2M Core-hours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Key point: At TACC, a Community Earth System Model (CESM) using the MPAS atmosphere will serve as a Characteristic Science Application (CSA)  for NSF’s next generation Leadership Class Computing Facility (LCCF) system, tentatively called Horizon, and </a:t>
            </a:r>
            <a:r>
              <a:rPr lang="en-US" sz="1400" u="sng" dirty="0" err="1">
                <a:latin typeface="Arial"/>
                <a:ea typeface="Arial"/>
                <a:cs typeface="Arial"/>
                <a:sym typeface="Arial"/>
              </a:rPr>
              <a:t>EarthWorks</a:t>
            </a: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 is collaborating in this effort.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Under this CSA program, TACC is paying for a postdoc at CSU to help work on establishing a “figure of merit” for measuring earth system model improvements. We have 10,000 node-hours of Frontera and 1800 node-hours of Longhorn, and 10 TB of shared storage allocated at TACC for this work.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br>
              <a:rPr lang="en-US" sz="14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DoE systems: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Argonne National Laboratory: </a:t>
            </a: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Key point: </a:t>
            </a:r>
            <a:r>
              <a:rPr lang="en-US" sz="1400" u="sng" dirty="0" err="1">
                <a:latin typeface="Arial"/>
                <a:ea typeface="Arial"/>
                <a:cs typeface="Arial"/>
                <a:sym typeface="Arial"/>
              </a:rPr>
              <a:t>EarthWorks</a:t>
            </a: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 has received a Director Discretionary at  ALCF, primarily for GPU porting and testing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. Namely: 80 node-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hrs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on Theta (an Intel KNL system), 256 node-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hrs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ThetaGPU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(a GPU system), 25 node-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hrs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on the Cooley, a data analysis system, and 20 TB of storage on Grand (kind of like GLADE).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National Energy Research Scientific Computing (NERSC) Center: </a:t>
            </a: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Key Point: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u="sng" dirty="0">
                <a:latin typeface="Arial"/>
                <a:ea typeface="Arial"/>
                <a:cs typeface="Arial"/>
                <a:sym typeface="Arial"/>
              </a:rPr>
              <a:t>We received an ERCAP (Energy Research Computing Allocations Process) proposal for CPU/GPU testing. 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Namely: 500 AMD CPU node-hour and 175 hybrid CPU/GPU node-hours on Perlmutter, along with 20 TB of community file system (CFS) - again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kinda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like GLADE, and 2 TB of data archive.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What about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Exascale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systems? Now, in case you are asked about migrating to Aurora or Frontier, the big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exascale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systems, understand that to run on Aurora we will need to migrate our directives from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OpenACC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to OpenMP. This is not trivial, but we are seeing some automated tools emerging for assisting in this migration. For example, Jian Sun at NCAR in CISL/TDD Division  has performed tests on the PUMAS cloud microphysics code, translating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OpenACC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to OpenMP semi-automatically, with reasonable performance portability demonstrated.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Made with CVDP … </a:t>
            </a: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55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13e3153da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13e3153da_1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313e3153da_1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13e3153da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313e3153da_1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313e3153da_1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97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EC19-7C0D-A954-2D8A-2AAD78729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A8358-95FA-B6AA-9F2A-8466B9F75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885E6-EA24-3CD4-A9CD-6CB6DAE3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7B93D-BF63-1513-7F0C-184982DF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60877-84AB-03AC-F67D-132DF649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65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7632-1EF2-412A-5CAE-81F6DD51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79307-B80E-3794-9405-BE66FBBED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F5320-7711-6EB1-19C8-9413E7C2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C92AA-49B9-9BAE-7865-1AC8A3BC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2541-F383-4BF1-39C3-DF4432B4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3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2A2B6B-F65D-2C80-005A-F8FD96248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AD5FC-6BB2-4131-5265-78A447DE0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8EBDD-6F16-4621-969E-D7A84346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37BA7-4D70-FC1D-A038-0F54C4EC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7C698-5A04-D9EA-57D4-70B492A3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3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914400" lvl="1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13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493D-5DA3-11DA-E8FC-5FD4C2B7B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2DE55-A50F-E1C6-8B0A-F01D06A4B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47FF6-4FDD-96DD-F208-B804990D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1F21-91D7-45F4-14BC-6C79ADC2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5E947-6494-71D0-9ACF-6FC21A64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C32E-5B6A-799A-BCC4-31551D10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042B2-ECD7-7310-3552-BEE54BC0C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FE315-C36A-414A-DB00-CD8A98E0E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A3E51-C733-8FCE-6214-FC2965887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369B8-63E5-F401-9DD9-FC1EE093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F93C-D9BE-D7DC-ADAB-D3B5F3D2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16725-E7A3-55B6-8DB4-1E52BCD28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8962-D11A-58E1-FC47-6BC515432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2F4C1-C8F6-97CF-7F07-10C2E65E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6FDCA-2451-B829-670C-9BAC75FB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7106-66BC-246E-95A6-8E8D79A2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9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E4E36-7F1F-AD51-16F0-45021277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20C02-8436-ADF1-FCE5-16EF779C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E8928-BBF2-0822-B896-78EFF6E6B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15F4A-CC30-DA1A-E8F1-BB5DC34A8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3AC5-22AE-52B2-099E-B1D9D655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11A34-5A83-2D35-63A1-65E680C6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86F0B-B64C-65D3-F342-A5524351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C9465C-F0BB-D030-AD19-25F38218F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2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23C8-995B-B9BF-7AA6-9B407197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35B1FE-9DE1-23BD-330A-D1E279DB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07426-9B78-1E82-A65E-6EBCBA47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A2459-712A-10C1-85FD-138DECA8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2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9F5254-4582-AABC-60C1-FA1D1102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ED350-AA49-FF8C-9EE7-ED54D566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8F86D-FACB-30FC-2015-032F7089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0A14-91C8-547A-D06B-6925629E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5B8CE-C0A8-0989-B542-BEC3C6FE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93191-BEDA-3334-8A9E-850E659E5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F48F3-4602-9903-282B-139A48B1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A62C0-0E4D-B9E4-EDAD-A1A94BBA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9CACD-D4D5-1A36-0EA7-DAF231E8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1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C6BC0-4CAC-A021-E997-26E3912B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5E96D-A760-1834-A9D3-BC9E0F17C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69098-FD21-DB48-EC75-A51BF071A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07A6F-86F4-5082-FD76-5CBFEA65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F254A-A1F3-F065-41E8-E5409B05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75FB7-EE7F-0687-97A0-B7B1D50A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3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55F0AE-3FE5-92A8-5F86-A4290288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09381-C237-8111-5DF1-C388EBF38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AD76C-A10D-9B6E-5BEA-5C5B73DE1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78FFF-45F0-4F46-A391-08C660DE06DE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DEA95-34DA-3B68-D726-64C1245BA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6E94C-4670-4F93-CBBE-6E05CB7A3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8ADB-8FB7-C240-B17D-04CA3EA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2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(null)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/>
        </p:nvSpPr>
        <p:spPr>
          <a:xfrm>
            <a:off x="3000375" y="152876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175" y="133653"/>
            <a:ext cx="766006" cy="7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0" y="47200"/>
            <a:ext cx="12192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Gill Sans"/>
                <a:ea typeface="Gill Sans"/>
                <a:cs typeface="Gill Sans"/>
                <a:sym typeface="Gill Sans"/>
              </a:rPr>
              <a:t>EarthWorks</a:t>
            </a:r>
            <a:endParaRPr sz="4400" b="1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Progress towards a storm-resolving coupled model</a:t>
            </a:r>
            <a:endParaRPr sz="6200" b="1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8350" y="1507450"/>
            <a:ext cx="4091625" cy="29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0" y="4427323"/>
            <a:ext cx="12192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David Randall</a:t>
            </a:r>
            <a:r>
              <a:rPr lang="en-US" sz="2000" baseline="30000" dirty="0"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James Hurrell</a:t>
            </a:r>
            <a:r>
              <a:rPr lang="en-US" sz="2000" baseline="30000" dirty="0"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Donald Dazlich</a:t>
            </a:r>
            <a:r>
              <a:rPr lang="en-US" sz="2000" baseline="30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Lantao Sun</a:t>
            </a:r>
            <a:r>
              <a:rPr lang="en-US" sz="2000" baseline="30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2000" baseline="30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algn="ctr"/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William Skamarock</a:t>
            </a:r>
            <a:r>
              <a:rPr lang="en-US" sz="2000" baseline="30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Andrew Gettelman</a:t>
            </a:r>
            <a:r>
              <a:rPr lang="en-US" sz="2000" baseline="30000" dirty="0"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Thomas Hauser</a:t>
            </a:r>
            <a:r>
              <a:rPr lang="en-US" sz="2000" baseline="30000" dirty="0"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Sheri Mickelson</a:t>
            </a:r>
            <a:r>
              <a:rPr lang="en-US" sz="2000" baseline="30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Mariana Vertenstein</a:t>
            </a:r>
            <a:r>
              <a:rPr lang="en-US" sz="2000" baseline="30000" dirty="0"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2000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Richard Loft</a:t>
            </a:r>
            <a:r>
              <a:rPr lang="en-US" sz="2000" baseline="30000" dirty="0">
                <a:latin typeface="Gill Sans"/>
                <a:ea typeface="Gill Sans"/>
                <a:cs typeface="Gill Sans"/>
                <a:sym typeface="Gill Sans"/>
              </a:rPr>
              <a:t>3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Phil Jones</a:t>
            </a:r>
            <a:r>
              <a:rPr lang="en-US" sz="2000" baseline="30000" dirty="0">
                <a:latin typeface="Gill Sans"/>
                <a:ea typeface="Gill Sans"/>
                <a:cs typeface="Gill Sans"/>
                <a:sym typeface="Gill Sans"/>
              </a:rPr>
              <a:t>4</a:t>
            </a:r>
            <a:endParaRPr sz="2000" baseline="300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0" y="5499475"/>
            <a:ext cx="1219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Colorado State University</a:t>
            </a:r>
            <a:endParaRPr dirty="0">
              <a:solidFill>
                <a:srgbClr val="1C4587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National Center for Atmospheric Research</a:t>
            </a:r>
            <a:endParaRPr dirty="0">
              <a:solidFill>
                <a:srgbClr val="1C4587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r>
            <a:r>
              <a:rPr lang="en-US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AreandDee, LLC</a:t>
            </a:r>
            <a:endParaRPr dirty="0">
              <a:solidFill>
                <a:srgbClr val="1C4587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r>
              <a:rPr lang="en-US" dirty="0">
                <a:solidFill>
                  <a:srgbClr val="1C4587"/>
                </a:solidFill>
                <a:latin typeface="Gill Sans"/>
                <a:ea typeface="Gill Sans"/>
                <a:cs typeface="Gill Sans"/>
                <a:sym typeface="Gill Sans"/>
              </a:rPr>
              <a:t>Los Alamos National Laboratory</a:t>
            </a:r>
            <a:endParaRPr dirty="0">
              <a:solidFill>
                <a:srgbClr val="1C4587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18339E3-AEF3-C740-9C7D-EAA341C3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8834" y="6033904"/>
            <a:ext cx="9421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21F75-6C4F-884C-820B-D28183564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" y="6212541"/>
            <a:ext cx="2812935" cy="5625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/>
          <p:nvPr/>
        </p:nvSpPr>
        <p:spPr>
          <a:xfrm>
            <a:off x="598831" y="1647990"/>
            <a:ext cx="350624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0 UTC 26 April 2017 initialization</a:t>
            </a:r>
            <a:endParaRPr dirty="0">
              <a:latin typeface="Gill Sans MT" panose="020B0502020104020203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60-3 km variable-resolution mesh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Gill Sans MT" panose="020B0502020104020203" pitchFamily="34" charset="77"/>
            </a:endParaRPr>
          </a:p>
        </p:txBody>
      </p:sp>
      <p:pic>
        <p:nvPicPr>
          <p:cNvPr id="183" name="Google Shape;183;p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3181" t="29663" r="23116" b="27641"/>
          <a:stretch/>
        </p:blipFill>
        <p:spPr>
          <a:xfrm>
            <a:off x="84374" y="2368172"/>
            <a:ext cx="4117976" cy="423690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/>
          <p:nvPr/>
        </p:nvSpPr>
        <p:spPr>
          <a:xfrm>
            <a:off x="1" y="0"/>
            <a:ext cx="1219199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Atmosphere Testing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MPAS - CAM6 physics at convection-permitting scales</a:t>
            </a:r>
            <a:endParaRPr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Central US spring test case, 24 hour forecast</a:t>
            </a: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188" name="Google Shape;188;p7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5240"/>
          <a:stretch/>
        </p:blipFill>
        <p:spPr>
          <a:xfrm>
            <a:off x="5029203" y="1651297"/>
            <a:ext cx="3852150" cy="517752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/>
          <p:nvPr/>
        </p:nvSpPr>
        <p:spPr>
          <a:xfrm>
            <a:off x="5048655" y="1653704"/>
            <a:ext cx="3861881" cy="5194570"/>
          </a:xfrm>
          <a:prstGeom prst="rect">
            <a:avLst/>
          </a:prstGeom>
          <a:noFill/>
          <a:ln w="571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7"/>
          <p:cNvSpPr txBox="1"/>
          <p:nvPr/>
        </p:nvSpPr>
        <p:spPr>
          <a:xfrm>
            <a:off x="9199254" y="2097213"/>
            <a:ext cx="2992746" cy="64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Observed reflectivity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dBZ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00 UTC 27 April 2017</a:t>
            </a:r>
            <a:endParaRPr dirty="0"/>
          </a:p>
        </p:txBody>
      </p:sp>
      <p:sp>
        <p:nvSpPr>
          <p:cNvPr id="18" name="Google Shape;364;p17">
            <a:extLst>
              <a:ext uri="{FF2B5EF4-FFF2-40B4-BE49-F238E27FC236}">
                <a16:creationId xmlns:a16="http://schemas.microsoft.com/office/drawing/2014/main" id="{AB447362-711A-6A8B-B214-F3A91287CE3A}"/>
              </a:ext>
            </a:extLst>
          </p:cNvPr>
          <p:cNvSpPr txBox="1"/>
          <p:nvPr/>
        </p:nvSpPr>
        <p:spPr>
          <a:xfrm>
            <a:off x="10142516" y="4763120"/>
            <a:ext cx="12650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leading line</a:t>
            </a:r>
            <a:endParaRPr dirty="0"/>
          </a:p>
        </p:txBody>
      </p:sp>
      <p:cxnSp>
        <p:nvCxnSpPr>
          <p:cNvPr id="19" name="Google Shape;365;p17">
            <a:extLst>
              <a:ext uri="{FF2B5EF4-FFF2-40B4-BE49-F238E27FC236}">
                <a16:creationId xmlns:a16="http://schemas.microsoft.com/office/drawing/2014/main" id="{89E52480-0E68-86C1-B84B-FB55C73BBC58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556443" y="4947786"/>
            <a:ext cx="3586073" cy="85962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" name="Google Shape;366;p17">
            <a:extLst>
              <a:ext uri="{FF2B5EF4-FFF2-40B4-BE49-F238E27FC236}">
                <a16:creationId xmlns:a16="http://schemas.microsoft.com/office/drawing/2014/main" id="{672CF3EE-FA7F-71AC-3F68-B2010706B232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451387" y="4153711"/>
            <a:ext cx="2691129" cy="7940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" name="Google Shape;367;p17">
            <a:extLst>
              <a:ext uri="{FF2B5EF4-FFF2-40B4-BE49-F238E27FC236}">
                <a16:creationId xmlns:a16="http://schemas.microsoft.com/office/drawing/2014/main" id="{298E0723-2B88-047A-A312-E8FDA8197FD0}"/>
              </a:ext>
            </a:extLst>
          </p:cNvPr>
          <p:cNvSpPr/>
          <p:nvPr/>
        </p:nvSpPr>
        <p:spPr>
          <a:xfrm rot="-4291732">
            <a:off x="5486295" y="3758662"/>
            <a:ext cx="2886142" cy="62436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68;p17">
            <a:extLst>
              <a:ext uri="{FF2B5EF4-FFF2-40B4-BE49-F238E27FC236}">
                <a16:creationId xmlns:a16="http://schemas.microsoft.com/office/drawing/2014/main" id="{2C2F5C28-8FCF-F8BB-E505-7C33FA87E7B7}"/>
              </a:ext>
            </a:extLst>
          </p:cNvPr>
          <p:cNvSpPr txBox="1"/>
          <p:nvPr/>
        </p:nvSpPr>
        <p:spPr>
          <a:xfrm>
            <a:off x="10142516" y="3865504"/>
            <a:ext cx="12283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endParaRPr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stratiform</a:t>
            </a:r>
            <a:endParaRPr dirty="0">
              <a:solidFill>
                <a:srgbClr val="FF0000"/>
              </a:solidFill>
            </a:endParaRPr>
          </a:p>
        </p:txBody>
      </p:sp>
      <p:cxnSp>
        <p:nvCxnSpPr>
          <p:cNvPr id="29" name="Google Shape;369;p17">
            <a:extLst>
              <a:ext uri="{FF2B5EF4-FFF2-40B4-BE49-F238E27FC236}">
                <a16:creationId xmlns:a16="http://schemas.microsoft.com/office/drawing/2014/main" id="{86752F99-04DD-B063-F1C0-99F4EE66691E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6974732" y="3949430"/>
            <a:ext cx="3167784" cy="23924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6" name="Google Shape;184;p7">
            <a:extLst>
              <a:ext uri="{FF2B5EF4-FFF2-40B4-BE49-F238E27FC236}">
                <a16:creationId xmlns:a16="http://schemas.microsoft.com/office/drawing/2014/main" id="{E25E70D6-8BC7-A1DC-EEC1-B02C1B8475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85404" b="2924"/>
          <a:stretch/>
        </p:blipFill>
        <p:spPr>
          <a:xfrm>
            <a:off x="9071368" y="2704290"/>
            <a:ext cx="3120632" cy="4280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240C9-C20A-AE24-48D0-35EE1024BB9A}"/>
              </a:ext>
            </a:extLst>
          </p:cNvPr>
          <p:cNvSpPr txBox="1"/>
          <p:nvPr/>
        </p:nvSpPr>
        <p:spPr>
          <a:xfrm>
            <a:off x="9309371" y="5787957"/>
            <a:ext cx="249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comma-shaped</a:t>
            </a:r>
          </a:p>
          <a:p>
            <a:pPr algn="ctr"/>
            <a:r>
              <a:rPr lang="en-US" dirty="0"/>
              <a:t>convective system</a:t>
            </a:r>
          </a:p>
        </p:txBody>
      </p:sp>
    </p:spTree>
    <p:extLst>
      <p:ext uri="{BB962C8B-B14F-4D97-AF65-F5344CB8AC3E}">
        <p14:creationId xmlns:p14="http://schemas.microsoft.com/office/powerpoint/2010/main" val="143274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AC4506B-F897-32F0-3D10-D09E5B00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13" t="33906" r="27078" b="23217"/>
          <a:stretch/>
        </p:blipFill>
        <p:spPr>
          <a:xfrm>
            <a:off x="6160227" y="1957240"/>
            <a:ext cx="2507929" cy="4038798"/>
          </a:xfrm>
          <a:prstGeom prst="rect">
            <a:avLst/>
          </a:prstGeom>
        </p:spPr>
      </p:pic>
      <p:sp>
        <p:nvSpPr>
          <p:cNvPr id="20" name="Google Shape;186;p7">
            <a:extLst>
              <a:ext uri="{FF2B5EF4-FFF2-40B4-BE49-F238E27FC236}">
                <a16:creationId xmlns:a16="http://schemas.microsoft.com/office/drawing/2014/main" id="{FE82FCC4-BCAF-7D2C-F6D9-05B18B3C6843}"/>
              </a:ext>
            </a:extLst>
          </p:cNvPr>
          <p:cNvSpPr txBox="1"/>
          <p:nvPr/>
        </p:nvSpPr>
        <p:spPr>
          <a:xfrm>
            <a:off x="0" y="3347"/>
            <a:ext cx="1219199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Atmosphere Testing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MPAS - CAM6 physics at convection-permitting scales</a:t>
            </a:r>
            <a:endParaRPr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Central US spring test case, 24 hour forecast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2" name="Google Shape;387;p18">
            <a:extLst>
              <a:ext uri="{FF2B5EF4-FFF2-40B4-BE49-F238E27FC236}">
                <a16:creationId xmlns:a16="http://schemas.microsoft.com/office/drawing/2014/main" id="{D5E2BB0E-BF63-1889-8081-269DF0755572}"/>
              </a:ext>
            </a:extLst>
          </p:cNvPr>
          <p:cNvSpPr txBox="1"/>
          <p:nvPr/>
        </p:nvSpPr>
        <p:spPr>
          <a:xfrm>
            <a:off x="9143913" y="1892836"/>
            <a:ext cx="2769736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Takeaways:</a:t>
            </a:r>
            <a:endParaRPr dirty="0">
              <a:latin typeface="Gill Sans MT" panose="020B0502020104020203" pitchFamily="34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CAM6 physics is stable at 3 km </a:t>
            </a:r>
            <a:r>
              <a:rPr lang="en-US" sz="1800" i="1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for these cases</a:t>
            </a:r>
            <a:endParaRPr dirty="0">
              <a:latin typeface="Gill Sans MT" panose="020B0502020104020203" pitchFamily="34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MG3 microphysics is an improvement over MG2 (not shown)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ill Sans MT" panose="020B0502020104020203" pitchFamily="34" charset="77"/>
                <a:cs typeface="Calibri"/>
                <a:sym typeface="Calibri"/>
              </a:rPr>
              <a:t>System-scale structure not well simulated with CAM6 physics (leading line - trailing stratiform structure).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There are issues with the physics that need to be addressed.</a:t>
            </a: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73A94-B856-E6DE-02AA-BA8C8D4684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04" b="2924"/>
          <a:stretch/>
        </p:blipFill>
        <p:spPr>
          <a:xfrm>
            <a:off x="3635116" y="6104850"/>
            <a:ext cx="3815219" cy="350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BA801-A6E5-33A8-F3ED-60B7AB0A2636}"/>
              </a:ext>
            </a:extLst>
          </p:cNvPr>
          <p:cNvSpPr txBox="1"/>
          <p:nvPr/>
        </p:nvSpPr>
        <p:spPr>
          <a:xfrm>
            <a:off x="1700889" y="6067070"/>
            <a:ext cx="17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Reflectivity (</a:t>
            </a:r>
            <a:r>
              <a:rPr lang="en-US" dirty="0" err="1"/>
              <a:t>dBZ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F3E05-B6A5-8F00-C690-14E273D4B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40" y="1909824"/>
            <a:ext cx="2563943" cy="4065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73399-476C-D3D6-2FCE-C70C94F34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45" r="16634"/>
          <a:stretch/>
        </p:blipFill>
        <p:spPr>
          <a:xfrm>
            <a:off x="3414941" y="1892836"/>
            <a:ext cx="2567836" cy="42024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BC3864-8794-CA10-A3D4-1EC57354E1B6}"/>
              </a:ext>
            </a:extLst>
          </p:cNvPr>
          <p:cNvSpPr/>
          <p:nvPr/>
        </p:nvSpPr>
        <p:spPr>
          <a:xfrm>
            <a:off x="659216" y="1927219"/>
            <a:ext cx="2567835" cy="4070959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967EC4-6CFD-4DC6-5B13-63CF03978EE2}"/>
              </a:ext>
            </a:extLst>
          </p:cNvPr>
          <p:cNvSpPr/>
          <p:nvPr/>
        </p:nvSpPr>
        <p:spPr>
          <a:xfrm>
            <a:off x="3404503" y="1927219"/>
            <a:ext cx="2567835" cy="4070959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419DC-CF5E-FBA1-D52F-242778E0E47E}"/>
              </a:ext>
            </a:extLst>
          </p:cNvPr>
          <p:cNvSpPr txBox="1"/>
          <p:nvPr/>
        </p:nvSpPr>
        <p:spPr>
          <a:xfrm>
            <a:off x="689236" y="1957240"/>
            <a:ext cx="1053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E289C-5347-CC77-4273-519AE98F75FA}"/>
              </a:ext>
            </a:extLst>
          </p:cNvPr>
          <p:cNvSpPr txBox="1"/>
          <p:nvPr/>
        </p:nvSpPr>
        <p:spPr>
          <a:xfrm>
            <a:off x="3442081" y="1968292"/>
            <a:ext cx="13452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WRF physics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E46D17-71F9-0B17-C786-B01A6EFA30D9}"/>
              </a:ext>
            </a:extLst>
          </p:cNvPr>
          <p:cNvSpPr/>
          <p:nvPr/>
        </p:nvSpPr>
        <p:spPr>
          <a:xfrm>
            <a:off x="6096000" y="1932667"/>
            <a:ext cx="2567835" cy="4070959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8C9FE2-8BBE-4855-FB40-F8FECAE9261A}"/>
              </a:ext>
            </a:extLst>
          </p:cNvPr>
          <p:cNvSpPr txBox="1"/>
          <p:nvPr/>
        </p:nvSpPr>
        <p:spPr>
          <a:xfrm>
            <a:off x="6133462" y="1957916"/>
            <a:ext cx="13168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CAM6/MG3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FF0E8E-F2A3-DC62-BFB2-6ACF42B40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3" t="29005" r="24854" b="18003"/>
          <a:stretch/>
        </p:blipFill>
        <p:spPr>
          <a:xfrm>
            <a:off x="3340110" y="2558943"/>
            <a:ext cx="2717552" cy="3369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3E3919-FF1C-04AB-97FC-CB62FBCAB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76" t="29030" r="24258" b="17700"/>
          <a:stretch/>
        </p:blipFill>
        <p:spPr>
          <a:xfrm>
            <a:off x="6256735" y="2537924"/>
            <a:ext cx="2771081" cy="3355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4CB420-2773-CC38-0610-B54F777E95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84"/>
          <a:stretch/>
        </p:blipFill>
        <p:spPr>
          <a:xfrm>
            <a:off x="261889" y="2163021"/>
            <a:ext cx="2817641" cy="3751356"/>
          </a:xfrm>
          <a:prstGeom prst="rect">
            <a:avLst/>
          </a:prstGeom>
        </p:spPr>
      </p:pic>
      <p:sp>
        <p:nvSpPr>
          <p:cNvPr id="8" name="Google Shape;186;p7">
            <a:extLst>
              <a:ext uri="{FF2B5EF4-FFF2-40B4-BE49-F238E27FC236}">
                <a16:creationId xmlns:a16="http://schemas.microsoft.com/office/drawing/2014/main" id="{F9E0A408-087A-B34B-6952-8324F7347852}"/>
              </a:ext>
            </a:extLst>
          </p:cNvPr>
          <p:cNvSpPr txBox="1"/>
          <p:nvPr/>
        </p:nvSpPr>
        <p:spPr>
          <a:xfrm>
            <a:off x="0" y="3347"/>
            <a:ext cx="1219199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Atmosphere Testing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MPAS - CAM6 physics at convection-permitting scales</a:t>
            </a:r>
            <a:endParaRPr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Another Central US spring test case, 27 hour forecast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Gill Sans MT" panose="020B0502020104020203" pitchFamily="34" charset="77"/>
                <a:cs typeface="Calibri"/>
                <a:sym typeface="Calibri"/>
              </a:rPr>
              <a:t>Valid 03 UTC 10 October 2014</a:t>
            </a:r>
            <a:endParaRPr dirty="0">
              <a:latin typeface="Gill Sans MT" panose="020B0502020104020203" pitchFamily="34" charset="77"/>
            </a:endParaRPr>
          </a:p>
        </p:txBody>
      </p:sp>
      <p:sp>
        <p:nvSpPr>
          <p:cNvPr id="9" name="Google Shape;190;p7">
            <a:extLst>
              <a:ext uri="{FF2B5EF4-FFF2-40B4-BE49-F238E27FC236}">
                <a16:creationId xmlns:a16="http://schemas.microsoft.com/office/drawing/2014/main" id="{9AA7E2C9-7F60-7D2A-6CD4-4AEDF980444D}"/>
              </a:ext>
            </a:extLst>
          </p:cNvPr>
          <p:cNvSpPr/>
          <p:nvPr/>
        </p:nvSpPr>
        <p:spPr>
          <a:xfrm>
            <a:off x="244520" y="2169244"/>
            <a:ext cx="2866542" cy="3724111"/>
          </a:xfrm>
          <a:prstGeom prst="rect">
            <a:avLst/>
          </a:prstGeom>
          <a:noFill/>
          <a:ln w="571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6;p7">
            <a:extLst>
              <a:ext uri="{FF2B5EF4-FFF2-40B4-BE49-F238E27FC236}">
                <a16:creationId xmlns:a16="http://schemas.microsoft.com/office/drawing/2014/main" id="{EBB73CE4-C7F5-8B03-FB2E-CBDF8E2E013C}"/>
              </a:ext>
            </a:extLst>
          </p:cNvPr>
          <p:cNvSpPr/>
          <p:nvPr/>
        </p:nvSpPr>
        <p:spPr>
          <a:xfrm>
            <a:off x="6256735" y="2537924"/>
            <a:ext cx="2761148" cy="3355431"/>
          </a:xfrm>
          <a:prstGeom prst="rect">
            <a:avLst/>
          </a:prstGeom>
          <a:noFill/>
          <a:ln w="571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7">
            <a:extLst>
              <a:ext uri="{FF2B5EF4-FFF2-40B4-BE49-F238E27FC236}">
                <a16:creationId xmlns:a16="http://schemas.microsoft.com/office/drawing/2014/main" id="{E8187C8E-3DC1-9BCC-CA1D-27AEFA61B513}"/>
              </a:ext>
            </a:extLst>
          </p:cNvPr>
          <p:cNvSpPr txBox="1"/>
          <p:nvPr/>
        </p:nvSpPr>
        <p:spPr>
          <a:xfrm>
            <a:off x="217495" y="1736811"/>
            <a:ext cx="105381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observed</a:t>
            </a:r>
            <a:endParaRPr dirty="0"/>
          </a:p>
        </p:txBody>
      </p:sp>
      <p:sp>
        <p:nvSpPr>
          <p:cNvPr id="13" name="Google Shape;194;p7">
            <a:extLst>
              <a:ext uri="{FF2B5EF4-FFF2-40B4-BE49-F238E27FC236}">
                <a16:creationId xmlns:a16="http://schemas.microsoft.com/office/drawing/2014/main" id="{965B598D-2463-B43C-ABB2-2F20ACDC314B}"/>
              </a:ext>
            </a:extLst>
          </p:cNvPr>
          <p:cNvSpPr txBox="1"/>
          <p:nvPr/>
        </p:nvSpPr>
        <p:spPr>
          <a:xfrm>
            <a:off x="3261164" y="2137528"/>
            <a:ext cx="241736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WRF physics</a:t>
            </a:r>
            <a:endParaRPr dirty="0"/>
          </a:p>
        </p:txBody>
      </p:sp>
      <p:sp>
        <p:nvSpPr>
          <p:cNvPr id="14" name="Google Shape;197;p7">
            <a:extLst>
              <a:ext uri="{FF2B5EF4-FFF2-40B4-BE49-F238E27FC236}">
                <a16:creationId xmlns:a16="http://schemas.microsoft.com/office/drawing/2014/main" id="{3655453B-5BB9-3061-2ED8-D5B17ACC5A7A}"/>
              </a:ext>
            </a:extLst>
          </p:cNvPr>
          <p:cNvSpPr txBox="1"/>
          <p:nvPr/>
        </p:nvSpPr>
        <p:spPr>
          <a:xfrm>
            <a:off x="6175530" y="2137498"/>
            <a:ext cx="1465498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CAM6/MG3</a:t>
            </a:r>
            <a:endParaRPr dirty="0"/>
          </a:p>
        </p:txBody>
      </p:sp>
      <p:sp>
        <p:nvSpPr>
          <p:cNvPr id="15" name="Google Shape;196;p7">
            <a:extLst>
              <a:ext uri="{FF2B5EF4-FFF2-40B4-BE49-F238E27FC236}">
                <a16:creationId xmlns:a16="http://schemas.microsoft.com/office/drawing/2014/main" id="{35B78B64-5189-327E-6FA9-3856CE67FA3C}"/>
              </a:ext>
            </a:extLst>
          </p:cNvPr>
          <p:cNvSpPr/>
          <p:nvPr/>
        </p:nvSpPr>
        <p:spPr>
          <a:xfrm>
            <a:off x="3308578" y="2543179"/>
            <a:ext cx="2761148" cy="3355431"/>
          </a:xfrm>
          <a:prstGeom prst="rect">
            <a:avLst/>
          </a:prstGeom>
          <a:noFill/>
          <a:ln w="571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87;p18">
            <a:extLst>
              <a:ext uri="{FF2B5EF4-FFF2-40B4-BE49-F238E27FC236}">
                <a16:creationId xmlns:a16="http://schemas.microsoft.com/office/drawing/2014/main" id="{0EA198CA-A029-FFD2-1F17-0D10DAD62046}"/>
              </a:ext>
            </a:extLst>
          </p:cNvPr>
          <p:cNvSpPr txBox="1"/>
          <p:nvPr/>
        </p:nvSpPr>
        <p:spPr>
          <a:xfrm>
            <a:off x="9331067" y="2800233"/>
            <a:ext cx="2769736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Gill Sans MT" panose="020B0502020104020203" pitchFamily="34" charset="77"/>
                <a:cs typeface="Calibri"/>
                <a:sym typeface="Calibri"/>
              </a:rPr>
              <a:t>Issues with CAM6 physics are similar to those in the previous case. </a:t>
            </a: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solidFill>
                <a:schemeClr val="dk1"/>
              </a:solidFill>
              <a:latin typeface="Gill Sans MT" panose="020B0502020104020203" pitchFamily="34" charset="77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Gill Sans MT" panose="020B0502020104020203" pitchFamily="34" charset="77"/>
                <a:cs typeface="Calibri"/>
                <a:sym typeface="Calibri"/>
              </a:rPr>
              <a:t>Other tests underway:</a:t>
            </a: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Gill Sans MT" panose="020B0502020104020203" pitchFamily="34" charset="77"/>
                <a:cs typeface="Calibri"/>
                <a:sym typeface="Calibri"/>
              </a:rPr>
              <a:t>Tropical convection and tropical cyclones.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7264F5-E875-24FE-F3FB-31034BA15927}"/>
              </a:ext>
            </a:extLst>
          </p:cNvPr>
          <p:cNvCxnSpPr/>
          <p:nvPr/>
        </p:nvCxnSpPr>
        <p:spPr>
          <a:xfrm>
            <a:off x="9448800" y="3921430"/>
            <a:ext cx="23487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184;p7">
            <a:extLst>
              <a:ext uri="{FF2B5EF4-FFF2-40B4-BE49-F238E27FC236}">
                <a16:creationId xmlns:a16="http://schemas.microsoft.com/office/drawing/2014/main" id="{4832C509-6C62-56CA-5EA4-1AF6B5B5B7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85404" b="2924"/>
          <a:stretch/>
        </p:blipFill>
        <p:spPr>
          <a:xfrm>
            <a:off x="3927227" y="6024004"/>
            <a:ext cx="3815219" cy="3505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5;p7">
            <a:extLst>
              <a:ext uri="{FF2B5EF4-FFF2-40B4-BE49-F238E27FC236}">
                <a16:creationId xmlns:a16="http://schemas.microsoft.com/office/drawing/2014/main" id="{C4FC2D42-ABD3-A7DF-6188-25693BBC5CDD}"/>
              </a:ext>
            </a:extLst>
          </p:cNvPr>
          <p:cNvSpPr txBox="1"/>
          <p:nvPr/>
        </p:nvSpPr>
        <p:spPr>
          <a:xfrm>
            <a:off x="1993000" y="5986224"/>
            <a:ext cx="17697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Reflectivity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dBZ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74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"/>
          <p:cNvSpPr txBox="1"/>
          <p:nvPr/>
        </p:nvSpPr>
        <p:spPr>
          <a:xfrm>
            <a:off x="3000375" y="152876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175" y="133653"/>
            <a:ext cx="766006" cy="7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96562-9673-B549-8ACE-CF53E3A8A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825" y="1528763"/>
            <a:ext cx="3458355" cy="3206422"/>
          </a:xfrm>
          <a:prstGeom prst="rect">
            <a:avLst/>
          </a:prstGeom>
        </p:spPr>
      </p:pic>
      <p:sp>
        <p:nvSpPr>
          <p:cNvPr id="7" name="Google Shape;320;g1313e3153da_0_23">
            <a:extLst>
              <a:ext uri="{FF2B5EF4-FFF2-40B4-BE49-F238E27FC236}">
                <a16:creationId xmlns:a16="http://schemas.microsoft.com/office/drawing/2014/main" id="{04E11007-863A-574C-9F37-52D6EFB68F0C}"/>
              </a:ext>
            </a:extLst>
          </p:cNvPr>
          <p:cNvSpPr txBox="1">
            <a:spLocks/>
          </p:cNvSpPr>
          <p:nvPr/>
        </p:nvSpPr>
        <p:spPr>
          <a:xfrm>
            <a:off x="259988" y="188341"/>
            <a:ext cx="11932012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SzPts val="5904"/>
            </a:pPr>
            <a:r>
              <a:rPr lang="en-US" sz="4400" b="1" dirty="0">
                <a:solidFill>
                  <a:schemeClr val="tx1"/>
                </a:solidFill>
                <a:latin typeface="Gill Sans MT" panose="020B0502020104020203" pitchFamily="34" charset="77"/>
                <a:ea typeface="Helvetica Neue"/>
                <a:cs typeface="Helvetica Neue"/>
                <a:sym typeface="Helvetica Neue"/>
              </a:rPr>
              <a:t>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EE86C-5B68-034A-8C36-A654CF7F18C2}"/>
              </a:ext>
            </a:extLst>
          </p:cNvPr>
          <p:cNvSpPr/>
          <p:nvPr/>
        </p:nvSpPr>
        <p:spPr>
          <a:xfrm>
            <a:off x="376013" y="901452"/>
            <a:ext cx="777334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MPAS ocean and sea ice have been successfully ported into the CESM framework.  Fully coupled 60 km 10-year simulation completed; 30 km simulation underway.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MPAS atmosphere and ocean can now be run on GPUs outside of the CESM framework.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Once CLUBB has been ported to GPUs, CAM6 physics will run on GPUs as well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CAM6 physics is being tested at convection-permitting scales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Our goal is that </a:t>
            </a:r>
            <a:r>
              <a:rPr lang="en-US" sz="2400" dirty="0" err="1">
                <a:latin typeface="Gill Sans MT" panose="020B0502020104020203" pitchFamily="34" charset="77"/>
              </a:rPr>
              <a:t>EarthWorks</a:t>
            </a:r>
            <a:r>
              <a:rPr lang="en-US" sz="2400" dirty="0">
                <a:latin typeface="Gill Sans MT" panose="020B0502020104020203" pitchFamily="34" charset="77"/>
              </a:rPr>
              <a:t> will produce at least one simulated year per day on a 3.75 km grid by the completion of the project</a:t>
            </a:r>
          </a:p>
        </p:txBody>
      </p:sp>
      <p:pic>
        <p:nvPicPr>
          <p:cNvPr id="9" name="Google Shape;321;g1313e3153da_0_23" descr="EarthWorks_Logo_Final-01 (1).png">
            <a:extLst>
              <a:ext uri="{FF2B5EF4-FFF2-40B4-BE49-F238E27FC236}">
                <a16:creationId xmlns:a16="http://schemas.microsoft.com/office/drawing/2014/main" id="{EB312B23-A257-B446-88E3-3E18A72323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368" t="11037" r="3569" b="30004"/>
          <a:stretch/>
        </p:blipFill>
        <p:spPr>
          <a:xfrm>
            <a:off x="10121349" y="5170679"/>
            <a:ext cx="1966653" cy="1406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/>
          <p:nvPr/>
        </p:nvSpPr>
        <p:spPr>
          <a:xfrm>
            <a:off x="3000375" y="152876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175" y="133653"/>
            <a:ext cx="766006" cy="7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0" y="47200"/>
            <a:ext cx="121920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atin typeface="Gill Sans"/>
                <a:ea typeface="Gill Sans"/>
                <a:cs typeface="Gill Sans"/>
                <a:sym typeface="Gill Sans"/>
              </a:rPr>
              <a:t>EarthWorks</a:t>
            </a:r>
            <a:endParaRPr sz="44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2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" y="1569525"/>
            <a:ext cx="5049268" cy="468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5251125" y="1112325"/>
            <a:ext cx="6941100" cy="5564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Gill Sans"/>
                <a:cs typeface="Gill Sans"/>
                <a:sym typeface="Gill Sans"/>
              </a:rPr>
              <a:t>EarthWorks</a:t>
            </a:r>
            <a:r>
              <a:rPr lang="en-US" sz="2100" dirty="0">
                <a:solidFill>
                  <a:schemeClr val="dk1"/>
                </a:solidFill>
                <a:latin typeface="Gill Sans"/>
                <a:cs typeface="Gill Sans"/>
                <a:sym typeface="Gill Sans"/>
              </a:rPr>
              <a:t> is a five-year </a:t>
            </a:r>
            <a:r>
              <a:rPr lang="en-US" sz="21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university-based project, supported by NSF CISE, to develop a global storm-resolving coupled model that uses a single uniform global grid for the atmosphere, ocean, sea ice and land surface</a:t>
            </a:r>
            <a:endParaRPr sz="21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Earthworks is based on NCAR-supported Community Earth System Model (CESM) and components from the Model for Prediction Across Scales (MPAS):</a:t>
            </a:r>
          </a:p>
          <a:p>
            <a:pPr>
              <a:lnSpc>
                <a:spcPct val="115000"/>
              </a:lnSpc>
            </a:pPr>
            <a:endParaRPr lang="en-US" sz="12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000"/>
              <a:buFont typeface="Gill Sans"/>
              <a:buChar char="●"/>
            </a:pPr>
            <a:r>
              <a:rPr lang="en-US" sz="2000" dirty="0">
                <a:solidFill>
                  <a:srgbClr val="1155CC"/>
                </a:solidFill>
                <a:latin typeface="Gill Sans"/>
                <a:ea typeface="Gill Sans"/>
                <a:cs typeface="Gill Sans"/>
                <a:sym typeface="Gill Sans"/>
              </a:rPr>
              <a:t>CAM6 physics with the </a:t>
            </a:r>
            <a:r>
              <a:rPr lang="en-US" sz="20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MPAS non-hydrostatic dynamics</a:t>
            </a:r>
            <a:endParaRPr sz="2000" dirty="0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000"/>
              <a:buFont typeface="Gill Sans"/>
              <a:buChar char="●"/>
            </a:pPr>
            <a:r>
              <a:rPr lang="en-US" sz="20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MPAS ocean model developed at LANL</a:t>
            </a:r>
            <a:endParaRPr sz="2000" dirty="0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000"/>
              <a:buFont typeface="Gill Sans"/>
              <a:buChar char="●"/>
            </a:pPr>
            <a:r>
              <a:rPr lang="en-US" sz="20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MPAS sea ice model, based on CISE</a:t>
            </a:r>
            <a:endParaRPr sz="2000" dirty="0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000"/>
              <a:buFont typeface="Gill Sans"/>
              <a:buChar char="●"/>
            </a:pPr>
            <a:r>
              <a:rPr lang="en-US" sz="2000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Community Land Model (CLM) </a:t>
            </a:r>
            <a:endParaRPr sz="1000" dirty="0">
              <a:solidFill>
                <a:srgbClr val="1155C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solidFill>
                  <a:schemeClr val="dk1"/>
                </a:solidFill>
                <a:latin typeface="Gill Sans"/>
                <a:cs typeface="Gill Sans"/>
              </a:rPr>
              <a:t>Goal: High-resolution coupled global modeling on U.S. supercomputers for the CESM community</a:t>
            </a:r>
          </a:p>
        </p:txBody>
      </p:sp>
      <p:pic>
        <p:nvPicPr>
          <p:cNvPr id="7" name="Google Shape;321;g1313e3153da_0_23" descr="EarthWorks_Logo_Final-01 (1).png">
            <a:extLst>
              <a:ext uri="{FF2B5EF4-FFF2-40B4-BE49-F238E27FC236}">
                <a16:creationId xmlns:a16="http://schemas.microsoft.com/office/drawing/2014/main" id="{A5B6A304-8773-F64C-A7B3-6A34DE072E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368" t="11037" r="3569" b="30004"/>
          <a:stretch/>
        </p:blipFill>
        <p:spPr>
          <a:xfrm>
            <a:off x="312564" y="90581"/>
            <a:ext cx="1406508" cy="118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5;p5">
            <a:extLst>
              <a:ext uri="{FF2B5EF4-FFF2-40B4-BE49-F238E27FC236}">
                <a16:creationId xmlns:a16="http://schemas.microsoft.com/office/drawing/2014/main" id="{53651DC4-4397-994D-E7CE-65998387C9AB}"/>
              </a:ext>
            </a:extLst>
          </p:cNvPr>
          <p:cNvSpPr txBox="1"/>
          <p:nvPr/>
        </p:nvSpPr>
        <p:spPr>
          <a:xfrm>
            <a:off x="0" y="47200"/>
            <a:ext cx="12192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atin typeface="Gill Sans"/>
                <a:ea typeface="Gill Sans"/>
                <a:cs typeface="Gill Sans"/>
                <a:sym typeface="Gill Sans"/>
              </a:rPr>
              <a:t>EarthWorks</a:t>
            </a:r>
            <a:endParaRPr sz="44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E890D-E13F-60C2-6F42-482647EA03F0}"/>
              </a:ext>
            </a:extLst>
          </p:cNvPr>
          <p:cNvSpPr/>
          <p:nvPr/>
        </p:nvSpPr>
        <p:spPr>
          <a:xfrm>
            <a:off x="575441" y="2818835"/>
            <a:ext cx="8276897" cy="56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7999"/>
              </a:lnSpc>
              <a:spcAft>
                <a:spcPts val="1200"/>
              </a:spcAft>
              <a:buSzPts val="1900"/>
            </a:pPr>
            <a:r>
              <a:rPr lang="en-US" sz="2800" b="1" dirty="0">
                <a:cs typeface="Gill Sans"/>
                <a:sym typeface="Helvetica Neue"/>
              </a:rPr>
              <a:t>SOME INITIAL OBJECTIVES:</a:t>
            </a:r>
            <a:r>
              <a:rPr lang="en-US" sz="2400" dirty="0">
                <a:cs typeface="Gill Sans"/>
                <a:sym typeface="Helvetica Neue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F1FFB-B440-7C94-9FF8-1409D94DB3CA}"/>
              </a:ext>
            </a:extLst>
          </p:cNvPr>
          <p:cNvSpPr/>
          <p:nvPr/>
        </p:nvSpPr>
        <p:spPr>
          <a:xfrm>
            <a:off x="599090" y="3488391"/>
            <a:ext cx="10121462" cy="255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7999"/>
              </a:lnSpc>
              <a:spcAft>
                <a:spcPts val="60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cs typeface="Gill Sans"/>
                <a:sym typeface="Gill Sans"/>
              </a:rPr>
              <a:t>Port MPAS Ocean and Sea Ice into the CESM framework </a:t>
            </a:r>
            <a:r>
              <a:rPr lang="en-US" sz="2400" b="1" dirty="0">
                <a:solidFill>
                  <a:srgbClr val="0070C0"/>
                </a:solidFill>
                <a:cs typeface="Gill Sans"/>
                <a:sym typeface="Gill Sans"/>
              </a:rPr>
              <a:t>✓</a:t>
            </a:r>
          </a:p>
          <a:p>
            <a:pPr marL="342900" indent="-342900">
              <a:lnSpc>
                <a:spcPct val="117999"/>
              </a:lnSpc>
              <a:spcAft>
                <a:spcPts val="60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cs typeface="Gill Sans"/>
                <a:sym typeface="Helvetica Neue"/>
              </a:rPr>
              <a:t>Assemble a working CPU version of the </a:t>
            </a:r>
            <a:r>
              <a:rPr lang="en-US" sz="2400" dirty="0" err="1">
                <a:solidFill>
                  <a:srgbClr val="0070C0"/>
                </a:solidFill>
                <a:cs typeface="Gill Sans"/>
                <a:sym typeface="Helvetica Neue"/>
              </a:rPr>
              <a:t>EarthWorks</a:t>
            </a:r>
            <a:r>
              <a:rPr lang="en-US" sz="2400" dirty="0">
                <a:solidFill>
                  <a:srgbClr val="0070C0"/>
                </a:solidFill>
                <a:cs typeface="Gill Sans"/>
                <a:sym typeface="Helvetica Neue"/>
              </a:rPr>
              <a:t> configuration </a:t>
            </a:r>
            <a:r>
              <a:rPr lang="en-US" sz="2400" b="1" dirty="0">
                <a:solidFill>
                  <a:srgbClr val="0070C0"/>
                </a:solidFill>
                <a:cs typeface="Gill Sans"/>
                <a:sym typeface="Gill Sans"/>
              </a:rPr>
              <a:t>✓</a:t>
            </a:r>
          </a:p>
          <a:p>
            <a:pPr marL="342900" indent="-342900">
              <a:lnSpc>
                <a:spcPct val="117999"/>
              </a:lnSpc>
              <a:spcAft>
                <a:spcPts val="60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cs typeface="Gill Sans"/>
                <a:sym typeface="Gill Sans"/>
              </a:rPr>
              <a:t>Complete fully coupled simulations at relatively coarse grid resolutions</a:t>
            </a:r>
            <a:r>
              <a:rPr lang="en-US" sz="2400" b="1" dirty="0">
                <a:solidFill>
                  <a:srgbClr val="0070C0"/>
                </a:solidFill>
                <a:cs typeface="Gill Sans"/>
                <a:sym typeface="Gill Sans"/>
              </a:rPr>
              <a:t> ✓</a:t>
            </a:r>
          </a:p>
          <a:p>
            <a:pPr marL="342900" indent="-342900">
              <a:lnSpc>
                <a:spcPct val="117999"/>
              </a:lnSpc>
              <a:spcAft>
                <a:spcPts val="60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cs typeface="Gill Sans"/>
                <a:sym typeface="Gill Sans"/>
              </a:rPr>
              <a:t>Test MPAS-CAM6 physics at convection-permitting spatial scales (Begun)</a:t>
            </a:r>
          </a:p>
          <a:p>
            <a:pPr marL="342900" indent="-342900">
              <a:lnSpc>
                <a:spcPct val="117999"/>
              </a:lnSpc>
              <a:spcAft>
                <a:spcPts val="60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cs typeface="Gill Sans"/>
                <a:sym typeface="Gill Sans"/>
              </a:rPr>
              <a:t>Port critical-path portions of </a:t>
            </a:r>
            <a:r>
              <a:rPr lang="en-US" sz="2400" dirty="0" err="1">
                <a:solidFill>
                  <a:srgbClr val="0070C0"/>
                </a:solidFill>
                <a:cs typeface="Gill Sans"/>
                <a:sym typeface="Gill Sans"/>
              </a:rPr>
              <a:t>EarthWorks</a:t>
            </a:r>
            <a:r>
              <a:rPr lang="en-US" sz="2400" dirty="0">
                <a:solidFill>
                  <a:srgbClr val="0070C0"/>
                </a:solidFill>
                <a:cs typeface="Gill Sans"/>
                <a:sym typeface="Gill Sans"/>
              </a:rPr>
              <a:t> to GPUs (Progressing)</a:t>
            </a:r>
          </a:p>
        </p:txBody>
      </p:sp>
      <p:pic>
        <p:nvPicPr>
          <p:cNvPr id="10" name="Google Shape;321;g1313e3153da_0_23" descr="EarthWorks_Logo_Final-01 (1).png">
            <a:extLst>
              <a:ext uri="{FF2B5EF4-FFF2-40B4-BE49-F238E27FC236}">
                <a16:creationId xmlns:a16="http://schemas.microsoft.com/office/drawing/2014/main" id="{CDE3D157-5475-2D29-C407-1EB2FE5226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368" t="11037" r="3569" b="30004"/>
          <a:stretch/>
        </p:blipFill>
        <p:spPr>
          <a:xfrm>
            <a:off x="10157237" y="5668992"/>
            <a:ext cx="1499250" cy="10759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5;p5">
            <a:extLst>
              <a:ext uri="{FF2B5EF4-FFF2-40B4-BE49-F238E27FC236}">
                <a16:creationId xmlns:a16="http://schemas.microsoft.com/office/drawing/2014/main" id="{9C7E25FB-5E98-AAD9-C442-DF85D5900BE6}"/>
              </a:ext>
            </a:extLst>
          </p:cNvPr>
          <p:cNvSpPr txBox="1"/>
          <p:nvPr/>
        </p:nvSpPr>
        <p:spPr>
          <a:xfrm>
            <a:off x="2104697" y="788180"/>
            <a:ext cx="8261131" cy="176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sz="1600" b="1" dirty="0">
              <a:ea typeface="Gill Sans"/>
              <a:cs typeface="Gill Sans"/>
              <a:sym typeface="Gill Sans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  <a:ea typeface="Gill Sans"/>
                <a:cs typeface="Gill Sans"/>
                <a:sym typeface="Gill Sans"/>
              </a:rPr>
              <a:t>Single mesh for all components – global 3.75 km cell spacing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  <a:ea typeface="Gill Sans"/>
                <a:cs typeface="Gill Sans"/>
                <a:sym typeface="Gill Sans"/>
              </a:rPr>
              <a:t>GPU-enabled components, 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  <a:ea typeface="Gill Sans"/>
                <a:cs typeface="Gill Sans"/>
                <a:sym typeface="Gill Sans"/>
              </a:rPr>
              <a:t>1 SYPD on US leadership computing systems by 2025.</a:t>
            </a:r>
          </a:p>
        </p:txBody>
      </p:sp>
    </p:spTree>
    <p:extLst>
      <p:ext uri="{BB962C8B-B14F-4D97-AF65-F5344CB8AC3E}">
        <p14:creationId xmlns:p14="http://schemas.microsoft.com/office/powerpoint/2010/main" val="44135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603250" y="323850"/>
            <a:ext cx="109854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Font typeface="Helvetica Neue"/>
              <a:buNone/>
            </a:pPr>
            <a:r>
              <a:rPr lang="en-US" sz="4250" b="1" dirty="0">
                <a:solidFill>
                  <a:schemeClr val="tx1"/>
                </a:solidFill>
                <a:latin typeface="Gill Sans MT" panose="020B0502020104020203" pitchFamily="34" charset="77"/>
                <a:ea typeface="Helvetica Neue"/>
                <a:cs typeface="Helvetica Neue"/>
                <a:sym typeface="Helvetica Neue"/>
              </a:rPr>
              <a:t>Earthworks</a:t>
            </a:r>
            <a:r>
              <a:rPr lang="en-US" sz="4250" b="1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250" b="1" dirty="0">
                <a:solidFill>
                  <a:schemeClr val="tx1"/>
                </a:solidFill>
                <a:latin typeface="Gill Sans MT" panose="020B0502020104020203" pitchFamily="34" charset="77"/>
                <a:ea typeface="Helvetica Neue"/>
                <a:cs typeface="Helvetica Neue"/>
                <a:sym typeface="Helvetica Neue"/>
              </a:rPr>
              <a:t>Initial Target Platforms</a:t>
            </a:r>
            <a:endParaRPr sz="4250" b="1" dirty="0">
              <a:solidFill>
                <a:schemeClr val="tx1"/>
              </a:solidFill>
              <a:latin typeface="Gill Sans MT" panose="020B0502020104020203" pitchFamily="34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2"/>
          </p:nvPr>
        </p:nvSpPr>
        <p:spPr>
          <a:xfrm>
            <a:off x="219008" y="1896258"/>
            <a:ext cx="10985550" cy="3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 marL="60960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endParaRPr sz="1500" b="1" dirty="0">
              <a:latin typeface="Gill Sans MT" panose="020B0502020104020203" pitchFamily="34" charset="77"/>
              <a:ea typeface="Arial"/>
              <a:cs typeface="Arial"/>
              <a:sym typeface="Arial"/>
            </a:endParaRPr>
          </a:p>
          <a:p>
            <a:pPr marL="764604" lvl="1" indent="-342900">
              <a:lnSpc>
                <a:spcPct val="50000"/>
              </a:lnSpc>
              <a:buSzPts val="2200"/>
            </a:pPr>
            <a:r>
              <a:rPr lang="en-US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NSF Systems: </a:t>
            </a:r>
            <a:endParaRPr b="1" dirty="0">
              <a:latin typeface="Gill Sans MT" panose="020B0502020104020203" pitchFamily="34" charset="77"/>
              <a:ea typeface="Arial"/>
              <a:cs typeface="Arial"/>
              <a:sym typeface="Arial"/>
            </a:endParaRPr>
          </a:p>
          <a:p>
            <a:pPr marL="914400" lvl="2" indent="-200596" algn="l" rtl="0">
              <a:lnSpc>
                <a:spcPct val="50000"/>
              </a:lnSpc>
              <a:spcBef>
                <a:spcPts val="225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400" b="1" i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NCAR: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0076B9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Cheyenne</a:t>
            </a:r>
            <a:r>
              <a:rPr lang="en-US" sz="2400" b="1" baseline="30000" dirty="0">
                <a:solidFill>
                  <a:srgbClr val="0076B9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1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       </a:t>
            </a:r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Derecho*</a:t>
            </a:r>
            <a:endParaRPr sz="2400" b="1" dirty="0">
              <a:solidFill>
                <a:schemeClr val="accent6"/>
              </a:solidFill>
              <a:latin typeface="Gill Sans MT" panose="020B0502020104020203" pitchFamily="34" charset="77"/>
              <a:ea typeface="Arial"/>
              <a:cs typeface="Arial"/>
              <a:sym typeface="Arial"/>
            </a:endParaRPr>
          </a:p>
          <a:p>
            <a:pPr marL="914400" lvl="2" indent="-200596" algn="l" rtl="0">
              <a:lnSpc>
                <a:spcPct val="50000"/>
              </a:lnSpc>
              <a:spcBef>
                <a:spcPts val="225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400" b="1" i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Texas Advanced Computing Center: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0076B9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Frontera</a:t>
            </a:r>
            <a:r>
              <a:rPr lang="en-US" sz="2400" b="1" baseline="30000" dirty="0">
                <a:solidFill>
                  <a:srgbClr val="0076B9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1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      Horizon</a:t>
            </a:r>
            <a:r>
              <a:rPr lang="en-US" sz="2400" b="1" baseline="30000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2</a:t>
            </a:r>
            <a:endParaRPr sz="2400" b="1" dirty="0">
              <a:latin typeface="Gill Sans MT" panose="020B0502020104020203" pitchFamily="34" charset="77"/>
              <a:ea typeface="Arial"/>
              <a:cs typeface="Arial"/>
              <a:sym typeface="Arial"/>
            </a:endParaRPr>
          </a:p>
          <a:p>
            <a:pPr marL="739775" lvl="1" indent="-342900">
              <a:lnSpc>
                <a:spcPct val="50000"/>
              </a:lnSpc>
              <a:buSzPts val="2982"/>
            </a:pPr>
            <a:r>
              <a:rPr lang="en-US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DoE Systems:</a:t>
            </a:r>
            <a:endParaRPr dirty="0">
              <a:latin typeface="Gill Sans MT" panose="020B0502020104020203" pitchFamily="34" charset="77"/>
              <a:ea typeface="Arial"/>
              <a:cs typeface="Arial"/>
              <a:sym typeface="Arial"/>
            </a:endParaRPr>
          </a:p>
          <a:p>
            <a:pPr marL="914400" lvl="2" indent="-200596" algn="l" rtl="0">
              <a:lnSpc>
                <a:spcPct val="50000"/>
              </a:lnSpc>
              <a:spcBef>
                <a:spcPts val="225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400" b="1" i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Argonne National Lab: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ThetaGPU</a:t>
            </a:r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*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       </a:t>
            </a:r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Polaris*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</a:t>
            </a:r>
            <a:endParaRPr sz="2400" b="1" baseline="30000" dirty="0">
              <a:solidFill>
                <a:srgbClr val="55C1FF"/>
              </a:solidFill>
              <a:latin typeface="Gill Sans MT" panose="020B0502020104020203" pitchFamily="34" charset="77"/>
              <a:ea typeface="Arial"/>
              <a:cs typeface="Arial"/>
              <a:sym typeface="Arial"/>
            </a:endParaRPr>
          </a:p>
          <a:p>
            <a:pPr marL="914400" lvl="2" indent="-200596" algn="l" rtl="0">
              <a:lnSpc>
                <a:spcPct val="50000"/>
              </a:lnSpc>
              <a:spcBef>
                <a:spcPts val="225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400" b="1" i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NERSC:</a:t>
            </a:r>
            <a:r>
              <a:rPr lang="en-US" sz="2400" b="1" dirty="0">
                <a:latin typeface="Gill Sans MT" panose="020B0502020104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  <a:ea typeface="Arial"/>
                <a:cs typeface="Arial"/>
                <a:sym typeface="Arial"/>
              </a:rPr>
              <a:t>Perlmutter*</a:t>
            </a:r>
            <a:endParaRPr sz="2400" b="1" dirty="0">
              <a:solidFill>
                <a:schemeClr val="accent6"/>
              </a:solidFill>
              <a:latin typeface="Gill Sans MT" panose="020B0502020104020203" pitchFamily="34" charset="77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9" descr="Permutter-condensed-fina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2905" y="4618719"/>
            <a:ext cx="2313713" cy="7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 descr="Picture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54662" y="1985969"/>
            <a:ext cx="2154712" cy="8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 descr="ALCF_Polaris_Rendering_1600-we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5670" y="3704363"/>
            <a:ext cx="2154713" cy="8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" descr="EarthWorks_Logo_Final-01 (1).png"/>
          <p:cNvPicPr preferRelativeResize="0"/>
          <p:nvPr/>
        </p:nvPicPr>
        <p:blipFill rotWithShape="1">
          <a:blip r:embed="rId6">
            <a:alphaModFix/>
          </a:blip>
          <a:srcRect l="14372" t="11038" r="3568" b="30002"/>
          <a:stretch/>
        </p:blipFill>
        <p:spPr>
          <a:xfrm>
            <a:off x="10103061" y="5298695"/>
            <a:ext cx="1967393" cy="141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161" y="2894225"/>
            <a:ext cx="2005962" cy="75223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9"/>
          <p:cNvSpPr txBox="1"/>
          <p:nvPr/>
        </p:nvSpPr>
        <p:spPr>
          <a:xfrm>
            <a:off x="628015" y="1032708"/>
            <a:ext cx="109857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0000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EarthWorks</a:t>
            </a:r>
            <a:r>
              <a:rPr lang="en-US" sz="2400" b="1" dirty="0">
                <a:solidFill>
                  <a:srgbClr val="000000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is currently pursuing</a:t>
            </a:r>
            <a:r>
              <a:rPr lang="en-US" sz="2400" b="1" dirty="0">
                <a:solidFill>
                  <a:srgbClr val="EB220C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workflow portability </a:t>
            </a:r>
            <a:r>
              <a:rPr lang="en-US" sz="2400" b="1" dirty="0">
                <a:solidFill>
                  <a:srgbClr val="000000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across these leadership-computing systems</a:t>
            </a:r>
            <a:r>
              <a:rPr lang="en-US" sz="2400" b="1" dirty="0">
                <a:solidFill>
                  <a:schemeClr val="dk1"/>
                </a:solidFill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dk1"/>
              </a:solidFill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09175" y="133653"/>
            <a:ext cx="766006" cy="7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/>
          <p:nvPr/>
        </p:nvSpPr>
        <p:spPr>
          <a:xfrm>
            <a:off x="1023392" y="5415670"/>
            <a:ext cx="2741211" cy="116737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1071759" y="5830548"/>
            <a:ext cx="2906858" cy="32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30000" dirty="0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r>
              <a:rPr lang="en-US" b="1" dirty="0">
                <a:solidFill>
                  <a:srgbClr val="0076B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 CPU architecture</a:t>
            </a:r>
            <a:endParaRPr b="1" dirty="0">
              <a:solidFill>
                <a:srgbClr val="0076B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9"/>
          <p:cNvSpPr txBox="1"/>
          <p:nvPr/>
        </p:nvSpPr>
        <p:spPr>
          <a:xfrm>
            <a:off x="1071759" y="5486957"/>
            <a:ext cx="2760942" cy="32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*AMD + NVIDIA GPU</a:t>
            </a:r>
            <a:endParaRPr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1071759" y="6198738"/>
            <a:ext cx="2722923" cy="32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Unknown architecture</a:t>
            </a:r>
            <a:endParaRPr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8" name="Google Shape;238;p9"/>
          <p:cNvCxnSpPr/>
          <p:nvPr/>
        </p:nvCxnSpPr>
        <p:spPr>
          <a:xfrm>
            <a:off x="7487947" y="3270344"/>
            <a:ext cx="478500" cy="11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39" name="Google Shape;239;p9"/>
          <p:cNvCxnSpPr/>
          <p:nvPr/>
        </p:nvCxnSpPr>
        <p:spPr>
          <a:xfrm>
            <a:off x="6095950" y="4279467"/>
            <a:ext cx="453600" cy="7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" name="Google Shape;238;p9">
            <a:extLst>
              <a:ext uri="{FF2B5EF4-FFF2-40B4-BE49-F238E27FC236}">
                <a16:creationId xmlns:a16="http://schemas.microsoft.com/office/drawing/2014/main" id="{CD956187-AE3D-4C4C-ACB6-E742171C85F4}"/>
              </a:ext>
            </a:extLst>
          </p:cNvPr>
          <p:cNvCxnSpPr/>
          <p:nvPr/>
        </p:nvCxnSpPr>
        <p:spPr>
          <a:xfrm>
            <a:off x="3781269" y="2836332"/>
            <a:ext cx="478500" cy="11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43188" cy="1018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5" descr="Figureo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1543" y="2865039"/>
            <a:ext cx="4245145" cy="382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54634" y="2414653"/>
            <a:ext cx="663822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/>
            <a:r>
              <a:rPr lang="en-US" sz="2000" u="sng" dirty="0">
                <a:latin typeface="+mj-lt"/>
                <a:cs typeface="Times New Roman"/>
              </a:rPr>
              <a:t>Unstructured spherical </a:t>
            </a:r>
            <a:r>
              <a:rPr lang="en-US" sz="2000" u="sng" dirty="0" err="1">
                <a:latin typeface="+mj-lt"/>
                <a:cs typeface="Times New Roman"/>
              </a:rPr>
              <a:t>centroidal</a:t>
            </a:r>
            <a:r>
              <a:rPr lang="en-US" sz="2000" u="sng" dirty="0">
                <a:latin typeface="+mj-lt"/>
                <a:cs typeface="Times New Roman"/>
              </a:rPr>
              <a:t> </a:t>
            </a:r>
            <a:r>
              <a:rPr lang="en-US" sz="2000" u="sng" dirty="0" err="1">
                <a:latin typeface="+mj-lt"/>
                <a:cs typeface="Times New Roman"/>
              </a:rPr>
              <a:t>Voronoi</a:t>
            </a:r>
            <a:r>
              <a:rPr lang="en-US" sz="2000" u="sng" dirty="0">
                <a:latin typeface="+mj-lt"/>
                <a:cs typeface="Times New Roman"/>
              </a:rPr>
              <a:t> meshes</a:t>
            </a:r>
          </a:p>
          <a:p>
            <a:pPr marL="231775" indent="-2222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Mostly </a:t>
            </a:r>
            <a:r>
              <a:rPr lang="en-US" i="1" dirty="0">
                <a:latin typeface="+mj-lt"/>
                <a:cs typeface="Times New Roman"/>
              </a:rPr>
              <a:t>hexagons</a:t>
            </a:r>
            <a:r>
              <a:rPr lang="en-US" dirty="0">
                <a:latin typeface="+mj-lt"/>
                <a:cs typeface="Times New Roman"/>
              </a:rPr>
              <a:t>, some pentagons and 7-sided cells</a:t>
            </a:r>
          </a:p>
          <a:p>
            <a:pPr marL="231775" indent="-2222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Cell centers are at cell center-of-mass (</a:t>
            </a:r>
            <a:r>
              <a:rPr lang="en-US" dirty="0" err="1">
                <a:latin typeface="+mj-lt"/>
                <a:cs typeface="Times New Roman"/>
              </a:rPr>
              <a:t>centroidal</a:t>
            </a:r>
            <a:r>
              <a:rPr lang="en-US" dirty="0">
                <a:latin typeface="+mj-lt"/>
                <a:cs typeface="Times New Roman"/>
              </a:rPr>
              <a:t>).</a:t>
            </a:r>
          </a:p>
          <a:p>
            <a:pPr marL="231775" indent="-2222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Cell edges bisect lines connecting cell centers; perpendicular.</a:t>
            </a:r>
          </a:p>
          <a:p>
            <a:pPr marL="231775" indent="-2222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Uniform resolution – traditional icosahedral mesh.</a:t>
            </a:r>
          </a:p>
          <a:p>
            <a:pPr marL="231775" indent="-2222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Lloyd’s method used to generate variable-resolution meshes based on user-specified density function.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690" y="1502853"/>
            <a:ext cx="4275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MPAS-Atmosphere solves the fully-compressible </a:t>
            </a:r>
            <a:r>
              <a:rPr lang="en-US" sz="2000" dirty="0" err="1">
                <a:latin typeface="+mj-lt"/>
              </a:rPr>
              <a:t>nonhydrostatic</a:t>
            </a:r>
            <a:r>
              <a:rPr lang="en-US" sz="2000" dirty="0">
                <a:latin typeface="+mj-lt"/>
              </a:rPr>
              <a:t> equations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54634" y="5454480"/>
            <a:ext cx="4466693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1775" indent="-231775">
              <a:lnSpc>
                <a:spcPct val="110000"/>
              </a:lnSpc>
              <a:buFontTx/>
              <a:buChar char="•"/>
            </a:pPr>
            <a:r>
              <a:rPr lang="en-US" dirty="0">
                <a:latin typeface="+mj-lt"/>
              </a:rPr>
              <a:t>Prognostic equations for coupled variables.</a:t>
            </a:r>
          </a:p>
          <a:p>
            <a:pPr marL="231775" indent="-231775">
              <a:lnSpc>
                <a:spcPct val="110000"/>
              </a:lnSpc>
              <a:buFontTx/>
              <a:buChar char="•"/>
            </a:pPr>
            <a:r>
              <a:rPr lang="en-US" dirty="0">
                <a:latin typeface="+mj-lt"/>
              </a:rPr>
              <a:t>Generalized height coordinate.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72751" y="4704949"/>
            <a:ext cx="43558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j-lt"/>
              </a:rPr>
              <a:t>Time integration scheme:  </a:t>
            </a:r>
          </a:p>
          <a:p>
            <a:r>
              <a:rPr lang="en-US" dirty="0">
                <a:latin typeface="+mj-lt"/>
              </a:rPr>
              <a:t>Split-explicit Runge-</a:t>
            </a:r>
            <a:r>
              <a:rPr lang="en-US" dirty="0" err="1">
                <a:latin typeface="+mj-lt"/>
              </a:rPr>
              <a:t>Kutta</a:t>
            </a:r>
            <a:r>
              <a:rPr lang="en-US" dirty="0">
                <a:latin typeface="+mj-lt"/>
              </a:rPr>
              <a:t> (3rd order)</a:t>
            </a:r>
            <a:endParaRPr lang="en-US" sz="240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4F58F3-F2D1-674C-7526-14A40B07F332}"/>
              </a:ext>
            </a:extLst>
          </p:cNvPr>
          <p:cNvGrpSpPr/>
          <p:nvPr/>
        </p:nvGrpSpPr>
        <p:grpSpPr>
          <a:xfrm>
            <a:off x="5571004" y="485980"/>
            <a:ext cx="2905782" cy="1638676"/>
            <a:chOff x="157304" y="4226511"/>
            <a:chExt cx="2905782" cy="1638676"/>
          </a:xfrm>
        </p:grpSpPr>
        <p:pic>
          <p:nvPicPr>
            <p:cNvPr id="11" name="Picture 10" descr="ncar_tc.pdf">
              <a:extLst>
                <a:ext uri="{FF2B5EF4-FFF2-40B4-BE49-F238E27FC236}">
                  <a16:creationId xmlns:a16="http://schemas.microsoft.com/office/drawing/2014/main" id="{F659C091-72B3-8EF4-6A72-2C550B438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680" t="13224" r="20683" b="64291"/>
            <a:stretch>
              <a:fillRect/>
            </a:stretch>
          </p:blipFill>
          <p:spPr>
            <a:xfrm>
              <a:off x="157304" y="4226511"/>
              <a:ext cx="2905782" cy="163867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9AA917-1107-713C-E6D5-40BCD6994872}"/>
                </a:ext>
              </a:extLst>
            </p:cNvPr>
            <p:cNvSpPr/>
            <p:nvPr/>
          </p:nvSpPr>
          <p:spPr>
            <a:xfrm>
              <a:off x="157304" y="4226511"/>
              <a:ext cx="2905782" cy="163867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866F54-3CB9-EAD5-C8FD-1263A07D6161}"/>
              </a:ext>
            </a:extLst>
          </p:cNvPr>
          <p:cNvGrpSpPr/>
          <p:nvPr/>
        </p:nvGrpSpPr>
        <p:grpSpPr>
          <a:xfrm>
            <a:off x="8839682" y="527464"/>
            <a:ext cx="3042400" cy="3007876"/>
            <a:chOff x="5584331" y="2421"/>
            <a:chExt cx="3559670" cy="3538731"/>
          </a:xfrm>
        </p:grpSpPr>
        <p:pic>
          <p:nvPicPr>
            <p:cNvPr id="14" name="Picture 13" descr="ncar_tc.pdf">
              <a:extLst>
                <a:ext uri="{FF2B5EF4-FFF2-40B4-BE49-F238E27FC236}">
                  <a16:creationId xmlns:a16="http://schemas.microsoft.com/office/drawing/2014/main" id="{B3F7A8C0-65E7-EFF7-A982-5C01F19CE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4331" y="2421"/>
              <a:ext cx="3559670" cy="35387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F40987-09A9-4CB6-BEE7-BE20DA6BED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2054" y="487036"/>
              <a:ext cx="1403456" cy="79145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A0AE20-4BBB-B420-5CAA-94AD88AD61E3}"/>
              </a:ext>
            </a:extLst>
          </p:cNvPr>
          <p:cNvCxnSpPr>
            <a:cxnSpLocks/>
          </p:cNvCxnSpPr>
          <p:nvPr/>
        </p:nvCxnSpPr>
        <p:spPr>
          <a:xfrm>
            <a:off x="8463064" y="476655"/>
            <a:ext cx="2791838" cy="4669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070FE3-443F-719D-4C43-19C0340DF805}"/>
              </a:ext>
            </a:extLst>
          </p:cNvPr>
          <p:cNvCxnSpPr>
            <a:cxnSpLocks/>
          </p:cNvCxnSpPr>
          <p:nvPr/>
        </p:nvCxnSpPr>
        <p:spPr>
          <a:xfrm flipV="1">
            <a:off x="8472791" y="1614791"/>
            <a:ext cx="2782111" cy="5058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46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175" y="133653"/>
            <a:ext cx="766006" cy="76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5"/>
          <p:cNvGrpSpPr/>
          <p:nvPr/>
        </p:nvGrpSpPr>
        <p:grpSpPr>
          <a:xfrm>
            <a:off x="381000" y="2163850"/>
            <a:ext cx="11811502" cy="4388002"/>
            <a:chOff x="38474" y="2640100"/>
            <a:chExt cx="11106278" cy="4388002"/>
          </a:xfrm>
        </p:grpSpPr>
        <p:pic>
          <p:nvPicPr>
            <p:cNvPr id="127" name="Google Shape;127;p5"/>
            <p:cNvPicPr preferRelativeResize="0"/>
            <p:nvPr/>
          </p:nvPicPr>
          <p:blipFill rotWithShape="1">
            <a:blip r:embed="rId4">
              <a:alphaModFix/>
            </a:blip>
            <a:srcRect t="36779" r="49576" b="36081"/>
            <a:stretch/>
          </p:blipFill>
          <p:spPr>
            <a:xfrm>
              <a:off x="645675" y="3400075"/>
              <a:ext cx="4621373" cy="28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5"/>
            <p:cNvPicPr preferRelativeResize="0"/>
            <p:nvPr/>
          </p:nvPicPr>
          <p:blipFill rotWithShape="1">
            <a:blip r:embed="rId4">
              <a:alphaModFix/>
            </a:blip>
            <a:srcRect l="24573" t="66653" r="24307" b="6142"/>
            <a:stretch/>
          </p:blipFill>
          <p:spPr>
            <a:xfrm>
              <a:off x="5886725" y="3447225"/>
              <a:ext cx="4621373" cy="28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5"/>
            <p:cNvPicPr preferRelativeResize="0"/>
            <p:nvPr/>
          </p:nvPicPr>
          <p:blipFill rotWithShape="1">
            <a:blip r:embed="rId4">
              <a:alphaModFix/>
            </a:blip>
            <a:srcRect t="93524"/>
            <a:stretch/>
          </p:blipFill>
          <p:spPr>
            <a:xfrm>
              <a:off x="38474" y="6214375"/>
              <a:ext cx="11106278" cy="813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5"/>
            <p:cNvSpPr txBox="1"/>
            <p:nvPr/>
          </p:nvSpPr>
          <p:spPr>
            <a:xfrm>
              <a:off x="2322863" y="3090672"/>
              <a:ext cx="1459500" cy="431100"/>
            </a:xfrm>
            <a:prstGeom prst="rect">
              <a:avLst/>
            </a:prstGeom>
            <a:noFill/>
            <a:ln>
              <a:noFill/>
            </a:ln>
            <a:effectLst>
              <a:reflection stA="0" dist="38100" dir="5400000" fadeDir="5400012" sy="-100000" algn="bl" rotWithShape="0"/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Gill Sans"/>
                  <a:ea typeface="Gill Sans"/>
                  <a:cs typeface="Gill Sans"/>
                  <a:sym typeface="Gill Sans"/>
                </a:rPr>
                <a:t>Observed</a:t>
              </a:r>
              <a:endParaRPr sz="1600" b="1" dirty="0"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1" name="Google Shape;131;p5"/>
            <p:cNvSpPr txBox="1"/>
            <p:nvPr/>
          </p:nvSpPr>
          <p:spPr>
            <a:xfrm>
              <a:off x="7467663" y="3121375"/>
              <a:ext cx="1459500" cy="431100"/>
            </a:xfrm>
            <a:prstGeom prst="rect">
              <a:avLst/>
            </a:prstGeom>
            <a:noFill/>
            <a:ln>
              <a:noFill/>
            </a:ln>
            <a:effectLst>
              <a:reflection stA="0" dist="38100" dir="5400000" fadeDir="5400012" sy="-100000" algn="bl" rotWithShape="0"/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Gill Sans"/>
                  <a:ea typeface="Gill Sans"/>
                  <a:cs typeface="Gill Sans"/>
                  <a:sym typeface="Gill Sans"/>
                </a:rPr>
                <a:t>EarthWorks</a:t>
              </a:r>
              <a:endParaRPr sz="1600" b="1"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2634400" y="2640100"/>
              <a:ext cx="5606700" cy="431100"/>
            </a:xfrm>
            <a:prstGeom prst="rect">
              <a:avLst/>
            </a:prstGeom>
            <a:noFill/>
            <a:ln>
              <a:noFill/>
            </a:ln>
            <a:effectLst>
              <a:reflection stA="0" dist="38100" dir="5400000" fadeDir="5400012" sy="-100000" algn="bl" rotWithShape="0"/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Surface Air Temperature</a:t>
              </a:r>
              <a:endParaRPr sz="26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1" name="Google Shape;117;p3">
            <a:extLst>
              <a:ext uri="{FF2B5EF4-FFF2-40B4-BE49-F238E27FC236}">
                <a16:creationId xmlns:a16="http://schemas.microsoft.com/office/drawing/2014/main" id="{FE60A291-FBA3-5743-AF09-9C1B08F10389}"/>
              </a:ext>
            </a:extLst>
          </p:cNvPr>
          <p:cNvSpPr txBox="1"/>
          <p:nvPr/>
        </p:nvSpPr>
        <p:spPr>
          <a:xfrm>
            <a:off x="0" y="47200"/>
            <a:ext cx="121920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atin typeface="Gill Sans"/>
                <a:ea typeface="Gill Sans"/>
                <a:cs typeface="Gill Sans"/>
                <a:sym typeface="Gill Sans"/>
              </a:rPr>
              <a:t>EarthWorks</a:t>
            </a:r>
            <a:endParaRPr sz="44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2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6520A-41B9-594E-86F2-96117FA74ED0}"/>
              </a:ext>
            </a:extLst>
          </p:cNvPr>
          <p:cNvSpPr/>
          <p:nvPr/>
        </p:nvSpPr>
        <p:spPr>
          <a:xfrm>
            <a:off x="19050" y="983881"/>
            <a:ext cx="12192000" cy="1575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7999"/>
              </a:lnSpc>
              <a:spcAft>
                <a:spcPts val="600"/>
              </a:spcAft>
              <a:buSzPts val="1900"/>
            </a:pPr>
            <a:r>
              <a:rPr lang="en-US" sz="2400" dirty="0">
                <a:solidFill>
                  <a:schemeClr val="tx1"/>
                </a:solidFill>
                <a:latin typeface="Gill Sans"/>
                <a:cs typeface="Gill Sans"/>
                <a:sym typeface="Helvetica Neue"/>
              </a:rPr>
              <a:t>CPU version of the </a:t>
            </a:r>
            <a:r>
              <a:rPr lang="en-US" sz="2400" dirty="0" err="1">
                <a:solidFill>
                  <a:schemeClr val="tx1"/>
                </a:solidFill>
                <a:latin typeface="Gill Sans"/>
                <a:cs typeface="Gill Sans"/>
                <a:sym typeface="Helvetica Neue"/>
              </a:rPr>
              <a:t>EarthWorks</a:t>
            </a:r>
            <a:r>
              <a:rPr lang="en-US" sz="2400" dirty="0">
                <a:solidFill>
                  <a:schemeClr val="tx1"/>
                </a:solidFill>
                <a:latin typeface="Gill Sans"/>
                <a:cs typeface="Gill Sans"/>
                <a:sym typeface="Helvetica Neue"/>
              </a:rPr>
              <a:t> configuration </a:t>
            </a:r>
          </a:p>
          <a:p>
            <a:pPr lvl="0" algn="ctr">
              <a:lnSpc>
                <a:spcPct val="117999"/>
              </a:lnSpc>
              <a:spcAft>
                <a:spcPts val="600"/>
              </a:spcAft>
              <a:buSzPts val="1900"/>
            </a:pPr>
            <a:r>
              <a:rPr lang="en-US" sz="2400" dirty="0">
                <a:solidFill>
                  <a:schemeClr val="tx1"/>
                </a:solidFill>
                <a:latin typeface="Gill Sans"/>
                <a:cs typeface="Gill Sans"/>
                <a:sym typeface="Helvetica Neue"/>
              </a:rPr>
              <a:t>Run at coarse resolution (e.g., 60 km)</a:t>
            </a:r>
            <a:endParaRPr lang="en-US" sz="2800" dirty="0">
              <a:solidFill>
                <a:schemeClr val="tx1"/>
              </a:solidFill>
              <a:latin typeface="Gill Sans"/>
              <a:cs typeface="Gill Sans"/>
              <a:sym typeface="Helvetica Neue"/>
            </a:endParaRPr>
          </a:p>
          <a:p>
            <a:pPr lvl="0" algn="ctr">
              <a:lnSpc>
                <a:spcPct val="115000"/>
              </a:lnSpc>
              <a:spcAft>
                <a:spcPts val="600"/>
              </a:spcAft>
            </a:pPr>
            <a:endParaRPr lang="en-US" sz="2800" dirty="0">
              <a:solidFill>
                <a:srgbClr val="0070C0"/>
              </a:solidFill>
              <a:latin typeface="Gill Sans"/>
              <a:cs typeface="Gill Sans"/>
              <a:sym typeface="Gill Sans"/>
            </a:endParaRPr>
          </a:p>
        </p:txBody>
      </p:sp>
      <p:pic>
        <p:nvPicPr>
          <p:cNvPr id="13" name="Google Shape;321;g1313e3153da_0_23" descr="EarthWorks_Logo_Final-01 (1).png">
            <a:extLst>
              <a:ext uri="{FF2B5EF4-FFF2-40B4-BE49-F238E27FC236}">
                <a16:creationId xmlns:a16="http://schemas.microsoft.com/office/drawing/2014/main" id="{D518D3C3-D636-BC42-B141-8CCCE9C13C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368" t="11037" r="3569" b="30004"/>
          <a:stretch/>
        </p:blipFill>
        <p:spPr>
          <a:xfrm>
            <a:off x="10977320" y="5764227"/>
            <a:ext cx="1110682" cy="812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84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13e3153da_1_63"/>
          <p:cNvSpPr txBox="1"/>
          <p:nvPr/>
        </p:nvSpPr>
        <p:spPr>
          <a:xfrm>
            <a:off x="1337519" y="940125"/>
            <a:ext cx="9639801" cy="431100"/>
          </a:xfrm>
          <a:prstGeom prst="rect">
            <a:avLst/>
          </a:prstGeom>
          <a:noFill/>
          <a:ln>
            <a:noFill/>
          </a:ln>
          <a:effectLst>
            <a:reflection stA="0"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North Atlantic Oscillation (Monthly)</a:t>
            </a:r>
            <a:endParaRPr sz="2600" b="1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" name="Google Shape;152;g1313e3153da_1_63"/>
          <p:cNvSpPr txBox="1"/>
          <p:nvPr/>
        </p:nvSpPr>
        <p:spPr>
          <a:xfrm>
            <a:off x="0" y="47200"/>
            <a:ext cx="12192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atin typeface="Gill Sans"/>
                <a:ea typeface="Gill Sans"/>
                <a:cs typeface="Gill Sans"/>
                <a:sym typeface="Gill Sans"/>
              </a:rPr>
              <a:t>EarthWorks</a:t>
            </a:r>
            <a:endParaRPr sz="62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3" name="Google Shape;153;g1313e3153da_1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175" y="133653"/>
            <a:ext cx="766006" cy="7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313e3153da_1_63"/>
          <p:cNvSpPr txBox="1"/>
          <p:nvPr/>
        </p:nvSpPr>
        <p:spPr>
          <a:xfrm>
            <a:off x="2070757" y="1396288"/>
            <a:ext cx="2509371" cy="431100"/>
          </a:xfrm>
          <a:prstGeom prst="rect">
            <a:avLst/>
          </a:prstGeom>
          <a:noFill/>
          <a:ln>
            <a:noFill/>
          </a:ln>
          <a:effectLst>
            <a:reflection stA="0"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Gill Sans"/>
                <a:ea typeface="Gill Sans"/>
                <a:cs typeface="Gill Sans"/>
                <a:sym typeface="Gill Sans"/>
              </a:rPr>
              <a:t>Observed (ERA5)</a:t>
            </a:r>
            <a:endParaRPr sz="16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g1313e3153da_1_63"/>
          <p:cNvSpPr txBox="1"/>
          <p:nvPr/>
        </p:nvSpPr>
        <p:spPr>
          <a:xfrm>
            <a:off x="7949084" y="1390100"/>
            <a:ext cx="2509371" cy="431100"/>
          </a:xfrm>
          <a:prstGeom prst="rect">
            <a:avLst/>
          </a:prstGeom>
          <a:noFill/>
          <a:ln>
            <a:noFill/>
          </a:ln>
          <a:effectLst>
            <a:reflection stA="0"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Gill Sans"/>
                <a:ea typeface="Gill Sans"/>
                <a:cs typeface="Gill Sans"/>
                <a:sym typeface="Gill Sans"/>
              </a:rPr>
              <a:t>EarthWorks</a:t>
            </a:r>
            <a:endParaRPr sz="1600" b="1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8" name="Google Shape;158;g1313e3153da_1_63"/>
          <p:cNvPicPr preferRelativeResize="0"/>
          <p:nvPr/>
        </p:nvPicPr>
        <p:blipFill rotWithShape="1">
          <a:blip r:embed="rId4">
            <a:alphaModFix/>
          </a:blip>
          <a:srcRect t="7319" r="50359" b="64711"/>
          <a:stretch/>
        </p:blipFill>
        <p:spPr>
          <a:xfrm>
            <a:off x="1081200" y="1797625"/>
            <a:ext cx="4326968" cy="404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313e3153da_1_63"/>
          <p:cNvPicPr preferRelativeResize="0"/>
          <p:nvPr/>
        </p:nvPicPr>
        <p:blipFill rotWithShape="1">
          <a:blip r:embed="rId4">
            <a:alphaModFix/>
          </a:blip>
          <a:srcRect l="24469" t="66563" r="24479" b="5623"/>
          <a:stretch/>
        </p:blipFill>
        <p:spPr>
          <a:xfrm>
            <a:off x="6533422" y="1721429"/>
            <a:ext cx="4474776" cy="404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313e3153da_1_63"/>
          <p:cNvPicPr preferRelativeResize="0"/>
          <p:nvPr/>
        </p:nvPicPr>
        <p:blipFill rotWithShape="1">
          <a:blip r:embed="rId4">
            <a:alphaModFix/>
          </a:blip>
          <a:srcRect t="94182"/>
          <a:stretch/>
        </p:blipFill>
        <p:spPr>
          <a:xfrm>
            <a:off x="1377899" y="5619651"/>
            <a:ext cx="9196875" cy="88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21;g1313e3153da_0_23" descr="EarthWorks_Logo_Final-01 (1).png">
            <a:extLst>
              <a:ext uri="{FF2B5EF4-FFF2-40B4-BE49-F238E27FC236}">
                <a16:creationId xmlns:a16="http://schemas.microsoft.com/office/drawing/2014/main" id="{09B2E07C-ED92-B946-98E9-F71F5E5AE7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368" t="11037" r="3569" b="30004"/>
          <a:stretch/>
        </p:blipFill>
        <p:spPr>
          <a:xfrm>
            <a:off x="10977320" y="5764227"/>
            <a:ext cx="1110682" cy="81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D0A7D-550E-6D4A-4940-49AD0A4B5FB7}"/>
              </a:ext>
            </a:extLst>
          </p:cNvPr>
          <p:cNvSpPr txBox="1"/>
          <p:nvPr/>
        </p:nvSpPr>
        <p:spPr>
          <a:xfrm>
            <a:off x="4747570" y="6390629"/>
            <a:ext cx="245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level pressure EOF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13e3153da_1_48"/>
          <p:cNvSpPr txBox="1"/>
          <p:nvPr/>
        </p:nvSpPr>
        <p:spPr>
          <a:xfrm>
            <a:off x="0" y="47200"/>
            <a:ext cx="12192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Gill Sans"/>
                <a:ea typeface="Gill Sans"/>
                <a:cs typeface="Gill Sans"/>
                <a:sym typeface="Gill Sans"/>
              </a:rPr>
              <a:t>EarthWorks</a:t>
            </a:r>
            <a:endParaRPr sz="6200" b="1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9" name="Google Shape;139;g1313e3153da_1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175" y="133653"/>
            <a:ext cx="766006" cy="7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313e3153da_1_48"/>
          <p:cNvPicPr preferRelativeResize="0"/>
          <p:nvPr/>
        </p:nvPicPr>
        <p:blipFill rotWithShape="1">
          <a:blip r:embed="rId4">
            <a:alphaModFix/>
          </a:blip>
          <a:srcRect l="-5011" t="37173" r="50000" b="35579"/>
          <a:stretch/>
        </p:blipFill>
        <p:spPr>
          <a:xfrm>
            <a:off x="-272650" y="1776275"/>
            <a:ext cx="5907445" cy="397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313e3153da_1_48"/>
          <p:cNvPicPr preferRelativeResize="0"/>
          <p:nvPr/>
        </p:nvPicPr>
        <p:blipFill rotWithShape="1">
          <a:blip r:embed="rId4">
            <a:alphaModFix/>
          </a:blip>
          <a:srcRect l="22287" t="66867" r="25072" b="6560"/>
          <a:stretch/>
        </p:blipFill>
        <p:spPr>
          <a:xfrm>
            <a:off x="6023475" y="1871100"/>
            <a:ext cx="5683900" cy="37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1313e3153da_1_48"/>
          <p:cNvPicPr preferRelativeResize="0"/>
          <p:nvPr/>
        </p:nvPicPr>
        <p:blipFill rotWithShape="1">
          <a:blip r:embed="rId4">
            <a:alphaModFix/>
          </a:blip>
          <a:srcRect t="93999"/>
          <a:stretch/>
        </p:blipFill>
        <p:spPr>
          <a:xfrm>
            <a:off x="1260313" y="5791949"/>
            <a:ext cx="9948853" cy="9127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g1313e3153da_1_48"/>
          <p:cNvGrpSpPr/>
          <p:nvPr/>
        </p:nvGrpSpPr>
        <p:grpSpPr>
          <a:xfrm>
            <a:off x="2329625" y="940125"/>
            <a:ext cx="7491163" cy="881075"/>
            <a:chOff x="1914000" y="2716325"/>
            <a:chExt cx="7491163" cy="881075"/>
          </a:xfrm>
        </p:grpSpPr>
        <p:sp>
          <p:nvSpPr>
            <p:cNvPr id="144" name="Google Shape;144;g1313e3153da_1_48"/>
            <p:cNvSpPr txBox="1"/>
            <p:nvPr/>
          </p:nvSpPr>
          <p:spPr>
            <a:xfrm>
              <a:off x="1914000" y="3096288"/>
              <a:ext cx="1459500" cy="431100"/>
            </a:xfrm>
            <a:prstGeom prst="rect">
              <a:avLst/>
            </a:prstGeom>
            <a:noFill/>
            <a:ln>
              <a:noFill/>
            </a:ln>
            <a:effectLst>
              <a:reflection stA="0" dist="38100" dir="5400000" fadeDir="5400012" sy="-100000" algn="bl" rotWithShape="0"/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Gill Sans"/>
                  <a:ea typeface="Gill Sans"/>
                  <a:cs typeface="Gill Sans"/>
                  <a:sym typeface="Gill Sans"/>
                </a:rPr>
                <a:t>Observed</a:t>
              </a:r>
              <a:endParaRPr sz="1600" b="1" dirty="0"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5" name="Google Shape;145;g1313e3153da_1_48"/>
            <p:cNvSpPr txBox="1"/>
            <p:nvPr/>
          </p:nvSpPr>
          <p:spPr>
            <a:xfrm>
              <a:off x="7945663" y="3166300"/>
              <a:ext cx="1459500" cy="431100"/>
            </a:xfrm>
            <a:prstGeom prst="rect">
              <a:avLst/>
            </a:prstGeom>
            <a:noFill/>
            <a:ln>
              <a:noFill/>
            </a:ln>
            <a:effectLst>
              <a:reflection stA="0" dist="38100" dir="5400000" fadeDir="5400012" sy="-100000" algn="bl" rotWithShape="0"/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Gill Sans"/>
                  <a:ea typeface="Gill Sans"/>
                  <a:cs typeface="Gill Sans"/>
                  <a:sym typeface="Gill Sans"/>
                </a:rPr>
                <a:t>EarthWorks</a:t>
              </a:r>
              <a:endParaRPr sz="1600" b="1"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Google Shape;146;g1313e3153da_1_48"/>
            <p:cNvSpPr txBox="1"/>
            <p:nvPr/>
          </p:nvSpPr>
          <p:spPr>
            <a:xfrm>
              <a:off x="2939575" y="2716325"/>
              <a:ext cx="5606700" cy="431100"/>
            </a:xfrm>
            <a:prstGeom prst="rect">
              <a:avLst/>
            </a:prstGeom>
            <a:noFill/>
            <a:ln>
              <a:noFill/>
            </a:ln>
            <a:effectLst>
              <a:reflection stA="0" dist="38100" dir="5400000" fadeDir="5400012" sy="-100000" algn="bl" rotWithShape="0"/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Total Precipitation</a:t>
              </a:r>
              <a:endParaRPr sz="26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11" name="Google Shape;321;g1313e3153da_0_23" descr="EarthWorks_Logo_Final-01 (1).png">
            <a:extLst>
              <a:ext uri="{FF2B5EF4-FFF2-40B4-BE49-F238E27FC236}">
                <a16:creationId xmlns:a16="http://schemas.microsoft.com/office/drawing/2014/main" id="{FC1AC3F5-715F-024C-BEBA-3DD618C9D1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368" t="11037" r="3569" b="30004"/>
          <a:stretch/>
        </p:blipFill>
        <p:spPr>
          <a:xfrm>
            <a:off x="10977320" y="5764227"/>
            <a:ext cx="1110682" cy="812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6617FE-2A3C-9777-F0E7-10F22EFA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1368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D1513-907F-C1BD-62B9-64241176FB67}"/>
              </a:ext>
            </a:extLst>
          </p:cNvPr>
          <p:cNvSpPr txBox="1"/>
          <p:nvPr/>
        </p:nvSpPr>
        <p:spPr>
          <a:xfrm>
            <a:off x="5232909" y="6435590"/>
            <a:ext cx="363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From DYAMOND (Stevens et al 2019)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91D48-BDF1-F4E6-A983-67C19B2241D8}"/>
              </a:ext>
            </a:extLst>
          </p:cNvPr>
          <p:cNvSpPr txBox="1"/>
          <p:nvPr/>
        </p:nvSpPr>
        <p:spPr>
          <a:xfrm>
            <a:off x="5733288" y="237744"/>
            <a:ext cx="60929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EarthWorks</a:t>
            </a:r>
            <a:endParaRPr lang="en-US" sz="2800" b="1" dirty="0"/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What can we say about global atmospheric modeling at convection-permitting resolution?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C3D65-C66C-0DCC-DA2F-E15AF649A1CF}"/>
              </a:ext>
            </a:extLst>
          </p:cNvPr>
          <p:cNvSpPr txBox="1"/>
          <p:nvPr/>
        </p:nvSpPr>
        <p:spPr>
          <a:xfrm>
            <a:off x="6300573" y="1937157"/>
            <a:ext cx="5129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Simulations capture large-scale flow.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Look “realistic” from global perspective.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Differences at convective scale are apparent.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A06E8-CEF6-D467-0EA3-1EA0DE4FC4D8}"/>
              </a:ext>
            </a:extLst>
          </p:cNvPr>
          <p:cNvSpPr txBox="1"/>
          <p:nvPr/>
        </p:nvSpPr>
        <p:spPr>
          <a:xfrm>
            <a:off x="5733288" y="3225481"/>
            <a:ext cx="6092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NWP research and operational communities have been employing convective-permitting resolutions (regionally) for 3+ decades</a:t>
            </a:r>
            <a:r>
              <a:rPr lang="en-US" sz="2400"/>
              <a:t>. </a:t>
            </a:r>
          </a:p>
          <a:p>
            <a:pPr algn="ctr"/>
            <a:r>
              <a:rPr lang="en-US" sz="2400"/>
              <a:t>We </a:t>
            </a:r>
            <a:r>
              <a:rPr lang="en-US" sz="2400" dirty="0"/>
              <a:t>can leverage this experience.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697F4-F447-772B-E93B-83922307C40B}"/>
              </a:ext>
            </a:extLst>
          </p:cNvPr>
          <p:cNvSpPr txBox="1"/>
          <p:nvPr/>
        </p:nvSpPr>
        <p:spPr>
          <a:xfrm>
            <a:off x="5733288" y="4900811"/>
            <a:ext cx="591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EarthWorks</a:t>
            </a:r>
            <a:r>
              <a:rPr lang="en-US" sz="2000" i="1" dirty="0"/>
              <a:t>: Use variable-resolution MPAS capabilities to test CESM/MPAS/CAM6 physics at storm scale.  </a:t>
            </a:r>
          </a:p>
          <a:p>
            <a:pPr algn="ctr"/>
            <a:r>
              <a:rPr lang="en-US" sz="2000" i="1" dirty="0"/>
              <a:t>Short simulations (days), focus evaluations on convective system structure and evolution.</a:t>
            </a:r>
          </a:p>
        </p:txBody>
      </p:sp>
    </p:spTree>
    <p:extLst>
      <p:ext uri="{BB962C8B-B14F-4D97-AF65-F5344CB8AC3E}">
        <p14:creationId xmlns:p14="http://schemas.microsoft.com/office/powerpoint/2010/main" val="2871616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1316</Words>
  <Application>Microsoft Macintosh PowerPoint</Application>
  <PresentationFormat>Widescreen</PresentationFormat>
  <Paragraphs>145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Gill Sans MT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Earthworks Initial Target Platforms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Skamarock</dc:creator>
  <cp:lastModifiedBy>Bill Skamarock</cp:lastModifiedBy>
  <cp:revision>36</cp:revision>
  <dcterms:created xsi:type="dcterms:W3CDTF">2022-07-11T18:50:04Z</dcterms:created>
  <dcterms:modified xsi:type="dcterms:W3CDTF">2022-07-20T16:29:43Z</dcterms:modified>
</cp:coreProperties>
</file>