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1" r:id="rId1"/>
    <p:sldMasterId id="2147484403" r:id="rId2"/>
    <p:sldMasterId id="2147484371" r:id="rId3"/>
  </p:sldMasterIdLst>
  <p:notesMasterIdLst>
    <p:notesMasterId r:id="rId33"/>
  </p:notesMasterIdLst>
  <p:sldIdLst>
    <p:sldId id="256" r:id="rId4"/>
    <p:sldId id="490" r:id="rId5"/>
    <p:sldId id="416" r:id="rId6"/>
    <p:sldId id="491" r:id="rId7"/>
    <p:sldId id="422" r:id="rId8"/>
    <p:sldId id="424" r:id="rId9"/>
    <p:sldId id="378" r:id="rId10"/>
    <p:sldId id="423" r:id="rId11"/>
    <p:sldId id="419" r:id="rId12"/>
    <p:sldId id="429" r:id="rId13"/>
    <p:sldId id="430" r:id="rId14"/>
    <p:sldId id="433" r:id="rId15"/>
    <p:sldId id="434" r:id="rId16"/>
    <p:sldId id="440" r:id="rId17"/>
    <p:sldId id="492" r:id="rId18"/>
    <p:sldId id="396" r:id="rId19"/>
    <p:sldId id="436" r:id="rId20"/>
    <p:sldId id="437" r:id="rId21"/>
    <p:sldId id="418" r:id="rId22"/>
    <p:sldId id="402" r:id="rId23"/>
    <p:sldId id="445" r:id="rId24"/>
    <p:sldId id="446" r:id="rId25"/>
    <p:sldId id="448" r:id="rId26"/>
    <p:sldId id="447" r:id="rId27"/>
    <p:sldId id="489" r:id="rId28"/>
    <p:sldId id="461" r:id="rId29"/>
    <p:sldId id="410" r:id="rId30"/>
    <p:sldId id="417" r:id="rId31"/>
    <p:sldId id="4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43EEDA-21DD-4040-8756-DCCEC249670C}">
          <p14:sldIdLst>
            <p14:sldId id="256"/>
            <p14:sldId id="490"/>
            <p14:sldId id="416"/>
            <p14:sldId id="491"/>
            <p14:sldId id="422"/>
            <p14:sldId id="424"/>
            <p14:sldId id="378"/>
            <p14:sldId id="423"/>
            <p14:sldId id="419"/>
            <p14:sldId id="429"/>
            <p14:sldId id="430"/>
            <p14:sldId id="433"/>
            <p14:sldId id="434"/>
            <p14:sldId id="440"/>
            <p14:sldId id="492"/>
          </p14:sldIdLst>
        </p14:section>
        <p14:section name="Extra slides" id="{E4A30CCC-051A-4D5B-8576-25D7338D4465}">
          <p14:sldIdLst>
            <p14:sldId id="396"/>
            <p14:sldId id="436"/>
            <p14:sldId id="437"/>
            <p14:sldId id="418"/>
            <p14:sldId id="402"/>
            <p14:sldId id="445"/>
            <p14:sldId id="446"/>
            <p14:sldId id="448"/>
            <p14:sldId id="447"/>
            <p14:sldId id="489"/>
            <p14:sldId id="461"/>
            <p14:sldId id="410"/>
            <p14:sldId id="417"/>
            <p14:sldId id="4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7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FCDC9-9EDE-4293-98FF-F782D1472548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9C72-0EC8-4ADB-B481-1565307B4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1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0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 preserve="1">
  <p:cSld name="Titeldi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8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 preserve="1">
  <p:cSld name="Sectiekop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4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 type="twoObj" preserve="1">
  <p:cSld name="Twee objecte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1976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1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 preserve="1">
  <p:cSld name="Vergelijking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6193376" y="1535116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5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 preserve="1">
  <p:cSld name="Inhoud met bijschrif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09607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66736" y="273056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 preserve="1">
  <p:cSld name="Afbeelding met bijschrif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 preserve="1">
  <p:cSld name="Titel en verticale teks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43000"/>
            <a:ext cx="39624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02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 preserve="1">
  <p:cSld name="Verticale titel en teks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505700" y="2247901"/>
            <a:ext cx="49530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2222500" y="-241299"/>
            <a:ext cx="49530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2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87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tekst en inhoud" type="txAndObj" preserve="1">
  <p:cSld name="Titel, tekst en inhou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6197600" y="2057400"/>
            <a:ext cx="5080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>
              <a:solidFill>
                <a:srgbClr val="FFFFFF"/>
              </a:solidFill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914400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25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preserve="1">
  <p:cSld name="1_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dt" idx="10"/>
          </p:nvPr>
        </p:nvSpPr>
        <p:spPr>
          <a:xfrm>
            <a:off x="304801" y="6594475"/>
            <a:ext cx="3124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/>
          </a:p>
        </p:txBody>
      </p:sp>
      <p:sp>
        <p:nvSpPr>
          <p:cNvPr id="97" name="Google Shape;97;p15"/>
          <p:cNvSpPr txBox="1">
            <a:spLocks noGrp="1"/>
          </p:cNvSpPr>
          <p:nvPr>
            <p:ph type="ftr" idx="11"/>
          </p:nvPr>
        </p:nvSpPr>
        <p:spPr>
          <a:xfrm>
            <a:off x="711200" y="62484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buClr>
                <a:srgbClr val="000000"/>
              </a:buClr>
            </a:pP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24198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786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 preserve="1">
  <p:cSld name="Leeg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016000" y="6477000"/>
            <a:ext cx="2540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910167" y="6096000"/>
            <a:ext cx="436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3837517" y="6477000"/>
            <a:ext cx="2540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05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3" y="322682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0" y="292610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0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06AB522-9B4D-49E9-BCAD-DF8C40361A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OAA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41375" y="6338474"/>
            <a:ext cx="403436" cy="403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6391838"/>
            <a:ext cx="807395" cy="3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6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0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65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11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06AB522-9B4D-49E9-BCAD-DF8C40361AC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NOAA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41375" y="6338474"/>
            <a:ext cx="403436" cy="403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97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1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8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2"/>
            <a:ext cx="279315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2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6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359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68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9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19"/>
            <a:ext cx="8453907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6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681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93563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301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2" y="3193563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37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9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8" y="4532846"/>
            <a:ext cx="3046767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5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6" y="5184002"/>
            <a:ext cx="305043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5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2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90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3" y="1278468"/>
            <a:ext cx="6247547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939" y="6394063"/>
            <a:ext cx="990599" cy="3047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32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77655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1" y="295731"/>
            <a:ext cx="760937" cy="498091"/>
          </a:xfrm>
        </p:spPr>
        <p:txBody>
          <a:bodyPr/>
          <a:lstStyle>
            <a:lvl1pPr>
              <a:defRPr sz="1600"/>
            </a:lvl1pPr>
          </a:lstStyle>
          <a:p>
            <a:fld id="{7E7AD39B-14E1-4B75-AB26-EE8BDC3B9D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OAA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41375" y="6338474"/>
            <a:ext cx="403436" cy="403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66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9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AE87D-44E6-4C2B-A8C5-685F8698B42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76C10-4F6F-455F-B59C-5ACACD42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banner1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87984" y="-76200"/>
            <a:ext cx="12367968" cy="1015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03632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914400" y="2057400"/>
            <a:ext cx="10363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" descr="BannerLow_WCRP_PPT-2-MedQ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77075" y="5886450"/>
            <a:ext cx="5270499" cy="89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462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9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06AB522-9B4D-49E9-BCAD-DF8C40361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  <p:sldLayoutId id="2147484389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963562"/>
            <a:ext cx="9208246" cy="4011561"/>
          </a:xfrm>
        </p:spPr>
        <p:txBody>
          <a:bodyPr/>
          <a:lstStyle/>
          <a:p>
            <a:r>
              <a:rPr lang="en-US" sz="4000" cap="small" dirty="0"/>
              <a:t>Land-Atmosphere Interactions and </a:t>
            </a:r>
            <a:br>
              <a:rPr lang="en-US" sz="4000" cap="small" dirty="0"/>
            </a:br>
            <a:r>
              <a:rPr lang="en-US" sz="4000" cap="small" dirty="0"/>
              <a:t>the Changing Hydrologic Cycle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Dr. Kirsten L. Findell</a:t>
            </a:r>
            <a:br>
              <a:rPr lang="en-US" sz="4000" dirty="0"/>
            </a:br>
            <a:r>
              <a:rPr lang="en-US" sz="2800" dirty="0"/>
              <a:t>Geophysical Fluid Dynamics Laboratory</a:t>
            </a:r>
            <a:br>
              <a:rPr lang="en-US" sz="2800" dirty="0"/>
            </a:br>
            <a:r>
              <a:rPr lang="en-US" sz="2800" dirty="0"/>
              <a:t>Princeton, NJ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with </a:t>
            </a:r>
            <a:r>
              <a:rPr lang="en-US" sz="2400" dirty="0" err="1"/>
              <a:t>Suqin</a:t>
            </a:r>
            <a:r>
              <a:rPr lang="en-US" sz="2400" dirty="0"/>
              <a:t> Duan (UCLA) and Stephan </a:t>
            </a:r>
            <a:r>
              <a:rPr lang="en-US" sz="2400" dirty="0" err="1"/>
              <a:t>Fueglistaler</a:t>
            </a:r>
            <a:r>
              <a:rPr lang="en-US" sz="2400" dirty="0"/>
              <a:t> (Princeton)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271446"/>
            <a:ext cx="8825658" cy="861420"/>
          </a:xfrm>
        </p:spPr>
        <p:txBody>
          <a:bodyPr>
            <a:noAutofit/>
          </a:bodyPr>
          <a:lstStyle/>
          <a:p>
            <a:r>
              <a:rPr lang="en-US" sz="1600" dirty="0"/>
              <a:t>Pan-GASS Meeting</a:t>
            </a:r>
          </a:p>
          <a:p>
            <a:r>
              <a:rPr lang="en-US" sz="1600" dirty="0"/>
              <a:t>Monterey, California</a:t>
            </a:r>
          </a:p>
          <a:p>
            <a:r>
              <a:rPr lang="en-US" sz="1600" dirty="0"/>
              <a:t>25-29 July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326" y="5246428"/>
            <a:ext cx="2876550" cy="1123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16" y="471505"/>
            <a:ext cx="1560871" cy="15608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6221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87943"/>
            <a:ext cx="5036297" cy="706964"/>
          </a:xfrm>
        </p:spPr>
        <p:txBody>
          <a:bodyPr/>
          <a:lstStyle/>
          <a:p>
            <a:r>
              <a:rPr lang="en-US" dirty="0"/>
              <a:t>What about </a:t>
            </a:r>
            <a:r>
              <a:rPr lang="en-US" dirty="0" err="1"/>
              <a:t>Precip</a:t>
            </a:r>
            <a:r>
              <a:rPr lang="en-US" dirty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4" r="65424"/>
          <a:stretch/>
        </p:blipFill>
        <p:spPr>
          <a:xfrm>
            <a:off x="3828739" y="1889389"/>
            <a:ext cx="4065610" cy="3481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6525" y="5561586"/>
            <a:ext cx="3476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 P increases in the already wet part of the PDF at each location (each AI)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1"/>
          <a:stretch/>
        </p:blipFill>
        <p:spPr>
          <a:xfrm>
            <a:off x="7357222" y="94557"/>
            <a:ext cx="4834778" cy="1586775"/>
          </a:xfrm>
        </p:spPr>
      </p:pic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6787173" y="4752976"/>
            <a:ext cx="427665" cy="80861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71756" y="5428590"/>
            <a:ext cx="321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Substantial P decreases in the drier part of the PDF at each location (each AI)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576893" y="4752977"/>
            <a:ext cx="903746" cy="67561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23637" y="2650677"/>
            <a:ext cx="1419788" cy="20682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0476" y="2136278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Very little change (though positive) at high AI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0914" y="2443275"/>
            <a:ext cx="3746053" cy="110799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moist and semi-moist regions:</a:t>
            </a:r>
          </a:p>
          <a:p>
            <a:pPr algn="ctr"/>
            <a:r>
              <a:rPr lang="en-US" sz="2400" b="1" i="1" dirty="0"/>
              <a:t>Wet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days</a:t>
            </a:r>
            <a:r>
              <a:rPr lang="en-US" sz="2400" b="1" i="1" dirty="0"/>
              <a:t> get more rain, dry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days</a:t>
            </a:r>
            <a:r>
              <a:rPr lang="en-US" sz="2400" b="1" i="1" dirty="0"/>
              <a:t> get less 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0914" y="3828832"/>
            <a:ext cx="3746053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not the answer to how wet-gets-wetter changes on land: </a:t>
            </a:r>
            <a:br>
              <a:rPr lang="en-US" sz="2400" dirty="0"/>
            </a:br>
            <a:r>
              <a:rPr lang="en-US" sz="2400" b="1" i="1" dirty="0">
                <a:solidFill>
                  <a:srgbClr val="FF0000"/>
                </a:solidFill>
              </a:rPr>
              <a:t>Need to look at (P-E)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52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206035" y="1591957"/>
            <a:ext cx="4624640" cy="3985093"/>
            <a:chOff x="4206035" y="1401455"/>
            <a:chExt cx="4624640" cy="3985093"/>
          </a:xfrm>
        </p:grpSpPr>
        <p:pic>
          <p:nvPicPr>
            <p:cNvPr id="14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84" t="54124" r="32715"/>
            <a:stretch/>
          </p:blipFill>
          <p:spPr>
            <a:xfrm>
              <a:off x="4576922" y="1401455"/>
              <a:ext cx="4253753" cy="3985093"/>
            </a:xfrm>
            <a:prstGeom prst="rect">
              <a:avLst/>
            </a:prstGeom>
          </p:spPr>
        </p:pic>
        <p:pic>
          <p:nvPicPr>
            <p:cNvPr id="41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66" r="95415" b="5435"/>
            <a:stretch/>
          </p:blipFill>
          <p:spPr>
            <a:xfrm>
              <a:off x="4206035" y="1724024"/>
              <a:ext cx="604090" cy="31547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678393"/>
            <a:ext cx="8677251" cy="706964"/>
          </a:xfrm>
        </p:spPr>
        <p:txBody>
          <a:bodyPr/>
          <a:lstStyle/>
          <a:p>
            <a:r>
              <a:rPr lang="en-US" sz="3200" dirty="0"/>
              <a:t>How wet-gets-wetter manifests on land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2" t="54124" r="670"/>
          <a:stretch/>
        </p:blipFill>
        <p:spPr>
          <a:xfrm>
            <a:off x="9311967" y="2143198"/>
            <a:ext cx="2622858" cy="250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57431" y="4731504"/>
                <a:ext cx="2771656" cy="10801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400" dirty="0">
                    <a:ea typeface="Cambria Math" panose="02040503050406030204" pitchFamily="18" charset="0"/>
                  </a:rPr>
                  <a:t>If we average across all days:</a:t>
                </a:r>
                <a:endParaRPr lang="en-US" sz="1200" dirty="0"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400" dirty="0" err="1">
                    <a:ea typeface="Cambria Math" panose="02040503050406030204" pitchFamily="18" charset="0"/>
                  </a:rPr>
                  <a:t>piCtrl</a:t>
                </a:r>
                <a:r>
                  <a:rPr lang="en-US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1400" dirty="0">
                    <a:ea typeface="Cambria Math" panose="02040503050406030204" pitchFamily="18" charset="0"/>
                  </a:rPr>
                  <a:t> must be positive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𝑀𝑜𝑖𝑠𝑡𝑢𝑟𝑒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𝑐𝑜𝑛𝑣𝑒𝑟𝑔𝑒𝑛𝑐𝑒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400" dirty="0"/>
                  <a:t> 0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431" y="4731504"/>
                <a:ext cx="2771656" cy="1080167"/>
              </a:xfrm>
              <a:prstGeom prst="rect">
                <a:avLst/>
              </a:prstGeom>
              <a:blipFill>
                <a:blip r:embed="rId3"/>
                <a:stretch>
                  <a:fillRect l="-659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938382" y="5267002"/>
            <a:ext cx="3776745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Wet-gets-wetter</a:t>
            </a:r>
            <a:r>
              <a:rPr lang="en-US" dirty="0"/>
              <a:t>: </a:t>
            </a:r>
          </a:p>
          <a:p>
            <a:pPr algn="ctr"/>
            <a:r>
              <a:rPr lang="en-US" dirty="0"/>
              <a:t>would see increases to the right of the blue </a:t>
            </a:r>
          </a:p>
          <a:p>
            <a:pPr algn="ctr"/>
            <a:r>
              <a:rPr lang="en-US" dirty="0" err="1"/>
              <a:t>piCtl</a:t>
            </a:r>
            <a:r>
              <a:rPr lang="en-US" dirty="0"/>
              <a:t>(P-E)=0.0 line, and decreases to the left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576924" y="4886326"/>
            <a:ext cx="880903" cy="38067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576922" y="4124326"/>
            <a:ext cx="325022" cy="114267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ultiply 33"/>
          <p:cNvSpPr/>
          <p:nvPr/>
        </p:nvSpPr>
        <p:spPr>
          <a:xfrm>
            <a:off x="4148884" y="5577048"/>
            <a:ext cx="1285876" cy="120462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80517" y="1784878"/>
            <a:ext cx="2557864" cy="3813957"/>
            <a:chOff x="380517" y="1461028"/>
            <a:chExt cx="2557864" cy="3813957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517" y="1461028"/>
              <a:ext cx="2557864" cy="381395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23875" y="1810858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piCtrl</a:t>
              </a:r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492074" y="6005668"/>
            <a:ext cx="305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clearly (P-E) is redistributed in time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7523081" y="5224351"/>
            <a:ext cx="805097" cy="771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3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34" grpId="0" animBg="1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206035" y="1734832"/>
            <a:ext cx="4624640" cy="3985093"/>
            <a:chOff x="4206035" y="1401455"/>
            <a:chExt cx="4624640" cy="3985093"/>
          </a:xfrm>
        </p:grpSpPr>
        <p:pic>
          <p:nvPicPr>
            <p:cNvPr id="14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84" t="54124" r="32715"/>
            <a:stretch/>
          </p:blipFill>
          <p:spPr>
            <a:xfrm>
              <a:off x="4576922" y="1401455"/>
              <a:ext cx="4253753" cy="3985093"/>
            </a:xfrm>
            <a:prstGeom prst="rect">
              <a:avLst/>
            </a:prstGeom>
          </p:spPr>
        </p:pic>
        <p:pic>
          <p:nvPicPr>
            <p:cNvPr id="41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66" r="95415" b="5435"/>
            <a:stretch/>
          </p:blipFill>
          <p:spPr>
            <a:xfrm>
              <a:off x="4206035" y="1724024"/>
              <a:ext cx="604090" cy="31547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1" y="706968"/>
            <a:ext cx="9296400" cy="706964"/>
          </a:xfrm>
        </p:spPr>
        <p:txBody>
          <a:bodyPr/>
          <a:lstStyle/>
          <a:p>
            <a:r>
              <a:rPr lang="en-US" sz="3200" dirty="0"/>
              <a:t>How wet-gets-wetter manifests on land: </a:t>
            </a:r>
            <a:br>
              <a:rPr lang="en-US" sz="3200" dirty="0"/>
            </a:br>
            <a:r>
              <a:rPr lang="en-US" sz="3200" dirty="0"/>
              <a:t>by process regime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7919" y="5910599"/>
            <a:ext cx="257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Super-wet (active rain) regime gets wetter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857774" y="4890984"/>
            <a:ext cx="428976" cy="91491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02687" y="5910598"/>
            <a:ext cx="1793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Wet, energy-limited regime gets drier</a:t>
            </a:r>
          </a:p>
        </p:txBody>
      </p:sp>
      <p:cxnSp>
        <p:nvCxnSpPr>
          <p:cNvPr id="13" name="Straight Arrow Connector 12"/>
          <p:cNvCxnSpPr>
            <a:cxnSpLocks/>
            <a:stCxn id="12" idx="0"/>
          </p:cNvCxnSpPr>
          <p:nvPr/>
        </p:nvCxnSpPr>
        <p:spPr>
          <a:xfrm flipV="1">
            <a:off x="5199344" y="4962526"/>
            <a:ext cx="706156" cy="94807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79208" y="2493719"/>
            <a:ext cx="996204" cy="25797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1114" y="2541518"/>
            <a:ext cx="2104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Very little change in the dry regime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4060"/>
          <a:stretch/>
        </p:blipFill>
        <p:spPr>
          <a:xfrm>
            <a:off x="139172" y="2138036"/>
            <a:ext cx="2299227" cy="31799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46361" y="4554347"/>
            <a:ext cx="249401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Transitional, water-limited regime:</a:t>
            </a:r>
          </a:p>
          <a:p>
            <a:pPr algn="ctr"/>
            <a:r>
              <a:rPr lang="en-US" dirty="0"/>
              <a:t>Positive change: </a:t>
            </a:r>
            <a:r>
              <a:rPr lang="en-US" i="1" dirty="0"/>
              <a:t>reductions of E</a:t>
            </a:r>
          </a:p>
          <a:p>
            <a:pPr algn="ctr"/>
            <a:r>
              <a:rPr lang="en-US" i="1" dirty="0"/>
              <a:t>are greater than reductions of P</a:t>
            </a:r>
          </a:p>
        </p:txBody>
      </p:sp>
      <p:pic>
        <p:nvPicPr>
          <p:cNvPr id="22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t="4907" r="31719" b="49141"/>
          <a:stretch/>
        </p:blipFill>
        <p:spPr>
          <a:xfrm>
            <a:off x="9553577" y="1497024"/>
            <a:ext cx="2473761" cy="2190260"/>
          </a:xfrm>
        </p:spPr>
      </p:pic>
      <p:pic>
        <p:nvPicPr>
          <p:cNvPr id="23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4" r="65424"/>
          <a:stretch/>
        </p:blipFill>
        <p:spPr>
          <a:xfrm>
            <a:off x="9422903" y="3568425"/>
            <a:ext cx="2570604" cy="220100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086225" y="3776216"/>
            <a:ext cx="1025068" cy="77813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653710" y="1734832"/>
            <a:ext cx="4624640" cy="3985093"/>
            <a:chOff x="4206035" y="1401455"/>
            <a:chExt cx="4624640" cy="3985093"/>
          </a:xfrm>
        </p:grpSpPr>
        <p:pic>
          <p:nvPicPr>
            <p:cNvPr id="14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84" t="54124" r="32715"/>
            <a:stretch/>
          </p:blipFill>
          <p:spPr>
            <a:xfrm>
              <a:off x="4576922" y="1401455"/>
              <a:ext cx="4253753" cy="3985093"/>
            </a:xfrm>
            <a:prstGeom prst="rect">
              <a:avLst/>
            </a:prstGeom>
          </p:spPr>
        </p:pic>
        <p:pic>
          <p:nvPicPr>
            <p:cNvPr id="41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66" r="95415" b="5435"/>
            <a:stretch/>
          </p:blipFill>
          <p:spPr>
            <a:xfrm>
              <a:off x="4206035" y="1724024"/>
              <a:ext cx="604090" cy="31547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678393"/>
            <a:ext cx="8677251" cy="706964"/>
          </a:xfrm>
        </p:spPr>
        <p:txBody>
          <a:bodyPr/>
          <a:lstStyle/>
          <a:p>
            <a:r>
              <a:rPr lang="en-US" sz="3200" dirty="0"/>
              <a:t>How wet-gets-wetter manifests on land:</a:t>
            </a:r>
            <a:br>
              <a:rPr lang="en-US" sz="3200" dirty="0"/>
            </a:br>
            <a:r>
              <a:rPr lang="en-US" sz="3200" dirty="0"/>
              <a:t>by climatological region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74060"/>
          <a:stretch/>
        </p:blipFill>
        <p:spPr>
          <a:xfrm>
            <a:off x="34397" y="2376161"/>
            <a:ext cx="2299227" cy="3179910"/>
          </a:xfrm>
          <a:prstGeom prst="rect">
            <a:avLst/>
          </a:prstGeom>
        </p:spPr>
      </p:pic>
      <p:pic>
        <p:nvPicPr>
          <p:cNvPr id="22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0" t="4907" r="31719" b="49141"/>
          <a:stretch/>
        </p:blipFill>
        <p:spPr>
          <a:xfrm>
            <a:off x="9553577" y="1468449"/>
            <a:ext cx="2473761" cy="2190260"/>
          </a:xfrm>
        </p:spPr>
      </p:pic>
      <p:pic>
        <p:nvPicPr>
          <p:cNvPr id="23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4" r="65424"/>
          <a:stretch/>
        </p:blipFill>
        <p:spPr>
          <a:xfrm>
            <a:off x="9422903" y="3530325"/>
            <a:ext cx="2570604" cy="22010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01936" y="5338750"/>
            <a:ext cx="7251641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semi-moist and moist regions:</a:t>
            </a:r>
          </a:p>
          <a:p>
            <a:pPr algn="ctr"/>
            <a:r>
              <a:rPr lang="en-US" sz="2400" b="1" i="1" dirty="0"/>
              <a:t>Active rain regime gets wetter, </a:t>
            </a:r>
          </a:p>
          <a:p>
            <a:pPr algn="ctr"/>
            <a:r>
              <a:rPr lang="en-US" sz="2400" b="1" i="1" dirty="0"/>
              <a:t>Wet, energy-limited regime gets drier,</a:t>
            </a:r>
          </a:p>
          <a:p>
            <a:pPr algn="ctr"/>
            <a:r>
              <a:rPr lang="en-US" sz="2400" b="1" i="1" dirty="0"/>
              <a:t>Water-limited regime: less moisture divergence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1279" y="1826798"/>
            <a:ext cx="2405809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arid regions:</a:t>
            </a:r>
          </a:p>
          <a:p>
            <a:pPr algn="ctr"/>
            <a:r>
              <a:rPr lang="en-US" sz="2000" b="1" i="1" dirty="0"/>
              <a:t>Almost no change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01936" y="2884149"/>
            <a:ext cx="2444497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 semi-arid regions:</a:t>
            </a:r>
          </a:p>
          <a:p>
            <a:pPr algn="ctr"/>
            <a:r>
              <a:rPr lang="en-US" sz="1600" b="1" i="1" dirty="0"/>
              <a:t>All regimes manifest;</a:t>
            </a:r>
          </a:p>
          <a:p>
            <a:pPr algn="ctr"/>
            <a:r>
              <a:rPr lang="en-US" sz="1600" b="1" i="1" dirty="0"/>
              <a:t>Water-limited most prominent (~60%)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20506" y="1953964"/>
                <a:ext cx="12096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506" y="1953964"/>
                <a:ext cx="120967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10981" y="2706439"/>
                <a:ext cx="12096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81" y="2706439"/>
                <a:ext cx="1209675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01456" y="3411289"/>
                <a:ext cx="12096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9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96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56" y="3411289"/>
                <a:ext cx="1209675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4466428" y="2310297"/>
            <a:ext cx="631547" cy="1411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71270" y="3059409"/>
            <a:ext cx="542809" cy="1732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560068" y="4278811"/>
            <a:ext cx="354832" cy="10599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8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96692"/>
            <a:ext cx="9628660" cy="706964"/>
          </a:xfrm>
        </p:spPr>
        <p:txBody>
          <a:bodyPr/>
          <a:lstStyle/>
          <a:p>
            <a:r>
              <a:rPr lang="en-US" sz="2800" b="1" i="1" dirty="0"/>
              <a:t>The Aridity Index – Daily Soil Moisture Phase Space </a:t>
            </a:r>
            <a:br>
              <a:rPr lang="en-US" sz="2800" b="1" i="1" dirty="0"/>
            </a:br>
            <a:r>
              <a:rPr lang="en-US" sz="2800" dirty="0"/>
              <a:t>shows how relationships change over land with warming</a:t>
            </a:r>
            <a:endParaRPr lang="en-US" sz="2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07FD1-A4F2-425B-A324-D1765A8EDD8B}"/>
              </a:ext>
            </a:extLst>
          </p:cNvPr>
          <p:cNvSpPr txBox="1"/>
          <p:nvPr/>
        </p:nvSpPr>
        <p:spPr>
          <a:xfrm>
            <a:off x="6266921" y="1470007"/>
            <a:ext cx="56845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/>
              <a:t>Duan, Findell and </a:t>
            </a:r>
            <a:r>
              <a:rPr lang="en-US" sz="1600" b="1" dirty="0" err="1"/>
              <a:t>Fueglistaler</a:t>
            </a:r>
            <a:r>
              <a:rPr lang="en-US" sz="1600" b="1" dirty="0"/>
              <a:t>, 2022, In revision for PNAS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79EE45-0CE9-4A37-8D9B-B29B878C8B67}"/>
              </a:ext>
            </a:extLst>
          </p:cNvPr>
          <p:cNvSpPr txBox="1">
            <a:spLocks/>
          </p:cNvSpPr>
          <p:nvPr/>
        </p:nvSpPr>
        <p:spPr>
          <a:xfrm>
            <a:off x="861845" y="5347324"/>
            <a:ext cx="10717776" cy="147000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Powerful tool for understanding vulnerability to heatwaves and comparing model behaviors</a:t>
            </a:r>
          </a:p>
          <a:p>
            <a:r>
              <a:rPr lang="en-US" dirty="0"/>
              <a:t>Results from many other studies can be understood within the context of this phase space</a:t>
            </a:r>
          </a:p>
          <a:p>
            <a:r>
              <a:rPr lang="en-US" dirty="0"/>
              <a:t>Mechanistic consistency between models and reanalysis*</a:t>
            </a:r>
          </a:p>
          <a:p>
            <a:endParaRPr lang="en-US" dirty="0"/>
          </a:p>
          <a:p>
            <a:pPr lvl="2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2" y="1808561"/>
            <a:ext cx="10300138" cy="3421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934B44-6C89-4474-BD4F-0C2B5FA29060}"/>
              </a:ext>
            </a:extLst>
          </p:cNvPr>
          <p:cNvSpPr txBox="1"/>
          <p:nvPr/>
        </p:nvSpPr>
        <p:spPr>
          <a:xfrm rot="19606900">
            <a:off x="3139603" y="4040754"/>
            <a:ext cx="61622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60093"/>
                </a:solidFill>
              </a:rPr>
              <a:t>Need to work with daily time-scale data</a:t>
            </a:r>
          </a:p>
        </p:txBody>
      </p:sp>
    </p:spTree>
    <p:extLst>
      <p:ext uri="{BB962C8B-B14F-4D97-AF65-F5344CB8AC3E}">
        <p14:creationId xmlns:p14="http://schemas.microsoft.com/office/powerpoint/2010/main" val="977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BA9B-6338-4FF5-BE7E-DE1ADFD8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88190-D7EF-465B-862B-0405FBE02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C632D-2492-43E7-84B5-5B051468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39B-14E1-4B75-AB26-EE8BDC3B9D1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99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82200" y="0"/>
            <a:ext cx="15811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66" y="2267177"/>
            <a:ext cx="1782559" cy="1600200"/>
          </a:xfrm>
        </p:spPr>
        <p:txBody>
          <a:bodyPr/>
          <a:lstStyle/>
          <a:p>
            <a:r>
              <a:rPr lang="en-US" sz="2800" dirty="0"/>
              <a:t>Do obs (or ERA5) agree?</a:t>
            </a:r>
            <a:br>
              <a:rPr lang="en-US" sz="2800" dirty="0"/>
            </a:br>
            <a:br>
              <a:rPr lang="en-US" sz="2800" dirty="0"/>
            </a:br>
            <a:r>
              <a:rPr lang="en-US" dirty="0"/>
              <a:t>Base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57" y="0"/>
            <a:ext cx="10050345" cy="677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82200" y="0"/>
            <a:ext cx="158115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67" y="123827"/>
            <a:ext cx="9944358" cy="3303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968" y="3402785"/>
            <a:ext cx="9944359" cy="327762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465341" y="3048227"/>
            <a:ext cx="1801609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Do obs (or ERA5) agree?</a:t>
            </a:r>
          </a:p>
          <a:p>
            <a:endParaRPr lang="en-US" sz="2800" dirty="0"/>
          </a:p>
          <a:p>
            <a:r>
              <a:rPr lang="en-US" sz="2000" dirty="0"/>
              <a:t>Change normalized by mean tropical ocean warming</a:t>
            </a:r>
          </a:p>
        </p:txBody>
      </p:sp>
    </p:spTree>
    <p:extLst>
      <p:ext uri="{BB962C8B-B14F-4D97-AF65-F5344CB8AC3E}">
        <p14:creationId xmlns:p14="http://schemas.microsoft.com/office/powerpoint/2010/main" val="19959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4312397" cy="706964"/>
          </a:xfrm>
        </p:spPr>
        <p:txBody>
          <a:bodyPr/>
          <a:lstStyle/>
          <a:p>
            <a:r>
              <a:rPr lang="en-US" dirty="0"/>
              <a:t>ERA5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55" y="2603500"/>
            <a:ext cx="4179045" cy="3416300"/>
          </a:xfrm>
        </p:spPr>
        <p:txBody>
          <a:bodyPr/>
          <a:lstStyle/>
          <a:p>
            <a:r>
              <a:rPr lang="en-US" dirty="0"/>
              <a:t>Visible changes in the 1990s and 2000s </a:t>
            </a:r>
          </a:p>
          <a:p>
            <a:pPr lvl="1"/>
            <a:r>
              <a:rPr lang="en-US" dirty="0"/>
              <a:t>Highlights the difficulties of working with (and assimilating) a changing observational system</a:t>
            </a:r>
          </a:p>
          <a:p>
            <a:pPr lvl="1"/>
            <a:r>
              <a:rPr lang="en-US" dirty="0"/>
              <a:t>Highlights the need to revisit the observations and determine the root cause of these rapid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014" y="365701"/>
            <a:ext cx="6643868" cy="3096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363" y="3580075"/>
            <a:ext cx="6551271" cy="31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86" y="1917967"/>
            <a:ext cx="6424042" cy="38888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Clausius-</a:t>
            </a:r>
            <a:r>
              <a:rPr lang="en-US" dirty="0" err="1">
                <a:solidFill>
                  <a:schemeClr val="tx1"/>
                </a:solidFill>
              </a:rPr>
              <a:t>Clapyron</a:t>
            </a:r>
            <a:r>
              <a:rPr lang="en-US" dirty="0">
                <a:solidFill>
                  <a:schemeClr val="tx1"/>
                </a:solidFill>
              </a:rPr>
              <a:t>: Saturation vapor pressure increases by about 7% per degree of warming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Held and </a:t>
            </a:r>
            <a:r>
              <a:rPr lang="en-US" dirty="0" err="1">
                <a:solidFill>
                  <a:schemeClr val="tx1"/>
                </a:solidFill>
              </a:rPr>
              <a:t>Soden</a:t>
            </a:r>
            <a:r>
              <a:rPr lang="en-US" dirty="0">
                <a:solidFill>
                  <a:schemeClr val="tx1"/>
                </a:solidFill>
              </a:rPr>
              <a:t> (2006): Pattern of precipitation minus evaporation (P-E) is amplified as temperatures increase: </a:t>
            </a:r>
            <a:endParaRPr lang="en-US" dirty="0"/>
          </a:p>
          <a:p>
            <a:pPr marL="0" indent="0" algn="ctr">
              <a:buNone/>
            </a:pPr>
            <a:r>
              <a:rPr lang="en-US" b="1" dirty="0"/>
              <a:t>the wet-get-wetter, the dry-get-drier</a:t>
            </a:r>
            <a:endParaRPr lang="en-US" dirty="0"/>
          </a:p>
          <a:p>
            <a:r>
              <a:rPr lang="en-US" i="1" dirty="0"/>
              <a:t>Paradigm</a:t>
            </a:r>
            <a:r>
              <a:rPr lang="en-US" dirty="0"/>
              <a:t> </a:t>
            </a:r>
            <a:r>
              <a:rPr lang="en-US" i="1" dirty="0"/>
              <a:t>is relevant over the oceans where moisture is always available for evaporation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Over land, the paradigm does not hold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Greve</a:t>
            </a:r>
            <a:r>
              <a:rPr lang="en-US" dirty="0">
                <a:solidFill>
                  <a:schemeClr val="tx1"/>
                </a:solidFill>
              </a:rPr>
              <a:t> et al. (2014): </a:t>
            </a:r>
            <a:r>
              <a:rPr lang="en-US" dirty="0"/>
              <a:t>obs-based datasets (1948-2005)</a:t>
            </a:r>
          </a:p>
          <a:p>
            <a:r>
              <a:rPr lang="en-US" dirty="0">
                <a:solidFill>
                  <a:srgbClr val="FF0000"/>
                </a:solidFill>
              </a:rPr>
              <a:t>We’re going to look at </a:t>
            </a:r>
            <a:r>
              <a:rPr lang="en-US" b="1" dirty="0">
                <a:solidFill>
                  <a:srgbClr val="FF0000"/>
                </a:solidFill>
              </a:rPr>
              <a:t>daily data</a:t>
            </a:r>
            <a:r>
              <a:rPr lang="en-US" dirty="0">
                <a:solidFill>
                  <a:srgbClr val="FF0000"/>
                </a:solidFill>
              </a:rPr>
              <a:t>, rather than monthly or annual averages</a:t>
            </a:r>
          </a:p>
          <a:p>
            <a:r>
              <a:rPr lang="en-US" dirty="0">
                <a:solidFill>
                  <a:srgbClr val="FF0000"/>
                </a:solidFill>
              </a:rPr>
              <a:t>We’re going to focus on </a:t>
            </a:r>
            <a:r>
              <a:rPr lang="en-US" b="1" dirty="0">
                <a:solidFill>
                  <a:srgbClr val="FF0000"/>
                </a:solidFill>
              </a:rPr>
              <a:t>mechanistic processes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580D21F-5394-4823-99CB-7B81D9982F12}"/>
              </a:ext>
            </a:extLst>
          </p:cNvPr>
          <p:cNvGrpSpPr/>
          <p:nvPr/>
        </p:nvGrpSpPr>
        <p:grpSpPr>
          <a:xfrm>
            <a:off x="6774554" y="4076730"/>
            <a:ext cx="5503949" cy="2781273"/>
            <a:chOff x="6208043" y="2422976"/>
            <a:chExt cx="5675624" cy="28961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6410951-B5C4-4332-A75B-C1BEDE72B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8043" y="2493934"/>
              <a:ext cx="5675624" cy="28251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981EED-1DBE-4CA7-B5A9-DCEE72F0B0E8}"/>
                </a:ext>
              </a:extLst>
            </p:cNvPr>
            <p:cNvSpPr txBox="1"/>
            <p:nvPr/>
          </p:nvSpPr>
          <p:spPr>
            <a:xfrm>
              <a:off x="6266997" y="2422976"/>
              <a:ext cx="24705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Greve</a:t>
              </a:r>
              <a:r>
                <a:rPr lang="en-US" sz="1400" dirty="0"/>
                <a:t> et al., </a:t>
              </a:r>
              <a:r>
                <a:rPr lang="en-US" sz="1400" dirty="0" err="1"/>
                <a:t>NatGeo</a:t>
              </a:r>
              <a:r>
                <a:rPr lang="en-US" sz="1400" dirty="0"/>
                <a:t> 2014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37862"/>
            <a:ext cx="8808853" cy="706964"/>
          </a:xfrm>
        </p:spPr>
        <p:txBody>
          <a:bodyPr/>
          <a:lstStyle/>
          <a:p>
            <a:r>
              <a:rPr lang="en-US" sz="3200" dirty="0"/>
              <a:t>The hydrologic cycle in a warming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615257" y="1262123"/>
            <a:ext cx="22701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Held and </a:t>
            </a:r>
            <a:r>
              <a:rPr lang="en-US" sz="1200" dirty="0" err="1"/>
              <a:t>Soden</a:t>
            </a:r>
            <a:r>
              <a:rPr lang="en-US" sz="1200" dirty="0"/>
              <a:t>, </a:t>
            </a:r>
            <a:r>
              <a:rPr lang="en-US" sz="1200" dirty="0" err="1"/>
              <a:t>JClim</a:t>
            </a:r>
            <a:r>
              <a:rPr lang="en-US" sz="1200" dirty="0"/>
              <a:t> 2006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0ECE7-6F63-4B6B-BD52-6674840C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231" y="1539122"/>
            <a:ext cx="3628199" cy="260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41" y="857013"/>
            <a:ext cx="8761413" cy="706964"/>
          </a:xfrm>
        </p:spPr>
        <p:txBody>
          <a:bodyPr/>
          <a:lstStyle/>
          <a:p>
            <a:r>
              <a:rPr lang="en-US" sz="3200" dirty="0"/>
              <a:t>Seasonal changes of (P-E): Do wet seasons get wetter and dry seasons get drier?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21516" y="2268403"/>
            <a:ext cx="555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Multi-model mean seasonal changes in water availability in CMIP5 and CMIP6</a:t>
            </a:r>
          </a:p>
          <a:p>
            <a:r>
              <a:rPr lang="en-US" sz="1600" dirty="0"/>
              <a:t>The dry/wet season: the three consecutive months with lowest/highest mean P-E in the historical period in each model.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22491" y="1970010"/>
            <a:ext cx="4392735" cy="4392689"/>
            <a:chOff x="993991" y="1625878"/>
            <a:chExt cx="4392735" cy="4392689"/>
          </a:xfrm>
        </p:grpSpPr>
        <p:pic>
          <p:nvPicPr>
            <p:cNvPr id="5" name="Picture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22" t="-1" b="26106"/>
            <a:stretch/>
          </p:blipFill>
          <p:spPr>
            <a:xfrm>
              <a:off x="1389662" y="1805306"/>
              <a:ext cx="3630013" cy="421326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TextBox 7"/>
            <p:cNvSpPr txBox="1"/>
            <p:nvPr/>
          </p:nvSpPr>
          <p:spPr>
            <a:xfrm>
              <a:off x="3749739" y="1625878"/>
              <a:ext cx="163698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Future – </a:t>
              </a:r>
              <a:r>
                <a:rPr lang="en-US" sz="1400" dirty="0" err="1"/>
                <a:t>Hist</a:t>
              </a:r>
              <a:br>
                <a:rPr lang="en-US" sz="1400" dirty="0"/>
              </a:br>
              <a:r>
                <a:rPr lang="en-US" sz="1400" dirty="0"/>
                <a:t>(last 30 </a:t>
              </a:r>
              <a:r>
                <a:rPr lang="en-US" sz="1400" dirty="0" err="1"/>
                <a:t>yrs</a:t>
              </a:r>
              <a:r>
                <a:rPr lang="en-US" sz="1400" dirty="0"/>
                <a:t> each)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547581" y="3636115"/>
              <a:ext cx="12635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Dry sea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19502" y="5076932"/>
              <a:ext cx="12875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Ann Range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708835" y="2541171"/>
              <a:ext cx="97654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Wet sea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97109" y="1691492"/>
              <a:ext cx="23134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ym typeface="Symbol" panose="05050102010706020507" pitchFamily="18" charset="2"/>
                </a:rPr>
                <a:t>CMIP6 MMM </a:t>
              </a:r>
              <a:r>
                <a:rPr lang="en-US" b="1" dirty="0"/>
                <a:t>(P-E)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69049" y="6286476"/>
            <a:ext cx="2982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 or RS = Extended or reduced seasonality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32455" y="6329572"/>
            <a:ext cx="285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Zhou, Findell et al., In revision for Nature Comm.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91807" y="3685561"/>
            <a:ext cx="4285479" cy="2463164"/>
            <a:chOff x="4991805" y="3685561"/>
            <a:chExt cx="4285479" cy="246316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9866" y="4051659"/>
              <a:ext cx="3947418" cy="209706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16200000">
              <a:off x="4292895" y="4676310"/>
              <a:ext cx="173637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(P-E) (mm/day)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652076" y="3685561"/>
              <a:ext cx="1063049" cy="753089"/>
              <a:chOff x="5652076" y="3685561"/>
              <a:chExt cx="1063049" cy="753089"/>
            </a:xfrm>
          </p:grpSpPr>
          <p:pic>
            <p:nvPicPr>
              <p:cNvPr id="13" name="Picture 12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7" t="74407" r="82239" b="18083"/>
              <a:stretch/>
            </p:blipFill>
            <p:spPr>
              <a:xfrm>
                <a:off x="5652076" y="3685561"/>
                <a:ext cx="1050304" cy="732193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6572250" y="4257675"/>
                <a:ext cx="142875" cy="1809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8908631" y="3596248"/>
            <a:ext cx="3207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~45% of area: Wet seasons get wetter, dry seasons get drier</a:t>
            </a:r>
          </a:p>
          <a:p>
            <a:endParaRPr lang="en-US" sz="1600" dirty="0"/>
          </a:p>
          <a:p>
            <a:r>
              <a:rPr lang="en-US" sz="1600" dirty="0"/>
              <a:t>~20% of area: Wet seasons get drier, dry seasons get wetter</a:t>
            </a:r>
          </a:p>
        </p:txBody>
      </p:sp>
    </p:spTree>
    <p:extLst>
      <p:ext uri="{BB962C8B-B14F-4D97-AF65-F5344CB8AC3E}">
        <p14:creationId xmlns:p14="http://schemas.microsoft.com/office/powerpoint/2010/main" val="1040544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41" y="857013"/>
            <a:ext cx="8761413" cy="706964"/>
          </a:xfrm>
        </p:spPr>
        <p:txBody>
          <a:bodyPr/>
          <a:lstStyle/>
          <a:p>
            <a:r>
              <a:rPr lang="en-US" sz="3200" dirty="0"/>
              <a:t>Seasonal changes of (P-E): Do wet seasons get wetter and dry seasons get drier?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230762" y="5723113"/>
            <a:ext cx="285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Zhou, Findell et al., In revision for Nature Comm.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93688" y="2447924"/>
            <a:ext cx="8859912" cy="299481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Uses soil moisture override experiments from CMIP6 to show </a:t>
            </a:r>
          </a:p>
          <a:p>
            <a:r>
              <a:rPr lang="en-US" dirty="0"/>
              <a:t>The reduced seasonality is largely driven by a strong soil moisture effect during the dry season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01261" y="3540414"/>
            <a:ext cx="7286626" cy="3005347"/>
            <a:chOff x="1523999" y="3100178"/>
            <a:chExt cx="7286626" cy="3005347"/>
          </a:xfrm>
        </p:grpSpPr>
        <p:pic>
          <p:nvPicPr>
            <p:cNvPr id="19" name="Picture 1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2" r="2149" b="-1"/>
            <a:stretch/>
          </p:blipFill>
          <p:spPr>
            <a:xfrm>
              <a:off x="1523999" y="3409950"/>
              <a:ext cx="7191375" cy="269557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0" name="TextBox 19"/>
            <p:cNvSpPr txBox="1"/>
            <p:nvPr/>
          </p:nvSpPr>
          <p:spPr>
            <a:xfrm>
              <a:off x="4417206" y="3100178"/>
              <a:ext cx="12635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Dry sea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87791" y="3100178"/>
              <a:ext cx="128753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Ann Range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64727" y="3100178"/>
              <a:ext cx="97654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Wet sea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8332455" y="3381375"/>
              <a:ext cx="478170" cy="638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83058" y="4076107"/>
            <a:ext cx="2399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LFMIP = Land Feedback MIP;</a:t>
            </a:r>
          </a:p>
          <a:p>
            <a:r>
              <a:rPr lang="en-US" sz="1200" dirty="0"/>
              <a:t>Future simulation has SM prescribed to mean seasonal cycle from 1980-2014; </a:t>
            </a:r>
          </a:p>
          <a:p>
            <a:r>
              <a:rPr lang="en-US" sz="1200" dirty="0"/>
              <a:t>5 models</a:t>
            </a:r>
          </a:p>
        </p:txBody>
      </p:sp>
    </p:spTree>
    <p:extLst>
      <p:ext uri="{BB962C8B-B14F-4D97-AF65-F5344CB8AC3E}">
        <p14:creationId xmlns:p14="http://schemas.microsoft.com/office/powerpoint/2010/main" val="3942752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06993"/>
            <a:ext cx="4712447" cy="706964"/>
          </a:xfrm>
        </p:spPr>
        <p:txBody>
          <a:bodyPr/>
          <a:lstStyle/>
          <a:p>
            <a:r>
              <a:rPr lang="en-US" sz="3200" dirty="0"/>
              <a:t>Reduced seasonality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41575"/>
            <a:ext cx="4582712" cy="3416300"/>
          </a:xfrm>
        </p:spPr>
        <p:txBody>
          <a:bodyPr/>
          <a:lstStyle/>
          <a:p>
            <a:r>
              <a:rPr lang="en-US" dirty="0"/>
              <a:t>Reduced ET and enhanced moisture convergence in the dry season</a:t>
            </a:r>
          </a:p>
          <a:p>
            <a:r>
              <a:rPr lang="en-US" b="1" i="1" dirty="0"/>
              <a:t>Consistent with a strong transitional regime presence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669" y="440065"/>
            <a:ext cx="6454333" cy="641793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96690" y="4311652"/>
            <a:ext cx="3099242" cy="2497009"/>
            <a:chOff x="4206035" y="1401455"/>
            <a:chExt cx="4624640" cy="3985093"/>
          </a:xfrm>
        </p:grpSpPr>
        <p:pic>
          <p:nvPicPr>
            <p:cNvPr id="7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84" t="54124" r="32715"/>
            <a:stretch/>
          </p:blipFill>
          <p:spPr>
            <a:xfrm>
              <a:off x="4576922" y="1401455"/>
              <a:ext cx="4253753" cy="3985093"/>
            </a:xfrm>
            <a:prstGeom prst="rect">
              <a:avLst/>
            </a:prstGeom>
          </p:spPr>
        </p:pic>
        <p:pic>
          <p:nvPicPr>
            <p:cNvPr id="8" name="Content Placeholder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466" r="95415" b="5435"/>
            <a:stretch/>
          </p:blipFill>
          <p:spPr>
            <a:xfrm>
              <a:off x="4206035" y="1724024"/>
              <a:ext cx="604090" cy="315473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 flipV="1">
            <a:off x="1064678" y="5547149"/>
            <a:ext cx="720376" cy="13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85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76C4-A495-4B71-B10C-0B7D1EA7DF92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0" y="3290935"/>
            <a:ext cx="3784600" cy="350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2955" y="2315505"/>
            <a:ext cx="5245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GLACE-CMIP5 experiment: Simulations with soil moisture overrides: fixed 30-year climatology or moving 30-year climatology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1650" y="3170236"/>
            <a:ext cx="16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Seneviratne</a:t>
            </a:r>
            <a:r>
              <a:rPr lang="en-US" sz="1200" dirty="0"/>
              <a:t>, et al., GRL, 2013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4953" y="929424"/>
            <a:ext cx="8761413" cy="706964"/>
          </a:xfrm>
        </p:spPr>
        <p:txBody>
          <a:bodyPr/>
          <a:lstStyle/>
          <a:p>
            <a:r>
              <a:rPr lang="en-US" sz="3200" dirty="0"/>
              <a:t>Impact of Soil Moisture-Atmosphere Interactions on Surface Climate Variability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228121" y="2575911"/>
            <a:ext cx="4171751" cy="1942508"/>
            <a:chOff x="703964" y="3202083"/>
            <a:chExt cx="4171751" cy="1942508"/>
          </a:xfrm>
        </p:grpSpPr>
        <p:grpSp>
          <p:nvGrpSpPr>
            <p:cNvPr id="23" name="Group 22"/>
            <p:cNvGrpSpPr/>
            <p:nvPr/>
          </p:nvGrpSpPr>
          <p:grpSpPr>
            <a:xfrm>
              <a:off x="1546965" y="3202083"/>
              <a:ext cx="3328750" cy="1942508"/>
              <a:chOff x="635833" y="4040422"/>
              <a:chExt cx="3328750" cy="1942508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3"/>
              <a:srcRect t="34921" b="33883"/>
              <a:stretch/>
            </p:blipFill>
            <p:spPr>
              <a:xfrm>
                <a:off x="635833" y="4246494"/>
                <a:ext cx="3328750" cy="1736436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102913" y="4040422"/>
                <a:ext cx="26837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Central Asia, 2m temp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453531" y="4354857"/>
              <a:ext cx="1422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Interactive SM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3964" y="3562836"/>
              <a:ext cx="17572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Climatological SM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87388" y="4673058"/>
            <a:ext cx="8541003" cy="1671878"/>
            <a:chOff x="179198" y="5134979"/>
            <a:chExt cx="8541003" cy="167187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198" y="5134979"/>
              <a:ext cx="8541003" cy="167187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495219" y="5467341"/>
              <a:ext cx="4347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Symbol" panose="05050102010706020507" pitchFamily="18" charset="2"/>
                </a:rPr>
                <a:t>l</a:t>
              </a:r>
              <a:r>
                <a:rPr lang="en-US" dirty="0" err="1"/>
                <a:t>E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92059" y="5444257"/>
              <a:ext cx="341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27003" y="5313332"/>
              <a:ext cx="7216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SW</a:t>
              </a:r>
              <a:r>
                <a:rPr lang="en-US" baseline="-25000" dirty="0" err="1"/>
                <a:t>dn</a:t>
              </a:r>
              <a:endParaRPr lang="en-US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15142" y="605809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8463" y="5424758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EF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411300" y="2410887"/>
            <a:ext cx="154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Berg, Findell et al., </a:t>
            </a:r>
            <a:r>
              <a:rPr lang="en-US" sz="1400" dirty="0" err="1"/>
              <a:t>JClim</a:t>
            </a:r>
            <a:r>
              <a:rPr lang="en-US" sz="1400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3886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771" y="788776"/>
            <a:ext cx="9554313" cy="706964"/>
          </a:xfrm>
        </p:spPr>
        <p:txBody>
          <a:bodyPr/>
          <a:lstStyle/>
          <a:p>
            <a:r>
              <a:rPr lang="en-US" sz="3200" dirty="0"/>
              <a:t>Impact of Soil Moisture-Atmospheric Interactions on Surface Climate Variability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39B-14E1-4B75-AB26-EE8BDC3B9D1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t="68264"/>
          <a:stretch/>
        </p:blipFill>
        <p:spPr>
          <a:xfrm>
            <a:off x="1762174" y="4210447"/>
            <a:ext cx="3130190" cy="16698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66" y="2229781"/>
            <a:ext cx="3731677" cy="45222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b="66377"/>
          <a:stretch/>
        </p:blipFill>
        <p:spPr>
          <a:xfrm>
            <a:off x="1762176" y="2312806"/>
            <a:ext cx="3130191" cy="17691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8416" y="6008777"/>
            <a:ext cx="154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Berg, Findell et al., </a:t>
            </a:r>
            <a:r>
              <a:rPr lang="en-US" sz="1400" dirty="0" err="1"/>
              <a:t>JClim</a:t>
            </a:r>
            <a:r>
              <a:rPr lang="en-US" sz="1400" dirty="0"/>
              <a:t> 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80061" y="3013594"/>
            <a:ext cx="3211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changes to soil moisture availability influence surface temperature is location dependent</a:t>
            </a:r>
          </a:p>
        </p:txBody>
      </p:sp>
    </p:spTree>
    <p:extLst>
      <p:ext uri="{BB962C8B-B14F-4D97-AF65-F5344CB8AC3E}">
        <p14:creationId xmlns:p14="http://schemas.microsoft.com/office/powerpoint/2010/main" val="287304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28" y="783168"/>
            <a:ext cx="8932022" cy="706964"/>
          </a:xfrm>
        </p:spPr>
        <p:txBody>
          <a:bodyPr/>
          <a:lstStyle/>
          <a:p>
            <a:r>
              <a:rPr lang="en-US" dirty="0"/>
              <a:t>Individual models: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SM for 4xCO</a:t>
            </a:r>
            <a:r>
              <a:rPr lang="en-US" baseline="-25000" dirty="0"/>
              <a:t>2</a:t>
            </a:r>
            <a:r>
              <a:rPr lang="en-US" dirty="0"/>
              <a:t> - </a:t>
            </a:r>
            <a:r>
              <a:rPr lang="en-US" dirty="0" err="1"/>
              <a:t>piCtl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1706059"/>
            <a:ext cx="9436847" cy="46167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86975" y="36974"/>
            <a:ext cx="2037764" cy="1742131"/>
            <a:chOff x="7480518" y="2111413"/>
            <a:chExt cx="4217839" cy="38835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461" r="61381" b="7198"/>
            <a:stretch/>
          </p:blipFill>
          <p:spPr>
            <a:xfrm>
              <a:off x="7480518" y="2111413"/>
              <a:ext cx="4217839" cy="38835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496675" y="2190750"/>
              <a:ext cx="201682" cy="172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04359" y="6354053"/>
            <a:ext cx="926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Most severe drying tends to occur around 20 kg/m</a:t>
            </a:r>
            <a:r>
              <a:rPr lang="en-US" b="1" i="1" baseline="30000" dirty="0"/>
              <a:t>2</a:t>
            </a:r>
            <a:r>
              <a:rPr lang="en-US" b="1" i="1" dirty="0"/>
              <a:t> in the MMM and most models</a:t>
            </a:r>
            <a:endParaRPr lang="en-US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21082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D39B-14E1-4B75-AB26-EE8BDC3B9D1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3" y="793822"/>
            <a:ext cx="10471097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130CE-07BE-40C8-9F38-AF3432099A21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9101" y="158237"/>
            <a:ext cx="11365649" cy="6197929"/>
            <a:chOff x="-123949" y="1322113"/>
            <a:chExt cx="9249755" cy="48420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3" b="16363"/>
            <a:stretch/>
          </p:blipFill>
          <p:spPr>
            <a:xfrm>
              <a:off x="-123949" y="1322113"/>
              <a:ext cx="9249755" cy="484203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32815" y="3352800"/>
              <a:ext cx="406400" cy="4895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229726" y="538302"/>
            <a:ext cx="2962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Continental moisture recycling decreases by 2-3% with each degree of increase in global temperatures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636" y="910775"/>
            <a:ext cx="31146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As global temperatures warm, both recycling ratios get smaller: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 ocean imprint on continental hydrology gets bigger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1825" y="6448632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Findell et al., </a:t>
            </a:r>
            <a:r>
              <a:rPr lang="en-US" sz="1400" b="1" dirty="0" err="1"/>
              <a:t>JClim</a:t>
            </a:r>
            <a:r>
              <a:rPr lang="en-US" sz="1400" b="1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202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92693"/>
            <a:ext cx="8761413" cy="706964"/>
          </a:xfrm>
        </p:spPr>
        <p:txBody>
          <a:bodyPr/>
          <a:lstStyle/>
          <a:p>
            <a:r>
              <a:rPr lang="en-US" dirty="0"/>
              <a:t>The nonlinear SM-ET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31" y="2376072"/>
            <a:ext cx="6057363" cy="398866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Dry regime</a:t>
            </a:r>
            <a:r>
              <a:rPr lang="en-US" dirty="0"/>
              <a:t>: no evapotranspiration</a:t>
            </a:r>
          </a:p>
          <a:p>
            <a:r>
              <a:rPr lang="en-US" b="1" dirty="0"/>
              <a:t>Transitional regime</a:t>
            </a:r>
            <a:r>
              <a:rPr lang="en-US" dirty="0"/>
              <a:t>: water-limited regime</a:t>
            </a:r>
          </a:p>
          <a:p>
            <a:pPr lvl="1"/>
            <a:r>
              <a:rPr lang="en-US" dirty="0"/>
              <a:t>Increasing SM means increasing ET </a:t>
            </a:r>
          </a:p>
          <a:p>
            <a:pPr lvl="1"/>
            <a:r>
              <a:rPr lang="en-US" dirty="0"/>
              <a:t>Soil and vegetation characteristics determine slope and critical point</a:t>
            </a:r>
          </a:p>
          <a:p>
            <a:pPr lvl="1"/>
            <a:r>
              <a:rPr lang="en-US" i="1" dirty="0"/>
              <a:t>These are dynamic! Especially rooting density and depth: changing access to deeper moisture</a:t>
            </a:r>
          </a:p>
          <a:p>
            <a:r>
              <a:rPr lang="en-US" b="1" dirty="0"/>
              <a:t>Wet regime</a:t>
            </a:r>
            <a:r>
              <a:rPr lang="en-US" dirty="0"/>
              <a:t>: energy-limited regime</a:t>
            </a:r>
          </a:p>
          <a:p>
            <a:pPr lvl="1"/>
            <a:r>
              <a:rPr lang="en-US" dirty="0"/>
              <a:t>Increasing SM does not change ET</a:t>
            </a:r>
          </a:p>
          <a:p>
            <a:r>
              <a:rPr lang="en-US" b="1" dirty="0"/>
              <a:t>Super-wet regime</a:t>
            </a:r>
            <a:r>
              <a:rPr lang="en-US" dirty="0"/>
              <a:t>: active rain regime</a:t>
            </a:r>
          </a:p>
          <a:p>
            <a:pPr lvl="1"/>
            <a:r>
              <a:rPr lang="en-US" dirty="0"/>
              <a:t>Clouds limit incoming radiation</a:t>
            </a:r>
          </a:p>
          <a:p>
            <a:pPr lvl="1"/>
            <a:r>
              <a:rPr lang="en-US" dirty="0"/>
              <a:t>Boundary layer air is ~saturated, limiting ET-demand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07494" y="2289805"/>
            <a:ext cx="4846330" cy="4222754"/>
            <a:chOff x="7480518" y="2111413"/>
            <a:chExt cx="4217839" cy="38835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461" r="61381" b="7198"/>
            <a:stretch/>
          </p:blipFill>
          <p:spPr>
            <a:xfrm>
              <a:off x="7480518" y="2111413"/>
              <a:ext cx="4217839" cy="38835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496675" y="2190750"/>
              <a:ext cx="201682" cy="172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55853" y="1622733"/>
            <a:ext cx="42979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i="1" dirty="0"/>
              <a:t>Work led by </a:t>
            </a:r>
            <a:r>
              <a:rPr lang="en-US" sz="1200" b="1" i="1" dirty="0" err="1"/>
              <a:t>Suqin</a:t>
            </a:r>
            <a:r>
              <a:rPr lang="en-US" sz="1200" b="1" i="1" dirty="0"/>
              <a:t> </a:t>
            </a:r>
            <a:r>
              <a:rPr lang="en-US" sz="1200" b="1" i="1" dirty="0" err="1"/>
              <a:t>Duan</a:t>
            </a:r>
            <a:r>
              <a:rPr lang="en-US" sz="1200" b="1" i="1" dirty="0"/>
              <a:t> (now at UCLA)</a:t>
            </a:r>
          </a:p>
          <a:p>
            <a:r>
              <a:rPr lang="en-US" sz="1200" b="1" i="1" dirty="0"/>
              <a:t>Duan, Findell and </a:t>
            </a:r>
            <a:r>
              <a:rPr lang="en-US" sz="1200" b="1" i="1" dirty="0" err="1"/>
              <a:t>Fueglistaler</a:t>
            </a:r>
            <a:r>
              <a:rPr lang="en-US" sz="1200" b="1" i="1" dirty="0"/>
              <a:t>, 2022, In revision for PNAS</a:t>
            </a:r>
          </a:p>
        </p:txBody>
      </p:sp>
    </p:spTree>
    <p:extLst>
      <p:ext uri="{BB962C8B-B14F-4D97-AF65-F5344CB8AC3E}">
        <p14:creationId xmlns:p14="http://schemas.microsoft.com/office/powerpoint/2010/main" val="21095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840" t="7887" b="15577"/>
          <a:stretch/>
        </p:blipFill>
        <p:spPr>
          <a:xfrm>
            <a:off x="7048049" y="4534934"/>
            <a:ext cx="4860097" cy="232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92693"/>
            <a:ext cx="8761413" cy="706964"/>
          </a:xfrm>
        </p:spPr>
        <p:txBody>
          <a:bodyPr/>
          <a:lstStyle/>
          <a:p>
            <a:r>
              <a:rPr lang="en-US" dirty="0"/>
              <a:t>The nonlinear SM-ET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31" y="2393950"/>
            <a:ext cx="6057363" cy="3416300"/>
          </a:xfrm>
        </p:spPr>
        <p:txBody>
          <a:bodyPr/>
          <a:lstStyle/>
          <a:p>
            <a:r>
              <a:rPr lang="en-US" dirty="0"/>
              <a:t>Example grid point: </a:t>
            </a:r>
          </a:p>
          <a:p>
            <a:pPr lvl="1"/>
            <a:r>
              <a:rPr lang="en-US" dirty="0"/>
              <a:t>Logical alignment of </a:t>
            </a:r>
            <a:r>
              <a:rPr lang="en-US" dirty="0" err="1"/>
              <a:t>precip</a:t>
            </a:r>
            <a:r>
              <a:rPr lang="en-US" dirty="0"/>
              <a:t> with SM and LH</a:t>
            </a:r>
          </a:p>
          <a:p>
            <a:pPr lvl="1"/>
            <a:r>
              <a:rPr lang="en-US" dirty="0"/>
              <a:t>Temperature extremes are most pronounced on days in the transitional or dry regimes</a:t>
            </a:r>
          </a:p>
          <a:p>
            <a:r>
              <a:rPr lang="en-US" dirty="0"/>
              <a:t>Change x-axis to percentiles</a:t>
            </a:r>
          </a:p>
          <a:p>
            <a:pPr lvl="1"/>
            <a:r>
              <a:rPr lang="en-US" dirty="0"/>
              <a:t>Can easily gauge percent of time that grid point is in each regime</a:t>
            </a:r>
          </a:p>
          <a:p>
            <a:pPr lvl="1"/>
            <a:r>
              <a:rPr lang="en-US" dirty="0"/>
              <a:t>Can easily gauge how those percentages change in a warming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086975" y="36974"/>
            <a:ext cx="2037764" cy="1742131"/>
            <a:chOff x="7480518" y="2111413"/>
            <a:chExt cx="4217839" cy="38835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461" r="61381" b="7198"/>
            <a:stretch/>
          </p:blipFill>
          <p:spPr>
            <a:xfrm>
              <a:off x="7480518" y="2111413"/>
              <a:ext cx="4217839" cy="38835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496675" y="2190750"/>
              <a:ext cx="201682" cy="172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48049" y="1680632"/>
            <a:ext cx="5105851" cy="3062817"/>
            <a:chOff x="7181850" y="1762125"/>
            <a:chExt cx="4819650" cy="28179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2453" t="1104" r="23277" b="90167"/>
            <a:stretch/>
          </p:blipFill>
          <p:spPr>
            <a:xfrm>
              <a:off x="7181850" y="1762125"/>
              <a:ext cx="4819650" cy="2476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7887" r="51052"/>
            <a:stretch/>
          </p:blipFill>
          <p:spPr>
            <a:xfrm>
              <a:off x="7181850" y="1966384"/>
              <a:ext cx="4346951" cy="261370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865954" y="5658385"/>
            <a:ext cx="4182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Using GFDL-ESM2M pre-industrial control</a:t>
            </a:r>
          </a:p>
          <a:p>
            <a:pPr algn="ctr"/>
            <a:r>
              <a:rPr lang="en-US" sz="1400" i="1" dirty="0"/>
              <a:t>soil moisture in top 10 cm,</a:t>
            </a:r>
          </a:p>
          <a:p>
            <a:pPr algn="ctr"/>
            <a:r>
              <a:rPr lang="en-US" sz="1400" i="1" dirty="0"/>
              <a:t>Focusing on 5-month warm season (MJJAS/NDJFM)</a:t>
            </a:r>
          </a:p>
          <a:p>
            <a:pPr algn="ctr"/>
            <a:r>
              <a:rPr lang="en-US" sz="1400" i="1" dirty="0"/>
              <a:t>30 years of data</a:t>
            </a:r>
          </a:p>
        </p:txBody>
      </p:sp>
    </p:spTree>
    <p:extLst>
      <p:ext uri="{BB962C8B-B14F-4D97-AF65-F5344CB8AC3E}">
        <p14:creationId xmlns:p14="http://schemas.microsoft.com/office/powerpoint/2010/main" val="30283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Soil Moisture - Aridity Index (SM-AI) Percentile phase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825" y="2453647"/>
            <a:ext cx="4511145" cy="3429229"/>
          </a:xfrm>
        </p:spPr>
        <p:txBody>
          <a:bodyPr>
            <a:normAutofit/>
          </a:bodyPr>
          <a:lstStyle/>
          <a:p>
            <a:r>
              <a:rPr lang="en-US" dirty="0"/>
              <a:t>X-axis: daily SM percentiles</a:t>
            </a:r>
          </a:p>
          <a:p>
            <a:pPr lvl="1"/>
            <a:r>
              <a:rPr lang="en-US" dirty="0"/>
              <a:t>Provides a visual of the PDF of soil moisture</a:t>
            </a:r>
          </a:p>
          <a:p>
            <a:pPr lvl="1"/>
            <a:r>
              <a:rPr lang="en-US" dirty="0"/>
              <a:t>Can be linked to percent of time a given location is in different SM-ET behavioral regimes</a:t>
            </a:r>
          </a:p>
          <a:p>
            <a:r>
              <a:rPr lang="en-US" dirty="0"/>
              <a:t>Y-axis: Climatological Aridity Index (AI) percentiles</a:t>
            </a:r>
          </a:p>
          <a:p>
            <a:pPr lvl="1"/>
            <a:r>
              <a:rPr lang="en-US" dirty="0"/>
              <a:t>An indication of the broad context of each grid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61190" y="2324531"/>
            <a:ext cx="3559636" cy="3327780"/>
            <a:chOff x="6200775" y="3616365"/>
            <a:chExt cx="3076575" cy="29399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6517" r="25940"/>
            <a:stretch/>
          </p:blipFill>
          <p:spPr>
            <a:xfrm>
              <a:off x="6200775" y="3616365"/>
              <a:ext cx="3076575" cy="29399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200775" y="5086350"/>
              <a:ext cx="161925" cy="1171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05642" y="6411414"/>
            <a:ext cx="5885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Mean pre-industrial control SM and AI of 8 CMIP5 models</a:t>
            </a:r>
          </a:p>
        </p:txBody>
      </p:sp>
      <p:grpSp>
        <p:nvGrpSpPr>
          <p:cNvPr id="16" name="Group"/>
          <p:cNvGrpSpPr/>
          <p:nvPr/>
        </p:nvGrpSpPr>
        <p:grpSpPr>
          <a:xfrm>
            <a:off x="8659099" y="5630189"/>
            <a:ext cx="3146059" cy="482183"/>
            <a:chOff x="-54604" y="5878"/>
            <a:chExt cx="6292116" cy="964365"/>
          </a:xfrm>
        </p:grpSpPr>
        <p:sp>
          <p:nvSpPr>
            <p:cNvPr id="17" name="Aridity Index ="/>
            <p:cNvSpPr txBox="1"/>
            <p:nvPr/>
          </p:nvSpPr>
          <p:spPr>
            <a:xfrm>
              <a:off x="-54604" y="269414"/>
              <a:ext cx="3043921" cy="5751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defTabSz="821531">
                <a:defRPr sz="3200">
                  <a:solidFill>
                    <a:srgbClr val="000000"/>
                  </a:solidFill>
                </a:defRPr>
              </a:lvl1pPr>
            </a:lstStyle>
            <a:p>
              <a:r>
                <a:rPr sz="1400" dirty="0"/>
                <a:t>Aridity Index 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Equation"/>
                <p:cNvSpPr txBox="1"/>
                <p:nvPr/>
              </p:nvSpPr>
              <p:spPr>
                <a:xfrm>
                  <a:off x="2989317" y="5878"/>
                  <a:ext cx="3248195" cy="96436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0.8</m:t>
                        </m:r>
                        <m:f>
                          <m:fPr>
                            <m:ctrlPr>
                              <a:rPr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Radiation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net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sfc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Precipitation</m:t>
                            </m:r>
                          </m:den>
                        </m:f>
                      </m:oMath>
                    </m:oMathPara>
                  </a14:m>
                  <a:endParaRPr sz="1400" dirty="0"/>
                </a:p>
              </p:txBody>
            </p:sp>
          </mc:Choice>
          <mc:Fallback xmlns="">
            <p:sp>
              <p:nvSpPr>
                <p:cNvPr id="1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317" y="5878"/>
                  <a:ext cx="3248195" cy="9643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024853" y="2362736"/>
            <a:ext cx="3280949" cy="3923765"/>
            <a:chOff x="5215996" y="2362735"/>
            <a:chExt cx="3089804" cy="37644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9095" r="76184"/>
            <a:stretch/>
          </p:blipFill>
          <p:spPr>
            <a:xfrm>
              <a:off x="5215996" y="2362735"/>
              <a:ext cx="2967342" cy="376448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058150" y="2446856"/>
              <a:ext cx="247650" cy="162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F0A8E9-F375-46B6-B5C8-AF4E2FD7C351}"/>
              </a:ext>
            </a:extLst>
          </p:cNvPr>
          <p:cNvSpPr txBox="1"/>
          <p:nvPr/>
        </p:nvSpPr>
        <p:spPr>
          <a:xfrm>
            <a:off x="8450231" y="5322412"/>
            <a:ext cx="3563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Following Milly and Dunne (2016, 2017):</a:t>
            </a:r>
          </a:p>
        </p:txBody>
      </p:sp>
    </p:spTree>
    <p:extLst>
      <p:ext uri="{BB962C8B-B14F-4D97-AF65-F5344CB8AC3E}">
        <p14:creationId xmlns:p14="http://schemas.microsoft.com/office/powerpoint/2010/main" val="17788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840" t="7887" b="15577"/>
          <a:stretch/>
        </p:blipFill>
        <p:spPr>
          <a:xfrm>
            <a:off x="7331903" y="2294545"/>
            <a:ext cx="4860097" cy="2323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92693"/>
            <a:ext cx="8761413" cy="706964"/>
          </a:xfrm>
        </p:spPr>
        <p:txBody>
          <a:bodyPr/>
          <a:lstStyle/>
          <a:p>
            <a:r>
              <a:rPr lang="en-US" dirty="0"/>
              <a:t>The nonlinear SM-ET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7627" y="4832698"/>
            <a:ext cx="4554231" cy="1877347"/>
          </a:xfrm>
        </p:spPr>
        <p:txBody>
          <a:bodyPr/>
          <a:lstStyle/>
          <a:p>
            <a:r>
              <a:rPr lang="en-US" dirty="0"/>
              <a:t>Change x-axis to percentiles</a:t>
            </a:r>
          </a:p>
          <a:p>
            <a:pPr lvl="1"/>
            <a:r>
              <a:rPr lang="en-US" dirty="0"/>
              <a:t>Can easily gauge percent of time that grid point is in each regime</a:t>
            </a:r>
          </a:p>
          <a:p>
            <a:pPr lvl="1"/>
            <a:r>
              <a:rPr lang="en-US" dirty="0"/>
              <a:t>And how those percentages change in a warming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142" y="1720238"/>
            <a:ext cx="4554233" cy="4131592"/>
            <a:chOff x="7480518" y="2111413"/>
            <a:chExt cx="4217839" cy="38835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461" r="61381" b="7198"/>
            <a:stretch/>
          </p:blipFill>
          <p:spPr>
            <a:xfrm>
              <a:off x="7480518" y="2111413"/>
              <a:ext cx="4217839" cy="38835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496675" y="2190750"/>
              <a:ext cx="201682" cy="172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9419" y="1885662"/>
            <a:ext cx="2982595" cy="3696347"/>
            <a:chOff x="7096084" y="1762047"/>
            <a:chExt cx="2815410" cy="340084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22453" t="1104" r="46535" b="90881"/>
            <a:stretch/>
          </p:blipFill>
          <p:spPr>
            <a:xfrm>
              <a:off x="7157399" y="1762047"/>
              <a:ext cx="2754095" cy="2273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4159" t="7887" r="51052"/>
            <a:stretch/>
          </p:blipFill>
          <p:spPr>
            <a:xfrm>
              <a:off x="7096084" y="1978307"/>
              <a:ext cx="2682258" cy="318458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49139" y="5646055"/>
            <a:ext cx="41820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Using GFDL-ESM2M pre-industrial control</a:t>
            </a:r>
          </a:p>
          <a:p>
            <a:pPr algn="ctr"/>
            <a:r>
              <a:rPr lang="en-US" sz="1400" i="1" dirty="0"/>
              <a:t>soil moisture in top 10 cm,</a:t>
            </a:r>
          </a:p>
          <a:p>
            <a:pPr algn="ctr"/>
            <a:r>
              <a:rPr lang="en-US" sz="1400" i="1" dirty="0"/>
              <a:t>Focusing on 5-month warm season (MJJAS/NDJFM)</a:t>
            </a:r>
          </a:p>
          <a:p>
            <a:pPr algn="ctr"/>
            <a:r>
              <a:rPr lang="en-US" sz="1400" i="1" dirty="0"/>
              <a:t>30 years of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0623EE-505D-452B-8129-F57071B538E5}"/>
              </a:ext>
            </a:extLst>
          </p:cNvPr>
          <p:cNvSpPr txBox="1"/>
          <p:nvPr/>
        </p:nvSpPr>
        <p:spPr>
          <a:xfrm>
            <a:off x="1670496" y="4219005"/>
            <a:ext cx="109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Water- limited regime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12EBB-78C5-4394-BCC2-74146462DC81}"/>
              </a:ext>
            </a:extLst>
          </p:cNvPr>
          <p:cNvSpPr txBox="1"/>
          <p:nvPr/>
        </p:nvSpPr>
        <p:spPr>
          <a:xfrm>
            <a:off x="2548420" y="3171920"/>
            <a:ext cx="109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Energy- limited regime</a:t>
            </a:r>
          </a:p>
        </p:txBody>
      </p:sp>
    </p:spTree>
    <p:extLst>
      <p:ext uri="{BB962C8B-B14F-4D97-AF65-F5344CB8AC3E}">
        <p14:creationId xmlns:p14="http://schemas.microsoft.com/office/powerpoint/2010/main" val="3564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255543" y="2438295"/>
            <a:ext cx="3435216" cy="3332497"/>
            <a:chOff x="4164190" y="2227352"/>
            <a:chExt cx="3435216" cy="3332497"/>
          </a:xfrm>
        </p:grpSpPr>
        <p:pic>
          <p:nvPicPr>
            <p:cNvPr id="25" name="Content Placeholder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2" t="6529" r="32937" b="48454"/>
            <a:stretch/>
          </p:blipFill>
          <p:spPr>
            <a:xfrm>
              <a:off x="4164190" y="2227352"/>
              <a:ext cx="3435216" cy="314694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4476750" y="5289666"/>
              <a:ext cx="2867025" cy="2701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SM-AI Percentile phase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6059" y="2276475"/>
            <a:ext cx="3466341" cy="3282698"/>
            <a:chOff x="7480518" y="2111413"/>
            <a:chExt cx="4217839" cy="388355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2461" r="61381" b="7198"/>
            <a:stretch/>
          </p:blipFill>
          <p:spPr>
            <a:xfrm>
              <a:off x="7480518" y="2111413"/>
              <a:ext cx="4217839" cy="388355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1496675" y="2190750"/>
              <a:ext cx="201682" cy="172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2178" y="6285224"/>
            <a:ext cx="514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20 kg/m</a:t>
            </a:r>
            <a:r>
              <a:rPr lang="en-US" b="1" i="1" baseline="30000" dirty="0"/>
              <a:t>2</a:t>
            </a:r>
            <a:r>
              <a:rPr lang="en-US" b="1" i="1" dirty="0"/>
              <a:t> loosely aligns with the critical point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255543" y="2235930"/>
            <a:ext cx="3356678" cy="3389799"/>
            <a:chOff x="8060224" y="1673343"/>
            <a:chExt cx="3356678" cy="3389799"/>
          </a:xfrm>
        </p:grpSpPr>
        <p:sp>
          <p:nvSpPr>
            <p:cNvPr id="28" name="Rectangle 27"/>
            <p:cNvSpPr/>
            <p:nvPr/>
          </p:nvSpPr>
          <p:spPr>
            <a:xfrm>
              <a:off x="8067674" y="1690157"/>
              <a:ext cx="599989" cy="4147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t="10816" r="77256" b="48038"/>
            <a:stretch/>
          </p:blipFill>
          <p:spPr>
            <a:xfrm>
              <a:off x="8060224" y="1987683"/>
              <a:ext cx="3356678" cy="307545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9080702" y="1673343"/>
              <a:ext cx="165473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Symbol" panose="05050102010706020507" pitchFamily="18" charset="2"/>
                </a:rPr>
                <a:t>   D</a:t>
              </a:r>
              <a:r>
                <a:rPr lang="en-US" sz="1600" dirty="0"/>
                <a:t>LH/</a:t>
              </a:r>
              <a:r>
                <a:rPr lang="en-US" sz="1600" dirty="0" err="1">
                  <a:latin typeface="Symbol" panose="05050102010706020507" pitchFamily="18" charset="2"/>
                </a:rPr>
                <a:t>D</a:t>
              </a:r>
              <a:r>
                <a:rPr lang="en-US" sz="1600" dirty="0" err="1"/>
                <a:t>T</a:t>
              </a:r>
              <a:r>
                <a:rPr lang="en-US" sz="1600" baseline="-25000" dirty="0" err="1"/>
                <a:t>o</a:t>
              </a:r>
              <a:endParaRPr lang="en-US" sz="1600" baseline="-25000" dirty="0"/>
            </a:p>
          </p:txBody>
        </p:sp>
      </p:grpSp>
      <p:pic>
        <p:nvPicPr>
          <p:cNvPr id="23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66644" b="48455"/>
          <a:stretch/>
        </p:blipFill>
        <p:spPr>
          <a:xfrm>
            <a:off x="4320364" y="2438295"/>
            <a:ext cx="3529590" cy="31208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31755" y="5875976"/>
            <a:ext cx="730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8 CMIP5 models, 4xCO</a:t>
            </a:r>
            <a:r>
              <a:rPr lang="en-US" baseline="-25000" dirty="0"/>
              <a:t>2</a:t>
            </a:r>
            <a:r>
              <a:rPr lang="en-US" dirty="0"/>
              <a:t> – preindustrial control experiments</a:t>
            </a:r>
          </a:p>
        </p:txBody>
      </p:sp>
    </p:spTree>
    <p:extLst>
      <p:ext uri="{BB962C8B-B14F-4D97-AF65-F5344CB8AC3E}">
        <p14:creationId xmlns:p14="http://schemas.microsoft.com/office/powerpoint/2010/main" val="3910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887943"/>
            <a:ext cx="8761413" cy="706964"/>
          </a:xfrm>
        </p:spPr>
        <p:txBody>
          <a:bodyPr/>
          <a:lstStyle/>
          <a:p>
            <a:r>
              <a:rPr lang="en-US" dirty="0"/>
              <a:t>Temperature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130" y="4667250"/>
            <a:ext cx="8761412" cy="1952625"/>
          </a:xfrm>
        </p:spPr>
        <p:txBody>
          <a:bodyPr/>
          <a:lstStyle/>
          <a:p>
            <a:r>
              <a:rPr lang="en-US" dirty="0"/>
              <a:t>Daily maximum temperature increases are most pronounced:</a:t>
            </a:r>
          </a:p>
          <a:p>
            <a:pPr lvl="1"/>
            <a:r>
              <a:rPr lang="en-US" dirty="0"/>
              <a:t>In arid regions: uniform increase on all days</a:t>
            </a:r>
          </a:p>
          <a:p>
            <a:pPr lvl="2"/>
            <a:r>
              <a:rPr lang="en-US" dirty="0"/>
              <a:t>PDF change: uniform shift to warmer temperatures</a:t>
            </a:r>
          </a:p>
          <a:p>
            <a:pPr lvl="1"/>
            <a:r>
              <a:rPr lang="en-US" dirty="0"/>
              <a:t>In moist and semi-moist regions: on days with moisture limitation</a:t>
            </a:r>
          </a:p>
          <a:p>
            <a:pPr lvl="2"/>
            <a:r>
              <a:rPr lang="en-US" dirty="0"/>
              <a:t>PDF change: warm shift + lengthening of the warmest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54"/>
          <a:stretch/>
        </p:blipFill>
        <p:spPr>
          <a:xfrm>
            <a:off x="1849417" y="1809750"/>
            <a:ext cx="8590488" cy="2857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248652" y="4872802"/>
            <a:ext cx="1900771" cy="1960938"/>
            <a:chOff x="8248650" y="4872802"/>
            <a:chExt cx="1900771" cy="1960938"/>
          </a:xfrm>
        </p:grpSpPr>
        <p:pic>
          <p:nvPicPr>
            <p:cNvPr id="7" name="IdealizedPDF3Panels.pdf" descr="IdealizedPDF3Panels.pdf"/>
            <p:cNvPicPr>
              <a:picLocks noChangeAspect="1"/>
            </p:cNvPicPr>
            <p:nvPr/>
          </p:nvPicPr>
          <p:blipFill rotWithShape="1">
            <a:blip r:embed="rId3"/>
            <a:srcRect l="33729" r="33542"/>
            <a:stretch/>
          </p:blipFill>
          <p:spPr>
            <a:xfrm>
              <a:off x="8248650" y="5014381"/>
              <a:ext cx="1900771" cy="181935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759597" y="4872802"/>
              <a:ext cx="12218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Uniform shift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171880" y="4866656"/>
            <a:ext cx="1962524" cy="1967085"/>
            <a:chOff x="10171880" y="4866654"/>
            <a:chExt cx="1962524" cy="1967085"/>
          </a:xfrm>
        </p:grpSpPr>
        <p:pic>
          <p:nvPicPr>
            <p:cNvPr id="8" name="IdealizedPDF3Panels.pdf" descr="IdealizedPDF3Panels.pdf"/>
            <p:cNvPicPr>
              <a:picLocks noChangeAspect="1"/>
            </p:cNvPicPr>
            <p:nvPr/>
          </p:nvPicPr>
          <p:blipFill rotWithShape="1">
            <a:blip r:embed="rId3"/>
            <a:srcRect l="67095"/>
            <a:stretch/>
          </p:blipFill>
          <p:spPr>
            <a:xfrm>
              <a:off x="10171880" y="5014381"/>
              <a:ext cx="1910976" cy="181935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0499020" y="4866654"/>
              <a:ext cx="1635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Longer warm tail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07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297" y="674817"/>
            <a:ext cx="8761413" cy="706964"/>
          </a:xfrm>
        </p:spPr>
        <p:txBody>
          <a:bodyPr/>
          <a:lstStyle/>
          <a:p>
            <a:r>
              <a:rPr lang="en-US" sz="3200" dirty="0"/>
              <a:t>Summertime temperature distribution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Fig1.pdf" descr="Fig1.pdf"/>
          <p:cNvPicPr>
            <a:picLocks noChangeAspect="1"/>
          </p:cNvPicPr>
          <p:nvPr/>
        </p:nvPicPr>
        <p:blipFill rotWithShape="1">
          <a:blip r:embed="rId2"/>
          <a:srcRect b="49538"/>
          <a:stretch/>
        </p:blipFill>
        <p:spPr>
          <a:xfrm>
            <a:off x="3543300" y="1158374"/>
            <a:ext cx="8158582" cy="277545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Mean warming:…"/>
          <p:cNvSpPr txBox="1"/>
          <p:nvPr/>
        </p:nvSpPr>
        <p:spPr>
          <a:xfrm>
            <a:off x="1009817" y="1737792"/>
            <a:ext cx="2210435" cy="16558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defTabSz="228600">
              <a:defRPr sz="3200">
                <a:solidFill>
                  <a:srgbClr val="000000"/>
                </a:solidFill>
              </a:defRPr>
            </a:pPr>
            <a:r>
              <a:rPr sz="1600" b="1" dirty="0"/>
              <a:t>Mean warming:</a:t>
            </a:r>
          </a:p>
          <a:p>
            <a:pPr defTabSz="228600">
              <a:defRPr sz="3200">
                <a:solidFill>
                  <a:srgbClr val="000000"/>
                </a:solidFill>
              </a:defRPr>
            </a:pPr>
            <a:endParaRPr sz="1600" dirty="0"/>
          </a:p>
          <a:p>
            <a:pPr defTabSz="228600">
              <a:defRPr sz="3200">
                <a:solidFill>
                  <a:srgbClr val="000000"/>
                </a:solidFill>
              </a:defRPr>
            </a:pPr>
            <a:r>
              <a:rPr sz="1600" dirty="0"/>
              <a:t>Land warms more than the ocean; </a:t>
            </a:r>
          </a:p>
          <a:p>
            <a:pPr defTabSz="228600">
              <a:defRPr sz="3200">
                <a:solidFill>
                  <a:srgbClr val="000000"/>
                </a:solidFill>
              </a:defRPr>
            </a:pPr>
            <a:r>
              <a:rPr sz="1600" dirty="0"/>
              <a:t>Dry land warms more than moist land.</a:t>
            </a:r>
          </a:p>
        </p:txBody>
      </p:sp>
      <p:sp>
        <p:nvSpPr>
          <p:cNvPr id="8" name="Extreme-relative-to-mean warming:…"/>
          <p:cNvSpPr txBox="1"/>
          <p:nvPr/>
        </p:nvSpPr>
        <p:spPr>
          <a:xfrm>
            <a:off x="1099297" y="3897037"/>
            <a:ext cx="2120955" cy="260562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/>
          <a:p>
            <a:pPr defTabSz="228600">
              <a:defRPr sz="3200">
                <a:solidFill>
                  <a:srgbClr val="000000"/>
                </a:solidFill>
              </a:defRPr>
            </a:pPr>
            <a:r>
              <a:rPr sz="1600" b="1" dirty="0"/>
              <a:t>Extreme-relative-to-mean warming:</a:t>
            </a:r>
          </a:p>
          <a:p>
            <a:pPr defTabSz="228600">
              <a:defRPr sz="3200">
                <a:solidFill>
                  <a:srgbClr val="000000"/>
                </a:solidFill>
              </a:defRPr>
            </a:pPr>
            <a:endParaRPr sz="1600" dirty="0"/>
          </a:p>
          <a:p>
            <a:pPr defTabSz="228600">
              <a:defRPr sz="3200">
                <a:solidFill>
                  <a:srgbClr val="000000"/>
                </a:solidFill>
              </a:defRPr>
            </a:pPr>
            <a:r>
              <a:rPr sz="1600" dirty="0"/>
              <a:t>Moist land in tropics/subtropics feature amplified warming in the extreme relative to the mean,</a:t>
            </a:r>
          </a:p>
        </p:txBody>
      </p:sp>
      <p:pic>
        <p:nvPicPr>
          <p:cNvPr id="10" name="Fig1.pdf" descr="Fig1.pdf"/>
          <p:cNvPicPr>
            <a:picLocks noChangeAspect="1"/>
          </p:cNvPicPr>
          <p:nvPr/>
        </p:nvPicPr>
        <p:blipFill rotWithShape="1">
          <a:blip r:embed="rId2"/>
          <a:srcRect t="50981"/>
          <a:stretch/>
        </p:blipFill>
        <p:spPr>
          <a:xfrm>
            <a:off x="3543300" y="3962400"/>
            <a:ext cx="8158582" cy="269605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1406093" y="6548532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Duan</a:t>
            </a:r>
            <a:r>
              <a:rPr lang="en-US" sz="1200" b="1" dirty="0"/>
              <a:t>, Findell, and Wright, GRL 2020</a:t>
            </a:r>
          </a:p>
        </p:txBody>
      </p:sp>
    </p:spTree>
    <p:extLst>
      <p:ext uri="{BB962C8B-B14F-4D97-AF65-F5344CB8AC3E}">
        <p14:creationId xmlns:p14="http://schemas.microsoft.com/office/powerpoint/2010/main" val="28251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028" y="783168"/>
            <a:ext cx="8932022" cy="706964"/>
          </a:xfrm>
        </p:spPr>
        <p:txBody>
          <a:bodyPr/>
          <a:lstStyle/>
          <a:p>
            <a:r>
              <a:rPr lang="en-US" dirty="0"/>
              <a:t>Individual models: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LH for 4xCO</a:t>
            </a:r>
            <a:r>
              <a:rPr lang="en-US" baseline="-25000" dirty="0"/>
              <a:t>2</a:t>
            </a:r>
            <a:r>
              <a:rPr lang="en-US" dirty="0"/>
              <a:t> - </a:t>
            </a:r>
            <a:r>
              <a:rPr lang="en-US" dirty="0" err="1"/>
              <a:t>piCtl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086975" y="36974"/>
            <a:ext cx="2037764" cy="1742131"/>
            <a:chOff x="7480518" y="2111413"/>
            <a:chExt cx="4217839" cy="38835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461" r="61381" b="7198"/>
            <a:stretch/>
          </p:blipFill>
          <p:spPr>
            <a:xfrm>
              <a:off x="7480518" y="2111413"/>
              <a:ext cx="4217839" cy="38835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1496675" y="2190750"/>
              <a:ext cx="201682" cy="1724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41" y="1744159"/>
            <a:ext cx="9370172" cy="47456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5102" y="6488668"/>
            <a:ext cx="647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LH reductions are most severe around the critical point</a:t>
            </a:r>
          </a:p>
        </p:txBody>
      </p:sp>
    </p:spTree>
    <p:extLst>
      <p:ext uri="{BB962C8B-B14F-4D97-AF65-F5344CB8AC3E}">
        <p14:creationId xmlns:p14="http://schemas.microsoft.com/office/powerpoint/2010/main" val="23757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B522-9B4D-49E9-BCAD-DF8C40361A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35" y="2024386"/>
            <a:ext cx="11355255" cy="40086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3028" y="783168"/>
            <a:ext cx="8932022" cy="706964"/>
          </a:xfrm>
        </p:spPr>
        <p:txBody>
          <a:bodyPr/>
          <a:lstStyle/>
          <a:p>
            <a:r>
              <a:rPr lang="en-US" dirty="0"/>
              <a:t>Individual models: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LH for 4xCO</a:t>
            </a:r>
            <a:r>
              <a:rPr lang="en-US" baseline="-25000" dirty="0"/>
              <a:t>2</a:t>
            </a:r>
            <a:r>
              <a:rPr lang="en-US" dirty="0"/>
              <a:t> - </a:t>
            </a:r>
            <a:r>
              <a:rPr lang="en-US" dirty="0" err="1"/>
              <a:t>piCtl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0325" y="6242867"/>
            <a:ext cx="7207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Difficult to draw general conclusions from this geographic view</a:t>
            </a:r>
          </a:p>
        </p:txBody>
      </p:sp>
    </p:spTree>
    <p:extLst>
      <p:ext uri="{BB962C8B-B14F-4D97-AF65-F5344CB8AC3E}">
        <p14:creationId xmlns:p14="http://schemas.microsoft.com/office/powerpoint/2010/main" val="164874632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CRP_Overview_Thema_V2_V2">
  <a:themeElements>
    <a:clrScheme name="WCRP">
      <a:dk1>
        <a:srgbClr val="262626"/>
      </a:dk1>
      <a:lt1>
        <a:srgbClr val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70407</TotalTime>
  <Words>1451</Words>
  <Application>Microsoft Office PowerPoint</Application>
  <PresentationFormat>Widescreen</PresentationFormat>
  <Paragraphs>214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Century Gothic</vt:lpstr>
      <vt:lpstr>Symbol</vt:lpstr>
      <vt:lpstr>Tahoma</vt:lpstr>
      <vt:lpstr>Wingdings 3</vt:lpstr>
      <vt:lpstr>Custom Design</vt:lpstr>
      <vt:lpstr>1_WCRP_Overview_Thema_V2_V2</vt:lpstr>
      <vt:lpstr>Ion Boardroom</vt:lpstr>
      <vt:lpstr>Land-Atmosphere Interactions and  the Changing Hydrologic Cycle  Dr. Kirsten L. Findell Geophysical Fluid Dynamics Laboratory Princeton, NJ  with Suqin Duan (UCLA) and Stephan Fueglistaler (Princeton)</vt:lpstr>
      <vt:lpstr>The hydrologic cycle in a warming world</vt:lpstr>
      <vt:lpstr>The Soil Moisture - Aridity Index (SM-AI) Percentile phase space</vt:lpstr>
      <vt:lpstr>The nonlinear SM-ET relationship</vt:lpstr>
      <vt:lpstr>The SM-AI Percentile phase space</vt:lpstr>
      <vt:lpstr>Temperature response</vt:lpstr>
      <vt:lpstr>Summertime temperature distribution changes</vt:lpstr>
      <vt:lpstr>Individual models: DLH for 4xCO2 - piCtl</vt:lpstr>
      <vt:lpstr>Individual models: DLH for 4xCO2 - piCtl</vt:lpstr>
      <vt:lpstr>What about Precip? </vt:lpstr>
      <vt:lpstr>How wet-gets-wetter manifests on land</vt:lpstr>
      <vt:lpstr>How wet-gets-wetter manifests on land:  by process regime</vt:lpstr>
      <vt:lpstr>How wet-gets-wetter manifests on land: by climatological region</vt:lpstr>
      <vt:lpstr>The Aridity Index – Daily Soil Moisture Phase Space  shows how relationships change over land with warming</vt:lpstr>
      <vt:lpstr>Thank you!</vt:lpstr>
      <vt:lpstr>Extra slides….</vt:lpstr>
      <vt:lpstr>Do obs (or ERA5) agree?  Base state</vt:lpstr>
      <vt:lpstr>PowerPoint Presentation</vt:lpstr>
      <vt:lpstr>ERA5 Trends</vt:lpstr>
      <vt:lpstr>Seasonal changes of (P-E): Do wet seasons get wetter and dry seasons get drier?</vt:lpstr>
      <vt:lpstr>Seasonal changes of (P-E): Do wet seasons get wetter and dry seasons get drier?</vt:lpstr>
      <vt:lpstr>Reduced seasonality regions</vt:lpstr>
      <vt:lpstr>Impact of Soil Moisture-Atmosphere Interactions on Surface Climate Variability</vt:lpstr>
      <vt:lpstr>Impact of Soil Moisture-Atmospheric Interactions on Surface Climate Variability</vt:lpstr>
      <vt:lpstr>Individual models: DSM for 4xCO2 - piCtl</vt:lpstr>
      <vt:lpstr>PowerPoint Presentation</vt:lpstr>
      <vt:lpstr>PowerPoint Presentation</vt:lpstr>
      <vt:lpstr>The nonlinear SM-ET relationship</vt:lpstr>
      <vt:lpstr>The nonlinear SM-ET relationship</vt:lpstr>
    </vt:vector>
  </TitlesOfParts>
  <Company>GFDL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Findell</dc:creator>
  <cp:lastModifiedBy>Kirsten Findell</cp:lastModifiedBy>
  <cp:revision>356</cp:revision>
  <dcterms:created xsi:type="dcterms:W3CDTF">2019-04-01T17:56:50Z</dcterms:created>
  <dcterms:modified xsi:type="dcterms:W3CDTF">2022-07-28T02:11:20Z</dcterms:modified>
</cp:coreProperties>
</file>