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</p:sldMasterIdLst>
  <p:notesMasterIdLst>
    <p:notesMasterId r:id="rId21"/>
  </p:notesMasterIdLst>
  <p:sldIdLst>
    <p:sldId id="269" r:id="rId2"/>
    <p:sldId id="508" r:id="rId3"/>
    <p:sldId id="509" r:id="rId4"/>
    <p:sldId id="510" r:id="rId5"/>
    <p:sldId id="476" r:id="rId6"/>
    <p:sldId id="478" r:id="rId7"/>
    <p:sldId id="479" r:id="rId8"/>
    <p:sldId id="406" r:id="rId9"/>
    <p:sldId id="507" r:id="rId10"/>
    <p:sldId id="499" r:id="rId11"/>
    <p:sldId id="497" r:id="rId12"/>
    <p:sldId id="484" r:id="rId13"/>
    <p:sldId id="486" r:id="rId14"/>
    <p:sldId id="511" r:id="rId15"/>
    <p:sldId id="512" r:id="rId16"/>
    <p:sldId id="513" r:id="rId17"/>
    <p:sldId id="496" r:id="rId18"/>
    <p:sldId id="416" r:id="rId19"/>
    <p:sldId id="467" r:id="rId2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408"/>
    <a:srgbClr val="AB0520"/>
    <a:srgbClr val="0C234B"/>
    <a:srgbClr val="00CDC8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3" autoAdjust="0"/>
    <p:restoredTop sz="92061" autoAdjust="0"/>
  </p:normalViewPr>
  <p:slideViewPr>
    <p:cSldViewPr>
      <p:cViewPr varScale="1">
        <p:scale>
          <a:sx n="37" d="100"/>
          <a:sy n="37" d="100"/>
        </p:scale>
        <p:origin x="450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6E8E-4582-E048-9D5F-B5AA4B8014DE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152A-EC10-0D42-BD0F-200D8464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152A-EC10-0D42-BD0F-200D846462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152A-EC10-0D42-BD0F-200D84646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152A-EC10-0D42-BD0F-200D846462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resolution = 75 levels</a:t>
            </a:r>
          </a:p>
          <a:p>
            <a:r>
              <a:rPr lang="en-US" dirty="0"/>
              <a:t>Higher resolution = 120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152A-EC10-0D42-BD0F-200D846462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3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“perhaps as the addition of uncertain parameters in more sophisticated schemes expands the space of possible cloud states”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152A-EC10-0D42-BD0F-200D846462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152A-EC10-0D42-BD0F-200D846462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7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61B1E77-13BE-7D4A-8730-1445E7507836}"/>
              </a:ext>
            </a:extLst>
          </p:cNvPr>
          <p:cNvSpPr/>
          <p:nvPr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39ABE26-0F6D-4A49-89F5-5A7D243BD93A}"/>
              </a:ext>
            </a:extLst>
          </p:cNvPr>
          <p:cNvSpPr/>
          <p:nvPr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B83CA-72A0-5B43-A0E5-5630BADF85AA}"/>
              </a:ext>
            </a:extLst>
          </p:cNvPr>
          <p:cNvGrpSpPr/>
          <p:nvPr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2693B781-C17F-D046-A1CC-47D60FE514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1CF6986-F671-0946-95B5-782E2DE8F3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764B46D8-1F50-A548-968A-E9E3228B30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B512040-F728-8240-883B-7D508A9A9D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8A1EE0CB-CF08-824E-A3CD-3B86EB85CB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59E075-1A87-0A41-B97E-78AD1AC038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FCADBA37-9D17-D84A-8001-2F1DC761A7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D6BA6CE5-2399-D04A-B90E-6CCC2503C3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EDF63CC5-A86E-8B4B-9AD4-452ACFADA1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380CB797-0A37-3F40-96D9-9C22D3E68E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FE0074A-D849-F249-ADFC-511D4F8F99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63E1BAF5-C9EE-BA4F-A0FF-16BF2C2B6B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AB527FD0-289F-2246-93D2-FEA036FF7C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B899009B-F7CD-4347-B3C2-3415F002D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EC3E291D-D384-7F48-B65B-5B3C470610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3447A14C-19D9-0747-809D-72ED87202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3BB4FAC4-317B-A74F-854F-75B2E7DC0B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4E2F8866-F550-E24A-B04D-C831D8744F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9CE33790-B0C1-754B-A5DD-64927BA6AC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2CC8E4B8-2405-4B4B-910F-8AB08E2BFC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C5D57E79-8A03-CB49-8682-F1FD618AE5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9F4D27E-E76E-0E46-97C4-5AFADEC71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35" name="object 2">
            <a:extLst>
              <a:ext uri="{FF2B5EF4-FFF2-40B4-BE49-F238E27FC236}">
                <a16:creationId xmlns:a16="http://schemas.microsoft.com/office/drawing/2014/main" id="{B7C7D8D2-C446-5A4B-99DC-B14F0DCA96BA}"/>
              </a:ext>
            </a:extLst>
          </p:cNvPr>
          <p:cNvSpPr/>
          <p:nvPr userDrawn="1"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DAE03A09-B8F5-B14D-AA68-4D0B3893702D}"/>
              </a:ext>
            </a:extLst>
          </p:cNvPr>
          <p:cNvSpPr/>
          <p:nvPr userDrawn="1"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685FBF-2BCE-B549-BA09-F031EF8ACA99}"/>
              </a:ext>
            </a:extLst>
          </p:cNvPr>
          <p:cNvGrpSpPr/>
          <p:nvPr userDrawn="1"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38" name="object 10">
              <a:extLst>
                <a:ext uri="{FF2B5EF4-FFF2-40B4-BE49-F238E27FC236}">
                  <a16:creationId xmlns:a16="http://schemas.microsoft.com/office/drawing/2014/main" id="{77E5EFED-C334-5348-B195-101710A90CE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39" name="object 11">
              <a:extLst>
                <a:ext uri="{FF2B5EF4-FFF2-40B4-BE49-F238E27FC236}">
                  <a16:creationId xmlns:a16="http://schemas.microsoft.com/office/drawing/2014/main" id="{FAB9D9A9-7F38-3B4C-A7E6-008F0C8A34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40" name="object 12">
              <a:extLst>
                <a:ext uri="{FF2B5EF4-FFF2-40B4-BE49-F238E27FC236}">
                  <a16:creationId xmlns:a16="http://schemas.microsoft.com/office/drawing/2014/main" id="{22B42B0D-334F-2F40-B84F-1BD121964A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41" name="object 13">
              <a:extLst>
                <a:ext uri="{FF2B5EF4-FFF2-40B4-BE49-F238E27FC236}">
                  <a16:creationId xmlns:a16="http://schemas.microsoft.com/office/drawing/2014/main" id="{B4A746E3-8FC4-D548-A54A-DECF26A9B56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42" name="object 14">
              <a:extLst>
                <a:ext uri="{FF2B5EF4-FFF2-40B4-BE49-F238E27FC236}">
                  <a16:creationId xmlns:a16="http://schemas.microsoft.com/office/drawing/2014/main" id="{39544134-CBCF-7F49-8BB4-E034D284836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43" name="object 15">
              <a:extLst>
                <a:ext uri="{FF2B5EF4-FFF2-40B4-BE49-F238E27FC236}">
                  <a16:creationId xmlns:a16="http://schemas.microsoft.com/office/drawing/2014/main" id="{77E4E128-5E53-4E45-9186-7F2CB15E9C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44" name="object 16">
              <a:extLst>
                <a:ext uri="{FF2B5EF4-FFF2-40B4-BE49-F238E27FC236}">
                  <a16:creationId xmlns:a16="http://schemas.microsoft.com/office/drawing/2014/main" id="{EA314DE2-F2A2-9C49-A823-AB44F564CA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45" name="object 17">
              <a:extLst>
                <a:ext uri="{FF2B5EF4-FFF2-40B4-BE49-F238E27FC236}">
                  <a16:creationId xmlns:a16="http://schemas.microsoft.com/office/drawing/2014/main" id="{481C9080-D246-CC4D-AC19-4516830A987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46" name="object 18">
              <a:extLst>
                <a:ext uri="{FF2B5EF4-FFF2-40B4-BE49-F238E27FC236}">
                  <a16:creationId xmlns:a16="http://schemas.microsoft.com/office/drawing/2014/main" id="{B91AF3CB-3006-CF4D-9B35-B8E73724E6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47" name="object 19">
              <a:extLst>
                <a:ext uri="{FF2B5EF4-FFF2-40B4-BE49-F238E27FC236}">
                  <a16:creationId xmlns:a16="http://schemas.microsoft.com/office/drawing/2014/main" id="{6D9B3E06-0041-3749-8026-5D04ABB27C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48" name="object 20">
              <a:extLst>
                <a:ext uri="{FF2B5EF4-FFF2-40B4-BE49-F238E27FC236}">
                  <a16:creationId xmlns:a16="http://schemas.microsoft.com/office/drawing/2014/main" id="{FBB1329A-4AAA-B24E-A552-4416DD54816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49" name="object 21">
              <a:extLst>
                <a:ext uri="{FF2B5EF4-FFF2-40B4-BE49-F238E27FC236}">
                  <a16:creationId xmlns:a16="http://schemas.microsoft.com/office/drawing/2014/main" id="{03B8B288-0AD1-2946-A4FD-7C97BC89A2D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50" name="object 22">
              <a:extLst>
                <a:ext uri="{FF2B5EF4-FFF2-40B4-BE49-F238E27FC236}">
                  <a16:creationId xmlns:a16="http://schemas.microsoft.com/office/drawing/2014/main" id="{0175A97A-3772-4145-B23A-BB3AB2F4C7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51" name="object 23">
              <a:extLst>
                <a:ext uri="{FF2B5EF4-FFF2-40B4-BE49-F238E27FC236}">
                  <a16:creationId xmlns:a16="http://schemas.microsoft.com/office/drawing/2014/main" id="{F5D5E73B-4EB9-0F4E-8F34-1560737FF9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52" name="object 24">
              <a:extLst>
                <a:ext uri="{FF2B5EF4-FFF2-40B4-BE49-F238E27FC236}">
                  <a16:creationId xmlns:a16="http://schemas.microsoft.com/office/drawing/2014/main" id="{2D1C41DC-EECA-8B49-97A6-D829EF25806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53" name="object 25">
              <a:extLst>
                <a:ext uri="{FF2B5EF4-FFF2-40B4-BE49-F238E27FC236}">
                  <a16:creationId xmlns:a16="http://schemas.microsoft.com/office/drawing/2014/main" id="{1F96471A-62BC-8B4F-B45C-5EAAFE29819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54" name="object 26">
              <a:extLst>
                <a:ext uri="{FF2B5EF4-FFF2-40B4-BE49-F238E27FC236}">
                  <a16:creationId xmlns:a16="http://schemas.microsoft.com/office/drawing/2014/main" id="{56B466DF-F1E8-5C4D-BA97-A5515A44E4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55" name="object 27">
              <a:extLst>
                <a:ext uri="{FF2B5EF4-FFF2-40B4-BE49-F238E27FC236}">
                  <a16:creationId xmlns:a16="http://schemas.microsoft.com/office/drawing/2014/main" id="{633A8674-34DA-1749-A604-A3B2A352581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56" name="object 28">
              <a:extLst>
                <a:ext uri="{FF2B5EF4-FFF2-40B4-BE49-F238E27FC236}">
                  <a16:creationId xmlns:a16="http://schemas.microsoft.com/office/drawing/2014/main" id="{32A8830D-76A4-C447-B83F-496D1A6BF33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57" name="object 29">
              <a:extLst>
                <a:ext uri="{FF2B5EF4-FFF2-40B4-BE49-F238E27FC236}">
                  <a16:creationId xmlns:a16="http://schemas.microsoft.com/office/drawing/2014/main" id="{C469B417-342D-9348-AED3-498632843A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58" name="object 30">
              <a:extLst>
                <a:ext uri="{FF2B5EF4-FFF2-40B4-BE49-F238E27FC236}">
                  <a16:creationId xmlns:a16="http://schemas.microsoft.com/office/drawing/2014/main" id="{EA6C1853-D361-874D-AD9F-02AE3A4D2C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F48AFB5F-D473-9A4E-9EBD-3617A1390A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61B1E77-13BE-7D4A-8730-1445E7507836}"/>
              </a:ext>
            </a:extLst>
          </p:cNvPr>
          <p:cNvSpPr/>
          <p:nvPr userDrawn="1"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39ABE26-0F6D-4A49-89F5-5A7D243BD93A}"/>
              </a:ext>
            </a:extLst>
          </p:cNvPr>
          <p:cNvSpPr/>
          <p:nvPr userDrawn="1"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B83CA-72A0-5B43-A0E5-5630BADF85AA}"/>
              </a:ext>
            </a:extLst>
          </p:cNvPr>
          <p:cNvGrpSpPr/>
          <p:nvPr userDrawn="1"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2693B781-C17F-D046-A1CC-47D60FE514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1CF6986-F671-0946-95B5-782E2DE8F3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764B46D8-1F50-A548-968A-E9E3228B30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B512040-F728-8240-883B-7D508A9A9D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8A1EE0CB-CF08-824E-A3CD-3B86EB85CB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59E075-1A87-0A41-B97E-78AD1AC038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FCADBA37-9D17-D84A-8001-2F1DC761A7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D6BA6CE5-2399-D04A-B90E-6CCC2503C3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EDF63CC5-A86E-8B4B-9AD4-452ACFADA1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380CB797-0A37-3F40-96D9-9C22D3E68E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FE0074A-D849-F249-ADFC-511D4F8F99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63E1BAF5-C9EE-BA4F-A0FF-16BF2C2B6B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AB527FD0-289F-2246-93D2-FEA036FF7C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B899009B-F7CD-4347-B3C2-3415F002D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EC3E291D-D384-7F48-B65B-5B3C470610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3447A14C-19D9-0747-809D-72ED87202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3BB4FAC4-317B-A74F-854F-75B2E7DC0B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4E2F8866-F550-E24A-B04D-C831D8744F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9CE33790-B0C1-754B-A5DD-64927BA6AC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2CC8E4B8-2405-4B4B-910F-8AB08E2BFC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C5D57E79-8A03-CB49-8682-F1FD618AE5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9F4D27E-E76E-0E46-97C4-5AFADEC71A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E696BB-D489-4E45-AD3E-2908427C4D7D}"/>
              </a:ext>
            </a:extLst>
          </p:cNvPr>
          <p:cNvSpPr/>
          <p:nvPr userDrawn="1"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6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A0CD-16AB-CE49-962D-9F19D1D2CAF5}"/>
              </a:ext>
            </a:extLst>
          </p:cNvPr>
          <p:cNvSpPr/>
          <p:nvPr userDrawn="1"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CAB1345-992F-E545-B04B-5857CD94DC35}"/>
              </a:ext>
            </a:extLst>
          </p:cNvPr>
          <p:cNvSpPr/>
          <p:nvPr userDrawn="1"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87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F991A6-7FBD-004C-B9D3-09B858053AE4}"/>
              </a:ext>
            </a:extLst>
          </p:cNvPr>
          <p:cNvSpPr/>
          <p:nvPr userDrawn="1"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EF7E3-8CE1-A64E-893B-2B52B8EADD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37A84B-8011-F642-9A70-EB69675DA17D}"/>
              </a:ext>
            </a:extLst>
          </p:cNvPr>
          <p:cNvSpPr/>
          <p:nvPr userDrawn="1"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857CD44-1A68-9845-B9B7-5DD89207B779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 userDrawn="1"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A2514BFE-6C95-B448-B46A-B811D9404797}"/>
              </a:ext>
            </a:extLst>
          </p:cNvPr>
          <p:cNvSpPr/>
          <p:nvPr userDrawn="1"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0312E-A9C2-C349-99AD-AFCFD9FFF45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3F036-A58A-460E-A412-F0755713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99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427AF-FC89-B544-AD6A-8861FD3D0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950B3E-629C-5048-BBA1-C8B1F62EFD0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7A607B4-CBD2-E04D-BDAA-181449BAF92E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0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E696BB-D489-4E45-AD3E-2908427C4D7D}"/>
              </a:ext>
            </a:extLst>
          </p:cNvPr>
          <p:cNvSpPr/>
          <p:nvPr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6925C-926B-1546-8F79-7CEF2622C2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C38A79-1416-6A47-8697-1B397F2D4AAD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25C8968-7A91-BB4A-B0D1-505C60660E18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86ED654-700A-2147-9380-60A6E2C74899}"/>
              </a:ext>
            </a:extLst>
          </p:cNvPr>
          <p:cNvSpPr/>
          <p:nvPr userDrawn="1"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54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A0CD-16AB-CE49-962D-9F19D1D2CAF5}"/>
              </a:ext>
            </a:extLst>
          </p:cNvPr>
          <p:cNvSpPr/>
          <p:nvPr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CAB1345-992F-E545-B04B-5857CD94DC35}"/>
              </a:ext>
            </a:extLst>
          </p:cNvPr>
          <p:cNvSpPr/>
          <p:nvPr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127CD-FD8A-A844-98F0-23382BA9FAE9}"/>
              </a:ext>
            </a:extLst>
          </p:cNvPr>
          <p:cNvSpPr/>
          <p:nvPr userDrawn="1"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B0837-427D-1748-AB83-BA20A3975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633B24-A0CE-BF4A-B6B6-8FF604B3913F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59CADE6-3B65-9745-88CF-D1F15149CC2E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7A7E4853-92BF-8943-98F7-E8F30CF4C94E}"/>
              </a:ext>
            </a:extLst>
          </p:cNvPr>
          <p:cNvSpPr/>
          <p:nvPr userDrawn="1"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59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F991A6-7FBD-004C-B9D3-09B858053AE4}"/>
              </a:ext>
            </a:extLst>
          </p:cNvPr>
          <p:cNvSpPr/>
          <p:nvPr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EF7E3-8CE1-A64E-893B-2B52B8EAD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37A84B-8011-F642-9A70-EB69675DA17D}"/>
              </a:ext>
            </a:extLst>
          </p:cNvPr>
          <p:cNvSpPr/>
          <p:nvPr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857CD44-1A68-9845-B9B7-5DD89207B779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E305CF2-3738-8E46-A4CD-EFB5936BA81C}"/>
              </a:ext>
            </a:extLst>
          </p:cNvPr>
          <p:cNvSpPr/>
          <p:nvPr userDrawn="1"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E8668-042A-CB4E-978A-59827BEF9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432242-6D23-104C-983C-E3A1DF4292E7}"/>
              </a:ext>
            </a:extLst>
          </p:cNvPr>
          <p:cNvSpPr/>
          <p:nvPr userDrawn="1"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BD09B77-CEFE-DD43-B003-CC084EC60D65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79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A2514BFE-6C95-B448-B46A-B811D9404797}"/>
              </a:ext>
            </a:extLst>
          </p:cNvPr>
          <p:cNvSpPr/>
          <p:nvPr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0312E-A9C2-C349-99AD-AFCFD9FFF45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7E98F78-1EE8-9C46-B346-E33EA2A7C643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0EF02-BD96-1647-AA41-B9268F4871FD}"/>
              </a:ext>
            </a:extLst>
          </p:cNvPr>
          <p:cNvSpPr/>
          <p:nvPr userDrawn="1"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5754AD-6AF6-064F-9D39-34874A483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67F30830-0281-CB4A-8A0B-32C54DACCB37}"/>
              </a:ext>
            </a:extLst>
          </p:cNvPr>
          <p:cNvSpPr/>
          <p:nvPr userDrawn="1"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62FECF-1BB5-4C42-A89A-BC831EB07689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769987-766C-AE4B-87F0-D07CCA454BF2}"/>
              </a:ext>
            </a:extLst>
          </p:cNvPr>
          <p:cNvSpPr/>
          <p:nvPr/>
        </p:nvSpPr>
        <p:spPr>
          <a:xfrm>
            <a:off x="8842073" y="6118283"/>
            <a:ext cx="6162674" cy="336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/>
        </p:nvSpPr>
        <p:spPr>
          <a:xfrm>
            <a:off x="8842073" y="1260941"/>
            <a:ext cx="6162674" cy="41125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22" name="object 9">
            <a:extLst>
              <a:ext uri="{FF2B5EF4-FFF2-40B4-BE49-F238E27FC236}">
                <a16:creationId xmlns:a16="http://schemas.microsoft.com/office/drawing/2014/main" id="{52E66EB2-263D-BA4C-964B-DCF423D7C437}"/>
              </a:ext>
            </a:extLst>
          </p:cNvPr>
          <p:cNvSpPr/>
          <p:nvPr/>
        </p:nvSpPr>
        <p:spPr>
          <a:xfrm>
            <a:off x="15520287" y="1260941"/>
            <a:ext cx="45719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07FBEEA-4BB0-3B4A-B12D-47020D535E7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CC4C5D-0CB8-2F46-B7D9-245DB1DF091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E9B19-FEFE-C943-93B3-FAFAEACFE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B58A3138-293C-1C4B-990D-E9B1D05EC067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894B9C6-FFC2-BF49-B139-13399AA9464D}"/>
              </a:ext>
            </a:extLst>
          </p:cNvPr>
          <p:cNvSpPr/>
          <p:nvPr/>
        </p:nvSpPr>
        <p:spPr>
          <a:xfrm>
            <a:off x="2137299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8AAAE-5FD4-E749-8114-2DAEC131C6BD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808A2-9735-0046-8139-D23B663F5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DD7F3E48-D5A1-D341-B5E7-77158EA2FBED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52CB7C8-3BB9-2143-AC2F-773A7C074011}"/>
              </a:ext>
            </a:extLst>
          </p:cNvPr>
          <p:cNvSpPr/>
          <p:nvPr userDrawn="1"/>
        </p:nvSpPr>
        <p:spPr>
          <a:xfrm>
            <a:off x="2137299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A4F16-1ACC-7B4A-873F-BADAEB93E903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4EC58BEA-C5D0-6E43-A7BE-DF35E27A245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0471B98-1891-6240-AF37-D317E72481B2}"/>
              </a:ext>
            </a:extLst>
          </p:cNvPr>
          <p:cNvSpPr/>
          <p:nvPr/>
        </p:nvSpPr>
        <p:spPr>
          <a:xfrm rot="5400000" flipH="1">
            <a:off x="9140192" y="-4766911"/>
            <a:ext cx="45719" cy="182880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11F753-0479-734E-8743-658697E11855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E9B19-FEFE-C943-93B3-FAFAEACFE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28AAAE-5FD4-E749-8114-2DAEC131C6BD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39359C6-1A1D-274B-82CF-24CE4CE2C298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C0D586C-0FAA-C74C-ADB8-2C3BC7D4DC81}"/>
              </a:ext>
            </a:extLst>
          </p:cNvPr>
          <p:cNvSpPr/>
          <p:nvPr userDrawn="1"/>
        </p:nvSpPr>
        <p:spPr>
          <a:xfrm rot="5400000" flipH="1">
            <a:off x="9140192" y="-4766911"/>
            <a:ext cx="45719" cy="182880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5BD4-D7E3-1641-BA72-D080427A4F0D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555532-8968-2B43-BC3C-48409B8A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4771C5-3AE5-724A-AF63-AB97DA82CA36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86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61" r:id="rId10"/>
    <p:sldLayoutId id="2147483662" r:id="rId11"/>
    <p:sldLayoutId id="2147483668" r:id="rId12"/>
    <p:sldLayoutId id="2147483667" r:id="rId13"/>
    <p:sldLayoutId id="2147483663" r:id="rId14"/>
    <p:sldLayoutId id="2147483664" r:id="rId15"/>
    <p:sldLayoutId id="2147483681" r:id="rId1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5C2D92-E1E6-7746-B459-BEFEB84964AE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B1A8A-B4DD-4CD2-AD59-EEC0A3FC7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5143500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8FF35417-3F0A-C241-B35B-084EDB693D36}"/>
              </a:ext>
            </a:extLst>
          </p:cNvPr>
          <p:cNvSpPr txBox="1">
            <a:spLocks/>
          </p:cNvSpPr>
          <p:nvPr/>
        </p:nvSpPr>
        <p:spPr>
          <a:xfrm>
            <a:off x="502865" y="4832395"/>
            <a:ext cx="17235377" cy="2498115"/>
          </a:xfrm>
          <a:prstGeom prst="rect">
            <a:avLst/>
          </a:prstGeom>
        </p:spPr>
        <p:txBody>
          <a:bodyPr vert="horz" wrap="square" lIns="0" tIns="168275" rIns="0" bIns="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de-DE" sz="7000" b="1" dirty="0">
                <a:solidFill>
                  <a:srgbClr val="0C234B"/>
                </a:solidFill>
              </a:rPr>
              <a:t>Two Perspectives of Ice Microphysical Impact on Cloud-Radiative Heating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78C1218-2A48-4FD8-BA86-E8E20CF1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1" y="7330510"/>
            <a:ext cx="15757042" cy="196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000" b="1" dirty="0">
                <a:solidFill>
                  <a:srgbClr val="0C234B"/>
                </a:solidFill>
              </a:rPr>
              <a:t>Sylvia Sullivan, University of Arizona, Karlsruhe Institute of Technology</a:t>
            </a:r>
          </a:p>
          <a:p>
            <a:r>
              <a:rPr lang="en-US" sz="3500" b="0" dirty="0">
                <a:solidFill>
                  <a:srgbClr val="0C234B"/>
                </a:solidFill>
              </a:rPr>
              <a:t>Aiko Voigt, University of Vienna</a:t>
            </a:r>
          </a:p>
          <a:p>
            <a:r>
              <a:rPr lang="en-US" sz="3500" b="0" dirty="0">
                <a:solidFill>
                  <a:srgbClr val="0C234B"/>
                </a:solidFill>
              </a:rPr>
              <a:t>Christian Rolf and Martina Kr</a:t>
            </a:r>
            <a:r>
              <a:rPr lang="de-DE" sz="3500" b="0" dirty="0">
                <a:solidFill>
                  <a:srgbClr val="0C234B"/>
                </a:solidFill>
              </a:rPr>
              <a:t>ämer, Forschungszentrum Jülich</a:t>
            </a:r>
            <a:endParaRPr lang="en-US" sz="3500" b="0" dirty="0">
              <a:solidFill>
                <a:srgbClr val="0C234B"/>
              </a:solidFill>
            </a:endParaRPr>
          </a:p>
          <a:p>
            <a:r>
              <a:rPr lang="en-US" sz="3500" b="0" dirty="0">
                <a:solidFill>
                  <a:srgbClr val="0C234B"/>
                </a:solidFill>
              </a:rPr>
              <a:t>Annette Miltenberger, University of Mainz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A3FCA7-ACD2-48ED-9A82-AEFE2C6E5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89" y="192547"/>
            <a:ext cx="4511011" cy="4511011"/>
          </a:xfrm>
          <a:prstGeom prst="rect">
            <a:avLst/>
          </a:prstGeom>
        </p:spPr>
      </p:pic>
      <p:pic>
        <p:nvPicPr>
          <p:cNvPr id="13" name="Picture 6" descr="Image result for dfg symbol">
            <a:extLst>
              <a:ext uri="{FF2B5EF4-FFF2-40B4-BE49-F238E27FC236}">
                <a16:creationId xmlns:a16="http://schemas.microsoft.com/office/drawing/2014/main" id="{19DB4417-5808-43D7-B0E9-E857B0F79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5" y="187358"/>
            <a:ext cx="3239284" cy="11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orschung für Nachhaltigkeit (FONA)">
            <a:extLst>
              <a:ext uri="{FF2B5EF4-FFF2-40B4-BE49-F238E27FC236}">
                <a16:creationId xmlns:a16="http://schemas.microsoft.com/office/drawing/2014/main" id="{D6107E72-10A8-44D7-C284-A88EE184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4" y="3321051"/>
            <a:ext cx="3239283" cy="1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orschung für Nachhaltigkeit (FONA)">
            <a:extLst>
              <a:ext uri="{FF2B5EF4-FFF2-40B4-BE49-F238E27FC236}">
                <a16:creationId xmlns:a16="http://schemas.microsoft.com/office/drawing/2014/main" id="{3E53F438-A4F6-FD0C-8A05-CF008C88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4" y="1449945"/>
            <a:ext cx="3239283" cy="17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utsches Klimarechenzentrum (DKRZ) - HiPEAC">
            <a:extLst>
              <a:ext uri="{FF2B5EF4-FFF2-40B4-BE49-F238E27FC236}">
                <a16:creationId xmlns:a16="http://schemas.microsoft.com/office/drawing/2014/main" id="{B2CF74F7-1F7F-9AE7-C907-8FECDC56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82" y="1449945"/>
            <a:ext cx="1730432" cy="17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DE656FF9-4F50-40AC-D381-BD5A5557AEDC}"/>
              </a:ext>
            </a:extLst>
          </p:cNvPr>
          <p:cNvSpPr txBox="1">
            <a:spLocks/>
          </p:cNvSpPr>
          <p:nvPr/>
        </p:nvSpPr>
        <p:spPr>
          <a:xfrm>
            <a:off x="1126579" y="250820"/>
            <a:ext cx="173984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dirty="0"/>
              <a:t>What if we constrain microphysical-dynamic feedbacks?</a:t>
            </a:r>
          </a:p>
        </p:txBody>
      </p:sp>
      <p:pic>
        <p:nvPicPr>
          <p:cNvPr id="3" name="Picture 2" descr="Logo | University of Arizona Brand Resources">
            <a:extLst>
              <a:ext uri="{FF2B5EF4-FFF2-40B4-BE49-F238E27FC236}">
                <a16:creationId xmlns:a16="http://schemas.microsoft.com/office/drawing/2014/main" id="{CAC26DE5-DE47-83EA-6308-C1756F0E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B45BC2C-DECE-E94E-63CF-B5605F570DAD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10</a:t>
            </a:fld>
            <a:endParaRPr lang="de-DE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8C8C4B-28EA-BD63-1B86-2C3A5D4ABC67}"/>
                  </a:ext>
                </a:extLst>
              </p:cNvPr>
              <p:cNvSpPr txBox="1"/>
              <p:nvPr/>
            </p:nvSpPr>
            <p:spPr>
              <a:xfrm>
                <a:off x="279992" y="3868340"/>
                <a:ext cx="7537704" cy="88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5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5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5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5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8C8C4B-28EA-BD63-1B86-2C3A5D4AB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92" y="3868340"/>
                <a:ext cx="7537704" cy="885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A86283-CF92-41A6-F40A-CC7FF44577C9}"/>
              </a:ext>
            </a:extLst>
          </p:cNvPr>
          <p:cNvSpPr txBox="1"/>
          <p:nvPr/>
        </p:nvSpPr>
        <p:spPr>
          <a:xfrm>
            <a:off x="4935451" y="1246138"/>
            <a:ext cx="679301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500" b="1" dirty="0">
                <a:solidFill>
                  <a:srgbClr val="00B050"/>
                </a:solidFill>
              </a:rPr>
              <a:t>Ice crystals radiatively heat by absorption.</a:t>
            </a:r>
          </a:p>
        </p:txBody>
      </p:sp>
      <p:pic>
        <p:nvPicPr>
          <p:cNvPr id="7" name="Graphic 6" descr="Line arrow Clockwise curve">
            <a:extLst>
              <a:ext uri="{FF2B5EF4-FFF2-40B4-BE49-F238E27FC236}">
                <a16:creationId xmlns:a16="http://schemas.microsoft.com/office/drawing/2014/main" id="{37B87A5A-01FE-EE63-29E7-9B206F890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132494">
            <a:off x="7359629" y="1572221"/>
            <a:ext cx="3092095" cy="3455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04A37-D6BB-2475-BE26-0F6592DADF7C}"/>
                  </a:ext>
                </a:extLst>
              </p:cNvPr>
              <p:cNvSpPr txBox="1"/>
              <p:nvPr/>
            </p:nvSpPr>
            <p:spPr>
              <a:xfrm>
                <a:off x="10950258" y="3602582"/>
                <a:ext cx="7050832" cy="970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∝(</m:t>
                      </m:r>
                      <m:sSub>
                        <m:sSubPr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,∫</m:t>
                      </m:r>
                      <m:sSub>
                        <m:sSubPr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5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5500" b="0" i="0" smtClean="0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de-DE" sz="5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de-DE" sz="5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5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04A37-D6BB-2475-BE26-0F6592DA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0258" y="3602582"/>
                <a:ext cx="7050832" cy="970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10E5660-1881-ED51-A842-1396BEE38452}"/>
              </a:ext>
            </a:extLst>
          </p:cNvPr>
          <p:cNvSpPr txBox="1"/>
          <p:nvPr/>
        </p:nvSpPr>
        <p:spPr>
          <a:xfrm>
            <a:off x="625014" y="2612574"/>
            <a:ext cx="98135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/>
              <a:t>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34991-7A45-B564-0FBF-E4ABF90C6C26}"/>
              </a:ext>
            </a:extLst>
          </p:cNvPr>
          <p:cNvSpPr txBox="1"/>
          <p:nvPr/>
        </p:nvSpPr>
        <p:spPr>
          <a:xfrm>
            <a:off x="10967278" y="2454783"/>
            <a:ext cx="98135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AEAC9-3384-5F4B-A701-588E4F605DD8}"/>
              </a:ext>
            </a:extLst>
          </p:cNvPr>
          <p:cNvSpPr txBox="1"/>
          <p:nvPr/>
        </p:nvSpPr>
        <p:spPr>
          <a:xfrm>
            <a:off x="13021572" y="5629969"/>
            <a:ext cx="4704929" cy="21698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500" b="1" dirty="0">
                <a:solidFill>
                  <a:srgbClr val="FF0000"/>
                </a:solidFill>
              </a:rPr>
              <a:t>Radiative heating generates buoyant ascent...</a:t>
            </a:r>
          </a:p>
        </p:txBody>
      </p:sp>
      <p:pic>
        <p:nvPicPr>
          <p:cNvPr id="12" name="Graphic 11" descr="Line arrow Clockwise curve">
            <a:extLst>
              <a:ext uri="{FF2B5EF4-FFF2-40B4-BE49-F238E27FC236}">
                <a16:creationId xmlns:a16="http://schemas.microsoft.com/office/drawing/2014/main" id="{CA21E835-C865-7F20-E17E-334964093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982333">
            <a:off x="10376598" y="4952676"/>
            <a:ext cx="3270298" cy="3142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6F9AEF-7F24-FA4E-43BE-41E4C34A8E76}"/>
                  </a:ext>
                </a:extLst>
              </p:cNvPr>
              <p:cNvSpPr txBox="1"/>
              <p:nvPr/>
            </p:nvSpPr>
            <p:spPr>
              <a:xfrm>
                <a:off x="7918100" y="7205219"/>
                <a:ext cx="2609752" cy="1609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5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55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de-DE" sz="55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5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5500" b="0" i="1" smtClean="0">
                          <a:latin typeface="Cambria Math" panose="02040503050406030204" pitchFamily="18" charset="0"/>
                        </a:rPr>
                        <m:t>∝</m:t>
                      </m:r>
                      <m:acc>
                        <m:accPr>
                          <m:chr m:val="̇"/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de-DE" sz="55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6F9AEF-7F24-FA4E-43BE-41E4C34A8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100" y="7205219"/>
                <a:ext cx="2609752" cy="16092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3ACA9FC-E6FB-DD06-5D78-0FA3AF9F9170}"/>
              </a:ext>
            </a:extLst>
          </p:cNvPr>
          <p:cNvSpPr txBox="1"/>
          <p:nvPr/>
        </p:nvSpPr>
        <p:spPr>
          <a:xfrm>
            <a:off x="8245173" y="4804274"/>
            <a:ext cx="20991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39D38C-7ED1-96E3-D009-A53F45BCF7BF}"/>
              </a:ext>
            </a:extLst>
          </p:cNvPr>
          <p:cNvSpPr txBox="1"/>
          <p:nvPr/>
        </p:nvSpPr>
        <p:spPr>
          <a:xfrm>
            <a:off x="1119946" y="6727470"/>
            <a:ext cx="427158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4500" b="1" dirty="0">
                <a:solidFill>
                  <a:srgbClr val="FF0000"/>
                </a:solidFill>
              </a:rPr>
              <a:t>… and ascent produces supersaturation and nucleation.</a:t>
            </a:r>
          </a:p>
        </p:txBody>
      </p:sp>
      <p:pic>
        <p:nvPicPr>
          <p:cNvPr id="18" name="Graphic 17" descr="Line arrow Clockwise curve">
            <a:extLst>
              <a:ext uri="{FF2B5EF4-FFF2-40B4-BE49-F238E27FC236}">
                <a16:creationId xmlns:a16="http://schemas.microsoft.com/office/drawing/2014/main" id="{D69B761C-50C1-0B90-A9A1-2091078AF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75969">
            <a:off x="4319281" y="5078914"/>
            <a:ext cx="3455146" cy="35911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1766E8-F0ED-8EA3-916B-3C53AB4A8FD8}"/>
              </a:ext>
            </a:extLst>
          </p:cNvPr>
          <p:cNvSpPr txBox="1"/>
          <p:nvPr/>
        </p:nvSpPr>
        <p:spPr>
          <a:xfrm>
            <a:off x="8653320" y="9120432"/>
            <a:ext cx="98135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/>
              <a:t>(3)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696E0-4D49-4F53-4859-5BB5B68BE105}"/>
              </a:ext>
            </a:extLst>
          </p:cNvPr>
          <p:cNvSpPr/>
          <p:nvPr/>
        </p:nvSpPr>
        <p:spPr>
          <a:xfrm>
            <a:off x="161365" y="4799095"/>
            <a:ext cx="18126635" cy="548712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5702E-5574-E7B9-5725-0C41FE42AD45}"/>
              </a:ext>
            </a:extLst>
          </p:cNvPr>
          <p:cNvSpPr txBox="1"/>
          <p:nvPr/>
        </p:nvSpPr>
        <p:spPr>
          <a:xfrm>
            <a:off x="2090421" y="2851690"/>
            <a:ext cx="4583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microphysics scheme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422D77-A3DB-72DB-6FBA-CAB49C16CEB6}"/>
              </a:ext>
            </a:extLst>
          </p:cNvPr>
          <p:cNvCxnSpPr/>
          <p:nvPr/>
        </p:nvCxnSpPr>
        <p:spPr>
          <a:xfrm flipH="1">
            <a:off x="3316876" y="3602333"/>
            <a:ext cx="182206" cy="4574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5B7976-80BF-7F82-241E-D1ACFEAD2BB9}"/>
              </a:ext>
            </a:extLst>
          </p:cNvPr>
          <p:cNvSpPr txBox="1"/>
          <p:nvPr/>
        </p:nvSpPr>
        <p:spPr>
          <a:xfrm>
            <a:off x="12583715" y="2535665"/>
            <a:ext cx="3676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radiative heating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377C4F-764F-C5C8-CDDB-5D9B21DB7C8C}"/>
              </a:ext>
            </a:extLst>
          </p:cNvPr>
          <p:cNvCxnSpPr>
            <a:cxnSpLocks/>
          </p:cNvCxnSpPr>
          <p:nvPr/>
        </p:nvCxnSpPr>
        <p:spPr>
          <a:xfrm flipH="1">
            <a:off x="12344400" y="3269584"/>
            <a:ext cx="781413" cy="4022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1" grpId="0" animBg="1"/>
      <p:bldP spid="13" grpId="0"/>
      <p:bldP spid="14" grpId="0"/>
      <p:bldP spid="17" grpId="0" animBg="1"/>
      <p:bldP spid="19" grpId="0"/>
      <p:bldP spid="24" grpId="0" animBg="1"/>
      <p:bldP spid="16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B18E040-54A9-4EA8-BF49-1003B783E975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11</a:t>
            </a:fld>
            <a:endParaRPr lang="de-DE" sz="2700" dirty="0"/>
          </a:p>
        </p:txBody>
      </p:sp>
      <p:pic>
        <p:nvPicPr>
          <p:cNvPr id="1026" name="Picture 2" descr="Logo | University of Arizona Brand Resources">
            <a:extLst>
              <a:ext uri="{FF2B5EF4-FFF2-40B4-BE49-F238E27FC236}">
                <a16:creationId xmlns:a16="http://schemas.microsoft.com/office/drawing/2014/main" id="{1340AFF5-B6EF-4BC6-8057-ACF6AAE4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588E04-CAA9-4658-A55C-7E703F676994}"/>
                  </a:ext>
                </a:extLst>
              </p:cNvPr>
              <p:cNvSpPr txBox="1"/>
              <p:nvPr/>
            </p:nvSpPr>
            <p:spPr>
              <a:xfrm>
                <a:off x="5363942" y="2706289"/>
                <a:ext cx="4722447" cy="1692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000" dirty="0">
                    <a:solidFill>
                      <a:schemeClr val="tx1"/>
                    </a:solidFill>
                  </a:rPr>
                  <a:t>Flow field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1</m:t>
                          </m:r>
                        </m:sub>
                      </m:sSub>
                      <m:r>
                        <a:rPr lang="de-DE" sz="5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de-DE" sz="5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de-DE" sz="5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5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588E04-CAA9-4658-A55C-7E703F676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42" y="2706289"/>
                <a:ext cx="4722447" cy="1692002"/>
              </a:xfrm>
              <a:prstGeom prst="rect">
                <a:avLst/>
              </a:prstGeom>
              <a:blipFill>
                <a:blip r:embed="rId3"/>
                <a:stretch>
                  <a:fillRect t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25A3AC-B0B1-448A-AEAC-C91612D1CE5A}"/>
                  </a:ext>
                </a:extLst>
              </p:cNvPr>
              <p:cNvSpPr txBox="1"/>
              <p:nvPr/>
            </p:nvSpPr>
            <p:spPr>
              <a:xfrm>
                <a:off x="4978009" y="6331122"/>
                <a:ext cx="5760230" cy="1507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4500" dirty="0">
                    <a:solidFill>
                      <a:schemeClr val="tx1"/>
                    </a:solidFill>
                  </a:rPr>
                  <a:t> Microphysics Scheme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de-DE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de-DE" sz="45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25A3AC-B0B1-448A-AEAC-C91612D1C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009" y="6331122"/>
                <a:ext cx="5760230" cy="1507720"/>
              </a:xfrm>
              <a:prstGeom prst="rect">
                <a:avLst/>
              </a:prstGeom>
              <a:blipFill>
                <a:blip r:embed="rId4"/>
                <a:stretch>
                  <a:fillRect l="-1799" t="-8907" r="-3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7809487-9736-44C1-89C1-013AA30CCB60}"/>
              </a:ext>
            </a:extLst>
          </p:cNvPr>
          <p:cNvSpPr txBox="1"/>
          <p:nvPr/>
        </p:nvSpPr>
        <p:spPr>
          <a:xfrm>
            <a:off x="5769280" y="1900323"/>
            <a:ext cx="32764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000" b="1" dirty="0"/>
              <a:t>Trajectories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C9AE8-D874-4C6D-A2D3-49EC7B196439}"/>
              </a:ext>
            </a:extLst>
          </p:cNvPr>
          <p:cNvSpPr txBox="1"/>
          <p:nvPr/>
        </p:nvSpPr>
        <p:spPr>
          <a:xfrm>
            <a:off x="11919382" y="1965344"/>
            <a:ext cx="41857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000" b="1" dirty="0"/>
              <a:t>Offline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3452B7-8FD3-4B78-BDC7-BD730E4C0C53}"/>
                  </a:ext>
                </a:extLst>
              </p:cNvPr>
              <p:cNvSpPr txBox="1"/>
              <p:nvPr/>
            </p:nvSpPr>
            <p:spPr>
              <a:xfrm>
                <a:off x="12255826" y="6369855"/>
                <a:ext cx="5630387" cy="1507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4500" dirty="0">
                    <a:solidFill>
                      <a:schemeClr val="tx1"/>
                    </a:solidFill>
                  </a:rPr>
                  <a:t>Microphysics Scheme 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de-DE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de-DE" sz="45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3452B7-8FD3-4B78-BDC7-BD730E4C0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826" y="6369855"/>
                <a:ext cx="5630387" cy="1507720"/>
              </a:xfrm>
              <a:prstGeom prst="rect">
                <a:avLst/>
              </a:prstGeom>
              <a:blipFill>
                <a:blip r:embed="rId5"/>
                <a:stretch>
                  <a:fillRect l="-4113" t="-8502" r="-4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7AAF75A-1947-47B0-91C3-68FAA0AB1C05}"/>
              </a:ext>
            </a:extLst>
          </p:cNvPr>
          <p:cNvSpPr/>
          <p:nvPr/>
        </p:nvSpPr>
        <p:spPr>
          <a:xfrm>
            <a:off x="4995425" y="1747085"/>
            <a:ext cx="12994099" cy="6274490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CAF979-3A19-42D4-B1E0-AE551884EEE7}"/>
              </a:ext>
            </a:extLst>
          </p:cNvPr>
          <p:cNvCxnSpPr>
            <a:cxnSpLocks/>
          </p:cNvCxnSpPr>
          <p:nvPr/>
        </p:nvCxnSpPr>
        <p:spPr>
          <a:xfrm flipV="1">
            <a:off x="7239935" y="4604816"/>
            <a:ext cx="0" cy="16397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3B5DCC-B0D4-41F4-A8EC-F07B5AB533FA}"/>
              </a:ext>
            </a:extLst>
          </p:cNvPr>
          <p:cNvCxnSpPr>
            <a:cxnSpLocks/>
          </p:cNvCxnSpPr>
          <p:nvPr/>
        </p:nvCxnSpPr>
        <p:spPr>
          <a:xfrm>
            <a:off x="7725166" y="4634317"/>
            <a:ext cx="0" cy="161027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67EE9D-AAD9-4997-BBA2-78C55D3B9844}"/>
              </a:ext>
            </a:extLst>
          </p:cNvPr>
          <p:cNvCxnSpPr>
            <a:cxnSpLocks/>
          </p:cNvCxnSpPr>
          <p:nvPr/>
        </p:nvCxnSpPr>
        <p:spPr>
          <a:xfrm flipH="1" flipV="1">
            <a:off x="10115526" y="4666252"/>
            <a:ext cx="2458603" cy="1511086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8BA5BC-8558-4817-A4AB-8619A15F71F3}"/>
              </a:ext>
            </a:extLst>
          </p:cNvPr>
          <p:cNvCxnSpPr>
            <a:cxnSpLocks/>
          </p:cNvCxnSpPr>
          <p:nvPr/>
        </p:nvCxnSpPr>
        <p:spPr>
          <a:xfrm>
            <a:off x="10115526" y="3983766"/>
            <a:ext cx="3650726" cy="22239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E10FD8-B232-B446-183D-BEFC7A30DA4D}"/>
              </a:ext>
            </a:extLst>
          </p:cNvPr>
          <p:cNvSpPr txBox="1"/>
          <p:nvPr/>
        </p:nvSpPr>
        <p:spPr>
          <a:xfrm>
            <a:off x="544609" y="82352"/>
            <a:ext cx="177210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300" b="1" dirty="0"/>
              <a:t>Feedbacks are constrained with fixed inputs along trajectories.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4E4A8C-74BE-92D4-4723-DD4E1CA30A9C}"/>
              </a:ext>
            </a:extLst>
          </p:cNvPr>
          <p:cNvSpPr txBox="1"/>
          <p:nvPr/>
        </p:nvSpPr>
        <p:spPr>
          <a:xfrm>
            <a:off x="3505787" y="915749"/>
            <a:ext cx="1026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i="1" dirty="0"/>
              <a:t>(a variant of microphysical piggybacking)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B574A-9B30-A0F7-3302-FB80DF7A33BE}"/>
              </a:ext>
            </a:extLst>
          </p:cNvPr>
          <p:cNvSpPr txBox="1"/>
          <p:nvPr/>
        </p:nvSpPr>
        <p:spPr>
          <a:xfrm>
            <a:off x="2607365" y="8174813"/>
            <a:ext cx="6271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000" dirty="0"/>
              <a:t>1- or 2-moment schemes in ICON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10BCF-47D3-ACE0-880B-D7CAE579F9B0}"/>
              </a:ext>
            </a:extLst>
          </p:cNvPr>
          <p:cNvSpPr txBox="1"/>
          <p:nvPr/>
        </p:nvSpPr>
        <p:spPr>
          <a:xfrm>
            <a:off x="12273993" y="8214092"/>
            <a:ext cx="5121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000" dirty="0"/>
              <a:t>2-moment scheme in CLaMS-Ice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26A0582-2D1A-EFCE-0CAB-F6D42E05A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75" y="1056369"/>
            <a:ext cx="3193218" cy="3341922"/>
          </a:xfrm>
          <a:prstGeom prst="rect">
            <a:avLst/>
          </a:prstGeom>
        </p:spPr>
      </p:pic>
      <p:pic>
        <p:nvPicPr>
          <p:cNvPr id="2050" name="Picture 2" descr="FZJ - EN">
            <a:extLst>
              <a:ext uri="{FF2B5EF4-FFF2-40B4-BE49-F238E27FC236}">
                <a16:creationId xmlns:a16="http://schemas.microsoft.com/office/drawing/2014/main" id="{1D9CDBF1-C9A1-8784-5DD1-51C581AC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429" y="8912696"/>
            <a:ext cx="36957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EFA84A-FD5C-7413-B5D8-F261169860C0}"/>
              </a:ext>
            </a:extLst>
          </p:cNvPr>
          <p:cNvSpPr txBox="1"/>
          <p:nvPr/>
        </p:nvSpPr>
        <p:spPr>
          <a:xfrm>
            <a:off x="83789" y="4734262"/>
            <a:ext cx="516804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de-DE" sz="3700" b="1" dirty="0"/>
              <a:t>6 </a:t>
            </a:r>
            <a:r>
              <a:rPr lang="de-DE" sz="3700" b="1" dirty="0" err="1"/>
              <a:t>simulations</a:t>
            </a:r>
            <a:endParaRPr lang="de-DE" sz="3700" b="1" dirty="0"/>
          </a:p>
          <a:p>
            <a:pPr>
              <a:tabLst/>
            </a:pPr>
            <a:r>
              <a:rPr lang="de-DE" sz="3700" b="1" dirty="0"/>
              <a:t>C/I </a:t>
            </a:r>
            <a:r>
              <a:rPr lang="de-DE" sz="3700" dirty="0"/>
              <a:t>– </a:t>
            </a:r>
            <a:r>
              <a:rPr lang="de-DE" sz="3700" dirty="0" err="1"/>
              <a:t>CLaMS</a:t>
            </a:r>
            <a:r>
              <a:rPr lang="de-DE" sz="3700" dirty="0"/>
              <a:t>-Ice / ICON</a:t>
            </a:r>
          </a:p>
          <a:p>
            <a:pPr>
              <a:tabLst/>
            </a:pPr>
            <a:r>
              <a:rPr lang="de-DE" sz="3700" b="1" dirty="0"/>
              <a:t>M</a:t>
            </a:r>
            <a:r>
              <a:rPr lang="de-DE" sz="3700" dirty="0"/>
              <a:t> – 1- </a:t>
            </a:r>
            <a:r>
              <a:rPr lang="de-DE" sz="3700" dirty="0" err="1"/>
              <a:t>or</a:t>
            </a:r>
            <a:r>
              <a:rPr lang="de-DE" sz="3700" dirty="0"/>
              <a:t> 2-moment</a:t>
            </a:r>
          </a:p>
        </p:txBody>
      </p:sp>
    </p:spTree>
    <p:extLst>
      <p:ext uri="{BB962C8B-B14F-4D97-AF65-F5344CB8AC3E}">
        <p14:creationId xmlns:p14="http://schemas.microsoft.com/office/powerpoint/2010/main" val="341571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 animBg="1"/>
      <p:bldP spid="22" grpId="0"/>
      <p:bldP spid="23" grpId="0"/>
      <p:bldP spid="24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86256A-3C86-08B1-AFA4-AE1E0033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76" y="936204"/>
            <a:ext cx="9631119" cy="8783276"/>
          </a:xfrm>
          <a:prstGeom prst="rect">
            <a:avLst/>
          </a:prstGeom>
        </p:spPr>
      </p:pic>
      <p:sp>
        <p:nvSpPr>
          <p:cNvPr id="2" name="Title 18">
            <a:extLst>
              <a:ext uri="{FF2B5EF4-FFF2-40B4-BE49-F238E27FC236}">
                <a16:creationId xmlns:a16="http://schemas.microsoft.com/office/drawing/2014/main" id="{D2726055-FE82-00A8-9EB8-8CA7E9A3DD8D}"/>
              </a:ext>
            </a:extLst>
          </p:cNvPr>
          <p:cNvSpPr txBox="1">
            <a:spLocks/>
          </p:cNvSpPr>
          <p:nvPr/>
        </p:nvSpPr>
        <p:spPr>
          <a:xfrm>
            <a:off x="279992" y="215153"/>
            <a:ext cx="180080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/>
              <a:t>How does cloud ice mass compare across these trajectories?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12594-ED0A-049C-5DE5-BC795591BC25}"/>
              </a:ext>
            </a:extLst>
          </p:cNvPr>
          <p:cNvSpPr txBox="1"/>
          <p:nvPr/>
        </p:nvSpPr>
        <p:spPr>
          <a:xfrm>
            <a:off x="1387132" y="9673380"/>
            <a:ext cx="898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Sullivan, Voigt, Miltenberger, Rolf, and Kr</a:t>
            </a:r>
            <a:r>
              <a:rPr lang="de-DE" dirty="0"/>
              <a:t>ämer</a:t>
            </a:r>
            <a:r>
              <a:rPr lang="en-US" dirty="0"/>
              <a:t> (2022). Under review at </a:t>
            </a:r>
            <a:r>
              <a:rPr lang="en-US" i="1" dirty="0"/>
              <a:t>J. Adv. Model. Earth Sys.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8C56F-0E5D-FC3F-A932-2C513156E3DB}"/>
              </a:ext>
            </a:extLst>
          </p:cNvPr>
          <p:cNvSpPr txBox="1"/>
          <p:nvPr/>
        </p:nvSpPr>
        <p:spPr>
          <a:xfrm>
            <a:off x="9256668" y="2034908"/>
            <a:ext cx="819313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dirty="0"/>
              <a:t>Median </a:t>
            </a:r>
            <a:r>
              <a:rPr lang="en-US" sz="5500" dirty="0"/>
              <a:t>cloud ice mass varies by a factor of 5 even with feedbacks constrained.</a:t>
            </a:r>
            <a:endParaRPr lang="de-DE" sz="5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7D5A5-F326-C075-9F39-BB255E3BFF8C}"/>
              </a:ext>
            </a:extLst>
          </p:cNvPr>
          <p:cNvSpPr txBox="1"/>
          <p:nvPr/>
        </p:nvSpPr>
        <p:spPr>
          <a:xfrm>
            <a:off x="11519771" y="5675562"/>
            <a:ext cx="64530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dirty="0"/>
              <a:t>Structural differences in microphysics suffice to generate such a spread.</a:t>
            </a:r>
          </a:p>
        </p:txBody>
      </p:sp>
      <p:pic>
        <p:nvPicPr>
          <p:cNvPr id="9" name="Graphic 8" descr="Line arrow: Counter-clockwise curve outline">
            <a:extLst>
              <a:ext uri="{FF2B5EF4-FFF2-40B4-BE49-F238E27FC236}">
                <a16:creationId xmlns:a16="http://schemas.microsoft.com/office/drawing/2014/main" id="{8B3D0665-FA5B-C4E1-1AAA-C2E2D1FEE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506310">
            <a:off x="9350931" y="4624166"/>
            <a:ext cx="1940013" cy="1940013"/>
          </a:xfrm>
          <a:prstGeom prst="rect">
            <a:avLst/>
          </a:prstGeom>
        </p:spPr>
      </p:pic>
      <p:pic>
        <p:nvPicPr>
          <p:cNvPr id="11" name="Picture 2" descr="Logo | University of Arizona Brand Resources">
            <a:extLst>
              <a:ext uri="{FF2B5EF4-FFF2-40B4-BE49-F238E27FC236}">
                <a16:creationId xmlns:a16="http://schemas.microsoft.com/office/drawing/2014/main" id="{7B1DB551-4ADA-E9C6-3A90-D2D12AF2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E525020-ECC2-3957-EB68-CD256F231CBE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12</a:t>
            </a:fld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9134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C9169907-B2B7-5EA9-B173-759FA5628D8A}"/>
              </a:ext>
            </a:extLst>
          </p:cNvPr>
          <p:cNvSpPr txBox="1">
            <a:spLocks/>
          </p:cNvSpPr>
          <p:nvPr/>
        </p:nvSpPr>
        <p:spPr>
          <a:xfrm>
            <a:off x="307184" y="109920"/>
            <a:ext cx="180080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/>
              <a:t>How rapidly does cloud ice mass diverge between schemes?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3740A-B941-E74C-1CD7-F42C6CE0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9" y="1333501"/>
            <a:ext cx="8251003" cy="4343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B22B8-2331-C764-7491-FED2149B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31" y="5779128"/>
            <a:ext cx="5189920" cy="619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880E80-D7C9-8F49-6809-D5F43CB3B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4554" y="1069233"/>
            <a:ext cx="1220811" cy="43814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F134F2-08B9-5979-F096-2461C3A3EFA8}"/>
              </a:ext>
            </a:extLst>
          </p:cNvPr>
          <p:cNvSpPr/>
          <p:nvPr/>
        </p:nvSpPr>
        <p:spPr>
          <a:xfrm>
            <a:off x="1954307" y="1333502"/>
            <a:ext cx="349624" cy="3962398"/>
          </a:xfrm>
          <a:prstGeom prst="rect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8">
            <a:extLst>
              <a:ext uri="{FF2B5EF4-FFF2-40B4-BE49-F238E27FC236}">
                <a16:creationId xmlns:a16="http://schemas.microsoft.com/office/drawing/2014/main" id="{E2985819-2466-0045-9A9C-E077409CFEA9}"/>
              </a:ext>
            </a:extLst>
          </p:cNvPr>
          <p:cNvSpPr txBox="1">
            <a:spLocks/>
          </p:cNvSpPr>
          <p:nvPr/>
        </p:nvSpPr>
        <p:spPr>
          <a:xfrm>
            <a:off x="7162800" y="6590569"/>
            <a:ext cx="150362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/>
              <a:t>fairly quickly within cirrus lifetime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F33EF0-0456-BB53-D582-74114AABC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141" y="1131985"/>
            <a:ext cx="8260974" cy="43433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F8FF19-2C44-2593-C3CE-E838D8D58D43}"/>
              </a:ext>
            </a:extLst>
          </p:cNvPr>
          <p:cNvSpPr/>
          <p:nvPr/>
        </p:nvSpPr>
        <p:spPr>
          <a:xfrm>
            <a:off x="10340143" y="1333501"/>
            <a:ext cx="404057" cy="4043464"/>
          </a:xfrm>
          <a:prstGeom prst="rect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720E43-82D1-D822-5156-3BA51428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388" y="5666970"/>
            <a:ext cx="5189920" cy="619148"/>
          </a:xfrm>
          <a:prstGeom prst="rect">
            <a:avLst/>
          </a:prstGeom>
        </p:spPr>
      </p:pic>
      <p:pic>
        <p:nvPicPr>
          <p:cNvPr id="17" name="Picture 2" descr="Logo | University of Arizona Brand Resources">
            <a:extLst>
              <a:ext uri="{FF2B5EF4-FFF2-40B4-BE49-F238E27FC236}">
                <a16:creationId xmlns:a16="http://schemas.microsoft.com/office/drawing/2014/main" id="{B8092E39-680F-61BF-EF76-978E68F6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91CFF7E7-E63D-8A86-3073-84FEA23FD913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13</a:t>
            </a:fld>
            <a:endParaRPr lang="de-DE" sz="27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03FDD29-EE43-8A23-39F3-5300503247DC}"/>
              </a:ext>
            </a:extLst>
          </p:cNvPr>
          <p:cNvSpPr txBox="1">
            <a:spLocks/>
          </p:cNvSpPr>
          <p:nvPr/>
        </p:nvSpPr>
        <p:spPr>
          <a:xfrm>
            <a:off x="1282370" y="7776185"/>
            <a:ext cx="16015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0" dirty="0"/>
              <a:t>Structural differences in initial cirrus formation – preexisting ice </a:t>
            </a:r>
            <a:r>
              <a:rPr lang="en-US" sz="5000" b="0" i="1" dirty="0"/>
              <a:t>or</a:t>
            </a:r>
            <a:r>
              <a:rPr lang="en-US" sz="5000" b="0" dirty="0"/>
              <a:t> nucleation – drive cloud ice mass variation.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793E3-4020-A896-4568-D9D034362BE1}"/>
              </a:ext>
            </a:extLst>
          </p:cNvPr>
          <p:cNvSpPr txBox="1"/>
          <p:nvPr/>
        </p:nvSpPr>
        <p:spPr>
          <a:xfrm rot="16200000">
            <a:off x="-1824025" y="3154749"/>
            <a:ext cx="48522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ICON-</a:t>
            </a:r>
            <a:r>
              <a:rPr lang="en-US" sz="3000" dirty="0" err="1"/>
              <a:t>CLaMS</a:t>
            </a:r>
            <a:r>
              <a:rPr lang="en-US" sz="3000" dirty="0"/>
              <a:t> 1M ice mass difference [</a:t>
            </a:r>
            <a:r>
              <a:rPr lang="en-US" sz="3000" dirty="0" err="1"/>
              <a:t>ppmv</a:t>
            </a:r>
            <a:r>
              <a:rPr lang="en-US" sz="30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0A255-7DE3-A22A-017C-BEFC317DFE72}"/>
              </a:ext>
            </a:extLst>
          </p:cNvPr>
          <p:cNvSpPr txBox="1"/>
          <p:nvPr/>
        </p:nvSpPr>
        <p:spPr>
          <a:xfrm rot="16200000">
            <a:off x="6568100" y="2733017"/>
            <a:ext cx="48522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ICON-</a:t>
            </a:r>
            <a:r>
              <a:rPr lang="en-US" sz="3000" dirty="0" err="1"/>
              <a:t>CLaMS</a:t>
            </a:r>
            <a:r>
              <a:rPr lang="en-US" sz="3000" dirty="0"/>
              <a:t> 2M ice mass difference [</a:t>
            </a:r>
            <a:r>
              <a:rPr lang="en-US" sz="3000" dirty="0" err="1"/>
              <a:t>ppmv</a:t>
            </a:r>
            <a:r>
              <a:rPr lang="en-US" sz="3000" dirty="0"/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DA0871-FC80-250F-3334-AE1B5A802154}"/>
              </a:ext>
            </a:extLst>
          </p:cNvPr>
          <p:cNvSpPr txBox="1"/>
          <p:nvPr/>
        </p:nvSpPr>
        <p:spPr>
          <a:xfrm>
            <a:off x="1387132" y="9673380"/>
            <a:ext cx="898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Sullivan, Voigt, Miltenberger, Rolf, and Kr</a:t>
            </a:r>
            <a:r>
              <a:rPr lang="de-DE" dirty="0"/>
              <a:t>ämer</a:t>
            </a:r>
            <a:r>
              <a:rPr lang="en-US" dirty="0"/>
              <a:t> (2022). Under review at </a:t>
            </a:r>
            <a:r>
              <a:rPr lang="en-US" i="1" dirty="0"/>
              <a:t>J. Adv. Model. Earth Sys.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  <p:bldP spid="19" grpId="0"/>
      <p:bldP spid="3" grpId="0" animBg="1"/>
      <p:bldP spid="20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C9169907-B2B7-5EA9-B173-759FA5628D8A}"/>
              </a:ext>
            </a:extLst>
          </p:cNvPr>
          <p:cNvSpPr txBox="1">
            <a:spLocks/>
          </p:cNvSpPr>
          <p:nvPr/>
        </p:nvSpPr>
        <p:spPr>
          <a:xfrm>
            <a:off x="45334" y="354097"/>
            <a:ext cx="180080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To scale relative heating rates for the different trajectories, we use</a:t>
            </a:r>
          </a:p>
        </p:txBody>
      </p:sp>
      <p:pic>
        <p:nvPicPr>
          <p:cNvPr id="17" name="Picture 2" descr="Logo | University of Arizona Brand Resources">
            <a:extLst>
              <a:ext uri="{FF2B5EF4-FFF2-40B4-BE49-F238E27FC236}">
                <a16:creationId xmlns:a16="http://schemas.microsoft.com/office/drawing/2014/main" id="{B8092E39-680F-61BF-EF76-978E68F6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91CFF7E7-E63D-8A86-3073-84FEA23FD913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14</a:t>
            </a:fld>
            <a:endParaRPr lang="de-DE" sz="2700" dirty="0"/>
          </a:p>
        </p:txBody>
      </p:sp>
      <p:sp>
        <p:nvSpPr>
          <p:cNvPr id="21" name="Title 18">
            <a:extLst>
              <a:ext uri="{FF2B5EF4-FFF2-40B4-BE49-F238E27FC236}">
                <a16:creationId xmlns:a16="http://schemas.microsoft.com/office/drawing/2014/main" id="{F92D52A0-E140-8967-3A9E-8BDD995B032D}"/>
              </a:ext>
            </a:extLst>
          </p:cNvPr>
          <p:cNvSpPr txBox="1">
            <a:spLocks/>
          </p:cNvSpPr>
          <p:nvPr/>
        </p:nvSpPr>
        <p:spPr>
          <a:xfrm>
            <a:off x="12090535" y="3333167"/>
            <a:ext cx="5962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0" dirty="0">
                <a:solidFill>
                  <a:srgbClr val="C00000"/>
                </a:solidFill>
              </a:rPr>
              <a:t>temperature depth of non-negligible </a:t>
            </a:r>
            <a:r>
              <a:rPr lang="en-US" sz="5000" b="0" i="1" dirty="0">
                <a:solidFill>
                  <a:srgbClr val="C00000"/>
                </a:solidFill>
              </a:rPr>
              <a:t>q</a:t>
            </a:r>
            <a:r>
              <a:rPr lang="en-US" sz="5000" b="0" i="1" baseline="-25000" dirty="0">
                <a:solidFill>
                  <a:srgbClr val="C00000"/>
                </a:solidFill>
              </a:rPr>
              <a:t>i</a:t>
            </a:r>
            <a:endParaRPr lang="en-US" sz="5000" b="0" dirty="0">
              <a:solidFill>
                <a:srgbClr val="C00000"/>
              </a:solidFill>
            </a:endParaRPr>
          </a:p>
        </p:txBody>
      </p:sp>
      <p:sp>
        <p:nvSpPr>
          <p:cNvPr id="22" name="Title 18">
            <a:extLst>
              <a:ext uri="{FF2B5EF4-FFF2-40B4-BE49-F238E27FC236}">
                <a16:creationId xmlns:a16="http://schemas.microsoft.com/office/drawing/2014/main" id="{AD4EF7AC-6AB9-AD92-A253-661A86600659}"/>
              </a:ext>
            </a:extLst>
          </p:cNvPr>
          <p:cNvSpPr txBox="1">
            <a:spLocks/>
          </p:cNvSpPr>
          <p:nvPr/>
        </p:nvSpPr>
        <p:spPr>
          <a:xfrm>
            <a:off x="5833694" y="3305591"/>
            <a:ext cx="5018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0" dirty="0">
                <a:solidFill>
                  <a:srgbClr val="002060"/>
                </a:solidFill>
              </a:rPr>
              <a:t>integrated </a:t>
            </a:r>
            <a:r>
              <a:rPr lang="en-US" sz="5000" b="0" i="1" dirty="0">
                <a:solidFill>
                  <a:srgbClr val="002060"/>
                </a:solidFill>
              </a:rPr>
              <a:t>q</a:t>
            </a:r>
            <a:r>
              <a:rPr lang="en-US" sz="5000" b="0" i="1" baseline="-25000" dirty="0">
                <a:solidFill>
                  <a:srgbClr val="002060"/>
                </a:solidFill>
              </a:rPr>
              <a:t>i </a:t>
            </a:r>
            <a:r>
              <a:rPr lang="en-US" sz="5000" b="0" dirty="0">
                <a:solidFill>
                  <a:srgbClr val="002060"/>
                </a:solidFill>
              </a:rPr>
              <a:t>over that depth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B2FF98-B747-9045-AFED-426FFBB7C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4859564"/>
            <a:ext cx="15607091" cy="295071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36CF8F7-DA8B-52B2-D7F2-D0121C46CB0E}"/>
              </a:ext>
            </a:extLst>
          </p:cNvPr>
          <p:cNvSpPr/>
          <p:nvPr/>
        </p:nvSpPr>
        <p:spPr>
          <a:xfrm>
            <a:off x="9842548" y="4859564"/>
            <a:ext cx="2819400" cy="159732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7EFFFA-A46F-0606-774E-7CF4B49B8002}"/>
              </a:ext>
            </a:extLst>
          </p:cNvPr>
          <p:cNvSpPr/>
          <p:nvPr/>
        </p:nvSpPr>
        <p:spPr>
          <a:xfrm>
            <a:off x="13970411" y="5011964"/>
            <a:ext cx="1486989" cy="14449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0FADE7-26FF-4CF3-7881-E110CBAB6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994" y="8143276"/>
            <a:ext cx="3151601" cy="19888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4609E9-6C8F-9094-AC6E-1A605EBF572A}"/>
              </a:ext>
            </a:extLst>
          </p:cNvPr>
          <p:cNvSpPr txBox="1"/>
          <p:nvPr/>
        </p:nvSpPr>
        <p:spPr>
          <a:xfrm>
            <a:off x="10869914" y="3640944"/>
            <a:ext cx="11657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/>
              <a:t>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B2D62-1DB0-0F4F-D293-88AE32B03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52" y="1091183"/>
            <a:ext cx="4820323" cy="2495898"/>
          </a:xfrm>
          <a:prstGeom prst="rect">
            <a:avLst/>
          </a:prstGeom>
        </p:spPr>
      </p:pic>
      <p:sp>
        <p:nvSpPr>
          <p:cNvPr id="15" name="Title 18">
            <a:extLst>
              <a:ext uri="{FF2B5EF4-FFF2-40B4-BE49-F238E27FC236}">
                <a16:creationId xmlns:a16="http://schemas.microsoft.com/office/drawing/2014/main" id="{CC15710E-08E7-4900-EB00-159376753357}"/>
              </a:ext>
            </a:extLst>
          </p:cNvPr>
          <p:cNvSpPr txBox="1">
            <a:spLocks/>
          </p:cNvSpPr>
          <p:nvPr/>
        </p:nvSpPr>
        <p:spPr>
          <a:xfrm>
            <a:off x="3352800" y="1194949"/>
            <a:ext cx="180080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temperature distributions of cloud ice mass.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30B87-7A3A-F420-9C72-A56579D67BB9}"/>
              </a:ext>
            </a:extLst>
          </p:cNvPr>
          <p:cNvSpPr txBox="1"/>
          <p:nvPr/>
        </p:nvSpPr>
        <p:spPr>
          <a:xfrm>
            <a:off x="7127769" y="7937868"/>
            <a:ext cx="3151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absorption cross section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174279-28E2-7D4D-1BBF-C7FAF966918F}"/>
              </a:ext>
            </a:extLst>
          </p:cNvPr>
          <p:cNvCxnSpPr>
            <a:cxnSpLocks/>
          </p:cNvCxnSpPr>
          <p:nvPr/>
        </p:nvCxnSpPr>
        <p:spPr>
          <a:xfrm flipV="1">
            <a:off x="8377929" y="7200902"/>
            <a:ext cx="305351" cy="6860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496763-A407-0DA4-23DD-EE2BD2D4187C}"/>
              </a:ext>
            </a:extLst>
          </p:cNvPr>
          <p:cNvCxnSpPr>
            <a:cxnSpLocks/>
          </p:cNvCxnSpPr>
          <p:nvPr/>
        </p:nvCxnSpPr>
        <p:spPr>
          <a:xfrm flipH="1" flipV="1">
            <a:off x="12954000" y="7297220"/>
            <a:ext cx="381000" cy="6406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FAEBD4-99A6-B7C7-1893-B1829CFB4402}"/>
              </a:ext>
            </a:extLst>
          </p:cNvPr>
          <p:cNvSpPr txBox="1"/>
          <p:nvPr/>
        </p:nvSpPr>
        <p:spPr>
          <a:xfrm>
            <a:off x="12661948" y="7937868"/>
            <a:ext cx="315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lapse rate</a:t>
            </a:r>
          </a:p>
        </p:txBody>
      </p:sp>
    </p:spTree>
    <p:extLst>
      <p:ext uri="{BB962C8B-B14F-4D97-AF65-F5344CB8AC3E}">
        <p14:creationId xmlns:p14="http://schemas.microsoft.com/office/powerpoint/2010/main" val="153771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5" grpId="0" animBg="1"/>
      <p:bldP spid="29" grpId="0"/>
      <p:bldP spid="15" grpId="0"/>
      <p:bldP spid="1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F5119565-46D4-4A85-876E-D2370670A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58"/>
            <a:ext cx="18288000" cy="10305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65F9483-C2B8-C740-4C65-B077732AA1BE}"/>
              </a:ext>
            </a:extLst>
          </p:cNvPr>
          <p:cNvSpPr/>
          <p:nvPr/>
        </p:nvSpPr>
        <p:spPr>
          <a:xfrm>
            <a:off x="0" y="0"/>
            <a:ext cx="18288000" cy="103055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248AB-5FEC-4BCA-8F60-E3A07A6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15</a:t>
            </a:fld>
            <a:endParaRPr lang="de-DE" dirty="0"/>
          </a:p>
        </p:txBody>
      </p:sp>
      <p:sp>
        <p:nvSpPr>
          <p:cNvPr id="102" name="Slide Number Placeholder 1">
            <a:extLst>
              <a:ext uri="{FF2B5EF4-FFF2-40B4-BE49-F238E27FC236}">
                <a16:creationId xmlns:a16="http://schemas.microsoft.com/office/drawing/2014/main" id="{7511049F-DFBF-4799-9002-FB183CA08E89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>
                <a:solidFill>
                  <a:schemeClr val="bg1"/>
                </a:solidFill>
              </a:rPr>
              <a:pPr/>
              <a:t>15</a:t>
            </a:fld>
            <a:endParaRPr lang="de-DE" sz="27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1FAD51-C8D5-8706-42D7-10904C7CAEA3}"/>
              </a:ext>
            </a:extLst>
          </p:cNvPr>
          <p:cNvSpPr txBox="1"/>
          <p:nvPr/>
        </p:nvSpPr>
        <p:spPr>
          <a:xfrm>
            <a:off x="3225193" y="98511"/>
            <a:ext cx="147827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/>
              <a:t>How much does ice microphysics contribute to this variability in cloud-radiative heating?</a:t>
            </a:r>
            <a:endParaRPr lang="en-US" sz="6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15517C-1295-1991-62E9-DBD34D0DDD2A}"/>
              </a:ext>
            </a:extLst>
          </p:cNvPr>
          <p:cNvGrpSpPr/>
          <p:nvPr/>
        </p:nvGrpSpPr>
        <p:grpSpPr>
          <a:xfrm>
            <a:off x="780404" y="559102"/>
            <a:ext cx="925691" cy="8766098"/>
            <a:chOff x="715378" y="309309"/>
            <a:chExt cx="617127" cy="584406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B9201BE-7E61-A2D4-18B0-5354D6AE2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378" y="580913"/>
              <a:ext cx="0" cy="557246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79735A-E2E5-9BAD-9C10-A3AC56E307BD}"/>
                </a:ext>
              </a:extLst>
            </p:cNvPr>
            <p:cNvSpPr txBox="1"/>
            <p:nvPr/>
          </p:nvSpPr>
          <p:spPr>
            <a:xfrm>
              <a:off x="1006348" y="309309"/>
              <a:ext cx="326157" cy="67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i="1" dirty="0"/>
                <a:t>z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A310D0F-2EE0-6C5B-4E49-754A843F98E8}"/>
              </a:ext>
            </a:extLst>
          </p:cNvPr>
          <p:cNvSpPr txBox="1"/>
          <p:nvPr/>
        </p:nvSpPr>
        <p:spPr>
          <a:xfrm>
            <a:off x="1248202" y="1979577"/>
            <a:ext cx="69735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/>
              <a:t>Part 1: </a:t>
            </a:r>
            <a:r>
              <a:rPr lang="de-DE" sz="4000" dirty="0"/>
              <a:t>Eulerian perspective</a:t>
            </a:r>
            <a:endParaRPr lang="en-US" sz="6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52173CF-1607-39EB-2D3D-510240D41F50}"/>
              </a:ext>
            </a:extLst>
          </p:cNvPr>
          <p:cNvCxnSpPr>
            <a:cxnSpLocks/>
          </p:cNvCxnSpPr>
          <p:nvPr/>
        </p:nvCxnSpPr>
        <p:spPr>
          <a:xfrm>
            <a:off x="1446754" y="9284800"/>
            <a:ext cx="15203684" cy="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5323196-5CD1-94FB-FF7D-3EEB1BA0DA3E}"/>
              </a:ext>
            </a:extLst>
          </p:cNvPr>
          <p:cNvSpPr txBox="1"/>
          <p:nvPr/>
        </p:nvSpPr>
        <p:spPr>
          <a:xfrm>
            <a:off x="17074304" y="8982673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/>
              <a:t>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A60D85-C766-9937-45CF-6E4E0F8256BC}"/>
              </a:ext>
            </a:extLst>
          </p:cNvPr>
          <p:cNvSpPr txBox="1"/>
          <p:nvPr/>
        </p:nvSpPr>
        <p:spPr>
          <a:xfrm>
            <a:off x="1653239" y="9456003"/>
            <a:ext cx="2521203" cy="7848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500" i="1" dirty="0"/>
              <a:t>formation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0FD6F4-99B2-59D6-4695-BFCD5D9BAC2F}"/>
              </a:ext>
            </a:extLst>
          </p:cNvPr>
          <p:cNvSpPr txBox="1"/>
          <p:nvPr/>
        </p:nvSpPr>
        <p:spPr>
          <a:xfrm>
            <a:off x="7129745" y="9494066"/>
            <a:ext cx="3229089" cy="7848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500" i="1" dirty="0"/>
              <a:t>development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ECCE5D-8BC5-F330-9D2D-0FC91DC353C4}"/>
              </a:ext>
            </a:extLst>
          </p:cNvPr>
          <p:cNvSpPr txBox="1"/>
          <p:nvPr/>
        </p:nvSpPr>
        <p:spPr>
          <a:xfrm>
            <a:off x="12917079" y="9513587"/>
            <a:ext cx="2709396" cy="7848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500" i="1" dirty="0"/>
              <a:t>dissipation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C8CAB3-BFD1-1165-FEC2-5DBD102AA5E0}"/>
              </a:ext>
            </a:extLst>
          </p:cNvPr>
          <p:cNvSpPr txBox="1"/>
          <p:nvPr/>
        </p:nvSpPr>
        <p:spPr>
          <a:xfrm>
            <a:off x="1216858" y="6772579"/>
            <a:ext cx="80723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/>
              <a:t>Part 2: </a:t>
            </a:r>
            <a:r>
              <a:rPr lang="de-DE" sz="4000" dirty="0"/>
              <a:t>Lagrangian perspective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86E50F-BE8E-6530-4354-6BC6C7BBB0FD}"/>
              </a:ext>
            </a:extLst>
          </p:cNvPr>
          <p:cNvSpPr txBox="1"/>
          <p:nvPr/>
        </p:nvSpPr>
        <p:spPr>
          <a:xfrm>
            <a:off x="8221791" y="2045088"/>
            <a:ext cx="2924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/>
              <a:t>4-fold</a:t>
            </a:r>
            <a:endParaRPr lang="en-US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AC6B3-DA21-7BCF-8375-9CAB228CEA05}"/>
              </a:ext>
            </a:extLst>
          </p:cNvPr>
          <p:cNvSpPr txBox="1"/>
          <p:nvPr/>
        </p:nvSpPr>
        <p:spPr>
          <a:xfrm>
            <a:off x="1653239" y="5212195"/>
            <a:ext cx="52887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/>
              <a:t>Heterogeneous nucleation efficiency</a:t>
            </a:r>
            <a:endParaRPr lang="en-US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989FBC-3664-4052-6C88-490AF8B08B67}"/>
              </a:ext>
            </a:extLst>
          </p:cNvPr>
          <p:cNvSpPr txBox="1"/>
          <p:nvPr/>
        </p:nvSpPr>
        <p:spPr>
          <a:xfrm>
            <a:off x="1873541" y="4199750"/>
            <a:ext cx="52887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/>
              <a:t>Ice-to-snow conversion</a:t>
            </a:r>
            <a:endParaRPr lang="en-US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35F07D-2885-A380-6F97-8D5ACFAD5F35}"/>
              </a:ext>
            </a:extLst>
          </p:cNvPr>
          <p:cNvSpPr txBox="1"/>
          <p:nvPr/>
        </p:nvSpPr>
        <p:spPr>
          <a:xfrm>
            <a:off x="1767292" y="3233364"/>
            <a:ext cx="5856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/>
              <a:t>Feedbacks with dynamics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31099B-99F1-1AC0-6B22-15EAB838EBAC}"/>
              </a:ext>
            </a:extLst>
          </p:cNvPr>
          <p:cNvSpPr txBox="1"/>
          <p:nvPr/>
        </p:nvSpPr>
        <p:spPr>
          <a:xfrm>
            <a:off x="8896613" y="6804037"/>
            <a:ext cx="2924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/>
              <a:t>2-fold</a:t>
            </a:r>
            <a:endParaRPr lang="en-US" sz="6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DF75D3-EEED-13FD-13DE-8F860B81A67A}"/>
              </a:ext>
            </a:extLst>
          </p:cNvPr>
          <p:cNvGrpSpPr/>
          <p:nvPr/>
        </p:nvGrpSpPr>
        <p:grpSpPr>
          <a:xfrm>
            <a:off x="11905267" y="2806161"/>
            <a:ext cx="5591444" cy="5508879"/>
            <a:chOff x="438640" y="1380931"/>
            <a:chExt cx="5657360" cy="441818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63CAC0D-A3F6-0EB8-2CD1-0DB84F665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40" y="1380931"/>
              <a:ext cx="5657360" cy="414279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E9A32C-8D39-9CF6-8607-8822D8F26E7F}"/>
                </a:ext>
              </a:extLst>
            </p:cNvPr>
            <p:cNvSpPr txBox="1"/>
            <p:nvPr/>
          </p:nvSpPr>
          <p:spPr>
            <a:xfrm>
              <a:off x="438640" y="5523722"/>
              <a:ext cx="4183943" cy="275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A. Voigt, N. </a:t>
              </a:r>
              <a:r>
                <a:rPr lang="en-US" sz="2200" dirty="0" err="1"/>
                <a:t>Albern</a:t>
              </a:r>
              <a:r>
                <a:rPr lang="en-US" sz="2200" dirty="0"/>
                <a:t>, G. </a:t>
              </a:r>
              <a:r>
                <a:rPr lang="en-US" sz="2200" dirty="0" err="1"/>
                <a:t>Papavasileiou</a:t>
              </a:r>
              <a:r>
                <a:rPr lang="en-US" sz="2200" dirty="0"/>
                <a:t> (2019) </a:t>
              </a:r>
              <a:r>
                <a:rPr lang="en-US" sz="2200" i="1" dirty="0"/>
                <a:t>J. </a:t>
              </a:r>
              <a:r>
                <a:rPr lang="en-US" sz="2200" i="1" dirty="0" err="1"/>
                <a:t>Clim</a:t>
              </a:r>
              <a:r>
                <a:rPr lang="en-US" sz="2200" i="1" dirty="0"/>
                <a:t>.</a:t>
              </a:r>
              <a:endParaRPr lang="en-US" sz="2200" dirty="0"/>
            </a:p>
          </p:txBody>
        </p:sp>
      </p:grpSp>
      <p:sp>
        <p:nvSpPr>
          <p:cNvPr id="3" name="Plus Sign 2">
            <a:extLst>
              <a:ext uri="{FF2B5EF4-FFF2-40B4-BE49-F238E27FC236}">
                <a16:creationId xmlns:a16="http://schemas.microsoft.com/office/drawing/2014/main" id="{BCD2BBBF-A95B-673C-F4EE-8490AB86EA39}"/>
              </a:ext>
            </a:extLst>
          </p:cNvPr>
          <p:cNvSpPr/>
          <p:nvPr/>
        </p:nvSpPr>
        <p:spPr>
          <a:xfrm>
            <a:off x="3912489" y="4778320"/>
            <a:ext cx="578729" cy="628030"/>
          </a:xfrm>
          <a:prstGeom prst="mathPlus">
            <a:avLst>
              <a:gd name="adj1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5F75F52C-5326-49F1-446D-0B660619DE9E}"/>
              </a:ext>
            </a:extLst>
          </p:cNvPr>
          <p:cNvSpPr/>
          <p:nvPr/>
        </p:nvSpPr>
        <p:spPr>
          <a:xfrm>
            <a:off x="3885077" y="3754462"/>
            <a:ext cx="578729" cy="628030"/>
          </a:xfrm>
          <a:prstGeom prst="mathPlus">
            <a:avLst>
              <a:gd name="adj1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BF3B9C4A-C0F2-DC16-CD9B-A0E0928A410C}"/>
              </a:ext>
            </a:extLst>
          </p:cNvPr>
          <p:cNvSpPr/>
          <p:nvPr/>
        </p:nvSpPr>
        <p:spPr>
          <a:xfrm>
            <a:off x="3908186" y="2539397"/>
            <a:ext cx="532509" cy="1015662"/>
          </a:xfrm>
          <a:prstGeom prst="mathEqual">
            <a:avLst>
              <a:gd name="adj1" fmla="val 3520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4BC858-7419-DB3A-0342-1ADC3AA6B8EE}"/>
              </a:ext>
            </a:extLst>
          </p:cNvPr>
          <p:cNvSpPr txBox="1"/>
          <p:nvPr/>
        </p:nvSpPr>
        <p:spPr>
          <a:xfrm>
            <a:off x="1204271" y="7774504"/>
            <a:ext cx="6720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/>
              <a:t>Dominated by structural differences in ice formation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2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20" grpId="0"/>
      <p:bldP spid="21" grpId="0"/>
      <p:bldP spid="23" grpId="0"/>
      <p:bldP spid="24" grpId="0"/>
      <p:bldP spid="25" grpId="0"/>
      <p:bldP spid="3" grpId="0" animBg="1"/>
      <p:bldP spid="30" grpId="0" animBg="1"/>
      <p:bldP spid="5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872939-338C-0581-576E-A252FC92BCF1}"/>
              </a:ext>
            </a:extLst>
          </p:cNvPr>
          <p:cNvSpPr txBox="1"/>
          <p:nvPr/>
        </p:nvSpPr>
        <p:spPr>
          <a:xfrm>
            <a:off x="1066800" y="3009900"/>
            <a:ext cx="17721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Supplementary Slides</a:t>
            </a:r>
          </a:p>
        </p:txBody>
      </p:sp>
    </p:spTree>
    <p:extLst>
      <p:ext uri="{BB962C8B-B14F-4D97-AF65-F5344CB8AC3E}">
        <p14:creationId xmlns:p14="http://schemas.microsoft.com/office/powerpoint/2010/main" val="425770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AF2195-EB4A-AD67-8F49-D882C3B5B950}"/>
              </a:ext>
            </a:extLst>
          </p:cNvPr>
          <p:cNvSpPr txBox="1"/>
          <p:nvPr/>
        </p:nvSpPr>
        <p:spPr>
          <a:xfrm>
            <a:off x="533400" y="317500"/>
            <a:ext cx="16687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dirty="0"/>
              <a:t>Consistent size (effective Radius) of crystals between microphysics and radiation or not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5785D-B1B7-C470-C7A9-108D6400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821"/>
            <a:ext cx="6901494" cy="117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49118-1BC9-B368-85C3-0538ED03303E}"/>
              </a:ext>
            </a:extLst>
          </p:cNvPr>
          <p:cNvSpPr txBox="1"/>
          <p:nvPr/>
        </p:nvSpPr>
        <p:spPr>
          <a:xfrm>
            <a:off x="1676400" y="2656491"/>
            <a:ext cx="18223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radiation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0C909-8D10-9329-9420-E54EDBEE9918}"/>
              </a:ext>
            </a:extLst>
          </p:cNvPr>
          <p:cNvSpPr txBox="1"/>
          <p:nvPr/>
        </p:nvSpPr>
        <p:spPr>
          <a:xfrm>
            <a:off x="9982200" y="2335424"/>
            <a:ext cx="508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two-moment microphysics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B847E-6789-5B97-0157-C6FDF4BB2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234" y="3109363"/>
            <a:ext cx="7414074" cy="3813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04184-A3BB-7CDB-634D-8AC3A6E8A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731" y="6960772"/>
            <a:ext cx="8293080" cy="1109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DB0986-5F3D-B319-3441-AF9184B89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92" y="4744409"/>
            <a:ext cx="4800600" cy="1184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AD4D89-45EA-3AD4-69A8-2C0D485AD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352" y="8349981"/>
            <a:ext cx="9488224" cy="1924319"/>
          </a:xfrm>
          <a:prstGeom prst="rect">
            <a:avLst/>
          </a:prstGeom>
        </p:spPr>
      </p:pic>
      <p:pic>
        <p:nvPicPr>
          <p:cNvPr id="16" name="Picture 2" descr="Logo | University of Arizona Brand Resources">
            <a:extLst>
              <a:ext uri="{FF2B5EF4-FFF2-40B4-BE49-F238E27FC236}">
                <a16:creationId xmlns:a16="http://schemas.microsoft.com/office/drawing/2014/main" id="{4CCB6F2C-377E-891E-3D97-EB6EE522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C331D33E-F3BB-9114-F6FB-BC8632EB2B56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17</a:t>
            </a:fld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34930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 | University of Arizona Brand Resources">
            <a:extLst>
              <a:ext uri="{FF2B5EF4-FFF2-40B4-BE49-F238E27FC236}">
                <a16:creationId xmlns:a16="http://schemas.microsoft.com/office/drawing/2014/main" id="{26C8DA4B-A3C7-F063-8561-72FAB480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992" y="9341132"/>
            <a:ext cx="816598" cy="8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769D88-6A45-45C1-BBA2-7976CBBF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839" y="5271848"/>
            <a:ext cx="2229452" cy="37157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1EEB89-105B-4328-855F-6E28595C733D}"/>
              </a:ext>
            </a:extLst>
          </p:cNvPr>
          <p:cNvSpPr txBox="1"/>
          <p:nvPr/>
        </p:nvSpPr>
        <p:spPr>
          <a:xfrm>
            <a:off x="15671741" y="8841587"/>
            <a:ext cx="2538005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700" b="1" i="1" dirty="0" err="1">
                <a:solidFill>
                  <a:srgbClr val="7030A0"/>
                </a:solidFill>
              </a:rPr>
              <a:t>less</a:t>
            </a:r>
            <a:r>
              <a:rPr lang="de-DE" sz="2700" b="1" i="1" dirty="0">
                <a:solidFill>
                  <a:srgbClr val="7030A0"/>
                </a:solidFill>
              </a:rPr>
              <a:t> </a:t>
            </a:r>
            <a:r>
              <a:rPr lang="de-DE" sz="2700" b="1" i="1" dirty="0" err="1">
                <a:solidFill>
                  <a:srgbClr val="7030A0"/>
                </a:solidFill>
              </a:rPr>
              <a:t>atmospheric</a:t>
            </a:r>
            <a:r>
              <a:rPr lang="de-DE" sz="2700" b="1" i="1" dirty="0">
                <a:solidFill>
                  <a:srgbClr val="7030A0"/>
                </a:solidFill>
              </a:rPr>
              <a:t> </a:t>
            </a:r>
            <a:r>
              <a:rPr lang="de-DE" sz="2700" b="1" i="1" dirty="0" err="1">
                <a:solidFill>
                  <a:srgbClr val="7030A0"/>
                </a:solidFill>
              </a:rPr>
              <a:t>cooling</a:t>
            </a:r>
            <a:endParaRPr lang="de-DE" sz="2700" b="1" i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FAEADB-7628-4FB4-A335-EFCA33131A9B}"/>
              </a:ext>
            </a:extLst>
          </p:cNvPr>
          <p:cNvSpPr txBox="1"/>
          <p:nvPr/>
        </p:nvSpPr>
        <p:spPr>
          <a:xfrm>
            <a:off x="15540272" y="4866501"/>
            <a:ext cx="253800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700" b="1" i="1" dirty="0" err="1">
                <a:solidFill>
                  <a:srgbClr val="FFC000"/>
                </a:solidFill>
              </a:rPr>
              <a:t>more</a:t>
            </a:r>
            <a:r>
              <a:rPr lang="de-DE" sz="2700" b="1" i="1" dirty="0">
                <a:solidFill>
                  <a:srgbClr val="FFC000"/>
                </a:solidFill>
              </a:rPr>
              <a:t> </a:t>
            </a:r>
            <a:r>
              <a:rPr lang="de-DE" sz="2700" b="1" i="1" dirty="0" err="1">
                <a:solidFill>
                  <a:srgbClr val="FFC000"/>
                </a:solidFill>
              </a:rPr>
              <a:t>cooling</a:t>
            </a:r>
            <a:endParaRPr lang="de-DE" sz="2700" b="1" i="1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6EE7A-ECD8-43D8-8F2A-37ADAFDD8381}"/>
              </a:ext>
            </a:extLst>
          </p:cNvPr>
          <p:cNvSpPr/>
          <p:nvPr/>
        </p:nvSpPr>
        <p:spPr>
          <a:xfrm>
            <a:off x="15190956" y="336509"/>
            <a:ext cx="2547372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38D9B7-73D0-4AE0-8128-4C928BDD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EFCDA-6BFF-4D34-9D91-78B7D9377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93" y="1041608"/>
            <a:ext cx="5325284" cy="3701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F42AA-E8A3-4BBA-BB0F-CB0C52BFE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677" y="1041608"/>
            <a:ext cx="4319882" cy="3701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03B35-68AF-4D42-B792-D712412C8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6556" y="1041608"/>
            <a:ext cx="4186596" cy="370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4BB5A1-DDC1-42CD-B0D0-C7848ECFCD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3151" y="1041608"/>
            <a:ext cx="4186595" cy="3848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2EEC81-02A9-47CB-95D9-A8BDB33BE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6420" y="4811150"/>
            <a:ext cx="5096687" cy="4284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079A70-F987-4408-84D7-CAA0F4528F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7175" y="4751648"/>
            <a:ext cx="4235813" cy="4344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8771DC-4CB3-408B-BC0D-413C5DEBCE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2989" y="4743481"/>
            <a:ext cx="4235814" cy="43521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B8E812-8456-4F9C-8F23-FE01DE4F8061}"/>
              </a:ext>
            </a:extLst>
          </p:cNvPr>
          <p:cNvSpPr/>
          <p:nvPr/>
        </p:nvSpPr>
        <p:spPr>
          <a:xfrm>
            <a:off x="191393" y="995932"/>
            <a:ext cx="18063146" cy="92306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6C3BE6-BBBE-4A47-BC09-5CE4667B3254}"/>
              </a:ext>
            </a:extLst>
          </p:cNvPr>
          <p:cNvSpPr txBox="1"/>
          <p:nvPr/>
        </p:nvSpPr>
        <p:spPr>
          <a:xfrm>
            <a:off x="78254" y="231820"/>
            <a:ext cx="1820974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Ice formation can affect the ability of Earth’s atmosphere to cool by 30 W m</a:t>
            </a:r>
            <a:r>
              <a:rPr lang="en-US" sz="4400" b="1" baseline="30000" dirty="0"/>
              <a:t>-2</a:t>
            </a:r>
            <a:r>
              <a:rPr lang="en-US" sz="4400" b="1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B4D67B-7EDD-4E98-854E-5901C5FD4C75}"/>
              </a:ext>
            </a:extLst>
          </p:cNvPr>
          <p:cNvSpPr txBox="1"/>
          <p:nvPr/>
        </p:nvSpPr>
        <p:spPr>
          <a:xfrm>
            <a:off x="14078550" y="3051704"/>
            <a:ext cx="2783134" cy="41088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50" b="1" dirty="0">
                <a:solidFill>
                  <a:srgbClr val="00B0F0"/>
                </a:solidFill>
              </a:rPr>
              <a:t>CERES</a:t>
            </a:r>
          </a:p>
          <a:p>
            <a:r>
              <a:rPr lang="en-US" sz="4350" b="1" dirty="0"/>
              <a:t>Reanalysis</a:t>
            </a:r>
          </a:p>
          <a:p>
            <a:r>
              <a:rPr lang="en-US" sz="4350" b="1" dirty="0">
                <a:solidFill>
                  <a:srgbClr val="E34219"/>
                </a:solidFill>
              </a:rPr>
              <a:t>0V1M0A0R</a:t>
            </a:r>
          </a:p>
          <a:p>
            <a:r>
              <a:rPr lang="en-US" sz="4350" b="1" dirty="0">
                <a:solidFill>
                  <a:srgbClr val="0070C0"/>
                </a:solidFill>
              </a:rPr>
              <a:t>0V2M0A0R</a:t>
            </a:r>
          </a:p>
          <a:p>
            <a:r>
              <a:rPr lang="en-US" sz="4350" b="1" dirty="0">
                <a:solidFill>
                  <a:srgbClr val="FFC000"/>
                </a:solidFill>
              </a:rPr>
              <a:t>0V2M0A1R</a:t>
            </a:r>
          </a:p>
          <a:p>
            <a:r>
              <a:rPr lang="en-US" sz="4350" b="1" dirty="0">
                <a:solidFill>
                  <a:srgbClr val="00B050"/>
                </a:solidFill>
              </a:rPr>
              <a:t>0V2M1A0R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3A3A4-415D-481E-90F0-D291DE00D8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6582" y="1256673"/>
            <a:ext cx="11960307" cy="85736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5965D7-982B-4417-B0E3-D61723F9C0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0754" y="1191338"/>
            <a:ext cx="12012581" cy="8639033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099B2A80-B5DC-F637-D684-81FB5A5B207C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18</a:t>
            </a:fld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41319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CB608E4-EC3B-DBCA-9FBB-BD85B187EC64}"/>
              </a:ext>
            </a:extLst>
          </p:cNvPr>
          <p:cNvGrpSpPr/>
          <p:nvPr/>
        </p:nvGrpSpPr>
        <p:grpSpPr>
          <a:xfrm>
            <a:off x="-90524" y="828506"/>
            <a:ext cx="18317949" cy="8335918"/>
            <a:chOff x="-64990" y="1203169"/>
            <a:chExt cx="18317949" cy="83359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C68B72-712B-D691-1F12-AC1584ADD8B6}"/>
                </a:ext>
              </a:extLst>
            </p:cNvPr>
            <p:cNvGrpSpPr/>
            <p:nvPr/>
          </p:nvGrpSpPr>
          <p:grpSpPr>
            <a:xfrm>
              <a:off x="-64990" y="1424905"/>
              <a:ext cx="17268420" cy="8114182"/>
              <a:chOff x="-64991" y="1142554"/>
              <a:chExt cx="17960743" cy="839653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DD23E37-F79B-48EB-9ED8-76AD109D2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4609" y="1142554"/>
                <a:ext cx="17351143" cy="8001892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2628A7-FC00-0348-DEDA-9CA677C46233}"/>
                  </a:ext>
                </a:extLst>
              </p:cNvPr>
              <p:cNvSpPr txBox="1"/>
              <p:nvPr/>
            </p:nvSpPr>
            <p:spPr>
              <a:xfrm>
                <a:off x="0" y="1675456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36⁰N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8AE47D-C60B-80BB-8C9E-778F287B74D1}"/>
                  </a:ext>
                </a:extLst>
              </p:cNvPr>
              <p:cNvSpPr txBox="1"/>
              <p:nvPr/>
            </p:nvSpPr>
            <p:spPr>
              <a:xfrm>
                <a:off x="-64991" y="3187176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30⁰N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93AD49-DDC4-41D9-A52D-3C600E406775}"/>
                  </a:ext>
                </a:extLst>
              </p:cNvPr>
              <p:cNvSpPr txBox="1"/>
              <p:nvPr/>
            </p:nvSpPr>
            <p:spPr>
              <a:xfrm>
                <a:off x="-15034" y="4698896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24⁰N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E78C34-4210-8B82-3464-E9C0FC68BCEC}"/>
                  </a:ext>
                </a:extLst>
              </p:cNvPr>
              <p:cNvSpPr txBox="1"/>
              <p:nvPr/>
            </p:nvSpPr>
            <p:spPr>
              <a:xfrm>
                <a:off x="-64991" y="6427723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18⁰N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68F8C9-D262-306B-1D3B-A4158EB19C73}"/>
                  </a:ext>
                </a:extLst>
              </p:cNvPr>
              <p:cNvSpPr txBox="1"/>
              <p:nvPr/>
            </p:nvSpPr>
            <p:spPr>
              <a:xfrm>
                <a:off x="-14672" y="7910543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12⁰N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D18512-0952-F8AE-BA55-2ED78BDD6D64}"/>
                  </a:ext>
                </a:extLst>
              </p:cNvPr>
              <p:cNvSpPr txBox="1"/>
              <p:nvPr/>
            </p:nvSpPr>
            <p:spPr>
              <a:xfrm>
                <a:off x="3352800" y="8871367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70⁰E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3895E5-EA85-230A-3BDC-EF167AEF7953}"/>
                  </a:ext>
                </a:extLst>
              </p:cNvPr>
              <p:cNvSpPr txBox="1"/>
              <p:nvPr/>
            </p:nvSpPr>
            <p:spPr>
              <a:xfrm>
                <a:off x="6160991" y="8871367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80⁰E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0C72ED-087D-7759-9F57-FDE4BC31946A}"/>
                  </a:ext>
                </a:extLst>
              </p:cNvPr>
              <p:cNvSpPr txBox="1"/>
              <p:nvPr/>
            </p:nvSpPr>
            <p:spPr>
              <a:xfrm>
                <a:off x="8550487" y="8844293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90⁰E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2806BE-E043-0626-15B5-8CE054ED52BB}"/>
                  </a:ext>
                </a:extLst>
              </p:cNvPr>
              <p:cNvSpPr txBox="1"/>
              <p:nvPr/>
            </p:nvSpPr>
            <p:spPr>
              <a:xfrm>
                <a:off x="11358678" y="8892756"/>
                <a:ext cx="159532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100⁰E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045CBB-9EF7-993A-6795-725504D938D9}"/>
                  </a:ext>
                </a:extLst>
              </p:cNvPr>
              <p:cNvSpPr txBox="1"/>
              <p:nvPr/>
            </p:nvSpPr>
            <p:spPr>
              <a:xfrm>
                <a:off x="13923677" y="8862095"/>
                <a:ext cx="159532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110⁰E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9E8721-81B2-9F39-A755-4761B0883752}"/>
                </a:ext>
              </a:extLst>
            </p:cNvPr>
            <p:cNvSpPr txBox="1"/>
            <p:nvPr/>
          </p:nvSpPr>
          <p:spPr>
            <a:xfrm>
              <a:off x="16657637" y="1203169"/>
              <a:ext cx="15953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22 km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B01120-159D-EB1E-F767-D6F2885E035B}"/>
                </a:ext>
              </a:extLst>
            </p:cNvPr>
            <p:cNvSpPr txBox="1"/>
            <p:nvPr/>
          </p:nvSpPr>
          <p:spPr>
            <a:xfrm>
              <a:off x="16657637" y="2109987"/>
              <a:ext cx="15953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20 km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28538E-4D31-81BD-7192-2D781C68C7B1}"/>
                </a:ext>
              </a:extLst>
            </p:cNvPr>
            <p:cNvSpPr txBox="1"/>
            <p:nvPr/>
          </p:nvSpPr>
          <p:spPr>
            <a:xfrm>
              <a:off x="16657637" y="3075466"/>
              <a:ext cx="15953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18 km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608980-1468-06DB-FC5B-640CEFA2D5DF}"/>
                </a:ext>
              </a:extLst>
            </p:cNvPr>
            <p:cNvSpPr txBox="1"/>
            <p:nvPr/>
          </p:nvSpPr>
          <p:spPr>
            <a:xfrm>
              <a:off x="16657620" y="6521481"/>
              <a:ext cx="15953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10 km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7DF726-7B39-9678-4251-5E8DE22DA0EC}"/>
                </a:ext>
              </a:extLst>
            </p:cNvPr>
            <p:cNvSpPr txBox="1"/>
            <p:nvPr/>
          </p:nvSpPr>
          <p:spPr>
            <a:xfrm>
              <a:off x="16657637" y="7516433"/>
              <a:ext cx="15953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8 km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7CADEC-67DC-04CC-C63A-D35C5EF1D6B7}"/>
                </a:ext>
              </a:extLst>
            </p:cNvPr>
            <p:cNvSpPr txBox="1"/>
            <p:nvPr/>
          </p:nvSpPr>
          <p:spPr>
            <a:xfrm>
              <a:off x="16657620" y="8322932"/>
              <a:ext cx="15953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6 km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74D724-33CD-9D11-E973-9A95B6A34C0A}"/>
                </a:ext>
              </a:extLst>
            </p:cNvPr>
            <p:cNvSpPr txBox="1"/>
            <p:nvPr/>
          </p:nvSpPr>
          <p:spPr>
            <a:xfrm rot="16200000">
              <a:off x="15915951" y="4439355"/>
              <a:ext cx="2671110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Trajectory altitude</a:t>
              </a:r>
            </a:p>
          </p:txBody>
        </p:sp>
      </p:grp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B18E040-54A9-4EA8-BF49-1003B783E975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19</a:t>
            </a:fld>
            <a:endParaRPr lang="de-DE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A56CC-E976-4A92-961C-BAF5E39465E6}"/>
              </a:ext>
            </a:extLst>
          </p:cNvPr>
          <p:cNvSpPr/>
          <p:nvPr/>
        </p:nvSpPr>
        <p:spPr>
          <a:xfrm>
            <a:off x="5331124" y="1204807"/>
            <a:ext cx="7086600" cy="74371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0797B-A013-4392-8062-684AA4FDE33F}"/>
              </a:ext>
            </a:extLst>
          </p:cNvPr>
          <p:cNvSpPr txBox="1"/>
          <p:nvPr/>
        </p:nvSpPr>
        <p:spPr>
          <a:xfrm>
            <a:off x="6711191" y="1397447"/>
            <a:ext cx="4544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30000 extracted trajectories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919C8-A3FE-401A-9787-02EF8D5EF1DA}"/>
              </a:ext>
            </a:extLst>
          </p:cNvPr>
          <p:cNvSpPr txBox="1"/>
          <p:nvPr/>
        </p:nvSpPr>
        <p:spPr>
          <a:xfrm>
            <a:off x="6454063" y="3890877"/>
            <a:ext cx="4544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8000 time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0D243-1061-4F22-B269-E1E69F7DFA3F}"/>
              </a:ext>
            </a:extLst>
          </p:cNvPr>
          <p:cNvSpPr txBox="1"/>
          <p:nvPr/>
        </p:nvSpPr>
        <p:spPr>
          <a:xfrm>
            <a:off x="6564130" y="5963946"/>
            <a:ext cx="4544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6 simulations</a:t>
            </a: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05CECE4C-B438-4942-954E-1F7DDE78E8B9}"/>
              </a:ext>
            </a:extLst>
          </p:cNvPr>
          <p:cNvSpPr/>
          <p:nvPr/>
        </p:nvSpPr>
        <p:spPr>
          <a:xfrm>
            <a:off x="8074324" y="2855368"/>
            <a:ext cx="1219851" cy="1141647"/>
          </a:xfrm>
          <a:prstGeom prst="mathMultiply">
            <a:avLst>
              <a:gd name="adj1" fmla="val 7834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282E933D-E3E4-4173-9571-C40FE5AC165B}"/>
              </a:ext>
            </a:extLst>
          </p:cNvPr>
          <p:cNvSpPr/>
          <p:nvPr/>
        </p:nvSpPr>
        <p:spPr>
          <a:xfrm>
            <a:off x="8026493" y="4607741"/>
            <a:ext cx="1419432" cy="1157253"/>
          </a:xfrm>
          <a:prstGeom prst="mathMultiply">
            <a:avLst>
              <a:gd name="adj1" fmla="val 7834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/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E0C0E525-D793-45A3-AEFF-8B07909BF37A}"/>
              </a:ext>
            </a:extLst>
          </p:cNvPr>
          <p:cNvSpPr/>
          <p:nvPr/>
        </p:nvSpPr>
        <p:spPr>
          <a:xfrm>
            <a:off x="8299876" y="6476381"/>
            <a:ext cx="1149096" cy="1411974"/>
          </a:xfrm>
          <a:prstGeom prst="mathEqual">
            <a:avLst>
              <a:gd name="adj1" fmla="val 7834"/>
              <a:gd name="adj2" fmla="val 1176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74885-8A1E-4075-A304-43C6397D69D7}"/>
              </a:ext>
            </a:extLst>
          </p:cNvPr>
          <p:cNvSpPr txBox="1"/>
          <p:nvPr/>
        </p:nvSpPr>
        <p:spPr>
          <a:xfrm>
            <a:off x="5740054" y="7539016"/>
            <a:ext cx="6677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1.4 billion samples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BA566-3DAD-798A-A093-9C02B8371E0F}"/>
              </a:ext>
            </a:extLst>
          </p:cNvPr>
          <p:cNvSpPr txBox="1"/>
          <p:nvPr/>
        </p:nvSpPr>
        <p:spPr>
          <a:xfrm>
            <a:off x="544609" y="82352"/>
            <a:ext cx="177210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300" b="1" dirty="0"/>
              <a:t>Feedbacks are constrained with fixed inputs along trajectories.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CABBBD-5BD5-B2A1-1001-F958BE602F03}"/>
              </a:ext>
            </a:extLst>
          </p:cNvPr>
          <p:cNvCxnSpPr>
            <a:cxnSpLocks/>
          </p:cNvCxnSpPr>
          <p:nvPr/>
        </p:nvCxnSpPr>
        <p:spPr>
          <a:xfrm flipH="1">
            <a:off x="4518857" y="6782283"/>
            <a:ext cx="2389421" cy="2685459"/>
          </a:xfrm>
          <a:prstGeom prst="straightConnector1">
            <a:avLst/>
          </a:prstGeom>
          <a:ln w="63500"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55C573-B624-CF84-B6F3-4FF1B6456715}"/>
              </a:ext>
            </a:extLst>
          </p:cNvPr>
          <p:cNvSpPr txBox="1"/>
          <p:nvPr/>
        </p:nvSpPr>
        <p:spPr>
          <a:xfrm>
            <a:off x="920177" y="9385476"/>
            <a:ext cx="175508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de-DE" sz="4800" b="1" dirty="0"/>
              <a:t>C/I </a:t>
            </a:r>
            <a:r>
              <a:rPr lang="de-DE" sz="4800" dirty="0"/>
              <a:t>– CLaMS-Ice or ICON    </a:t>
            </a:r>
            <a:r>
              <a:rPr lang="de-DE" sz="4800" b="1" dirty="0"/>
              <a:t>M</a:t>
            </a:r>
            <a:r>
              <a:rPr lang="de-DE" sz="4800" dirty="0"/>
              <a:t> – microphysics    </a:t>
            </a:r>
            <a:r>
              <a:rPr lang="de-DE" sz="4800" b="1" dirty="0"/>
              <a:t>T </a:t>
            </a:r>
            <a:r>
              <a:rPr lang="de-DE" sz="4800" dirty="0"/>
              <a:t>– temp fluctuations</a:t>
            </a:r>
          </a:p>
        </p:txBody>
      </p:sp>
    </p:spTree>
    <p:extLst>
      <p:ext uri="{BB962C8B-B14F-4D97-AF65-F5344CB8AC3E}">
        <p14:creationId xmlns:p14="http://schemas.microsoft.com/office/powerpoint/2010/main" val="23712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F5119565-46D4-4A85-876E-D2370670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58"/>
            <a:ext cx="18288000" cy="10305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65F9483-C2B8-C740-4C65-B077732AA1BE}"/>
              </a:ext>
            </a:extLst>
          </p:cNvPr>
          <p:cNvSpPr/>
          <p:nvPr/>
        </p:nvSpPr>
        <p:spPr>
          <a:xfrm>
            <a:off x="0" y="0"/>
            <a:ext cx="18288000" cy="103055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248AB-5FEC-4BCA-8F60-E3A07A6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</a:t>
            </a:fld>
            <a:endParaRPr lang="de-DE" dirty="0"/>
          </a:p>
        </p:txBody>
      </p:sp>
      <p:sp>
        <p:nvSpPr>
          <p:cNvPr id="102" name="Slide Number Placeholder 1">
            <a:extLst>
              <a:ext uri="{FF2B5EF4-FFF2-40B4-BE49-F238E27FC236}">
                <a16:creationId xmlns:a16="http://schemas.microsoft.com/office/drawing/2014/main" id="{7511049F-DFBF-4799-9002-FB183CA08E89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2</a:t>
            </a:fld>
            <a:endParaRPr lang="de-DE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EE0801-B34F-95EB-40B5-835A88DBDB49}"/>
              </a:ext>
            </a:extLst>
          </p:cNvPr>
          <p:cNvSpPr txBox="1"/>
          <p:nvPr/>
        </p:nvSpPr>
        <p:spPr>
          <a:xfrm>
            <a:off x="4970193" y="9162161"/>
            <a:ext cx="8347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i="1" dirty="0"/>
              <a:t>Radiative heating [K day</a:t>
            </a:r>
            <a:r>
              <a:rPr lang="en-US" sz="5000" i="1" baseline="30000" dirty="0"/>
              <a:t>-1</a:t>
            </a:r>
            <a:r>
              <a:rPr lang="en-US" sz="5000" i="1" dirty="0"/>
              <a:t>]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078035-8229-7142-FD4B-42478387E564}"/>
              </a:ext>
            </a:extLst>
          </p:cNvPr>
          <p:cNvCxnSpPr>
            <a:cxnSpLocks/>
          </p:cNvCxnSpPr>
          <p:nvPr/>
        </p:nvCxnSpPr>
        <p:spPr>
          <a:xfrm>
            <a:off x="6747048" y="2802476"/>
            <a:ext cx="1104681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96B098A-0646-08CD-A473-06239FC99119}"/>
              </a:ext>
            </a:extLst>
          </p:cNvPr>
          <p:cNvSpPr txBox="1"/>
          <p:nvPr/>
        </p:nvSpPr>
        <p:spPr>
          <a:xfrm>
            <a:off x="3208188" y="1986868"/>
            <a:ext cx="32472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cloud-top cooling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59F83-C26D-60DC-6AAF-B783F78B9641}"/>
              </a:ext>
            </a:extLst>
          </p:cNvPr>
          <p:cNvSpPr txBox="1"/>
          <p:nvPr/>
        </p:nvSpPr>
        <p:spPr>
          <a:xfrm>
            <a:off x="11324372" y="4254993"/>
            <a:ext cx="2341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in-cloud heating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9D2592-58B7-48F6-5644-ADF9B1E1749E}"/>
              </a:ext>
            </a:extLst>
          </p:cNvPr>
          <p:cNvGrpSpPr/>
          <p:nvPr/>
        </p:nvGrpSpPr>
        <p:grpSpPr>
          <a:xfrm>
            <a:off x="4570470" y="1124839"/>
            <a:ext cx="7924800" cy="7901268"/>
            <a:chOff x="395784" y="1456328"/>
            <a:chExt cx="4776717" cy="433168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CF3C893-4CB2-17B6-7460-E284033C08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3109" y="1456328"/>
              <a:ext cx="40944" cy="432634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784CC02-50FC-DE39-901D-1F1DA96C5DFC}"/>
                </a:ext>
              </a:extLst>
            </p:cNvPr>
            <p:cNvCxnSpPr>
              <a:cxnSpLocks/>
            </p:cNvCxnSpPr>
            <p:nvPr/>
          </p:nvCxnSpPr>
          <p:spPr>
            <a:xfrm>
              <a:off x="2353109" y="5784942"/>
              <a:ext cx="2819392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C19BD78-CF55-BC43-58BE-3699A0EC3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784" y="5788010"/>
              <a:ext cx="1957325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EE5588F-09C4-E040-2C5F-0D3AE760A1D1}"/>
              </a:ext>
            </a:extLst>
          </p:cNvPr>
          <p:cNvSpPr/>
          <p:nvPr/>
        </p:nvSpPr>
        <p:spPr>
          <a:xfrm>
            <a:off x="6713084" y="1490288"/>
            <a:ext cx="4245624" cy="7306424"/>
          </a:xfrm>
          <a:custGeom>
            <a:avLst/>
            <a:gdLst>
              <a:gd name="connsiteX0" fmla="*/ 198368 w 1058980"/>
              <a:gd name="connsiteY0" fmla="*/ 0 h 4087905"/>
              <a:gd name="connsiteX1" fmla="*/ 144580 w 1058980"/>
              <a:gd name="connsiteY1" fmla="*/ 322729 h 4087905"/>
              <a:gd name="connsiteX2" fmla="*/ 108721 w 1058980"/>
              <a:gd name="connsiteY2" fmla="*/ 394447 h 4087905"/>
              <a:gd name="connsiteX3" fmla="*/ 37003 w 1058980"/>
              <a:gd name="connsiteY3" fmla="*/ 502023 h 4087905"/>
              <a:gd name="connsiteX4" fmla="*/ 19074 w 1058980"/>
              <a:gd name="connsiteY4" fmla="*/ 555811 h 4087905"/>
              <a:gd name="connsiteX5" fmla="*/ 19074 w 1058980"/>
              <a:gd name="connsiteY5" fmla="*/ 842682 h 4087905"/>
              <a:gd name="connsiteX6" fmla="*/ 72862 w 1058980"/>
              <a:gd name="connsiteY6" fmla="*/ 896470 h 4087905"/>
              <a:gd name="connsiteX7" fmla="*/ 180439 w 1058980"/>
              <a:gd name="connsiteY7" fmla="*/ 950258 h 4087905"/>
              <a:gd name="connsiteX8" fmla="*/ 270086 w 1058980"/>
              <a:gd name="connsiteY8" fmla="*/ 986117 h 4087905"/>
              <a:gd name="connsiteX9" fmla="*/ 377662 w 1058980"/>
              <a:gd name="connsiteY9" fmla="*/ 1021976 h 4087905"/>
              <a:gd name="connsiteX10" fmla="*/ 449380 w 1058980"/>
              <a:gd name="connsiteY10" fmla="*/ 1057835 h 4087905"/>
              <a:gd name="connsiteX11" fmla="*/ 556956 w 1058980"/>
              <a:gd name="connsiteY11" fmla="*/ 1093694 h 4087905"/>
              <a:gd name="connsiteX12" fmla="*/ 718321 w 1058980"/>
              <a:gd name="connsiteY12" fmla="*/ 1201270 h 4087905"/>
              <a:gd name="connsiteX13" fmla="*/ 772109 w 1058980"/>
              <a:gd name="connsiteY13" fmla="*/ 1237129 h 4087905"/>
              <a:gd name="connsiteX14" fmla="*/ 879686 w 1058980"/>
              <a:gd name="connsiteY14" fmla="*/ 1326776 h 4087905"/>
              <a:gd name="connsiteX15" fmla="*/ 969333 w 1058980"/>
              <a:gd name="connsiteY15" fmla="*/ 1488141 h 4087905"/>
              <a:gd name="connsiteX16" fmla="*/ 1005192 w 1058980"/>
              <a:gd name="connsiteY16" fmla="*/ 1541929 h 4087905"/>
              <a:gd name="connsiteX17" fmla="*/ 1023121 w 1058980"/>
              <a:gd name="connsiteY17" fmla="*/ 1595717 h 4087905"/>
              <a:gd name="connsiteX18" fmla="*/ 1058980 w 1058980"/>
              <a:gd name="connsiteY18" fmla="*/ 1757082 h 4087905"/>
              <a:gd name="connsiteX19" fmla="*/ 1041051 w 1058980"/>
              <a:gd name="connsiteY19" fmla="*/ 1972235 h 4087905"/>
              <a:gd name="connsiteX20" fmla="*/ 1005192 w 1058980"/>
              <a:gd name="connsiteY20" fmla="*/ 2061882 h 4087905"/>
              <a:gd name="connsiteX21" fmla="*/ 951403 w 1058980"/>
              <a:gd name="connsiteY21" fmla="*/ 2259105 h 4087905"/>
              <a:gd name="connsiteX22" fmla="*/ 879686 w 1058980"/>
              <a:gd name="connsiteY22" fmla="*/ 2366682 h 4087905"/>
              <a:gd name="connsiteX23" fmla="*/ 807968 w 1058980"/>
              <a:gd name="connsiteY23" fmla="*/ 2492188 h 4087905"/>
              <a:gd name="connsiteX24" fmla="*/ 772109 w 1058980"/>
              <a:gd name="connsiteY24" fmla="*/ 2599764 h 4087905"/>
              <a:gd name="connsiteX25" fmla="*/ 754180 w 1058980"/>
              <a:gd name="connsiteY25" fmla="*/ 2653553 h 4087905"/>
              <a:gd name="connsiteX26" fmla="*/ 718321 w 1058980"/>
              <a:gd name="connsiteY26" fmla="*/ 2707341 h 4087905"/>
              <a:gd name="connsiteX27" fmla="*/ 664533 w 1058980"/>
              <a:gd name="connsiteY27" fmla="*/ 2850776 h 4087905"/>
              <a:gd name="connsiteX28" fmla="*/ 646603 w 1058980"/>
              <a:gd name="connsiteY28" fmla="*/ 2922494 h 4087905"/>
              <a:gd name="connsiteX29" fmla="*/ 610745 w 1058980"/>
              <a:gd name="connsiteY29" fmla="*/ 3030070 h 4087905"/>
              <a:gd name="connsiteX30" fmla="*/ 592815 w 1058980"/>
              <a:gd name="connsiteY30" fmla="*/ 3083858 h 4087905"/>
              <a:gd name="connsiteX31" fmla="*/ 556956 w 1058980"/>
              <a:gd name="connsiteY31" fmla="*/ 3209364 h 4087905"/>
              <a:gd name="connsiteX32" fmla="*/ 521098 w 1058980"/>
              <a:gd name="connsiteY32" fmla="*/ 3514164 h 4087905"/>
              <a:gd name="connsiteX33" fmla="*/ 503168 w 1058980"/>
              <a:gd name="connsiteY33" fmla="*/ 3567953 h 4087905"/>
              <a:gd name="connsiteX34" fmla="*/ 485239 w 1058980"/>
              <a:gd name="connsiteY34" fmla="*/ 3747247 h 4087905"/>
              <a:gd name="connsiteX35" fmla="*/ 467309 w 1058980"/>
              <a:gd name="connsiteY35" fmla="*/ 3998258 h 4087905"/>
              <a:gd name="connsiteX36" fmla="*/ 449380 w 1058980"/>
              <a:gd name="connsiteY36" fmla="*/ 4087905 h 408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8980" h="4087905">
                <a:moveTo>
                  <a:pt x="198368" y="0"/>
                </a:moveTo>
                <a:cubicBezTo>
                  <a:pt x="172264" y="391570"/>
                  <a:pt x="231894" y="169930"/>
                  <a:pt x="144580" y="322729"/>
                </a:cubicBezTo>
                <a:cubicBezTo>
                  <a:pt x="131319" y="345935"/>
                  <a:pt x="122472" y="371528"/>
                  <a:pt x="108721" y="394447"/>
                </a:cubicBezTo>
                <a:cubicBezTo>
                  <a:pt x="86548" y="431402"/>
                  <a:pt x="37003" y="502023"/>
                  <a:pt x="37003" y="502023"/>
                </a:cubicBezTo>
                <a:cubicBezTo>
                  <a:pt x="31027" y="519952"/>
                  <a:pt x="22780" y="537279"/>
                  <a:pt x="19074" y="555811"/>
                </a:cubicBezTo>
                <a:cubicBezTo>
                  <a:pt x="329" y="649537"/>
                  <a:pt x="-12278" y="748624"/>
                  <a:pt x="19074" y="842682"/>
                </a:cubicBezTo>
                <a:cubicBezTo>
                  <a:pt x="27092" y="866737"/>
                  <a:pt x="53383" y="880238"/>
                  <a:pt x="72862" y="896470"/>
                </a:cubicBezTo>
                <a:cubicBezTo>
                  <a:pt x="124793" y="939746"/>
                  <a:pt x="121629" y="928204"/>
                  <a:pt x="180439" y="950258"/>
                </a:cubicBezTo>
                <a:cubicBezTo>
                  <a:pt x="210574" y="961559"/>
                  <a:pt x="239839" y="975118"/>
                  <a:pt x="270086" y="986117"/>
                </a:cubicBezTo>
                <a:cubicBezTo>
                  <a:pt x="305609" y="999034"/>
                  <a:pt x="343854" y="1005072"/>
                  <a:pt x="377662" y="1021976"/>
                </a:cubicBezTo>
                <a:cubicBezTo>
                  <a:pt x="401568" y="1033929"/>
                  <a:pt x="424564" y="1047909"/>
                  <a:pt x="449380" y="1057835"/>
                </a:cubicBezTo>
                <a:cubicBezTo>
                  <a:pt x="484475" y="1071873"/>
                  <a:pt x="525506" y="1072727"/>
                  <a:pt x="556956" y="1093694"/>
                </a:cubicBezTo>
                <a:lnTo>
                  <a:pt x="718321" y="1201270"/>
                </a:lnTo>
                <a:cubicBezTo>
                  <a:pt x="736250" y="1213223"/>
                  <a:pt x="756872" y="1221892"/>
                  <a:pt x="772109" y="1237129"/>
                </a:cubicBezTo>
                <a:cubicBezTo>
                  <a:pt x="841135" y="1306154"/>
                  <a:pt x="804800" y="1276852"/>
                  <a:pt x="879686" y="1326776"/>
                </a:cubicBezTo>
                <a:cubicBezTo>
                  <a:pt x="911243" y="1421449"/>
                  <a:pt x="887132" y="1364840"/>
                  <a:pt x="969333" y="1488141"/>
                </a:cubicBezTo>
                <a:lnTo>
                  <a:pt x="1005192" y="1541929"/>
                </a:lnTo>
                <a:cubicBezTo>
                  <a:pt x="1011168" y="1559858"/>
                  <a:pt x="1017929" y="1577545"/>
                  <a:pt x="1023121" y="1595717"/>
                </a:cubicBezTo>
                <a:cubicBezTo>
                  <a:pt x="1040004" y="1654808"/>
                  <a:pt x="1046654" y="1695449"/>
                  <a:pt x="1058980" y="1757082"/>
                </a:cubicBezTo>
                <a:cubicBezTo>
                  <a:pt x="1053004" y="1828800"/>
                  <a:pt x="1053558" y="1901364"/>
                  <a:pt x="1041051" y="1972235"/>
                </a:cubicBezTo>
                <a:cubicBezTo>
                  <a:pt x="1035458" y="2003930"/>
                  <a:pt x="1014440" y="2031055"/>
                  <a:pt x="1005192" y="2061882"/>
                </a:cubicBezTo>
                <a:cubicBezTo>
                  <a:pt x="986822" y="2123116"/>
                  <a:pt x="988250" y="2203833"/>
                  <a:pt x="951403" y="2259105"/>
                </a:cubicBezTo>
                <a:cubicBezTo>
                  <a:pt x="927497" y="2294964"/>
                  <a:pt x="898960" y="2328135"/>
                  <a:pt x="879686" y="2366682"/>
                </a:cubicBezTo>
                <a:cubicBezTo>
                  <a:pt x="834190" y="2457674"/>
                  <a:pt x="858653" y="2416161"/>
                  <a:pt x="807968" y="2492188"/>
                </a:cubicBezTo>
                <a:lnTo>
                  <a:pt x="772109" y="2599764"/>
                </a:lnTo>
                <a:cubicBezTo>
                  <a:pt x="766132" y="2617694"/>
                  <a:pt x="764664" y="2637828"/>
                  <a:pt x="754180" y="2653553"/>
                </a:cubicBezTo>
                <a:lnTo>
                  <a:pt x="718321" y="2707341"/>
                </a:lnTo>
                <a:cubicBezTo>
                  <a:pt x="672302" y="2891420"/>
                  <a:pt x="734849" y="2663268"/>
                  <a:pt x="664533" y="2850776"/>
                </a:cubicBezTo>
                <a:cubicBezTo>
                  <a:pt x="655881" y="2873849"/>
                  <a:pt x="653684" y="2898891"/>
                  <a:pt x="646603" y="2922494"/>
                </a:cubicBezTo>
                <a:cubicBezTo>
                  <a:pt x="635742" y="2958698"/>
                  <a:pt x="622698" y="2994211"/>
                  <a:pt x="610745" y="3030070"/>
                </a:cubicBezTo>
                <a:cubicBezTo>
                  <a:pt x="604769" y="3047999"/>
                  <a:pt x="597399" y="3065523"/>
                  <a:pt x="592815" y="3083858"/>
                </a:cubicBezTo>
                <a:cubicBezTo>
                  <a:pt x="570302" y="3173911"/>
                  <a:pt x="582679" y="3132199"/>
                  <a:pt x="556956" y="3209364"/>
                </a:cubicBezTo>
                <a:cubicBezTo>
                  <a:pt x="547797" y="3310117"/>
                  <a:pt x="543237" y="3414538"/>
                  <a:pt x="521098" y="3514164"/>
                </a:cubicBezTo>
                <a:cubicBezTo>
                  <a:pt x="516998" y="3532614"/>
                  <a:pt x="509145" y="3550023"/>
                  <a:pt x="503168" y="3567953"/>
                </a:cubicBezTo>
                <a:cubicBezTo>
                  <a:pt x="497192" y="3627718"/>
                  <a:pt x="490227" y="3687392"/>
                  <a:pt x="485239" y="3747247"/>
                </a:cubicBezTo>
                <a:cubicBezTo>
                  <a:pt x="478273" y="3830841"/>
                  <a:pt x="477110" y="3914949"/>
                  <a:pt x="467309" y="3998258"/>
                </a:cubicBezTo>
                <a:cubicBezTo>
                  <a:pt x="445600" y="4182781"/>
                  <a:pt x="449380" y="3957639"/>
                  <a:pt x="449380" y="4087905"/>
                </a:cubicBezTo>
              </a:path>
            </a:pathLst>
          </a:custGeom>
          <a:noFill/>
          <a:ln w="79375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2D72EB-829E-C800-A913-1CA09FB70684}"/>
              </a:ext>
            </a:extLst>
          </p:cNvPr>
          <p:cNvCxnSpPr>
            <a:cxnSpLocks/>
          </p:cNvCxnSpPr>
          <p:nvPr/>
        </p:nvCxnSpPr>
        <p:spPr>
          <a:xfrm>
            <a:off x="7885693" y="4762500"/>
            <a:ext cx="3073015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9030D93-99D2-6B5F-70A1-208EE6E4E13A}"/>
              </a:ext>
            </a:extLst>
          </p:cNvPr>
          <p:cNvSpPr txBox="1"/>
          <p:nvPr/>
        </p:nvSpPr>
        <p:spPr>
          <a:xfrm>
            <a:off x="12845620" y="6360827"/>
            <a:ext cx="51647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increased infrared absorption relative to clear sky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B37353-B787-0004-0427-042F48778309}"/>
              </a:ext>
            </a:extLst>
          </p:cNvPr>
          <p:cNvSpPr txBox="1"/>
          <p:nvPr/>
        </p:nvSpPr>
        <p:spPr>
          <a:xfrm>
            <a:off x="774153" y="4067846"/>
            <a:ext cx="51647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reemission of that absorbed infrared out to space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46E1E7-F5CC-2650-1C6E-0611C4152C68}"/>
              </a:ext>
            </a:extLst>
          </p:cNvPr>
          <p:cNvSpPr txBox="1"/>
          <p:nvPr/>
        </p:nvSpPr>
        <p:spPr>
          <a:xfrm>
            <a:off x="298475" y="-62916"/>
            <a:ext cx="1771192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b="1" dirty="0"/>
              <a:t>Ice clouds generate an atmospheric heating-cooling dipole.</a:t>
            </a:r>
            <a:endParaRPr lang="en-US" sz="5500" dirty="0"/>
          </a:p>
        </p:txBody>
      </p:sp>
      <p:pic>
        <p:nvPicPr>
          <p:cNvPr id="43" name="Picture 42" descr="Logo | University of Arizona Brand Resources">
            <a:extLst>
              <a:ext uri="{FF2B5EF4-FFF2-40B4-BE49-F238E27FC236}">
                <a16:creationId xmlns:a16="http://schemas.microsoft.com/office/drawing/2014/main" id="{163A4B90-DCA4-1161-A93C-D40D348E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3E2C338-F416-1484-B540-FE89DB7CEDED}"/>
              </a:ext>
            </a:extLst>
          </p:cNvPr>
          <p:cNvSpPr txBox="1"/>
          <p:nvPr/>
        </p:nvSpPr>
        <p:spPr>
          <a:xfrm>
            <a:off x="8071368" y="1160269"/>
            <a:ext cx="8347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i="1" dirty="0"/>
              <a:t>Pressure [Pa]</a:t>
            </a:r>
          </a:p>
        </p:txBody>
      </p:sp>
    </p:spTree>
    <p:extLst>
      <p:ext uri="{BB962C8B-B14F-4D97-AF65-F5344CB8AC3E}">
        <p14:creationId xmlns:p14="http://schemas.microsoft.com/office/powerpoint/2010/main" val="33596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F5119565-46D4-4A85-876E-D2370670A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58"/>
            <a:ext cx="18288000" cy="10305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65F9483-C2B8-C740-4C65-B077732AA1BE}"/>
              </a:ext>
            </a:extLst>
          </p:cNvPr>
          <p:cNvSpPr/>
          <p:nvPr/>
        </p:nvSpPr>
        <p:spPr>
          <a:xfrm>
            <a:off x="0" y="0"/>
            <a:ext cx="18288000" cy="103055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248AB-5FEC-4BCA-8F60-E3A07A6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3</a:t>
            </a:fld>
            <a:endParaRPr lang="de-DE" dirty="0"/>
          </a:p>
        </p:txBody>
      </p:sp>
      <p:sp>
        <p:nvSpPr>
          <p:cNvPr id="102" name="Slide Number Placeholder 1">
            <a:extLst>
              <a:ext uri="{FF2B5EF4-FFF2-40B4-BE49-F238E27FC236}">
                <a16:creationId xmlns:a16="http://schemas.microsoft.com/office/drawing/2014/main" id="{7511049F-DFBF-4799-9002-FB183CA08E89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>
                <a:solidFill>
                  <a:schemeClr val="bg1"/>
                </a:solidFill>
              </a:rPr>
              <a:pPr/>
              <a:t>3</a:t>
            </a:fld>
            <a:endParaRPr lang="de-DE" sz="27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87CBD4-1C37-D4DD-48DD-82F4355DBADE}"/>
              </a:ext>
            </a:extLst>
          </p:cNvPr>
          <p:cNvGrpSpPr/>
          <p:nvPr/>
        </p:nvGrpSpPr>
        <p:grpSpPr>
          <a:xfrm>
            <a:off x="625014" y="1040003"/>
            <a:ext cx="8352140" cy="5356627"/>
            <a:chOff x="3894915" y="1772649"/>
            <a:chExt cx="9971261" cy="624574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E078035-8229-7142-FD4B-42478387E564}"/>
                </a:ext>
              </a:extLst>
            </p:cNvPr>
            <p:cNvCxnSpPr>
              <a:cxnSpLocks/>
            </p:cNvCxnSpPr>
            <p:nvPr/>
          </p:nvCxnSpPr>
          <p:spPr>
            <a:xfrm>
              <a:off x="6763390" y="2857500"/>
              <a:ext cx="9644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55B84A-EEAB-FB9A-A3B8-FFB5252EB45D}"/>
                </a:ext>
              </a:extLst>
            </p:cNvPr>
            <p:cNvGrpSpPr/>
            <p:nvPr/>
          </p:nvGrpSpPr>
          <p:grpSpPr>
            <a:xfrm>
              <a:off x="3894915" y="1772649"/>
              <a:ext cx="9971261" cy="6245745"/>
              <a:chOff x="3894915" y="1772649"/>
              <a:chExt cx="9971261" cy="624574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EE0801-B34F-95EB-40B5-835A88DBDB49}"/>
                  </a:ext>
                </a:extLst>
              </p:cNvPr>
              <p:cNvSpPr txBox="1"/>
              <p:nvPr/>
            </p:nvSpPr>
            <p:spPr>
              <a:xfrm>
                <a:off x="5518562" y="7193010"/>
                <a:ext cx="8347614" cy="82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i="1" dirty="0"/>
                  <a:t>Radiative heating [K day</a:t>
                </a:r>
                <a:r>
                  <a:rPr lang="en-US" sz="4000" i="1" baseline="30000" dirty="0"/>
                  <a:t>-1</a:t>
                </a:r>
                <a:r>
                  <a:rPr lang="en-US" sz="4000" i="1" dirty="0"/>
                  <a:t>]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6B098A-0646-08CD-A473-06239FC99119}"/>
                  </a:ext>
                </a:extLst>
              </p:cNvPr>
              <p:cNvSpPr txBox="1"/>
              <p:nvPr/>
            </p:nvSpPr>
            <p:spPr>
              <a:xfrm>
                <a:off x="3894915" y="1986868"/>
                <a:ext cx="32472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cloud-top cooling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459F83-C26D-60DC-6AAF-B783F78B9641}"/>
                  </a:ext>
                </a:extLst>
              </p:cNvPr>
              <p:cNvSpPr txBox="1"/>
              <p:nvPr/>
            </p:nvSpPr>
            <p:spPr>
              <a:xfrm>
                <a:off x="9683265" y="3310307"/>
                <a:ext cx="23417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in-cloud heating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99D2592-58B7-48F6-5644-ADF9B1E1749E}"/>
                  </a:ext>
                </a:extLst>
              </p:cNvPr>
              <p:cNvGrpSpPr/>
              <p:nvPr/>
            </p:nvGrpSpPr>
            <p:grpSpPr>
              <a:xfrm>
                <a:off x="5272610" y="1772649"/>
                <a:ext cx="5868930" cy="5237861"/>
                <a:chOff x="395784" y="1456328"/>
                <a:chExt cx="4776717" cy="4331682"/>
              </a:xfrm>
            </p:grpSpPr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2CF3C893-4CB2-17B6-7460-E284033C08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53109" y="1456328"/>
                  <a:ext cx="40944" cy="4326340"/>
                </a:xfrm>
                <a:prstGeom prst="straightConnector1">
                  <a:avLst/>
                </a:prstGeom>
                <a:ln w="698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4784CC02-50FC-DE39-901D-1F1DA96C5D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3109" y="5784942"/>
                  <a:ext cx="2819392" cy="0"/>
                </a:xfrm>
                <a:prstGeom prst="straightConnector1">
                  <a:avLst/>
                </a:prstGeom>
                <a:ln w="698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C19BD78-CF55-BC43-58BE-3699A0EC31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5784" y="5788010"/>
                  <a:ext cx="1957325" cy="0"/>
                </a:xfrm>
                <a:prstGeom prst="straightConnector1">
                  <a:avLst/>
                </a:prstGeom>
                <a:ln w="698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E5588F-09C4-E040-2C5F-0D3AE760A1D1}"/>
                </a:ext>
              </a:extLst>
            </p:cNvPr>
            <p:cNvSpPr/>
            <p:nvPr/>
          </p:nvSpPr>
          <p:spPr>
            <a:xfrm>
              <a:off x="6713084" y="1986868"/>
              <a:ext cx="2768957" cy="4988474"/>
            </a:xfrm>
            <a:custGeom>
              <a:avLst/>
              <a:gdLst>
                <a:gd name="connsiteX0" fmla="*/ 198368 w 1058980"/>
                <a:gd name="connsiteY0" fmla="*/ 0 h 4087905"/>
                <a:gd name="connsiteX1" fmla="*/ 144580 w 1058980"/>
                <a:gd name="connsiteY1" fmla="*/ 322729 h 4087905"/>
                <a:gd name="connsiteX2" fmla="*/ 108721 w 1058980"/>
                <a:gd name="connsiteY2" fmla="*/ 394447 h 4087905"/>
                <a:gd name="connsiteX3" fmla="*/ 37003 w 1058980"/>
                <a:gd name="connsiteY3" fmla="*/ 502023 h 4087905"/>
                <a:gd name="connsiteX4" fmla="*/ 19074 w 1058980"/>
                <a:gd name="connsiteY4" fmla="*/ 555811 h 4087905"/>
                <a:gd name="connsiteX5" fmla="*/ 19074 w 1058980"/>
                <a:gd name="connsiteY5" fmla="*/ 842682 h 4087905"/>
                <a:gd name="connsiteX6" fmla="*/ 72862 w 1058980"/>
                <a:gd name="connsiteY6" fmla="*/ 896470 h 4087905"/>
                <a:gd name="connsiteX7" fmla="*/ 180439 w 1058980"/>
                <a:gd name="connsiteY7" fmla="*/ 950258 h 4087905"/>
                <a:gd name="connsiteX8" fmla="*/ 270086 w 1058980"/>
                <a:gd name="connsiteY8" fmla="*/ 986117 h 4087905"/>
                <a:gd name="connsiteX9" fmla="*/ 377662 w 1058980"/>
                <a:gd name="connsiteY9" fmla="*/ 1021976 h 4087905"/>
                <a:gd name="connsiteX10" fmla="*/ 449380 w 1058980"/>
                <a:gd name="connsiteY10" fmla="*/ 1057835 h 4087905"/>
                <a:gd name="connsiteX11" fmla="*/ 556956 w 1058980"/>
                <a:gd name="connsiteY11" fmla="*/ 1093694 h 4087905"/>
                <a:gd name="connsiteX12" fmla="*/ 718321 w 1058980"/>
                <a:gd name="connsiteY12" fmla="*/ 1201270 h 4087905"/>
                <a:gd name="connsiteX13" fmla="*/ 772109 w 1058980"/>
                <a:gd name="connsiteY13" fmla="*/ 1237129 h 4087905"/>
                <a:gd name="connsiteX14" fmla="*/ 879686 w 1058980"/>
                <a:gd name="connsiteY14" fmla="*/ 1326776 h 4087905"/>
                <a:gd name="connsiteX15" fmla="*/ 969333 w 1058980"/>
                <a:gd name="connsiteY15" fmla="*/ 1488141 h 4087905"/>
                <a:gd name="connsiteX16" fmla="*/ 1005192 w 1058980"/>
                <a:gd name="connsiteY16" fmla="*/ 1541929 h 4087905"/>
                <a:gd name="connsiteX17" fmla="*/ 1023121 w 1058980"/>
                <a:gd name="connsiteY17" fmla="*/ 1595717 h 4087905"/>
                <a:gd name="connsiteX18" fmla="*/ 1058980 w 1058980"/>
                <a:gd name="connsiteY18" fmla="*/ 1757082 h 4087905"/>
                <a:gd name="connsiteX19" fmla="*/ 1041051 w 1058980"/>
                <a:gd name="connsiteY19" fmla="*/ 1972235 h 4087905"/>
                <a:gd name="connsiteX20" fmla="*/ 1005192 w 1058980"/>
                <a:gd name="connsiteY20" fmla="*/ 2061882 h 4087905"/>
                <a:gd name="connsiteX21" fmla="*/ 951403 w 1058980"/>
                <a:gd name="connsiteY21" fmla="*/ 2259105 h 4087905"/>
                <a:gd name="connsiteX22" fmla="*/ 879686 w 1058980"/>
                <a:gd name="connsiteY22" fmla="*/ 2366682 h 4087905"/>
                <a:gd name="connsiteX23" fmla="*/ 807968 w 1058980"/>
                <a:gd name="connsiteY23" fmla="*/ 2492188 h 4087905"/>
                <a:gd name="connsiteX24" fmla="*/ 772109 w 1058980"/>
                <a:gd name="connsiteY24" fmla="*/ 2599764 h 4087905"/>
                <a:gd name="connsiteX25" fmla="*/ 754180 w 1058980"/>
                <a:gd name="connsiteY25" fmla="*/ 2653553 h 4087905"/>
                <a:gd name="connsiteX26" fmla="*/ 718321 w 1058980"/>
                <a:gd name="connsiteY26" fmla="*/ 2707341 h 4087905"/>
                <a:gd name="connsiteX27" fmla="*/ 664533 w 1058980"/>
                <a:gd name="connsiteY27" fmla="*/ 2850776 h 4087905"/>
                <a:gd name="connsiteX28" fmla="*/ 646603 w 1058980"/>
                <a:gd name="connsiteY28" fmla="*/ 2922494 h 4087905"/>
                <a:gd name="connsiteX29" fmla="*/ 610745 w 1058980"/>
                <a:gd name="connsiteY29" fmla="*/ 3030070 h 4087905"/>
                <a:gd name="connsiteX30" fmla="*/ 592815 w 1058980"/>
                <a:gd name="connsiteY30" fmla="*/ 3083858 h 4087905"/>
                <a:gd name="connsiteX31" fmla="*/ 556956 w 1058980"/>
                <a:gd name="connsiteY31" fmla="*/ 3209364 h 4087905"/>
                <a:gd name="connsiteX32" fmla="*/ 521098 w 1058980"/>
                <a:gd name="connsiteY32" fmla="*/ 3514164 h 4087905"/>
                <a:gd name="connsiteX33" fmla="*/ 503168 w 1058980"/>
                <a:gd name="connsiteY33" fmla="*/ 3567953 h 4087905"/>
                <a:gd name="connsiteX34" fmla="*/ 485239 w 1058980"/>
                <a:gd name="connsiteY34" fmla="*/ 3747247 h 4087905"/>
                <a:gd name="connsiteX35" fmla="*/ 467309 w 1058980"/>
                <a:gd name="connsiteY35" fmla="*/ 3998258 h 4087905"/>
                <a:gd name="connsiteX36" fmla="*/ 449380 w 1058980"/>
                <a:gd name="connsiteY36" fmla="*/ 4087905 h 408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8980" h="4087905">
                  <a:moveTo>
                    <a:pt x="198368" y="0"/>
                  </a:moveTo>
                  <a:cubicBezTo>
                    <a:pt x="172264" y="391570"/>
                    <a:pt x="231894" y="169930"/>
                    <a:pt x="144580" y="322729"/>
                  </a:cubicBezTo>
                  <a:cubicBezTo>
                    <a:pt x="131319" y="345935"/>
                    <a:pt x="122472" y="371528"/>
                    <a:pt x="108721" y="394447"/>
                  </a:cubicBezTo>
                  <a:cubicBezTo>
                    <a:pt x="86548" y="431402"/>
                    <a:pt x="37003" y="502023"/>
                    <a:pt x="37003" y="502023"/>
                  </a:cubicBezTo>
                  <a:cubicBezTo>
                    <a:pt x="31027" y="519952"/>
                    <a:pt x="22780" y="537279"/>
                    <a:pt x="19074" y="555811"/>
                  </a:cubicBezTo>
                  <a:cubicBezTo>
                    <a:pt x="329" y="649537"/>
                    <a:pt x="-12278" y="748624"/>
                    <a:pt x="19074" y="842682"/>
                  </a:cubicBezTo>
                  <a:cubicBezTo>
                    <a:pt x="27092" y="866737"/>
                    <a:pt x="53383" y="880238"/>
                    <a:pt x="72862" y="896470"/>
                  </a:cubicBezTo>
                  <a:cubicBezTo>
                    <a:pt x="124793" y="939746"/>
                    <a:pt x="121629" y="928204"/>
                    <a:pt x="180439" y="950258"/>
                  </a:cubicBezTo>
                  <a:cubicBezTo>
                    <a:pt x="210574" y="961559"/>
                    <a:pt x="239839" y="975118"/>
                    <a:pt x="270086" y="986117"/>
                  </a:cubicBezTo>
                  <a:cubicBezTo>
                    <a:pt x="305609" y="999034"/>
                    <a:pt x="343854" y="1005072"/>
                    <a:pt x="377662" y="1021976"/>
                  </a:cubicBezTo>
                  <a:cubicBezTo>
                    <a:pt x="401568" y="1033929"/>
                    <a:pt x="424564" y="1047909"/>
                    <a:pt x="449380" y="1057835"/>
                  </a:cubicBezTo>
                  <a:cubicBezTo>
                    <a:pt x="484475" y="1071873"/>
                    <a:pt x="525506" y="1072727"/>
                    <a:pt x="556956" y="1093694"/>
                  </a:cubicBezTo>
                  <a:lnTo>
                    <a:pt x="718321" y="1201270"/>
                  </a:lnTo>
                  <a:cubicBezTo>
                    <a:pt x="736250" y="1213223"/>
                    <a:pt x="756872" y="1221892"/>
                    <a:pt x="772109" y="1237129"/>
                  </a:cubicBezTo>
                  <a:cubicBezTo>
                    <a:pt x="841135" y="1306154"/>
                    <a:pt x="804800" y="1276852"/>
                    <a:pt x="879686" y="1326776"/>
                  </a:cubicBezTo>
                  <a:cubicBezTo>
                    <a:pt x="911243" y="1421449"/>
                    <a:pt x="887132" y="1364840"/>
                    <a:pt x="969333" y="1488141"/>
                  </a:cubicBezTo>
                  <a:lnTo>
                    <a:pt x="1005192" y="1541929"/>
                  </a:lnTo>
                  <a:cubicBezTo>
                    <a:pt x="1011168" y="1559858"/>
                    <a:pt x="1017929" y="1577545"/>
                    <a:pt x="1023121" y="1595717"/>
                  </a:cubicBezTo>
                  <a:cubicBezTo>
                    <a:pt x="1040004" y="1654808"/>
                    <a:pt x="1046654" y="1695449"/>
                    <a:pt x="1058980" y="1757082"/>
                  </a:cubicBezTo>
                  <a:cubicBezTo>
                    <a:pt x="1053004" y="1828800"/>
                    <a:pt x="1053558" y="1901364"/>
                    <a:pt x="1041051" y="1972235"/>
                  </a:cubicBezTo>
                  <a:cubicBezTo>
                    <a:pt x="1035458" y="2003930"/>
                    <a:pt x="1014440" y="2031055"/>
                    <a:pt x="1005192" y="2061882"/>
                  </a:cubicBezTo>
                  <a:cubicBezTo>
                    <a:pt x="986822" y="2123116"/>
                    <a:pt x="988250" y="2203833"/>
                    <a:pt x="951403" y="2259105"/>
                  </a:cubicBezTo>
                  <a:cubicBezTo>
                    <a:pt x="927497" y="2294964"/>
                    <a:pt x="898960" y="2328135"/>
                    <a:pt x="879686" y="2366682"/>
                  </a:cubicBezTo>
                  <a:cubicBezTo>
                    <a:pt x="834190" y="2457674"/>
                    <a:pt x="858653" y="2416161"/>
                    <a:pt x="807968" y="2492188"/>
                  </a:cubicBezTo>
                  <a:lnTo>
                    <a:pt x="772109" y="2599764"/>
                  </a:lnTo>
                  <a:cubicBezTo>
                    <a:pt x="766132" y="2617694"/>
                    <a:pt x="764664" y="2637828"/>
                    <a:pt x="754180" y="2653553"/>
                  </a:cubicBezTo>
                  <a:lnTo>
                    <a:pt x="718321" y="2707341"/>
                  </a:lnTo>
                  <a:cubicBezTo>
                    <a:pt x="672302" y="2891420"/>
                    <a:pt x="734849" y="2663268"/>
                    <a:pt x="664533" y="2850776"/>
                  </a:cubicBezTo>
                  <a:cubicBezTo>
                    <a:pt x="655881" y="2873849"/>
                    <a:pt x="653684" y="2898891"/>
                    <a:pt x="646603" y="2922494"/>
                  </a:cubicBezTo>
                  <a:cubicBezTo>
                    <a:pt x="635742" y="2958698"/>
                    <a:pt x="622698" y="2994211"/>
                    <a:pt x="610745" y="3030070"/>
                  </a:cubicBezTo>
                  <a:cubicBezTo>
                    <a:pt x="604769" y="3047999"/>
                    <a:pt x="597399" y="3065523"/>
                    <a:pt x="592815" y="3083858"/>
                  </a:cubicBezTo>
                  <a:cubicBezTo>
                    <a:pt x="570302" y="3173911"/>
                    <a:pt x="582679" y="3132199"/>
                    <a:pt x="556956" y="3209364"/>
                  </a:cubicBezTo>
                  <a:cubicBezTo>
                    <a:pt x="547797" y="3310117"/>
                    <a:pt x="543237" y="3414538"/>
                    <a:pt x="521098" y="3514164"/>
                  </a:cubicBezTo>
                  <a:cubicBezTo>
                    <a:pt x="516998" y="3532614"/>
                    <a:pt x="509145" y="3550023"/>
                    <a:pt x="503168" y="3567953"/>
                  </a:cubicBezTo>
                  <a:cubicBezTo>
                    <a:pt x="497192" y="3627718"/>
                    <a:pt x="490227" y="3687392"/>
                    <a:pt x="485239" y="3747247"/>
                  </a:cubicBezTo>
                  <a:cubicBezTo>
                    <a:pt x="478273" y="3830841"/>
                    <a:pt x="477110" y="3914949"/>
                    <a:pt x="467309" y="3998258"/>
                  </a:cubicBezTo>
                  <a:cubicBezTo>
                    <a:pt x="445600" y="4182781"/>
                    <a:pt x="449380" y="3957639"/>
                    <a:pt x="449380" y="4087905"/>
                  </a:cubicBezTo>
                </a:path>
              </a:pathLst>
            </a:custGeom>
            <a:noFill/>
            <a:ln w="79375">
              <a:solidFill>
                <a:srgbClr val="AB0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A2D72EB-829E-C800-A913-1CA09FB70684}"/>
                </a:ext>
              </a:extLst>
            </p:cNvPr>
            <p:cNvCxnSpPr>
              <a:cxnSpLocks/>
            </p:cNvCxnSpPr>
            <p:nvPr/>
          </p:nvCxnSpPr>
          <p:spPr>
            <a:xfrm>
              <a:off x="7677484" y="4152900"/>
              <a:ext cx="17542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B46E1E7-F5CC-2650-1C6E-0611C4152C68}"/>
              </a:ext>
            </a:extLst>
          </p:cNvPr>
          <p:cNvSpPr txBox="1"/>
          <p:nvPr/>
        </p:nvSpPr>
        <p:spPr>
          <a:xfrm>
            <a:off x="298475" y="-62916"/>
            <a:ext cx="1771192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b="1" dirty="0"/>
              <a:t>This heating-cooling dipole varies from different sources.</a:t>
            </a:r>
            <a:endParaRPr lang="en-US" sz="55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552A10-B88A-6B7A-E486-DCEB1DED9899}"/>
              </a:ext>
            </a:extLst>
          </p:cNvPr>
          <p:cNvGrpSpPr/>
          <p:nvPr/>
        </p:nvGrpSpPr>
        <p:grpSpPr>
          <a:xfrm>
            <a:off x="9892847" y="1273162"/>
            <a:ext cx="7770139" cy="6728753"/>
            <a:chOff x="438640" y="1380931"/>
            <a:chExt cx="5657360" cy="44382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8D4E5A3-3A91-40F9-B20E-46D199B13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40" y="1380931"/>
              <a:ext cx="5657360" cy="414279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F87590-6A18-67B5-18EF-15F8448B673D}"/>
                </a:ext>
              </a:extLst>
            </p:cNvPr>
            <p:cNvSpPr txBox="1"/>
            <p:nvPr/>
          </p:nvSpPr>
          <p:spPr>
            <a:xfrm>
              <a:off x="1070139" y="5543828"/>
              <a:ext cx="4183943" cy="275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A. Voigt, N. </a:t>
              </a:r>
              <a:r>
                <a:rPr lang="en-US" sz="2200" dirty="0" err="1"/>
                <a:t>Albern</a:t>
              </a:r>
              <a:r>
                <a:rPr lang="en-US" sz="2200" dirty="0"/>
                <a:t>, G. </a:t>
              </a:r>
              <a:r>
                <a:rPr lang="en-US" sz="2200" dirty="0" err="1"/>
                <a:t>Papavasileiou</a:t>
              </a:r>
              <a:r>
                <a:rPr lang="en-US" sz="2200" dirty="0"/>
                <a:t> (2019) </a:t>
              </a:r>
              <a:r>
                <a:rPr lang="en-US" sz="2200" i="1" dirty="0"/>
                <a:t>J. </a:t>
              </a:r>
              <a:r>
                <a:rPr lang="en-US" sz="2200" i="1" dirty="0" err="1"/>
                <a:t>Clim</a:t>
              </a:r>
              <a:r>
                <a:rPr lang="en-US" sz="2200" i="1" dirty="0"/>
                <a:t>.</a:t>
              </a:r>
              <a:endParaRPr lang="en-US" sz="22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67B416C-9B33-0C36-F678-5AB3AD7DEFEC}"/>
              </a:ext>
            </a:extLst>
          </p:cNvPr>
          <p:cNvSpPr txBox="1"/>
          <p:nvPr/>
        </p:nvSpPr>
        <p:spPr>
          <a:xfrm>
            <a:off x="442838" y="6436406"/>
            <a:ext cx="415384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b="1" dirty="0"/>
              <a:t>So what?</a:t>
            </a:r>
            <a:endParaRPr lang="en-US" sz="55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8432F0-0F47-D11C-67E5-2C8719292835}"/>
              </a:ext>
            </a:extLst>
          </p:cNvPr>
          <p:cNvSpPr txBox="1"/>
          <p:nvPr/>
        </p:nvSpPr>
        <p:spPr>
          <a:xfrm>
            <a:off x="2212106" y="8124347"/>
            <a:ext cx="122347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500" b="1" dirty="0"/>
              <a:t>Hadley cell expansion </a:t>
            </a:r>
            <a:r>
              <a:rPr lang="de-DE" sz="4500" b="1" baseline="30000" dirty="0"/>
              <a:t>1</a:t>
            </a:r>
            <a:endParaRPr lang="en-US" sz="45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CC51B8-05CB-CA0F-3FF3-7BA04B9FA5BC}"/>
              </a:ext>
            </a:extLst>
          </p:cNvPr>
          <p:cNvSpPr txBox="1"/>
          <p:nvPr/>
        </p:nvSpPr>
        <p:spPr>
          <a:xfrm>
            <a:off x="2217507" y="8879281"/>
            <a:ext cx="1385298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500" b="1" dirty="0"/>
              <a:t>Poleward shift and strengthening of the NH jet stream </a:t>
            </a:r>
            <a:r>
              <a:rPr lang="de-DE" sz="4500" b="1" baseline="30000" dirty="0"/>
              <a:t>2,3</a:t>
            </a:r>
            <a:endParaRPr lang="en-US" sz="45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AFE5E7-29B8-20B4-16AD-D6CE7910132C}"/>
              </a:ext>
            </a:extLst>
          </p:cNvPr>
          <p:cNvSpPr txBox="1"/>
          <p:nvPr/>
        </p:nvSpPr>
        <p:spPr>
          <a:xfrm>
            <a:off x="1272007" y="9720742"/>
            <a:ext cx="40811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/>
              <a:t>1 </a:t>
            </a:r>
            <a:r>
              <a:rPr lang="en-US" sz="2200" dirty="0"/>
              <a:t>Voigt &amp; Shaw (2015) </a:t>
            </a:r>
            <a:r>
              <a:rPr lang="en-US" sz="2200" i="1" dirty="0"/>
              <a:t>Nat. </a:t>
            </a:r>
            <a:r>
              <a:rPr lang="en-US" sz="2200" i="1" dirty="0" err="1"/>
              <a:t>Geosci</a:t>
            </a:r>
            <a:r>
              <a:rPr lang="en-US" sz="2200" i="1" dirty="0"/>
              <a:t>.</a:t>
            </a:r>
            <a:endParaRPr lang="en-US" sz="2200" baseline="30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F954E9-5A06-6DF3-242F-B0A10759ED9E}"/>
              </a:ext>
            </a:extLst>
          </p:cNvPr>
          <p:cNvSpPr txBox="1"/>
          <p:nvPr/>
        </p:nvSpPr>
        <p:spPr>
          <a:xfrm>
            <a:off x="6838895" y="9720741"/>
            <a:ext cx="47313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/>
              <a:t>2 </a:t>
            </a:r>
            <a:r>
              <a:rPr lang="en-US" sz="2200" dirty="0" err="1"/>
              <a:t>Albern</a:t>
            </a:r>
            <a:r>
              <a:rPr lang="en-US" sz="2200" dirty="0"/>
              <a:t> et al. (2018) </a:t>
            </a:r>
            <a:r>
              <a:rPr lang="en-US" sz="2200" i="1" dirty="0" err="1"/>
              <a:t>Geophys</a:t>
            </a:r>
            <a:r>
              <a:rPr lang="en-US" sz="2200" i="1" dirty="0"/>
              <a:t>. Res. Lett.</a:t>
            </a:r>
            <a:endParaRPr lang="en-US" sz="2200" baseline="30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0CDB1A-2822-5CE4-7284-B0263570A966}"/>
              </a:ext>
            </a:extLst>
          </p:cNvPr>
          <p:cNvSpPr txBox="1"/>
          <p:nvPr/>
        </p:nvSpPr>
        <p:spPr>
          <a:xfrm>
            <a:off x="12803711" y="9689570"/>
            <a:ext cx="4633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/>
              <a:t>3 </a:t>
            </a:r>
            <a:r>
              <a:rPr lang="en-US" sz="2200" dirty="0"/>
              <a:t>Voigt et al. (2021) </a:t>
            </a:r>
            <a:r>
              <a:rPr lang="en-US" sz="2200" i="1" dirty="0"/>
              <a:t>WIRES </a:t>
            </a:r>
            <a:r>
              <a:rPr lang="en-US" sz="2200" i="1" dirty="0" err="1"/>
              <a:t>Clim</a:t>
            </a:r>
            <a:r>
              <a:rPr lang="en-US" sz="2200" i="1" dirty="0"/>
              <a:t> Change</a:t>
            </a:r>
            <a:endParaRPr lang="en-US" sz="2200" baseline="30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AB44F9-64B3-46DC-7536-D74213BD2258}"/>
              </a:ext>
            </a:extLst>
          </p:cNvPr>
          <p:cNvSpPr txBox="1"/>
          <p:nvPr/>
        </p:nvSpPr>
        <p:spPr>
          <a:xfrm>
            <a:off x="4072077" y="980319"/>
            <a:ext cx="8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8E75B-6EAB-8BA3-132F-585A3D790EE0}"/>
              </a:ext>
            </a:extLst>
          </p:cNvPr>
          <p:cNvSpPr txBox="1"/>
          <p:nvPr/>
        </p:nvSpPr>
        <p:spPr>
          <a:xfrm>
            <a:off x="956822" y="7387036"/>
            <a:ext cx="122347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500" b="1" dirty="0"/>
              <a:t>Robust cirrus lifting with warming </a:t>
            </a:r>
            <a:r>
              <a:rPr lang="de-DE" sz="4500" b="1" dirty="0">
                <a:sym typeface="Wingdings" panose="05000000000000000000" pitchFamily="2" charset="2"/>
              </a:rPr>
              <a:t>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4535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43" grpId="0"/>
      <p:bldP spid="44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F5119565-46D4-4A85-876E-D2370670A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58"/>
            <a:ext cx="18288000" cy="10305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65F9483-C2B8-C740-4C65-B077732AA1BE}"/>
              </a:ext>
            </a:extLst>
          </p:cNvPr>
          <p:cNvSpPr/>
          <p:nvPr/>
        </p:nvSpPr>
        <p:spPr>
          <a:xfrm>
            <a:off x="0" y="0"/>
            <a:ext cx="18288000" cy="103055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248AB-5FEC-4BCA-8F60-E3A07A6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4</a:t>
            </a:fld>
            <a:endParaRPr lang="de-DE" dirty="0"/>
          </a:p>
        </p:txBody>
      </p:sp>
      <p:sp>
        <p:nvSpPr>
          <p:cNvPr id="102" name="Slide Number Placeholder 1">
            <a:extLst>
              <a:ext uri="{FF2B5EF4-FFF2-40B4-BE49-F238E27FC236}">
                <a16:creationId xmlns:a16="http://schemas.microsoft.com/office/drawing/2014/main" id="{7511049F-DFBF-4799-9002-FB183CA08E89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4</a:t>
            </a:fld>
            <a:endParaRPr lang="de-DE" sz="27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552A10-B88A-6B7A-E486-DCEB1DED9899}"/>
              </a:ext>
            </a:extLst>
          </p:cNvPr>
          <p:cNvGrpSpPr/>
          <p:nvPr/>
        </p:nvGrpSpPr>
        <p:grpSpPr>
          <a:xfrm>
            <a:off x="8839200" y="2266288"/>
            <a:ext cx="5591444" cy="5508879"/>
            <a:chOff x="438640" y="1380931"/>
            <a:chExt cx="5657360" cy="441818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8D4E5A3-3A91-40F9-B20E-46D199B13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40" y="1380931"/>
              <a:ext cx="5657360" cy="414279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F87590-6A18-67B5-18EF-15F8448B673D}"/>
                </a:ext>
              </a:extLst>
            </p:cNvPr>
            <p:cNvSpPr txBox="1"/>
            <p:nvPr/>
          </p:nvSpPr>
          <p:spPr>
            <a:xfrm>
              <a:off x="438640" y="5523722"/>
              <a:ext cx="4183943" cy="275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A. Voigt, N. </a:t>
              </a:r>
              <a:r>
                <a:rPr lang="en-US" sz="2200" dirty="0" err="1"/>
                <a:t>Albern</a:t>
              </a:r>
              <a:r>
                <a:rPr lang="en-US" sz="2200" dirty="0"/>
                <a:t>, G. </a:t>
              </a:r>
              <a:r>
                <a:rPr lang="en-US" sz="2200" dirty="0" err="1"/>
                <a:t>Papavasileiou</a:t>
              </a:r>
              <a:r>
                <a:rPr lang="en-US" sz="2200" dirty="0"/>
                <a:t> (2019) </a:t>
              </a:r>
              <a:r>
                <a:rPr lang="en-US" sz="2200" i="1" dirty="0"/>
                <a:t>J. </a:t>
              </a:r>
              <a:r>
                <a:rPr lang="en-US" sz="2200" i="1" dirty="0" err="1"/>
                <a:t>Clim</a:t>
              </a:r>
              <a:r>
                <a:rPr lang="en-US" sz="2200" i="1" dirty="0"/>
                <a:t>.</a:t>
              </a:r>
              <a:endParaRPr lang="en-US" sz="22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21FAD51-C8D5-8706-42D7-10904C7CAEA3}"/>
              </a:ext>
            </a:extLst>
          </p:cNvPr>
          <p:cNvSpPr txBox="1"/>
          <p:nvPr/>
        </p:nvSpPr>
        <p:spPr>
          <a:xfrm>
            <a:off x="3225193" y="98511"/>
            <a:ext cx="147827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/>
              <a:t>How much does ice microphysics contribute to this variability in cloud-radiative heating?</a:t>
            </a:r>
            <a:endParaRPr lang="en-US" sz="6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15517C-1295-1991-62E9-DBD34D0DDD2A}"/>
              </a:ext>
            </a:extLst>
          </p:cNvPr>
          <p:cNvGrpSpPr/>
          <p:nvPr/>
        </p:nvGrpSpPr>
        <p:grpSpPr>
          <a:xfrm>
            <a:off x="780404" y="560175"/>
            <a:ext cx="672716" cy="8765026"/>
            <a:chOff x="715378" y="310024"/>
            <a:chExt cx="448477" cy="584335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B9201BE-7E61-A2D4-18B0-5354D6AE2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378" y="580913"/>
              <a:ext cx="0" cy="557246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79735A-E2E5-9BAD-9C10-A3AC56E307BD}"/>
                </a:ext>
              </a:extLst>
            </p:cNvPr>
            <p:cNvSpPr txBox="1"/>
            <p:nvPr/>
          </p:nvSpPr>
          <p:spPr>
            <a:xfrm>
              <a:off x="837698" y="310024"/>
              <a:ext cx="326157" cy="67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i="1" dirty="0"/>
                <a:t>z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A310D0F-2EE0-6C5B-4E49-754A843F98E8}"/>
              </a:ext>
            </a:extLst>
          </p:cNvPr>
          <p:cNvSpPr txBox="1"/>
          <p:nvPr/>
        </p:nvSpPr>
        <p:spPr>
          <a:xfrm>
            <a:off x="1234275" y="2462258"/>
            <a:ext cx="53609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/>
              <a:t>Part 1: </a:t>
            </a:r>
            <a:r>
              <a:rPr lang="de-DE" sz="6000" dirty="0"/>
              <a:t>Eulerian perspective using limited-area simulations</a:t>
            </a:r>
            <a:endParaRPr lang="en-US" sz="6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52173CF-1607-39EB-2D3D-510240D41F50}"/>
              </a:ext>
            </a:extLst>
          </p:cNvPr>
          <p:cNvCxnSpPr>
            <a:cxnSpLocks/>
          </p:cNvCxnSpPr>
          <p:nvPr/>
        </p:nvCxnSpPr>
        <p:spPr>
          <a:xfrm>
            <a:off x="1446754" y="9284800"/>
            <a:ext cx="15203684" cy="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5323196-5CD1-94FB-FF7D-3EEB1BA0DA3E}"/>
              </a:ext>
            </a:extLst>
          </p:cNvPr>
          <p:cNvSpPr txBox="1"/>
          <p:nvPr/>
        </p:nvSpPr>
        <p:spPr>
          <a:xfrm>
            <a:off x="17074304" y="8982673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/>
              <a:t>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A60D85-C766-9937-45CF-6E4E0F8256BC}"/>
              </a:ext>
            </a:extLst>
          </p:cNvPr>
          <p:cNvSpPr txBox="1"/>
          <p:nvPr/>
        </p:nvSpPr>
        <p:spPr>
          <a:xfrm>
            <a:off x="1653239" y="9456003"/>
            <a:ext cx="2521203" cy="7848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500" i="1" dirty="0"/>
              <a:t>formation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0FD6F4-99B2-59D6-4695-BFCD5D9BAC2F}"/>
              </a:ext>
            </a:extLst>
          </p:cNvPr>
          <p:cNvSpPr txBox="1"/>
          <p:nvPr/>
        </p:nvSpPr>
        <p:spPr>
          <a:xfrm>
            <a:off x="7129745" y="9494066"/>
            <a:ext cx="3229089" cy="7848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500" i="1" dirty="0"/>
              <a:t>development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ECCE5D-8BC5-F330-9D2D-0FC91DC353C4}"/>
              </a:ext>
            </a:extLst>
          </p:cNvPr>
          <p:cNvSpPr txBox="1"/>
          <p:nvPr/>
        </p:nvSpPr>
        <p:spPr>
          <a:xfrm>
            <a:off x="12917079" y="9513587"/>
            <a:ext cx="2709396" cy="7848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500" i="1" dirty="0"/>
              <a:t>dissipation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C8CAB3-BFD1-1165-FEC2-5DBD102AA5E0}"/>
              </a:ext>
            </a:extLst>
          </p:cNvPr>
          <p:cNvSpPr txBox="1"/>
          <p:nvPr/>
        </p:nvSpPr>
        <p:spPr>
          <a:xfrm>
            <a:off x="1681286" y="8183536"/>
            <a:ext cx="155336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/>
              <a:t>Part 2: </a:t>
            </a:r>
            <a:r>
              <a:rPr lang="de-DE" sz="6000" dirty="0"/>
              <a:t>Lagrangian perspective using trajectories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872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  <p:bldP spid="50" grpId="0" animBg="1"/>
      <p:bldP spid="51" grpId="0" animBg="1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| University of Arizona Brand Resources">
            <a:extLst>
              <a:ext uri="{FF2B5EF4-FFF2-40B4-BE49-F238E27FC236}">
                <a16:creationId xmlns:a16="http://schemas.microsoft.com/office/drawing/2014/main" id="{F717DA76-EE9F-DA00-8221-8FD20B4A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 | University of Arizona Brand Resources">
            <a:extLst>
              <a:ext uri="{FF2B5EF4-FFF2-40B4-BE49-F238E27FC236}">
                <a16:creationId xmlns:a16="http://schemas.microsoft.com/office/drawing/2014/main" id="{FD4C64C3-A07B-BC2C-A364-F435AE01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7FEEC1-9355-ADD0-73A8-93F5D3EF3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60095"/>
              </p:ext>
            </p:extLst>
          </p:nvPr>
        </p:nvGraphicFramePr>
        <p:xfrm>
          <a:off x="8409373" y="1189040"/>
          <a:ext cx="9607899" cy="72520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7392">
                  <a:extLst>
                    <a:ext uri="{9D8B030D-6E8A-4147-A177-3AD203B41FA5}">
                      <a16:colId xmlns:a16="http://schemas.microsoft.com/office/drawing/2014/main" val="2500113810"/>
                    </a:ext>
                  </a:extLst>
                </a:gridCol>
                <a:gridCol w="6940507">
                  <a:extLst>
                    <a:ext uri="{9D8B030D-6E8A-4147-A177-3AD203B41FA5}">
                      <a16:colId xmlns:a16="http://schemas.microsoft.com/office/drawing/2014/main" val="3319942037"/>
                    </a:ext>
                  </a:extLst>
                </a:gridCol>
              </a:tblGrid>
              <a:tr h="1875835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de-DE" sz="5500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endParaRPr lang="de-DE" sz="5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358677"/>
                  </a:ext>
                </a:extLst>
              </a:tr>
              <a:tr h="1503671">
                <a:tc>
                  <a:txBody>
                    <a:bodyPr/>
                    <a:lstStyle/>
                    <a:p>
                      <a:pPr algn="l"/>
                      <a:r>
                        <a:rPr lang="de-DE" sz="5500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08301"/>
                  </a:ext>
                </a:extLst>
              </a:tr>
              <a:tr h="1515066">
                <a:tc>
                  <a:txBody>
                    <a:bodyPr/>
                    <a:lstStyle/>
                    <a:p>
                      <a:pPr algn="l"/>
                      <a:r>
                        <a:rPr lang="de-DE" sz="55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411988"/>
                  </a:ext>
                </a:extLst>
              </a:tr>
              <a:tr h="2357436">
                <a:tc>
                  <a:txBody>
                    <a:bodyPr/>
                    <a:lstStyle/>
                    <a:p>
                      <a:pPr algn="l"/>
                      <a:r>
                        <a:rPr lang="de-DE" sz="5500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208448"/>
                  </a:ext>
                </a:extLst>
              </a:tr>
            </a:tbl>
          </a:graphicData>
        </a:graphic>
      </p:graphicFrame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81C9B53-6ACC-B8E6-96C4-C4B8F4C09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2709343"/>
            <a:ext cx="8125781" cy="6315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F2E5D1-6B2B-A193-C979-56405697FBA2}"/>
              </a:ext>
            </a:extLst>
          </p:cNvPr>
          <p:cNvSpPr txBox="1"/>
          <p:nvPr/>
        </p:nvSpPr>
        <p:spPr>
          <a:xfrm>
            <a:off x="2018087" y="9049657"/>
            <a:ext cx="13831246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/>
              <a:t>Icosahedral Nonhydrostatic Model (ICON), 2.5-km equivalent resolution,</a:t>
            </a:r>
            <a:r>
              <a:rPr lang="de-DE" sz="3800" dirty="0"/>
              <a:t> 3 days of simulation (StratoClim Flight 7 - August 2017)</a:t>
            </a:r>
            <a:endParaRPr lang="en-US" sz="3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D457A-20F7-CBE3-D272-D91D36E7A64B}"/>
              </a:ext>
            </a:extLst>
          </p:cNvPr>
          <p:cNvSpPr txBox="1"/>
          <p:nvPr/>
        </p:nvSpPr>
        <p:spPr>
          <a:xfrm>
            <a:off x="298475" y="65139"/>
            <a:ext cx="18592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800" b="1" dirty="0"/>
              <a:t>We “flip</a:t>
            </a:r>
            <a:r>
              <a:rPr lang="en-US" sz="4800" b="1" dirty="0"/>
              <a:t>”</a:t>
            </a:r>
            <a:r>
              <a:rPr lang="de-DE" sz="4800" b="1" dirty="0"/>
              <a:t> four microphysical switches in storm-resolving simulations.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4341D-CCF8-799A-ABBD-727992BF4ADC}"/>
              </a:ext>
            </a:extLst>
          </p:cNvPr>
          <p:cNvSpPr txBox="1"/>
          <p:nvPr/>
        </p:nvSpPr>
        <p:spPr>
          <a:xfrm>
            <a:off x="10809635" y="3087537"/>
            <a:ext cx="63936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700" dirty="0"/>
              <a:t>Default or higher </a:t>
            </a:r>
            <a:r>
              <a:rPr lang="de-DE" sz="4700" b="1" dirty="0"/>
              <a:t>V</a:t>
            </a:r>
            <a:r>
              <a:rPr lang="de-DE" sz="4700" dirty="0"/>
              <a:t>ertical resolution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05F0B-DFC1-07F1-46FC-FD084378FF90}"/>
              </a:ext>
            </a:extLst>
          </p:cNvPr>
          <p:cNvSpPr txBox="1"/>
          <p:nvPr/>
        </p:nvSpPr>
        <p:spPr>
          <a:xfrm>
            <a:off x="11308264" y="4560362"/>
            <a:ext cx="57325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700" b="1" dirty="0"/>
              <a:t>A</a:t>
            </a:r>
            <a:r>
              <a:rPr lang="de-DE" sz="4700" dirty="0"/>
              <a:t>erosol dependence or not in nucleation</a:t>
            </a:r>
            <a:endParaRPr lang="de-DE" sz="47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2053E-AE1C-0E75-0D27-9B740FE75D2B}"/>
              </a:ext>
            </a:extLst>
          </p:cNvPr>
          <p:cNvSpPr txBox="1"/>
          <p:nvPr/>
        </p:nvSpPr>
        <p:spPr>
          <a:xfrm>
            <a:off x="10192875" y="6138167"/>
            <a:ext cx="7963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700" dirty="0"/>
              <a:t>Consistent size </a:t>
            </a:r>
            <a:r>
              <a:rPr lang="de-DE" sz="4800" dirty="0"/>
              <a:t>(</a:t>
            </a:r>
            <a:r>
              <a:rPr lang="de-DE" sz="3500" dirty="0"/>
              <a:t>effective </a:t>
            </a:r>
            <a:r>
              <a:rPr lang="de-DE" sz="3500" b="1" dirty="0"/>
              <a:t>R</a:t>
            </a:r>
            <a:r>
              <a:rPr lang="de-DE" sz="3500" dirty="0"/>
              <a:t>adius</a:t>
            </a:r>
            <a:r>
              <a:rPr lang="de-DE" sz="4800" dirty="0"/>
              <a:t>) </a:t>
            </a:r>
            <a:r>
              <a:rPr lang="de-DE" sz="4700" dirty="0"/>
              <a:t>of crystals between microphysics and radiation or not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60E6B-ED69-4080-3F6E-7E607475464F}"/>
              </a:ext>
            </a:extLst>
          </p:cNvPr>
          <p:cNvSpPr txBox="1"/>
          <p:nvPr/>
        </p:nvSpPr>
        <p:spPr>
          <a:xfrm>
            <a:off x="10169085" y="1335638"/>
            <a:ext cx="75366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700" b="0" dirty="0"/>
              <a:t>One-</a:t>
            </a:r>
            <a:r>
              <a:rPr lang="de-DE" sz="4700" b="1" dirty="0"/>
              <a:t>M</a:t>
            </a:r>
            <a:r>
              <a:rPr lang="de-DE" sz="4700" b="0" dirty="0"/>
              <a:t>oment or two-moment m</a:t>
            </a:r>
            <a:r>
              <a:rPr lang="de-DE" sz="4700" dirty="0"/>
              <a:t>icrophysics scheme</a:t>
            </a:r>
            <a:endParaRPr lang="de-DE" sz="4700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44D2B-7AA4-454D-B5DF-B8F0C85B5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96136"/>
            <a:ext cx="2684105" cy="1790278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9DE8EEF-23ED-6A91-DA9E-C0C1FD5579BE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5</a:t>
            </a:fld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33505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8E898-D6BA-978F-75D6-D69C0689AD1F}"/>
              </a:ext>
            </a:extLst>
          </p:cNvPr>
          <p:cNvSpPr txBox="1"/>
          <p:nvPr/>
        </p:nvSpPr>
        <p:spPr>
          <a:xfrm>
            <a:off x="368596" y="190500"/>
            <a:ext cx="175508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de-DE" sz="5000" b="1" dirty="0"/>
              <a:t>M</a:t>
            </a:r>
            <a:r>
              <a:rPr lang="de-DE" sz="5000" dirty="0"/>
              <a:t> – microphysics     </a:t>
            </a:r>
            <a:r>
              <a:rPr lang="de-DE" sz="5000" b="1" dirty="0"/>
              <a:t>V</a:t>
            </a:r>
            <a:r>
              <a:rPr lang="de-DE" sz="5000" dirty="0"/>
              <a:t> – vert res      </a:t>
            </a:r>
            <a:r>
              <a:rPr lang="de-DE" sz="5000" b="1" dirty="0"/>
              <a:t>R</a:t>
            </a:r>
            <a:r>
              <a:rPr lang="de-DE" sz="5000" dirty="0"/>
              <a:t> – ice crystal size     </a:t>
            </a:r>
            <a:r>
              <a:rPr lang="de-DE" sz="5000" b="1" dirty="0"/>
              <a:t>A</a:t>
            </a:r>
            <a:r>
              <a:rPr lang="de-DE" sz="5000" dirty="0"/>
              <a:t> - aerosol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4A153-C47E-329D-C047-797A323C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96" y="1415645"/>
            <a:ext cx="6954159" cy="8311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C5DF0-E3C2-836B-5883-4105DCAF5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10" y="1350170"/>
            <a:ext cx="7103176" cy="8433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5B3577-B2E8-E144-43B9-DB08F88F5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75" y="1338196"/>
            <a:ext cx="7058480" cy="843336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1BD6E08-D249-375D-F902-25A3F125CA6C}"/>
              </a:ext>
            </a:extLst>
          </p:cNvPr>
          <p:cNvSpPr txBox="1">
            <a:spLocks noChangeArrowheads="1"/>
          </p:cNvSpPr>
          <p:nvPr/>
        </p:nvSpPr>
        <p:spPr>
          <a:xfrm>
            <a:off x="8167896" y="7124700"/>
            <a:ext cx="9321063" cy="15332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500" dirty="0">
                <a:solidFill>
                  <a:srgbClr val="0070C0"/>
                </a:solidFill>
              </a:rPr>
              <a:t>In-cloud heating is almost 2 times larger from 1M </a:t>
            </a:r>
            <a:r>
              <a:rPr lang="de-DE" sz="5500" dirty="0">
                <a:solidFill>
                  <a:srgbClr val="0070C0"/>
                </a:solidFill>
                <a:sym typeface="Wingdings" panose="05000000000000000000" pitchFamily="2" charset="2"/>
              </a:rPr>
              <a:t> 2M</a:t>
            </a:r>
            <a:r>
              <a:rPr lang="de-DE" sz="5500" dirty="0">
                <a:solidFill>
                  <a:srgbClr val="0070C0"/>
                </a:solidFill>
              </a:rPr>
              <a:t>.</a:t>
            </a:r>
          </a:p>
          <a:p>
            <a:endParaRPr lang="de-DE" sz="55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3EFB0-4D27-56BF-2114-455C7240175E}"/>
              </a:ext>
            </a:extLst>
          </p:cNvPr>
          <p:cNvSpPr txBox="1"/>
          <p:nvPr/>
        </p:nvSpPr>
        <p:spPr>
          <a:xfrm>
            <a:off x="8143947" y="1821776"/>
            <a:ext cx="767661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b="1" dirty="0"/>
              <a:t>Reanalysis and satellite profiles do not agree.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F30A9-24CB-5DEE-65B4-0E20B59890C8}"/>
              </a:ext>
            </a:extLst>
          </p:cNvPr>
          <p:cNvSpPr txBox="1"/>
          <p:nvPr/>
        </p:nvSpPr>
        <p:spPr>
          <a:xfrm>
            <a:off x="8170385" y="4473238"/>
            <a:ext cx="874713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b="1" dirty="0">
                <a:solidFill>
                  <a:srgbClr val="E34219"/>
                </a:solidFill>
              </a:rPr>
              <a:t>Vertical resolution has little impact.</a:t>
            </a:r>
          </a:p>
        </p:txBody>
      </p:sp>
      <p:pic>
        <p:nvPicPr>
          <p:cNvPr id="10" name="Picture 9" descr="Logo | University of Arizona Brand Resources">
            <a:extLst>
              <a:ext uri="{FF2B5EF4-FFF2-40B4-BE49-F238E27FC236}">
                <a16:creationId xmlns:a16="http://schemas.microsoft.com/office/drawing/2014/main" id="{61194C2B-E54D-9396-5EF3-EE97B5121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E53CEA-2445-19A1-8AEE-09F31104AB9C}"/>
              </a:ext>
            </a:extLst>
          </p:cNvPr>
          <p:cNvSpPr txBox="1"/>
          <p:nvPr/>
        </p:nvSpPr>
        <p:spPr>
          <a:xfrm>
            <a:off x="1828800" y="9849014"/>
            <a:ext cx="451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Sullivan and Voigt (2021). </a:t>
            </a:r>
            <a:r>
              <a:rPr lang="en-US" i="1" dirty="0"/>
              <a:t>Comms. Earth &amp; Env.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A43CB62-DE87-91C2-E73A-9CF3B4B147B4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6</a:t>
            </a:fld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28070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6FEAE-F7D8-F8D7-9922-8B844944528E}"/>
              </a:ext>
            </a:extLst>
          </p:cNvPr>
          <p:cNvSpPr txBox="1"/>
          <p:nvPr/>
        </p:nvSpPr>
        <p:spPr>
          <a:xfrm>
            <a:off x="368596" y="190500"/>
            <a:ext cx="175508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de-DE" sz="5000" b="1" dirty="0"/>
              <a:t>M</a:t>
            </a:r>
            <a:r>
              <a:rPr lang="de-DE" sz="5000" dirty="0"/>
              <a:t> – microphysics     </a:t>
            </a:r>
            <a:r>
              <a:rPr lang="de-DE" sz="5000" b="1" dirty="0"/>
              <a:t>V</a:t>
            </a:r>
            <a:r>
              <a:rPr lang="de-DE" sz="5000" dirty="0"/>
              <a:t> – vert res      </a:t>
            </a:r>
            <a:r>
              <a:rPr lang="de-DE" sz="5000" b="1" dirty="0"/>
              <a:t>R</a:t>
            </a:r>
            <a:r>
              <a:rPr lang="de-DE" sz="5000" dirty="0"/>
              <a:t> – ice crystal size     </a:t>
            </a:r>
            <a:r>
              <a:rPr lang="de-DE" sz="5000" b="1" dirty="0"/>
              <a:t>A</a:t>
            </a:r>
            <a:r>
              <a:rPr lang="de-DE" sz="5000" dirty="0"/>
              <a:t> - aerosol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34D4D-0DEA-1F51-6CA9-8DF2ADF16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8" y="1333499"/>
            <a:ext cx="7146647" cy="853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37005-AAD3-862F-BE57-5D66101E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6" y="1333499"/>
            <a:ext cx="7140448" cy="8534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B761D6-182B-84AB-F315-A43BEEA6DE28}"/>
              </a:ext>
            </a:extLst>
          </p:cNvPr>
          <p:cNvSpPr txBox="1"/>
          <p:nvPr/>
        </p:nvSpPr>
        <p:spPr>
          <a:xfrm>
            <a:off x="7938791" y="2389546"/>
            <a:ext cx="994340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b="1" dirty="0">
                <a:solidFill>
                  <a:srgbClr val="DED408"/>
                </a:solidFill>
              </a:rPr>
              <a:t>Heating-cooling dipole increases by a factor of 2 with consistent ice crystal size.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FF2D4-E76E-609C-0CDA-1BD486AB8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08" y="1344385"/>
            <a:ext cx="7131340" cy="8523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7E5AB0-4A5E-B7AE-A6CD-9F63D0D52341}"/>
              </a:ext>
            </a:extLst>
          </p:cNvPr>
          <p:cNvSpPr txBox="1"/>
          <p:nvPr/>
        </p:nvSpPr>
        <p:spPr>
          <a:xfrm>
            <a:off x="8057689" y="6358309"/>
            <a:ext cx="994340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500" b="1" dirty="0">
                <a:solidFill>
                  <a:srgbClr val="00B06F"/>
                </a:solidFill>
              </a:rPr>
              <a:t>Aerosol dependence moderates the dipole somewhat.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A0463AE-00BA-CCE9-87E2-A08BBCE58150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7</a:t>
            </a:fld>
            <a:endParaRPr lang="de-DE" sz="2700" dirty="0"/>
          </a:p>
        </p:txBody>
      </p:sp>
      <p:pic>
        <p:nvPicPr>
          <p:cNvPr id="11" name="Picture 10" descr="Logo | University of Arizona Brand Resources">
            <a:extLst>
              <a:ext uri="{FF2B5EF4-FFF2-40B4-BE49-F238E27FC236}">
                <a16:creationId xmlns:a16="http://schemas.microsoft.com/office/drawing/2014/main" id="{B1FD878C-B2DA-E840-70A7-5F253CA9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A8AF76-F226-BC18-D8B0-849F99E0B790}"/>
              </a:ext>
            </a:extLst>
          </p:cNvPr>
          <p:cNvSpPr txBox="1"/>
          <p:nvPr/>
        </p:nvSpPr>
        <p:spPr>
          <a:xfrm>
            <a:off x="1828800" y="9849014"/>
            <a:ext cx="451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Sullivan and Voigt (2021). </a:t>
            </a:r>
            <a:r>
              <a:rPr lang="en-US" i="1" dirty="0"/>
              <a:t>Comms. Earth &amp; Env.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0D6B836-B739-4FED-9D4D-6AF722406054}"/>
              </a:ext>
            </a:extLst>
          </p:cNvPr>
          <p:cNvSpPr txBox="1"/>
          <p:nvPr/>
        </p:nvSpPr>
        <p:spPr>
          <a:xfrm>
            <a:off x="8753986" y="2934419"/>
            <a:ext cx="792178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3750" b="1" dirty="0">
                <a:solidFill>
                  <a:srgbClr val="0070C0"/>
                </a:solidFill>
              </a:rPr>
              <a:t>Cloud-top cooling is almost 10 times larger 1M </a:t>
            </a:r>
            <a:r>
              <a:rPr lang="de-DE" sz="3750" b="1" dirty="0">
                <a:solidFill>
                  <a:srgbClr val="0070C0"/>
                </a:solidFill>
                <a:sym typeface="Wingdings" panose="05000000000000000000" pitchFamily="2" charset="2"/>
              </a:rPr>
              <a:t> 2M</a:t>
            </a:r>
            <a:r>
              <a:rPr lang="de-DE" sz="375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C8434-DA01-4D8F-ADCD-0127AF36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20CE8-9643-4AF9-AB00-D019DB8143EC}"/>
              </a:ext>
            </a:extLst>
          </p:cNvPr>
          <p:cNvSpPr txBox="1"/>
          <p:nvPr/>
        </p:nvSpPr>
        <p:spPr>
          <a:xfrm>
            <a:off x="8808542" y="221727"/>
            <a:ext cx="720323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3750" b="1" dirty="0"/>
              <a:t>Reanalysis and satellite profiles do not agree.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17734-D0E1-4CEC-9AC7-092FE0CBB845}"/>
              </a:ext>
            </a:extLst>
          </p:cNvPr>
          <p:cNvSpPr txBox="1"/>
          <p:nvPr/>
        </p:nvSpPr>
        <p:spPr>
          <a:xfrm>
            <a:off x="8753985" y="1606776"/>
            <a:ext cx="598011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3900" b="1" dirty="0">
                <a:solidFill>
                  <a:srgbClr val="E34219"/>
                </a:solidFill>
              </a:rPr>
              <a:t>Vertical resolution has little impact.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9497-E115-4E99-BF33-D23576CAED97}"/>
              </a:ext>
            </a:extLst>
          </p:cNvPr>
          <p:cNvSpPr txBox="1"/>
          <p:nvPr/>
        </p:nvSpPr>
        <p:spPr>
          <a:xfrm>
            <a:off x="8753985" y="4313220"/>
            <a:ext cx="809808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3900" b="1" dirty="0">
                <a:solidFill>
                  <a:srgbClr val="F7EC15"/>
                </a:solidFill>
              </a:rPr>
              <a:t>Heating-cooling dipole increases by a factor of 2 with consistent ice crystal size.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126E7-E67C-4227-A185-13518A7E9E30}"/>
              </a:ext>
            </a:extLst>
          </p:cNvPr>
          <p:cNvSpPr txBox="1"/>
          <p:nvPr/>
        </p:nvSpPr>
        <p:spPr>
          <a:xfrm>
            <a:off x="8753984" y="6193824"/>
            <a:ext cx="847488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3900" b="1" dirty="0">
                <a:solidFill>
                  <a:srgbClr val="00B06F"/>
                </a:solidFill>
              </a:rPr>
              <a:t>Aerosol dependence moderates the dipole somewhat.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7A5F97-DD1B-4DBB-AF61-D15462D05F6F}"/>
              </a:ext>
            </a:extLst>
          </p:cNvPr>
          <p:cNvSpPr txBox="1"/>
          <p:nvPr/>
        </p:nvSpPr>
        <p:spPr>
          <a:xfrm>
            <a:off x="8753983" y="7474263"/>
            <a:ext cx="847488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3900" b="1" dirty="0">
                <a:solidFill>
                  <a:srgbClr val="EC8D0E"/>
                </a:solidFill>
              </a:rPr>
              <a:t>Combined aerosol dependence and consistent crystal size agrees best with ERA.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DF400-5976-4269-83BC-E400B7C3995A}"/>
              </a:ext>
            </a:extLst>
          </p:cNvPr>
          <p:cNvSpPr/>
          <p:nvPr/>
        </p:nvSpPr>
        <p:spPr>
          <a:xfrm>
            <a:off x="7950209" y="220493"/>
            <a:ext cx="9705635" cy="91205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E02BB-1BB2-4ED4-B63F-7C5B755BD621}"/>
              </a:ext>
            </a:extLst>
          </p:cNvPr>
          <p:cNvSpPr txBox="1"/>
          <p:nvPr/>
        </p:nvSpPr>
        <p:spPr>
          <a:xfrm>
            <a:off x="8911882" y="995070"/>
            <a:ext cx="8998196" cy="2516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250" b="1" i="1" dirty="0"/>
              <a:t>We can kind of generate </a:t>
            </a:r>
            <a:r>
              <a:rPr lang="en-US" sz="5250" b="1" i="1" dirty="0">
                <a:solidFill>
                  <a:srgbClr val="E34219"/>
                </a:solidFill>
              </a:rPr>
              <a:t>w</a:t>
            </a:r>
            <a:r>
              <a:rPr lang="en-US" sz="5250" b="1" i="1" dirty="0">
                <a:solidFill>
                  <a:srgbClr val="0070C0"/>
                </a:solidFill>
              </a:rPr>
              <a:t>h</a:t>
            </a:r>
            <a:r>
              <a:rPr lang="en-US" sz="5250" b="1" i="1" dirty="0"/>
              <a:t>a</a:t>
            </a:r>
            <a:r>
              <a:rPr lang="en-US" sz="5250" b="1" i="1" dirty="0">
                <a:solidFill>
                  <a:srgbClr val="F7EC15"/>
                </a:solidFill>
              </a:rPr>
              <a:t>t</a:t>
            </a:r>
            <a:r>
              <a:rPr lang="en-US" sz="5250" b="1" i="1" dirty="0">
                <a:solidFill>
                  <a:srgbClr val="00B06F"/>
                </a:solidFill>
              </a:rPr>
              <a:t>e</a:t>
            </a:r>
            <a:r>
              <a:rPr lang="en-US" sz="5250" b="1" i="1" dirty="0">
                <a:solidFill>
                  <a:srgbClr val="0070C0"/>
                </a:solidFill>
              </a:rPr>
              <a:t>v</a:t>
            </a:r>
            <a:r>
              <a:rPr lang="en-US" sz="5250" b="1" i="1" dirty="0">
                <a:solidFill>
                  <a:srgbClr val="00B06F"/>
                </a:solidFill>
              </a:rPr>
              <a:t>e</a:t>
            </a:r>
            <a:r>
              <a:rPr lang="en-US" sz="5250" b="1" i="1" dirty="0">
                <a:solidFill>
                  <a:srgbClr val="E34219"/>
                </a:solidFill>
              </a:rPr>
              <a:t>r</a:t>
            </a:r>
            <a:r>
              <a:rPr lang="en-US" sz="5250" b="1" i="1" dirty="0"/>
              <a:t> we want with ice microphysics switches...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66221-284B-494C-BBD7-3BB1A2C0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9" y="372179"/>
            <a:ext cx="8135700" cy="9723945"/>
          </a:xfrm>
          <a:prstGeom prst="rect">
            <a:avLst/>
          </a:prstGeom>
        </p:spPr>
      </p:pic>
      <p:pic>
        <p:nvPicPr>
          <p:cNvPr id="17" name="Picture 16" descr="Logo | University of Arizona Brand Resources">
            <a:extLst>
              <a:ext uri="{FF2B5EF4-FFF2-40B4-BE49-F238E27FC236}">
                <a16:creationId xmlns:a16="http://schemas.microsoft.com/office/drawing/2014/main" id="{B8DB16BA-57A9-5761-1A37-9FECD77F3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76" y="9029700"/>
            <a:ext cx="1076514" cy="1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354C1CB6-A437-D724-4F11-DB74BEE50F18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/>
              <a:pPr/>
              <a:t>8</a:t>
            </a:fld>
            <a:endParaRPr lang="de-DE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0693F-3CDC-A9EC-7587-0329E987A14B}"/>
              </a:ext>
            </a:extLst>
          </p:cNvPr>
          <p:cNvSpPr txBox="1"/>
          <p:nvPr/>
        </p:nvSpPr>
        <p:spPr>
          <a:xfrm>
            <a:off x="9595592" y="6965154"/>
            <a:ext cx="8135699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250" b="1" i="1" dirty="0"/>
              <a:t>… but we can also understand why.</a:t>
            </a:r>
          </a:p>
        </p:txBody>
      </p:sp>
    </p:spTree>
    <p:extLst>
      <p:ext uri="{BB962C8B-B14F-4D97-AF65-F5344CB8AC3E}">
        <p14:creationId xmlns:p14="http://schemas.microsoft.com/office/powerpoint/2010/main" val="6745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F5119565-46D4-4A85-876E-D2370670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94"/>
            <a:ext cx="18288000" cy="1031065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68DA4D9-15C0-9D11-4EDA-2DC719910087}"/>
              </a:ext>
            </a:extLst>
          </p:cNvPr>
          <p:cNvSpPr/>
          <p:nvPr/>
        </p:nvSpPr>
        <p:spPr>
          <a:xfrm>
            <a:off x="-1" y="-12237"/>
            <a:ext cx="18288000" cy="103106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248AB-5FEC-4BCA-8F60-E3A07A6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9</a:t>
            </a:fld>
            <a:endParaRPr lang="de-D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6F4796-5789-464F-A1C8-75607D2A1479}"/>
              </a:ext>
            </a:extLst>
          </p:cNvPr>
          <p:cNvCxnSpPr>
            <a:cxnSpLocks/>
          </p:cNvCxnSpPr>
          <p:nvPr/>
        </p:nvCxnSpPr>
        <p:spPr>
          <a:xfrm>
            <a:off x="1446754" y="9284800"/>
            <a:ext cx="15203684" cy="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30C38B5-ADAE-41C9-9244-3869ADEF43E6}"/>
              </a:ext>
            </a:extLst>
          </p:cNvPr>
          <p:cNvGrpSpPr/>
          <p:nvPr/>
        </p:nvGrpSpPr>
        <p:grpSpPr>
          <a:xfrm>
            <a:off x="1073068" y="445657"/>
            <a:ext cx="752633" cy="8784406"/>
            <a:chOff x="715378" y="297104"/>
            <a:chExt cx="501755" cy="585627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EDBE5AE-474F-4D16-B076-44B907F11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378" y="580913"/>
              <a:ext cx="0" cy="557246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F3D13D-356C-46AF-B0FF-68045EC63476}"/>
                </a:ext>
              </a:extLst>
            </p:cNvPr>
            <p:cNvSpPr txBox="1"/>
            <p:nvPr/>
          </p:nvSpPr>
          <p:spPr>
            <a:xfrm>
              <a:off x="890976" y="297104"/>
              <a:ext cx="326157" cy="67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i="1" dirty="0"/>
                <a:t>z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B293B0-6311-4A65-8323-189562309808}"/>
              </a:ext>
            </a:extLst>
          </p:cNvPr>
          <p:cNvSpPr txBox="1"/>
          <p:nvPr/>
        </p:nvSpPr>
        <p:spPr>
          <a:xfrm>
            <a:off x="17074304" y="8982673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/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013CD-BC20-48A4-BBE7-42AF8BC7A02B}"/>
              </a:ext>
            </a:extLst>
          </p:cNvPr>
          <p:cNvSpPr txBox="1"/>
          <p:nvPr/>
        </p:nvSpPr>
        <p:spPr>
          <a:xfrm>
            <a:off x="1653239" y="9456003"/>
            <a:ext cx="2521203" cy="7848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500" i="1" dirty="0"/>
              <a:t>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E6424-27F7-4777-A855-EFC105849000}"/>
              </a:ext>
            </a:extLst>
          </p:cNvPr>
          <p:cNvSpPr txBox="1"/>
          <p:nvPr/>
        </p:nvSpPr>
        <p:spPr>
          <a:xfrm>
            <a:off x="7129745" y="9494066"/>
            <a:ext cx="3229089" cy="7848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500" i="1" dirty="0"/>
              <a:t>development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6DC23C-B2D4-486B-B729-997A3419C631}"/>
              </a:ext>
            </a:extLst>
          </p:cNvPr>
          <p:cNvSpPr txBox="1"/>
          <p:nvPr/>
        </p:nvSpPr>
        <p:spPr>
          <a:xfrm>
            <a:off x="12917079" y="9513587"/>
            <a:ext cx="2709396" cy="7848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500" i="1" dirty="0"/>
              <a:t>dissipation</a:t>
            </a:r>
          </a:p>
        </p:txBody>
      </p:sp>
      <p:sp>
        <p:nvSpPr>
          <p:cNvPr id="102" name="Slide Number Placeholder 1">
            <a:extLst>
              <a:ext uri="{FF2B5EF4-FFF2-40B4-BE49-F238E27FC236}">
                <a16:creationId xmlns:a16="http://schemas.microsoft.com/office/drawing/2014/main" id="{7511049F-DFBF-4799-9002-FB183CA08E89}"/>
              </a:ext>
            </a:extLst>
          </p:cNvPr>
          <p:cNvSpPr txBox="1">
            <a:spLocks/>
          </p:cNvSpPr>
          <p:nvPr/>
        </p:nvSpPr>
        <p:spPr>
          <a:xfrm>
            <a:off x="298475" y="9627892"/>
            <a:ext cx="653078" cy="54768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de-DE" sz="27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de-DE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828AEF-5FA2-4E5D-C74B-12F5CD45F68A}"/>
              </a:ext>
            </a:extLst>
          </p:cNvPr>
          <p:cNvSpPr txBox="1"/>
          <p:nvPr/>
        </p:nvSpPr>
        <p:spPr>
          <a:xfrm>
            <a:off x="1701794" y="6963756"/>
            <a:ext cx="4596995" cy="1938992"/>
          </a:xfrm>
          <a:prstGeom prst="rect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AB0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AB0520"/>
                </a:solidFill>
              </a:rPr>
              <a:t>more efficient heterogeneous ice nucleation</a:t>
            </a:r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BC838B99-CA48-5E43-6CB4-EA36C04A6468}"/>
              </a:ext>
            </a:extLst>
          </p:cNvPr>
          <p:cNvSpPr/>
          <p:nvPr/>
        </p:nvSpPr>
        <p:spPr>
          <a:xfrm>
            <a:off x="3622312" y="6131746"/>
            <a:ext cx="641258" cy="577005"/>
          </a:xfrm>
          <a:prstGeom prst="mathPlus">
            <a:avLst>
              <a:gd name="adj1" fmla="val 1069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1ED9CE-C1CA-8B82-13CE-CBF1583AD3B7}"/>
              </a:ext>
            </a:extLst>
          </p:cNvPr>
          <p:cNvSpPr txBox="1"/>
          <p:nvPr/>
        </p:nvSpPr>
        <p:spPr>
          <a:xfrm>
            <a:off x="1732548" y="4286096"/>
            <a:ext cx="4266182" cy="1438855"/>
          </a:xfrm>
          <a:prstGeom prst="rect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AB052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50" i="1" dirty="0">
              <a:solidFill>
                <a:srgbClr val="AB0520"/>
              </a:solidFill>
            </a:endParaRPr>
          </a:p>
          <a:p>
            <a:pPr algn="ctr"/>
            <a:r>
              <a:rPr lang="en-US" sz="4000" i="1" dirty="0">
                <a:solidFill>
                  <a:srgbClr val="AB0520"/>
                </a:solidFill>
              </a:rPr>
              <a:t>decreased conversion to snow</a:t>
            </a:r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9F3D031B-3EAB-02D6-F96A-6D1CE81508DA}"/>
              </a:ext>
            </a:extLst>
          </p:cNvPr>
          <p:cNvSpPr/>
          <p:nvPr/>
        </p:nvSpPr>
        <p:spPr>
          <a:xfrm>
            <a:off x="3614628" y="3378191"/>
            <a:ext cx="641258" cy="577005"/>
          </a:xfrm>
          <a:prstGeom prst="mathPlus">
            <a:avLst>
              <a:gd name="adj1" fmla="val 1069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4D55EA-34F8-7837-D9A1-2C4C45A30EC9}"/>
              </a:ext>
            </a:extLst>
          </p:cNvPr>
          <p:cNvSpPr txBox="1"/>
          <p:nvPr/>
        </p:nvSpPr>
        <p:spPr>
          <a:xfrm>
            <a:off x="1734792" y="1723852"/>
            <a:ext cx="4400931" cy="1323439"/>
          </a:xfrm>
          <a:prstGeom prst="rect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AB0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AB0520"/>
                </a:solidFill>
              </a:rPr>
              <a:t>microphysical-dynamic feedbacks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F737B3-65B5-1442-BA59-245ED6673548}"/>
              </a:ext>
            </a:extLst>
          </p:cNvPr>
          <p:cNvSpPr txBox="1"/>
          <p:nvPr/>
        </p:nvSpPr>
        <p:spPr>
          <a:xfrm>
            <a:off x="4330649" y="-31758"/>
            <a:ext cx="10366354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250" b="1" i="1" dirty="0"/>
              <a:t>… but we can also understand why.</a:t>
            </a:r>
          </a:p>
        </p:txBody>
      </p:sp>
      <p:sp>
        <p:nvSpPr>
          <p:cNvPr id="40" name="Equals 39">
            <a:extLst>
              <a:ext uri="{FF2B5EF4-FFF2-40B4-BE49-F238E27FC236}">
                <a16:creationId xmlns:a16="http://schemas.microsoft.com/office/drawing/2014/main" id="{91152638-62AA-8546-4B14-6B8CF3D6D87C}"/>
              </a:ext>
            </a:extLst>
          </p:cNvPr>
          <p:cNvSpPr/>
          <p:nvPr/>
        </p:nvSpPr>
        <p:spPr>
          <a:xfrm>
            <a:off x="7509910" y="4503613"/>
            <a:ext cx="960634" cy="1287267"/>
          </a:xfrm>
          <a:prstGeom prst="mathEqual">
            <a:avLst>
              <a:gd name="adj1" fmla="val 10700"/>
              <a:gd name="adj2" fmla="val 1176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E2383B-20C5-4FA1-A1FB-D52F0BC34B08}"/>
              </a:ext>
            </a:extLst>
          </p:cNvPr>
          <p:cNvSpPr txBox="1"/>
          <p:nvPr/>
        </p:nvSpPr>
        <p:spPr>
          <a:xfrm>
            <a:off x="9025306" y="4153594"/>
            <a:ext cx="4002467" cy="21698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/>
              <a:t>larger ice cloud radiative heating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75945C-1884-33AE-99E5-9C87B2AD4E0D}"/>
              </a:ext>
            </a:extLst>
          </p:cNvPr>
          <p:cNvSpPr txBox="1"/>
          <p:nvPr/>
        </p:nvSpPr>
        <p:spPr>
          <a:xfrm>
            <a:off x="6909987" y="7241176"/>
            <a:ext cx="100969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 2: </a:t>
            </a:r>
            <a:r>
              <a:rPr lang="de-DE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Lagrangian perspective using trajectories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BACE972-C131-98DC-C297-75FCEF900035}"/>
              </a:ext>
            </a:extLst>
          </p:cNvPr>
          <p:cNvCxnSpPr/>
          <p:nvPr/>
        </p:nvCxnSpPr>
        <p:spPr>
          <a:xfrm>
            <a:off x="6553492" y="3899097"/>
            <a:ext cx="1716180" cy="3168050"/>
          </a:xfrm>
          <a:prstGeom prst="straightConnector1">
            <a:avLst/>
          </a:prstGeom>
          <a:ln w="63500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1646DE0-9D15-E6E7-19F9-7A5A32E6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940" y="1300638"/>
            <a:ext cx="9568059" cy="236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DE049-1681-E480-1A36-09AB68ED76C7}"/>
              </a:ext>
            </a:extLst>
          </p:cNvPr>
          <p:cNvSpPr txBox="1"/>
          <p:nvPr/>
        </p:nvSpPr>
        <p:spPr>
          <a:xfrm>
            <a:off x="12626962" y="3203401"/>
            <a:ext cx="5661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Communications Earth &amp; Environment 2021</a:t>
            </a:r>
          </a:p>
        </p:txBody>
      </p:sp>
    </p:spTree>
    <p:extLst>
      <p:ext uri="{BB962C8B-B14F-4D97-AF65-F5344CB8AC3E}">
        <p14:creationId xmlns:p14="http://schemas.microsoft.com/office/powerpoint/2010/main" val="21272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/>
      <p:bldP spid="3" grpId="0"/>
    </p:bldLst>
  </p:timing>
</p:sld>
</file>

<file path=ppt/theme/theme1.xml><?xml version="1.0" encoding="utf-8"?>
<a:theme xmlns:a="http://schemas.openxmlformats.org/drawingml/2006/main" name="UArizona Profess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B04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rizona Professional" id="{00029ADC-C40C-E840-8C76-A830D4725332}" vid="{14B34F41-2AD1-0A45-8635-3C8C8776F7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UArizona Professional</Template>
  <TotalTime>9101</TotalTime>
  <Words>1060</Words>
  <Application>Microsoft Office PowerPoint</Application>
  <PresentationFormat>Custom</PresentationFormat>
  <Paragraphs>201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UArizona Professional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 Meeting</dc:title>
  <cp:lastModifiedBy>Sylvia Sullivan</cp:lastModifiedBy>
  <cp:revision>100</cp:revision>
  <dcterms:created xsi:type="dcterms:W3CDTF">2021-02-11T20:10:20Z</dcterms:created>
  <dcterms:modified xsi:type="dcterms:W3CDTF">2022-07-25T17:16:06Z</dcterms:modified>
</cp:coreProperties>
</file>