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3239">
          <p15:clr>
            <a:srgbClr val="A4A3A4"/>
          </p15:clr>
        </p15:guide>
        <p15:guide id="4" pos="2878">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6" roundtripDataSignature="AMtx7mjlk0tzFbDjmZmzvnh19QEIQUOt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757F2D-5816-4415-88EC-F9FBF95480BB}">
  <a:tblStyle styleId="{FB757F2D-5816-4415-88EC-F9FBF95480B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3239" orient="horz"/>
        <p:guide pos="2878"/>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1pPr>
            <a:lvl2pPr indent="-228600" lvl="1" marL="9144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2pPr>
            <a:lvl3pPr indent="-228600" lvl="2" marL="13716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rPr lang="en-GB"/>
              <a:t>Original Title:</a:t>
            </a:r>
            <a:r>
              <a:rPr b="1" lang="en-GB"/>
              <a:t> Convergence of Aqua-planet Experiments with Explicit Convection at resolution from 157 km up to 1.2km. How far are we from ITCZ convergence?</a:t>
            </a:r>
            <a:endParaRPr b="1"/>
          </a:p>
          <a:p>
            <a:pPr indent="0" lvl="0" marL="0" rtl="0" algn="l">
              <a:lnSpc>
                <a:spcPct val="100000"/>
              </a:lnSpc>
              <a:spcBef>
                <a:spcPts val="270"/>
              </a:spcBef>
              <a:spcAft>
                <a:spcPts val="0"/>
              </a:spcAft>
              <a:buSzPts val="1400"/>
              <a:buNone/>
            </a:pPr>
            <a:r>
              <a:rPr lang="en-GB"/>
              <a:t>Possible titles:</a:t>
            </a:r>
            <a:endParaRPr/>
          </a:p>
          <a:p>
            <a:pPr indent="-317500" lvl="0" marL="457200" rtl="0" algn="l">
              <a:lnSpc>
                <a:spcPct val="100000"/>
              </a:lnSpc>
              <a:spcBef>
                <a:spcPts val="270"/>
              </a:spcBef>
              <a:spcAft>
                <a:spcPts val="0"/>
              </a:spcAft>
              <a:buSzPts val="1400"/>
              <a:buChar char="-"/>
            </a:pPr>
            <a:r>
              <a:rPr lang="en-GB"/>
              <a:t>Convergence of aqua-planet experiments with explicit convection across different horizontal resolutions </a:t>
            </a:r>
            <a:endParaRPr/>
          </a:p>
          <a:p>
            <a:pPr indent="-317500" lvl="0" marL="457200" rtl="0" algn="l">
              <a:lnSpc>
                <a:spcPct val="100000"/>
              </a:lnSpc>
              <a:spcBef>
                <a:spcPts val="0"/>
              </a:spcBef>
              <a:spcAft>
                <a:spcPts val="0"/>
              </a:spcAft>
              <a:buSzPts val="1400"/>
              <a:buChar char="-"/>
            </a:pPr>
            <a:r>
              <a:rPr lang="en-GB"/>
              <a:t>Convergence of aqua-planet experiments with increasing resolution for Global Storm Resolving Models</a:t>
            </a:r>
            <a:endParaRPr/>
          </a:p>
          <a:p>
            <a:pPr indent="-317500" lvl="0" marL="457200" rtl="0" algn="l">
              <a:lnSpc>
                <a:spcPct val="100000"/>
              </a:lnSpc>
              <a:spcBef>
                <a:spcPts val="0"/>
              </a:spcBef>
              <a:spcAft>
                <a:spcPts val="0"/>
              </a:spcAft>
              <a:buSzPts val="1400"/>
              <a:buChar char="-"/>
            </a:pPr>
            <a:r>
              <a:rPr lang="en-GB"/>
              <a:t>How far are we from the general circulation convergence?</a:t>
            </a:r>
            <a:endParaRPr/>
          </a:p>
          <a:p>
            <a:pPr indent="-317500" lvl="0" marL="457200" rtl="0" algn="l">
              <a:lnSpc>
                <a:spcPct val="100000"/>
              </a:lnSpc>
              <a:spcBef>
                <a:spcPts val="0"/>
              </a:spcBef>
              <a:spcAft>
                <a:spcPts val="0"/>
              </a:spcAft>
              <a:buSzPts val="1400"/>
              <a:buChar char="-"/>
            </a:pPr>
            <a:r>
              <a:rPr lang="en-GB"/>
              <a:t>Does Global Storm Resolving Models converge? </a:t>
            </a:r>
            <a:endParaRPr/>
          </a:p>
        </p:txBody>
      </p:sp>
      <p:sp>
        <p:nvSpPr>
          <p:cNvPr id="20" name="Google Shape;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cb02ba999_1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3cb02ba999_1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173" name="Google Shape;173;g13cb02ba999_1_1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cfc9e9bb2_23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3cfc9e9bb2_23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solidFill>
                <a:srgbClr val="00000A"/>
              </a:solidFill>
            </a:endParaRPr>
          </a:p>
        </p:txBody>
      </p:sp>
      <p:sp>
        <p:nvSpPr>
          <p:cNvPr id="180" name="Google Shape;180;g13cfc9e9bb2_23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cfc9e9bb2_23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3cfc9e9bb2_23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188" name="Google Shape;188;g13cfc9e9bb2_23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3d1835ae5e_8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3d1835ae5e_8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195" name="Google Shape;195;g13d1835ae5e_8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d1dc20706_19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3d1dc20706_19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203" name="Google Shape;203;g13d1dc20706_19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d1dc20706_19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13d1dc20706_19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211" name="Google Shape;211;g13d1dc20706_19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d1dc20706_19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3d1dc20706_19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219" name="Google Shape;219;g13d1dc20706_19_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e831c569f_27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3e831c569f_27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227" name="Google Shape;227;g13e831c569f_27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cfc9e9bb2_23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3cfc9e9bb2_23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235" name="Google Shape;235;g13cfc9e9bb2_23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dc7b7f1b5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3dc7b7f1b5_4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100"/>
              <a:buNone/>
            </a:pPr>
            <a:r>
              <a:t/>
            </a:r>
            <a:endParaRPr/>
          </a:p>
        </p:txBody>
      </p:sp>
      <p:sp>
        <p:nvSpPr>
          <p:cNvPr id="242" name="Google Shape;242;g13dc7b7f1b5_4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13cb02ba999_1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g13cb02ba999_1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270"/>
              </a:spcBef>
              <a:spcAft>
                <a:spcPts val="0"/>
              </a:spcAft>
              <a:buClr>
                <a:schemeClr val="dk1"/>
              </a:buClr>
              <a:buSzPts val="1100"/>
              <a:buFont typeface="Arial"/>
              <a:buNone/>
            </a:pPr>
            <a:r>
              <a:rPr lang="en-GB"/>
              <a:t>Earth systems models or ESMs have developed over the years since the landmark paper of Smagorinsky in 1963 for different purposes. One category of them are the Global Storm Resolving models (GSRMs)  which are designed to solve different flavors of non-hydrostatic equations through the usage of km-scale global grids.  For example, the ICON model is Icosahedral non-hydrostatic model GSRMs, which is been developed at the Max-planck Institute of Meteorology in Germany and has been used in our experiments.</a:t>
            </a:r>
            <a:endParaRPr/>
          </a:p>
          <a:p>
            <a:pPr indent="0" lvl="0" marL="0" rtl="0" algn="l">
              <a:spcBef>
                <a:spcPts val="270"/>
              </a:spcBef>
              <a:spcAft>
                <a:spcPts val="0"/>
              </a:spcAft>
              <a:buClr>
                <a:schemeClr val="dk1"/>
              </a:buClr>
              <a:buSzPts val="1100"/>
              <a:buFont typeface="Arial"/>
              <a:buNone/>
            </a:pPr>
            <a:r>
              <a:rPr lang="en-GB"/>
              <a:t>This type of ESMs is able to simulate deep and shallow convection explicitly. Thus , avoiding the usage of convection parameterisation and avoid the known problems of it. However, this category of ESMs requires large computation power to solve several days or months and more ove it present several technical challenges in the field of computer science. This have been one of the main drawbacks of GSRMs. </a:t>
            </a:r>
            <a:endParaRPr/>
          </a:p>
          <a:p>
            <a:pPr indent="0" lvl="0" marL="0" rtl="0" algn="l">
              <a:spcBef>
                <a:spcPts val="270"/>
              </a:spcBef>
              <a:spcAft>
                <a:spcPts val="0"/>
              </a:spcAft>
              <a:buClr>
                <a:schemeClr val="dk1"/>
              </a:buClr>
              <a:buSzPts val="1100"/>
              <a:buFont typeface="Arial"/>
              <a:buNone/>
            </a:pPr>
            <a:r>
              <a:rPr lang="en-GB">
                <a:solidFill>
                  <a:srgbClr val="00000A"/>
                </a:solidFill>
              </a:rPr>
              <a:t>The pioneer GSRM was NICAM wich used one of the most known historical supercomputers, the Earth Simulator with 41 TFLOPs of performance. This dates in the early 2000’s. At this time thinking to run GSRMs for months was unthinkable but the technology progressed since that date as observed in the Performance development Top500 graph. This year we have the first exascale supercomputer frontier and in the upcoming years we will have more of them as JUPITER the planned first exascale supercomputer in Europe by 2023. </a:t>
            </a:r>
            <a:endParaRPr>
              <a:solidFill>
                <a:srgbClr val="00000A"/>
              </a:solidFill>
            </a:endParaRPr>
          </a:p>
          <a:p>
            <a:pPr indent="0" lvl="0" marL="0" rtl="0" algn="l">
              <a:spcBef>
                <a:spcPts val="270"/>
              </a:spcBef>
              <a:spcAft>
                <a:spcPts val="0"/>
              </a:spcAft>
              <a:buClr>
                <a:schemeClr val="dk1"/>
              </a:buClr>
              <a:buSzPts val="1100"/>
              <a:buFont typeface="Arial"/>
              <a:buNone/>
            </a:pPr>
            <a:r>
              <a:rPr lang="en-GB">
                <a:solidFill>
                  <a:srgbClr val="00000A"/>
                </a:solidFill>
              </a:rPr>
              <a:t>This would mean that the technology is at reach of our hands, to run decadal simulations and understand more earth climate but....</a:t>
            </a:r>
            <a:r>
              <a:rPr lang="en-GB">
                <a:solidFill>
                  <a:srgbClr val="0E101A"/>
                </a:solidFill>
              </a:rPr>
              <a:t> some question arises:</a:t>
            </a:r>
            <a:endParaRPr>
              <a:solidFill>
                <a:srgbClr val="0E101A"/>
              </a:solidFill>
            </a:endParaRPr>
          </a:p>
          <a:p>
            <a:pPr indent="-285750" lvl="0" marL="457200" rtl="0" algn="l">
              <a:lnSpc>
                <a:spcPct val="115000"/>
              </a:lnSpc>
              <a:spcBef>
                <a:spcPts val="0"/>
              </a:spcBef>
              <a:spcAft>
                <a:spcPts val="0"/>
              </a:spcAft>
              <a:buClr>
                <a:srgbClr val="0E101A"/>
              </a:buClr>
              <a:buSzPts val="900"/>
              <a:buChar char="●"/>
            </a:pPr>
            <a:r>
              <a:rPr lang="en-GB">
                <a:solidFill>
                  <a:srgbClr val="0E101A"/>
                </a:solidFill>
              </a:rPr>
              <a:t>Does this approach converge?</a:t>
            </a:r>
            <a:endParaRPr>
              <a:solidFill>
                <a:srgbClr val="0E101A"/>
              </a:solidFill>
            </a:endParaRPr>
          </a:p>
          <a:p>
            <a:pPr indent="-285750" lvl="0" marL="457200" rtl="0" algn="l">
              <a:lnSpc>
                <a:spcPct val="115000"/>
              </a:lnSpc>
              <a:spcBef>
                <a:spcPts val="0"/>
              </a:spcBef>
              <a:spcAft>
                <a:spcPts val="0"/>
              </a:spcAft>
              <a:buClr>
                <a:srgbClr val="0E101A"/>
              </a:buClr>
              <a:buSzPts val="900"/>
              <a:buChar char="●"/>
            </a:pPr>
            <a:r>
              <a:rPr lang="en-GB">
                <a:solidFill>
                  <a:srgbClr val="0E101A"/>
                </a:solidFill>
              </a:rPr>
              <a:t>How far do we need to refine the horizontal model resolution to obtain a statistical convergence of the general circulation? For example, the intertropical convergence zone (ITCZ)</a:t>
            </a:r>
            <a:endParaRPr>
              <a:solidFill>
                <a:srgbClr val="0E101A"/>
              </a:solidFill>
            </a:endParaRPr>
          </a:p>
          <a:p>
            <a:pPr indent="0" lvl="0" marL="0" rtl="0" algn="just">
              <a:lnSpc>
                <a:spcPct val="110000"/>
              </a:lnSpc>
              <a:spcBef>
                <a:spcPts val="600"/>
              </a:spcBef>
              <a:spcAft>
                <a:spcPts val="0"/>
              </a:spcAft>
              <a:buClr>
                <a:schemeClr val="dk1"/>
              </a:buClr>
              <a:buSzPts val="1100"/>
              <a:buFont typeface="Arial"/>
              <a:buNone/>
            </a:pPr>
            <a:r>
              <a:rPr lang="en-GB">
                <a:solidFill>
                  <a:srgbClr val="00000A"/>
                </a:solidFill>
              </a:rPr>
              <a:t>-&gt; </a:t>
            </a:r>
            <a:r>
              <a:rPr lang="en-GB"/>
              <a:t>And those are the question I would like to address with today’s presentation.</a:t>
            </a:r>
            <a:endParaRPr>
              <a:solidFill>
                <a:srgbClr val="00000A"/>
              </a:solidFill>
            </a:endParaRPr>
          </a:p>
        </p:txBody>
      </p:sp>
      <p:sp>
        <p:nvSpPr>
          <p:cNvPr id="45" name="Google Shape;45;g13cb02ba999_1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cb02ba999_1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g13cb02ba999_1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Clr>
                <a:schemeClr val="dk1"/>
              </a:buClr>
              <a:buSzPts val="1100"/>
              <a:buFont typeface="Arial"/>
              <a:buNone/>
            </a:pPr>
            <a:r>
              <a:rPr lang="en-GB"/>
              <a:t>To do this, we decided on a series of experiments following or inspired by the work of Williamson and Medeiros [4,5,6]. Moreover, we took into account the protocol proposed at the Cloud Feedback Model intercomparison project (CFMIP), the aqua-control [7].</a:t>
            </a:r>
            <a:endParaRPr/>
          </a:p>
          <a:p>
            <a:pPr indent="0" lvl="0" marL="0" rtl="0" algn="l">
              <a:lnSpc>
                <a:spcPct val="100000"/>
              </a:lnSpc>
              <a:spcBef>
                <a:spcPts val="270"/>
              </a:spcBef>
              <a:spcAft>
                <a:spcPts val="0"/>
              </a:spcAft>
              <a:buClr>
                <a:schemeClr val="dk1"/>
              </a:buClr>
              <a:buSzPts val="1100"/>
              <a:buFont typeface="Arial"/>
              <a:buNone/>
            </a:pPr>
            <a:r>
              <a:rPr lang="en-GB"/>
              <a:t>The experiment consists of an idealized Earth-like atmosphere without sea-ice nor land, with a perpetual equinox and diurnal cycle, and, a constant zonal sea surface temperature. There are different zonal profiles as described by Neale and Hoskins and observed on the lower plot. It has normally a peak at the equator and a gradient of temperature from the tropics to the poles. In </a:t>
            </a:r>
            <a:r>
              <a:rPr lang="en-GB"/>
              <a:t>our</a:t>
            </a:r>
            <a:r>
              <a:rPr lang="en-GB"/>
              <a:t> case we choose the QOBS SST profiles since it has a closer answer to earth atmosphere </a:t>
            </a:r>
            <a:r>
              <a:rPr lang="en-GB"/>
              <a:t>characteristic compared to Control or the others</a:t>
            </a:r>
            <a:r>
              <a:rPr lang="en-GB"/>
              <a:t>. And voila we have the aquaplanet, an example can bee seen here where we show the total cloud cover with the experiment of 5 kms.</a:t>
            </a:r>
            <a:endParaRPr/>
          </a:p>
          <a:p>
            <a:pPr indent="0" lvl="0" marL="0" rtl="0" algn="l">
              <a:lnSpc>
                <a:spcPct val="100000"/>
              </a:lnSpc>
              <a:spcBef>
                <a:spcPts val="270"/>
              </a:spcBef>
              <a:spcAft>
                <a:spcPts val="0"/>
              </a:spcAft>
              <a:buClr>
                <a:schemeClr val="dk1"/>
              </a:buClr>
              <a:buSzPts val="1100"/>
              <a:buFont typeface="Arial"/>
              <a:buNone/>
            </a:pPr>
            <a:r>
              <a:t/>
            </a:r>
            <a:endParaRPr/>
          </a:p>
          <a:p>
            <a:pPr indent="0" lvl="0" marL="0" rtl="0" algn="l">
              <a:lnSpc>
                <a:spcPct val="100000"/>
              </a:lnSpc>
              <a:spcBef>
                <a:spcPts val="270"/>
              </a:spcBef>
              <a:spcAft>
                <a:spcPts val="0"/>
              </a:spcAft>
              <a:buClr>
                <a:schemeClr val="dk1"/>
              </a:buClr>
              <a:buSzPts val="1100"/>
              <a:buFont typeface="Arial"/>
              <a:buNone/>
            </a:pPr>
            <a:r>
              <a:rPr lang="en-GB"/>
              <a:t>But what about the integration and spin-up </a:t>
            </a:r>
            <a:r>
              <a:rPr lang="en-GB"/>
              <a:t>requirement? According to the protocol, it is </a:t>
            </a:r>
            <a:r>
              <a:rPr lang="en-GB"/>
              <a:t>10 years of integration time and 6 months of spin-up. This is not viable with high resolutions for several reasons, not only the heavy computation cost and time required to run the simulation but also the limit in memory of storage of the output.</a:t>
            </a:r>
            <a:endParaRPr/>
          </a:p>
          <a:p>
            <a:pPr indent="0" lvl="0" marL="0" rtl="0" algn="l">
              <a:lnSpc>
                <a:spcPct val="100000"/>
              </a:lnSpc>
              <a:spcBef>
                <a:spcPts val="270"/>
              </a:spcBef>
              <a:spcAft>
                <a:spcPts val="0"/>
              </a:spcAft>
              <a:buClr>
                <a:schemeClr val="dk1"/>
              </a:buClr>
              <a:buSzPts val="1100"/>
              <a:buFont typeface="Arial"/>
              <a:buNone/>
            </a:pPr>
            <a:r>
              <a:t/>
            </a:r>
            <a:endParaRPr/>
          </a:p>
          <a:p>
            <a:pPr indent="0" lvl="0" marL="0" rtl="0" algn="l">
              <a:lnSpc>
                <a:spcPct val="100000"/>
              </a:lnSpc>
              <a:spcBef>
                <a:spcPts val="270"/>
              </a:spcBef>
              <a:spcAft>
                <a:spcPts val="0"/>
              </a:spcAft>
              <a:buClr>
                <a:schemeClr val="dk1"/>
              </a:buClr>
              <a:buSzPts val="1100"/>
              <a:buFont typeface="Arial"/>
              <a:buNone/>
            </a:pPr>
            <a:r>
              <a:rPr lang="en-GB"/>
              <a:t>-&gt; Thus, there is a need for an initialization strategy, to reduce the spin-up time to weeks, ideally, and to define how many months are representative of a large integration time.</a:t>
            </a:r>
            <a:endParaRPr/>
          </a:p>
          <a:p>
            <a:pPr indent="0" lvl="0" marL="0" rtl="0" algn="l">
              <a:lnSpc>
                <a:spcPct val="100000"/>
              </a:lnSpc>
              <a:spcBef>
                <a:spcPts val="270"/>
              </a:spcBef>
              <a:spcAft>
                <a:spcPts val="0"/>
              </a:spcAft>
              <a:buSzPts val="1400"/>
              <a:buNone/>
            </a:pPr>
            <a:r>
              <a:t/>
            </a:r>
            <a:endParaRPr/>
          </a:p>
        </p:txBody>
      </p:sp>
      <p:sp>
        <p:nvSpPr>
          <p:cNvPr id="65" name="Google Shape;65;g13cb02ba999_1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cb02ba99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g13cb02ba999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270"/>
              </a:spcBef>
              <a:spcAft>
                <a:spcPts val="0"/>
              </a:spcAft>
              <a:buClr>
                <a:schemeClr val="dk1"/>
              </a:buClr>
              <a:buSzPts val="1100"/>
              <a:buFont typeface="Arial"/>
              <a:buNone/>
            </a:pPr>
            <a:r>
              <a:rPr lang="en-GB"/>
              <a:t>The initialisation strategy can be appreciated in the present figure, where the x-axis is the amount of simulated days, the y-axis the global mean precipitation flux ,and each experiments has a different color according to its resolution. The experiments resolutions goes from 160 km to 1 km resolution in a cascade fashion.</a:t>
            </a:r>
            <a:endParaRPr/>
          </a:p>
          <a:p>
            <a:pPr indent="0" lvl="0" marL="0" rtl="0" algn="l">
              <a:lnSpc>
                <a:spcPct val="100000"/>
              </a:lnSpc>
              <a:spcBef>
                <a:spcPts val="270"/>
              </a:spcBef>
              <a:spcAft>
                <a:spcPts val="0"/>
              </a:spcAft>
              <a:buClr>
                <a:schemeClr val="dk1"/>
              </a:buClr>
              <a:buSzPts val="1100"/>
              <a:buFont typeface="Arial"/>
              <a:buNone/>
            </a:pPr>
            <a:r>
              <a:rPr lang="en-GB"/>
              <a:t>But </a:t>
            </a:r>
            <a:r>
              <a:rPr lang="en-GB"/>
              <a:t>what</a:t>
            </a:r>
            <a:r>
              <a:rPr lang="en-GB"/>
              <a:t> this mean…This mean that we run a coarser resolution from a theoretical profile, an uniform stable  atmosphere. Once it overcome the spin up and reach the end of the integration time,  we take its instantaneous output of different fields and use it as an initial state or approximation for the next resolution. For example, the experiment of 40 km is initialized using the 80 km last step of its integration time. This procedure happens for each resolution, which resembles a cascade. </a:t>
            </a:r>
            <a:endParaRPr/>
          </a:p>
          <a:p>
            <a:pPr indent="0" lvl="0" marL="0" rtl="0" algn="l">
              <a:lnSpc>
                <a:spcPct val="100000"/>
              </a:lnSpc>
              <a:spcBef>
                <a:spcPts val="270"/>
              </a:spcBef>
              <a:spcAft>
                <a:spcPts val="0"/>
              </a:spcAft>
              <a:buClr>
                <a:schemeClr val="dk1"/>
              </a:buClr>
              <a:buSzPts val="1100"/>
              <a:buFont typeface="Arial"/>
              <a:buNone/>
            </a:pPr>
            <a:r>
              <a:rPr lang="en-GB"/>
              <a:t>With this type of strategy we were able to reduce the spin up from 6 months to barely 15-30 days andiIf we want to be conservative I would choose 2 months. </a:t>
            </a:r>
            <a:endParaRPr/>
          </a:p>
          <a:p>
            <a:pPr indent="0" lvl="0" marL="0" rtl="0" algn="l">
              <a:lnSpc>
                <a:spcPct val="100000"/>
              </a:lnSpc>
              <a:spcBef>
                <a:spcPts val="270"/>
              </a:spcBef>
              <a:spcAft>
                <a:spcPts val="0"/>
              </a:spcAft>
              <a:buClr>
                <a:schemeClr val="dk1"/>
              </a:buClr>
              <a:buSzPts val="1100"/>
              <a:buFont typeface="Arial"/>
              <a:buNone/>
            </a:pPr>
            <a:r>
              <a:t/>
            </a:r>
            <a:endParaRPr/>
          </a:p>
          <a:p>
            <a:pPr indent="0" lvl="0" marL="0" rtl="0" algn="l">
              <a:lnSpc>
                <a:spcPct val="100000"/>
              </a:lnSpc>
              <a:spcBef>
                <a:spcPts val="270"/>
              </a:spcBef>
              <a:spcAft>
                <a:spcPts val="0"/>
              </a:spcAft>
              <a:buClr>
                <a:schemeClr val="dk1"/>
              </a:buClr>
              <a:buSzPts val="1100"/>
              <a:buFont typeface="Arial"/>
              <a:buNone/>
            </a:pPr>
            <a:r>
              <a:rPr lang="en-GB"/>
              <a:t># To say?? The observed peaks are due to the spin-up time which reduces according to how close or how big the jump between resolutions is. Besides, there is no error or bias transported from the coarse resolution into the finer one. </a:t>
            </a:r>
            <a:endParaRPr/>
          </a:p>
          <a:p>
            <a:pPr indent="0" lvl="0" marL="0" rtl="0" algn="l">
              <a:lnSpc>
                <a:spcPct val="100000"/>
              </a:lnSpc>
              <a:spcBef>
                <a:spcPts val="270"/>
              </a:spcBef>
              <a:spcAft>
                <a:spcPts val="0"/>
              </a:spcAft>
              <a:buClr>
                <a:schemeClr val="dk1"/>
              </a:buClr>
              <a:buSzPts val="1100"/>
              <a:buFont typeface="Arial"/>
              <a:buNone/>
            </a:pPr>
            <a:r>
              <a:t/>
            </a:r>
            <a:endParaRPr/>
          </a:p>
          <a:p>
            <a:pPr indent="0" lvl="0" marL="0" rtl="0" algn="l">
              <a:lnSpc>
                <a:spcPct val="100000"/>
              </a:lnSpc>
              <a:spcBef>
                <a:spcPts val="270"/>
              </a:spcBef>
              <a:spcAft>
                <a:spcPts val="0"/>
              </a:spcAft>
              <a:buSzPts val="1400"/>
              <a:buNone/>
            </a:pPr>
            <a:r>
              <a:rPr lang="en-GB"/>
              <a:t>-&gt; </a:t>
            </a:r>
            <a:r>
              <a:rPr lang="en-GB"/>
              <a:t>Thus, this approach is quite viable to perform high resolution experiments in Aqua-Planets</a:t>
            </a:r>
            <a:r>
              <a:rPr lang="en-GB"/>
              <a:t> and we can </a:t>
            </a:r>
            <a:r>
              <a:rPr lang="en-GB">
                <a:solidFill>
                  <a:srgbClr val="00000A"/>
                </a:solidFill>
              </a:rPr>
              <a:t>proceed with the main question, are we converging?</a:t>
            </a:r>
            <a:endParaRPr/>
          </a:p>
        </p:txBody>
      </p:sp>
      <p:sp>
        <p:nvSpPr>
          <p:cNvPr id="86" name="Google Shape;86;g13cb02ba999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cb02ba999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13cb02ba999_1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Clr>
                <a:schemeClr val="dk1"/>
              </a:buClr>
              <a:buSzPts val="1100"/>
              <a:buFont typeface="Arial"/>
              <a:buNone/>
            </a:pPr>
            <a:r>
              <a:rPr lang="en-GB"/>
              <a:t>First, we should look at the global average quantities. In this case, we are looking at the energy balance at the surface. </a:t>
            </a:r>
            <a:endParaRPr/>
          </a:p>
          <a:p>
            <a:pPr indent="0" lvl="0" marL="0" rtl="0" algn="l">
              <a:lnSpc>
                <a:spcPct val="100000"/>
              </a:lnSpc>
              <a:spcBef>
                <a:spcPts val="270"/>
              </a:spcBef>
              <a:spcAft>
                <a:spcPts val="0"/>
              </a:spcAft>
              <a:buClr>
                <a:schemeClr val="dk1"/>
              </a:buClr>
              <a:buSzPts val="1100"/>
              <a:buFont typeface="Arial"/>
              <a:buNone/>
            </a:pPr>
            <a:r>
              <a:rPr lang="en-GB"/>
              <a:t>On the left, we have its convergence compared to resolution and the absolute difference with respect to the finer resolution. In this point, the experiment of 1 km is taken as reference since it is considered to be closer to the true. </a:t>
            </a:r>
            <a:endParaRPr/>
          </a:p>
          <a:p>
            <a:pPr indent="0" lvl="0" marL="0" rtl="0" algn="l">
              <a:lnSpc>
                <a:spcPct val="100000"/>
              </a:lnSpc>
              <a:spcBef>
                <a:spcPts val="270"/>
              </a:spcBef>
              <a:spcAft>
                <a:spcPts val="0"/>
              </a:spcAft>
              <a:buClr>
                <a:schemeClr val="dk1"/>
              </a:buClr>
              <a:buSzPts val="1100"/>
              <a:buFont typeface="Arial"/>
              <a:buNone/>
            </a:pPr>
            <a:r>
              <a:rPr lang="en-GB"/>
              <a:t>At first, let see sensible and latent heat, with colors blue and green, seems to achieve convergence early </a:t>
            </a:r>
            <a:r>
              <a:rPr lang="en-GB"/>
              <a:t>around</a:t>
            </a:r>
            <a:r>
              <a:rPr lang="en-GB"/>
              <a:t> resolutions of 10km are good to go. </a:t>
            </a:r>
            <a:endParaRPr/>
          </a:p>
          <a:p>
            <a:pPr indent="0" lvl="0" marL="0" rtl="0" algn="l">
              <a:lnSpc>
                <a:spcPct val="100000"/>
              </a:lnSpc>
              <a:spcBef>
                <a:spcPts val="270"/>
              </a:spcBef>
              <a:spcAft>
                <a:spcPts val="0"/>
              </a:spcAft>
              <a:buSzPts val="1100"/>
              <a:buNone/>
            </a:pPr>
            <a:r>
              <a:rPr lang="en-GB"/>
              <a:t>On the other hand, net longwave radiation starts to converge at a higher resolution 10 - 5 km. </a:t>
            </a:r>
            <a:endParaRPr/>
          </a:p>
          <a:p>
            <a:pPr indent="0" lvl="0" marL="0" rtl="0" algn="l">
              <a:lnSpc>
                <a:spcPct val="100000"/>
              </a:lnSpc>
              <a:spcBef>
                <a:spcPts val="270"/>
              </a:spcBef>
              <a:spcAft>
                <a:spcPts val="0"/>
              </a:spcAft>
              <a:buSzPts val="1100"/>
              <a:buNone/>
            </a:pPr>
            <a:r>
              <a:rPr lang="en-GB"/>
              <a:t>But more considerable is shortwave, which seems to </a:t>
            </a:r>
            <a:r>
              <a:rPr lang="en-GB"/>
              <a:t>converge</a:t>
            </a:r>
            <a:r>
              <a:rPr lang="en-GB"/>
              <a:t> a high </a:t>
            </a:r>
            <a:r>
              <a:rPr lang="en-GB"/>
              <a:t>resolutions</a:t>
            </a:r>
            <a:r>
              <a:rPr lang="en-GB"/>
              <a:t> of 5 - 2.5 km.</a:t>
            </a:r>
            <a:endParaRPr/>
          </a:p>
          <a:p>
            <a:pPr indent="0" lvl="0" marL="0" rtl="0" algn="l">
              <a:lnSpc>
                <a:spcPct val="100000"/>
              </a:lnSpc>
              <a:spcBef>
                <a:spcPts val="270"/>
              </a:spcBef>
              <a:spcAft>
                <a:spcPts val="0"/>
              </a:spcAft>
              <a:buSzPts val="1100"/>
              <a:buNone/>
            </a:pPr>
            <a:r>
              <a:rPr lang="en-GB"/>
              <a:t>This result is quite expectable since net shortwave is highly impacted by </a:t>
            </a:r>
            <a:r>
              <a:rPr lang="en-GB"/>
              <a:t>cloud</a:t>
            </a:r>
            <a:r>
              <a:rPr lang="en-GB"/>
              <a:t> representation which is achieved in the GSRMs approach.</a:t>
            </a:r>
            <a:endParaRPr/>
          </a:p>
          <a:p>
            <a:pPr indent="0" lvl="0" marL="0" rtl="0" algn="l">
              <a:lnSpc>
                <a:spcPct val="100000"/>
              </a:lnSpc>
              <a:spcBef>
                <a:spcPts val="270"/>
              </a:spcBef>
              <a:spcAft>
                <a:spcPts val="0"/>
              </a:spcAft>
              <a:buSzPts val="1100"/>
              <a:buNone/>
            </a:pPr>
            <a:r>
              <a:t/>
            </a:r>
            <a:endParaRPr/>
          </a:p>
          <a:p>
            <a:pPr indent="0" lvl="0" marL="0" rtl="0" algn="l">
              <a:lnSpc>
                <a:spcPct val="100000"/>
              </a:lnSpc>
              <a:spcBef>
                <a:spcPts val="270"/>
              </a:spcBef>
              <a:spcAft>
                <a:spcPts val="0"/>
              </a:spcAft>
              <a:buSzPts val="1100"/>
              <a:buNone/>
            </a:pPr>
            <a:r>
              <a:rPr lang="en-GB"/>
              <a:t>-&gt; </a:t>
            </a:r>
            <a:r>
              <a:rPr lang="en-GB"/>
              <a:t>However, these are global averages. What about zonal mean profiles?</a:t>
            </a:r>
            <a:endParaRPr/>
          </a:p>
          <a:p>
            <a:pPr indent="0" lvl="0" marL="0" rtl="0" algn="l">
              <a:lnSpc>
                <a:spcPct val="100000"/>
              </a:lnSpc>
              <a:spcBef>
                <a:spcPts val="270"/>
              </a:spcBef>
              <a:spcAft>
                <a:spcPts val="0"/>
              </a:spcAft>
              <a:buSzPts val="1400"/>
              <a:buNone/>
            </a:pPr>
            <a:r>
              <a:t/>
            </a:r>
            <a:endParaRPr/>
          </a:p>
        </p:txBody>
      </p:sp>
      <p:sp>
        <p:nvSpPr>
          <p:cNvPr id="103" name="Google Shape;103;g13cb02ba999_1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cb02ba999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3cb02ba999_1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Clr>
                <a:schemeClr val="dk1"/>
              </a:buClr>
              <a:buSzPts val="1100"/>
              <a:buFont typeface="Arial"/>
              <a:buNone/>
            </a:pPr>
            <a:r>
              <a:rPr lang="en-GB"/>
              <a:t>We are observing at Precipitation flux. The plots have the x-axis as the sine of the latitude since we want to observe or give more weight to the tropics, and the output has been interpolated to 0.5 deg if they were finer than this resolution.</a:t>
            </a:r>
            <a:endParaRPr/>
          </a:p>
          <a:p>
            <a:pPr indent="0" lvl="0" marL="0" rtl="0" algn="l">
              <a:lnSpc>
                <a:spcPct val="100000"/>
              </a:lnSpc>
              <a:spcBef>
                <a:spcPts val="270"/>
              </a:spcBef>
              <a:spcAft>
                <a:spcPts val="0"/>
              </a:spcAft>
              <a:buSzPts val="1400"/>
              <a:buNone/>
            </a:pPr>
            <a:r>
              <a:rPr lang="en-GB"/>
              <a:t>Here where we can observe the Inter-Tropical Convergence Zone, where lower resolution, 160 and 80 km, have one ITCZ. Meanwhile, higher resolution presents two.</a:t>
            </a:r>
            <a:endParaRPr/>
          </a:p>
          <a:p>
            <a:pPr indent="0" lvl="0" marL="0" rtl="0" algn="l">
              <a:lnSpc>
                <a:spcPct val="100000"/>
              </a:lnSpc>
              <a:spcBef>
                <a:spcPts val="270"/>
              </a:spcBef>
              <a:spcAft>
                <a:spcPts val="0"/>
              </a:spcAft>
              <a:buSzPts val="1400"/>
              <a:buNone/>
            </a:pPr>
            <a:r>
              <a:rPr lang="en-GB"/>
              <a:t>As we can observe, the ITCZ seems to converge </a:t>
            </a:r>
            <a:r>
              <a:rPr lang="en-GB"/>
              <a:t>across</a:t>
            </a:r>
            <a:r>
              <a:rPr lang="en-GB"/>
              <a:t> resolution and seems to converge with 5 -2.5 km with maximum precipitation rate of 8 mm per day around 11 deg but also the structure of it.</a:t>
            </a:r>
            <a:endParaRPr/>
          </a:p>
          <a:p>
            <a:pPr indent="0" lvl="0" marL="0" rtl="0" algn="l">
              <a:lnSpc>
                <a:spcPct val="100000"/>
              </a:lnSpc>
              <a:spcBef>
                <a:spcPts val="270"/>
              </a:spcBef>
              <a:spcAft>
                <a:spcPts val="0"/>
              </a:spcAft>
              <a:buSzPts val="1400"/>
              <a:buNone/>
            </a:pPr>
            <a:r>
              <a:rPr lang="en-GB"/>
              <a:t>In addition, a drier area appears in the equator due to a small circulation which pushes the ITCZ further from the equator, this we will observe in the next slides. </a:t>
            </a:r>
            <a:endParaRPr/>
          </a:p>
          <a:p>
            <a:pPr indent="0" lvl="0" marL="0" rtl="0" algn="l">
              <a:lnSpc>
                <a:spcPct val="100000"/>
              </a:lnSpc>
              <a:spcBef>
                <a:spcPts val="270"/>
              </a:spcBef>
              <a:spcAft>
                <a:spcPts val="0"/>
              </a:spcAft>
              <a:buClr>
                <a:schemeClr val="dk1"/>
              </a:buClr>
              <a:buSzPts val="1100"/>
              <a:buFont typeface="Arial"/>
              <a:buNone/>
            </a:pPr>
            <a:r>
              <a:t/>
            </a:r>
            <a:endParaRPr/>
          </a:p>
          <a:p>
            <a:pPr indent="0" lvl="0" marL="0" rtl="0" algn="l">
              <a:lnSpc>
                <a:spcPct val="100000"/>
              </a:lnSpc>
              <a:spcBef>
                <a:spcPts val="270"/>
              </a:spcBef>
              <a:spcAft>
                <a:spcPts val="0"/>
              </a:spcAft>
              <a:buClr>
                <a:schemeClr val="dk1"/>
              </a:buClr>
              <a:buSzPts val="1100"/>
              <a:buFont typeface="Arial"/>
              <a:buNone/>
            </a:pPr>
            <a:r>
              <a:rPr lang="en-GB"/>
              <a:t>-&gt; On the other hand, what about the general circulation? </a:t>
            </a:r>
            <a:endParaRPr/>
          </a:p>
        </p:txBody>
      </p:sp>
      <p:sp>
        <p:nvSpPr>
          <p:cNvPr id="122" name="Google Shape;122;g13cb02ba999_1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e831c569f_27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13e831c569f_27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270"/>
              </a:spcBef>
              <a:spcAft>
                <a:spcPts val="0"/>
              </a:spcAft>
              <a:buClr>
                <a:schemeClr val="dk1"/>
              </a:buClr>
              <a:buSzPts val="1100"/>
              <a:buFont typeface="Arial"/>
              <a:buNone/>
            </a:pPr>
            <a:r>
              <a:rPr lang="en-GB"/>
              <a:t>Another way to observe or quantify the ITCZ is the usage of the Zonal-Mean mass stream function, also known as stream function or psi. This quantity gives a view of the meridional vertical circulation between pressure levels, in this case 300 and 700 hPa. It helps also to see the Hadley cells, the ascending and </a:t>
            </a:r>
            <a:r>
              <a:rPr lang="en-GB"/>
              <a:t>descending</a:t>
            </a:r>
            <a:r>
              <a:rPr lang="en-GB"/>
              <a:t> circulation. By using this </a:t>
            </a:r>
            <a:r>
              <a:rPr lang="en-GB"/>
              <a:t>parameter</a:t>
            </a:r>
            <a:r>
              <a:rPr lang="en-GB"/>
              <a:t> we can also have some metrics of the ITCZ such as the location, width and intensity.</a:t>
            </a:r>
            <a:endParaRPr/>
          </a:p>
          <a:p>
            <a:pPr indent="0" lvl="0" marL="0" rtl="0" algn="l">
              <a:spcBef>
                <a:spcPts val="270"/>
              </a:spcBef>
              <a:spcAft>
                <a:spcPts val="0"/>
              </a:spcAft>
              <a:buClr>
                <a:schemeClr val="dk1"/>
              </a:buClr>
              <a:buSzPts val="1100"/>
              <a:buFont typeface="Arial"/>
              <a:buNone/>
            </a:pPr>
            <a:r>
              <a:rPr lang="en-GB"/>
              <a:t>For the location of the ITCZ we can take the location and maximum of the stream function. </a:t>
            </a:r>
            <a:r>
              <a:rPr lang="en-GB"/>
              <a:t>Across</a:t>
            </a:r>
            <a:r>
              <a:rPr lang="en-GB"/>
              <a:t> the resolution the location seems to converge at 15 deg with a maximum of 130 Sv with resolution range 2.5-5 km. Another metric is the location of the crossing zero stream function, which reflect the end of the descending circulation of the Hardley, this metric seems to converge at 30.5 deg with resolution around 2.5-5 km. </a:t>
            </a:r>
            <a:endParaRPr/>
          </a:p>
          <a:p>
            <a:pPr indent="0" lvl="0" marL="0" rtl="0" algn="l">
              <a:spcBef>
                <a:spcPts val="270"/>
              </a:spcBef>
              <a:spcAft>
                <a:spcPts val="0"/>
              </a:spcAft>
              <a:buClr>
                <a:schemeClr val="dk1"/>
              </a:buClr>
              <a:buSzPts val="1100"/>
              <a:buFont typeface="Arial"/>
              <a:buNone/>
            </a:pPr>
            <a:r>
              <a:rPr lang="en-GB"/>
              <a:t>Here we can observe that it seems that there is a small circulation around the equator which pushes the Hadley cell and the ITCZ too. </a:t>
            </a:r>
            <a:endParaRPr/>
          </a:p>
          <a:p>
            <a:pPr indent="0" lvl="0" marL="0" rtl="0" algn="l">
              <a:spcBef>
                <a:spcPts val="270"/>
              </a:spcBef>
              <a:spcAft>
                <a:spcPts val="0"/>
              </a:spcAft>
              <a:buClr>
                <a:schemeClr val="dk1"/>
              </a:buClr>
              <a:buSzPts val="1100"/>
              <a:buFont typeface="Arial"/>
              <a:buNone/>
            </a:pPr>
            <a:r>
              <a:t/>
            </a:r>
            <a:endParaRPr/>
          </a:p>
        </p:txBody>
      </p:sp>
      <p:sp>
        <p:nvSpPr>
          <p:cNvPr id="137" name="Google Shape;137;g13e831c569f_27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cfc9e9bb2_23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3cfc9e9bb2_23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rPr lang="en-GB"/>
              <a:t>To conclude with the presentation: </a:t>
            </a:r>
            <a:endParaRPr/>
          </a:p>
          <a:p>
            <a:pPr indent="0" lvl="0" marL="0" rtl="0" algn="l">
              <a:lnSpc>
                <a:spcPct val="100000"/>
              </a:lnSpc>
              <a:spcBef>
                <a:spcPts val="270"/>
              </a:spcBef>
              <a:spcAft>
                <a:spcPts val="0"/>
              </a:spcAft>
              <a:buSzPts val="1400"/>
              <a:buNone/>
            </a:pPr>
            <a:r>
              <a:rPr lang="en-GB"/>
              <a:t>We are able to perform simulations of 1 km resolution [with speed of 4SDPD with only CPUs and </a:t>
            </a:r>
            <a:r>
              <a:rPr lang="en-GB"/>
              <a:t>with</a:t>
            </a:r>
            <a:r>
              <a:rPr lang="en-GB"/>
              <a:t> GPUs this would increase considerably]. This allows us to run experiments for reasonable integration times </a:t>
            </a:r>
            <a:r>
              <a:rPr lang="en-GB"/>
              <a:t>to see convergence </a:t>
            </a:r>
            <a:r>
              <a:rPr lang="en-GB"/>
              <a:t>at high resolution.</a:t>
            </a:r>
            <a:endParaRPr/>
          </a:p>
          <a:p>
            <a:pPr indent="0" lvl="0" marL="0" rtl="0" algn="l">
              <a:lnSpc>
                <a:spcPct val="100000"/>
              </a:lnSpc>
              <a:spcBef>
                <a:spcPts val="270"/>
              </a:spcBef>
              <a:spcAft>
                <a:spcPts val="0"/>
              </a:spcAft>
              <a:buSzPts val="1400"/>
              <a:buNone/>
            </a:pPr>
            <a:r>
              <a:rPr lang="en-GB"/>
              <a:t>In this regard, we can see convergence in diverse metrics and </a:t>
            </a:r>
            <a:r>
              <a:rPr lang="en-GB"/>
              <a:t>variables</a:t>
            </a:r>
            <a:r>
              <a:rPr lang="en-GB"/>
              <a:t> in the aqua-planet experiments, for example, with resolutions of 5.0 km OLR and Jet Stream intensity, but other quantities seems to require more integration time, such as Jet Stream and ITCZ position position.</a:t>
            </a:r>
            <a:endParaRPr/>
          </a:p>
          <a:p>
            <a:pPr indent="0" lvl="0" marL="0" rtl="0" algn="l">
              <a:lnSpc>
                <a:spcPct val="100000"/>
              </a:lnSpc>
              <a:spcBef>
                <a:spcPts val="270"/>
              </a:spcBef>
              <a:spcAft>
                <a:spcPts val="0"/>
              </a:spcAft>
              <a:buSzPts val="1400"/>
              <a:buNone/>
            </a:pPr>
            <a:r>
              <a:rPr lang="en-GB"/>
              <a:t>On the other hand we can </a:t>
            </a:r>
            <a:r>
              <a:rPr lang="en-GB"/>
              <a:t>observe</a:t>
            </a:r>
            <a:r>
              <a:rPr lang="en-GB"/>
              <a:t> a </a:t>
            </a:r>
            <a:r>
              <a:rPr lang="en-GB"/>
              <a:t>tendency</a:t>
            </a:r>
            <a:r>
              <a:rPr lang="en-GB"/>
              <a:t> to convergence for </a:t>
            </a:r>
            <a:r>
              <a:rPr lang="en-GB"/>
              <a:t>Precipitation, </a:t>
            </a:r>
            <a:r>
              <a:rPr lang="en-GB"/>
              <a:t>the ITCZ intensity and Cloud Radiative Effect at 1km resolution. </a:t>
            </a:r>
            <a:endParaRPr/>
          </a:p>
          <a:p>
            <a:pPr indent="0" lvl="0" marL="0" rtl="0" algn="l">
              <a:lnSpc>
                <a:spcPct val="100000"/>
              </a:lnSpc>
              <a:spcBef>
                <a:spcPts val="270"/>
              </a:spcBef>
              <a:spcAft>
                <a:spcPts val="0"/>
              </a:spcAft>
              <a:buSzPts val="1400"/>
              <a:buNone/>
            </a:pPr>
            <a:r>
              <a:rPr lang="en-GB"/>
              <a:t>Thus, from the point of view of large scales affected by the addition of smaller scales, our result show that 2.5 km sufy in diverse metrics and variables.</a:t>
            </a:r>
            <a:endParaRPr/>
          </a:p>
          <a:p>
            <a:pPr indent="0" lvl="0" marL="0" rtl="0" algn="l">
              <a:lnSpc>
                <a:spcPct val="100000"/>
              </a:lnSpc>
              <a:spcBef>
                <a:spcPts val="270"/>
              </a:spcBef>
              <a:spcAft>
                <a:spcPts val="0"/>
              </a:spcAft>
              <a:buSzPts val="1400"/>
              <a:buNone/>
            </a:pPr>
            <a:r>
              <a:rPr lang="en-GB"/>
              <a:t>However, I wonder: *Say what it is written* but most importantly *Say what it is written*</a:t>
            </a:r>
            <a:endParaRPr/>
          </a:p>
        </p:txBody>
      </p:sp>
      <p:sp>
        <p:nvSpPr>
          <p:cNvPr id="154" name="Google Shape;154;g13cfc9e9bb2_23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cb02ba999_1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3cb02ba999_1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SzPts val="1400"/>
              <a:buNone/>
            </a:pPr>
            <a:r>
              <a:t/>
            </a:r>
            <a:endParaRPr/>
          </a:p>
        </p:txBody>
      </p:sp>
      <p:sp>
        <p:nvSpPr>
          <p:cNvPr id="165" name="Google Shape;165;g13cb02ba999_1_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2" name="Shape 12"/>
        <p:cNvGrpSpPr/>
        <p:nvPr/>
      </p:nvGrpSpPr>
      <p:grpSpPr>
        <a:xfrm>
          <a:off x="0" y="0"/>
          <a:ext cx="0" cy="0"/>
          <a:chOff x="0" y="0"/>
          <a:chExt cx="0" cy="0"/>
        </a:xfrm>
      </p:grpSpPr>
      <p:sp>
        <p:nvSpPr>
          <p:cNvPr id="13" name="Google Shape;13;p5"/>
          <p:cNvSpPr/>
          <p:nvPr/>
        </p:nvSpPr>
        <p:spPr>
          <a:xfrm>
            <a:off x="0" y="4738688"/>
            <a:ext cx="9144000" cy="4048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 name="Google Shape;14;p5"/>
          <p:cNvPicPr preferRelativeResize="0"/>
          <p:nvPr/>
        </p:nvPicPr>
        <p:blipFill rotWithShape="1">
          <a:blip r:embed="rId2">
            <a:alphaModFix/>
          </a:blip>
          <a:srcRect b="0" l="0" r="0" t="0"/>
          <a:stretch/>
        </p:blipFill>
        <p:spPr>
          <a:xfrm>
            <a:off x="6624638" y="4427538"/>
            <a:ext cx="2339975" cy="539750"/>
          </a:xfrm>
          <a:prstGeom prst="rect">
            <a:avLst/>
          </a:prstGeom>
          <a:noFill/>
          <a:ln>
            <a:noFill/>
          </a:ln>
        </p:spPr>
      </p:pic>
      <p:sp>
        <p:nvSpPr>
          <p:cNvPr id="15" name="Google Shape;15;p5"/>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006C6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 name="Google Shape;16;p5"/>
          <p:cNvSpPr txBox="1"/>
          <p:nvPr>
            <p:ph idx="1" type="subTitle"/>
          </p:nvPr>
        </p:nvSpPr>
        <p:spPr>
          <a:xfrm>
            <a:off x="1371600" y="2914650"/>
            <a:ext cx="6400800" cy="404813"/>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rgbClr val="777876"/>
              </a:buClr>
              <a:buSzPts val="2400"/>
              <a:buNone/>
              <a:defRPr>
                <a:solidFill>
                  <a:srgbClr val="777876"/>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17" name="Shape 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419100" y="206375"/>
            <a:ext cx="8305800" cy="857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33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0" sz="33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0" sz="33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0" sz="33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0" sz="33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11" name="Google Shape;11;p4"/>
          <p:cNvSpPr txBox="1"/>
          <p:nvPr>
            <p:ph idx="1" type="body"/>
          </p:nvPr>
        </p:nvSpPr>
        <p:spPr>
          <a:xfrm>
            <a:off x="419100" y="1200150"/>
            <a:ext cx="8305800" cy="33940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top500.org/statistics/perfdevel/" TargetMode="External"/><Relationship Id="rId4" Type="http://schemas.openxmlformats.org/officeDocument/2006/relationships/hyperlink" Target="https://doi.org/10.1006/asle.2000.0022" TargetMode="External"/><Relationship Id="rId9" Type="http://schemas.openxmlformats.org/officeDocument/2006/relationships/hyperlink" Target="https://doi.org/10.1126/science.1237554" TargetMode="External"/><Relationship Id="rId5" Type="http://schemas.openxmlformats.org/officeDocument/2006/relationships/hyperlink" Target="https://doi.org/10.1111/j.1600-0870.2008.00339.x" TargetMode="External"/><Relationship Id="rId6" Type="http://schemas.openxmlformats.org/officeDocument/2006/relationships/hyperlink" Target="https://doi.org/10.2151/jmsj.2013-A02" TargetMode="External"/><Relationship Id="rId7" Type="http://schemas.openxmlformats.org/officeDocument/2006/relationships/hyperlink" Target="https://doi.org/10.1002/2015MS000593" TargetMode="External"/><Relationship Id="rId8" Type="http://schemas.openxmlformats.org/officeDocument/2006/relationships/hyperlink" Target="https://doi.org/10.5194/gmd-10-359-201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1"/>
          <p:cNvSpPr txBox="1"/>
          <p:nvPr/>
        </p:nvSpPr>
        <p:spPr>
          <a:xfrm>
            <a:off x="1443038" y="4948238"/>
            <a:ext cx="685800" cy="685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23" name="Google Shape;23;p1"/>
          <p:cNvSpPr txBox="1"/>
          <p:nvPr/>
        </p:nvSpPr>
        <p:spPr>
          <a:xfrm>
            <a:off x="2306638" y="4475163"/>
            <a:ext cx="685800" cy="685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24" name="Google Shape;24;p1"/>
          <p:cNvSpPr txBox="1"/>
          <p:nvPr/>
        </p:nvSpPr>
        <p:spPr>
          <a:xfrm>
            <a:off x="1814513" y="1463675"/>
            <a:ext cx="685800" cy="685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25" name="Google Shape;25;p1"/>
          <p:cNvSpPr txBox="1"/>
          <p:nvPr>
            <p:ph idx="1" type="subTitle"/>
          </p:nvPr>
        </p:nvSpPr>
        <p:spPr>
          <a:xfrm>
            <a:off x="250825" y="3767138"/>
            <a:ext cx="8642400" cy="585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777777"/>
              </a:buClr>
              <a:buSzPts val="3600"/>
              <a:buNone/>
            </a:pPr>
            <a:r>
              <a:rPr lang="en-GB" sz="3200">
                <a:solidFill>
                  <a:srgbClr val="777777"/>
                </a:solidFill>
              </a:rPr>
              <a:t>Angel Peinado Bravo</a:t>
            </a:r>
            <a:endParaRPr sz="2000"/>
          </a:p>
        </p:txBody>
      </p:sp>
      <p:sp>
        <p:nvSpPr>
          <p:cNvPr id="26" name="Google Shape;26;p1"/>
          <p:cNvSpPr txBox="1"/>
          <p:nvPr>
            <p:ph type="ctrTitle"/>
          </p:nvPr>
        </p:nvSpPr>
        <p:spPr>
          <a:xfrm>
            <a:off x="179388" y="2271713"/>
            <a:ext cx="8785200" cy="15114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400"/>
              <a:buNone/>
            </a:pPr>
            <a:r>
              <a:rPr lang="en-GB" sz="3600"/>
              <a:t>Do GSRMs converge?</a:t>
            </a:r>
            <a:endParaRPr sz="3600"/>
          </a:p>
          <a:p>
            <a:pPr indent="0" lvl="0" marL="0" rtl="0" algn="ctr">
              <a:lnSpc>
                <a:spcPct val="100000"/>
              </a:lnSpc>
              <a:spcBef>
                <a:spcPts val="0"/>
              </a:spcBef>
              <a:spcAft>
                <a:spcPts val="0"/>
              </a:spcAft>
              <a:buSzPts val="1400"/>
              <a:buNone/>
            </a:pPr>
            <a:r>
              <a:rPr lang="en-GB" sz="2300"/>
              <a:t>Aqua-planets experiments with ICON</a:t>
            </a:r>
            <a:endParaRPr sz="2300"/>
          </a:p>
        </p:txBody>
      </p:sp>
      <p:sp>
        <p:nvSpPr>
          <p:cNvPr id="27" name="Google Shape;27;p1"/>
          <p:cNvSpPr txBox="1"/>
          <p:nvPr/>
        </p:nvSpPr>
        <p:spPr>
          <a:xfrm>
            <a:off x="1849438" y="4749800"/>
            <a:ext cx="0" cy="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750" u="none" cap="none" strike="noStrike">
              <a:solidFill>
                <a:schemeClr val="dk1"/>
              </a:solidFill>
              <a:latin typeface="Arial"/>
              <a:ea typeface="Arial"/>
              <a:cs typeface="Arial"/>
              <a:sym typeface="Arial"/>
            </a:endParaRPr>
          </a:p>
        </p:txBody>
      </p:sp>
      <p:sp>
        <p:nvSpPr>
          <p:cNvPr id="28" name="Google Shape;28;p1"/>
          <p:cNvSpPr txBox="1"/>
          <p:nvPr/>
        </p:nvSpPr>
        <p:spPr>
          <a:xfrm>
            <a:off x="2727325" y="3859213"/>
            <a:ext cx="0" cy="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000" u="none" cap="none" strike="noStrike">
              <a:solidFill>
                <a:schemeClr val="dk1"/>
              </a:solidFill>
              <a:latin typeface="Arial"/>
              <a:ea typeface="Arial"/>
              <a:cs typeface="Arial"/>
              <a:sym typeface="Arial"/>
            </a:endParaRPr>
          </a:p>
        </p:txBody>
      </p:sp>
      <p:sp>
        <p:nvSpPr>
          <p:cNvPr id="29" name="Google Shape;29;p1"/>
          <p:cNvSpPr txBox="1"/>
          <p:nvPr/>
        </p:nvSpPr>
        <p:spPr>
          <a:xfrm>
            <a:off x="323850" y="4673600"/>
            <a:ext cx="8496300" cy="487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600" u="none" cap="none" strike="noStrike">
                <a:solidFill>
                  <a:srgbClr val="777777"/>
                </a:solidFill>
                <a:latin typeface="Arial"/>
                <a:ea typeface="Arial"/>
                <a:cs typeface="Arial"/>
                <a:sym typeface="Arial"/>
              </a:rPr>
              <a:t>Max-Planck-Institut für Meteorologie</a:t>
            </a:r>
            <a:endParaRPr b="0" i="0" sz="1000" u="none" cap="none" strike="noStrike">
              <a:solidFill>
                <a:srgbClr val="000000"/>
              </a:solidFill>
              <a:latin typeface="Arial"/>
              <a:ea typeface="Arial"/>
              <a:cs typeface="Arial"/>
              <a:sym typeface="Arial"/>
            </a:endParaRPr>
          </a:p>
        </p:txBody>
      </p:sp>
      <p:grpSp>
        <p:nvGrpSpPr>
          <p:cNvPr id="30" name="Google Shape;30;p1"/>
          <p:cNvGrpSpPr/>
          <p:nvPr/>
        </p:nvGrpSpPr>
        <p:grpSpPr>
          <a:xfrm>
            <a:off x="-11" y="0"/>
            <a:ext cx="9143610" cy="2257945"/>
            <a:chOff x="238125" y="2405734"/>
            <a:chExt cx="8667750" cy="1947680"/>
          </a:xfrm>
        </p:grpSpPr>
        <p:pic>
          <p:nvPicPr>
            <p:cNvPr id="31" name="Google Shape;31;p1"/>
            <p:cNvPicPr preferRelativeResize="0"/>
            <p:nvPr/>
          </p:nvPicPr>
          <p:blipFill rotWithShape="1">
            <a:blip r:embed="rId3">
              <a:alphaModFix/>
            </a:blip>
            <a:srcRect b="0" l="0" r="0" t="0"/>
            <a:stretch/>
          </p:blipFill>
          <p:spPr>
            <a:xfrm>
              <a:off x="238125" y="2405750"/>
              <a:ext cx="8667750" cy="1947664"/>
            </a:xfrm>
            <a:prstGeom prst="rect">
              <a:avLst/>
            </a:prstGeom>
            <a:noFill/>
            <a:ln>
              <a:noFill/>
            </a:ln>
          </p:spPr>
        </p:pic>
        <p:sp>
          <p:nvSpPr>
            <p:cNvPr id="32" name="Google Shape;32;p1"/>
            <p:cNvSpPr txBox="1"/>
            <p:nvPr/>
          </p:nvSpPr>
          <p:spPr>
            <a:xfrm>
              <a:off x="2415214"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40 km</a:t>
              </a:r>
              <a:endParaRPr b="1" i="0" sz="1300" u="none" cap="none" strike="noStrike">
                <a:solidFill>
                  <a:srgbClr val="006C66"/>
                </a:solidFill>
                <a:latin typeface="Arial"/>
                <a:ea typeface="Arial"/>
                <a:cs typeface="Arial"/>
                <a:sym typeface="Arial"/>
              </a:endParaRPr>
            </a:p>
          </p:txBody>
        </p:sp>
        <p:sp>
          <p:nvSpPr>
            <p:cNvPr id="33" name="Google Shape;33;p1"/>
            <p:cNvSpPr txBox="1"/>
            <p:nvPr/>
          </p:nvSpPr>
          <p:spPr>
            <a:xfrm>
              <a:off x="238135"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160 km</a:t>
              </a:r>
              <a:endParaRPr b="1" i="0" sz="1300" u="none" cap="none" strike="noStrike">
                <a:solidFill>
                  <a:srgbClr val="006C66"/>
                </a:solidFill>
                <a:latin typeface="Arial"/>
                <a:ea typeface="Arial"/>
                <a:cs typeface="Arial"/>
                <a:sym typeface="Arial"/>
              </a:endParaRPr>
            </a:p>
          </p:txBody>
        </p:sp>
        <p:sp>
          <p:nvSpPr>
            <p:cNvPr id="34" name="Google Shape;34;p1"/>
            <p:cNvSpPr txBox="1"/>
            <p:nvPr/>
          </p:nvSpPr>
          <p:spPr>
            <a:xfrm>
              <a:off x="1316626" y="2405734"/>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80 km</a:t>
              </a:r>
              <a:endParaRPr b="1" i="0" sz="1300" u="none" cap="none" strike="noStrike">
                <a:solidFill>
                  <a:srgbClr val="006C66"/>
                </a:solidFill>
                <a:latin typeface="Arial"/>
                <a:ea typeface="Arial"/>
                <a:cs typeface="Arial"/>
                <a:sym typeface="Arial"/>
              </a:endParaRPr>
            </a:p>
          </p:txBody>
        </p:sp>
        <p:sp>
          <p:nvSpPr>
            <p:cNvPr id="35" name="Google Shape;35;p1"/>
            <p:cNvSpPr txBox="1"/>
            <p:nvPr/>
          </p:nvSpPr>
          <p:spPr>
            <a:xfrm>
              <a:off x="3493728"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20 km</a:t>
              </a:r>
              <a:endParaRPr b="1" i="0" sz="1300" u="none" cap="none" strike="noStrike">
                <a:solidFill>
                  <a:srgbClr val="006C66"/>
                </a:solidFill>
                <a:latin typeface="Arial"/>
                <a:ea typeface="Arial"/>
                <a:cs typeface="Arial"/>
                <a:sym typeface="Arial"/>
              </a:endParaRPr>
            </a:p>
          </p:txBody>
        </p:sp>
        <p:sp>
          <p:nvSpPr>
            <p:cNvPr id="36" name="Google Shape;36;p1"/>
            <p:cNvSpPr txBox="1"/>
            <p:nvPr/>
          </p:nvSpPr>
          <p:spPr>
            <a:xfrm>
              <a:off x="4568830"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10 km</a:t>
              </a:r>
              <a:endParaRPr b="1" i="0" sz="1300" u="none" cap="none" strike="noStrike">
                <a:solidFill>
                  <a:srgbClr val="006C66"/>
                </a:solidFill>
                <a:latin typeface="Arial"/>
                <a:ea typeface="Arial"/>
                <a:cs typeface="Arial"/>
                <a:sym typeface="Arial"/>
              </a:endParaRPr>
            </a:p>
          </p:txBody>
        </p:sp>
        <p:sp>
          <p:nvSpPr>
            <p:cNvPr id="37" name="Google Shape;37;p1"/>
            <p:cNvSpPr txBox="1"/>
            <p:nvPr/>
          </p:nvSpPr>
          <p:spPr>
            <a:xfrm>
              <a:off x="5647321"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5 km</a:t>
              </a:r>
              <a:endParaRPr b="1" i="0" sz="1300" u="none" cap="none" strike="noStrike">
                <a:solidFill>
                  <a:srgbClr val="006C66"/>
                </a:solidFill>
                <a:latin typeface="Arial"/>
                <a:ea typeface="Arial"/>
                <a:cs typeface="Arial"/>
                <a:sym typeface="Arial"/>
              </a:endParaRPr>
            </a:p>
          </p:txBody>
        </p:sp>
        <p:sp>
          <p:nvSpPr>
            <p:cNvPr id="38" name="Google Shape;38;p1"/>
            <p:cNvSpPr txBox="1"/>
            <p:nvPr/>
          </p:nvSpPr>
          <p:spPr>
            <a:xfrm>
              <a:off x="6749321"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2.5 km</a:t>
              </a:r>
              <a:endParaRPr b="1" i="0" sz="1300" u="none" cap="none" strike="noStrike">
                <a:solidFill>
                  <a:srgbClr val="006C66"/>
                </a:solidFill>
                <a:latin typeface="Arial"/>
                <a:ea typeface="Arial"/>
                <a:cs typeface="Arial"/>
                <a:sym typeface="Arial"/>
              </a:endParaRPr>
            </a:p>
          </p:txBody>
        </p:sp>
        <p:sp>
          <p:nvSpPr>
            <p:cNvPr id="39" name="Google Shape;39;p1"/>
            <p:cNvSpPr txBox="1"/>
            <p:nvPr/>
          </p:nvSpPr>
          <p:spPr>
            <a:xfrm>
              <a:off x="7821034" y="2405756"/>
              <a:ext cx="1078500" cy="331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6C66"/>
                  </a:solidFill>
                  <a:latin typeface="Arial"/>
                  <a:ea typeface="Arial"/>
                  <a:cs typeface="Arial"/>
                  <a:sym typeface="Arial"/>
                </a:rPr>
                <a:t>1 km</a:t>
              </a:r>
              <a:endParaRPr b="1" i="0" sz="1300" u="none" cap="none" strike="noStrike">
                <a:solidFill>
                  <a:srgbClr val="006C66"/>
                </a:solidFill>
                <a:latin typeface="Arial"/>
                <a:ea typeface="Arial"/>
                <a:cs typeface="Arial"/>
                <a:sym typeface="Arial"/>
              </a:endParaRPr>
            </a:p>
          </p:txBody>
        </p:sp>
      </p:grpSp>
      <p:sp>
        <p:nvSpPr>
          <p:cNvPr id="40" name="Google Shape;40;p1"/>
          <p:cNvSpPr txBox="1"/>
          <p:nvPr/>
        </p:nvSpPr>
        <p:spPr>
          <a:xfrm>
            <a:off x="323850" y="4292600"/>
            <a:ext cx="8496300" cy="48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600" u="none" cap="none" strike="noStrike">
                <a:solidFill>
                  <a:srgbClr val="777777"/>
                </a:solidFill>
                <a:latin typeface="Arial"/>
                <a:ea typeface="Arial"/>
                <a:cs typeface="Arial"/>
                <a:sym typeface="Arial"/>
              </a:rPr>
              <a:t>Daniel Klocke, Bjorn Stevens</a:t>
            </a:r>
            <a:endParaRPr b="0" i="0" sz="1000" u="none" cap="none" strike="noStrike">
              <a:solidFill>
                <a:srgbClr val="000000"/>
              </a:solidFill>
              <a:latin typeface="Arial"/>
              <a:ea typeface="Arial"/>
              <a:cs typeface="Arial"/>
              <a:sym typeface="Arial"/>
            </a:endParaRPr>
          </a:p>
        </p:txBody>
      </p:sp>
      <p:sp>
        <p:nvSpPr>
          <p:cNvPr id="41" name="Google Shape;41;p1"/>
          <p:cNvSpPr txBox="1"/>
          <p:nvPr/>
        </p:nvSpPr>
        <p:spPr>
          <a:xfrm>
            <a:off x="0" y="2057425"/>
            <a:ext cx="9144000" cy="199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900" u="none" cap="none" strike="noStrike">
                <a:solidFill>
                  <a:srgbClr val="777777"/>
                </a:solidFill>
                <a:latin typeface="Arial"/>
                <a:ea typeface="Arial"/>
                <a:cs typeface="Arial"/>
                <a:sym typeface="Arial"/>
              </a:rPr>
              <a:t>Instantaneous precipitable water across different resolution in the tropics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3cb02ba999_1_141"/>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Bibliography</a:t>
            </a:r>
            <a:endParaRPr sz="3200">
              <a:latin typeface="Arial"/>
              <a:ea typeface="Arial"/>
              <a:cs typeface="Arial"/>
              <a:sym typeface="Arial"/>
            </a:endParaRPr>
          </a:p>
        </p:txBody>
      </p:sp>
      <p:sp>
        <p:nvSpPr>
          <p:cNvPr id="176" name="Google Shape;176;g13cb02ba999_1_141"/>
          <p:cNvSpPr txBox="1"/>
          <p:nvPr/>
        </p:nvSpPr>
        <p:spPr>
          <a:xfrm>
            <a:off x="302275" y="785500"/>
            <a:ext cx="85263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300" u="none" cap="none" strike="noStrike">
                <a:solidFill>
                  <a:schemeClr val="dk1"/>
                </a:solidFill>
                <a:latin typeface="Arial"/>
                <a:ea typeface="Arial"/>
                <a:cs typeface="Arial"/>
                <a:sym typeface="Arial"/>
              </a:rPr>
              <a:t>[</a:t>
            </a:r>
            <a:r>
              <a:rPr lang="en-GB" sz="1300">
                <a:solidFill>
                  <a:schemeClr val="dk1"/>
                </a:solidFill>
              </a:rPr>
              <a:t>1</a:t>
            </a:r>
            <a:r>
              <a:rPr b="0" i="0" lang="en-GB" sz="1300" u="none" cap="none" strike="noStrike">
                <a:solidFill>
                  <a:schemeClr val="dk1"/>
                </a:solidFill>
                <a:latin typeface="Arial"/>
                <a:ea typeface="Arial"/>
                <a:cs typeface="Arial"/>
                <a:sym typeface="Arial"/>
              </a:rPr>
              <a:t>] </a:t>
            </a:r>
            <a:r>
              <a:rPr b="0" i="0" lang="en-GB" sz="1300" u="none" cap="none" strike="noStrike">
                <a:solidFill>
                  <a:srgbClr val="00000A"/>
                </a:solidFill>
                <a:latin typeface="Arial"/>
                <a:ea typeface="Arial"/>
                <a:cs typeface="Arial"/>
                <a:sym typeface="Arial"/>
              </a:rPr>
              <a:t>Top500 List. (n.d.). Performance development. </a:t>
            </a:r>
            <a:r>
              <a:rPr b="0" i="1" lang="en-GB" sz="1300" u="sng" cap="none" strike="noStrike">
                <a:solidFill>
                  <a:schemeClr val="hlink"/>
                </a:solidFill>
                <a:latin typeface="Arial"/>
                <a:ea typeface="Arial"/>
                <a:cs typeface="Arial"/>
                <a:sym typeface="Arial"/>
                <a:hlinkClick r:id="rId3"/>
              </a:rPr>
              <a:t>https://top500.org/statistics/perfdevel/</a:t>
            </a:r>
            <a:r>
              <a:rPr b="0" i="1" lang="en-GB" sz="1300" u="none" cap="none" strike="noStrike">
                <a:solidFill>
                  <a:srgbClr val="00000A"/>
                </a:solidFill>
                <a:latin typeface="Arial"/>
                <a:ea typeface="Arial"/>
                <a:cs typeface="Arial"/>
                <a:sym typeface="Arial"/>
              </a:rPr>
              <a:t> </a:t>
            </a:r>
            <a:endParaRPr b="0" i="1" sz="1300" u="none" cap="none" strike="noStrike">
              <a:solidFill>
                <a:srgbClr val="0000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300">
                <a:solidFill>
                  <a:schemeClr val="dk1"/>
                </a:solidFill>
              </a:rPr>
              <a:t>[2] Neale, R.B, Hoskins, B.J, A standard test for AGCMs </a:t>
            </a:r>
            <a:r>
              <a:rPr lang="en-GB" sz="1300">
                <a:solidFill>
                  <a:schemeClr val="dk1"/>
                </a:solidFill>
              </a:rPr>
              <a:t>including</a:t>
            </a:r>
            <a:r>
              <a:rPr lang="en-GB" sz="1300">
                <a:solidFill>
                  <a:schemeClr val="dk1"/>
                </a:solidFill>
              </a:rPr>
              <a:t> their physical parameterization I: the proposal, </a:t>
            </a:r>
            <a:r>
              <a:rPr i="1" lang="en-GB" sz="1300">
                <a:solidFill>
                  <a:schemeClr val="dk1"/>
                </a:solidFill>
              </a:rPr>
              <a:t>Atmos. Sci. Lett., 1(2), 101-107</a:t>
            </a:r>
            <a:r>
              <a:rPr lang="en-GB" sz="1300">
                <a:solidFill>
                  <a:schemeClr val="dk1"/>
                </a:solidFill>
              </a:rPr>
              <a:t>, </a:t>
            </a:r>
            <a:r>
              <a:rPr lang="en-GB" sz="1300" u="sng">
                <a:solidFill>
                  <a:schemeClr val="hlink"/>
                </a:solidFill>
                <a:hlinkClick r:id="rId4"/>
              </a:rPr>
              <a:t>https://doi.org/10.1006/asle.2000.0022</a:t>
            </a:r>
            <a:endParaRPr sz="13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b="0" i="0" lang="en-GB" sz="1300" u="none" cap="none" strike="noStrike">
                <a:solidFill>
                  <a:schemeClr val="dk1"/>
                </a:solidFill>
                <a:latin typeface="Arial"/>
                <a:ea typeface="Arial"/>
                <a:cs typeface="Arial"/>
                <a:sym typeface="Arial"/>
              </a:rPr>
              <a:t>[3] </a:t>
            </a:r>
            <a:r>
              <a:rPr b="0" i="0" lang="en-GB" sz="1300" u="none" cap="none" strike="noStrike">
                <a:solidFill>
                  <a:srgbClr val="00000A"/>
                </a:solidFill>
                <a:latin typeface="Arial"/>
                <a:ea typeface="Arial"/>
                <a:cs typeface="Arial"/>
                <a:sym typeface="Arial"/>
              </a:rPr>
              <a:t>J. Smagorinsky, Mon. Weather Rev, 91, 99 (1963)</a:t>
            </a:r>
            <a:endParaRPr b="0" i="0" sz="1300" u="none" cap="none" strike="noStrike">
              <a:solidFill>
                <a:srgbClr val="0000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300" u="none" cap="none" strike="noStrike">
                <a:solidFill>
                  <a:srgbClr val="00000A"/>
                </a:solidFill>
                <a:latin typeface="Arial"/>
                <a:ea typeface="Arial"/>
                <a:cs typeface="Arial"/>
                <a:sym typeface="Arial"/>
              </a:rPr>
              <a:t>[4] Williamson D. L., Convergence of aqua-planet simulations with increasing resolution in the Community Atmospheric Model, Version 3, </a:t>
            </a:r>
            <a:r>
              <a:rPr b="0" i="1" lang="en-GB" sz="1300" u="none" cap="none" strike="noStrike">
                <a:solidFill>
                  <a:srgbClr val="00000A"/>
                </a:solidFill>
                <a:latin typeface="Arial"/>
                <a:ea typeface="Arial"/>
                <a:cs typeface="Arial"/>
                <a:sym typeface="Arial"/>
              </a:rPr>
              <a:t>Tellus, 60A, 848-862. </a:t>
            </a:r>
            <a:r>
              <a:rPr b="0" i="0" lang="en-GB" sz="1300" u="sng" cap="none" strike="noStrike">
                <a:solidFill>
                  <a:schemeClr val="hlink"/>
                </a:solidFill>
                <a:latin typeface="Arial"/>
                <a:ea typeface="Arial"/>
                <a:cs typeface="Arial"/>
                <a:sym typeface="Arial"/>
                <a:hlinkClick r:id="rId5"/>
              </a:rPr>
              <a:t>https://doi.org/10.1111/j.1600-0870.2008.00339.x</a:t>
            </a:r>
            <a:endParaRPr b="0" i="0" sz="1300" u="none" cap="none" strike="noStrike">
              <a:solidFill>
                <a:srgbClr val="0000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300" u="none" cap="none" strike="noStrike">
                <a:solidFill>
                  <a:srgbClr val="00000A"/>
                </a:solidFill>
                <a:latin typeface="Arial"/>
                <a:ea typeface="Arial"/>
                <a:cs typeface="Arial"/>
                <a:sym typeface="Arial"/>
              </a:rPr>
              <a:t>[5] Blackburn, M., Williamson D. L., and K. Nakajima (2013), The Aqua-Planet Experiment (APE): CONTROL SST Simulation, </a:t>
            </a:r>
            <a:r>
              <a:rPr b="0" i="1" lang="en-GB" sz="1300" u="none" cap="none" strike="noStrike">
                <a:solidFill>
                  <a:srgbClr val="00000A"/>
                </a:solidFill>
                <a:latin typeface="Arial"/>
                <a:ea typeface="Arial"/>
                <a:cs typeface="Arial"/>
                <a:sym typeface="Arial"/>
              </a:rPr>
              <a:t>J. Meteorol. Soc. Jpn. 91A, 17– 56</a:t>
            </a:r>
            <a:r>
              <a:rPr b="0" i="0" lang="en-GB" sz="1300" u="none" cap="none" strike="noStrike">
                <a:solidFill>
                  <a:srgbClr val="00000A"/>
                </a:solidFill>
                <a:latin typeface="Arial"/>
                <a:ea typeface="Arial"/>
                <a:cs typeface="Arial"/>
                <a:sym typeface="Arial"/>
              </a:rPr>
              <a:t>, </a:t>
            </a:r>
            <a:r>
              <a:rPr b="0" i="0" lang="en-GB" sz="1300" u="sng" cap="none" strike="noStrike">
                <a:solidFill>
                  <a:schemeClr val="hlink"/>
                </a:solidFill>
                <a:latin typeface="Arial"/>
                <a:ea typeface="Arial"/>
                <a:cs typeface="Arial"/>
                <a:sym typeface="Arial"/>
                <a:hlinkClick r:id="rId6"/>
              </a:rPr>
              <a:t>https://doi.org/10.2151/jmsj.2013-A02</a:t>
            </a:r>
            <a:endParaRPr b="0" i="0" sz="1300" u="none" cap="none" strike="noStrike">
              <a:solidFill>
                <a:srgbClr val="0000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300" u="none" cap="none" strike="noStrike">
                <a:solidFill>
                  <a:srgbClr val="00000A"/>
                </a:solidFill>
                <a:latin typeface="Arial"/>
                <a:ea typeface="Arial"/>
                <a:cs typeface="Arial"/>
                <a:sym typeface="Arial"/>
              </a:rPr>
              <a:t>[6] Medeiros, B., Williamson D. L., and Olson, J. G. Olson (2016), Reference aquaplanet climate in the Community Atmospheric Model, Version 5</a:t>
            </a:r>
            <a:r>
              <a:rPr b="0" i="1" lang="en-GB" sz="1300" u="none" cap="none" strike="noStrike">
                <a:solidFill>
                  <a:srgbClr val="00000A"/>
                </a:solidFill>
                <a:latin typeface="Arial"/>
                <a:ea typeface="Arial"/>
                <a:cs typeface="Arial"/>
                <a:sym typeface="Arial"/>
              </a:rPr>
              <a:t>, J. Adv. Model. Earth Syst., 8, 406-424,</a:t>
            </a:r>
            <a:r>
              <a:rPr b="0" i="0" lang="en-GB" sz="1300" u="none" cap="none" strike="noStrike">
                <a:solidFill>
                  <a:srgbClr val="00000A"/>
                </a:solidFill>
                <a:latin typeface="Arial"/>
                <a:ea typeface="Arial"/>
                <a:cs typeface="Arial"/>
                <a:sym typeface="Arial"/>
              </a:rPr>
              <a:t> </a:t>
            </a:r>
            <a:r>
              <a:rPr b="0" i="0" lang="en-GB" sz="1300" u="sng" cap="none" strike="noStrike">
                <a:solidFill>
                  <a:schemeClr val="hlink"/>
                </a:solidFill>
                <a:latin typeface="Arial"/>
                <a:ea typeface="Arial"/>
                <a:cs typeface="Arial"/>
                <a:sym typeface="Arial"/>
                <a:hlinkClick r:id="rId7"/>
              </a:rPr>
              <a:t>https://doi.org/10.1002/2015MS000593</a:t>
            </a:r>
            <a:endParaRPr b="0" i="0" sz="1300" u="none" cap="none" strike="noStrike">
              <a:solidFill>
                <a:srgbClr val="0000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300" u="none" cap="none" strike="noStrike">
                <a:solidFill>
                  <a:srgbClr val="00000A"/>
                </a:solidFill>
                <a:latin typeface="Arial"/>
                <a:ea typeface="Arial"/>
                <a:cs typeface="Arial"/>
                <a:sym typeface="Arial"/>
              </a:rPr>
              <a:t>[7] Webb et al. 2017, The Cloud Feedback Model Intercomparison Project (CFMIP) contribution to CMIP6, </a:t>
            </a:r>
            <a:r>
              <a:rPr b="0" i="1" lang="en-GB" sz="1300" u="none" cap="none" strike="noStrike">
                <a:solidFill>
                  <a:srgbClr val="00000A"/>
                </a:solidFill>
                <a:latin typeface="Arial"/>
                <a:ea typeface="Arial"/>
                <a:cs typeface="Arial"/>
                <a:sym typeface="Arial"/>
              </a:rPr>
              <a:t>Geosci. Model Dev., 10, 359–384, 2017,</a:t>
            </a:r>
            <a:r>
              <a:rPr b="0" i="0" lang="en-GB" sz="1300" u="none" cap="none" strike="noStrike">
                <a:solidFill>
                  <a:srgbClr val="00000A"/>
                </a:solidFill>
                <a:latin typeface="Arial"/>
                <a:ea typeface="Arial"/>
                <a:cs typeface="Arial"/>
                <a:sym typeface="Arial"/>
              </a:rPr>
              <a:t> </a:t>
            </a:r>
            <a:r>
              <a:rPr b="0" i="0" lang="en-GB" sz="1300" u="sng" cap="none" strike="noStrike">
                <a:solidFill>
                  <a:schemeClr val="hlink"/>
                </a:solidFill>
                <a:latin typeface="Arial"/>
                <a:ea typeface="Arial"/>
                <a:cs typeface="Arial"/>
                <a:sym typeface="Arial"/>
                <a:hlinkClick r:id="rId8"/>
              </a:rPr>
              <a:t>https://doi.org/10.5194/gmd-10-359-2017</a:t>
            </a:r>
            <a:endParaRPr sz="1300">
              <a:solidFill>
                <a:srgbClr val="00000A"/>
              </a:solidFill>
            </a:endParaRPr>
          </a:p>
          <a:p>
            <a:pPr indent="0" lvl="0" marL="0" rtl="0" algn="l">
              <a:spcBef>
                <a:spcPts val="0"/>
              </a:spcBef>
              <a:spcAft>
                <a:spcPts val="0"/>
              </a:spcAft>
              <a:buClr>
                <a:schemeClr val="dk1"/>
              </a:buClr>
              <a:buSzPts val="1200"/>
              <a:buFont typeface="Arial"/>
              <a:buNone/>
            </a:pPr>
            <a:r>
              <a:rPr lang="en-GB" sz="1300">
                <a:solidFill>
                  <a:schemeClr val="dk1"/>
                </a:solidFill>
              </a:rPr>
              <a:t>[8] </a:t>
            </a:r>
            <a:r>
              <a:rPr lang="en-GB" sz="1300">
                <a:solidFill>
                  <a:srgbClr val="00000A"/>
                </a:solidFill>
              </a:rPr>
              <a:t>Stevens B., and Bony S., Climate change (2013). What are climate models missing?</a:t>
            </a:r>
            <a:r>
              <a:rPr i="1" lang="en-GB" sz="1300">
                <a:solidFill>
                  <a:srgbClr val="00000A"/>
                </a:solidFill>
              </a:rPr>
              <a:t> Science 340, 1053–1054. </a:t>
            </a:r>
            <a:r>
              <a:rPr i="1" lang="en-GB" sz="1300" u="sng">
                <a:solidFill>
                  <a:schemeClr val="hlink"/>
                </a:solidFill>
                <a:hlinkClick r:id="rId9"/>
              </a:rPr>
              <a:t>https://doi.org/10.1126/science.1237554</a:t>
            </a:r>
            <a:endParaRPr sz="1300">
              <a:solidFill>
                <a:srgbClr val="00000A"/>
              </a:solidFill>
            </a:endParaRPr>
          </a:p>
          <a:p>
            <a:pPr indent="0" lvl="0" marL="0" marR="0" rtl="0" algn="l">
              <a:lnSpc>
                <a:spcPct val="100000"/>
              </a:lnSpc>
              <a:spcBef>
                <a:spcPts val="0"/>
              </a:spcBef>
              <a:spcAft>
                <a:spcPts val="0"/>
              </a:spcAft>
              <a:buClr>
                <a:srgbClr val="000000"/>
              </a:buClr>
              <a:buSzPts val="1200"/>
              <a:buFont typeface="Arial"/>
              <a:buNone/>
            </a:pPr>
            <a:r>
              <a:t/>
            </a:r>
            <a:endParaRPr b="0" i="0" sz="1300" u="none" cap="none" strike="noStrike">
              <a:solidFill>
                <a:srgbClr val="0000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3cfc9e9bb2_23_2"/>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a:t>
            </a:r>
            <a:r>
              <a:rPr lang="en-GB" sz="3200"/>
              <a:t>Initialisation Strategy</a:t>
            </a:r>
            <a:endParaRPr sz="3200">
              <a:latin typeface="Arial"/>
              <a:ea typeface="Arial"/>
              <a:cs typeface="Arial"/>
              <a:sym typeface="Arial"/>
            </a:endParaRPr>
          </a:p>
        </p:txBody>
      </p:sp>
      <p:sp>
        <p:nvSpPr>
          <p:cNvPr id="183" name="Google Shape;183;g13cfc9e9bb2_23_2"/>
          <p:cNvSpPr txBox="1"/>
          <p:nvPr/>
        </p:nvSpPr>
        <p:spPr>
          <a:xfrm>
            <a:off x="302275" y="4304050"/>
            <a:ext cx="6287100" cy="48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Time convergence of precipitation for different initialisation with a grid </a:t>
            </a:r>
            <a:endParaRPr b="0" i="0" sz="1400" u="none" cap="none" strike="noStrike">
              <a:solidFill>
                <a:srgbClr val="777777"/>
              </a:solidFill>
              <a:latin typeface="Arial"/>
              <a:ea typeface="Arial"/>
              <a:cs typeface="Arial"/>
              <a:sym typeface="Arial"/>
            </a:endParaRPr>
          </a:p>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resolution of 40 km, daily average and 30 day average. </a:t>
            </a:r>
            <a:endParaRPr b="0" i="0" sz="1400" u="none" cap="none" strike="noStrike">
              <a:solidFill>
                <a:srgbClr val="000000"/>
              </a:solidFill>
              <a:latin typeface="Arial"/>
              <a:ea typeface="Arial"/>
              <a:cs typeface="Arial"/>
              <a:sym typeface="Arial"/>
            </a:endParaRPr>
          </a:p>
        </p:txBody>
      </p:sp>
      <p:pic>
        <p:nvPicPr>
          <p:cNvPr id="184" name="Google Shape;184;g13cfc9e9bb2_23_2"/>
          <p:cNvPicPr preferRelativeResize="0"/>
          <p:nvPr/>
        </p:nvPicPr>
        <p:blipFill rotWithShape="1">
          <a:blip r:embed="rId3">
            <a:alphaModFix/>
          </a:blip>
          <a:srcRect b="0" l="0" r="0" t="0"/>
          <a:stretch/>
        </p:blipFill>
        <p:spPr>
          <a:xfrm>
            <a:off x="213775" y="1092925"/>
            <a:ext cx="8839204" cy="32111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3cfc9e9bb2_23_33"/>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Convergence at some quantities</a:t>
            </a:r>
            <a:endParaRPr sz="3200">
              <a:latin typeface="Arial"/>
              <a:ea typeface="Arial"/>
              <a:cs typeface="Arial"/>
              <a:sym typeface="Arial"/>
            </a:endParaRPr>
          </a:p>
        </p:txBody>
      </p:sp>
      <p:graphicFrame>
        <p:nvGraphicFramePr>
          <p:cNvPr id="191" name="Google Shape;191;g13cfc9e9bb2_23_33"/>
          <p:cNvGraphicFramePr/>
          <p:nvPr/>
        </p:nvGraphicFramePr>
        <p:xfrm>
          <a:off x="302275" y="797400"/>
          <a:ext cx="3000000" cy="3000000"/>
        </p:xfrm>
        <a:graphic>
          <a:graphicData uri="http://schemas.openxmlformats.org/drawingml/2006/table">
            <a:tbl>
              <a:tblPr>
                <a:noFill/>
                <a:tableStyleId>{FB757F2D-5816-4415-88EC-F9FBF95480BB}</a:tableStyleId>
              </a:tblPr>
              <a:tblGrid>
                <a:gridCol w="1283575"/>
                <a:gridCol w="755375"/>
                <a:gridCol w="805150"/>
                <a:gridCol w="805150"/>
                <a:gridCol w="805150"/>
                <a:gridCol w="805150"/>
                <a:gridCol w="805150"/>
                <a:gridCol w="805150"/>
                <a:gridCol w="805150"/>
                <a:gridCol w="805150"/>
              </a:tblGrid>
              <a:tr h="289550">
                <a:tc>
                  <a:txBody>
                    <a:bodyPr/>
                    <a:lstStyle/>
                    <a:p>
                      <a:pPr indent="0" lvl="0" marL="25400" marR="0" rtl="0" algn="l">
                        <a:lnSpc>
                          <a:spcPct val="115000"/>
                        </a:lnSpc>
                        <a:spcBef>
                          <a:spcPts val="0"/>
                        </a:spcBef>
                        <a:spcAft>
                          <a:spcPts val="0"/>
                        </a:spcAft>
                        <a:buClr>
                          <a:srgbClr val="000000"/>
                        </a:buClr>
                        <a:buSzPts val="1100"/>
                        <a:buFont typeface="Arial"/>
                        <a:buNone/>
                      </a:pPr>
                      <a:r>
                        <a:rPr b="1" lang="en-GB" sz="1100" u="none" cap="none" strike="noStrike">
                          <a:solidFill>
                            <a:schemeClr val="lt1"/>
                          </a:solidFill>
                        </a:rPr>
                        <a:t>Resolution</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chemeClr val="lt1"/>
                          </a:solidFill>
                        </a:rPr>
                        <a:t>km</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160</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80</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40</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20</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10</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5</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a:solidFill>
                            <a:schemeClr val="lt1"/>
                          </a:solidFill>
                        </a:rPr>
                        <a:t>2.5</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b="1" lang="en-GB" sz="1100" u="none" cap="none" strike="noStrike">
                          <a:solidFill>
                            <a:schemeClr val="lt1"/>
                          </a:solidFill>
                        </a:rPr>
                        <a:t>1</a:t>
                      </a:r>
                      <a:endParaRPr b="1" sz="1100" u="none" cap="none" strike="noStrike">
                        <a:solidFill>
                          <a:schemeClr val="lt1"/>
                        </a:solidFill>
                      </a:endParaRPr>
                    </a:p>
                  </a:txBody>
                  <a:tcPr marT="38100" marB="38100" marR="38100" marL="381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a:solidFill>
                            <a:srgbClr val="00000A"/>
                          </a:solidFill>
                        </a:rPr>
                        <a:t>CRE</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a:t>W m-2</a:t>
                      </a:r>
                      <a:endParaRPr sz="1100" u="none" cap="none" strike="noStrike"/>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sz="1100"/>
                        <a:t>66.69</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sz="1100"/>
                        <a:t>58.799</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sz="1100"/>
                        <a:t>48.624</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1100"/>
                        <a:t>39.295</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1100"/>
                        <a:t>31.099</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1100"/>
                        <a:t>24.543</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1100"/>
                        <a:t>19.342</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1100"/>
                        <a:t>16.755</a:t>
                      </a:r>
                      <a:endParaRPr sz="1100"/>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Precipitation</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mm day-1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2.702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2.708</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2.686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2.585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2.488</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2.34</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2.256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2.333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Water Budget</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mm day-1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0.177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0.166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0.151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0.134</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0.105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-0.002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0.004</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-0.027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Water Vapor Path</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mm</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13.006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13.208</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13.136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12.856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12.958</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13.397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13.684</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14.248</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Cloud Water Path</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mm</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21.74e-2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18.86e-2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14.57e-2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11.06e-2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8.29e-2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6.35e-2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5.10e-2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4.51e-2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Cloud Ice Path</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mm</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9.37e-3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8.47e-3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7.76e-3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7.06e-3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6.78e-3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6.92e-3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7.07e-3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7.23e-3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𝛹</a:t>
                      </a:r>
                      <a:r>
                        <a:rPr lang="en-GB" sz="800" u="none" cap="none" strike="noStrike">
                          <a:solidFill>
                            <a:srgbClr val="00000A"/>
                          </a:solidFill>
                        </a:rPr>
                        <a:t>max</a:t>
                      </a:r>
                      <a:endParaRPr sz="8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Sv</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2.46e+2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2.44e+2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2.19e+2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1.71e+2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1.54e+2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1.45e+2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1.27e+2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1.44e+2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89575">
                <a:tc>
                  <a:txBody>
                    <a:bodyPr/>
                    <a:lstStyle/>
                    <a:p>
                      <a:pPr indent="0" lvl="0" marL="25400" marR="0" rtl="0" algn="l">
                        <a:lnSpc>
                          <a:spcPct val="115000"/>
                        </a:lnSpc>
                        <a:spcBef>
                          <a:spcPts val="0"/>
                        </a:spcBef>
                        <a:spcAft>
                          <a:spcPts val="0"/>
                        </a:spcAft>
                        <a:buClr>
                          <a:schemeClr val="dk1"/>
                        </a:buClr>
                        <a:buSzPts val="1100"/>
                        <a:buFont typeface="Arial"/>
                        <a:buNone/>
                      </a:pPr>
                      <a:r>
                        <a:rPr lang="en-GB" sz="1100" u="none" cap="none" strike="noStrike">
                          <a:solidFill>
                            <a:srgbClr val="00000A"/>
                          </a:solidFill>
                        </a:rPr>
                        <a:t>𝛹</a:t>
                      </a:r>
                      <a:r>
                        <a:rPr lang="en-GB" sz="800" u="none" cap="none" strike="noStrike">
                          <a:solidFill>
                            <a:srgbClr val="00000A"/>
                          </a:solidFill>
                        </a:rPr>
                        <a:t>max </a:t>
                      </a:r>
                      <a:r>
                        <a:rPr lang="en-GB" sz="1100" u="none" cap="none" strike="noStrike">
                          <a:solidFill>
                            <a:srgbClr val="00000A"/>
                          </a:solidFill>
                        </a:rPr>
                        <a:t>Position</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t>deg</a:t>
                      </a:r>
                      <a:endParaRPr sz="1100" u="none" cap="none" strike="noStrike"/>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9</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14</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15.5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15.5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𝛹</a:t>
                      </a:r>
                      <a:r>
                        <a:rPr lang="en-GB" sz="800" u="none" cap="none" strike="noStrike">
                          <a:solidFill>
                            <a:srgbClr val="00000A"/>
                          </a:solidFill>
                        </a:rPr>
                        <a:t>0 </a:t>
                      </a:r>
                      <a:r>
                        <a:rPr lang="en-GB" sz="1100" u="none" cap="none" strike="noStrike">
                          <a:solidFill>
                            <a:srgbClr val="00000A"/>
                          </a:solidFill>
                        </a:rPr>
                        <a:t>Position</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t>deg</a:t>
                      </a:r>
                      <a:endParaRPr sz="1100" u="none" cap="none" strike="noStrike"/>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24.45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25.76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26.76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29.29</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30.15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30.73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31.79</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31.58</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89575">
                <a:tc>
                  <a:txBody>
                    <a:bodyPr/>
                    <a:lstStyle/>
                    <a:p>
                      <a:pPr indent="0" lvl="0" marL="25400" marR="0" rtl="0" algn="l">
                        <a:lnSpc>
                          <a:spcPct val="115000"/>
                        </a:lnSpc>
                        <a:spcBef>
                          <a:spcPts val="0"/>
                        </a:spcBef>
                        <a:spcAft>
                          <a:spcPts val="0"/>
                        </a:spcAft>
                        <a:buClr>
                          <a:schemeClr val="dk1"/>
                        </a:buClr>
                        <a:buSzPts val="1100"/>
                        <a:buFont typeface="Arial"/>
                        <a:buNone/>
                      </a:pPr>
                      <a:r>
                        <a:rPr i="1" lang="en-GB" sz="1100" u="none" cap="none" strike="noStrike">
                          <a:solidFill>
                            <a:srgbClr val="00000A"/>
                          </a:solidFill>
                        </a:rPr>
                        <a:t>Pr</a:t>
                      </a:r>
                      <a:r>
                        <a:rPr lang="en-GB" sz="800" u="none" cap="none" strike="noStrike">
                          <a:solidFill>
                            <a:srgbClr val="00000A"/>
                          </a:solidFill>
                        </a:rPr>
                        <a:t>max</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t>mm day-1</a:t>
                      </a:r>
                      <a:endParaRPr sz="1100" u="none" cap="none" strike="noStrike"/>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33.31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30.63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18.84</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14.41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12.37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10.42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8.65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7.86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r>
              <a:tr h="289575">
                <a:tc>
                  <a:txBody>
                    <a:bodyPr/>
                    <a:lstStyle/>
                    <a:p>
                      <a:pPr indent="0" lvl="0" marL="25400" marR="0" rtl="0" algn="l">
                        <a:lnSpc>
                          <a:spcPct val="115000"/>
                        </a:lnSpc>
                        <a:spcBef>
                          <a:spcPts val="0"/>
                        </a:spcBef>
                        <a:spcAft>
                          <a:spcPts val="0"/>
                        </a:spcAft>
                        <a:buClr>
                          <a:schemeClr val="dk1"/>
                        </a:buClr>
                        <a:buSzPts val="1100"/>
                        <a:buFont typeface="Arial"/>
                        <a:buNone/>
                      </a:pPr>
                      <a:r>
                        <a:rPr i="1" lang="en-GB" sz="1100" u="none" cap="none" strike="noStrike">
                          <a:solidFill>
                            <a:srgbClr val="00000A"/>
                          </a:solidFill>
                        </a:rPr>
                        <a:t>Pr</a:t>
                      </a:r>
                      <a:r>
                        <a:rPr lang="en-GB" sz="800" u="none" cap="none" strike="noStrike">
                          <a:solidFill>
                            <a:srgbClr val="00000A"/>
                          </a:solidFill>
                        </a:rPr>
                        <a:t>max </a:t>
                      </a:r>
                      <a:r>
                        <a:rPr lang="en-GB" sz="1100" u="none" cap="none" strike="noStrike">
                          <a:solidFill>
                            <a:srgbClr val="00000A"/>
                          </a:solidFill>
                        </a:rPr>
                        <a:t>Position</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deg</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0</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5.25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9.75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10.5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11.25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9.5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Jet Intensity</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m s-1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51.39</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47.27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45.31</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35.36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34.52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35.05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30.645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34.83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0D0"/>
                    </a:solidFill>
                  </a:tcPr>
                </a:tc>
              </a:tr>
              <a:tr h="289575">
                <a:tc>
                  <a:txBody>
                    <a:bodyPr/>
                    <a:lstStyle/>
                    <a:p>
                      <a:pPr indent="0" lvl="0" marL="25400" marR="0" rtl="0" algn="l">
                        <a:lnSpc>
                          <a:spcPct val="115000"/>
                        </a:lnSpc>
                        <a:spcBef>
                          <a:spcPts val="0"/>
                        </a:spcBef>
                        <a:spcAft>
                          <a:spcPts val="0"/>
                        </a:spcAft>
                        <a:buClr>
                          <a:srgbClr val="000000"/>
                        </a:buClr>
                        <a:buSzPts val="1100"/>
                        <a:buFont typeface="Arial"/>
                        <a:buNone/>
                      </a:pPr>
                      <a:r>
                        <a:rPr lang="en-GB" sz="1100" u="none" cap="none" strike="noStrike">
                          <a:solidFill>
                            <a:srgbClr val="00000A"/>
                          </a:solidFill>
                        </a:rPr>
                        <a:t>Jet Position</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deg</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28.66</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29.73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28.83</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30.17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43.27</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45.39</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30.22</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25400" marR="0" rtl="0" algn="ctr">
                        <a:lnSpc>
                          <a:spcPct val="115000"/>
                        </a:lnSpc>
                        <a:spcBef>
                          <a:spcPts val="0"/>
                        </a:spcBef>
                        <a:spcAft>
                          <a:spcPts val="0"/>
                        </a:spcAft>
                        <a:buClr>
                          <a:srgbClr val="000000"/>
                        </a:buClr>
                        <a:buSzPts val="1100"/>
                        <a:buFont typeface="Arial"/>
                        <a:buNone/>
                      </a:pPr>
                      <a:r>
                        <a:rPr lang="en-GB" sz="1100" u="none" cap="none" strike="noStrike">
                          <a:solidFill>
                            <a:srgbClr val="00000A"/>
                          </a:solidFill>
                        </a:rPr>
                        <a:t>45.55</a:t>
                      </a:r>
                      <a:endParaRPr sz="1100" u="none" cap="none" strike="noStrike">
                        <a:solidFill>
                          <a:srgbClr val="00000A"/>
                        </a:solidFill>
                      </a:endParaRPr>
                    </a:p>
                  </a:txBody>
                  <a:tcPr marT="38100" marB="38100" marR="38100" marL="38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3d1835ae5e_8_4"/>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a:t>
            </a:r>
            <a:r>
              <a:rPr lang="en-GB" sz="3200"/>
              <a:t>Global CRE across resolutions </a:t>
            </a:r>
            <a:endParaRPr sz="3200">
              <a:latin typeface="Arial"/>
              <a:ea typeface="Arial"/>
              <a:cs typeface="Arial"/>
              <a:sym typeface="Arial"/>
            </a:endParaRPr>
          </a:p>
        </p:txBody>
      </p:sp>
      <p:sp>
        <p:nvSpPr>
          <p:cNvPr id="198" name="Google Shape;198;g13d1835ae5e_8_4"/>
          <p:cNvSpPr txBox="1"/>
          <p:nvPr/>
        </p:nvSpPr>
        <p:spPr>
          <a:xfrm>
            <a:off x="824825" y="4253175"/>
            <a:ext cx="55791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Energy Convergence - Cloud radiative effect</a:t>
            </a:r>
            <a:endParaRPr b="0" i="0" sz="1400" u="none" cap="none" strike="noStrike">
              <a:solidFill>
                <a:srgbClr val="000000"/>
              </a:solidFill>
              <a:latin typeface="Arial"/>
              <a:ea typeface="Arial"/>
              <a:cs typeface="Arial"/>
              <a:sym typeface="Arial"/>
            </a:endParaRPr>
          </a:p>
        </p:txBody>
      </p:sp>
      <p:pic>
        <p:nvPicPr>
          <p:cNvPr id="199" name="Google Shape;199;g13d1835ae5e_8_4"/>
          <p:cNvPicPr preferRelativeResize="0"/>
          <p:nvPr/>
        </p:nvPicPr>
        <p:blipFill rotWithShape="1">
          <a:blip r:embed="rId3">
            <a:alphaModFix/>
          </a:blip>
          <a:srcRect b="0" l="0" r="0" t="0"/>
          <a:stretch/>
        </p:blipFill>
        <p:spPr>
          <a:xfrm>
            <a:off x="281038" y="941688"/>
            <a:ext cx="8581924" cy="326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3d1dc20706_19_0"/>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Global Energy Converge</a:t>
            </a:r>
            <a:endParaRPr sz="3200">
              <a:latin typeface="Arial"/>
              <a:ea typeface="Arial"/>
              <a:cs typeface="Arial"/>
              <a:sym typeface="Arial"/>
            </a:endParaRPr>
          </a:p>
        </p:txBody>
      </p:sp>
      <p:sp>
        <p:nvSpPr>
          <p:cNvPr id="206" name="Google Shape;206;g13d1dc20706_19_0"/>
          <p:cNvSpPr txBox="1"/>
          <p:nvPr/>
        </p:nvSpPr>
        <p:spPr>
          <a:xfrm>
            <a:off x="419925" y="4331475"/>
            <a:ext cx="61971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Energy Convergence - TOA</a:t>
            </a:r>
            <a:endParaRPr b="0" i="0" sz="1400" u="none" cap="none" strike="noStrike">
              <a:solidFill>
                <a:srgbClr val="000000"/>
              </a:solidFill>
              <a:latin typeface="Arial"/>
              <a:ea typeface="Arial"/>
              <a:cs typeface="Arial"/>
              <a:sym typeface="Arial"/>
            </a:endParaRPr>
          </a:p>
        </p:txBody>
      </p:sp>
      <p:pic>
        <p:nvPicPr>
          <p:cNvPr id="207" name="Google Shape;207;g13d1dc20706_19_0"/>
          <p:cNvPicPr preferRelativeResize="0"/>
          <p:nvPr/>
        </p:nvPicPr>
        <p:blipFill rotWithShape="1">
          <a:blip r:embed="rId3">
            <a:alphaModFix/>
          </a:blip>
          <a:srcRect b="0" l="0" r="0" t="0"/>
          <a:stretch/>
        </p:blipFill>
        <p:spPr>
          <a:xfrm>
            <a:off x="419913" y="1065125"/>
            <a:ext cx="8297825" cy="32291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3d1dc20706_19_11"/>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Global Cloud Converge</a:t>
            </a:r>
            <a:endParaRPr sz="3200">
              <a:latin typeface="Arial"/>
              <a:ea typeface="Arial"/>
              <a:cs typeface="Arial"/>
              <a:sym typeface="Arial"/>
            </a:endParaRPr>
          </a:p>
        </p:txBody>
      </p:sp>
      <p:sp>
        <p:nvSpPr>
          <p:cNvPr id="214" name="Google Shape;214;g13d1dc20706_19_11"/>
          <p:cNvSpPr txBox="1"/>
          <p:nvPr/>
        </p:nvSpPr>
        <p:spPr>
          <a:xfrm>
            <a:off x="1782775" y="4514725"/>
            <a:ext cx="44229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Energy Convergence - Clouds effects</a:t>
            </a:r>
            <a:endParaRPr b="0" i="0" sz="1400" u="none" cap="none" strike="noStrike">
              <a:solidFill>
                <a:srgbClr val="000000"/>
              </a:solidFill>
              <a:latin typeface="Arial"/>
              <a:ea typeface="Arial"/>
              <a:cs typeface="Arial"/>
              <a:sym typeface="Arial"/>
            </a:endParaRPr>
          </a:p>
        </p:txBody>
      </p:sp>
      <p:pic>
        <p:nvPicPr>
          <p:cNvPr id="215" name="Google Shape;215;g13d1dc20706_19_11"/>
          <p:cNvPicPr preferRelativeResize="0"/>
          <p:nvPr/>
        </p:nvPicPr>
        <p:blipFill rotWithShape="1">
          <a:blip r:embed="rId3">
            <a:alphaModFix/>
          </a:blip>
          <a:srcRect b="0" l="0" r="0" t="0"/>
          <a:stretch/>
        </p:blipFill>
        <p:spPr>
          <a:xfrm>
            <a:off x="817850" y="1102200"/>
            <a:ext cx="7501952" cy="3260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3d1dc20706_19_53"/>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Zonal Convergence - ITCZ</a:t>
            </a:r>
            <a:endParaRPr sz="3200">
              <a:latin typeface="Arial"/>
              <a:ea typeface="Arial"/>
              <a:cs typeface="Arial"/>
              <a:sym typeface="Arial"/>
            </a:endParaRPr>
          </a:p>
        </p:txBody>
      </p:sp>
      <p:sp>
        <p:nvSpPr>
          <p:cNvPr id="222" name="Google Shape;222;g13d1dc20706_19_53"/>
          <p:cNvSpPr txBox="1"/>
          <p:nvPr/>
        </p:nvSpPr>
        <p:spPr>
          <a:xfrm>
            <a:off x="302275" y="4101750"/>
            <a:ext cx="86622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Zonal-Average convergence of the water budget</a:t>
            </a:r>
            <a:endParaRPr b="0" i="0" sz="1400" u="none" cap="none" strike="noStrike">
              <a:solidFill>
                <a:srgbClr val="000000"/>
              </a:solidFill>
              <a:latin typeface="Arial"/>
              <a:ea typeface="Arial"/>
              <a:cs typeface="Arial"/>
              <a:sym typeface="Arial"/>
            </a:endParaRPr>
          </a:p>
        </p:txBody>
      </p:sp>
      <p:pic>
        <p:nvPicPr>
          <p:cNvPr id="223" name="Google Shape;223;g13d1dc20706_19_53"/>
          <p:cNvPicPr preferRelativeResize="0"/>
          <p:nvPr/>
        </p:nvPicPr>
        <p:blipFill>
          <a:blip r:embed="rId3">
            <a:alphaModFix/>
          </a:blip>
          <a:stretch>
            <a:fillRect/>
          </a:stretch>
        </p:blipFill>
        <p:spPr>
          <a:xfrm>
            <a:off x="1894788" y="1148175"/>
            <a:ext cx="5354419" cy="2847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3e831c569f_27_8"/>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Zonal Convergence - ITCZ</a:t>
            </a:r>
            <a:endParaRPr sz="3200">
              <a:latin typeface="Arial"/>
              <a:ea typeface="Arial"/>
              <a:cs typeface="Arial"/>
              <a:sym typeface="Arial"/>
            </a:endParaRPr>
          </a:p>
        </p:txBody>
      </p:sp>
      <p:sp>
        <p:nvSpPr>
          <p:cNvPr id="230" name="Google Shape;230;g13e831c569f_27_8"/>
          <p:cNvSpPr txBox="1"/>
          <p:nvPr/>
        </p:nvSpPr>
        <p:spPr>
          <a:xfrm>
            <a:off x="302275" y="4101750"/>
            <a:ext cx="86622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Zonal-Average convergence of </a:t>
            </a:r>
            <a:r>
              <a:rPr lang="en-GB">
                <a:solidFill>
                  <a:srgbClr val="777777"/>
                </a:solidFill>
              </a:rPr>
              <a:t>CRE</a:t>
            </a:r>
            <a:endParaRPr b="0" i="0" sz="1400" u="none" cap="none" strike="noStrike">
              <a:solidFill>
                <a:srgbClr val="000000"/>
              </a:solidFill>
              <a:latin typeface="Arial"/>
              <a:ea typeface="Arial"/>
              <a:cs typeface="Arial"/>
              <a:sym typeface="Arial"/>
            </a:endParaRPr>
          </a:p>
        </p:txBody>
      </p:sp>
      <p:pic>
        <p:nvPicPr>
          <p:cNvPr id="231" name="Google Shape;231;g13e831c569f_27_8"/>
          <p:cNvPicPr preferRelativeResize="0"/>
          <p:nvPr/>
        </p:nvPicPr>
        <p:blipFill>
          <a:blip r:embed="rId3">
            <a:alphaModFix/>
          </a:blip>
          <a:stretch>
            <a:fillRect/>
          </a:stretch>
        </p:blipFill>
        <p:spPr>
          <a:xfrm>
            <a:off x="1861775" y="1102200"/>
            <a:ext cx="5414083" cy="28471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3cfc9e9bb2_23_27"/>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 The ITCZ at higher resolutions</a:t>
            </a:r>
            <a:endParaRPr sz="3200">
              <a:latin typeface="Arial"/>
              <a:ea typeface="Arial"/>
              <a:cs typeface="Arial"/>
              <a:sym typeface="Arial"/>
            </a:endParaRPr>
          </a:p>
        </p:txBody>
      </p:sp>
      <p:pic>
        <p:nvPicPr>
          <p:cNvPr id="238" name="Google Shape;238;g13cfc9e9bb2_23_27"/>
          <p:cNvPicPr preferRelativeResize="0"/>
          <p:nvPr/>
        </p:nvPicPr>
        <p:blipFill rotWithShape="1">
          <a:blip r:embed="rId3">
            <a:alphaModFix/>
          </a:blip>
          <a:srcRect b="0" l="0" r="0" t="0"/>
          <a:stretch/>
        </p:blipFill>
        <p:spPr>
          <a:xfrm>
            <a:off x="152400" y="797400"/>
            <a:ext cx="8839204" cy="35822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3dc7b7f1b5_4_0"/>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Appendix</a:t>
            </a:r>
            <a:r>
              <a:rPr lang="en-GB" sz="3200"/>
              <a:t>: </a:t>
            </a:r>
            <a:r>
              <a:rPr lang="en-GB" sz="3200"/>
              <a:t>General Circulation</a:t>
            </a:r>
            <a:endParaRPr sz="3200">
              <a:latin typeface="Arial"/>
              <a:ea typeface="Arial"/>
              <a:cs typeface="Arial"/>
              <a:sym typeface="Arial"/>
            </a:endParaRPr>
          </a:p>
        </p:txBody>
      </p:sp>
      <p:sp>
        <p:nvSpPr>
          <p:cNvPr id="245" name="Google Shape;245;g13dc7b7f1b5_4_0"/>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 name="Google Shape;246;g13dc7b7f1b5_4_0"/>
          <p:cNvGrpSpPr/>
          <p:nvPr/>
        </p:nvGrpSpPr>
        <p:grpSpPr>
          <a:xfrm>
            <a:off x="302275" y="921225"/>
            <a:ext cx="8662200" cy="4135825"/>
            <a:chOff x="302275" y="921225"/>
            <a:chExt cx="8662200" cy="4135825"/>
          </a:xfrm>
        </p:grpSpPr>
        <p:sp>
          <p:nvSpPr>
            <p:cNvPr id="247" name="Google Shape;247;g13dc7b7f1b5_4_0"/>
            <p:cNvSpPr txBox="1"/>
            <p:nvPr/>
          </p:nvSpPr>
          <p:spPr>
            <a:xfrm>
              <a:off x="302275" y="4579750"/>
              <a:ext cx="8662200" cy="47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777777"/>
                </a:buClr>
                <a:buSzPts val="2000"/>
                <a:buFont typeface="Arial"/>
                <a:buNone/>
              </a:pPr>
              <a:r>
                <a:rPr lang="en-GB">
                  <a:solidFill>
                    <a:srgbClr val="777777"/>
                  </a:solidFill>
                </a:rPr>
                <a:t>Zonal-Mean Meridional Mass Stream Function with Zonal Winds Contours</a:t>
              </a:r>
              <a:endParaRPr b="0" i="0" sz="1400" u="none" cap="none" strike="noStrike">
                <a:solidFill>
                  <a:srgbClr val="000000"/>
                </a:solidFill>
                <a:latin typeface="Arial"/>
                <a:ea typeface="Arial"/>
                <a:cs typeface="Arial"/>
                <a:sym typeface="Arial"/>
              </a:endParaRPr>
            </a:p>
          </p:txBody>
        </p:sp>
        <p:pic>
          <p:nvPicPr>
            <p:cNvPr id="248" name="Google Shape;248;g13dc7b7f1b5_4_0"/>
            <p:cNvPicPr preferRelativeResize="0"/>
            <p:nvPr/>
          </p:nvPicPr>
          <p:blipFill>
            <a:blip r:embed="rId3">
              <a:alphaModFix/>
            </a:blip>
            <a:stretch>
              <a:fillRect/>
            </a:stretch>
          </p:blipFill>
          <p:spPr>
            <a:xfrm>
              <a:off x="302275" y="921225"/>
              <a:ext cx="8386499" cy="3517575"/>
            </a:xfrm>
            <a:prstGeom prst="rect">
              <a:avLst/>
            </a:prstGeom>
            <a:noFill/>
            <a:ln>
              <a:noFill/>
            </a:ln>
          </p:spPr>
        </p:pic>
      </p:grpSp>
      <p:grpSp>
        <p:nvGrpSpPr>
          <p:cNvPr id="249" name="Google Shape;249;g13dc7b7f1b5_4_0"/>
          <p:cNvGrpSpPr/>
          <p:nvPr/>
        </p:nvGrpSpPr>
        <p:grpSpPr>
          <a:xfrm>
            <a:off x="302290" y="855175"/>
            <a:ext cx="8662200" cy="4060925"/>
            <a:chOff x="302290" y="855175"/>
            <a:chExt cx="8662200" cy="4060925"/>
          </a:xfrm>
        </p:grpSpPr>
        <p:sp>
          <p:nvSpPr>
            <p:cNvPr id="250" name="Google Shape;250;g13dc7b7f1b5_4_0"/>
            <p:cNvSpPr txBox="1"/>
            <p:nvPr/>
          </p:nvSpPr>
          <p:spPr>
            <a:xfrm>
              <a:off x="302290" y="4438800"/>
              <a:ext cx="86622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lang="en-GB">
                  <a:solidFill>
                    <a:srgbClr val="777777"/>
                  </a:solidFill>
                </a:rPr>
                <a:t>Half-Zonal-Mean Meridional Mass Stream Function with Zonal Winds Contours</a:t>
              </a:r>
              <a:r>
                <a:rPr b="0" i="0" lang="en-GB" sz="1400" u="none" cap="none" strike="noStrike">
                  <a:solidFill>
                    <a:srgbClr val="777777"/>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51" name="Google Shape;251;g13dc7b7f1b5_4_0"/>
            <p:cNvPicPr preferRelativeResize="0"/>
            <p:nvPr/>
          </p:nvPicPr>
          <p:blipFill>
            <a:blip r:embed="rId4">
              <a:alphaModFix/>
            </a:blip>
            <a:stretch>
              <a:fillRect/>
            </a:stretch>
          </p:blipFill>
          <p:spPr>
            <a:xfrm>
              <a:off x="1618550" y="855175"/>
              <a:ext cx="5753974" cy="35175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g13cb02ba999_1_78"/>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Motivation</a:t>
            </a:r>
            <a:endParaRPr sz="3200">
              <a:latin typeface="Arial"/>
              <a:ea typeface="Arial"/>
              <a:cs typeface="Arial"/>
              <a:sym typeface="Arial"/>
            </a:endParaRPr>
          </a:p>
        </p:txBody>
      </p:sp>
      <p:pic>
        <p:nvPicPr>
          <p:cNvPr id="48" name="Google Shape;48;g13cb02ba999_1_78"/>
          <p:cNvPicPr preferRelativeResize="0"/>
          <p:nvPr/>
        </p:nvPicPr>
        <p:blipFill rotWithShape="1">
          <a:blip r:embed="rId3">
            <a:alphaModFix/>
          </a:blip>
          <a:srcRect b="0" l="0" r="0" t="0"/>
          <a:stretch/>
        </p:blipFill>
        <p:spPr>
          <a:xfrm>
            <a:off x="4668700" y="1014008"/>
            <a:ext cx="3627350" cy="2593515"/>
          </a:xfrm>
          <a:prstGeom prst="rect">
            <a:avLst/>
          </a:prstGeom>
          <a:noFill/>
          <a:ln>
            <a:noFill/>
          </a:ln>
        </p:spPr>
      </p:pic>
      <p:sp>
        <p:nvSpPr>
          <p:cNvPr id="49" name="Google Shape;49;g13cb02ba999_1_78"/>
          <p:cNvSpPr txBox="1"/>
          <p:nvPr/>
        </p:nvSpPr>
        <p:spPr>
          <a:xfrm>
            <a:off x="4889845" y="3637424"/>
            <a:ext cx="3587097" cy="41403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300" u="none" cap="none" strike="noStrike">
                <a:solidFill>
                  <a:srgbClr val="777777"/>
                </a:solidFill>
                <a:latin typeface="Arial"/>
                <a:ea typeface="Arial"/>
                <a:cs typeface="Arial"/>
                <a:sym typeface="Arial"/>
              </a:rPr>
              <a:t>Performance development Top500 [2]</a:t>
            </a:r>
            <a:endParaRPr b="0" i="0" sz="1300" u="none" cap="none" strike="noStrike">
              <a:solidFill>
                <a:srgbClr val="000000"/>
              </a:solidFill>
              <a:latin typeface="Arial"/>
              <a:ea typeface="Arial"/>
              <a:cs typeface="Arial"/>
              <a:sym typeface="Arial"/>
            </a:endParaRPr>
          </a:p>
        </p:txBody>
      </p:sp>
      <p:sp>
        <p:nvSpPr>
          <p:cNvPr id="50" name="Google Shape;50;g13cb02ba999_1_78"/>
          <p:cNvSpPr txBox="1"/>
          <p:nvPr/>
        </p:nvSpPr>
        <p:spPr>
          <a:xfrm>
            <a:off x="8048113" y="963457"/>
            <a:ext cx="493126" cy="3385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38761D"/>
                </a:solidFill>
                <a:latin typeface="Arial"/>
                <a:ea typeface="Arial"/>
                <a:cs typeface="Arial"/>
                <a:sym typeface="Arial"/>
              </a:rPr>
              <a:t>sum</a:t>
            </a:r>
            <a:endParaRPr b="1" i="0" sz="1000" u="none" cap="none" strike="noStrike">
              <a:solidFill>
                <a:srgbClr val="38761D"/>
              </a:solidFill>
              <a:latin typeface="Arial"/>
              <a:ea typeface="Arial"/>
              <a:cs typeface="Arial"/>
              <a:sym typeface="Arial"/>
            </a:endParaRPr>
          </a:p>
        </p:txBody>
      </p:sp>
      <p:sp>
        <p:nvSpPr>
          <p:cNvPr id="51" name="Google Shape;51;g13cb02ba999_1_78"/>
          <p:cNvSpPr txBox="1"/>
          <p:nvPr/>
        </p:nvSpPr>
        <p:spPr>
          <a:xfrm>
            <a:off x="8048113" y="1104427"/>
            <a:ext cx="493126" cy="3385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BF9000"/>
                </a:solidFill>
                <a:latin typeface="Arial"/>
                <a:ea typeface="Arial"/>
                <a:cs typeface="Arial"/>
                <a:sym typeface="Arial"/>
              </a:rPr>
              <a:t>#1</a:t>
            </a:r>
            <a:endParaRPr b="1" i="0" sz="1000" u="none" cap="none" strike="noStrike">
              <a:solidFill>
                <a:srgbClr val="BF9000"/>
              </a:solidFill>
              <a:latin typeface="Arial"/>
              <a:ea typeface="Arial"/>
              <a:cs typeface="Arial"/>
              <a:sym typeface="Arial"/>
            </a:endParaRPr>
          </a:p>
        </p:txBody>
      </p:sp>
      <p:sp>
        <p:nvSpPr>
          <p:cNvPr id="52" name="Google Shape;52;g13cb02ba999_1_78"/>
          <p:cNvSpPr txBox="1"/>
          <p:nvPr/>
        </p:nvSpPr>
        <p:spPr>
          <a:xfrm>
            <a:off x="8048113" y="1668307"/>
            <a:ext cx="493126" cy="3385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1155CC"/>
                </a:solidFill>
                <a:latin typeface="Arial"/>
                <a:ea typeface="Arial"/>
                <a:cs typeface="Arial"/>
                <a:sym typeface="Arial"/>
              </a:rPr>
              <a:t>#500</a:t>
            </a:r>
            <a:endParaRPr b="1" i="0" sz="1000" u="none" cap="none" strike="noStrike">
              <a:solidFill>
                <a:srgbClr val="1155CC"/>
              </a:solidFill>
              <a:latin typeface="Arial"/>
              <a:ea typeface="Arial"/>
              <a:cs typeface="Arial"/>
              <a:sym typeface="Arial"/>
            </a:endParaRPr>
          </a:p>
        </p:txBody>
      </p:sp>
      <p:grpSp>
        <p:nvGrpSpPr>
          <p:cNvPr id="53" name="Google Shape;53;g13cb02ba999_1_78"/>
          <p:cNvGrpSpPr/>
          <p:nvPr/>
        </p:nvGrpSpPr>
        <p:grpSpPr>
          <a:xfrm>
            <a:off x="5871451" y="802553"/>
            <a:ext cx="928220" cy="2657178"/>
            <a:chOff x="7068975" y="929800"/>
            <a:chExt cx="974100" cy="2872625"/>
          </a:xfrm>
        </p:grpSpPr>
        <p:cxnSp>
          <p:nvCxnSpPr>
            <p:cNvPr id="54" name="Google Shape;54;g13cb02ba999_1_78"/>
            <p:cNvCxnSpPr/>
            <p:nvPr/>
          </p:nvCxnSpPr>
          <p:spPr>
            <a:xfrm rot="10800000">
              <a:off x="7573350" y="1390425"/>
              <a:ext cx="3600" cy="2412000"/>
            </a:xfrm>
            <a:prstGeom prst="straightConnector1">
              <a:avLst/>
            </a:prstGeom>
            <a:noFill/>
            <a:ln cap="flat" cmpd="sng" w="9525">
              <a:solidFill>
                <a:schemeClr val="dk2"/>
              </a:solidFill>
              <a:prstDash val="solid"/>
              <a:round/>
              <a:headEnd len="sm" w="sm" type="none"/>
              <a:tailEnd len="sm" w="sm" type="none"/>
            </a:ln>
          </p:spPr>
        </p:cxnSp>
        <p:sp>
          <p:nvSpPr>
            <p:cNvPr id="55" name="Google Shape;55;g13cb02ba999_1_78"/>
            <p:cNvSpPr txBox="1"/>
            <p:nvPr/>
          </p:nvSpPr>
          <p:spPr>
            <a:xfrm>
              <a:off x="7068975" y="929800"/>
              <a:ext cx="974100" cy="53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Earth Simulator</a:t>
              </a:r>
              <a:endParaRPr b="1" i="0" sz="1000" u="none" cap="none" strike="noStrike">
                <a:solidFill>
                  <a:srgbClr val="000000"/>
                </a:solidFill>
                <a:latin typeface="Arial"/>
                <a:ea typeface="Arial"/>
                <a:cs typeface="Arial"/>
                <a:sym typeface="Arial"/>
              </a:endParaRPr>
            </a:p>
          </p:txBody>
        </p:sp>
      </p:grpSp>
      <p:sp>
        <p:nvSpPr>
          <p:cNvPr id="56" name="Google Shape;56;g13cb02ba999_1_78"/>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g13cb02ba999_1_78"/>
          <p:cNvGrpSpPr/>
          <p:nvPr/>
        </p:nvGrpSpPr>
        <p:grpSpPr>
          <a:xfrm>
            <a:off x="725489" y="922024"/>
            <a:ext cx="3619972" cy="3009973"/>
            <a:chOff x="5045825" y="1353600"/>
            <a:chExt cx="3798900" cy="3254025"/>
          </a:xfrm>
        </p:grpSpPr>
        <p:pic>
          <p:nvPicPr>
            <p:cNvPr id="58" name="Google Shape;58;g13cb02ba999_1_78"/>
            <p:cNvPicPr preferRelativeResize="0"/>
            <p:nvPr/>
          </p:nvPicPr>
          <p:blipFill>
            <a:blip r:embed="rId4">
              <a:alphaModFix/>
            </a:blip>
            <a:stretch>
              <a:fillRect/>
            </a:stretch>
          </p:blipFill>
          <p:spPr>
            <a:xfrm>
              <a:off x="5613475" y="1353600"/>
              <a:ext cx="2663612" cy="2700225"/>
            </a:xfrm>
            <a:prstGeom prst="rect">
              <a:avLst/>
            </a:prstGeom>
            <a:noFill/>
            <a:ln>
              <a:noFill/>
            </a:ln>
          </p:spPr>
        </p:pic>
        <p:sp>
          <p:nvSpPr>
            <p:cNvPr id="59" name="Google Shape;59;g13cb02ba999_1_78"/>
            <p:cNvSpPr txBox="1"/>
            <p:nvPr/>
          </p:nvSpPr>
          <p:spPr>
            <a:xfrm>
              <a:off x="5045825" y="4053825"/>
              <a:ext cx="3798900" cy="55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lang="en-GB">
                  <a:solidFill>
                    <a:srgbClr val="777777"/>
                  </a:solidFill>
                </a:rPr>
                <a:t>ICON grid configuration</a:t>
              </a:r>
              <a:endParaRPr sz="900">
                <a:solidFill>
                  <a:srgbClr val="777777"/>
                </a:solidFill>
              </a:endParaRPr>
            </a:p>
          </p:txBody>
        </p:sp>
      </p:grpSp>
      <p:sp>
        <p:nvSpPr>
          <p:cNvPr id="60" name="Google Shape;60;g13cb02ba999_1_78"/>
          <p:cNvSpPr txBox="1"/>
          <p:nvPr/>
        </p:nvSpPr>
        <p:spPr>
          <a:xfrm>
            <a:off x="330325" y="3932000"/>
            <a:ext cx="8606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Do GSRMs converge?</a:t>
            </a:r>
            <a:endParaRPr b="1" sz="1600">
              <a:solidFill>
                <a:schemeClr val="dk1"/>
              </a:solidFill>
            </a:endParaRPr>
          </a:p>
        </p:txBody>
      </p:sp>
      <p:sp>
        <p:nvSpPr>
          <p:cNvPr id="61" name="Google Shape;61;g13cb02ba999_1_78"/>
          <p:cNvSpPr txBox="1"/>
          <p:nvPr/>
        </p:nvSpPr>
        <p:spPr>
          <a:xfrm>
            <a:off x="274300" y="4286900"/>
            <a:ext cx="8662200" cy="67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rPr>
              <a:t>How far do we need to refine the grid to obtain a statistical convergence of the general circulation? For example, the Intertropical Convergence Zone (ITCZ)</a:t>
            </a:r>
            <a:endParaRPr b="1"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3cb02ba999_1_94"/>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Aqua-planet Setup</a:t>
            </a:r>
            <a:endParaRPr sz="3200">
              <a:latin typeface="Arial"/>
              <a:ea typeface="Arial"/>
              <a:cs typeface="Arial"/>
              <a:sym typeface="Arial"/>
            </a:endParaRPr>
          </a:p>
        </p:txBody>
      </p:sp>
      <p:pic>
        <p:nvPicPr>
          <p:cNvPr id="68" name="Google Shape;68;g13cb02ba999_1_94"/>
          <p:cNvPicPr preferRelativeResize="0"/>
          <p:nvPr/>
        </p:nvPicPr>
        <p:blipFill rotWithShape="1">
          <a:blip r:embed="rId3">
            <a:alphaModFix/>
          </a:blip>
          <a:srcRect b="0" l="0" r="0" t="0"/>
          <a:stretch/>
        </p:blipFill>
        <p:spPr>
          <a:xfrm>
            <a:off x="5252550" y="783038"/>
            <a:ext cx="3490350" cy="553775"/>
          </a:xfrm>
          <a:prstGeom prst="rect">
            <a:avLst/>
          </a:prstGeom>
          <a:noFill/>
          <a:ln>
            <a:noFill/>
          </a:ln>
        </p:spPr>
      </p:pic>
      <p:sp>
        <p:nvSpPr>
          <p:cNvPr id="69" name="Google Shape;69;g13cb02ba999_1_94"/>
          <p:cNvSpPr txBox="1"/>
          <p:nvPr/>
        </p:nvSpPr>
        <p:spPr>
          <a:xfrm>
            <a:off x="3139575" y="859825"/>
            <a:ext cx="211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SST Profile: QOBS [2]</a:t>
            </a:r>
            <a:endParaRPr b="0" i="0" sz="1400" u="none" cap="none" strike="noStrike">
              <a:solidFill>
                <a:srgbClr val="000000"/>
              </a:solidFill>
              <a:latin typeface="Arial"/>
              <a:ea typeface="Arial"/>
              <a:cs typeface="Arial"/>
              <a:sym typeface="Arial"/>
            </a:endParaRPr>
          </a:p>
        </p:txBody>
      </p:sp>
      <p:sp>
        <p:nvSpPr>
          <p:cNvPr id="70" name="Google Shape;70;g13cb02ba999_1_94"/>
          <p:cNvSpPr txBox="1"/>
          <p:nvPr/>
        </p:nvSpPr>
        <p:spPr>
          <a:xfrm>
            <a:off x="302275" y="1262125"/>
            <a:ext cx="23583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GB"/>
              <a:t>Aqua-control </a:t>
            </a:r>
            <a:r>
              <a:rPr b="0" i="0" lang="en-GB" sz="1400" u="none" cap="none" strike="noStrike">
                <a:solidFill>
                  <a:srgbClr val="000000"/>
                </a:solidFill>
                <a:latin typeface="Arial"/>
                <a:ea typeface="Arial"/>
                <a:cs typeface="Arial"/>
                <a:sym typeface="Arial"/>
              </a:rPr>
              <a:t>Protocol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(Cloud Feedback Model intercomparison project [7])</a:t>
            </a:r>
            <a:endParaRPr b="0" i="0" sz="1400" u="none" cap="none" strike="noStrike">
              <a:solidFill>
                <a:srgbClr val="000000"/>
              </a:solidFill>
              <a:latin typeface="Arial"/>
              <a:ea typeface="Arial"/>
              <a:cs typeface="Arial"/>
              <a:sym typeface="Arial"/>
            </a:endParaRPr>
          </a:p>
        </p:txBody>
      </p:sp>
      <p:sp>
        <p:nvSpPr>
          <p:cNvPr id="71" name="Google Shape;71;g13cb02ba999_1_94"/>
          <p:cNvSpPr/>
          <p:nvPr/>
        </p:nvSpPr>
        <p:spPr>
          <a:xfrm>
            <a:off x="2659800" y="936025"/>
            <a:ext cx="397800" cy="1390200"/>
          </a:xfrm>
          <a:prstGeom prst="leftBrace">
            <a:avLst>
              <a:gd fmla="val 50000" name="adj1"/>
              <a:gd fmla="val 51331"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13cb02ba999_1_94"/>
          <p:cNvSpPr txBox="1"/>
          <p:nvPr/>
        </p:nvSpPr>
        <p:spPr>
          <a:xfrm>
            <a:off x="3177675" y="1278625"/>
            <a:ext cx="224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t>Spin up time: 6 months</a:t>
            </a:r>
            <a:endParaRPr b="0" i="0" sz="1400" u="none" cap="none" strike="noStrike">
              <a:solidFill>
                <a:srgbClr val="000000"/>
              </a:solidFill>
              <a:latin typeface="Arial"/>
              <a:ea typeface="Arial"/>
              <a:cs typeface="Arial"/>
              <a:sym typeface="Arial"/>
            </a:endParaRPr>
          </a:p>
        </p:txBody>
      </p:sp>
      <p:sp>
        <p:nvSpPr>
          <p:cNvPr id="73" name="Google Shape;73;g13cb02ba999_1_94"/>
          <p:cNvSpPr txBox="1"/>
          <p:nvPr/>
        </p:nvSpPr>
        <p:spPr>
          <a:xfrm>
            <a:off x="3177675" y="1659625"/>
            <a:ext cx="359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t>Integration</a:t>
            </a:r>
            <a:r>
              <a:rPr lang="en-GB"/>
              <a:t> time: 10 years</a:t>
            </a:r>
            <a:endParaRPr b="0" i="0" sz="1400" u="none" cap="none" strike="noStrike">
              <a:solidFill>
                <a:srgbClr val="000000"/>
              </a:solidFill>
              <a:latin typeface="Arial"/>
              <a:ea typeface="Arial"/>
              <a:cs typeface="Arial"/>
              <a:sym typeface="Arial"/>
            </a:endParaRPr>
          </a:p>
        </p:txBody>
      </p:sp>
      <p:sp>
        <p:nvSpPr>
          <p:cNvPr id="74" name="Google Shape;74;g13cb02ba999_1_94"/>
          <p:cNvSpPr txBox="1"/>
          <p:nvPr/>
        </p:nvSpPr>
        <p:spPr>
          <a:xfrm>
            <a:off x="3177675" y="2040625"/>
            <a:ext cx="359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t>….</a:t>
            </a:r>
            <a:endParaRPr b="0" i="0" sz="1400" u="none" cap="none" strike="noStrike">
              <a:solidFill>
                <a:srgbClr val="000000"/>
              </a:solidFill>
              <a:latin typeface="Arial"/>
              <a:ea typeface="Arial"/>
              <a:cs typeface="Arial"/>
              <a:sym typeface="Arial"/>
            </a:endParaRPr>
          </a:p>
        </p:txBody>
      </p:sp>
      <p:pic>
        <p:nvPicPr>
          <p:cNvPr id="75" name="Google Shape;75;g13cb02ba999_1_94"/>
          <p:cNvPicPr preferRelativeResize="0"/>
          <p:nvPr/>
        </p:nvPicPr>
        <p:blipFill>
          <a:blip r:embed="rId4">
            <a:alphaModFix/>
          </a:blip>
          <a:stretch>
            <a:fillRect/>
          </a:stretch>
        </p:blipFill>
        <p:spPr>
          <a:xfrm>
            <a:off x="801376" y="2622038"/>
            <a:ext cx="3026198" cy="1642700"/>
          </a:xfrm>
          <a:prstGeom prst="rect">
            <a:avLst/>
          </a:prstGeom>
          <a:noFill/>
          <a:ln>
            <a:noFill/>
          </a:ln>
        </p:spPr>
      </p:pic>
      <p:sp>
        <p:nvSpPr>
          <p:cNvPr id="76" name="Google Shape;76;g13cb02ba999_1_94"/>
          <p:cNvSpPr txBox="1"/>
          <p:nvPr/>
        </p:nvSpPr>
        <p:spPr>
          <a:xfrm>
            <a:off x="415025" y="4244350"/>
            <a:ext cx="3798900" cy="55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lang="en-GB">
                <a:solidFill>
                  <a:srgbClr val="777777"/>
                </a:solidFill>
              </a:rPr>
              <a:t>SST distribution used in aqua-planet experiments [2] </a:t>
            </a:r>
            <a:endParaRPr sz="900">
              <a:solidFill>
                <a:srgbClr val="777777"/>
              </a:solidFill>
            </a:endParaRPr>
          </a:p>
        </p:txBody>
      </p:sp>
      <p:sp>
        <p:nvSpPr>
          <p:cNvPr id="77" name="Google Shape;77;g13cb02ba999_1_94"/>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g13cb02ba999_1_94"/>
          <p:cNvGrpSpPr/>
          <p:nvPr/>
        </p:nvGrpSpPr>
        <p:grpSpPr>
          <a:xfrm>
            <a:off x="3901125" y="2218388"/>
            <a:ext cx="4639000" cy="2724412"/>
            <a:chOff x="3901125" y="2218388"/>
            <a:chExt cx="4639000" cy="2724412"/>
          </a:xfrm>
        </p:grpSpPr>
        <p:sp>
          <p:nvSpPr>
            <p:cNvPr id="79" name="Google Shape;79;g13cb02ba999_1_94"/>
            <p:cNvSpPr/>
            <p:nvPr/>
          </p:nvSpPr>
          <p:spPr>
            <a:xfrm>
              <a:off x="3901125" y="3222888"/>
              <a:ext cx="800700" cy="4410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g13cb02ba999_1_94"/>
            <p:cNvGrpSpPr/>
            <p:nvPr/>
          </p:nvGrpSpPr>
          <p:grpSpPr>
            <a:xfrm>
              <a:off x="4741225" y="2218388"/>
              <a:ext cx="3798900" cy="2724412"/>
              <a:chOff x="4741225" y="2218388"/>
              <a:chExt cx="3798900" cy="2724412"/>
            </a:xfrm>
          </p:grpSpPr>
          <p:pic>
            <p:nvPicPr>
              <p:cNvPr id="81" name="Google Shape;81;g13cb02ba999_1_94"/>
              <p:cNvPicPr preferRelativeResize="0"/>
              <p:nvPr/>
            </p:nvPicPr>
            <p:blipFill rotWithShape="1">
              <a:blip r:embed="rId5">
                <a:alphaModFix/>
              </a:blip>
              <a:srcRect b="0" l="0" r="13614" t="0"/>
              <a:stretch/>
            </p:blipFill>
            <p:spPr>
              <a:xfrm>
                <a:off x="4874175" y="2218388"/>
                <a:ext cx="3533000" cy="2450024"/>
              </a:xfrm>
              <a:prstGeom prst="rect">
                <a:avLst/>
              </a:prstGeom>
              <a:noFill/>
              <a:ln>
                <a:noFill/>
              </a:ln>
            </p:spPr>
          </p:pic>
          <p:sp>
            <p:nvSpPr>
              <p:cNvPr id="82" name="Google Shape;82;g13cb02ba999_1_94"/>
              <p:cNvSpPr txBox="1"/>
              <p:nvPr/>
            </p:nvSpPr>
            <p:spPr>
              <a:xfrm>
                <a:off x="4741225" y="4389000"/>
                <a:ext cx="3798900" cy="55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lang="en-GB">
                    <a:solidFill>
                      <a:srgbClr val="777777"/>
                    </a:solidFill>
                  </a:rPr>
                  <a:t>Cloud cover in an aqua-planet of 5 km resolution</a:t>
                </a:r>
                <a:endParaRPr sz="900">
                  <a:solidFill>
                    <a:srgbClr val="777777"/>
                  </a:solidFil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3cb02ba999_1_0"/>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Initialisation Strategy</a:t>
            </a:r>
            <a:endParaRPr sz="3200">
              <a:latin typeface="Arial"/>
              <a:ea typeface="Arial"/>
              <a:cs typeface="Arial"/>
              <a:sym typeface="Arial"/>
            </a:endParaRPr>
          </a:p>
        </p:txBody>
      </p:sp>
      <p:pic>
        <p:nvPicPr>
          <p:cNvPr id="89" name="Google Shape;89;g13cb02ba999_1_0"/>
          <p:cNvPicPr preferRelativeResize="0"/>
          <p:nvPr/>
        </p:nvPicPr>
        <p:blipFill rotWithShape="1">
          <a:blip r:embed="rId3">
            <a:alphaModFix/>
          </a:blip>
          <a:srcRect b="0" l="0" r="0" t="0"/>
          <a:stretch/>
        </p:blipFill>
        <p:spPr>
          <a:xfrm>
            <a:off x="152400" y="1102200"/>
            <a:ext cx="8839204" cy="3241329"/>
          </a:xfrm>
          <a:prstGeom prst="rect">
            <a:avLst/>
          </a:prstGeom>
          <a:noFill/>
          <a:ln>
            <a:noFill/>
          </a:ln>
        </p:spPr>
      </p:pic>
      <p:sp>
        <p:nvSpPr>
          <p:cNvPr id="90" name="Google Shape;90;g13cb02ba999_1_0"/>
          <p:cNvSpPr txBox="1"/>
          <p:nvPr/>
        </p:nvSpPr>
        <p:spPr>
          <a:xfrm>
            <a:off x="1102475" y="1330800"/>
            <a:ext cx="624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1155CC"/>
                </a:solidFill>
                <a:latin typeface="Arial"/>
                <a:ea typeface="Arial"/>
                <a:cs typeface="Arial"/>
                <a:sym typeface="Arial"/>
              </a:rPr>
              <a:t>6 yrs</a:t>
            </a:r>
            <a:endParaRPr b="0" i="0" sz="1300" u="none" cap="none" strike="noStrike">
              <a:solidFill>
                <a:srgbClr val="1155CC"/>
              </a:solidFill>
              <a:latin typeface="Arial"/>
              <a:ea typeface="Arial"/>
              <a:cs typeface="Arial"/>
              <a:sym typeface="Arial"/>
            </a:endParaRPr>
          </a:p>
        </p:txBody>
      </p:sp>
      <p:sp>
        <p:nvSpPr>
          <p:cNvPr id="91" name="Google Shape;91;g13cb02ba999_1_0"/>
          <p:cNvSpPr txBox="1"/>
          <p:nvPr/>
        </p:nvSpPr>
        <p:spPr>
          <a:xfrm>
            <a:off x="3561675" y="1330800"/>
            <a:ext cx="624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BF9000"/>
                </a:solidFill>
                <a:latin typeface="Arial"/>
                <a:ea typeface="Arial"/>
                <a:cs typeface="Arial"/>
                <a:sym typeface="Arial"/>
              </a:rPr>
              <a:t>6 yrs</a:t>
            </a:r>
            <a:endParaRPr b="0" i="0" sz="1300" u="none" cap="none" strike="noStrike">
              <a:solidFill>
                <a:srgbClr val="BF9000"/>
              </a:solidFill>
              <a:latin typeface="Arial"/>
              <a:ea typeface="Arial"/>
              <a:cs typeface="Arial"/>
              <a:sym typeface="Arial"/>
            </a:endParaRPr>
          </a:p>
        </p:txBody>
      </p:sp>
      <p:sp>
        <p:nvSpPr>
          <p:cNvPr id="92" name="Google Shape;92;g13cb02ba999_1_0"/>
          <p:cNvSpPr txBox="1"/>
          <p:nvPr/>
        </p:nvSpPr>
        <p:spPr>
          <a:xfrm>
            <a:off x="6020875" y="1330800"/>
            <a:ext cx="591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8761D"/>
                </a:solidFill>
                <a:latin typeface="Arial"/>
                <a:ea typeface="Arial"/>
                <a:cs typeface="Arial"/>
                <a:sym typeface="Arial"/>
              </a:rPr>
              <a:t>3 yrs</a:t>
            </a:r>
            <a:endParaRPr b="0" i="0" sz="1300" u="none" cap="none" strike="noStrike">
              <a:solidFill>
                <a:srgbClr val="38761D"/>
              </a:solidFill>
              <a:latin typeface="Arial"/>
              <a:ea typeface="Arial"/>
              <a:cs typeface="Arial"/>
              <a:sym typeface="Arial"/>
            </a:endParaRPr>
          </a:p>
        </p:txBody>
      </p:sp>
      <p:sp>
        <p:nvSpPr>
          <p:cNvPr id="93" name="Google Shape;93;g13cb02ba999_1_0"/>
          <p:cNvSpPr txBox="1"/>
          <p:nvPr/>
        </p:nvSpPr>
        <p:spPr>
          <a:xfrm>
            <a:off x="7221475" y="1330800"/>
            <a:ext cx="712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90000"/>
                </a:solidFill>
                <a:latin typeface="Arial"/>
                <a:ea typeface="Arial"/>
                <a:cs typeface="Arial"/>
                <a:sym typeface="Arial"/>
              </a:rPr>
              <a:t>1.5 yrs</a:t>
            </a:r>
            <a:endParaRPr b="0" i="0" sz="1300" u="none" cap="none" strike="noStrike">
              <a:solidFill>
                <a:srgbClr val="990000"/>
              </a:solidFill>
              <a:latin typeface="Arial"/>
              <a:ea typeface="Arial"/>
              <a:cs typeface="Arial"/>
              <a:sym typeface="Arial"/>
            </a:endParaRPr>
          </a:p>
        </p:txBody>
      </p:sp>
      <p:sp>
        <p:nvSpPr>
          <p:cNvPr id="94" name="Google Shape;94;g13cb02ba999_1_0"/>
          <p:cNvSpPr txBox="1"/>
          <p:nvPr/>
        </p:nvSpPr>
        <p:spPr>
          <a:xfrm>
            <a:off x="7835450" y="1420375"/>
            <a:ext cx="665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674EA7"/>
                </a:solidFill>
                <a:latin typeface="Arial"/>
                <a:ea typeface="Arial"/>
                <a:cs typeface="Arial"/>
                <a:sym typeface="Arial"/>
              </a:rPr>
              <a:t>10 m</a:t>
            </a:r>
            <a:endParaRPr b="0" i="0" sz="1300" u="none" cap="none" strike="noStrike">
              <a:solidFill>
                <a:srgbClr val="674EA7"/>
              </a:solidFill>
              <a:latin typeface="Arial"/>
              <a:ea typeface="Arial"/>
              <a:cs typeface="Arial"/>
              <a:sym typeface="Arial"/>
            </a:endParaRPr>
          </a:p>
        </p:txBody>
      </p:sp>
      <p:sp>
        <p:nvSpPr>
          <p:cNvPr id="95" name="Google Shape;95;g13cb02ba999_1_0"/>
          <p:cNvSpPr txBox="1"/>
          <p:nvPr/>
        </p:nvSpPr>
        <p:spPr>
          <a:xfrm>
            <a:off x="8178350" y="1666250"/>
            <a:ext cx="553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7F6000"/>
                </a:solidFill>
                <a:latin typeface="Arial"/>
                <a:ea typeface="Arial"/>
                <a:cs typeface="Arial"/>
                <a:sym typeface="Arial"/>
              </a:rPr>
              <a:t>6 m</a:t>
            </a:r>
            <a:endParaRPr b="0" i="0" sz="1300" u="none" cap="none" strike="noStrike">
              <a:solidFill>
                <a:srgbClr val="7F6000"/>
              </a:solidFill>
              <a:latin typeface="Arial"/>
              <a:ea typeface="Arial"/>
              <a:cs typeface="Arial"/>
              <a:sym typeface="Arial"/>
            </a:endParaRPr>
          </a:p>
        </p:txBody>
      </p:sp>
      <p:sp>
        <p:nvSpPr>
          <p:cNvPr id="96" name="Google Shape;96;g13cb02ba999_1_0"/>
          <p:cNvSpPr txBox="1"/>
          <p:nvPr/>
        </p:nvSpPr>
        <p:spPr>
          <a:xfrm>
            <a:off x="8351925" y="1957675"/>
            <a:ext cx="624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A64D79"/>
                </a:solidFill>
                <a:latin typeface="Arial"/>
                <a:ea typeface="Arial"/>
                <a:cs typeface="Arial"/>
                <a:sym typeface="Arial"/>
              </a:rPr>
              <a:t>4 m</a:t>
            </a:r>
            <a:endParaRPr b="0" i="0" sz="1300" u="none" cap="none" strike="noStrike">
              <a:solidFill>
                <a:srgbClr val="A64D79"/>
              </a:solidFill>
              <a:latin typeface="Arial"/>
              <a:ea typeface="Arial"/>
              <a:cs typeface="Arial"/>
              <a:sym typeface="Arial"/>
            </a:endParaRPr>
          </a:p>
        </p:txBody>
      </p:sp>
      <p:sp>
        <p:nvSpPr>
          <p:cNvPr id="97" name="Google Shape;97;g13cb02ba999_1_0"/>
          <p:cNvSpPr txBox="1"/>
          <p:nvPr/>
        </p:nvSpPr>
        <p:spPr>
          <a:xfrm>
            <a:off x="8501150" y="2236200"/>
            <a:ext cx="665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666666"/>
                </a:solidFill>
                <a:latin typeface="Arial"/>
                <a:ea typeface="Arial"/>
                <a:cs typeface="Arial"/>
                <a:sym typeface="Arial"/>
              </a:rPr>
              <a:t>1.5 m</a:t>
            </a:r>
            <a:endParaRPr b="0" i="0" sz="1300" u="none" cap="none" strike="noStrike">
              <a:solidFill>
                <a:srgbClr val="666666"/>
              </a:solidFill>
              <a:latin typeface="Arial"/>
              <a:ea typeface="Arial"/>
              <a:cs typeface="Arial"/>
              <a:sym typeface="Arial"/>
            </a:endParaRPr>
          </a:p>
        </p:txBody>
      </p:sp>
      <p:sp>
        <p:nvSpPr>
          <p:cNvPr id="98" name="Google Shape;98;g13cb02ba999_1_0"/>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13cb02ba999_1_0"/>
          <p:cNvSpPr txBox="1"/>
          <p:nvPr/>
        </p:nvSpPr>
        <p:spPr>
          <a:xfrm>
            <a:off x="1471325" y="4528750"/>
            <a:ext cx="6195000" cy="487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GB" sz="1400" u="none" cap="none" strike="noStrike">
                <a:solidFill>
                  <a:srgbClr val="777777"/>
                </a:solidFill>
                <a:latin typeface="Arial"/>
                <a:ea typeface="Arial"/>
                <a:cs typeface="Arial"/>
                <a:sym typeface="Arial"/>
              </a:rPr>
              <a:t>A simple view of the cascade strategy considering spin up and analysis time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3cb02ba999_1_23"/>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Global Energy Converge across resolutions </a:t>
            </a:r>
            <a:endParaRPr sz="3200">
              <a:latin typeface="Arial"/>
              <a:ea typeface="Arial"/>
              <a:cs typeface="Arial"/>
              <a:sym typeface="Arial"/>
            </a:endParaRPr>
          </a:p>
        </p:txBody>
      </p:sp>
      <p:sp>
        <p:nvSpPr>
          <p:cNvPr id="106" name="Google Shape;106;g13cb02ba999_1_23"/>
          <p:cNvSpPr txBox="1"/>
          <p:nvPr/>
        </p:nvSpPr>
        <p:spPr>
          <a:xfrm>
            <a:off x="997800" y="4438525"/>
            <a:ext cx="44229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Energy Convergence - Surface</a:t>
            </a:r>
            <a:endParaRPr b="0" i="0" sz="1400" u="none" cap="none" strike="noStrike">
              <a:solidFill>
                <a:srgbClr val="000000"/>
              </a:solidFill>
              <a:latin typeface="Arial"/>
              <a:ea typeface="Arial"/>
              <a:cs typeface="Arial"/>
              <a:sym typeface="Arial"/>
            </a:endParaRPr>
          </a:p>
        </p:txBody>
      </p:sp>
      <p:pic>
        <p:nvPicPr>
          <p:cNvPr id="107" name="Google Shape;107;g13cb02ba999_1_23"/>
          <p:cNvPicPr preferRelativeResize="0"/>
          <p:nvPr/>
        </p:nvPicPr>
        <p:blipFill rotWithShape="1">
          <a:blip r:embed="rId3">
            <a:alphaModFix/>
          </a:blip>
          <a:srcRect b="0" l="455" r="445" t="0"/>
          <a:stretch/>
        </p:blipFill>
        <p:spPr>
          <a:xfrm>
            <a:off x="152400" y="1102200"/>
            <a:ext cx="8626278" cy="3260126"/>
          </a:xfrm>
          <a:prstGeom prst="rect">
            <a:avLst/>
          </a:prstGeom>
          <a:noFill/>
          <a:ln>
            <a:noFill/>
          </a:ln>
        </p:spPr>
      </p:pic>
      <p:sp>
        <p:nvSpPr>
          <p:cNvPr id="108" name="Google Shape;108;g13cb02ba999_1_23"/>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 name="Google Shape;109;g13cb02ba999_1_23"/>
          <p:cNvGrpSpPr/>
          <p:nvPr/>
        </p:nvGrpSpPr>
        <p:grpSpPr>
          <a:xfrm>
            <a:off x="2447975" y="2070000"/>
            <a:ext cx="4108309" cy="1817985"/>
            <a:chOff x="2447975" y="2070000"/>
            <a:chExt cx="4108309" cy="1817985"/>
          </a:xfrm>
        </p:grpSpPr>
        <p:sp>
          <p:nvSpPr>
            <p:cNvPr id="110" name="Google Shape;110;g13cb02ba999_1_23"/>
            <p:cNvSpPr/>
            <p:nvPr/>
          </p:nvSpPr>
          <p:spPr>
            <a:xfrm>
              <a:off x="2448000" y="2070000"/>
              <a:ext cx="927018" cy="260982"/>
            </a:xfrm>
            <a:prstGeom prst="flowChartTerminator">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13cb02ba999_1_23"/>
            <p:cNvSpPr/>
            <p:nvPr/>
          </p:nvSpPr>
          <p:spPr>
            <a:xfrm>
              <a:off x="2447975" y="2966400"/>
              <a:ext cx="927018" cy="260982"/>
            </a:xfrm>
            <a:prstGeom prst="flowChartTerminator">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13cb02ba999_1_23"/>
            <p:cNvSpPr/>
            <p:nvPr/>
          </p:nvSpPr>
          <p:spPr>
            <a:xfrm>
              <a:off x="4572000" y="3492003"/>
              <a:ext cx="1984284" cy="395982"/>
            </a:xfrm>
            <a:prstGeom prst="flowChartTerminator">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g13cb02ba999_1_23"/>
          <p:cNvGrpSpPr/>
          <p:nvPr/>
        </p:nvGrpSpPr>
        <p:grpSpPr>
          <a:xfrm>
            <a:off x="2555999" y="1519800"/>
            <a:ext cx="3874279" cy="2368182"/>
            <a:chOff x="2555999" y="1519800"/>
            <a:chExt cx="3874279" cy="2368182"/>
          </a:xfrm>
        </p:grpSpPr>
        <p:sp>
          <p:nvSpPr>
            <p:cNvPr id="114" name="Google Shape;114;g13cb02ba999_1_23"/>
            <p:cNvSpPr/>
            <p:nvPr/>
          </p:nvSpPr>
          <p:spPr>
            <a:xfrm>
              <a:off x="2555999" y="1519800"/>
              <a:ext cx="853794" cy="316224"/>
            </a:xfrm>
            <a:prstGeom prst="flowChartTerminator">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3cb02ba999_1_23"/>
            <p:cNvSpPr/>
            <p:nvPr/>
          </p:nvSpPr>
          <p:spPr>
            <a:xfrm>
              <a:off x="5498400" y="3157200"/>
              <a:ext cx="931878" cy="730782"/>
            </a:xfrm>
            <a:prstGeom prst="flowChartTerminator">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g13cb02ba999_1_23"/>
          <p:cNvGrpSpPr/>
          <p:nvPr/>
        </p:nvGrpSpPr>
        <p:grpSpPr>
          <a:xfrm>
            <a:off x="2970138" y="3507600"/>
            <a:ext cx="3523162" cy="426006"/>
            <a:chOff x="2970138" y="3507600"/>
            <a:chExt cx="3523162" cy="426006"/>
          </a:xfrm>
        </p:grpSpPr>
        <p:sp>
          <p:nvSpPr>
            <p:cNvPr id="117" name="Google Shape;117;g13cb02ba999_1_23"/>
            <p:cNvSpPr/>
            <p:nvPr/>
          </p:nvSpPr>
          <p:spPr>
            <a:xfrm>
              <a:off x="2970138" y="3507600"/>
              <a:ext cx="478224" cy="380376"/>
            </a:xfrm>
            <a:prstGeom prst="flowChartTerminator">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13cb02ba999_1_23"/>
            <p:cNvSpPr/>
            <p:nvPr/>
          </p:nvSpPr>
          <p:spPr>
            <a:xfrm>
              <a:off x="6015075" y="3507600"/>
              <a:ext cx="478224" cy="426006"/>
            </a:xfrm>
            <a:prstGeom prst="flowChartTerminator">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3cb02ba999_1_17"/>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Zonal Convergence - ITCZ</a:t>
            </a:r>
            <a:endParaRPr sz="3200">
              <a:latin typeface="Arial"/>
              <a:ea typeface="Arial"/>
              <a:cs typeface="Arial"/>
              <a:sym typeface="Arial"/>
            </a:endParaRPr>
          </a:p>
        </p:txBody>
      </p:sp>
      <p:sp>
        <p:nvSpPr>
          <p:cNvPr id="125" name="Google Shape;125;g13cb02ba999_1_17"/>
          <p:cNvSpPr txBox="1"/>
          <p:nvPr/>
        </p:nvSpPr>
        <p:spPr>
          <a:xfrm>
            <a:off x="302275" y="4706200"/>
            <a:ext cx="86622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Zonal-</a:t>
            </a:r>
            <a:r>
              <a:rPr lang="en-GB">
                <a:solidFill>
                  <a:srgbClr val="777777"/>
                </a:solidFill>
              </a:rPr>
              <a:t>Mean P</a:t>
            </a:r>
            <a:r>
              <a:rPr b="0" i="0" lang="en-GB" sz="1400" u="none" cap="none" strike="noStrike">
                <a:solidFill>
                  <a:srgbClr val="777777"/>
                </a:solidFill>
                <a:latin typeface="Arial"/>
                <a:ea typeface="Arial"/>
                <a:cs typeface="Arial"/>
                <a:sym typeface="Arial"/>
              </a:rPr>
              <a:t>recipitation </a:t>
            </a:r>
            <a:r>
              <a:rPr lang="en-GB">
                <a:solidFill>
                  <a:srgbClr val="777777"/>
                </a:solidFill>
              </a:rPr>
              <a:t>Flux</a:t>
            </a:r>
            <a:endParaRPr b="0" i="0" sz="1400" u="none" cap="none" strike="noStrike">
              <a:solidFill>
                <a:srgbClr val="000000"/>
              </a:solidFill>
              <a:latin typeface="Arial"/>
              <a:ea typeface="Arial"/>
              <a:cs typeface="Arial"/>
              <a:sym typeface="Arial"/>
            </a:endParaRPr>
          </a:p>
        </p:txBody>
      </p:sp>
      <p:sp>
        <p:nvSpPr>
          <p:cNvPr id="126" name="Google Shape;126;g13cb02ba999_1_17"/>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g13cb02ba999_1_17"/>
          <p:cNvPicPr preferRelativeResize="0"/>
          <p:nvPr/>
        </p:nvPicPr>
        <p:blipFill rotWithShape="1">
          <a:blip r:embed="rId3">
            <a:alphaModFix/>
          </a:blip>
          <a:srcRect b="0" l="0" r="0" t="4671"/>
          <a:stretch/>
        </p:blipFill>
        <p:spPr>
          <a:xfrm>
            <a:off x="816775" y="881825"/>
            <a:ext cx="7510451" cy="3824375"/>
          </a:xfrm>
          <a:prstGeom prst="rect">
            <a:avLst/>
          </a:prstGeom>
          <a:noFill/>
          <a:ln>
            <a:noFill/>
          </a:ln>
        </p:spPr>
      </p:pic>
      <p:grpSp>
        <p:nvGrpSpPr>
          <p:cNvPr id="128" name="Google Shape;128;g13cb02ba999_1_17"/>
          <p:cNvGrpSpPr/>
          <p:nvPr/>
        </p:nvGrpSpPr>
        <p:grpSpPr>
          <a:xfrm>
            <a:off x="2952975" y="2162725"/>
            <a:ext cx="738300" cy="1928100"/>
            <a:chOff x="2952975" y="2162725"/>
            <a:chExt cx="738300" cy="1928100"/>
          </a:xfrm>
        </p:grpSpPr>
        <p:cxnSp>
          <p:nvCxnSpPr>
            <p:cNvPr id="129" name="Google Shape;129;g13cb02ba999_1_17"/>
            <p:cNvCxnSpPr/>
            <p:nvPr/>
          </p:nvCxnSpPr>
          <p:spPr>
            <a:xfrm>
              <a:off x="2952975" y="2238925"/>
              <a:ext cx="0" cy="1851900"/>
            </a:xfrm>
            <a:prstGeom prst="straightConnector1">
              <a:avLst/>
            </a:prstGeom>
            <a:noFill/>
            <a:ln cap="flat" cmpd="sng" w="9525">
              <a:solidFill>
                <a:schemeClr val="dk2"/>
              </a:solidFill>
              <a:prstDash val="solid"/>
              <a:round/>
              <a:headEnd len="med" w="med" type="none"/>
              <a:tailEnd len="med" w="med" type="none"/>
            </a:ln>
          </p:spPr>
        </p:cxnSp>
        <p:sp>
          <p:nvSpPr>
            <p:cNvPr id="130" name="Google Shape;130;g13cb02ba999_1_17"/>
            <p:cNvSpPr txBox="1"/>
            <p:nvPr/>
          </p:nvSpPr>
          <p:spPr>
            <a:xfrm>
              <a:off x="2952975" y="2162725"/>
              <a:ext cx="73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11 deg</a:t>
              </a:r>
              <a:endParaRPr/>
            </a:p>
          </p:txBody>
        </p:sp>
      </p:grpSp>
      <p:sp>
        <p:nvSpPr>
          <p:cNvPr id="131" name="Google Shape;131;g13cb02ba999_1_17"/>
          <p:cNvSpPr txBox="1"/>
          <p:nvPr/>
        </p:nvSpPr>
        <p:spPr>
          <a:xfrm>
            <a:off x="2940875" y="2529400"/>
            <a:ext cx="11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8 mm/day</a:t>
            </a:r>
            <a:endParaRPr/>
          </a:p>
        </p:txBody>
      </p:sp>
      <p:sp>
        <p:nvSpPr>
          <p:cNvPr id="132" name="Google Shape;132;g13cb02ba999_1_17"/>
          <p:cNvSpPr/>
          <p:nvPr/>
        </p:nvSpPr>
        <p:spPr>
          <a:xfrm>
            <a:off x="3226975" y="716650"/>
            <a:ext cx="2812800" cy="30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13cb02ba999_1_17"/>
          <p:cNvSpPr/>
          <p:nvPr/>
        </p:nvSpPr>
        <p:spPr>
          <a:xfrm>
            <a:off x="1738350" y="3248625"/>
            <a:ext cx="824742" cy="400194"/>
          </a:xfrm>
          <a:prstGeom prst="flowChartTerminator">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3e831c569f_27_17"/>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Zonal Convergence - ITCZ</a:t>
            </a:r>
            <a:endParaRPr sz="3200">
              <a:latin typeface="Arial"/>
              <a:ea typeface="Arial"/>
              <a:cs typeface="Arial"/>
              <a:sym typeface="Arial"/>
            </a:endParaRPr>
          </a:p>
        </p:txBody>
      </p:sp>
      <p:sp>
        <p:nvSpPr>
          <p:cNvPr id="140" name="Google Shape;140;g13e831c569f_27_17"/>
          <p:cNvSpPr txBox="1"/>
          <p:nvPr/>
        </p:nvSpPr>
        <p:spPr>
          <a:xfrm>
            <a:off x="302275" y="4706200"/>
            <a:ext cx="8662200" cy="47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400" u="none" cap="none" strike="noStrike">
                <a:solidFill>
                  <a:srgbClr val="777777"/>
                </a:solidFill>
                <a:latin typeface="Arial"/>
                <a:ea typeface="Arial"/>
                <a:cs typeface="Arial"/>
                <a:sym typeface="Arial"/>
              </a:rPr>
              <a:t>Zonal-</a:t>
            </a:r>
            <a:r>
              <a:rPr lang="en-GB">
                <a:solidFill>
                  <a:srgbClr val="777777"/>
                </a:solidFill>
              </a:rPr>
              <a:t>Mean Meridional Mass Stream Function</a:t>
            </a:r>
            <a:r>
              <a:rPr b="0" i="0" lang="en-GB" sz="1400" u="none" cap="none" strike="noStrike">
                <a:solidFill>
                  <a:srgbClr val="777777"/>
                </a:solidFill>
                <a:latin typeface="Arial"/>
                <a:ea typeface="Arial"/>
                <a:cs typeface="Arial"/>
                <a:sym typeface="Arial"/>
              </a:rPr>
              <a:t>n</a:t>
            </a:r>
            <a:endParaRPr b="0" i="0" sz="1400" u="none" cap="none" strike="noStrike">
              <a:solidFill>
                <a:srgbClr val="000000"/>
              </a:solidFill>
              <a:latin typeface="Arial"/>
              <a:ea typeface="Arial"/>
              <a:cs typeface="Arial"/>
              <a:sym typeface="Arial"/>
            </a:endParaRPr>
          </a:p>
        </p:txBody>
      </p:sp>
      <p:sp>
        <p:nvSpPr>
          <p:cNvPr id="141" name="Google Shape;141;g13e831c569f_27_17"/>
          <p:cNvSpPr/>
          <p:nvPr/>
        </p:nvSpPr>
        <p:spPr>
          <a:xfrm>
            <a:off x="6430275" y="4312800"/>
            <a:ext cx="2713800" cy="8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g13e831c569f_27_17"/>
          <p:cNvPicPr preferRelativeResize="0"/>
          <p:nvPr/>
        </p:nvPicPr>
        <p:blipFill rotWithShape="1">
          <a:blip r:embed="rId3">
            <a:alphaModFix/>
          </a:blip>
          <a:srcRect b="990" l="0" r="0" t="980"/>
          <a:stretch/>
        </p:blipFill>
        <p:spPr>
          <a:xfrm>
            <a:off x="755650" y="949800"/>
            <a:ext cx="7626363" cy="3756401"/>
          </a:xfrm>
          <a:prstGeom prst="rect">
            <a:avLst/>
          </a:prstGeom>
          <a:noFill/>
          <a:ln>
            <a:noFill/>
          </a:ln>
        </p:spPr>
      </p:pic>
      <p:grpSp>
        <p:nvGrpSpPr>
          <p:cNvPr id="143" name="Google Shape;143;g13e831c569f_27_17"/>
          <p:cNvGrpSpPr/>
          <p:nvPr/>
        </p:nvGrpSpPr>
        <p:grpSpPr>
          <a:xfrm>
            <a:off x="3455975" y="1337275"/>
            <a:ext cx="738300" cy="1928100"/>
            <a:chOff x="2952975" y="2162725"/>
            <a:chExt cx="738300" cy="1928100"/>
          </a:xfrm>
        </p:grpSpPr>
        <p:cxnSp>
          <p:nvCxnSpPr>
            <p:cNvPr id="144" name="Google Shape;144;g13e831c569f_27_17"/>
            <p:cNvCxnSpPr/>
            <p:nvPr/>
          </p:nvCxnSpPr>
          <p:spPr>
            <a:xfrm>
              <a:off x="2952975" y="2238925"/>
              <a:ext cx="0" cy="1851900"/>
            </a:xfrm>
            <a:prstGeom prst="straightConnector1">
              <a:avLst/>
            </a:prstGeom>
            <a:noFill/>
            <a:ln cap="flat" cmpd="sng" w="9525">
              <a:solidFill>
                <a:schemeClr val="dk2"/>
              </a:solidFill>
              <a:prstDash val="solid"/>
              <a:round/>
              <a:headEnd len="med" w="med" type="none"/>
              <a:tailEnd len="med" w="med" type="none"/>
            </a:ln>
          </p:spPr>
        </p:cxnSp>
        <p:sp>
          <p:nvSpPr>
            <p:cNvPr id="145" name="Google Shape;145;g13e831c569f_27_17"/>
            <p:cNvSpPr txBox="1"/>
            <p:nvPr/>
          </p:nvSpPr>
          <p:spPr>
            <a:xfrm>
              <a:off x="2952975" y="2162725"/>
              <a:ext cx="73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15</a:t>
              </a:r>
              <a:r>
                <a:rPr lang="en-GB"/>
                <a:t> deg</a:t>
              </a:r>
              <a:endParaRPr/>
            </a:p>
          </p:txBody>
        </p:sp>
      </p:grpSp>
      <p:sp>
        <p:nvSpPr>
          <p:cNvPr id="146" name="Google Shape;146;g13e831c569f_27_17"/>
          <p:cNvSpPr txBox="1"/>
          <p:nvPr/>
        </p:nvSpPr>
        <p:spPr>
          <a:xfrm>
            <a:off x="3455975" y="1708325"/>
            <a:ext cx="11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130 Sv</a:t>
            </a:r>
            <a:endParaRPr/>
          </a:p>
        </p:txBody>
      </p:sp>
      <p:grpSp>
        <p:nvGrpSpPr>
          <p:cNvPr id="147" name="Google Shape;147;g13e831c569f_27_17"/>
          <p:cNvGrpSpPr/>
          <p:nvPr/>
        </p:nvGrpSpPr>
        <p:grpSpPr>
          <a:xfrm>
            <a:off x="4807825" y="1413475"/>
            <a:ext cx="927600" cy="1928100"/>
            <a:chOff x="2952975" y="2162725"/>
            <a:chExt cx="927600" cy="1928100"/>
          </a:xfrm>
        </p:grpSpPr>
        <p:cxnSp>
          <p:nvCxnSpPr>
            <p:cNvPr id="148" name="Google Shape;148;g13e831c569f_27_17"/>
            <p:cNvCxnSpPr/>
            <p:nvPr/>
          </p:nvCxnSpPr>
          <p:spPr>
            <a:xfrm>
              <a:off x="2952975" y="2238925"/>
              <a:ext cx="0" cy="1851900"/>
            </a:xfrm>
            <a:prstGeom prst="straightConnector1">
              <a:avLst/>
            </a:prstGeom>
            <a:noFill/>
            <a:ln cap="flat" cmpd="sng" w="9525">
              <a:solidFill>
                <a:schemeClr val="dk2"/>
              </a:solidFill>
              <a:prstDash val="solid"/>
              <a:round/>
              <a:headEnd len="med" w="med" type="none"/>
              <a:tailEnd len="med" w="med" type="none"/>
            </a:ln>
          </p:spPr>
        </p:cxnSp>
        <p:sp>
          <p:nvSpPr>
            <p:cNvPr id="149" name="Google Shape;149;g13e831c569f_27_17"/>
            <p:cNvSpPr txBox="1"/>
            <p:nvPr/>
          </p:nvSpPr>
          <p:spPr>
            <a:xfrm>
              <a:off x="2952975" y="2162725"/>
              <a:ext cx="92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30.5</a:t>
              </a:r>
              <a:r>
                <a:rPr lang="en-GB"/>
                <a:t> deg</a:t>
              </a:r>
              <a:endParaRPr/>
            </a:p>
          </p:txBody>
        </p:sp>
      </p:grpSp>
      <p:sp>
        <p:nvSpPr>
          <p:cNvPr id="150" name="Google Shape;150;g13e831c569f_27_17"/>
          <p:cNvSpPr/>
          <p:nvPr/>
        </p:nvSpPr>
        <p:spPr>
          <a:xfrm>
            <a:off x="1773000" y="3040800"/>
            <a:ext cx="1107000" cy="400194"/>
          </a:xfrm>
          <a:prstGeom prst="flowChartTerminator">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3cfc9e9bb2_23_39"/>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Conclusions</a:t>
            </a:r>
            <a:endParaRPr sz="3200">
              <a:latin typeface="Arial"/>
              <a:ea typeface="Arial"/>
              <a:cs typeface="Arial"/>
              <a:sym typeface="Arial"/>
            </a:endParaRPr>
          </a:p>
        </p:txBody>
      </p:sp>
      <p:sp>
        <p:nvSpPr>
          <p:cNvPr id="157" name="Google Shape;157;g13cfc9e9bb2_23_39"/>
          <p:cNvSpPr txBox="1"/>
          <p:nvPr/>
        </p:nvSpPr>
        <p:spPr>
          <a:xfrm>
            <a:off x="358525" y="837300"/>
            <a:ext cx="8606100" cy="2555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1" lang="en-GB"/>
              <a:t>We are able to perform simulations of 1 km resolution </a:t>
            </a:r>
            <a:endParaRPr b="1"/>
          </a:p>
          <a:p>
            <a:pPr indent="0" lvl="0" marL="0" marR="0" rtl="0" algn="just">
              <a:lnSpc>
                <a:spcPct val="100000"/>
              </a:lnSpc>
              <a:spcBef>
                <a:spcPts val="0"/>
              </a:spcBef>
              <a:spcAft>
                <a:spcPts val="0"/>
              </a:spcAft>
              <a:buClr>
                <a:srgbClr val="000000"/>
              </a:buClr>
              <a:buSzPts val="1400"/>
              <a:buFont typeface="Arial"/>
              <a:buNone/>
            </a:pPr>
            <a:r>
              <a:t/>
            </a:r>
            <a:endParaRPr b="1"/>
          </a:p>
          <a:p>
            <a:pPr indent="0" lvl="0" marL="0" marR="0" rtl="0" algn="just">
              <a:lnSpc>
                <a:spcPct val="100000"/>
              </a:lnSpc>
              <a:spcBef>
                <a:spcPts val="0"/>
              </a:spcBef>
              <a:spcAft>
                <a:spcPts val="0"/>
              </a:spcAft>
              <a:buClr>
                <a:srgbClr val="000000"/>
              </a:buClr>
              <a:buSzPts val="1400"/>
              <a:buFont typeface="Arial"/>
              <a:buNone/>
            </a:pPr>
            <a:r>
              <a:rPr b="1" lang="en-GB"/>
              <a:t>W</a:t>
            </a:r>
            <a:r>
              <a:rPr b="1" lang="en-GB"/>
              <a:t>e see convergence in diverse metrics and quantities in the aqua-planet.</a:t>
            </a:r>
            <a:r>
              <a:rPr lang="en-GB"/>
              <a:t> </a:t>
            </a:r>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rgbClr val="000000"/>
                </a:solidFill>
              </a:rPr>
              <a:t>From the point of view of large scales affected by the addition of smaller scales, </a:t>
            </a:r>
            <a:r>
              <a:rPr b="1" lang="en-GB"/>
              <a:t>our result show that 2.5 km is sufficient in diverse metrics and analysis</a:t>
            </a:r>
            <a:r>
              <a:rPr b="1" i="0" lang="en-GB" sz="1400" u="none" cap="none" strike="noStrike">
                <a:solidFill>
                  <a:srgbClr val="000000"/>
                </a:solidFill>
              </a:rPr>
              <a:t>.</a:t>
            </a:r>
            <a:r>
              <a:rPr lang="en-GB"/>
              <a:t> </a:t>
            </a:r>
            <a:endParaRPr/>
          </a:p>
        </p:txBody>
      </p:sp>
      <p:sp>
        <p:nvSpPr>
          <p:cNvPr id="158" name="Google Shape;158;g13cfc9e9bb2_23_39"/>
          <p:cNvSpPr txBox="1"/>
          <p:nvPr/>
        </p:nvSpPr>
        <p:spPr>
          <a:xfrm>
            <a:off x="330325" y="3503900"/>
            <a:ext cx="8606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Since we see convergence, what about in aqua-planets with external forcing? Do we converge too?</a:t>
            </a:r>
            <a:endParaRPr b="1" sz="1600"/>
          </a:p>
        </p:txBody>
      </p:sp>
      <p:sp>
        <p:nvSpPr>
          <p:cNvPr id="159" name="Google Shape;159;g13cfc9e9bb2_23_39"/>
          <p:cNvSpPr txBox="1"/>
          <p:nvPr/>
        </p:nvSpPr>
        <p:spPr>
          <a:xfrm>
            <a:off x="358525" y="4235250"/>
            <a:ext cx="8606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Do difference GSRMs converge to a similar statistical state? </a:t>
            </a:r>
            <a:endParaRPr b="1" sz="1600"/>
          </a:p>
        </p:txBody>
      </p:sp>
      <p:sp>
        <p:nvSpPr>
          <p:cNvPr id="160" name="Google Shape;160;g13cfc9e9bb2_23_39"/>
          <p:cNvSpPr txBox="1"/>
          <p:nvPr/>
        </p:nvSpPr>
        <p:spPr>
          <a:xfrm>
            <a:off x="448550" y="1613900"/>
            <a:ext cx="4120200" cy="1046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400"/>
              <a:buFont typeface="Arial"/>
              <a:buNone/>
            </a:pPr>
            <a:r>
              <a:rPr lang="en-GB">
                <a:solidFill>
                  <a:schemeClr val="dk1"/>
                </a:solidFill>
              </a:rPr>
              <a:t>For example:</a:t>
            </a:r>
            <a:endParaRPr>
              <a:solidFill>
                <a:schemeClr val="dk1"/>
              </a:solidFill>
            </a:endParaRPr>
          </a:p>
          <a:p>
            <a:pPr indent="-317500" lvl="0" marL="457200" rtl="0" algn="just">
              <a:spcBef>
                <a:spcPts val="0"/>
              </a:spcBef>
              <a:spcAft>
                <a:spcPts val="0"/>
              </a:spcAft>
              <a:buClr>
                <a:schemeClr val="dk1"/>
              </a:buClr>
              <a:buSzPts val="1400"/>
              <a:buChar char="➔"/>
            </a:pPr>
            <a:r>
              <a:rPr lang="en-GB">
                <a:solidFill>
                  <a:schemeClr val="dk1"/>
                </a:solidFill>
              </a:rPr>
              <a:t>Global-Avg OLR 149 W/m</a:t>
            </a:r>
            <a:r>
              <a:rPr baseline="30000" lang="en-GB">
                <a:solidFill>
                  <a:schemeClr val="dk1"/>
                </a:solidFill>
              </a:rPr>
              <a:t>2</a:t>
            </a:r>
            <a:r>
              <a:rPr lang="en-GB">
                <a:solidFill>
                  <a:schemeClr val="dk1"/>
                </a:solidFill>
              </a:rPr>
              <a:t> ~10.0-5.0km</a:t>
            </a:r>
            <a:endParaRPr>
              <a:solidFill>
                <a:schemeClr val="dk1"/>
              </a:solidFill>
            </a:endParaRPr>
          </a:p>
          <a:p>
            <a:pPr indent="-317500" lvl="0" marL="457200" rtl="0" algn="just">
              <a:spcBef>
                <a:spcPts val="0"/>
              </a:spcBef>
              <a:spcAft>
                <a:spcPts val="0"/>
              </a:spcAft>
              <a:buClr>
                <a:schemeClr val="dk1"/>
              </a:buClr>
              <a:buSzPts val="1400"/>
              <a:buChar char="➔"/>
            </a:pPr>
            <a:r>
              <a:rPr lang="en-GB">
                <a:solidFill>
                  <a:schemeClr val="dk1"/>
                </a:solidFill>
              </a:rPr>
              <a:t>Jet stream intensity 35m/s ~5.0km</a:t>
            </a:r>
            <a:endParaRPr>
              <a:solidFill>
                <a:schemeClr val="dk1"/>
              </a:solidFill>
            </a:endParaRPr>
          </a:p>
          <a:p>
            <a:pPr indent="-317500" lvl="0" marL="457200" rtl="0" algn="just">
              <a:spcBef>
                <a:spcPts val="0"/>
              </a:spcBef>
              <a:spcAft>
                <a:spcPts val="0"/>
              </a:spcAft>
              <a:buClr>
                <a:schemeClr val="dk1"/>
              </a:buClr>
              <a:buSzPts val="1400"/>
              <a:buChar char="➔"/>
            </a:pPr>
            <a:r>
              <a:rPr lang="en-GB">
                <a:solidFill>
                  <a:schemeClr val="dk1"/>
                </a:solidFill>
              </a:rPr>
              <a:t>Jet stream position 45deg ~1.0km</a:t>
            </a:r>
            <a:endParaRPr/>
          </a:p>
        </p:txBody>
      </p:sp>
      <p:sp>
        <p:nvSpPr>
          <p:cNvPr id="161" name="Google Shape;161;g13cfc9e9bb2_23_39"/>
          <p:cNvSpPr txBox="1"/>
          <p:nvPr/>
        </p:nvSpPr>
        <p:spPr>
          <a:xfrm>
            <a:off x="4568750" y="1613900"/>
            <a:ext cx="4120200" cy="1046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a:solidFill>
                <a:schemeClr val="dk1"/>
              </a:solidFill>
            </a:endParaRPr>
          </a:p>
          <a:p>
            <a:pPr indent="-317500" lvl="0" marL="457200" rtl="0" algn="just">
              <a:spcBef>
                <a:spcPts val="0"/>
              </a:spcBef>
              <a:spcAft>
                <a:spcPts val="0"/>
              </a:spcAft>
              <a:buClr>
                <a:schemeClr val="dk1"/>
              </a:buClr>
              <a:buSzPts val="1400"/>
              <a:buChar char="➔"/>
            </a:pPr>
            <a:r>
              <a:rPr lang="en-GB">
                <a:solidFill>
                  <a:schemeClr val="dk1"/>
                </a:solidFill>
              </a:rPr>
              <a:t>Global-Avg CRE 16.8 W</a:t>
            </a:r>
            <a:r>
              <a:rPr baseline="30000" lang="en-GB">
                <a:solidFill>
                  <a:schemeClr val="dk1"/>
                </a:solidFill>
              </a:rPr>
              <a:t>2</a:t>
            </a:r>
            <a:r>
              <a:rPr lang="en-GB">
                <a:solidFill>
                  <a:schemeClr val="dk1"/>
                </a:solidFill>
              </a:rPr>
              <a:t>/m</a:t>
            </a:r>
            <a:r>
              <a:rPr baseline="30000" lang="en-GB">
                <a:solidFill>
                  <a:schemeClr val="dk1"/>
                </a:solidFill>
              </a:rPr>
              <a:t>2</a:t>
            </a:r>
            <a:r>
              <a:rPr lang="en-GB">
                <a:solidFill>
                  <a:schemeClr val="dk1"/>
                </a:solidFill>
              </a:rPr>
              <a:t> ~1.0km</a:t>
            </a:r>
            <a:endParaRPr>
              <a:solidFill>
                <a:schemeClr val="dk1"/>
              </a:solidFill>
            </a:endParaRPr>
          </a:p>
          <a:p>
            <a:pPr indent="-317500" lvl="0" marL="457200" rtl="0" algn="just">
              <a:spcBef>
                <a:spcPts val="0"/>
              </a:spcBef>
              <a:spcAft>
                <a:spcPts val="0"/>
              </a:spcAft>
              <a:buClr>
                <a:schemeClr val="dk1"/>
              </a:buClr>
              <a:buSzPts val="1400"/>
              <a:buChar char="➔"/>
            </a:pPr>
            <a:r>
              <a:rPr lang="en-GB">
                <a:solidFill>
                  <a:schemeClr val="dk1"/>
                </a:solidFill>
              </a:rPr>
              <a:t>ITCZ intensity 130 Sv || 8 mm/day</a:t>
            </a:r>
            <a:r>
              <a:rPr lang="en-GB">
                <a:solidFill>
                  <a:schemeClr val="dk1"/>
                </a:solidFill>
              </a:rPr>
              <a:t> ~1.0km</a:t>
            </a:r>
            <a:endParaRPr>
              <a:solidFill>
                <a:schemeClr val="dk1"/>
              </a:solidFill>
            </a:endParaRPr>
          </a:p>
          <a:p>
            <a:pPr indent="-317500" lvl="0" marL="457200" rtl="0" algn="just">
              <a:spcBef>
                <a:spcPts val="0"/>
              </a:spcBef>
              <a:spcAft>
                <a:spcPts val="0"/>
              </a:spcAft>
              <a:buClr>
                <a:schemeClr val="dk1"/>
              </a:buClr>
              <a:buSzPts val="1400"/>
              <a:buChar char="➔"/>
            </a:pPr>
            <a:r>
              <a:rPr lang="en-GB">
                <a:solidFill>
                  <a:schemeClr val="dk1"/>
                </a:solidFill>
              </a:rPr>
              <a:t>ITCZ position 15deg ~1.0km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g13cb02ba999_1_47"/>
          <p:cNvPicPr preferRelativeResize="0"/>
          <p:nvPr/>
        </p:nvPicPr>
        <p:blipFill rotWithShape="1">
          <a:blip r:embed="rId3">
            <a:alphaModFix/>
          </a:blip>
          <a:srcRect b="0" l="0" r="0" t="0"/>
          <a:stretch/>
        </p:blipFill>
        <p:spPr>
          <a:xfrm>
            <a:off x="-533400" y="895350"/>
            <a:ext cx="10668001" cy="2667000"/>
          </a:xfrm>
          <a:prstGeom prst="rect">
            <a:avLst/>
          </a:prstGeom>
          <a:noFill/>
          <a:ln>
            <a:noFill/>
          </a:ln>
        </p:spPr>
      </p:pic>
      <p:sp>
        <p:nvSpPr>
          <p:cNvPr id="168" name="Google Shape;168;g13cb02ba999_1_47"/>
          <p:cNvSpPr txBox="1"/>
          <p:nvPr>
            <p:ph type="ctrTitle"/>
          </p:nvPr>
        </p:nvSpPr>
        <p:spPr>
          <a:xfrm>
            <a:off x="302275" y="0"/>
            <a:ext cx="8662200" cy="94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sz="3200"/>
              <a:t>Thanks for your attention!</a:t>
            </a:r>
            <a:endParaRPr sz="3200">
              <a:latin typeface="Arial"/>
              <a:ea typeface="Arial"/>
              <a:cs typeface="Arial"/>
              <a:sym typeface="Arial"/>
            </a:endParaRPr>
          </a:p>
        </p:txBody>
      </p:sp>
      <p:sp>
        <p:nvSpPr>
          <p:cNvPr id="169" name="Google Shape;169;g13cb02ba999_1_47"/>
          <p:cNvSpPr txBox="1"/>
          <p:nvPr/>
        </p:nvSpPr>
        <p:spPr>
          <a:xfrm>
            <a:off x="323850" y="3603150"/>
            <a:ext cx="8496300" cy="48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77777"/>
              </a:buClr>
              <a:buSzPts val="2000"/>
              <a:buFont typeface="Arial"/>
              <a:buNone/>
            </a:pPr>
            <a:r>
              <a:rPr b="0" i="0" lang="en-GB" sz="1600" u="none" cap="none" strike="noStrike">
                <a:solidFill>
                  <a:srgbClr val="777777"/>
                </a:solidFill>
                <a:latin typeface="Arial"/>
                <a:ea typeface="Arial"/>
                <a:cs typeface="Arial"/>
                <a:sym typeface="Arial"/>
              </a:rPr>
              <a:t>Latent heat in the tropics with an horizontal resolution of 1km using ICON in an aqua-planet experiment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2009-09-23T15:10:23Z</dcterms:created>
  <dc:creator>Norbert P. Noreiks</dc:creator>
</cp:coreProperties>
</file>