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990" r:id="rId2"/>
    <p:sldId id="1014" r:id="rId3"/>
    <p:sldId id="1017" r:id="rId4"/>
    <p:sldId id="1031" r:id="rId5"/>
    <p:sldId id="994" r:id="rId6"/>
    <p:sldId id="1013" r:id="rId7"/>
    <p:sldId id="1019" r:id="rId8"/>
    <p:sldId id="1012" r:id="rId9"/>
    <p:sldId id="1048" r:id="rId10"/>
    <p:sldId id="1000" r:id="rId11"/>
    <p:sldId id="1051" r:id="rId12"/>
    <p:sldId id="1052" r:id="rId13"/>
    <p:sldId id="1054" r:id="rId14"/>
    <p:sldId id="989" r:id="rId15"/>
    <p:sldId id="1047" r:id="rId16"/>
  </p:sldIdLst>
  <p:sldSz cx="12192000" cy="6858000"/>
  <p:notesSz cx="7102475" cy="102346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00CC"/>
    <a:srgbClr val="000066"/>
    <a:srgbClr val="00FFFF"/>
    <a:srgbClr val="00FF00"/>
    <a:srgbClr val="6600CC"/>
    <a:srgbClr val="EFEFFB"/>
    <a:srgbClr val="FFFFFF"/>
    <a:srgbClr val="97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60" autoAdjust="0"/>
    <p:restoredTop sz="94660" autoAdjust="0"/>
  </p:normalViewPr>
  <p:slideViewPr>
    <p:cSldViewPr>
      <p:cViewPr varScale="1">
        <p:scale>
          <a:sx n="59" d="100"/>
          <a:sy n="59" d="100"/>
        </p:scale>
        <p:origin x="54" y="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0781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904" tIns="0" rIns="19904" bIns="0" numCol="1" anchor="t" anchorCtr="0" compatLnSpc="1">
            <a:prstTxWarp prst="textNoShape">
              <a:avLst/>
            </a:prstTxWarp>
          </a:bodyPr>
          <a:lstStyle>
            <a:lvl1pPr defTabSz="955675">
              <a:defRPr sz="1000" i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904" tIns="0" rIns="19904" bIns="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000" i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9721850"/>
            <a:ext cx="30781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904" tIns="0" rIns="19904" bIns="0" numCol="1" anchor="b" anchorCtr="0" compatLnSpc="1">
            <a:prstTxWarp prst="textNoShape">
              <a:avLst/>
            </a:prstTxWarp>
          </a:bodyPr>
          <a:lstStyle>
            <a:lvl1pPr defTabSz="955675">
              <a:defRPr sz="1000" i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904" tIns="0" rIns="19904" bIns="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000" i="1"/>
            </a:lvl1pPr>
          </a:lstStyle>
          <a:p>
            <a:pPr>
              <a:defRPr/>
            </a:pPr>
            <a:fld id="{34EDF3C5-F93E-43AF-885D-6AFF085908D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716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0781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904" tIns="0" rIns="19904" bIns="0" numCol="1" anchor="t" anchorCtr="0" compatLnSpc="1">
            <a:prstTxWarp prst="textNoShape">
              <a:avLst/>
            </a:prstTxWarp>
          </a:bodyPr>
          <a:lstStyle>
            <a:lvl1pPr defTabSz="955675">
              <a:defRPr sz="1000" i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904" tIns="0" rIns="19904" bIns="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000" i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53988" y="774700"/>
            <a:ext cx="6792912" cy="3822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862513"/>
            <a:ext cx="5211762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206" tIns="48104" rIns="96206" bIns="481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721850"/>
            <a:ext cx="30781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904" tIns="0" rIns="19904" bIns="0" numCol="1" anchor="b" anchorCtr="0" compatLnSpc="1">
            <a:prstTxWarp prst="textNoShape">
              <a:avLst/>
            </a:prstTxWarp>
          </a:bodyPr>
          <a:lstStyle>
            <a:lvl1pPr defTabSz="955675">
              <a:defRPr sz="1000" i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904" tIns="0" rIns="19904" bIns="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000" i="1"/>
            </a:lvl1pPr>
          </a:lstStyle>
          <a:p>
            <a:pPr>
              <a:defRPr/>
            </a:pPr>
            <a:fld id="{1D527FA0-9136-4DE9-86BA-00A4BC80F9D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181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199" tIns="0" rIns="19199" bIns="0" anchor="b"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6288" indent="-2984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95388" indent="-239713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73225" indent="-239713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9475" indent="-238125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675" indent="-238125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63875" indent="-238125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21075" indent="-238125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78275" indent="-238125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8587AFD5-87AE-400C-8F46-BBEBCEFF1C2C}" type="slidenum">
              <a:rPr lang="fr-FR" sz="1000" i="1"/>
              <a:pPr algn="r"/>
              <a:t>1</a:t>
            </a:fld>
            <a:endParaRPr lang="fr-FR" sz="1000" i="1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600" y="750888"/>
            <a:ext cx="6594475" cy="3709987"/>
          </a:xfrm>
          <a:ln cap="flat"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6463"/>
            <a:ext cx="4987925" cy="4465637"/>
          </a:xfrm>
          <a:noFill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928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27FA0-9136-4DE9-86BA-00A4BC80F9DA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142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43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F57CE84-0B12-4344-96A2-0A30F1262347}" type="slidenum">
              <a:rPr lang="fr-FR" sz="1000" smtClean="0"/>
              <a:pPr/>
              <a:t>3</a:t>
            </a:fld>
            <a:endParaRPr lang="fr-FR" sz="1000" smtClean="0"/>
          </a:p>
        </p:txBody>
      </p:sp>
    </p:spTree>
    <p:extLst>
      <p:ext uri="{BB962C8B-B14F-4D97-AF65-F5344CB8AC3E}">
        <p14:creationId xmlns:p14="http://schemas.microsoft.com/office/powerpoint/2010/main" val="2943596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43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F57CE84-0B12-4344-96A2-0A30F1262347}" type="slidenum">
              <a:rPr lang="fr-FR" sz="1000" smtClean="0"/>
              <a:pPr/>
              <a:t>4</a:t>
            </a:fld>
            <a:endParaRPr lang="fr-FR" sz="1000" smtClean="0"/>
          </a:p>
        </p:txBody>
      </p:sp>
    </p:spTree>
    <p:extLst>
      <p:ext uri="{BB962C8B-B14F-4D97-AF65-F5344CB8AC3E}">
        <p14:creationId xmlns:p14="http://schemas.microsoft.com/office/powerpoint/2010/main" val="2943596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27FA0-9136-4DE9-86BA-00A4BC80F9DA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015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27FA0-9136-4DE9-86BA-00A4BC80F9DA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484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27FA0-9136-4DE9-86BA-00A4BC80F9DA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212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27FA0-9136-4DE9-86BA-00A4BC80F9DA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199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730625" y="9213850"/>
            <a:ext cx="285115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18692" tIns="0" rIns="18692" bIns="0" anchor="b"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5650" indent="-290513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3638" indent="-233363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8775" indent="-233363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3913" indent="-233363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51113" indent="-233363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8313" indent="-233363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5513" indent="-233363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2713" indent="-233363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F7C16501-5E30-45C2-A818-7350CA29E94D}" type="slidenum">
              <a:rPr lang="fr-FR" sz="1000" i="1">
                <a:ea typeface="MS PGothic" panose="020B0600070205080204" pitchFamily="34" charset="-128"/>
              </a:rPr>
              <a:pPr algn="r"/>
              <a:t>11</a:t>
            </a:fld>
            <a:endParaRPr lang="fr-FR" sz="1000" i="1">
              <a:ea typeface="MS PGothic" panose="020B0600070205080204" pitchFamily="34" charset="-128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8" y="750888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0347" tIns="45174" rIns="90347" bIns="45174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17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3463A-4C33-47FD-AE54-2E1AA3B6CF6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513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F02AA4-BEF2-4045-8AB5-FB9EF3886D3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791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AF4145-3AC0-4602-8A69-20CCE9FE6EEE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849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F8B60-4FB7-4FC2-BA74-D88D99EA892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3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62C5EA-4EDA-4E21-8EB2-06A7C43F8DC5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15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814FC4-9DDA-49DA-AFF4-D5EF41E4AC4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43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A9BC1-AC91-437B-8052-3A17856914D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295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158756-DECF-4EDE-BCC1-F9C601ED640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72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75F145-A9B3-42C6-8521-398552D1F9E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328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024EF5-889B-4CE8-B240-05A0DB91BB3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2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B119D6-632A-43FB-AED0-A4A0A8BE0432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6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3D67EE-60B9-48D2-A81A-C2E2C2DD2EC1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81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ewex-utcc-proes.aeris-data/fr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ChangeArrowheads="1"/>
          </p:cNvSpPr>
          <p:nvPr/>
        </p:nvSpPr>
        <p:spPr bwMode="auto">
          <a:xfrm>
            <a:off x="1" y="1124744"/>
            <a:ext cx="12191999" cy="19389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Towards a 3D 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view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Cloud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Systems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using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Synergistic Satellite Observations &amp; Machine 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Learning: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1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Linking atmospheric heating to convective organization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100" name="Picture 5" descr="logo_LMD-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5771452"/>
            <a:ext cx="732341" cy="72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2729447" y="4730625"/>
            <a:ext cx="61262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fr-FR" sz="1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Laboratoire de Météorologie Dynamique / IPSL, Paris, France</a:t>
            </a:r>
          </a:p>
        </p:txBody>
      </p:sp>
      <p:pic>
        <p:nvPicPr>
          <p:cNvPr id="4105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24" y="5956155"/>
            <a:ext cx="448983" cy="44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443" y="5892696"/>
            <a:ext cx="1041896" cy="41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-176390" y="3845455"/>
            <a:ext cx="12192000" cy="84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ts val="300"/>
              </a:spcBef>
              <a:defRPr/>
            </a:pPr>
            <a:r>
              <a:rPr lang="fr-FR" b="1" i="1" dirty="0">
                <a:solidFill>
                  <a:srgbClr val="002060"/>
                </a:solidFill>
                <a:latin typeface="Calibri" panose="020F0502020204030204" pitchFamily="34" charset="0"/>
              </a:rPr>
              <a:t>Claudia </a:t>
            </a:r>
            <a:r>
              <a:rPr lang="fr-FR" b="1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Stubenrauch</a:t>
            </a:r>
            <a:endParaRPr lang="fr-FR" b="1" i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  <a:defRPr/>
            </a:pP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with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contributions by </a:t>
            </a:r>
            <a:r>
              <a:rPr lang="fr-FR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Giulio </a:t>
            </a:r>
            <a:r>
              <a:rPr lang="fr-FR" b="1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Mandorli</a:t>
            </a:r>
            <a:r>
              <a:rPr lang="fr-FR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Giacomo Caria, </a:t>
            </a:r>
            <a:r>
              <a:rPr lang="fr-FR" b="1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Xiaoting</a:t>
            </a:r>
            <a:r>
              <a:rPr lang="fr-FR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Chen</a:t>
            </a:r>
            <a:endParaRPr lang="fr-FR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26" y="5855641"/>
            <a:ext cx="1330165" cy="49350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862" y="5766319"/>
            <a:ext cx="665058" cy="638819"/>
          </a:xfrm>
          <a:prstGeom prst="rect">
            <a:avLst/>
          </a:prstGeom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879312" y="6486424"/>
            <a:ext cx="54726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fr-FR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GEWEX Pan-GASS meeting, Monterey, USA, 25-29 July 2022</a:t>
            </a:r>
            <a:endParaRPr lang="fr-FR" sz="16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4552" y="5910349"/>
            <a:ext cx="951058" cy="3840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3445" y="6269997"/>
            <a:ext cx="957155" cy="432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47658" y="5072026"/>
            <a:ext cx="428986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GEWEX </a:t>
            </a:r>
            <a:r>
              <a:rPr lang="fr-FR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UTCC PROES</a:t>
            </a:r>
            <a:endParaRPr lang="fr-FR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00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96"/>
    </mc:Choice>
    <mc:Fallback xmlns="">
      <p:transition spd="slow" advTm="22796"/>
    </mc:Fallback>
  </mc:AlternateContent>
  <p:timing>
    <p:tnLst>
      <p:par>
        <p:cTn id="1" dur="indefinite" restart="never" nodeType="tmRoot"/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5"/>
          <p:cNvSpPr>
            <a:spLocks noChangeArrowheads="1"/>
          </p:cNvSpPr>
          <p:nvPr/>
        </p:nvSpPr>
        <p:spPr bwMode="auto">
          <a:xfrm>
            <a:off x="7318" y="0"/>
            <a:ext cx="12192000" cy="65741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b="1" dirty="0">
              <a:solidFill>
                <a:srgbClr val="000080"/>
              </a:solidFill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None/>
            </a:pPr>
            <a:r>
              <a:rPr lang="fr-FR" b="1" dirty="0" smtClean="0">
                <a:ea typeface="MS PGothic" panose="020B0600070205080204" pitchFamily="34" charset="-128"/>
              </a:rPr>
              <a:t>Expansion of nadir </a:t>
            </a:r>
            <a:r>
              <a:rPr lang="fr-FR" b="1" dirty="0" err="1" smtClean="0">
                <a:ea typeface="MS PGothic" panose="020B0600070205080204" pitchFamily="34" charset="-128"/>
              </a:rPr>
              <a:t>track</a:t>
            </a:r>
            <a:r>
              <a:rPr lang="fr-FR" b="1" dirty="0" smtClean="0">
                <a:ea typeface="MS PGothic" panose="020B0600070205080204" pitchFamily="34" charset="-128"/>
              </a:rPr>
              <a:t> NASA FLXHR radiative </a:t>
            </a:r>
            <a:r>
              <a:rPr lang="fr-FR" b="1" dirty="0" err="1" smtClean="0">
                <a:ea typeface="MS PGothic" panose="020B0600070205080204" pitchFamily="34" charset="-128"/>
              </a:rPr>
              <a:t>heating</a:t>
            </a:r>
            <a:r>
              <a:rPr lang="fr-FR" b="1" dirty="0" smtClean="0">
                <a:ea typeface="MS PGothic" panose="020B0600070205080204" pitchFamily="34" charset="-128"/>
              </a:rPr>
              <a:t> rates (2007 </a:t>
            </a:r>
            <a:r>
              <a:rPr lang="fr-FR" b="1" dirty="0">
                <a:ea typeface="MS PGothic" panose="020B0600070205080204" pitchFamily="34" charset="-128"/>
              </a:rPr>
              <a:t>– </a:t>
            </a:r>
            <a:r>
              <a:rPr lang="fr-FR" b="1" dirty="0" smtClean="0">
                <a:ea typeface="MS PGothic" panose="020B0600070205080204" pitchFamily="34" charset="-128"/>
              </a:rPr>
              <a:t>2010)</a:t>
            </a:r>
            <a:endParaRPr lang="fr-FR" b="1" dirty="0"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b="1" dirty="0">
              <a:solidFill>
                <a:srgbClr val="000080"/>
              </a:solidFill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None/>
            </a:pPr>
            <a:endParaRPr lang="fr-FR" b="1" dirty="0" smtClean="0"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None/>
            </a:pPr>
            <a:r>
              <a:rPr lang="fr-FR" b="1" dirty="0" smtClean="0">
                <a:ea typeface="MS PGothic" panose="020B0600070205080204" pitchFamily="34" charset="-128"/>
              </a:rPr>
              <a:t>15 </a:t>
            </a:r>
            <a:r>
              <a:rPr lang="fr-FR" b="1" dirty="0" err="1" smtClean="0">
                <a:ea typeface="MS PGothic" panose="020B0600070205080204" pitchFamily="34" charset="-128"/>
              </a:rPr>
              <a:t>year</a:t>
            </a:r>
            <a:r>
              <a:rPr lang="fr-FR" b="1" dirty="0" smtClean="0">
                <a:ea typeface="MS PGothic" panose="020B0600070205080204" pitchFamily="34" charset="-128"/>
              </a:rPr>
              <a:t> AIRS </a:t>
            </a:r>
            <a:r>
              <a:rPr lang="fr-FR" b="1" dirty="0" err="1">
                <a:ea typeface="MS PGothic" panose="020B0600070205080204" pitchFamily="34" charset="-128"/>
              </a:rPr>
              <a:t>swath</a:t>
            </a:r>
            <a:r>
              <a:rPr lang="fr-FR" b="1" dirty="0">
                <a:ea typeface="MS PGothic" panose="020B0600070205080204" pitchFamily="34" charset="-128"/>
              </a:rPr>
              <a:t> </a:t>
            </a:r>
            <a:r>
              <a:rPr lang="fr-FR" b="1" dirty="0" smtClean="0">
                <a:ea typeface="MS PGothic" panose="020B0600070205080204" pitchFamily="34" charset="-128"/>
              </a:rPr>
              <a:t>radiative HR </a:t>
            </a:r>
            <a:r>
              <a:rPr lang="fr-FR" b="1" dirty="0" err="1" smtClean="0">
                <a:ea typeface="MS PGothic" panose="020B0600070205080204" pitchFamily="34" charset="-128"/>
              </a:rPr>
              <a:t>statistics</a:t>
            </a:r>
            <a:r>
              <a:rPr lang="fr-FR" b="1" dirty="0" smtClean="0">
                <a:ea typeface="MS PGothic" panose="020B0600070205080204" pitchFamily="34" charset="-128"/>
              </a:rPr>
              <a:t> (2004 – 2018)</a:t>
            </a:r>
            <a:endParaRPr lang="fr-FR" b="1" dirty="0"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b="1" dirty="0">
              <a:solidFill>
                <a:srgbClr val="000080"/>
              </a:solidFill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algn="ctr">
              <a:spcBef>
                <a:spcPts val="600"/>
              </a:spcBef>
              <a:buFontTx/>
              <a:buNone/>
            </a:pP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Radiative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Impact of UT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cloud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systems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in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tropics</a:t>
            </a:r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b="1" dirty="0" smtClean="0"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b="1" dirty="0" smtClean="0"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b="1" dirty="0">
              <a:solidFill>
                <a:srgbClr val="000080"/>
              </a:solidFill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b="1" dirty="0">
              <a:solidFill>
                <a:srgbClr val="000080"/>
              </a:solidFill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b="1" dirty="0" smtClean="0">
              <a:solidFill>
                <a:srgbClr val="000080"/>
              </a:solidFill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b="1" dirty="0">
              <a:solidFill>
                <a:srgbClr val="000080"/>
              </a:solidFill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b="1" dirty="0" smtClean="0">
              <a:solidFill>
                <a:srgbClr val="000080"/>
              </a:solidFill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b="1" dirty="0">
              <a:solidFill>
                <a:srgbClr val="000080"/>
              </a:solidFill>
              <a:ea typeface="MS PGothic" panose="020B060007020508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sz="1400" i="1" dirty="0" smtClean="0">
              <a:ea typeface="MS PGothic" panose="020B060007020508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sz="1400" i="1" dirty="0">
              <a:ea typeface="MS PGothic" panose="020B0600070205080204" pitchFamily="34" charset="-128"/>
            </a:endParaRPr>
          </a:p>
        </p:txBody>
      </p:sp>
      <p:sp>
        <p:nvSpPr>
          <p:cNvPr id="3" name="Flèche vers le bas 2"/>
          <p:cNvSpPr/>
          <p:nvPr/>
        </p:nvSpPr>
        <p:spPr>
          <a:xfrm>
            <a:off x="4007768" y="882625"/>
            <a:ext cx="216024" cy="576064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855640" y="899078"/>
            <a:ext cx="8467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ML</a:t>
            </a:r>
            <a:endParaRPr lang="fr-FR" sz="32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294146" y="976021"/>
            <a:ext cx="77785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8 </a:t>
            </a:r>
            <a:r>
              <a:rPr lang="fr-FR" sz="2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ANN </a:t>
            </a:r>
            <a:r>
              <a:rPr lang="fr-FR" sz="2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regression</a:t>
            </a:r>
            <a:r>
              <a:rPr lang="fr-FR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models</a:t>
            </a:r>
            <a:r>
              <a:rPr lang="fr-FR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(Cb, Ci, </a:t>
            </a:r>
            <a:r>
              <a:rPr lang="fr-FR" sz="18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mid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/</a:t>
            </a:r>
            <a:r>
              <a:rPr lang="fr-FR" sz="18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low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8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clds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fr-FR" sz="18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clr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8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sky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over </a:t>
            </a:r>
            <a:r>
              <a:rPr lang="fr-FR" sz="18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ocean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/ land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)</a:t>
            </a:r>
            <a:endParaRPr lang="fr-FR" sz="16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8025"/>
          <a:stretch/>
        </p:blipFill>
        <p:spPr>
          <a:xfrm>
            <a:off x="4558302" y="3105182"/>
            <a:ext cx="7250203" cy="3468925"/>
          </a:xfrm>
          <a:prstGeom prst="rect">
            <a:avLst/>
          </a:prstGeom>
        </p:spPr>
      </p:pic>
      <p:sp>
        <p:nvSpPr>
          <p:cNvPr id="7" name="Flèche vers le bas 6"/>
          <p:cNvSpPr/>
          <p:nvPr/>
        </p:nvSpPr>
        <p:spPr>
          <a:xfrm>
            <a:off x="4007768" y="1965003"/>
            <a:ext cx="216024" cy="576064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119336" y="3861048"/>
            <a:ext cx="4629228" cy="16927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Cloud System Concept + 3D HR </a:t>
            </a:r>
            <a:r>
              <a:rPr lang="fr-FR" sz="2000" b="1" kern="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fields</a:t>
            </a:r>
            <a:r>
              <a:rPr lang="fr-FR" sz="2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fr-FR" sz="2000" kern="0" dirty="0" smtClean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fr-FR" sz="1800" kern="0" dirty="0" smtClean="0">
                <a:solidFill>
                  <a:prstClr val="black"/>
                </a:solidFill>
                <a:latin typeface="Calibri" panose="020F0502020204030204"/>
              </a:rPr>
              <a:t>1) relation </a:t>
            </a:r>
            <a:r>
              <a:rPr lang="fr-FR" sz="1800" kern="0" dirty="0" err="1" smtClean="0">
                <a:solidFill>
                  <a:prstClr val="black"/>
                </a:solidFill>
                <a:latin typeface="Calibri" panose="020F0502020204030204"/>
              </a:rPr>
              <a:t>between</a:t>
            </a:r>
            <a:r>
              <a:rPr lang="fr-FR" sz="1800" kern="0" dirty="0" smtClean="0">
                <a:solidFill>
                  <a:prstClr val="black"/>
                </a:solidFill>
                <a:latin typeface="Calibri" panose="020F0502020204030204"/>
              </a:rPr>
              <a:t> convection – cirrus </a:t>
            </a:r>
            <a:r>
              <a:rPr lang="fr-FR" sz="1800" kern="0" dirty="0" err="1" smtClean="0">
                <a:solidFill>
                  <a:prstClr val="black"/>
                </a:solidFill>
                <a:latin typeface="Calibri" panose="020F0502020204030204"/>
              </a:rPr>
              <a:t>anvil</a:t>
            </a:r>
            <a:endParaRPr lang="fr-FR" sz="1800" kern="0" dirty="0" smtClean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fr-FR" sz="1800" kern="0" dirty="0" smtClean="0">
                <a:solidFill>
                  <a:prstClr val="black"/>
                </a:solidFill>
                <a:latin typeface="Calibri" panose="020F0502020204030204"/>
              </a:rPr>
              <a:t>2) </a:t>
            </a:r>
            <a:r>
              <a:rPr lang="fr-FR" sz="1800" kern="0" dirty="0" err="1" smtClean="0">
                <a:solidFill>
                  <a:prstClr val="black"/>
                </a:solidFill>
                <a:latin typeface="Calibri" panose="020F0502020204030204"/>
              </a:rPr>
              <a:t>process-oriented</a:t>
            </a:r>
            <a:r>
              <a:rPr lang="fr-FR" sz="1800" kern="0" dirty="0" smtClean="0">
                <a:solidFill>
                  <a:prstClr val="black"/>
                </a:solidFill>
                <a:latin typeface="Calibri" panose="020F0502020204030204"/>
              </a:rPr>
              <a:t> GCM </a:t>
            </a:r>
            <a:r>
              <a:rPr lang="fr-FR" sz="1800" kern="0" dirty="0" err="1" smtClean="0">
                <a:solidFill>
                  <a:prstClr val="black"/>
                </a:solidFill>
                <a:latin typeface="Calibri" panose="020F0502020204030204"/>
              </a:rPr>
              <a:t>evaluation</a:t>
            </a:r>
            <a:endParaRPr lang="fr-FR" sz="1800" kern="0" dirty="0" smtClean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fr-FR" sz="1800" kern="0" dirty="0">
                <a:solidFill>
                  <a:prstClr val="black"/>
                </a:solidFill>
                <a:latin typeface="Calibri" panose="020F0502020204030204"/>
              </a:rPr>
              <a:t>3</a:t>
            </a:r>
            <a:r>
              <a:rPr lang="fr-FR" sz="1800" kern="0" dirty="0" smtClean="0"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fr-FR" sz="1800" kern="0" dirty="0" err="1" smtClean="0">
                <a:solidFill>
                  <a:prstClr val="black"/>
                </a:solidFill>
                <a:latin typeface="Calibri" panose="020F0502020204030204"/>
              </a:rPr>
              <a:t>dynamical</a:t>
            </a:r>
            <a:r>
              <a:rPr lang="fr-FR" sz="1800" kern="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800" kern="0" dirty="0" err="1" smtClean="0">
                <a:solidFill>
                  <a:prstClr val="black"/>
                </a:solidFill>
                <a:latin typeface="Calibri" panose="020F0502020204030204"/>
              </a:rPr>
              <a:t>response</a:t>
            </a:r>
            <a:r>
              <a:rPr lang="fr-FR" sz="1800" kern="0" dirty="0" smtClean="0">
                <a:solidFill>
                  <a:prstClr val="black"/>
                </a:solidFill>
                <a:latin typeface="Calibri" panose="020F0502020204030204"/>
              </a:rPr>
              <a:t> to </a:t>
            </a:r>
            <a:r>
              <a:rPr lang="fr-FR" sz="1800" kern="0" dirty="0" err="1" smtClean="0">
                <a:solidFill>
                  <a:prstClr val="black"/>
                </a:solidFill>
                <a:latin typeface="Calibri" panose="020F0502020204030204"/>
              </a:rPr>
              <a:t>atmospheric</a:t>
            </a:r>
            <a:r>
              <a:rPr lang="fr-FR" sz="1800" kern="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800" kern="0" dirty="0" err="1" smtClean="0">
                <a:solidFill>
                  <a:prstClr val="black"/>
                </a:solidFill>
                <a:latin typeface="Calibri" panose="020F0502020204030204"/>
              </a:rPr>
              <a:t>heating</a:t>
            </a:r>
            <a:endParaRPr lang="fr-FR" sz="1800" kern="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200456" y="2713894"/>
            <a:ext cx="2044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>
                <a:latin typeface="Calibri" panose="020F0502020204030204" pitchFamily="34" charset="0"/>
              </a:rPr>
              <a:t>Stubenrauch</a:t>
            </a:r>
            <a:r>
              <a:rPr lang="fr-FR" sz="1200" i="1" dirty="0">
                <a:latin typeface="Calibri" panose="020F0502020204030204" pitchFamily="34" charset="0"/>
              </a:rPr>
              <a:t> et al., ACP 2021</a:t>
            </a:r>
            <a:endParaRPr lang="en-GB" sz="12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18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3"/>
    </mc:Choice>
    <mc:Fallback xmlns="">
      <p:transition spd="slow" advTm="19113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15" x="1866900" y="5886450"/>
          <p14:tracePt t="779" x="1866900" y="5746750"/>
          <p14:tracePt t="787" x="1885950" y="5588000"/>
          <p14:tracePt t="795" x="1949450" y="5334000"/>
          <p14:tracePt t="811" x="1987550" y="5232400"/>
          <p14:tracePt t="828" x="1987550" y="5137150"/>
          <p14:tracePt t="845" x="1962150" y="4953000"/>
          <p14:tracePt t="845" x="1917700" y="4870450"/>
          <p14:tracePt t="867" x="1879600" y="4800600"/>
          <p14:tracePt t="878" x="1841500" y="4660900"/>
          <p14:tracePt t="895" x="1841500" y="4578350"/>
          <p14:tracePt t="912" x="1847850" y="4470400"/>
          <p14:tracePt t="929" x="1854200" y="4419600"/>
          <p14:tracePt t="929" x="1854200" y="4413250"/>
          <p14:tracePt t="947" x="1854200" y="4400550"/>
          <p14:tracePt t="964" x="1860550" y="4394200"/>
          <p14:tracePt t="980" x="1860550" y="4387850"/>
          <p14:tracePt t="1027" x="1860550" y="4381500"/>
          <p14:tracePt t="1115" x="1854200" y="4381500"/>
          <p14:tracePt t="1123" x="1847850" y="4375150"/>
          <p14:tracePt t="1131" x="1835150" y="4362450"/>
          <p14:tracePt t="1143" x="1809750" y="4343400"/>
          <p14:tracePt t="1160" x="1790700" y="4330700"/>
          <p14:tracePt t="1179" x="1790700" y="4318000"/>
          <p14:tracePt t="1194" x="1784350" y="4311650"/>
          <p14:tracePt t="1210" x="1778000" y="4311650"/>
          <p14:tracePt t="1226" x="1778000" y="4305300"/>
          <p14:tracePt t="1266" x="1771650" y="4298950"/>
          <p14:tracePt t="1281" x="1771650" y="4292600"/>
          <p14:tracePt t="1289" x="1771650" y="4286250"/>
          <p14:tracePt t="1313" x="1771650" y="4279900"/>
          <p14:tracePt t="1328" x="1771650" y="4273550"/>
          <p14:tracePt t="1345" x="1778000" y="4267200"/>
          <p14:tracePt t="1353" x="1778000" y="4260850"/>
          <p14:tracePt t="1368" x="1784350" y="4260850"/>
          <p14:tracePt t="9276" x="1809750" y="4260850"/>
          <p14:tracePt t="9570" x="1860550" y="4254500"/>
          <p14:tracePt t="9577" x="1892300" y="4254500"/>
          <p14:tracePt t="9586" x="1936750" y="4273550"/>
          <p14:tracePt t="9603" x="1993900" y="4286250"/>
          <p14:tracePt t="9620" x="2051050" y="4298950"/>
          <p14:tracePt t="9637" x="2120900" y="4311650"/>
          <p14:tracePt t="9654" x="2178050" y="4337050"/>
          <p14:tracePt t="9670" x="2266950" y="4375150"/>
          <p14:tracePt t="9687" x="2368550" y="4413250"/>
          <p14:tracePt t="9704" x="2463800" y="4457700"/>
          <p14:tracePt t="9704" x="2514600" y="4489450"/>
          <p14:tracePt t="9722" x="2546350" y="4502150"/>
          <p14:tracePt t="9736" x="2667000" y="4546600"/>
          <p14:tracePt t="9755" x="2781300" y="4565650"/>
          <p14:tracePt t="9770" x="2863850" y="4597400"/>
          <p14:tracePt t="9787" x="2895600" y="4610100"/>
          <p14:tracePt t="9803" x="2901950" y="4610100"/>
          <p14:tracePt t="9819" x="2940050" y="4610100"/>
          <p14:tracePt t="10074" x="3003550" y="4610100"/>
          <p14:tracePt t="10082" x="3079750" y="4610100"/>
          <p14:tracePt t="10090" x="3155950" y="4610100"/>
          <p14:tracePt t="10101" x="3302000" y="4591050"/>
          <p14:tracePt t="10120" x="3530600" y="4514850"/>
          <p14:tracePt t="10120" x="3657600" y="4457700"/>
          <p14:tracePt t="10139" x="3797300" y="4400550"/>
          <p14:tracePt t="10154" x="3867150" y="4362450"/>
          <p14:tracePt t="10171" x="3892550" y="4337050"/>
          <p14:tracePt t="10186" x="3898900" y="4324350"/>
          <p14:tracePt t="10203" x="3898900" y="4318000"/>
          <p14:tracePt t="10219" x="3905250" y="4311650"/>
          <p14:tracePt t="10538" x="3930650" y="4311650"/>
          <p14:tracePt t="10546" x="4000500" y="4311650"/>
          <p14:tracePt t="10554" x="4127500" y="4298950"/>
          <p14:tracePt t="10571" x="4222750" y="4273550"/>
          <p14:tracePt t="10587" x="4305300" y="4241800"/>
          <p14:tracePt t="10603" x="4400550" y="4171950"/>
          <p14:tracePt t="10619" x="4445000" y="4127500"/>
          <p14:tracePt t="10636" x="4476750" y="4089400"/>
          <p14:tracePt t="10652" x="4502150" y="4057650"/>
          <p14:tracePt t="10669" x="4521200" y="4019550"/>
          <p14:tracePt t="10685" x="4546600" y="4000500"/>
          <p14:tracePt t="10703" x="4565650" y="3994150"/>
          <p14:tracePt t="10719" x="4572000" y="3987800"/>
          <p14:tracePt t="10737" x="4578350" y="3987800"/>
          <p14:tracePt t="10826" x="4584700" y="3981450"/>
          <p14:tracePt t="10833" x="4591050" y="3981450"/>
          <p14:tracePt t="10850" x="4597400" y="3981450"/>
          <p14:tracePt t="11202" x="4603750" y="3981450"/>
          <p14:tracePt t="11210" x="4616450" y="3981450"/>
          <p14:tracePt t="11218" x="4654550" y="3981450"/>
          <p14:tracePt t="11236" x="4692650" y="3987800"/>
          <p14:tracePt t="11252" x="4711700" y="3987800"/>
          <p14:tracePt t="11269" x="4730750" y="3987800"/>
          <p14:tracePt t="11286" x="4737100" y="3987800"/>
          <p14:tracePt t="11301" x="4743450" y="3987800"/>
          <p14:tracePt t="11322" x="4749800" y="3987800"/>
          <p14:tracePt t="11554" x="4762500" y="3987800"/>
          <p14:tracePt t="11562" x="4768850" y="3994150"/>
          <p14:tracePt t="11570" x="4806950" y="4000500"/>
          <p14:tracePt t="11587" x="4832350" y="4013200"/>
          <p14:tracePt t="11603" x="4857750" y="4013200"/>
          <p14:tracePt t="11618" x="4864100" y="4013200"/>
          <p14:tracePt t="12760" x="4864100" y="4019550"/>
          <p14:tracePt t="12994" x="4864100" y="4032250"/>
          <p14:tracePt t="13035" x="4845050" y="4044950"/>
          <p14:tracePt t="13042" x="4826000" y="4064000"/>
          <p14:tracePt t="13052" x="4794250" y="4095750"/>
          <p14:tracePt t="13067" x="4756150" y="4140200"/>
          <p14:tracePt t="13085" x="4673600" y="4159250"/>
          <p14:tracePt t="13100" x="4572000" y="4159250"/>
          <p14:tracePt t="13117" x="4400550" y="4159250"/>
          <p14:tracePt t="13134" x="4279900" y="4159250"/>
          <p14:tracePt t="13150" x="4140200" y="4171950"/>
          <p14:tracePt t="13167" x="4013200" y="4197350"/>
          <p14:tracePt t="13167" x="3943350" y="4210050"/>
          <p14:tracePt t="13186" x="3873500" y="4235450"/>
          <p14:tracePt t="13199" x="3727450" y="4292600"/>
          <p14:tracePt t="13220" x="3632200" y="4324350"/>
          <p14:tracePt t="13237" x="3517900" y="4362450"/>
          <p14:tracePt t="13250" x="3314700" y="4419600"/>
          <p14:tracePt t="13267" x="3168650" y="4470400"/>
          <p14:tracePt t="13283" x="3067050" y="4514850"/>
          <p14:tracePt t="13300" x="2978150" y="4533900"/>
          <p14:tracePt t="13317" x="2908300" y="4559300"/>
          <p14:tracePt t="13335" x="2838450" y="4578350"/>
          <p14:tracePt t="13350" x="2667000" y="4648200"/>
          <p14:tracePt t="13368" x="2413000" y="4756150"/>
          <p14:tracePt t="13383" x="2063750" y="4857750"/>
          <p14:tracePt t="13383" x="1784350" y="4965700"/>
          <p14:tracePt t="13402" x="1574800" y="5060950"/>
          <p14:tracePt t="13416" x="1073150" y="5251450"/>
          <p14:tracePt t="13435" x="895350" y="5346700"/>
          <p14:tracePt t="13450" x="850900" y="5372100"/>
          <p14:tracePt t="13467" x="844550" y="5372100"/>
          <p14:tracePt t="13483" x="825500" y="5372100"/>
          <p14:tracePt t="13722" x="806450" y="5372100"/>
          <p14:tracePt t="13730" x="787400" y="5372100"/>
          <p14:tracePt t="13738" x="774700" y="5372100"/>
          <p14:tracePt t="13748" x="730250" y="5372100"/>
          <p14:tracePt t="13766" x="723900" y="5372100"/>
          <p14:tracePt t="13782" x="717550" y="5372100"/>
          <p14:tracePt t="13799" x="711200" y="5372100"/>
          <p14:tracePt t="13816" x="666750" y="5365750"/>
          <p14:tracePt t="13836" x="615950" y="5346700"/>
          <p14:tracePt t="13850" x="571500" y="5327650"/>
          <p14:tracePt t="13867" x="495300" y="5302250"/>
          <p14:tracePt t="13883" x="450850" y="5295900"/>
          <p14:tracePt t="13900" x="425450" y="5289550"/>
          <p14:tracePt t="13916" x="412750" y="5276850"/>
          <p14:tracePt t="13932" x="406400" y="5270500"/>
          <p14:tracePt t="13949" x="406400" y="5257800"/>
          <p14:tracePt t="13967" x="400050" y="5257800"/>
          <p14:tracePt t="13982" x="406400" y="5257800"/>
          <p14:tracePt t="14659" x="412750" y="5257800"/>
          <p14:tracePt t="14770" x="425450" y="5257800"/>
          <p14:tracePt t="14786" x="431800" y="5257800"/>
          <p14:tracePt t="14793" x="438150" y="5257800"/>
          <p14:tracePt t="14802" x="457200" y="5257800"/>
          <p14:tracePt t="14814" x="495300" y="5257800"/>
          <p14:tracePt t="14814" x="508000" y="5264150"/>
          <p14:tracePt t="14834" x="533400" y="5264150"/>
          <p14:tracePt t="14850" x="565150" y="5264150"/>
          <p14:tracePt t="14867" x="590550" y="5264150"/>
          <p14:tracePt t="14882" x="615950" y="5257800"/>
          <p14:tracePt t="14898" x="654050" y="5257800"/>
          <p14:tracePt t="14915" x="673100" y="5257800"/>
          <p14:tracePt t="14932" x="685800" y="5251450"/>
          <p14:tracePt t="14949" x="692150" y="5245100"/>
          <p14:tracePt t="14964" x="698500" y="5238750"/>
          <p14:tracePt t="14981" x="698500" y="5232400"/>
          <p14:tracePt t="15010" x="698500" y="5238750"/>
          <p14:tracePt t="15778" x="679450" y="5264150"/>
          <p14:tracePt t="15786" x="666750" y="5302250"/>
          <p14:tracePt t="15798" x="666750" y="5334000"/>
          <p14:tracePt t="15814" x="660400" y="5340350"/>
          <p14:tracePt t="15831" x="660400" y="5353050"/>
          <p14:tracePt t="15847" x="654050" y="5353050"/>
          <p14:tracePt t="15864" x="628650" y="5384800"/>
          <p14:tracePt t="15882" x="584200" y="5429250"/>
          <p14:tracePt t="15898" x="539750" y="5473700"/>
          <p14:tracePt t="15915" x="501650" y="5524500"/>
          <p14:tracePt t="15931" x="463550" y="5575300"/>
          <p14:tracePt t="15948" x="419100" y="5626100"/>
          <p14:tracePt t="15966" x="374650" y="5676900"/>
          <p14:tracePt t="15981" x="336550" y="5708650"/>
          <p14:tracePt t="15998" x="304800" y="5791200"/>
          <p14:tracePt t="16015" x="279400" y="5861050"/>
          <p14:tracePt t="16015" x="273050" y="5867400"/>
          <p14:tracePt t="16035" x="273050" y="5873750"/>
          <p14:tracePt t="16047" x="260350" y="5880100"/>
          <p14:tracePt t="16063" x="254000" y="5886450"/>
          <p14:tracePt t="16083" x="247650" y="5892800"/>
          <p14:tracePt t="16106" x="241300" y="5905500"/>
          <p14:tracePt t="16114" x="228600" y="5937250"/>
          <p14:tracePt t="16131" x="215900" y="5975350"/>
          <p14:tracePt t="16147" x="203200" y="6000750"/>
          <p14:tracePt t="16164" x="196850" y="6013450"/>
          <p14:tracePt t="16186" x="190500" y="6013450"/>
          <p14:tracePt t="16233" x="190500" y="6019800"/>
          <p14:tracePt t="16250" x="190500" y="6026150"/>
          <p14:tracePt t="16274" x="190500" y="6032500"/>
          <p14:tracePt t="16346" x="184150" y="6051550"/>
          <p14:tracePt t="16354" x="171450" y="6076950"/>
          <p14:tracePt t="16364" x="152400" y="6115050"/>
          <p14:tracePt t="16381" x="139700" y="6140450"/>
          <p14:tracePt t="16397" x="139700" y="6146800"/>
          <p14:tracePt t="16413" x="139700" y="6153150"/>
          <p14:tracePt t="16450" x="139700" y="6172200"/>
          <p14:tracePt t="16466" x="139700" y="6203950"/>
          <p14:tracePt t="16474" x="152400" y="6235700"/>
          <p14:tracePt t="16482" x="209550" y="6330950"/>
          <p14:tracePt t="16499" x="292100" y="6400800"/>
          <p14:tracePt t="16515" x="361950" y="6432550"/>
          <p14:tracePt t="16530" x="412750" y="6426200"/>
          <p14:tracePt t="16549" x="444500" y="6426200"/>
          <p14:tracePt t="16564" x="482600" y="6419850"/>
          <p14:tracePt t="16581" x="552450" y="6407150"/>
          <p14:tracePt t="16597" x="622300" y="6375400"/>
          <p14:tracePt t="16614" x="673100" y="6356350"/>
          <p14:tracePt t="16631" x="717550" y="6337300"/>
          <p14:tracePt t="16647" x="762000" y="6337300"/>
          <p14:tracePt t="16647" x="781050" y="6330950"/>
          <p14:tracePt t="16667" x="787400" y="6330950"/>
          <p14:tracePt t="16679" x="825500" y="6324600"/>
          <p14:tracePt t="16698" x="838200" y="6324600"/>
          <p14:tracePt t="16715" x="850900" y="6324600"/>
          <p14:tracePt t="16730" x="863600" y="6324600"/>
          <p14:tracePt t="16747" x="876300" y="6318250"/>
          <p14:tracePt t="16764" x="895350" y="6311900"/>
          <p14:tracePt t="16780" x="908050" y="6299200"/>
          <p14:tracePt t="16798" x="914400" y="6299200"/>
          <p14:tracePt t="16813" x="920750" y="6299200"/>
          <p14:tracePt t="16830" x="920750" y="6292850"/>
          <p14:tracePt t="16846" x="927100" y="6280150"/>
          <p14:tracePt t="16863" x="933450" y="6273800"/>
          <p14:tracePt t="16863" x="933450" y="6267450"/>
          <p14:tracePt t="16882" x="946150" y="6261100"/>
          <p14:tracePt t="16898" x="952500" y="6254750"/>
          <p14:tracePt t="16914" x="977900" y="6248400"/>
          <p14:tracePt t="16930" x="1009650" y="6235700"/>
          <p14:tracePt t="16947" x="1035050" y="6235700"/>
          <p14:tracePt t="16965" x="1066800" y="6235700"/>
          <p14:tracePt t="16980" x="1079500" y="6229350"/>
          <p14:tracePt t="16997" x="1085850" y="6229350"/>
          <p14:tracePt t="17162" x="1098550" y="6229350"/>
          <p14:tracePt t="17513" x="1123950" y="6229350"/>
          <p14:tracePt t="17521" x="1162050" y="6223000"/>
          <p14:tracePt t="17529" x="1250950" y="6223000"/>
          <p14:tracePt t="17548" x="1371600" y="6223000"/>
          <p14:tracePt t="17564" x="1473200" y="6229350"/>
          <p14:tracePt t="17581" x="1543050" y="6229350"/>
          <p14:tracePt t="17596" x="1562100" y="6229350"/>
          <p14:tracePt t="17612" x="1574800" y="6229350"/>
          <p14:tracePt t="17629" x="1587500" y="6223000"/>
          <p14:tracePt t="17682" x="1600200" y="6216650"/>
          <p14:tracePt t="17690" x="1612900" y="6216650"/>
          <p14:tracePt t="17698" x="1644650" y="6210300"/>
          <p14:tracePt t="17715" x="1682750" y="6203950"/>
          <p14:tracePt t="17730" x="1714500" y="6197600"/>
          <p14:tracePt t="17746" x="1720850" y="6197600"/>
          <p14:tracePt t="17762" x="1727200" y="6191250"/>
          <p14:tracePt t="17923" x="1733550" y="6191250"/>
          <p14:tracePt t="17946" x="1733550" y="6184900"/>
          <p14:tracePt t="17962" x="1733550" y="6178550"/>
          <p14:tracePt t="17994" x="1739900" y="6178550"/>
          <p14:tracePt t="18002" x="1746250" y="6178550"/>
          <p14:tracePt t="18018" x="1746250" y="6172200"/>
          <p14:tracePt t="18034" x="1746250" y="6165850"/>
          <p14:tracePt t="18066" x="1746250" y="6153150"/>
          <p14:tracePt t="18082" x="1758950" y="6153150"/>
          <p14:tracePt t="18146" x="1758950" y="6146800"/>
          <p14:tracePt t="18154" x="1765300" y="6146800"/>
          <p14:tracePt t="18178" x="1765300" y="6140450"/>
          <p14:tracePt t="18185" x="1765300" y="6134100"/>
          <p14:tracePt t="18202" x="1765300" y="6127750"/>
          <p14:tracePt t="18212" x="1765300" y="61214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5"/>
          <p:cNvSpPr>
            <a:spLocks noChangeArrowheads="1"/>
          </p:cNvSpPr>
          <p:nvPr/>
        </p:nvSpPr>
        <p:spPr bwMode="auto">
          <a:xfrm>
            <a:off x="1265717" y="-12283"/>
            <a:ext cx="9828584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anose="020B0600070205080204" pitchFamily="34" charset="-128"/>
              </a:rPr>
              <a:t>MCS &amp; Heating pattern changes related to tropical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anose="020B0600070205080204" pitchFamily="34" charset="-128"/>
              </a:rPr>
              <a:t>T</a:t>
            </a:r>
            <a:r>
              <a:rPr lang="en-GB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anose="020B0600070205080204" pitchFamily="34" charset="-128"/>
              </a:rPr>
              <a:t>surf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anose="020B0600070205080204" pitchFamily="34" charset="-128"/>
              </a:rPr>
              <a:t> anomalies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anose="020B0600070205080204" pitchFamily="34" charset="-128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016" y="1102016"/>
            <a:ext cx="8366015" cy="1731390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1271464" y="2926906"/>
            <a:ext cx="10225136" cy="3734616"/>
            <a:chOff x="1271464" y="2926906"/>
            <a:chExt cx="10225136" cy="3734616"/>
          </a:xfrm>
        </p:grpSpPr>
        <p:grpSp>
          <p:nvGrpSpPr>
            <p:cNvPr id="3" name="Groupe 2"/>
            <p:cNvGrpSpPr/>
            <p:nvPr/>
          </p:nvGrpSpPr>
          <p:grpSpPr>
            <a:xfrm>
              <a:off x="1271464" y="5661248"/>
              <a:ext cx="10225136" cy="1000274"/>
              <a:chOff x="1271464" y="5661248"/>
              <a:chExt cx="10225136" cy="1000274"/>
            </a:xfrm>
          </p:grpSpPr>
          <p:sp>
            <p:nvSpPr>
              <p:cNvPr id="12" name="ZoneTexte 16"/>
              <p:cNvSpPr txBox="1">
                <a:spLocks noChangeArrowheads="1"/>
              </p:cNvSpPr>
              <p:nvPr/>
            </p:nvSpPr>
            <p:spPr bwMode="auto">
              <a:xfrm>
                <a:off x="1271464" y="5661248"/>
                <a:ext cx="10225136" cy="1000274"/>
              </a:xfrm>
              <a:prstGeom prst="rect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marL="285750" indent="-28575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ts val="3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fr-FR" sz="1800" dirty="0" smtClean="0">
                    <a:latin typeface="Calibri" panose="020F0502020204030204" pitchFamily="34" charset="0"/>
                  </a:rPr>
                  <a:t>in </a:t>
                </a:r>
                <a:r>
                  <a:rPr lang="fr-FR" sz="1800" dirty="0">
                    <a:latin typeface="Calibri" panose="020F0502020204030204" pitchFamily="34" charset="0"/>
                  </a:rPr>
                  <a:t>warm </a:t>
                </a:r>
                <a:r>
                  <a:rPr lang="fr-FR" sz="1800" dirty="0" err="1">
                    <a:latin typeface="Calibri" panose="020F0502020204030204" pitchFamily="34" charset="0"/>
                  </a:rPr>
                  <a:t>periods</a:t>
                </a:r>
                <a:r>
                  <a:rPr lang="fr-FR" sz="1800" dirty="0">
                    <a:latin typeface="Calibri" panose="020F0502020204030204" pitchFamily="34" charset="0"/>
                  </a:rPr>
                  <a:t> (El Niño) </a:t>
                </a:r>
                <a:r>
                  <a:rPr lang="fr-FR" sz="1800" dirty="0" err="1">
                    <a:latin typeface="Calibri" panose="020F0502020204030204" pitchFamily="34" charset="0"/>
                  </a:rPr>
                  <a:t>deeper</a:t>
                </a:r>
                <a:r>
                  <a:rPr lang="fr-FR" sz="1800" dirty="0">
                    <a:latin typeface="Calibri" panose="020F0502020204030204" pitchFamily="34" charset="0"/>
                  </a:rPr>
                  <a:t> </a:t>
                </a:r>
                <a:r>
                  <a:rPr lang="fr-FR" sz="1800" dirty="0" err="1">
                    <a:latin typeface="Calibri" panose="020F0502020204030204" pitchFamily="34" charset="0"/>
                  </a:rPr>
                  <a:t>warming</a:t>
                </a:r>
                <a:r>
                  <a:rPr lang="fr-FR" sz="1800" dirty="0">
                    <a:latin typeface="Calibri" panose="020F0502020204030204" pitchFamily="34" charset="0"/>
                  </a:rPr>
                  <a:t> of </a:t>
                </a:r>
                <a:r>
                  <a:rPr lang="fr-FR" sz="1800" dirty="0" err="1">
                    <a:latin typeface="Calibri" panose="020F0502020204030204" pitchFamily="34" charset="0"/>
                  </a:rPr>
                  <a:t>upper</a:t>
                </a:r>
                <a:r>
                  <a:rPr lang="fr-FR" sz="1800" dirty="0">
                    <a:latin typeface="Calibri" panose="020F0502020204030204" pitchFamily="34" charset="0"/>
                  </a:rPr>
                  <a:t> &amp; </a:t>
                </a:r>
                <a:r>
                  <a:rPr lang="fr-FR" sz="1800" dirty="0" err="1">
                    <a:latin typeface="Calibri" panose="020F0502020204030204" pitchFamily="34" charset="0"/>
                  </a:rPr>
                  <a:t>mid</a:t>
                </a:r>
                <a:r>
                  <a:rPr lang="fr-FR" sz="1800" dirty="0">
                    <a:latin typeface="Calibri" panose="020F0502020204030204" pitchFamily="34" charset="0"/>
                  </a:rPr>
                  <a:t> </a:t>
                </a:r>
                <a:r>
                  <a:rPr lang="fr-FR" sz="1800" dirty="0" err="1">
                    <a:latin typeface="Calibri" panose="020F0502020204030204" pitchFamily="34" charset="0"/>
                  </a:rPr>
                  <a:t>troposphere</a:t>
                </a:r>
                <a:r>
                  <a:rPr lang="fr-FR" sz="1800" dirty="0">
                    <a:latin typeface="Calibri" panose="020F0502020204030204" pitchFamily="34" charset="0"/>
                  </a:rPr>
                  <a:t> &amp; </a:t>
                </a:r>
                <a:r>
                  <a:rPr lang="fr-FR" sz="1800" dirty="0" err="1">
                    <a:latin typeface="Calibri" panose="020F0502020204030204" pitchFamily="34" charset="0"/>
                  </a:rPr>
                  <a:t>cooling</a:t>
                </a:r>
                <a:r>
                  <a:rPr lang="fr-FR" sz="1800" dirty="0">
                    <a:latin typeface="Calibri" panose="020F0502020204030204" pitchFamily="34" charset="0"/>
                  </a:rPr>
                  <a:t> </a:t>
                </a:r>
                <a:r>
                  <a:rPr lang="fr-FR" sz="1800" dirty="0" err="1">
                    <a:latin typeface="Calibri" panose="020F0502020204030204" pitchFamily="34" charset="0"/>
                  </a:rPr>
                  <a:t>above</a:t>
                </a:r>
                <a:r>
                  <a:rPr lang="fr-FR" sz="1800" dirty="0">
                    <a:latin typeface="Calibri" panose="020F0502020204030204" pitchFamily="34" charset="0"/>
                  </a:rPr>
                  <a:t> the </a:t>
                </a:r>
                <a:r>
                  <a:rPr lang="fr-FR" sz="1800" dirty="0" err="1">
                    <a:latin typeface="Calibri" panose="020F0502020204030204" pitchFamily="34" charset="0"/>
                  </a:rPr>
                  <a:t>systems</a:t>
                </a:r>
                <a:endParaRPr lang="fr-FR" sz="1800" dirty="0">
                  <a:latin typeface="Calibri" panose="020F0502020204030204" pitchFamily="34" charset="0"/>
                </a:endParaRPr>
              </a:p>
              <a:p>
                <a:pPr>
                  <a:spcBef>
                    <a:spcPts val="3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en-GB" sz="1800" b="1" dirty="0">
                    <a:latin typeface="Calibri" panose="020F0502020204030204" pitchFamily="34" charset="0"/>
                  </a:rPr>
                  <a:t>correlation</a:t>
                </a:r>
                <a:r>
                  <a:rPr lang="en-GB" sz="1800" dirty="0">
                    <a:latin typeface="Calibri" panose="020F0502020204030204" pitchFamily="34" charset="0"/>
                  </a:rPr>
                  <a:t> (r=0.71) </a:t>
                </a:r>
                <a:r>
                  <a:rPr lang="en-GB" sz="1800" b="1" dirty="0">
                    <a:latin typeface="Calibri" panose="020F0502020204030204" pitchFamily="34" charset="0"/>
                  </a:rPr>
                  <a:t>between MCS heating in upper &amp; mid troposphere </a:t>
                </a:r>
              </a:p>
              <a:p>
                <a:pPr marL="0" indent="0">
                  <a:spcBef>
                    <a:spcPts val="300"/>
                  </a:spcBef>
                  <a:buNone/>
                  <a:defRPr/>
                </a:pPr>
                <a:r>
                  <a:rPr lang="en-GB" sz="1600" dirty="0">
                    <a:latin typeface="Calibri" panose="020F0502020204030204" pitchFamily="34" charset="0"/>
                  </a:rPr>
                  <a:t>		  </a:t>
                </a:r>
                <a:r>
                  <a:rPr lang="en-GB" sz="1800" b="1" dirty="0" smtClean="0">
                    <a:latin typeface="Calibri" panose="020F0502020204030204" pitchFamily="34" charset="0"/>
                  </a:rPr>
                  <a:t>&amp; </a:t>
                </a:r>
                <a:r>
                  <a:rPr lang="en-GB" sz="1800" b="1" dirty="0">
                    <a:latin typeface="Calibri" panose="020F0502020204030204" pitchFamily="34" charset="0"/>
                  </a:rPr>
                  <a:t>(low-level) cloud cooling in lower atmosphere in cool regions</a:t>
                </a:r>
                <a:endParaRPr lang="fr-FR" sz="1800" b="1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" name="ZoneTexte 6"/>
              <p:cNvSpPr txBox="1"/>
              <p:nvPr/>
            </p:nvSpPr>
            <p:spPr>
              <a:xfrm>
                <a:off x="9320911" y="6093296"/>
                <a:ext cx="20162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b="1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}</a:t>
                </a:r>
                <a:r>
                  <a:rPr lang="en-GB" sz="1800" b="1" dirty="0">
                    <a:solidFill>
                      <a:srgbClr val="C00000"/>
                    </a:solidFill>
                  </a:rPr>
                  <a:t> </a:t>
                </a:r>
                <a:r>
                  <a:rPr lang="en-GB" sz="1800" b="1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energy constraint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1544" y="2926906"/>
              <a:ext cx="8784976" cy="2640842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10200456" y="2713894"/>
            <a:ext cx="2044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>
                <a:latin typeface="Calibri" panose="020F0502020204030204" pitchFamily="34" charset="0"/>
              </a:rPr>
              <a:t>Stubenrauch</a:t>
            </a:r>
            <a:r>
              <a:rPr lang="fr-FR" sz="1200" i="1" dirty="0">
                <a:latin typeface="Calibri" panose="020F0502020204030204" pitchFamily="34" charset="0"/>
              </a:rPr>
              <a:t> et al., ACP 2021</a:t>
            </a:r>
            <a:endParaRPr lang="en-GB" sz="1200" i="1" dirty="0">
              <a:latin typeface="Calibri" panose="020F0502020204030204" pitchFamily="34" charset="0"/>
            </a:endParaRPr>
          </a:p>
        </p:txBody>
      </p:sp>
      <p:sp>
        <p:nvSpPr>
          <p:cNvPr id="10" name="ZoneTexte 16"/>
          <p:cNvSpPr txBox="1">
            <a:spLocks noChangeArrowheads="1"/>
          </p:cNvSpPr>
          <p:nvPr/>
        </p:nvSpPr>
        <p:spPr bwMode="auto">
          <a:xfrm>
            <a:off x="1230896" y="455685"/>
            <a:ext cx="10069119" cy="646331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fr-FR" sz="1800" b="1" dirty="0" err="1">
                <a:latin typeface="Calibri" panose="020F0502020204030204" pitchFamily="34" charset="0"/>
              </a:rPr>
              <a:t>MCSs</a:t>
            </a:r>
            <a:r>
              <a:rPr lang="fr-FR" sz="1800" b="1" dirty="0">
                <a:latin typeface="Calibri" panose="020F0502020204030204" pitchFamily="34" charset="0"/>
              </a:rPr>
              <a:t> </a:t>
            </a:r>
            <a:r>
              <a:rPr lang="fr-FR" sz="1800" b="1" dirty="0" err="1">
                <a:latin typeface="Calibri" panose="020F0502020204030204" pitchFamily="34" charset="0"/>
              </a:rPr>
              <a:t>get</a:t>
            </a:r>
            <a:r>
              <a:rPr lang="fr-FR" sz="1800" b="1" dirty="0">
                <a:latin typeface="Calibri" panose="020F0502020204030204" pitchFamily="34" charset="0"/>
              </a:rPr>
              <a:t> </a:t>
            </a:r>
            <a:r>
              <a:rPr lang="fr-FR" sz="1800" b="1" dirty="0" err="1">
                <a:latin typeface="Calibri" panose="020F0502020204030204" pitchFamily="34" charset="0"/>
              </a:rPr>
              <a:t>colder</a:t>
            </a:r>
            <a:r>
              <a:rPr lang="fr-FR" sz="1800" b="1" dirty="0">
                <a:latin typeface="Calibri" panose="020F0502020204030204" pitchFamily="34" charset="0"/>
              </a:rPr>
              <a:t> (</a:t>
            </a:r>
            <a:r>
              <a:rPr lang="fr-FR" sz="1800" b="1" dirty="0" err="1">
                <a:latin typeface="Calibri" panose="020F0502020204030204" pitchFamily="34" charset="0"/>
              </a:rPr>
              <a:t>deeper</a:t>
            </a:r>
            <a:r>
              <a:rPr lang="fr-FR" sz="1800" b="1" dirty="0">
                <a:latin typeface="Calibri" panose="020F0502020204030204" pitchFamily="34" charset="0"/>
              </a:rPr>
              <a:t>) &amp; </a:t>
            </a:r>
            <a:r>
              <a:rPr lang="fr-FR" sz="1800" b="1" dirty="0" err="1">
                <a:latin typeface="Calibri" panose="020F0502020204030204" pitchFamily="34" charset="0"/>
              </a:rPr>
              <a:t>thin</a:t>
            </a:r>
            <a:r>
              <a:rPr lang="fr-FR" sz="1800" b="1" dirty="0">
                <a:latin typeface="Calibri" panose="020F0502020204030204" pitchFamily="34" charset="0"/>
              </a:rPr>
              <a:t> cirrus area / total </a:t>
            </a:r>
            <a:r>
              <a:rPr lang="fr-FR" sz="1800" b="1" dirty="0" err="1">
                <a:latin typeface="Calibri" panose="020F0502020204030204" pitchFamily="34" charset="0"/>
              </a:rPr>
              <a:t>anvil</a:t>
            </a:r>
            <a:r>
              <a:rPr lang="fr-FR" sz="1800" b="1" dirty="0">
                <a:latin typeface="Calibri" panose="020F0502020204030204" pitchFamily="34" charset="0"/>
              </a:rPr>
              <a:t> area  </a:t>
            </a:r>
            <a:r>
              <a:rPr lang="fr-FR" sz="1800" b="1" dirty="0" err="1" smtClean="0">
                <a:latin typeface="Calibri" panose="020F0502020204030204" pitchFamily="34" charset="0"/>
              </a:rPr>
              <a:t>increases</a:t>
            </a:r>
            <a:r>
              <a:rPr lang="fr-FR" sz="1800" b="1" dirty="0" smtClean="0">
                <a:latin typeface="Calibri" panose="020F0502020204030204" pitchFamily="34" charset="0"/>
              </a:rPr>
              <a:t> </a:t>
            </a:r>
            <a:r>
              <a:rPr lang="fr-FR" sz="1800" b="1" dirty="0" err="1" smtClean="0">
                <a:latin typeface="Calibri" panose="020F0502020204030204" pitchFamily="34" charset="0"/>
              </a:rPr>
              <a:t>with</a:t>
            </a:r>
            <a:r>
              <a:rPr lang="fr-FR" sz="1800" b="1" dirty="0" smtClean="0">
                <a:latin typeface="Calibri" panose="020F0502020204030204" pitchFamily="34" charset="0"/>
              </a:rPr>
              <a:t> </a:t>
            </a:r>
            <a:r>
              <a:rPr lang="fr-FR" sz="1800" b="1" dirty="0">
                <a:latin typeface="Calibri" panose="020F0502020204030204" pitchFamily="34" charset="0"/>
              </a:rPr>
              <a:t>tropical surface </a:t>
            </a:r>
            <a:r>
              <a:rPr lang="fr-FR" sz="1800" b="1" dirty="0" err="1">
                <a:latin typeface="Calibri" panose="020F0502020204030204" pitchFamily="34" charset="0"/>
              </a:rPr>
              <a:t>warming</a:t>
            </a:r>
            <a:r>
              <a:rPr lang="fr-FR" sz="1800" b="1" dirty="0">
                <a:latin typeface="Calibri" panose="020F0502020204030204" pitchFamily="34" charset="0"/>
              </a:rPr>
              <a:t> </a:t>
            </a:r>
            <a:r>
              <a:rPr lang="fr-FR" sz="1800" dirty="0">
                <a:latin typeface="Calibri" panose="020F0502020204030204" pitchFamily="34" charset="0"/>
              </a:rPr>
              <a:t>: </a:t>
            </a:r>
            <a:r>
              <a:rPr lang="fr-FR" sz="1800" b="1" dirty="0" err="1">
                <a:latin typeface="Calibri" panose="020F0502020204030204" pitchFamily="34" charset="0"/>
              </a:rPr>
              <a:t>dT</a:t>
            </a:r>
            <a:r>
              <a:rPr lang="fr-FR" sz="1800" b="1" baseline="-25000" dirty="0" err="1">
                <a:latin typeface="Calibri" panose="020F0502020204030204" pitchFamily="34" charset="0"/>
              </a:rPr>
              <a:t>Cb</a:t>
            </a:r>
            <a:r>
              <a:rPr lang="fr-FR" sz="1800" b="1" dirty="0">
                <a:latin typeface="Calibri" panose="020F0502020204030204" pitchFamily="34" charset="0"/>
              </a:rPr>
              <a:t>/</a:t>
            </a:r>
            <a:r>
              <a:rPr lang="fr-FR" sz="1800" b="1" dirty="0" err="1">
                <a:latin typeface="Calibri" panose="020F0502020204030204" pitchFamily="34" charset="0"/>
              </a:rPr>
              <a:t>dT</a:t>
            </a:r>
            <a:r>
              <a:rPr lang="fr-FR" sz="1800" b="1" baseline="-25000" dirty="0" err="1">
                <a:latin typeface="Calibri" panose="020F0502020204030204" pitchFamily="34" charset="0"/>
              </a:rPr>
              <a:t>surf</a:t>
            </a:r>
            <a:r>
              <a:rPr lang="fr-FR" sz="1800" b="1" dirty="0">
                <a:latin typeface="Calibri" panose="020F0502020204030204" pitchFamily="34" charset="0"/>
              </a:rPr>
              <a:t> = -3.4 ± 0.2 K/K (r=0.78</a:t>
            </a:r>
            <a:r>
              <a:rPr lang="fr-FR" sz="1800" b="1" dirty="0" smtClean="0">
                <a:latin typeface="Calibri" panose="020F0502020204030204" pitchFamily="34" charset="0"/>
              </a:rPr>
              <a:t>)		d(</a:t>
            </a:r>
            <a:r>
              <a:rPr lang="fr-FR" sz="1800" b="1" dirty="0" err="1" smtClean="0">
                <a:latin typeface="Calibri" panose="020F0502020204030204" pitchFamily="34" charset="0"/>
              </a:rPr>
              <a:t>A</a:t>
            </a:r>
            <a:r>
              <a:rPr lang="fr-FR" sz="1800" b="1" baseline="-25000" dirty="0" err="1" smtClean="0">
                <a:latin typeface="Calibri" panose="020F0502020204030204" pitchFamily="34" charset="0"/>
              </a:rPr>
              <a:t>thCi</a:t>
            </a:r>
            <a:r>
              <a:rPr lang="fr-FR" sz="1800" b="1" dirty="0" smtClean="0">
                <a:latin typeface="Calibri" panose="020F0502020204030204" pitchFamily="34" charset="0"/>
              </a:rPr>
              <a:t>/</a:t>
            </a:r>
            <a:r>
              <a:rPr lang="fr-FR" sz="1800" b="1" dirty="0" err="1" smtClean="0">
                <a:latin typeface="Calibri" panose="020F0502020204030204" pitchFamily="34" charset="0"/>
              </a:rPr>
              <a:t>A</a:t>
            </a:r>
            <a:r>
              <a:rPr lang="fr-FR" sz="1800" b="1" baseline="-25000" dirty="0" err="1" smtClean="0">
                <a:latin typeface="Calibri" panose="020F0502020204030204" pitchFamily="34" charset="0"/>
              </a:rPr>
              <a:t>anv</a:t>
            </a:r>
            <a:r>
              <a:rPr lang="fr-FR" sz="1800" b="1" dirty="0" smtClean="0">
                <a:latin typeface="Calibri" panose="020F0502020204030204" pitchFamily="34" charset="0"/>
              </a:rPr>
              <a:t>)/</a:t>
            </a:r>
            <a:r>
              <a:rPr lang="fr-FR" sz="1800" b="1" dirty="0" err="1" smtClean="0">
                <a:latin typeface="Calibri" panose="020F0502020204030204" pitchFamily="34" charset="0"/>
              </a:rPr>
              <a:t>dT</a:t>
            </a:r>
            <a:r>
              <a:rPr lang="fr-FR" sz="1800" b="1" baseline="-25000" dirty="0" err="1" smtClean="0">
                <a:latin typeface="Calibri" panose="020F0502020204030204" pitchFamily="34" charset="0"/>
              </a:rPr>
              <a:t>surf</a:t>
            </a:r>
            <a:r>
              <a:rPr lang="fr-FR" sz="1800" b="1" dirty="0" smtClean="0">
                <a:latin typeface="Calibri" panose="020F0502020204030204" pitchFamily="34" charset="0"/>
              </a:rPr>
              <a:t> = </a:t>
            </a:r>
            <a:r>
              <a:rPr lang="fr-FR" sz="1800" b="1" dirty="0">
                <a:latin typeface="Calibri" panose="020F0502020204030204" pitchFamily="34" charset="0"/>
              </a:rPr>
              <a:t>12 ± </a:t>
            </a:r>
            <a:r>
              <a:rPr lang="fr-FR" sz="1800" b="1" dirty="0" smtClean="0">
                <a:latin typeface="Calibri" panose="020F0502020204030204" pitchFamily="34" charset="0"/>
              </a:rPr>
              <a:t>1 %/</a:t>
            </a:r>
            <a:r>
              <a:rPr lang="fr-FR" sz="1800" b="1" dirty="0">
                <a:latin typeface="Calibri" panose="020F0502020204030204" pitchFamily="34" charset="0"/>
              </a:rPr>
              <a:t>K (</a:t>
            </a:r>
            <a:r>
              <a:rPr lang="fr-FR" sz="1800" b="1" dirty="0" smtClean="0">
                <a:latin typeface="Calibri" panose="020F0502020204030204" pitchFamily="34" charset="0"/>
              </a:rPr>
              <a:t>r=0.85)</a:t>
            </a:r>
            <a:r>
              <a:rPr lang="fr-FR" sz="1800" b="1" dirty="0">
                <a:latin typeface="Calibri" panose="020F0502020204030204" pitchFamily="34" charset="0"/>
              </a:rPr>
              <a:t>	</a:t>
            </a:r>
            <a:endParaRPr lang="fr-FR" sz="1800" b="1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13"/>
    </mc:Choice>
    <mc:Fallback xmlns="">
      <p:transition spd="slow" advTm="137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55" x="4457700" y="3911600"/>
          <p14:tracePt t="1962" x="4432300" y="3873500"/>
          <p14:tracePt t="1970" x="4394200" y="3816350"/>
          <p14:tracePt t="1980" x="4349750" y="3759200"/>
          <p14:tracePt t="1999" x="4311650" y="3727450"/>
          <p14:tracePt t="2014" x="4267200" y="3676650"/>
          <p14:tracePt t="2030" x="4197350" y="3606800"/>
          <p14:tracePt t="2047" x="4089400" y="3492500"/>
          <p14:tracePt t="2047" x="4044950" y="3454400"/>
          <p14:tracePt t="2065" x="3994150" y="3416300"/>
          <p14:tracePt t="2081" x="3981450" y="3409950"/>
          <p14:tracePt t="2305" x="3924300" y="3352800"/>
          <p14:tracePt t="2313" x="3778250" y="3232150"/>
          <p14:tracePt t="2322" x="3556000" y="2997200"/>
          <p14:tracePt t="2330" x="3155950" y="2609850"/>
          <p14:tracePt t="2347" x="2851150" y="2311400"/>
          <p14:tracePt t="2364" x="2635250" y="2095500"/>
          <p14:tracePt t="2380" x="2514600" y="1955800"/>
          <p14:tracePt t="2397" x="2400300" y="1847850"/>
          <p14:tracePt t="2414" x="2368550" y="1809750"/>
          <p14:tracePt t="2430" x="2330450" y="1771650"/>
          <p14:tracePt t="2722" x="2254250" y="1695450"/>
          <p14:tracePt t="2729" x="2197100" y="1619250"/>
          <p14:tracePt t="2737" x="2051050" y="1504950"/>
          <p14:tracePt t="2746" x="1828800" y="1276350"/>
          <p14:tracePt t="2763" x="1695450" y="1143000"/>
          <p14:tracePt t="2780" x="1574800" y="1035050"/>
          <p14:tracePt t="2797" x="1492250" y="965200"/>
          <p14:tracePt t="2813" x="1441450" y="908050"/>
          <p14:tracePt t="2830" x="1416050" y="895350"/>
          <p14:tracePt t="2846" x="1403350" y="895350"/>
          <p14:tracePt t="2961" x="1377950" y="895350"/>
          <p14:tracePt t="2969" x="1346200" y="895350"/>
          <p14:tracePt t="2979" x="1276350" y="901700"/>
          <p14:tracePt t="2998" x="1193800" y="882650"/>
          <p14:tracePt t="3013" x="1111250" y="844550"/>
          <p14:tracePt t="3030" x="1085850" y="831850"/>
          <p14:tracePt t="3045" x="1079500" y="825500"/>
          <p14:tracePt t="3061" x="1073150" y="819150"/>
          <p14:tracePt t="6608" x="1079500" y="793750"/>
          <p14:tracePt t="6914" x="1143000" y="692150"/>
          <p14:tracePt t="6921" x="1270000" y="482600"/>
          <p14:tracePt t="6929" x="1358900" y="349250"/>
          <p14:tracePt t="6943" x="1638300" y="25400"/>
          <p14:tracePt t="6943" x="1701800" y="0"/>
          <p14:tracePt t="6962" x="1733550" y="0"/>
          <p14:tracePt t="6977" x="1739900" y="0"/>
          <p14:tracePt t="7041" x="1758950" y="0"/>
          <p14:tracePt t="7048" x="1816100" y="0"/>
          <p14:tracePt t="7058" x="1987550" y="0"/>
          <p14:tracePt t="7076" x="2159000" y="0"/>
          <p14:tracePt t="7093" x="2235200" y="0"/>
          <p14:tracePt t="7110" x="2241550" y="0"/>
          <p14:tracePt t="7201" x="2247900" y="0"/>
          <p14:tracePt t="7210" x="2247900" y="6350"/>
          <p14:tracePt t="7217" x="2254250" y="6350"/>
          <p14:tracePt t="7281" x="2254250" y="19050"/>
          <p14:tracePt t="7289" x="2254250" y="44450"/>
          <p14:tracePt t="7297" x="2254250" y="69850"/>
          <p14:tracePt t="7308" x="2254250" y="146050"/>
          <p14:tracePt t="7326" x="2235200" y="247650"/>
          <p14:tracePt t="7343" x="2228850" y="304800"/>
          <p14:tracePt t="7343" x="2222500" y="336550"/>
          <p14:tracePt t="7361" x="2197100" y="381000"/>
          <p14:tracePt t="7379" x="2178050" y="412750"/>
          <p14:tracePt t="7395" x="2133600" y="438150"/>
          <p14:tracePt t="7411" x="2127250" y="450850"/>
          <p14:tracePt t="7427" x="2120900" y="457200"/>
          <p14:tracePt t="8336" x="2120900" y="463550"/>
          <p14:tracePt t="8930" x="2146300" y="488950"/>
          <p14:tracePt t="8939" x="2203450" y="539750"/>
          <p14:tracePt t="8947" x="2273300" y="558800"/>
          <p14:tracePt t="8957" x="2495550" y="603250"/>
          <p14:tracePt t="8974" x="2895600" y="673100"/>
          <p14:tracePt t="8974" x="3054350" y="723900"/>
          <p14:tracePt t="8995" x="3194050" y="742950"/>
          <p14:tracePt t="9011" x="3270250" y="781050"/>
          <p14:tracePt t="9027" x="3327400" y="806450"/>
          <p14:tracePt t="9042" x="3384550" y="806450"/>
          <p14:tracePt t="9059" x="3448050" y="806450"/>
          <p14:tracePt t="9075" x="3473450" y="806450"/>
          <p14:tracePt t="9091" x="3473450" y="793750"/>
          <p14:tracePt t="9306" x="3486150" y="774700"/>
          <p14:tracePt t="9313" x="3492500" y="762000"/>
          <p14:tracePt t="9323" x="3543300" y="717550"/>
          <p14:tracePt t="9341" x="3625850" y="711200"/>
          <p14:tracePt t="9357" x="3765550" y="704850"/>
          <p14:tracePt t="9357" x="3860800" y="685800"/>
          <p14:tracePt t="9379" x="3956050" y="685800"/>
          <p14:tracePt t="9392" x="4146550" y="685800"/>
          <p14:tracePt t="9392" x="4216400" y="685800"/>
          <p14:tracePt t="9411" x="4349750" y="673100"/>
          <p14:tracePt t="9427" x="4502150" y="666750"/>
          <p14:tracePt t="9443" x="4660900" y="660400"/>
          <p14:tracePt t="9459" x="4800600" y="660400"/>
          <p14:tracePt t="9475" x="4857750" y="660400"/>
          <p14:tracePt t="9493" x="4864100" y="660400"/>
          <p14:tracePt t="9508" x="4870450" y="660400"/>
          <p14:tracePt t="9803" x="4895850" y="660400"/>
          <p14:tracePt t="9810" x="4972050" y="660400"/>
          <p14:tracePt t="9824" x="5137150" y="660400"/>
          <p14:tracePt t="9844" x="5181600" y="647700"/>
          <p14:tracePt t="9857" x="5257800" y="641350"/>
          <p14:tracePt t="9876" x="5372100" y="622300"/>
          <p14:tracePt t="9891" x="5568950" y="622300"/>
          <p14:tracePt t="9908" x="5797550" y="628650"/>
          <p14:tracePt t="9924" x="6045200" y="641350"/>
          <p14:tracePt t="9940" x="6280150" y="635000"/>
          <p14:tracePt t="9959" x="6362700" y="641350"/>
          <p14:tracePt t="9975" x="6369050" y="641350"/>
          <p14:tracePt t="10882" x="6362700" y="635000"/>
          <p14:tracePt t="10953" x="6356350" y="635000"/>
          <p14:tracePt t="10961" x="6343650" y="628650"/>
          <p14:tracePt t="10972" x="6337300" y="628650"/>
          <p14:tracePt t="10989" x="6330950" y="628650"/>
          <p14:tracePt t="11006" x="6318250" y="628650"/>
          <p14:tracePt t="11006" x="6305550" y="628650"/>
          <p14:tracePt t="11026" x="6273800" y="628650"/>
          <p14:tracePt t="11026" x="6261100" y="628650"/>
          <p14:tracePt t="11042" x="6191250" y="628650"/>
          <p14:tracePt t="11058" x="6115050" y="628650"/>
          <p14:tracePt t="11075" x="6070600" y="635000"/>
          <p14:tracePt t="11090" x="6019800" y="635000"/>
          <p14:tracePt t="11106" x="5994400" y="635000"/>
          <p14:tracePt t="11123" x="5988050" y="635000"/>
          <p14:tracePt t="11139" x="5981700" y="635000"/>
          <p14:tracePt t="11201" x="5975350" y="635000"/>
          <p14:tracePt t="11210" x="5969000" y="635000"/>
          <p14:tracePt t="11222" x="5949950" y="635000"/>
          <p14:tracePt t="11222" x="5943600" y="641350"/>
          <p14:tracePt t="11243" x="5937250" y="641350"/>
          <p14:tracePt t="11256" x="5924550" y="641350"/>
          <p14:tracePt t="11281" x="5911850" y="641350"/>
          <p14:tracePt t="11289" x="5886450" y="635000"/>
          <p14:tracePt t="11306" x="5848350" y="635000"/>
          <p14:tracePt t="11323" x="5810250" y="635000"/>
          <p14:tracePt t="11339" x="5765800" y="635000"/>
          <p14:tracePt t="11356" x="5708650" y="635000"/>
          <p14:tracePt t="11374" x="5638800" y="635000"/>
          <p14:tracePt t="11389" x="5562600" y="641350"/>
          <p14:tracePt t="11405" x="5524500" y="641350"/>
          <p14:tracePt t="11423" x="5499100" y="641350"/>
          <p14:tracePt t="11423" x="5480050" y="641350"/>
          <p14:tracePt t="11442" x="5473700" y="641350"/>
          <p14:tracePt t="11455" x="5435600" y="641350"/>
          <p14:tracePt t="11475" x="5403850" y="641350"/>
          <p14:tracePt t="11492" x="5384800" y="647700"/>
          <p14:tracePt t="11506" x="5365750" y="654050"/>
          <p14:tracePt t="11523" x="5346700" y="660400"/>
          <p14:tracePt t="11539" x="5334000" y="666750"/>
          <p14:tracePt t="11556" x="5334000" y="673100"/>
          <p14:tracePt t="11572" x="5327650" y="673100"/>
          <p14:tracePt t="12082" x="5295900" y="679450"/>
          <p14:tracePt t="12090" x="5257800" y="685800"/>
          <p14:tracePt t="12098" x="5181600" y="692150"/>
          <p14:tracePt t="12105" x="4953000" y="698500"/>
          <p14:tracePt t="12123" x="4756150" y="711200"/>
          <p14:tracePt t="12139" x="4578350" y="717550"/>
          <p14:tracePt t="12155" x="4419600" y="749300"/>
          <p14:tracePt t="12172" x="4279900" y="787400"/>
          <p14:tracePt t="12189" x="4133850" y="844550"/>
          <p14:tracePt t="12205" x="4032250" y="901700"/>
          <p14:tracePt t="12221" x="3930650" y="952500"/>
          <p14:tracePt t="12221" x="3873500" y="984250"/>
          <p14:tracePt t="12242" x="3816350" y="1016000"/>
          <p14:tracePt t="12255" x="3695700" y="1066800"/>
          <p14:tracePt t="12255" x="3625850" y="1092200"/>
          <p14:tracePt t="12274" x="3454400" y="1162050"/>
          <p14:tracePt t="12290" x="3175000" y="1295400"/>
          <p14:tracePt t="12306" x="2794000" y="1492250"/>
          <p14:tracePt t="12322" x="2476500" y="1657350"/>
          <p14:tracePt t="12338" x="2152650" y="1790700"/>
          <p14:tracePt t="12355" x="2006600" y="1835150"/>
          <p14:tracePt t="12373" x="1955800" y="1866900"/>
          <p14:tracePt t="12388" x="1949450" y="1866900"/>
          <p14:tracePt t="12404" x="1943100" y="1866900"/>
          <p14:tracePt t="12818" x="1917700" y="1866900"/>
          <p14:tracePt t="12825" x="1892300" y="1873250"/>
          <p14:tracePt t="12837" x="1841500" y="1873250"/>
          <p14:tracePt t="12854" x="1778000" y="1879600"/>
          <p14:tracePt t="12854" x="1758950" y="1885950"/>
          <p14:tracePt t="12874" x="1720850" y="1892300"/>
          <p14:tracePt t="12889" x="1695450" y="1898650"/>
          <p14:tracePt t="12906" x="1676400" y="1898650"/>
          <p14:tracePt t="12921" x="1670050" y="1898650"/>
          <p14:tracePt t="12937" x="1670050" y="1892300"/>
          <p14:tracePt t="13257" x="1670050" y="1885950"/>
          <p14:tracePt t="13265" x="1670050" y="1879600"/>
          <p14:tracePt t="13273" x="1670050" y="1866900"/>
          <p14:tracePt t="13290" x="1670050" y="1854200"/>
          <p14:tracePt t="13306" x="1657350" y="1828800"/>
          <p14:tracePt t="13322" x="1644650" y="1803400"/>
          <p14:tracePt t="13337" x="1619250" y="1778000"/>
          <p14:tracePt t="13354" x="1612900" y="1765300"/>
          <p14:tracePt t="13372" x="1612900" y="1758950"/>
          <p14:tracePt t="13387" x="1612900" y="1752600"/>
          <p14:tracePt t="13474" x="1619250" y="1746250"/>
          <p14:tracePt t="13481" x="1638300" y="1739900"/>
          <p14:tracePt t="13490" x="1663700" y="1727200"/>
          <p14:tracePt t="13507" x="1695450" y="1695450"/>
          <p14:tracePt t="13523" x="1714500" y="1682750"/>
          <p14:tracePt t="13538" x="1739900" y="1663700"/>
          <p14:tracePt t="13553" x="1752600" y="1657350"/>
          <p14:tracePt t="13570" x="1765300" y="1644650"/>
          <p14:tracePt t="13587" x="1771650" y="1638300"/>
          <p14:tracePt t="13603" x="1778000" y="1625600"/>
          <p14:tracePt t="13622" x="1784350" y="1619250"/>
          <p14:tracePt t="13637" x="1784350" y="1612900"/>
          <p14:tracePt t="13665" x="1790700" y="1612900"/>
          <p14:tracePt t="13673" x="1797050" y="1606550"/>
          <p14:tracePt t="13705" x="1809750" y="1606550"/>
          <p14:tracePt t="13713" x="1816100" y="1606550"/>
          <p14:tracePt t="13722" x="1841500" y="1606550"/>
          <p14:tracePt t="13739" x="1879600" y="1600200"/>
          <p14:tracePt t="13754" x="1924050" y="1593850"/>
          <p14:tracePt t="13770" x="1955800" y="1593850"/>
          <p14:tracePt t="13787" x="1968500" y="1587500"/>
          <p14:tracePt t="13803" x="1987550" y="1587500"/>
          <p14:tracePt t="13820" x="2006600" y="1587500"/>
          <p14:tracePt t="13837" x="2012950" y="1587500"/>
          <p14:tracePt t="13853" x="2044700" y="1581150"/>
          <p14:tracePt t="13853" x="2051050" y="1581150"/>
          <p14:tracePt t="13874" x="2076450" y="1581150"/>
          <p14:tracePt t="13886" x="2101850" y="1581150"/>
          <p14:tracePt t="13886" x="2114550" y="1581150"/>
          <p14:tracePt t="13906" x="2159000" y="1574800"/>
          <p14:tracePt t="13922" x="2190750" y="1574800"/>
          <p14:tracePt t="13937" x="2228850" y="1568450"/>
          <p14:tracePt t="13954" x="2241550" y="1568450"/>
          <p14:tracePt t="13971" x="2260600" y="1568450"/>
          <p14:tracePt t="13987" x="2273300" y="1568450"/>
          <p14:tracePt t="14004" x="2279650" y="1568450"/>
          <p14:tracePt t="14025" x="2286000" y="1568450"/>
          <p14:tracePt t="14036" x="2292350" y="1562100"/>
          <p14:tracePt t="14053" x="2298700" y="1562100"/>
          <p14:tracePt t="14080" x="2305050" y="1562100"/>
          <p14:tracePt t="14096" x="2311400" y="1562100"/>
          <p14:tracePt t="14112" x="2317750" y="1562100"/>
          <p14:tracePt t="14321" x="2317750" y="1568450"/>
          <p14:tracePt t="14329" x="2324100" y="1581150"/>
          <p14:tracePt t="14337" x="2349500" y="1612900"/>
          <p14:tracePt t="14353" x="2368550" y="1631950"/>
          <p14:tracePt t="14370" x="2413000" y="1657350"/>
          <p14:tracePt t="14386" x="2451100" y="1670050"/>
          <p14:tracePt t="14404" x="2495550" y="1682750"/>
          <p14:tracePt t="14420" x="2520950" y="1682750"/>
          <p14:tracePt t="14437" x="2527300" y="1682750"/>
          <p14:tracePt t="14453" x="2533650" y="1682750"/>
          <p14:tracePt t="14475" x="2540000" y="1682750"/>
          <p14:tracePt t="14485" x="2546350" y="1676400"/>
          <p14:tracePt t="14485" x="2559050" y="1676400"/>
          <p14:tracePt t="14506" x="2565400" y="1676400"/>
          <p14:tracePt t="14523" x="2578100" y="1676400"/>
          <p14:tracePt t="14570" x="2584450" y="1676400"/>
          <p14:tracePt t="14577" x="2590800" y="1676400"/>
          <p14:tracePt t="14586" x="2616200" y="1676400"/>
          <p14:tracePt t="14603" x="2622550" y="1676400"/>
          <p14:tracePt t="14649" x="2635250" y="1676400"/>
          <p14:tracePt t="14665" x="2641600" y="1676400"/>
          <p14:tracePt t="14674" x="2647950" y="1676400"/>
          <p14:tracePt t="14685" x="2673350" y="1676400"/>
          <p14:tracePt t="14702" x="2698750" y="1682750"/>
          <p14:tracePt t="14702" x="2711450" y="1682750"/>
          <p14:tracePt t="14723" x="2730500" y="1682750"/>
          <p14:tracePt t="14740" x="2736850" y="1682750"/>
          <p14:tracePt t="14761" x="2736850" y="1689100"/>
          <p14:tracePt t="14785" x="2743200" y="1689100"/>
          <p14:tracePt t="14793" x="2749550" y="1695450"/>
          <p14:tracePt t="14803" x="2755900" y="1701800"/>
          <p14:tracePt t="14825" x="2755900" y="1708150"/>
          <p14:tracePt t="14835" x="2781300" y="1739900"/>
          <p14:tracePt t="14852" x="2806700" y="1771650"/>
          <p14:tracePt t="14852" x="2825750" y="1784350"/>
          <p14:tracePt t="14873" x="2825750" y="1790700"/>
          <p14:tracePt t="14885" x="2832100" y="1790700"/>
          <p14:tracePt t="15065" x="2838450" y="1797050"/>
          <p14:tracePt t="15073" x="2851150" y="1809750"/>
          <p14:tracePt t="15085" x="2914650" y="1854200"/>
          <p14:tracePt t="15103" x="3016250" y="1892300"/>
          <p14:tracePt t="15103" x="3041650" y="1898650"/>
          <p14:tracePt t="15123" x="3067050" y="1911350"/>
          <p14:tracePt t="15135" x="3124200" y="1936750"/>
          <p14:tracePt t="15154" x="3143250" y="1943100"/>
          <p14:tracePt t="15169" x="3162300" y="1949450"/>
          <p14:tracePt t="15185" x="3181350" y="1955800"/>
          <p14:tracePt t="15202" x="3187700" y="1955800"/>
          <p14:tracePt t="15225" x="3187700" y="1962150"/>
          <p14:tracePt t="15235" x="3194050" y="1968500"/>
          <p14:tracePt t="15253" x="3206750" y="1968500"/>
          <p14:tracePt t="15253" x="3206750" y="1974850"/>
          <p14:tracePt t="15274" x="3219450" y="1981200"/>
          <p14:tracePt t="15285" x="3232150" y="1993900"/>
          <p14:tracePt t="15303" x="3238500" y="2000250"/>
          <p14:tracePt t="15303" x="3251200" y="2000250"/>
          <p14:tracePt t="15321" x="3251200" y="2006600"/>
          <p14:tracePt t="15321" x="3257550" y="2012950"/>
          <p14:tracePt t="15338" x="3263900" y="2012950"/>
          <p14:tracePt t="15665" x="3302000" y="1974850"/>
          <p14:tracePt t="15673" x="3340100" y="1936750"/>
          <p14:tracePt t="15684" x="3378200" y="1892300"/>
          <p14:tracePt t="15703" x="3390900" y="1854200"/>
          <p14:tracePt t="15719" x="3403600" y="1835150"/>
          <p14:tracePt t="15738" x="3416300" y="1803400"/>
          <p14:tracePt t="15754" x="3429000" y="1778000"/>
          <p14:tracePt t="15772" x="3454400" y="1752600"/>
          <p14:tracePt t="15785" x="3479800" y="1714500"/>
          <p14:tracePt t="15802" x="3505200" y="1689100"/>
          <p14:tracePt t="15818" x="3543300" y="1663700"/>
          <p14:tracePt t="15835" x="3594100" y="1631950"/>
          <p14:tracePt t="15852" x="3657600" y="1593850"/>
          <p14:tracePt t="15870" x="3708400" y="1581150"/>
          <p14:tracePt t="15886" x="3765550" y="1543050"/>
          <p14:tracePt t="15901" x="3822700" y="1511300"/>
          <p14:tracePt t="15919" x="3867150" y="1479550"/>
          <p14:tracePt t="15919" x="3879850" y="1473200"/>
          <p14:tracePt t="15937" x="3911600" y="1460500"/>
          <p14:tracePt t="15955" x="3911600" y="1454150"/>
          <p14:tracePt t="15967" x="3917950" y="1454150"/>
          <p14:tracePt t="16024" x="3924300" y="1447800"/>
          <p14:tracePt t="16033" x="3962400" y="1447800"/>
          <p14:tracePt t="16041" x="4013200" y="1447800"/>
          <p14:tracePt t="16050" x="4127500" y="1479550"/>
          <p14:tracePt t="16069" x="4210050" y="1492250"/>
          <p14:tracePt t="16085" x="4260850" y="1492250"/>
          <p14:tracePt t="16102" x="4337050" y="1498600"/>
          <p14:tracePt t="16102" x="4362450" y="1498600"/>
          <p14:tracePt t="16122" x="4381500" y="1492250"/>
          <p14:tracePt t="16134" x="4394200" y="1492250"/>
          <p14:tracePt t="16458" x="4432300" y="1492250"/>
          <p14:tracePt t="16465" x="4495800" y="1492250"/>
          <p14:tracePt t="16474" x="4552950" y="1511300"/>
          <p14:tracePt t="16484" x="4692650" y="1568450"/>
          <p14:tracePt t="16501" x="4832350" y="1625600"/>
          <p14:tracePt t="16518" x="4946650" y="1682750"/>
          <p14:tracePt t="16518" x="4984750" y="1695450"/>
          <p14:tracePt t="16539" x="5035550" y="1720850"/>
          <p14:tracePt t="16551" x="5086350" y="1733550"/>
          <p14:tracePt t="16571" x="5099050" y="1733550"/>
          <p14:tracePt t="16586" x="5105400" y="1739900"/>
          <p14:tracePt t="16641" x="5111750" y="1746250"/>
          <p14:tracePt t="16649" x="5124450" y="1758950"/>
          <p14:tracePt t="16657" x="5137150" y="1778000"/>
          <p14:tracePt t="16667" x="5149850" y="1797050"/>
          <p14:tracePt t="16685" x="5162550" y="1809750"/>
          <p14:tracePt t="16701" x="5175250" y="1822450"/>
          <p14:tracePt t="16738" x="5200650" y="1854200"/>
          <p14:tracePt t="16745" x="5219700" y="1892300"/>
          <p14:tracePt t="16753" x="5245100" y="1917700"/>
          <p14:tracePt t="16753" x="5283200" y="1968500"/>
          <p14:tracePt t="16770" x="5372100" y="2063750"/>
          <p14:tracePt t="16786" x="5454650" y="2114550"/>
          <p14:tracePt t="16803" x="5530850" y="2159000"/>
          <p14:tracePt t="16819" x="5549900" y="2159000"/>
          <p14:tracePt t="16835" x="5556250" y="2165350"/>
          <p14:tracePt t="16850" x="5568950" y="2146300"/>
          <p14:tracePt t="17114" x="5600700" y="2070100"/>
          <p14:tracePt t="17121" x="5619750" y="1981200"/>
          <p14:tracePt t="17134" x="5670550" y="1873250"/>
          <p14:tracePt t="17151" x="5683250" y="1841500"/>
          <p14:tracePt t="17151" x="5689600" y="1803400"/>
          <p14:tracePt t="17170" x="5702300" y="1778000"/>
          <p14:tracePt t="17183" x="5734050" y="1727200"/>
          <p14:tracePt t="17202" x="5759450" y="1682750"/>
          <p14:tracePt t="17217" x="5778500" y="1657350"/>
          <p14:tracePt t="17234" x="5784850" y="1651000"/>
          <p14:tracePt t="17252" x="5797550" y="1644650"/>
          <p14:tracePt t="17268" x="5803900" y="1644650"/>
          <p14:tracePt t="17289" x="5816600" y="1644650"/>
          <p14:tracePt t="17301" x="5943600" y="1644650"/>
          <p14:tracePt t="17318" x="6089650" y="1644650"/>
          <p14:tracePt t="17334" x="6153150" y="1670050"/>
          <p14:tracePt t="17351" x="6184900" y="1676400"/>
          <p14:tracePt t="17351" x="6197600" y="1676400"/>
          <p14:tracePt t="17371" x="6216650" y="1676400"/>
          <p14:tracePt t="17383" x="6235700" y="1676400"/>
          <p14:tracePt t="17449" x="6242050" y="1657350"/>
          <p14:tracePt t="17457" x="6261100" y="1657350"/>
          <p14:tracePt t="17466" x="6273800" y="1644650"/>
          <p14:tracePt t="17484" x="6311900" y="1631950"/>
          <p14:tracePt t="17502" x="6362700" y="1619250"/>
          <p14:tracePt t="17517" x="6394450" y="1619250"/>
          <p14:tracePt t="17534" x="6407150" y="1612900"/>
          <p14:tracePt t="17550" x="6407150" y="1606550"/>
          <p14:tracePt t="17601" x="6413500" y="1600200"/>
          <p14:tracePt t="17609" x="6419850" y="1600200"/>
          <p14:tracePt t="17945" x="6451600" y="1600200"/>
          <p14:tracePt t="17953" x="6502400" y="1600200"/>
          <p14:tracePt t="17966" x="6572250" y="1593850"/>
          <p14:tracePt t="17966" x="6584950" y="1593850"/>
          <p14:tracePt t="17986" x="6597650" y="1593850"/>
          <p14:tracePt t="17999" x="6604000" y="1587500"/>
          <p14:tracePt t="18025" x="6584950" y="1587500"/>
          <p14:tracePt t="18098" x="6540500" y="1587500"/>
          <p14:tracePt t="18105" x="6496050" y="1587500"/>
          <p14:tracePt t="18116" x="6388100" y="1593850"/>
          <p14:tracePt t="18133" x="6343650" y="1612900"/>
          <p14:tracePt t="18150" x="6318250" y="1619250"/>
          <p14:tracePt t="18150" x="6292850" y="1625600"/>
          <p14:tracePt t="18169" x="6248400" y="1631950"/>
          <p14:tracePt t="18183" x="6108700" y="1638300"/>
          <p14:tracePt t="18202" x="6026150" y="1644650"/>
          <p14:tracePt t="18218" x="5956300" y="1644650"/>
          <p14:tracePt t="18233" x="5930900" y="1644650"/>
          <p14:tracePt t="18252" x="5899150" y="1644650"/>
          <p14:tracePt t="18266" x="5892800" y="1644650"/>
          <p14:tracePt t="18283" x="5886450" y="1644650"/>
          <p14:tracePt t="18300" x="5873750" y="1644650"/>
          <p14:tracePt t="18337" x="5848350" y="1657350"/>
          <p14:tracePt t="18345" x="5835650" y="1670050"/>
          <p14:tracePt t="18353" x="5835650" y="1676400"/>
          <p14:tracePt t="18366" x="5822950" y="1676400"/>
          <p14:tracePt t="18442" x="5791200" y="1670050"/>
          <p14:tracePt t="18449" x="5727700" y="1670050"/>
          <p14:tracePt t="18457" x="5651500" y="1670050"/>
          <p14:tracePt t="18466" x="5441950" y="1670050"/>
          <p14:tracePt t="18483" x="5302250" y="1676400"/>
          <p14:tracePt t="18501" x="5162550" y="1676400"/>
          <p14:tracePt t="18516" x="5010150" y="1682750"/>
          <p14:tracePt t="18533" x="4819650" y="1689100"/>
          <p14:tracePt t="18551" x="4654550" y="1714500"/>
          <p14:tracePt t="18566" x="4508500" y="1727200"/>
          <p14:tracePt t="18583" x="4451350" y="1758950"/>
          <p14:tracePt t="18599" x="4273550" y="1847850"/>
          <p14:tracePt t="18618" x="4165600" y="1873250"/>
          <p14:tracePt t="18633" x="4133850" y="1873250"/>
          <p14:tracePt t="18649" x="4127500" y="1873250"/>
          <p14:tracePt t="18841" x="4089400" y="1873250"/>
          <p14:tracePt t="18850" x="4000500" y="1873250"/>
          <p14:tracePt t="18857" x="3784600" y="1892300"/>
          <p14:tracePt t="18866" x="3263900" y="1911350"/>
          <p14:tracePt t="18883" x="2705100" y="1949450"/>
          <p14:tracePt t="18899" x="2317750" y="1968500"/>
          <p14:tracePt t="18917" x="2228850" y="1968500"/>
          <p14:tracePt t="18933" x="2222500" y="1968500"/>
          <p14:tracePt t="18949" x="2216150" y="1974850"/>
          <p14:tracePt t="18978" x="2197100" y="2000250"/>
          <p14:tracePt t="18985" x="2171700" y="2019300"/>
          <p14:tracePt t="18999" x="2095500" y="2063750"/>
          <p14:tracePt t="19017" x="2025650" y="2070100"/>
          <p14:tracePt t="19033" x="1968500" y="2082800"/>
          <p14:tracePt t="19049" x="1905000" y="2095500"/>
          <p14:tracePt t="19066" x="1860550" y="2108200"/>
          <p14:tracePt t="19084" x="1765300" y="2139950"/>
          <p14:tracePt t="19099" x="1638300" y="2184400"/>
          <p14:tracePt t="19117" x="1517650" y="2216150"/>
          <p14:tracePt t="19133" x="1428750" y="2247900"/>
          <p14:tracePt t="19149" x="1358900" y="2266950"/>
          <p14:tracePt t="19166" x="1327150" y="2292350"/>
          <p14:tracePt t="19183" x="1295400" y="2324100"/>
          <p14:tracePt t="19183" x="1276350" y="2343150"/>
          <p14:tracePt t="19202" x="1231900" y="2374900"/>
          <p14:tracePt t="19217" x="1212850" y="2387600"/>
          <p14:tracePt t="19235" x="1200150" y="2387600"/>
          <p14:tracePt t="20065" x="1193800" y="2368550"/>
          <p14:tracePt t="20073" x="1187450" y="2362200"/>
          <p14:tracePt t="20081" x="1168400" y="2349500"/>
          <p14:tracePt t="20099" x="1155700" y="2324100"/>
          <p14:tracePt t="20116" x="1149350" y="2324100"/>
          <p14:tracePt t="20131" x="1149350" y="2317750"/>
          <p14:tracePt t="21044" x="1162050" y="2324100"/>
          <p14:tracePt t="21113" x="1193800" y="2336800"/>
          <p14:tracePt t="21121" x="1250950" y="2343150"/>
          <p14:tracePt t="21130" x="1428750" y="2349500"/>
          <p14:tracePt t="21147" x="1657350" y="2355850"/>
          <p14:tracePt t="21164" x="2070100" y="2343150"/>
          <p14:tracePt t="21181" x="2660650" y="2336800"/>
          <p14:tracePt t="21198" x="3333750" y="2343150"/>
          <p14:tracePt t="21214" x="4089400" y="2349500"/>
          <p14:tracePt t="21231" x="4610100" y="2336800"/>
          <p14:tracePt t="21231" x="4692650" y="2336800"/>
          <p14:tracePt t="21251" x="4737100" y="2336800"/>
          <p14:tracePt t="21263" x="4743450" y="2336800"/>
          <p14:tracePt t="21280" x="4749800" y="2330450"/>
          <p14:tracePt t="21457" x="4762500" y="2330450"/>
          <p14:tracePt t="21793" x="4787900" y="2330450"/>
          <p14:tracePt t="21802" x="4826000" y="2330450"/>
          <p14:tracePt t="21812" x="4921250" y="2324100"/>
          <p14:tracePt t="21831" x="4991100" y="2324100"/>
          <p14:tracePt t="21831" x="4997450" y="2324100"/>
          <p14:tracePt t="21850" x="5003800" y="2324100"/>
          <p14:tracePt t="21866" x="5016500" y="2324100"/>
          <p14:tracePt t="22080" x="5060950" y="2317750"/>
          <p14:tracePt t="22088" x="5162550" y="2305050"/>
          <p14:tracePt t="22096" x="5403850" y="2298700"/>
          <p14:tracePt t="22112" x="5486400" y="2298700"/>
          <p14:tracePt t="22128" x="5492750" y="2298700"/>
          <p14:tracePt t="22145" x="5499100" y="2298700"/>
          <p14:tracePt t="22169" x="5524500" y="2298700"/>
          <p14:tracePt t="22179" x="5689600" y="2286000"/>
          <p14:tracePt t="22195" x="5962650" y="2247900"/>
          <p14:tracePt t="22212" x="6216650" y="2247900"/>
          <p14:tracePt t="22229" x="6534150" y="2235200"/>
          <p14:tracePt t="22247" x="6711950" y="2222500"/>
          <p14:tracePt t="22263" x="6807200" y="2203450"/>
          <p14:tracePt t="22263" x="6845300" y="2184400"/>
          <p14:tracePt t="22281" x="6864350" y="2165350"/>
          <p14:tracePt t="22294" x="6902450" y="2095500"/>
          <p14:tracePt t="22313" x="6997700" y="2095500"/>
          <p14:tracePt t="22329" x="7156450" y="2089150"/>
          <p14:tracePt t="22345" x="7283450" y="2108200"/>
          <p14:tracePt t="22362" x="7340600" y="2120900"/>
          <p14:tracePt t="22379" x="7346950" y="2120900"/>
          <p14:tracePt t="22395" x="7366000" y="2120900"/>
          <p14:tracePt t="22577" x="7423150" y="2120900"/>
          <p14:tracePt t="22585" x="7486650" y="2120900"/>
          <p14:tracePt t="22596" x="7581900" y="2159000"/>
          <p14:tracePt t="22613" x="7677150" y="2190750"/>
          <p14:tracePt t="22630" x="7785100" y="2216150"/>
          <p14:tracePt t="22630" x="7842250" y="2241550"/>
          <p14:tracePt t="22650" x="7886700" y="2254250"/>
          <p14:tracePt t="22662" x="7918450" y="2273300"/>
          <p14:tracePt t="22680" x="7924800" y="2273300"/>
          <p14:tracePt t="22706" x="7931150" y="2273300"/>
          <p14:tracePt t="22713" x="7943850" y="2273300"/>
          <p14:tracePt t="22730" x="7956550" y="2273300"/>
          <p14:tracePt t="22747" x="7975600" y="2273300"/>
          <p14:tracePt t="22763" x="7994650" y="2273300"/>
          <p14:tracePt t="22780" x="8032750" y="2292350"/>
          <p14:tracePt t="22796" x="8077200" y="2311400"/>
          <p14:tracePt t="22813" x="8115300" y="2336800"/>
          <p14:tracePt t="22829" x="8128000" y="2343150"/>
          <p14:tracePt t="22847" x="8140700" y="2355850"/>
          <p14:tracePt t="22863" x="8153400" y="2368550"/>
          <p14:tracePt t="22863" x="8153400" y="2381250"/>
          <p14:tracePt t="22882" x="8166100" y="2393950"/>
          <p14:tracePt t="22898" x="8178800" y="2406650"/>
          <p14:tracePt t="22915" x="8185150" y="2419350"/>
          <p14:tracePt t="22929" x="8191500" y="2425700"/>
          <p14:tracePt t="22945" x="8197850" y="2432050"/>
          <p14:tracePt t="22962" x="8204200" y="2432050"/>
          <p14:tracePt t="22979" x="8210550" y="2432050"/>
          <p14:tracePt t="23001" x="8210550" y="2425700"/>
          <p14:tracePt t="23017" x="8210550" y="2419350"/>
          <p14:tracePt t="26535" x="8185150" y="2419350"/>
          <p14:tracePt t="27073" x="8115300" y="2419350"/>
          <p14:tracePt t="27082" x="8045450" y="2419350"/>
          <p14:tracePt t="27092" x="7912100" y="2381250"/>
          <p14:tracePt t="27109" x="7772400" y="2349500"/>
          <p14:tracePt t="27126" x="7626350" y="2311400"/>
          <p14:tracePt t="27143" x="7531100" y="2298700"/>
          <p14:tracePt t="27143" x="7473950" y="2292350"/>
          <p14:tracePt t="27161" x="7454900" y="2292350"/>
          <p14:tracePt t="27176" x="7423150" y="2279650"/>
          <p14:tracePt t="27195" x="7423150" y="2273300"/>
          <p14:tracePt t="27210" x="7416800" y="2273300"/>
          <p14:tracePt t="27226" x="7410450" y="2266950"/>
          <p14:tracePt t="27242" x="7397750" y="2266950"/>
          <p14:tracePt t="27259" x="7397750" y="2260600"/>
          <p14:tracePt t="27275" x="7391400" y="2260600"/>
          <p14:tracePt t="27377" x="7359650" y="2260600"/>
          <p14:tracePt t="27385" x="7315200" y="2247900"/>
          <p14:tracePt t="27394" x="7219950" y="2216150"/>
          <p14:tracePt t="27410" x="7169150" y="2197100"/>
          <p14:tracePt t="27426" x="7124700" y="2197100"/>
          <p14:tracePt t="27442" x="7086600" y="2190750"/>
          <p14:tracePt t="27459" x="7023100" y="2171700"/>
          <p14:tracePt t="27475" x="6959600" y="2146300"/>
          <p14:tracePt t="27494" x="6908800" y="2127250"/>
          <p14:tracePt t="27509" x="6838950" y="2089150"/>
          <p14:tracePt t="27527" x="6800850" y="2070100"/>
          <p14:tracePt t="27542" x="6775450" y="2051050"/>
          <p14:tracePt t="27558" x="6743700" y="2025650"/>
          <p14:tracePt t="27574" x="6724650" y="1993900"/>
          <p14:tracePt t="27574" x="6705600" y="1974850"/>
          <p14:tracePt t="27593" x="6680200" y="1955800"/>
          <p14:tracePt t="27609" x="6673850" y="1936750"/>
          <p14:tracePt t="27626" x="6635750" y="1924050"/>
          <p14:tracePt t="27642" x="6597650" y="1898650"/>
          <p14:tracePt t="27658" x="6572250" y="1873250"/>
          <p14:tracePt t="27677" x="6540500" y="1835150"/>
          <p14:tracePt t="27692" x="6521450" y="1809750"/>
          <p14:tracePt t="27709" x="6502400" y="1797050"/>
          <p14:tracePt t="27725" x="6489700" y="1784350"/>
          <p14:tracePt t="27725" x="6489700" y="1778000"/>
          <p14:tracePt t="27745" x="6483350" y="1778000"/>
          <p14:tracePt t="27769" x="6457950" y="1771650"/>
          <p14:tracePt t="28186" x="6381750" y="1765300"/>
          <p14:tracePt t="28194" x="6330950" y="1752600"/>
          <p14:tracePt t="28208" x="6089650" y="1682750"/>
          <p14:tracePt t="28227" x="6000750" y="1651000"/>
          <p14:tracePt t="28243" x="5969000" y="1638300"/>
          <p14:tracePt t="28258" x="5937250" y="1631950"/>
          <p14:tracePt t="28275" x="5892800" y="1612900"/>
          <p14:tracePt t="28292" x="5867400" y="1606550"/>
          <p14:tracePt t="28308" x="5848350" y="1581150"/>
          <p14:tracePt t="28325" x="5822950" y="1562100"/>
          <p14:tracePt t="28341" x="5791200" y="1555750"/>
          <p14:tracePt t="28358" x="5778500" y="1543050"/>
          <p14:tracePt t="28375" x="5772150" y="1543050"/>
          <p14:tracePt t="28393" x="5734050" y="1543050"/>
          <p14:tracePt t="28409" x="5702300" y="1549400"/>
          <p14:tracePt t="28427" x="5645150" y="1555750"/>
          <p14:tracePt t="28442" x="5626100" y="1555750"/>
          <p14:tracePt t="28459" x="5619750" y="1555750"/>
          <p14:tracePt t="28665" x="5613400" y="1555750"/>
          <p14:tracePt t="28674" x="5581650" y="1574800"/>
          <p14:tracePt t="28681" x="5549900" y="1581150"/>
          <p14:tracePt t="28690" x="5422900" y="1587500"/>
          <p14:tracePt t="28709" x="5321300" y="1593850"/>
          <p14:tracePt t="28724" x="5270500" y="1593850"/>
          <p14:tracePt t="28742" x="5245100" y="1593850"/>
          <p14:tracePt t="28758" x="5238750" y="1593850"/>
          <p14:tracePt t="28777" x="5232400" y="1600200"/>
          <p14:tracePt t="28790" x="5200650" y="1606550"/>
          <p14:tracePt t="28790" x="5175250" y="1606550"/>
          <p14:tracePt t="28810" x="5130800" y="1612900"/>
          <p14:tracePt t="28826" x="5060950" y="1612900"/>
          <p14:tracePt t="28842" x="5022850" y="1619250"/>
          <p14:tracePt t="28857" x="4991100" y="1625600"/>
          <p14:tracePt t="28875" x="4959350" y="1631950"/>
          <p14:tracePt t="28891" x="4921250" y="1638300"/>
          <p14:tracePt t="28908" x="4883150" y="1638300"/>
          <p14:tracePt t="28924" x="4857750" y="1644650"/>
          <p14:tracePt t="28943" x="4838700" y="1651000"/>
          <p14:tracePt t="28958" x="4826000" y="1663700"/>
          <p14:tracePt t="28974" x="4826000" y="1670050"/>
          <p14:tracePt t="28991" x="4819650" y="1670050"/>
          <p14:tracePt t="29007" x="4806950" y="1689100"/>
          <p14:tracePt t="29026" x="4806950" y="1695450"/>
          <p14:tracePt t="29041" x="4800600" y="1701800"/>
          <p14:tracePt t="29058" x="4794250" y="1708150"/>
          <p14:tracePt t="29081" x="4794250" y="1714500"/>
          <p14:tracePt t="29090" x="4787900" y="1727200"/>
          <p14:tracePt t="29107" x="4787900" y="1746250"/>
          <p14:tracePt t="29125" x="4781550" y="1758950"/>
          <p14:tracePt t="29141" x="4775200" y="1790700"/>
          <p14:tracePt t="29158" x="4768850" y="1803400"/>
          <p14:tracePt t="29174" x="4768850" y="1809750"/>
          <p14:tracePt t="29233" x="4787900" y="1822450"/>
          <p14:tracePt t="29241" x="4794250" y="1828800"/>
          <p14:tracePt t="29249" x="4800600" y="1835150"/>
          <p14:tracePt t="29258" x="4813300" y="1854200"/>
          <p14:tracePt t="29274" x="4832350" y="1866900"/>
          <p14:tracePt t="29290" x="4845050" y="1873250"/>
          <p14:tracePt t="29307" x="4864100" y="1885950"/>
          <p14:tracePt t="29324" x="4883150" y="1892300"/>
          <p14:tracePt t="29340" x="4895850" y="1892300"/>
          <p14:tracePt t="29357" x="4914900" y="1892300"/>
          <p14:tracePt t="29374" x="4946650" y="1892300"/>
          <p14:tracePt t="29391" x="4972050" y="1892300"/>
          <p14:tracePt t="29407" x="4991100" y="1892300"/>
          <p14:tracePt t="29407" x="5003800" y="1892300"/>
          <p14:tracePt t="29426" x="5022850" y="1885950"/>
          <p14:tracePt t="29441" x="5029200" y="1879600"/>
          <p14:tracePt t="29458" x="5048250" y="1866900"/>
          <p14:tracePt t="29474" x="5060950" y="1854200"/>
          <p14:tracePt t="29491" x="5067300" y="1847850"/>
          <p14:tracePt t="29507" x="5073650" y="1841500"/>
          <p14:tracePt t="29525" x="5080000" y="1841500"/>
          <p14:tracePt t="29682" x="5086350" y="1841500"/>
          <p14:tracePt t="29697" x="5092700" y="1841500"/>
          <p14:tracePt t="30304" x="5118100" y="1841500"/>
          <p14:tracePt t="30312" x="5156200" y="1835150"/>
          <p14:tracePt t="30321" x="5257800" y="1822450"/>
          <p14:tracePt t="30338" x="5372100" y="1816100"/>
          <p14:tracePt t="30356" x="5480050" y="1809750"/>
          <p14:tracePt t="30373" x="5575300" y="1803400"/>
          <p14:tracePt t="30390" x="5676900" y="1790700"/>
          <p14:tracePt t="30406" x="5759450" y="1784350"/>
          <p14:tracePt t="30424" x="5861050" y="1765300"/>
          <p14:tracePt t="30424" x="5880100" y="1758950"/>
          <p14:tracePt t="30443" x="5918200" y="1746250"/>
          <p14:tracePt t="30459" x="5918200" y="1739900"/>
          <p14:tracePt t="30475" x="5924550" y="1733550"/>
          <p14:tracePt t="30713" x="5956300" y="1720850"/>
          <p14:tracePt t="30721" x="6007100" y="1682750"/>
          <p14:tracePt t="30729" x="6127750" y="1625600"/>
          <p14:tracePt t="30740" x="6292850" y="1543050"/>
          <p14:tracePt t="30756" x="6413500" y="1517650"/>
          <p14:tracePt t="30773" x="6477000" y="1504950"/>
          <p14:tracePt t="30789" x="6508750" y="1492250"/>
          <p14:tracePt t="30806" x="6521450" y="1479550"/>
          <p14:tracePt t="30822" x="6527800" y="1473200"/>
          <p14:tracePt t="31033" x="6534150" y="1473200"/>
          <p14:tracePt t="31041" x="6540500" y="1473200"/>
          <p14:tracePt t="31054" x="6540500" y="1460500"/>
          <p14:tracePt t="31074" x="6546850" y="1454150"/>
          <p14:tracePt t="31090" x="6553200" y="1435100"/>
          <p14:tracePt t="31105" x="6572250" y="1397000"/>
          <p14:tracePt t="31123" x="6584950" y="1365250"/>
          <p14:tracePt t="31139" x="6591300" y="1352550"/>
          <p14:tracePt t="31155" x="6597650" y="1339850"/>
          <p14:tracePt t="31172" x="6597650" y="1327150"/>
          <p14:tracePt t="31189" x="6597650" y="1289050"/>
          <p14:tracePt t="31207" x="6597650" y="1263650"/>
          <p14:tracePt t="31223" x="6597650" y="1257300"/>
          <p14:tracePt t="31238" x="6597650" y="1250950"/>
          <p14:tracePt t="31297" x="6597650" y="1244600"/>
          <p14:tracePt t="31305" x="6597650" y="1238250"/>
          <p14:tracePt t="31313" x="6591300" y="1238250"/>
          <p14:tracePt t="31322" x="6591300" y="1225550"/>
          <p14:tracePt t="31338" x="6591300" y="1219200"/>
          <p14:tracePt t="31355" x="6591300" y="1206500"/>
          <p14:tracePt t="31372" x="6591300" y="1200150"/>
          <p14:tracePt t="31388" x="6591300" y="1193800"/>
          <p14:tracePt t="31405" x="6597650" y="1193800"/>
          <p14:tracePt t="31421" x="6597650" y="1187450"/>
          <p14:tracePt t="31438" x="6604000" y="1174750"/>
          <p14:tracePt t="31455" x="6604000" y="1168400"/>
          <p14:tracePt t="31474" x="6604000" y="1162050"/>
          <p14:tracePt t="32345" x="6610350" y="1155700"/>
          <p14:tracePt t="32353" x="6610350" y="1143000"/>
          <p14:tracePt t="32361" x="6616700" y="1143000"/>
          <p14:tracePt t="32371" x="6616700" y="1136650"/>
          <p14:tracePt t="32387" x="6623050" y="1136650"/>
          <p14:tracePt t="32465" x="6629400" y="1136650"/>
          <p14:tracePt t="32513" x="6635750" y="1136650"/>
          <p14:tracePt t="32524" x="6642100" y="1136650"/>
          <p14:tracePt t="32529" x="6648450" y="1136650"/>
          <p14:tracePt t="35176" x="6654800" y="1130300"/>
          <p14:tracePt t="35649" x="6667500" y="1130300"/>
          <p14:tracePt t="35657" x="6686550" y="1130300"/>
          <p14:tracePt t="35667" x="6692900" y="1123950"/>
          <p14:tracePt t="35685" x="6705600" y="1123950"/>
          <p14:tracePt t="35700" x="6711950" y="1123950"/>
          <p14:tracePt t="35718" x="6711950" y="1117600"/>
          <p14:tracePt t="35929" x="6718300" y="1117600"/>
          <p14:tracePt t="35937" x="6724650" y="1117600"/>
          <p14:tracePt t="35950" x="6724650" y="1111250"/>
          <p14:tracePt t="35970" x="6724650" y="1104900"/>
          <p14:tracePt t="35985" x="6731000" y="1092200"/>
          <p14:tracePt t="36003" x="6737350" y="1085850"/>
          <p14:tracePt t="36017" x="6743700" y="1079500"/>
          <p14:tracePt t="36034" x="6750050" y="1066800"/>
          <p14:tracePt t="36052" x="6737350" y="1066800"/>
          <p14:tracePt t="36329" x="6731000" y="1066800"/>
          <p14:tracePt t="36345" x="6718300" y="1066800"/>
          <p14:tracePt t="36353" x="6711950" y="1066800"/>
          <p14:tracePt t="36368" x="6686550" y="1066800"/>
          <p14:tracePt t="36386" x="6667500" y="1066800"/>
          <p14:tracePt t="36401" x="6661150" y="1066800"/>
          <p14:tracePt t="36416" x="6654800" y="1066800"/>
          <p14:tracePt t="36434" x="6648450" y="1066800"/>
          <p14:tracePt t="36706" x="6642100" y="1079500"/>
          <p14:tracePt t="36745" x="6642100" y="1085850"/>
          <p14:tracePt t="36762" x="6635750" y="1092200"/>
          <p14:tracePt t="36777" x="6629400" y="1098550"/>
          <p14:tracePt t="36818" x="6629400" y="1104900"/>
          <p14:tracePt t="36825" x="6629400" y="1111250"/>
          <p14:tracePt t="36841" x="6623050" y="1111250"/>
          <p14:tracePt t="36849" x="6616700" y="1117600"/>
          <p14:tracePt t="36867" x="6591300" y="1143000"/>
          <p14:tracePt t="36884" x="6572250" y="1155700"/>
          <p14:tracePt t="36901" x="6559550" y="1168400"/>
          <p14:tracePt t="36918" x="6534150" y="1187450"/>
          <p14:tracePt t="36934" x="6515100" y="1212850"/>
          <p14:tracePt t="36951" x="6502400" y="1219200"/>
          <p14:tracePt t="36951" x="6496050" y="1225550"/>
          <p14:tracePt t="36970" x="6489700" y="1231900"/>
          <p14:tracePt t="36970" x="6489700" y="1238250"/>
          <p14:tracePt t="36985" x="6477000" y="1244600"/>
          <p14:tracePt t="37002" x="6477000" y="1250950"/>
          <p14:tracePt t="37017" x="6457950" y="1276350"/>
          <p14:tracePt t="37034" x="6445250" y="1295400"/>
          <p14:tracePt t="37051" x="6438900" y="1314450"/>
          <p14:tracePt t="37069" x="6419850" y="1339850"/>
          <p14:tracePt t="37085" x="6400800" y="1365250"/>
          <p14:tracePt t="37101" x="6388100" y="1397000"/>
          <p14:tracePt t="37118" x="6375400" y="1422400"/>
          <p14:tracePt t="37134" x="6356350" y="1447800"/>
          <p14:tracePt t="37150" x="6350000" y="1485900"/>
          <p14:tracePt t="37150" x="6343650" y="1517650"/>
          <p14:tracePt t="37170" x="6343650" y="1536700"/>
          <p14:tracePt t="37183" x="6330950" y="1619250"/>
          <p14:tracePt t="37183" x="6324600" y="1651000"/>
          <p14:tracePt t="37202" x="6305550" y="1682750"/>
          <p14:tracePt t="37218" x="6267450" y="1727200"/>
          <p14:tracePt t="37234" x="6254750" y="1790700"/>
          <p14:tracePt t="37251" x="6254750" y="1847850"/>
          <p14:tracePt t="37267" x="6261100" y="1885950"/>
          <p14:tracePt t="37283" x="6267450" y="1898650"/>
          <p14:tracePt t="37300" x="6280150" y="1936750"/>
          <p14:tracePt t="37317" x="6305550" y="1968500"/>
          <p14:tracePt t="37317" x="6324600" y="1974850"/>
          <p14:tracePt t="37338" x="6343650" y="2012950"/>
          <p14:tracePt t="37349" x="6375400" y="2139950"/>
          <p14:tracePt t="37349" x="6407150" y="2216150"/>
          <p14:tracePt t="37370" x="6438900" y="2273300"/>
          <p14:tracePt t="37370" x="6483350" y="2343150"/>
          <p14:tracePt t="37386" x="6534150" y="2419350"/>
          <p14:tracePt t="37402" x="6591300" y="2470150"/>
          <p14:tracePt t="37418" x="6610350" y="2482850"/>
          <p14:tracePt t="37433" x="6591300" y="2520950"/>
          <p14:tracePt t="37849" x="6553200" y="2571750"/>
          <p14:tracePt t="37857" x="6502400" y="2622550"/>
          <p14:tracePt t="37866" x="6445250" y="2692400"/>
          <p14:tracePt t="37883" x="6407150" y="2730500"/>
          <p14:tracePt t="37899" x="6388100" y="2755900"/>
          <p14:tracePt t="37917" x="6356350" y="2787650"/>
          <p14:tracePt t="37933" x="6337300" y="2813050"/>
          <p14:tracePt t="37950" x="6305550" y="2882900"/>
          <p14:tracePt t="37950" x="6280150" y="2921000"/>
          <p14:tracePt t="37970" x="6254750" y="2946400"/>
          <p14:tracePt t="37982" x="6172200" y="3073400"/>
          <p14:tracePt t="37982" x="6134100" y="3143250"/>
          <p14:tracePt t="38003" x="6083300" y="3270250"/>
          <p14:tracePt t="38017" x="6051550" y="3340100"/>
          <p14:tracePt t="38033" x="6032500" y="3365500"/>
          <p14:tracePt t="38049" x="6019800" y="3371850"/>
          <p14:tracePt t="38067" x="5994400" y="3390900"/>
          <p14:tracePt t="38083" x="5975350" y="3422650"/>
          <p14:tracePt t="38100" x="5924550" y="3479800"/>
          <p14:tracePt t="38117" x="5822950" y="3568700"/>
          <p14:tracePt t="38133" x="5746750" y="3663950"/>
          <p14:tracePt t="38149" x="5670550" y="3740150"/>
          <p14:tracePt t="38166" x="5632450" y="3810000"/>
          <p14:tracePt t="38182" x="5588000" y="3848100"/>
          <p14:tracePt t="38198" x="5543550" y="3886200"/>
          <p14:tracePt t="38215" x="5511800" y="3917950"/>
          <p14:tracePt t="38215" x="5492750" y="3930650"/>
          <p14:tracePt t="38232" x="5473700" y="3956050"/>
          <p14:tracePt t="38249" x="5461000" y="3968750"/>
          <p14:tracePt t="38609" x="5435600" y="4013200"/>
          <p14:tracePt t="38618" x="5391150" y="4057650"/>
          <p14:tracePt t="38625" x="5365750" y="4089400"/>
          <p14:tracePt t="38633" x="5264150" y="4191000"/>
          <p14:tracePt t="38649" x="5181600" y="4279900"/>
          <p14:tracePt t="38666" x="5105400" y="4368800"/>
          <p14:tracePt t="38682" x="5016500" y="4438650"/>
          <p14:tracePt t="38700" x="4972050" y="4502150"/>
          <p14:tracePt t="38715" x="4953000" y="4514850"/>
          <p14:tracePt t="38732" x="4946650" y="4514850"/>
          <p14:tracePt t="38748" x="4940300" y="4527550"/>
          <p14:tracePt t="38766" x="4933950" y="4540250"/>
          <p14:tracePt t="38782" x="4933950" y="4546600"/>
          <p14:tracePt t="38799" x="4927600" y="4546600"/>
          <p14:tracePt t="38873" x="4927600" y="4552950"/>
          <p14:tracePt t="38881" x="4914900" y="4559300"/>
          <p14:tracePt t="38889" x="4908550" y="4559300"/>
          <p14:tracePt t="38898" x="4889500" y="4578350"/>
          <p14:tracePt t="38915" x="4876800" y="4584700"/>
          <p14:tracePt t="38932" x="4851400" y="4610100"/>
          <p14:tracePt t="38949" x="4851400" y="4616450"/>
          <p14:tracePt t="38965" x="4845050" y="4616450"/>
          <p14:tracePt t="38982" x="4845050" y="4622800"/>
          <p14:tracePt t="39529" x="4845050" y="4641850"/>
          <p14:tracePt t="39537" x="4845050" y="4648200"/>
          <p14:tracePt t="39547" x="4845050" y="4667250"/>
          <p14:tracePt t="39564" x="4845050" y="4673600"/>
          <p14:tracePt t="39582" x="4845050" y="4679950"/>
          <p14:tracePt t="39601" x="4838700" y="4686300"/>
          <p14:tracePt t="39617" x="4832350" y="4686300"/>
          <p14:tracePt t="39631" x="4800600" y="4724400"/>
          <p14:tracePt t="39650" x="4762500" y="4762500"/>
          <p14:tracePt t="39666" x="4686300" y="4826000"/>
          <p14:tracePt t="39682" x="4603750" y="4876800"/>
          <p14:tracePt t="39698" x="4521200" y="4933950"/>
          <p14:tracePt t="39715" x="4464050" y="4972050"/>
          <p14:tracePt t="39731" x="4394200" y="5035550"/>
          <p14:tracePt t="39749" x="4324350" y="5105400"/>
          <p14:tracePt t="39765" x="4260850" y="5175250"/>
          <p14:tracePt t="39781" x="4159250" y="5289550"/>
          <p14:tracePt t="39798" x="4070350" y="5384800"/>
          <p14:tracePt t="39798" x="4032250" y="5416550"/>
          <p14:tracePt t="39818" x="3994150" y="5454650"/>
          <p14:tracePt t="39830" x="3943350" y="5492750"/>
          <p14:tracePt t="39830" x="3924300" y="5505450"/>
          <p14:tracePt t="39850" x="3879850" y="5530850"/>
          <p14:tracePt t="39866" x="3835400" y="5562600"/>
          <p14:tracePt t="39882" x="3810000" y="5588000"/>
          <p14:tracePt t="39897" x="3790950" y="5607050"/>
          <p14:tracePt t="39915" x="3790950" y="5613400"/>
          <p14:tracePt t="39931" x="3784600" y="5613400"/>
          <p14:tracePt t="39947" x="3778250" y="5626100"/>
          <p14:tracePt t="39969" x="3759200" y="5626100"/>
          <p14:tracePt t="39980" x="3740150" y="5638800"/>
          <p14:tracePt t="39980" x="3721100" y="5645150"/>
          <p14:tracePt t="40002" x="3689350" y="5645150"/>
          <p14:tracePt t="40014" x="3651250" y="5651500"/>
          <p14:tracePt t="40014" x="3638550" y="5651500"/>
          <p14:tracePt t="40033" x="3632200" y="5657850"/>
          <p14:tracePt t="40928" x="3625850" y="5657850"/>
          <p14:tracePt t="41266" x="3613150" y="5676900"/>
          <p14:tracePt t="41273" x="3562350" y="5683250"/>
          <p14:tracePt t="41281" x="3429000" y="5683250"/>
          <p14:tracePt t="41297" x="3282950" y="5657850"/>
          <p14:tracePt t="41314" x="3181350" y="5632450"/>
          <p14:tracePt t="41330" x="3105150" y="5568950"/>
          <p14:tracePt t="41347" x="3054350" y="5518150"/>
          <p14:tracePt t="41364" x="3009900" y="5480050"/>
          <p14:tracePt t="41380" x="2978150" y="5461000"/>
          <p14:tracePt t="41397" x="2940050" y="5454650"/>
          <p14:tracePt t="41414" x="2901950" y="5454650"/>
          <p14:tracePt t="41430" x="2882900" y="5454650"/>
          <p14:tracePt t="41447" x="2876550" y="5454650"/>
          <p14:tracePt t="41462" x="2813050" y="5454650"/>
          <p14:tracePt t="41462" x="2781300" y="5461000"/>
          <p14:tracePt t="41481" x="2660650" y="5473700"/>
          <p14:tracePt t="41499" x="2508250" y="5480050"/>
          <p14:tracePt t="41513" x="2381250" y="5492750"/>
          <p14:tracePt t="41530" x="2260600" y="5492750"/>
          <p14:tracePt t="41546" x="2197100" y="5492750"/>
          <p14:tracePt t="41563" x="2184400" y="5492750"/>
          <p14:tracePt t="41579" x="2171700" y="5492750"/>
          <p14:tracePt t="41597" x="2152650" y="5492750"/>
          <p14:tracePt t="41615" x="2133600" y="5492750"/>
          <p14:tracePt t="41630" x="2114550" y="5492750"/>
          <p14:tracePt t="41647" x="2101850" y="5492750"/>
          <p14:tracePt t="41647" x="2082800" y="5492750"/>
          <p14:tracePt t="41666" x="2025650" y="5499100"/>
          <p14:tracePt t="41681" x="1949450" y="5499100"/>
          <p14:tracePt t="41699" x="1873250" y="5505450"/>
          <p14:tracePt t="41713" x="1784350" y="5518150"/>
          <p14:tracePt t="41730" x="1682750" y="5562600"/>
          <p14:tracePt t="41747" x="1612900" y="5594350"/>
          <p14:tracePt t="41763" x="1543050" y="5638800"/>
          <p14:tracePt t="41780" x="1485900" y="5676900"/>
          <p14:tracePt t="41797" x="1428750" y="5695950"/>
          <p14:tracePt t="41813" x="1377950" y="5727700"/>
          <p14:tracePt t="41830" x="1320800" y="5772150"/>
          <p14:tracePt t="41846" x="1301750" y="5797550"/>
          <p14:tracePt t="41846" x="1295400" y="5810250"/>
          <p14:tracePt t="41867" x="1308100" y="5803900"/>
          <p14:tracePt t="42241" x="1365250" y="5778500"/>
          <p14:tracePt t="42249" x="1416050" y="5765800"/>
          <p14:tracePt t="42262" x="1504950" y="5753100"/>
          <p14:tracePt t="42262" x="1543050" y="5753100"/>
          <p14:tracePt t="42282" x="1651000" y="5734050"/>
          <p14:tracePt t="42298" x="1752600" y="5721350"/>
          <p14:tracePt t="42314" x="1873250" y="5708650"/>
          <p14:tracePt t="42329" x="1968500" y="5708650"/>
          <p14:tracePt t="42346" x="2051050" y="5702300"/>
          <p14:tracePt t="42363" x="2114550" y="5695950"/>
          <p14:tracePt t="42379" x="2171700" y="5702300"/>
          <p14:tracePt t="42396" x="2247900" y="5702300"/>
          <p14:tracePt t="42412" x="2292350" y="5708650"/>
          <p14:tracePt t="42429" x="2368550" y="5721350"/>
          <p14:tracePt t="42446" x="2457450" y="5721350"/>
          <p14:tracePt t="42462" x="2527300" y="5727700"/>
          <p14:tracePt t="42462" x="2565400" y="5727700"/>
          <p14:tracePt t="42481" x="2622550" y="5727700"/>
          <p14:tracePt t="42499" x="2667000" y="5721350"/>
          <p14:tracePt t="42514" x="2698750" y="5721350"/>
          <p14:tracePt t="42529" x="2724150" y="5721350"/>
          <p14:tracePt t="42546" x="2736850" y="5721350"/>
          <p14:tracePt t="42562" x="2736850" y="5727700"/>
          <p14:tracePt t="42835" x="2755900" y="5727700"/>
          <p14:tracePt t="42840" x="2787650" y="5727700"/>
          <p14:tracePt t="42848" x="2825750" y="5734050"/>
          <p14:tracePt t="42861" x="2870200" y="5734050"/>
          <p14:tracePt t="42861" x="2895600" y="5740400"/>
          <p14:tracePt t="42881" x="2914650" y="5740400"/>
          <p14:tracePt t="42894" x="2971800" y="5753100"/>
          <p14:tracePt t="42914" x="3016250" y="5765800"/>
          <p14:tracePt t="42931" x="3060700" y="5772150"/>
          <p14:tracePt t="42945" x="3117850" y="5772150"/>
          <p14:tracePt t="42962" x="3206750" y="5772150"/>
          <p14:tracePt t="42979" x="3270250" y="5772150"/>
          <p14:tracePt t="42997" x="3295650" y="5772150"/>
          <p14:tracePt t="43012" x="3314700" y="5778500"/>
          <p14:tracePt t="43029" x="3321050" y="5778500"/>
          <p14:tracePt t="43044" x="3327400" y="5778500"/>
          <p14:tracePt t="43061" x="3333750" y="5778500"/>
          <p14:tracePt t="43146" x="3340100" y="5778500"/>
          <p14:tracePt t="43161" x="3346450" y="5778500"/>
          <p14:tracePt t="43169" x="3352800" y="5778500"/>
          <p14:tracePt t="43178" x="3365500" y="5778500"/>
          <p14:tracePt t="43195" x="3378200" y="5778500"/>
          <p14:tracePt t="43212" x="3397250" y="5772150"/>
          <p14:tracePt t="43229" x="3403600" y="5772150"/>
          <p14:tracePt t="43245" x="3409950" y="5772150"/>
          <p14:tracePt t="43273" x="3416300" y="5765800"/>
          <p14:tracePt t="43281" x="3422650" y="5765800"/>
          <p14:tracePt t="43294" x="3429000" y="5765800"/>
          <p14:tracePt t="43294" x="3435350" y="5759450"/>
          <p14:tracePt t="43313" x="3460750" y="5759450"/>
          <p14:tracePt t="43330" x="3479800" y="5753100"/>
          <p14:tracePt t="43345" x="3505200" y="5746750"/>
          <p14:tracePt t="43362" x="3524250" y="5740400"/>
          <p14:tracePt t="43378" x="3543300" y="5740400"/>
          <p14:tracePt t="43396" x="3562350" y="5740400"/>
          <p14:tracePt t="43412" x="3581400" y="5740400"/>
          <p14:tracePt t="43428" x="3587750" y="5740400"/>
          <p14:tracePt t="43445" x="3594100" y="5740400"/>
          <p14:tracePt t="43461" x="3613150" y="5740400"/>
          <p14:tracePt t="43818" x="3651250" y="5734050"/>
          <p14:tracePt t="43825" x="3689350" y="5727700"/>
          <p14:tracePt t="43834" x="3778250" y="5727700"/>
          <p14:tracePt t="43844" x="3937000" y="5721350"/>
          <p14:tracePt t="43861" x="4070350" y="5702300"/>
          <p14:tracePt t="43878" x="4140200" y="5695950"/>
          <p14:tracePt t="43878" x="4165600" y="5689600"/>
          <p14:tracePt t="43899" x="4191000" y="5689600"/>
          <p14:tracePt t="43910" x="4248150" y="5689600"/>
          <p14:tracePt t="43910" x="4273550" y="5695950"/>
          <p14:tracePt t="43929" x="4343400" y="5702300"/>
          <p14:tracePt t="43947" x="4387850" y="5702300"/>
          <p14:tracePt t="43963" x="4425950" y="5708650"/>
          <p14:tracePt t="43977" x="4470400" y="5708650"/>
          <p14:tracePt t="43996" x="4489450" y="5702300"/>
          <p14:tracePt t="44011" x="4527550" y="5689600"/>
          <p14:tracePt t="44028" x="4540250" y="5676900"/>
          <p14:tracePt t="44045" x="4559300" y="5670550"/>
          <p14:tracePt t="44060" x="4578350" y="5664200"/>
          <p14:tracePt t="44077" x="4584700" y="5664200"/>
          <p14:tracePt t="44093" x="4591050" y="5664200"/>
          <p14:tracePt t="44110" x="4597400" y="5657850"/>
          <p14:tracePt t="44127" x="4616450" y="5657850"/>
          <p14:tracePt t="44146" x="4641850" y="5657850"/>
          <p14:tracePt t="44161" x="4673600" y="5657850"/>
          <p14:tracePt t="44177" x="4699000" y="5664200"/>
          <p14:tracePt t="44193" x="4724400" y="5670550"/>
          <p14:tracePt t="44210" x="4749800" y="5676900"/>
          <p14:tracePt t="44227" x="4756150" y="5676900"/>
          <p14:tracePt t="44243" x="4762500" y="5676900"/>
          <p14:tracePt t="45154" x="4762500" y="5645150"/>
          <p14:tracePt t="45257" x="4762500" y="5530850"/>
          <p14:tracePt t="45266" x="4762500" y="5308600"/>
          <p14:tracePt t="45277" x="4787900" y="4819650"/>
          <p14:tracePt t="45295" x="4921250" y="4025900"/>
          <p14:tracePt t="45311" x="4984750" y="3505200"/>
          <p14:tracePt t="45328" x="5029200" y="3270250"/>
          <p14:tracePt t="45328" x="5060950" y="3181350"/>
          <p14:tracePt t="45347" x="5111750" y="3092450"/>
          <p14:tracePt t="45363" x="5124450" y="3060700"/>
          <p14:tracePt t="45379" x="5137150" y="3035300"/>
          <p14:tracePt t="45394" x="5137150" y="3028950"/>
          <p14:tracePt t="45410" x="5137150" y="3016250"/>
          <p14:tracePt t="45569" x="5124450" y="2870200"/>
          <p14:tracePt t="45577" x="5099050" y="2654300"/>
          <p14:tracePt t="45587" x="5073650" y="2355850"/>
          <p14:tracePt t="45593" x="5124450" y="1879600"/>
          <p14:tracePt t="45609" x="5403850" y="1225550"/>
          <p14:tracePt t="45627" x="5759450" y="787400"/>
          <p14:tracePt t="45643" x="6032500" y="565150"/>
          <p14:tracePt t="45660" x="6197600" y="520700"/>
          <p14:tracePt t="45678" x="6254750" y="514350"/>
          <p14:tracePt t="45695" x="6261100" y="514350"/>
          <p14:tracePt t="45711" x="6286500" y="533400"/>
          <p14:tracePt t="45923" x="6362700" y="603250"/>
          <p14:tracePt t="45930" x="6451600" y="711200"/>
          <p14:tracePt t="45943" x="6661150" y="939800"/>
          <p14:tracePt t="45943" x="6680200" y="965200"/>
          <p14:tracePt t="45963" x="6692900" y="1003300"/>
          <p14:tracePt t="45976" x="6692900" y="1085850"/>
          <p14:tracePt t="45997" x="6692900" y="1092200"/>
          <p14:tracePt t="46009" x="6692900" y="1098550"/>
          <p14:tracePt t="46099" x="6699250" y="1104900"/>
          <p14:tracePt t="46130" x="6705600" y="1111250"/>
          <p14:tracePt t="46138" x="6711950" y="1111250"/>
          <p14:tracePt t="46149" x="6724650" y="1136650"/>
          <p14:tracePt t="46159" x="6724650" y="1244600"/>
          <p14:tracePt t="46181" x="6724650" y="1314450"/>
          <p14:tracePt t="46197" x="6724650" y="1352550"/>
          <p14:tracePt t="46212" x="6705600" y="1365250"/>
          <p14:tracePt t="46227" x="6692900" y="1390650"/>
          <p14:tracePt t="46245" x="6648450" y="1435100"/>
          <p14:tracePt t="46260" x="6597650" y="1498600"/>
          <p14:tracePt t="46275" x="6540500" y="1562100"/>
          <p14:tracePt t="46292" x="6508750" y="1600200"/>
          <p14:tracePt t="46308" x="6496050" y="1612900"/>
          <p14:tracePt t="46325" x="6483350" y="1625600"/>
          <p14:tracePt t="46342" x="6470650" y="1631950"/>
          <p14:tracePt t="46385" x="6464300" y="1644650"/>
          <p14:tracePt t="46402" x="6457950" y="1644650"/>
          <p14:tracePt t="46410" x="6451600" y="1657350"/>
          <p14:tracePt t="46418" x="6445250" y="1651000"/>
          <p14:tracePt t="46546" x="6432550" y="1638300"/>
          <p14:tracePt t="46554" x="6426200" y="1625600"/>
          <p14:tracePt t="46561" x="6407150" y="1619250"/>
          <p14:tracePt t="46576" x="6369050" y="1606550"/>
          <p14:tracePt t="46595" x="6350000" y="1606550"/>
          <p14:tracePt t="46611" x="6330950" y="1606550"/>
          <p14:tracePt t="46627" x="6305550" y="1593850"/>
          <p14:tracePt t="46643" x="6261100" y="1562100"/>
          <p14:tracePt t="46660" x="6229350" y="1536700"/>
          <p14:tracePt t="46677" x="6203950" y="1530350"/>
          <p14:tracePt t="46694" x="6197600" y="1530350"/>
          <p14:tracePt t="46738" x="6191250" y="1524000"/>
          <p14:tracePt t="46754" x="6184900" y="1524000"/>
          <p14:tracePt t="46803" x="6178550" y="1524000"/>
          <p14:tracePt t="46818" x="6178550" y="1511300"/>
          <p14:tracePt t="46938" x="6178550" y="1504950"/>
          <p14:tracePt t="47114" x="6184900" y="1498600"/>
          <p14:tracePt t="47122" x="6203950" y="1498600"/>
          <p14:tracePt t="47130" x="6223000" y="1492250"/>
          <p14:tracePt t="47142" x="6242050" y="1492250"/>
          <p14:tracePt t="47160" x="6254750" y="1485900"/>
          <p14:tracePt t="47160" x="6261100" y="1485900"/>
          <p14:tracePt t="47180" x="6273800" y="1485900"/>
          <p14:tracePt t="47192" x="6299200" y="1485900"/>
          <p14:tracePt t="47212" x="6330950" y="1485900"/>
          <p14:tracePt t="47226" x="6356350" y="1485900"/>
          <p14:tracePt t="47244" x="6381750" y="1485900"/>
          <p14:tracePt t="47259" x="6432550" y="1479550"/>
          <p14:tracePt t="47276" x="6489700" y="1473200"/>
          <p14:tracePt t="47293" x="6521450" y="1466850"/>
          <p14:tracePt t="47309" x="6546850" y="1466850"/>
          <p14:tracePt t="47326" x="6584950" y="1460500"/>
          <p14:tracePt t="47343" x="6623050" y="1460500"/>
          <p14:tracePt t="47359" x="6642100" y="1460500"/>
          <p14:tracePt t="47359" x="6648450" y="1460500"/>
          <p14:tracePt t="47379" x="6661150" y="1460500"/>
          <p14:tracePt t="47394" x="6667500" y="1454150"/>
          <p14:tracePt t="47411" x="6692900" y="1454150"/>
          <p14:tracePt t="47429" x="6711950" y="1447800"/>
          <p14:tracePt t="47443" x="6737350" y="1447800"/>
          <p14:tracePt t="47461" x="6762750" y="1447800"/>
          <p14:tracePt t="47476" x="6775450" y="1441450"/>
          <p14:tracePt t="47492" x="6781800" y="1435100"/>
          <p14:tracePt t="47509" x="6788150" y="1435100"/>
          <p14:tracePt t="47555" x="6794500" y="1428750"/>
          <p14:tracePt t="47562" x="6800850" y="1428750"/>
          <p14:tracePt t="47858" x="6813550" y="1428750"/>
          <p14:tracePt t="47866" x="6819900" y="1428750"/>
          <p14:tracePt t="47882" x="6826250" y="1428750"/>
          <p14:tracePt t="47891" x="6832600" y="1428750"/>
          <p14:tracePt t="47908" x="6838950" y="1428750"/>
          <p14:tracePt t="47995" x="6845300" y="1428750"/>
          <p14:tracePt t="48018" x="6851650" y="1428750"/>
          <p14:tracePt t="48042" x="6864350" y="1428750"/>
          <p14:tracePt t="48298" x="6877050" y="1428750"/>
          <p14:tracePt t="48306" x="6896100" y="1428750"/>
          <p14:tracePt t="48314" x="6908800" y="1428750"/>
          <p14:tracePt t="48324" x="6940550" y="1428750"/>
          <p14:tracePt t="48342" x="6972300" y="1422400"/>
          <p14:tracePt t="48358" x="6991350" y="1416050"/>
          <p14:tracePt t="48375" x="7004050" y="1416050"/>
          <p14:tracePt t="48392" x="6965950" y="1454150"/>
          <p14:tracePt t="49010" x="6908800" y="1511300"/>
          <p14:tracePt t="49018" x="6870700" y="1549400"/>
          <p14:tracePt t="49027" x="6826250" y="1612900"/>
          <p14:tracePt t="49039" x="6775450" y="1924050"/>
          <p14:tracePt t="49058" x="6743700" y="2216150"/>
          <p14:tracePt t="49074" x="6711950" y="2673350"/>
          <p14:tracePt t="49091" x="6711950" y="3105150"/>
          <p14:tracePt t="49108" x="6705600" y="3403600"/>
          <p14:tracePt t="49126" x="6692900" y="3924300"/>
          <p14:tracePt t="49141" x="6692900" y="4318000"/>
          <p14:tracePt t="49158" x="6680200" y="4464050"/>
          <p14:tracePt t="49174" x="6654800" y="4521200"/>
          <p14:tracePt t="49191" x="6642100" y="4533900"/>
          <p14:tracePt t="49427" x="6623050" y="4572000"/>
          <p14:tracePt t="49434" x="6572250" y="4635500"/>
          <p14:tracePt t="49443" x="6489700" y="4756150"/>
          <p14:tracePt t="49460" x="6426200" y="4857750"/>
          <p14:tracePt t="49476" x="6350000" y="4972050"/>
          <p14:tracePt t="49491" x="6324600" y="5041900"/>
          <p14:tracePt t="49507" x="6305550" y="5067300"/>
          <p14:tracePt t="49525" x="6286500" y="5092700"/>
          <p14:tracePt t="49541" x="6261100" y="5118100"/>
          <p14:tracePt t="49557" x="6235700" y="5143500"/>
          <p14:tracePt t="49574" x="6184900" y="5194300"/>
          <p14:tracePt t="49590" x="6127750" y="5245100"/>
          <p14:tracePt t="49608" x="6102350" y="5264150"/>
          <p14:tracePt t="49608" x="6089650" y="5270500"/>
          <p14:tracePt t="49628" x="6083300" y="5283200"/>
          <p14:tracePt t="49640" x="6057900" y="5302250"/>
          <p14:tracePt t="49659" x="6038850" y="5327650"/>
          <p14:tracePt t="49675" x="6019800" y="5346700"/>
          <p14:tracePt t="49691" x="6000750" y="5372100"/>
          <p14:tracePt t="49707" x="5981700" y="5403850"/>
          <p14:tracePt t="49724" x="5962650" y="5422900"/>
          <p14:tracePt t="49742" x="5949950" y="5435600"/>
          <p14:tracePt t="49757" x="5943600" y="5441950"/>
          <p14:tracePt t="49773" x="5937250" y="5448300"/>
          <p14:tracePt t="49790" x="5930900" y="5454650"/>
          <p14:tracePt t="49807" x="5899150" y="5473700"/>
          <p14:tracePt t="49824" x="5867400" y="5499100"/>
          <p14:tracePt t="49824" x="5848350" y="5511800"/>
          <p14:tracePt t="49843" x="5797550" y="5530850"/>
          <p14:tracePt t="49858" x="5740400" y="5549900"/>
          <p14:tracePt t="49875" x="5708650" y="5568950"/>
          <p14:tracePt t="49891" x="5670550" y="5575300"/>
          <p14:tracePt t="49907" x="5645150" y="5581650"/>
          <p14:tracePt t="49924" x="5632450" y="5588000"/>
          <p14:tracePt t="49940" x="5619750" y="5600700"/>
          <p14:tracePt t="49957" x="5613400" y="5613400"/>
          <p14:tracePt t="49973" x="5600700" y="5626100"/>
          <p14:tracePt t="49992" x="5588000" y="5632450"/>
          <p14:tracePt t="50007" x="5568950" y="5632450"/>
          <p14:tracePt t="50023" x="5562600" y="5632450"/>
          <p14:tracePt t="50039" x="5556250" y="5632450"/>
          <p14:tracePt t="50056" x="5537200" y="5619750"/>
          <p14:tracePt t="50386" x="5492750" y="5581650"/>
          <p14:tracePt t="50394" x="5454650" y="5549900"/>
          <p14:tracePt t="50406" x="5410200" y="5511800"/>
          <p14:tracePt t="50423" x="5403850" y="5511800"/>
          <p14:tracePt t="50450" x="5403850" y="5505450"/>
          <p14:tracePt t="50459" x="5397500" y="5505450"/>
          <p14:tracePt t="50473" x="5384800" y="5499100"/>
          <p14:tracePt t="50492" x="5359400" y="5492750"/>
          <p14:tracePt t="50506" x="5295900" y="5486400"/>
          <p14:tracePt t="50525" x="5276850" y="5480050"/>
          <p14:tracePt t="50539" x="5257800" y="5480050"/>
          <p14:tracePt t="50556" x="5232400" y="5480050"/>
          <p14:tracePt t="50573" x="5219700" y="5486400"/>
          <p14:tracePt t="50589" x="5207000" y="5492750"/>
          <p14:tracePt t="50606" x="5194300" y="5499100"/>
          <p14:tracePt t="50606" x="5194300" y="5505450"/>
          <p14:tracePt t="50627" x="5187950" y="5505450"/>
          <p14:tracePt t="50639" x="5181600" y="5511800"/>
          <p14:tracePt t="50639" x="5175250" y="5511800"/>
          <p14:tracePt t="50659" x="5162550" y="5524500"/>
          <p14:tracePt t="50674" x="5149850" y="5537200"/>
          <p14:tracePt t="50690" x="5130800" y="5568950"/>
          <p14:tracePt t="50707" x="5124450" y="5575300"/>
          <p14:tracePt t="50723" x="5105400" y="5594350"/>
          <p14:tracePt t="50742" x="5092700" y="5607050"/>
          <p14:tracePt t="50756" x="5080000" y="5619750"/>
          <p14:tracePt t="50773" x="5067300" y="5632450"/>
          <p14:tracePt t="50790" x="5060950" y="5638800"/>
          <p14:tracePt t="50806" x="5054600" y="5651500"/>
          <p14:tracePt t="50822" x="5048250" y="5657850"/>
          <p14:tracePt t="50839" x="5048250" y="5676900"/>
          <p14:tracePt t="50954" x="5048250" y="5689600"/>
          <p14:tracePt t="50962" x="5054600" y="5715000"/>
          <p14:tracePt t="50972" x="5073650" y="5746750"/>
          <p14:tracePt t="50991" x="5105400" y="5772150"/>
          <p14:tracePt t="51006" x="5149850" y="5816600"/>
          <p14:tracePt t="51006" x="5168900" y="5829300"/>
          <p14:tracePt t="51026" x="5194300" y="5842000"/>
          <p14:tracePt t="51038" x="5232400" y="5854700"/>
          <p14:tracePt t="51038" x="5257800" y="5854700"/>
          <p14:tracePt t="51059" x="5276850" y="5854700"/>
          <p14:tracePt t="51072" x="5359400" y="5848350"/>
          <p14:tracePt t="51091" x="5422900" y="5842000"/>
          <p14:tracePt t="51106" x="5467350" y="5829300"/>
          <p14:tracePt t="51124" x="5530850" y="5822950"/>
          <p14:tracePt t="51139" x="5568950" y="5810250"/>
          <p14:tracePt t="51156" x="5594350" y="5797550"/>
          <p14:tracePt t="51173" x="5613400" y="5778500"/>
          <p14:tracePt t="51189" x="5632450" y="5753100"/>
          <p14:tracePt t="51206" x="5651500" y="5746750"/>
          <p14:tracePt t="51206" x="5651500" y="5740400"/>
          <p14:tracePt t="51226" x="5664200" y="5727700"/>
          <p14:tracePt t="51239" x="5664200" y="5721350"/>
          <p14:tracePt t="51255" x="5676900" y="5702300"/>
          <p14:tracePt t="51272" x="5683250" y="5702300"/>
          <p14:tracePt t="51290" x="5689600" y="5695950"/>
          <p14:tracePt t="51306" x="5689600" y="5689600"/>
          <p14:tracePt t="51322" x="5695950" y="5689600"/>
          <p14:tracePt t="51338" x="5695950" y="5683250"/>
          <p14:tracePt t="51355" x="5695950" y="5676900"/>
          <p14:tracePt t="51372" x="5695950" y="5670550"/>
          <p14:tracePt t="51524" x="5702300" y="5670550"/>
          <p14:tracePt t="51530" x="5702300" y="5664200"/>
          <p14:tracePt t="51547" x="5702300" y="5657850"/>
          <p14:tracePt t="51555" x="5702300" y="5638800"/>
          <p14:tracePt t="51572" x="5689600" y="5613400"/>
          <p14:tracePt t="51588" x="5676900" y="5594350"/>
          <p14:tracePt t="51605" x="5657850" y="5562600"/>
          <p14:tracePt t="51623" x="5651500" y="5556250"/>
          <p14:tracePt t="51637" x="5645150" y="5556250"/>
          <p14:tracePt t="51655" x="5645150" y="5549900"/>
          <p14:tracePt t="51671" x="5632450" y="5530850"/>
          <p14:tracePt t="51671" x="5626100" y="5530850"/>
          <p14:tracePt t="51690" x="5613400" y="5511800"/>
          <p14:tracePt t="51706" x="5607050" y="5505450"/>
          <p14:tracePt t="51722" x="5594350" y="5499100"/>
          <p14:tracePt t="51738" x="5581650" y="5499100"/>
          <p14:tracePt t="51754" x="5575300" y="5499100"/>
          <p14:tracePt t="51778" x="5562600" y="5499100"/>
          <p14:tracePt t="52466" x="5556250" y="5499100"/>
          <p14:tracePt t="52482" x="5556250" y="5492750"/>
          <p14:tracePt t="52562" x="5549900" y="5492750"/>
          <p14:tracePt t="52569" x="5537200" y="5486400"/>
          <p14:tracePt t="52578" x="5537200" y="5480050"/>
          <p14:tracePt t="52587" x="5530850" y="5480050"/>
          <p14:tracePt t="52604" x="5524500" y="5480050"/>
          <p14:tracePt t="52874" x="5524500" y="5492750"/>
          <p14:tracePt t="52882" x="5518150" y="5492750"/>
          <p14:tracePt t="52890" x="5511800" y="5499100"/>
          <p14:tracePt t="52903" x="5492750" y="5505450"/>
          <p14:tracePt t="52924" x="5492750" y="5511800"/>
          <p14:tracePt t="52937" x="5486400" y="5511800"/>
          <p14:tracePt t="52954" x="5480050" y="5511800"/>
          <p14:tracePt t="52970" x="5480050" y="5518150"/>
          <p14:tracePt t="52987" x="5473700" y="5518150"/>
          <p14:tracePt t="53004" x="5461000" y="5518150"/>
          <p14:tracePt t="53004" x="5454650" y="5518150"/>
          <p14:tracePt t="53026" x="5448300" y="5518150"/>
          <p14:tracePt t="53037" x="5441950" y="5518150"/>
          <p14:tracePt t="53054" x="5429250" y="5524500"/>
          <p14:tracePt t="53071" x="5422900" y="5530850"/>
          <p14:tracePt t="53088" x="5410200" y="5530850"/>
          <p14:tracePt t="53107" x="5403850" y="5537200"/>
          <p14:tracePt t="53148" x="5397500" y="5543550"/>
          <p14:tracePt t="53170" x="5391150" y="5549900"/>
          <p14:tracePt t="53179" x="5384800" y="5549900"/>
          <p14:tracePt t="53187" x="5365750" y="5568950"/>
          <p14:tracePt t="53204" x="5346700" y="5588000"/>
          <p14:tracePt t="53221" x="5321300" y="5607050"/>
          <p14:tracePt t="53238" x="5308600" y="5619750"/>
          <p14:tracePt t="53255" x="5289550" y="5638800"/>
          <p14:tracePt t="53271" x="5289550" y="5645150"/>
          <p14:tracePt t="53331" x="5276850" y="5651500"/>
          <p14:tracePt t="53338" x="5270500" y="5670550"/>
          <p14:tracePt t="53354" x="5264150" y="5676900"/>
          <p14:tracePt t="53402" x="5257800" y="5676900"/>
          <p14:tracePt t="53410" x="5257800" y="5683250"/>
          <p14:tracePt t="53426" x="5251450" y="5689600"/>
          <p14:tracePt t="53450" x="5251450" y="5695950"/>
          <p14:tracePt t="53466" x="5238750" y="5695950"/>
          <p14:tracePt t="53475" x="5238750" y="5708650"/>
          <p14:tracePt t="53487" x="5232400" y="5715000"/>
          <p14:tracePt t="53503" x="5232400" y="5727700"/>
          <p14:tracePt t="53538" x="5232400" y="5734050"/>
          <p14:tracePt t="53546" x="5232400" y="5740400"/>
          <p14:tracePt t="53554" x="5232400" y="5759450"/>
          <p14:tracePt t="53570" x="5238750" y="5778500"/>
          <p14:tracePt t="53586" x="5245100" y="5797550"/>
          <p14:tracePt t="53603" x="5264150" y="5816600"/>
          <p14:tracePt t="53622" x="5289550" y="5822950"/>
          <p14:tracePt t="53637" x="5302250" y="5829300"/>
          <p14:tracePt t="53654" x="5321300" y="5829300"/>
          <p14:tracePt t="53670" x="5346700" y="5829300"/>
          <p14:tracePt t="53687" x="5365750" y="5829300"/>
          <p14:tracePt t="53704" x="5384800" y="5829300"/>
          <p14:tracePt t="53704" x="5397500" y="5829300"/>
          <p14:tracePt t="53724" x="5416550" y="5810250"/>
          <p14:tracePt t="53739" x="5461000" y="5740400"/>
          <p14:tracePt t="53755" x="5499100" y="5683250"/>
          <p14:tracePt t="53771" x="5524500" y="5638800"/>
          <p14:tracePt t="53787" x="5556250" y="5594350"/>
          <p14:tracePt t="53804" x="5568950" y="5575300"/>
          <p14:tracePt t="53820" x="5581650" y="5562600"/>
          <p14:tracePt t="53836" x="5581650" y="5556250"/>
          <p14:tracePt t="53866" x="5581650" y="5549900"/>
          <p14:tracePt t="53891" x="5581650" y="5543550"/>
          <p14:tracePt t="53914" x="5581650" y="5537200"/>
          <p14:tracePt t="53922" x="5581650" y="5530850"/>
          <p14:tracePt t="53930" x="5581650" y="5518150"/>
          <p14:tracePt t="53947" x="5588000" y="5518150"/>
          <p14:tracePt t="53954" x="5588000" y="5511800"/>
          <p14:tracePt t="53971" x="5588000" y="5518150"/>
          <p14:tracePt t="54090" x="5588000" y="5524500"/>
          <p14:tracePt t="54106" x="5581650" y="5524500"/>
          <p14:tracePt t="54138" x="5581650" y="5530850"/>
          <p14:tracePt t="54194" x="5575300" y="5530850"/>
          <p14:tracePt t="54203" x="5568950" y="5537200"/>
          <p14:tracePt t="54211" x="5568950" y="5543550"/>
          <p14:tracePt t="54234" x="5562600" y="5549900"/>
          <p14:tracePt t="54258" x="5556250" y="5549900"/>
          <p14:tracePt t="54298" x="5556250" y="5556250"/>
          <p14:tracePt t="54314" x="5543550" y="5562600"/>
          <p14:tracePt t="54330" x="5537200" y="5568950"/>
          <p14:tracePt t="54338" x="5530850" y="5575300"/>
          <p14:tracePt t="54355" x="5524500" y="5581650"/>
          <p14:tracePt t="54370" x="5518150" y="5588000"/>
          <p14:tracePt t="54386" x="5511800" y="5600700"/>
          <p14:tracePt t="54402" x="5499100" y="5607050"/>
          <p14:tracePt t="54420" x="5492750" y="5613400"/>
          <p14:tracePt t="54435" x="5486400" y="5619750"/>
          <p14:tracePt t="54452" x="5480050" y="5626100"/>
          <p14:tracePt t="54468" x="5467350" y="5632450"/>
          <p14:tracePt t="54485" x="5461000" y="5638800"/>
          <p14:tracePt t="54501" x="5461000" y="5645150"/>
          <p14:tracePt t="54553" x="5454650" y="5645150"/>
          <p14:tracePt t="54577" x="5454650" y="5638800"/>
          <p14:tracePt t="54682" x="5461000" y="5607050"/>
          <p14:tracePt t="54690" x="5480050" y="5568950"/>
          <p14:tracePt t="54702" x="5505450" y="5524500"/>
          <p14:tracePt t="54720" x="5492750" y="5524500"/>
          <p14:tracePt t="55282" x="5473700" y="5530850"/>
          <p14:tracePt t="55291" x="5461000" y="5530850"/>
          <p14:tracePt t="55302" x="5441950" y="5530850"/>
          <p14:tracePt t="55319" x="5416550" y="5530850"/>
          <p14:tracePt t="55336" x="5391150" y="5537200"/>
          <p14:tracePt t="55352" x="5372100" y="5543550"/>
          <p14:tracePt t="55370" x="5365750" y="5549900"/>
          <p14:tracePt t="55386" x="5359400" y="5549900"/>
          <p14:tracePt t="55610" x="5359400" y="5556250"/>
          <p14:tracePt t="55650" x="5353050" y="5562600"/>
          <p14:tracePt t="55658" x="5340350" y="5575300"/>
          <p14:tracePt t="55668" x="5340350" y="5581650"/>
          <p14:tracePt t="55690" x="5340350" y="5588000"/>
          <p14:tracePt t="55701" x="5321300" y="5626100"/>
          <p14:tracePt t="55719" x="5321300" y="5651500"/>
          <p14:tracePt t="55736" x="5321300" y="5670550"/>
          <p14:tracePt t="55736" x="5321300" y="5683250"/>
          <p14:tracePt t="55756" x="5321300" y="5715000"/>
          <p14:tracePt t="55772" x="5334000" y="5746750"/>
          <p14:tracePt t="55786" x="5346700" y="5784850"/>
          <p14:tracePt t="55804" x="5372100" y="5803900"/>
          <p14:tracePt t="55819" x="5397500" y="5822950"/>
          <p14:tracePt t="55835" x="5435600" y="5835650"/>
          <p14:tracePt t="55852" x="5467350" y="5835650"/>
          <p14:tracePt t="55870" x="5499100" y="5835650"/>
          <p14:tracePt t="55885" x="5518150" y="5835650"/>
          <p14:tracePt t="55902" x="5543550" y="5803900"/>
          <p14:tracePt t="55919" x="5581650" y="5727700"/>
          <p14:tracePt t="55935" x="5613400" y="5664200"/>
          <p14:tracePt t="55935" x="5626100" y="5645150"/>
          <p14:tracePt t="55954" x="5632450" y="5626100"/>
          <p14:tracePt t="55968" x="5645150" y="5613400"/>
          <p14:tracePt t="55987" x="5651500" y="5613400"/>
          <p14:tracePt t="56002" x="5651500" y="5607050"/>
          <p14:tracePt t="56147" x="5657850" y="5607050"/>
          <p14:tracePt t="56153" x="5657850" y="5600700"/>
          <p14:tracePt t="56179" x="5664200" y="5600700"/>
          <p14:tracePt t="56434" x="5676900" y="5600700"/>
          <p14:tracePt t="56442" x="5689600" y="5600700"/>
          <p14:tracePt t="56450" x="5734050" y="5600700"/>
          <p14:tracePt t="56468" x="5778500" y="5600700"/>
          <p14:tracePt t="56485" x="5816600" y="5607050"/>
          <p14:tracePt t="56503" x="5848350" y="5607050"/>
          <p14:tracePt t="56518" x="5854700" y="5607050"/>
          <p14:tracePt t="56534" x="5861050" y="5607050"/>
          <p14:tracePt t="56550" x="5867400" y="5607050"/>
          <p14:tracePt t="56617" x="5867400" y="5600700"/>
          <p14:tracePt t="56633" x="5873750" y="5600700"/>
          <p14:tracePt t="57522" x="5880100" y="5600700"/>
          <p14:tracePt t="58099" x="5892800" y="5607050"/>
          <p14:tracePt t="58106" x="5905500" y="5613400"/>
          <p14:tracePt t="58116" x="5969000" y="5619750"/>
          <p14:tracePt t="58133" x="6045200" y="5632450"/>
          <p14:tracePt t="58150" x="6127750" y="5638800"/>
          <p14:tracePt t="58167" x="6178550" y="5632450"/>
          <p14:tracePt t="58183" x="6191250" y="5632450"/>
          <p14:tracePt t="58202" x="6197600" y="5632450"/>
          <p14:tracePt t="58306" x="6203950" y="5632450"/>
          <p14:tracePt t="58322" x="6216650" y="5632450"/>
          <p14:tracePt t="58330" x="6229350" y="5632450"/>
          <p14:tracePt t="58337" x="6235700" y="5632450"/>
          <p14:tracePt t="58353" x="6242050" y="5632450"/>
          <p14:tracePt t="58365" x="6267450" y="5626100"/>
          <p14:tracePt t="58382" x="6286500" y="5619750"/>
          <p14:tracePt t="58399" x="6292850" y="5619750"/>
          <p14:tracePt t="58415" x="6305550" y="5619750"/>
          <p14:tracePt t="58432" x="6318250" y="5613400"/>
          <p14:tracePt t="58450" x="6330950" y="5607050"/>
          <p14:tracePt t="58465" x="6343650" y="5607050"/>
          <p14:tracePt t="58497" x="6356350" y="5607050"/>
          <p14:tracePt t="58505" x="6362700" y="5607050"/>
          <p14:tracePt t="58515" x="6369050" y="5607050"/>
          <p14:tracePt t="58531" x="6375400" y="5613400"/>
          <p14:tracePt t="58549" x="6381750" y="5613400"/>
          <p14:tracePt t="58565" x="6381750" y="5619750"/>
          <p14:tracePt t="59099" x="6381750" y="5632450"/>
          <p14:tracePt t="59115" x="6388100" y="5651500"/>
          <p14:tracePt t="59122" x="6413500" y="5689600"/>
          <p14:tracePt t="59132" x="6457950" y="5727700"/>
          <p14:tracePt t="59149" x="6496050" y="5759450"/>
          <p14:tracePt t="59166" x="6515100" y="5765800"/>
          <p14:tracePt t="59182" x="6515100" y="5772150"/>
          <p14:tracePt t="59199" x="6515100" y="5765800"/>
          <p14:tracePt t="59266" x="6521450" y="5765800"/>
          <p14:tracePt t="59274" x="6521450" y="5759450"/>
          <p14:tracePt t="59283" x="6527800" y="5753100"/>
          <p14:tracePt t="59299" x="6534150" y="5753100"/>
          <p14:tracePt t="59402" x="6534150" y="5746750"/>
          <p14:tracePt t="59410" x="6540500" y="5740400"/>
          <p14:tracePt t="59418" x="6540500" y="5734050"/>
          <p14:tracePt t="59443" x="6546850" y="5734050"/>
          <p14:tracePt t="59450" x="6553200" y="5734050"/>
          <p14:tracePt t="59465" x="6553200" y="5727700"/>
          <p14:tracePt t="59482" x="6559550" y="5721350"/>
          <p14:tracePt t="59594" x="6565900" y="5721350"/>
          <p14:tracePt t="59738" x="6572250" y="5721350"/>
          <p14:tracePt t="59778" x="6578600" y="5721350"/>
          <p14:tracePt t="59786" x="6584950" y="5721350"/>
          <p14:tracePt t="59818" x="6591300" y="5721350"/>
          <p14:tracePt t="59962" x="6597650" y="5721350"/>
          <p14:tracePt t="60211" x="6604000" y="5721350"/>
          <p14:tracePt t="60218" x="6610350" y="5721350"/>
          <p14:tracePt t="60234" x="6616700" y="5721350"/>
          <p14:tracePt t="60248" x="6642100" y="5721350"/>
          <p14:tracePt t="60267" x="6648450" y="5721350"/>
          <p14:tracePt t="60282" x="6661150" y="5721350"/>
          <p14:tracePt t="60298" x="6667500" y="5721350"/>
          <p14:tracePt t="60314" x="6673850" y="5721350"/>
          <p14:tracePt t="60331" x="6686550" y="5721350"/>
          <p14:tracePt t="60348" x="6699250" y="5721350"/>
          <p14:tracePt t="60366" x="6705600" y="5721350"/>
          <p14:tracePt t="60381" x="6711950" y="5721350"/>
          <p14:tracePt t="60397" x="6718300" y="5721350"/>
          <p14:tracePt t="60414" x="6718300" y="5715000"/>
          <p14:tracePt t="60826" x="6724650" y="5715000"/>
          <p14:tracePt t="60835" x="6737350" y="5715000"/>
          <p14:tracePt t="60847" x="6762750" y="5715000"/>
          <p14:tracePt t="60847" x="6788150" y="5708650"/>
          <p14:tracePt t="60868" x="6832600" y="5715000"/>
          <p14:tracePt t="60880" x="6883400" y="5715000"/>
          <p14:tracePt t="60900" x="6908800" y="5715000"/>
          <p14:tracePt t="60914" x="6915150" y="5715000"/>
          <p14:tracePt t="60931" x="6934200" y="5715000"/>
          <p14:tracePt t="60947" x="6940550" y="5715000"/>
          <p14:tracePt t="60964" x="6946900" y="5715000"/>
          <p14:tracePt t="60985" x="6953250" y="5715000"/>
          <p14:tracePt t="61010" x="6959600" y="5715000"/>
          <p14:tracePt t="61017" x="6965950" y="5715000"/>
          <p14:tracePt t="61030" x="6978650" y="5708650"/>
          <p14:tracePt t="61046" x="6985000" y="5708650"/>
          <p14:tracePt t="61063" x="6991350" y="5708650"/>
          <p14:tracePt t="61082" x="7004050" y="5708650"/>
          <p14:tracePt t="61099" x="7010400" y="5702300"/>
          <p14:tracePt t="61116" x="7016750" y="5702300"/>
          <p14:tracePt t="61138" x="7023100" y="5702300"/>
          <p14:tracePt t="61690" x="7029450" y="5702300"/>
          <p14:tracePt t="61698" x="7035800" y="5702300"/>
          <p14:tracePt t="61722" x="7042150" y="5702300"/>
          <p14:tracePt t="61752" x="7048500" y="5702300"/>
          <p14:tracePt t="61770" x="7054850" y="5702300"/>
          <p14:tracePt t="61786" x="7061200" y="5702300"/>
          <p14:tracePt t="61810" x="7067550" y="5702300"/>
          <p14:tracePt t="61825" x="7073900" y="5702300"/>
          <p14:tracePt t="61841" x="7080250" y="5702300"/>
          <p14:tracePt t="61849" x="7086600" y="5702300"/>
          <p14:tracePt t="61861" x="7092950" y="5702300"/>
          <p14:tracePt t="61880" x="7099300" y="5702300"/>
          <p14:tracePt t="61896" x="7105650" y="5702300"/>
          <p14:tracePt t="62505" x="7112000" y="5702300"/>
          <p14:tracePt t="62537" x="7118350" y="5702300"/>
          <p14:tracePt t="62561" x="7124700" y="5702300"/>
          <p14:tracePt t="63034" x="7181850" y="5695950"/>
          <p14:tracePt t="63042" x="7277100" y="5695950"/>
          <p14:tracePt t="63050" x="7327900" y="5689600"/>
          <p14:tracePt t="63062" x="7454900" y="5683250"/>
          <p14:tracePt t="63080" x="7524750" y="5676900"/>
          <p14:tracePt t="63080" x="7537450" y="5676900"/>
          <p14:tracePt t="63099" x="7550150" y="5676900"/>
          <p14:tracePt t="63112" x="7562850" y="5676900"/>
          <p14:tracePt t="63131" x="7569200" y="5676900"/>
          <p14:tracePt t="63195" x="7588250" y="5670550"/>
          <p14:tracePt t="63201" x="7613650" y="5670550"/>
          <p14:tracePt t="63211" x="7651750" y="5664200"/>
          <p14:tracePt t="63229" x="7670800" y="5664200"/>
          <p14:tracePt t="63247" x="7677150" y="5664200"/>
          <p14:tracePt t="63261" x="7683500" y="5664200"/>
          <p14:tracePt t="63386" x="7689850" y="5664200"/>
          <p14:tracePt t="63394" x="7696200" y="5664200"/>
          <p14:tracePt t="63402" x="7702550" y="5664200"/>
          <p14:tracePt t="63418" x="7715250" y="5664200"/>
          <p14:tracePt t="63434" x="7721600" y="5664200"/>
          <p14:tracePt t="63450" x="7727950" y="5664200"/>
          <p14:tracePt t="63562" x="7734300" y="5664200"/>
          <p14:tracePt t="63570" x="7740650" y="5664200"/>
          <p14:tracePt t="63595" x="7747000" y="5664200"/>
          <p14:tracePt t="65349" x="7715250" y="5619750"/>
          <p14:tracePt t="66098" x="7651750" y="5505450"/>
          <p14:tracePt t="66106" x="7588250" y="5308600"/>
          <p14:tracePt t="66114" x="7531100" y="5086350"/>
          <p14:tracePt t="66126" x="7442200" y="4813300"/>
          <p14:tracePt t="66143" x="7385050" y="4572000"/>
          <p14:tracePt t="66159" x="7334250" y="4413250"/>
          <p14:tracePt t="66159" x="7296150" y="4343400"/>
          <p14:tracePt t="66180" x="7213600" y="4178300"/>
          <p14:tracePt t="66195" x="7156450" y="3943350"/>
          <p14:tracePt t="66212" x="7112000" y="3765550"/>
          <p14:tracePt t="66226" x="7067550" y="3568700"/>
          <p14:tracePt t="66244" x="7042150" y="3454400"/>
          <p14:tracePt t="66260" x="7029450" y="3409950"/>
          <p14:tracePt t="66276" x="7029450" y="3403600"/>
          <p14:tracePt t="66292" x="7029450" y="3397250"/>
          <p14:tracePt t="66514" x="7023100" y="3365500"/>
          <p14:tracePt t="66524" x="7023100" y="3270250"/>
          <p14:tracePt t="66530" x="7004050" y="3105150"/>
          <p14:tracePt t="66542" x="6991350" y="2635250"/>
          <p14:tracePt t="66559" x="6972300" y="2063750"/>
          <p14:tracePt t="66559" x="6959600" y="1803400"/>
          <p14:tracePt t="66579" x="6946900" y="1549400"/>
          <p14:tracePt t="66594" x="6946900" y="1447800"/>
          <p14:tracePt t="66610" x="6946900" y="1416050"/>
          <p14:tracePt t="66628" x="6946900" y="1384300"/>
          <p14:tracePt t="66643" x="6946900" y="1339850"/>
          <p14:tracePt t="66659" x="6946900" y="1314450"/>
          <p14:tracePt t="66677" x="6946900" y="1308100"/>
          <p14:tracePt t="66803" x="6946900" y="1301750"/>
          <p14:tracePt t="66810" x="6946900" y="1244600"/>
          <p14:tracePt t="66826" x="6965950" y="1181100"/>
          <p14:tracePt t="66842" x="6972300" y="1149350"/>
          <p14:tracePt t="66859" x="6972300" y="1136650"/>
          <p14:tracePt t="66876" x="6978650" y="1136650"/>
          <p14:tracePt t="67041" x="6985000" y="1136650"/>
          <p14:tracePt t="67049" x="6997700" y="1143000"/>
          <p14:tracePt t="67057" x="7023100" y="1162050"/>
          <p14:tracePt t="67075" x="7042150" y="1193800"/>
          <p14:tracePt t="67091" x="7105650" y="1225550"/>
          <p14:tracePt t="67109" x="7181850" y="1244600"/>
          <p14:tracePt t="67127" x="7245350" y="1244600"/>
          <p14:tracePt t="67143" x="7289800" y="1244600"/>
          <p14:tracePt t="67159" x="7308850" y="1244600"/>
          <p14:tracePt t="67176" x="7334250" y="1244600"/>
          <p14:tracePt t="67195" x="7340600" y="1244600"/>
          <p14:tracePt t="67250" x="7346950" y="1244600"/>
          <p14:tracePt t="67266" x="7353300" y="1244600"/>
          <p14:tracePt t="67274" x="7366000" y="1244600"/>
          <p14:tracePt t="67282" x="7391400" y="1238250"/>
          <p14:tracePt t="67291" x="7410450" y="1231900"/>
          <p14:tracePt t="67309" x="7429500" y="1219200"/>
          <p14:tracePt t="67325" x="7435850" y="1212850"/>
          <p14:tracePt t="67342" x="7442200" y="1212850"/>
          <p14:tracePt t="67358" x="7442200" y="1206500"/>
          <p14:tracePt t="67386" x="7448550" y="1206500"/>
          <p14:tracePt t="67402" x="7448550" y="1200150"/>
          <p14:tracePt t="67418" x="7448550" y="1193800"/>
          <p14:tracePt t="67442" x="7454900" y="1187450"/>
          <p14:tracePt t="67475" x="7454900" y="1181100"/>
          <p14:tracePt t="67491" x="7461250" y="1181100"/>
          <p14:tracePt t="67498" x="7461250" y="1174750"/>
          <p14:tracePt t="67508" x="7467600" y="1168400"/>
          <p14:tracePt t="67526" x="7467600" y="1162050"/>
          <p14:tracePt t="67541" x="7467600" y="1155700"/>
          <p14:tracePt t="67562" x="7467600" y="1149350"/>
          <p14:tracePt t="67578" x="7473950" y="1149350"/>
          <p14:tracePt t="67591" x="7467600" y="1149350"/>
          <p14:tracePt t="67658" x="7448550" y="1149350"/>
          <p14:tracePt t="67666" x="7435850" y="1149350"/>
          <p14:tracePt t="67674" x="7397750" y="1162050"/>
          <p14:tracePt t="67692" x="7359650" y="1174750"/>
          <p14:tracePt t="67710" x="7327900" y="1200150"/>
          <p14:tracePt t="67724" x="7289800" y="1225550"/>
          <p14:tracePt t="67743" x="7270750" y="1250950"/>
          <p14:tracePt t="67758" x="7232650" y="1270000"/>
          <p14:tracePt t="67775" x="7219950" y="1282700"/>
          <p14:tracePt t="67791" x="7213600" y="1289050"/>
          <p14:tracePt t="67808" x="7207250" y="1301750"/>
          <p14:tracePt t="67826" x="7200900" y="1301750"/>
          <p14:tracePt t="67842" x="7194550" y="1308100"/>
          <p14:tracePt t="67858" x="7194550" y="1314450"/>
          <p14:tracePt t="67882" x="7188200" y="1320800"/>
          <p14:tracePt t="67891" x="7181850" y="1333500"/>
          <p14:tracePt t="67908" x="7175500" y="1339850"/>
          <p14:tracePt t="67924" x="7162800" y="1352550"/>
          <p14:tracePt t="67943" x="7156450" y="1365250"/>
          <p14:tracePt t="67959" x="7150100" y="1371600"/>
          <p14:tracePt t="67974" x="7143750" y="1377950"/>
          <p14:tracePt t="67991" x="7137400" y="1390650"/>
          <p14:tracePt t="68007" x="7124700" y="1409700"/>
          <p14:tracePt t="68027" x="7112000" y="1416050"/>
          <p14:tracePt t="68043" x="7105650" y="1428750"/>
          <p14:tracePt t="68059" x="7086600" y="1454150"/>
          <p14:tracePt t="68075" x="7067550" y="1473200"/>
          <p14:tracePt t="68091" x="7048500" y="1492250"/>
          <p14:tracePt t="68108" x="7042150" y="1498600"/>
          <p14:tracePt t="68125" x="7035800" y="1504950"/>
          <p14:tracePt t="68141" x="7029450" y="1517650"/>
          <p14:tracePt t="68162" x="7023100" y="1517650"/>
          <p14:tracePt t="68174" x="7010400" y="1536700"/>
          <p14:tracePt t="68190" x="6997700" y="1543050"/>
          <p14:tracePt t="68190" x="6985000" y="1543050"/>
          <p14:tracePt t="68212" x="6965950" y="1549400"/>
          <p14:tracePt t="68226" x="6953250" y="1555750"/>
          <p14:tracePt t="68245" x="6946900" y="1555750"/>
          <p14:tracePt t="68258" x="6940550" y="1555750"/>
          <p14:tracePt t="68274" x="6934200" y="1555750"/>
          <p14:tracePt t="68322" x="6927850" y="1549400"/>
          <p14:tracePt t="68330" x="6915150" y="1536700"/>
          <p14:tracePt t="68340" x="6902450" y="1524000"/>
          <p14:tracePt t="68358" x="6889750" y="1511300"/>
          <p14:tracePt t="68374" x="6889750" y="1498600"/>
          <p14:tracePt t="68391" x="6889750" y="1492250"/>
          <p14:tracePt t="68466" x="6889750" y="1485900"/>
          <p14:tracePt t="68474" x="6883400" y="1479550"/>
          <p14:tracePt t="68482" x="6877050" y="1473200"/>
          <p14:tracePt t="68491" x="6870700" y="1473200"/>
          <p14:tracePt t="68514" x="6864350" y="1473200"/>
          <p14:tracePt t="68530" x="6858000" y="1473200"/>
          <p14:tracePt t="68539" x="6838950" y="1460500"/>
          <p14:tracePt t="68557" x="6807200" y="1447800"/>
          <p14:tracePt t="68574" x="6800850" y="1447800"/>
          <p14:tracePt t="68591" x="6794500" y="1447800"/>
          <p14:tracePt t="68607" x="6769100" y="1441450"/>
          <p14:tracePt t="68607" x="6756400" y="1441450"/>
          <p14:tracePt t="68628" x="6750050" y="1441450"/>
          <p14:tracePt t="68640" x="6699250" y="1428750"/>
          <p14:tracePt t="68659" x="6642100" y="1422400"/>
          <p14:tracePt t="68674" x="6610350" y="1409700"/>
          <p14:tracePt t="68691" x="6578600" y="1397000"/>
          <p14:tracePt t="69607" x="6565900" y="1403350"/>
          <p14:tracePt t="69634" x="6546850" y="1422400"/>
          <p14:tracePt t="69642" x="6527800" y="1435100"/>
          <p14:tracePt t="69642" x="6515100" y="1454150"/>
          <p14:tracePt t="69658" x="6496050" y="1466850"/>
          <p14:tracePt t="69675" x="6477000" y="1479550"/>
          <p14:tracePt t="69690" x="6457950" y="1498600"/>
          <p14:tracePt t="69707" x="6445250" y="1511300"/>
          <p14:tracePt t="69724" x="6426200" y="1517650"/>
          <p14:tracePt t="69741" x="6400800" y="1549400"/>
          <p14:tracePt t="69757" x="6343650" y="1606550"/>
          <p14:tracePt t="69773" x="6305550" y="1638300"/>
          <p14:tracePt t="69790" x="6273800" y="1670050"/>
          <p14:tracePt t="69806" x="6235700" y="1708150"/>
          <p14:tracePt t="69823" x="6197600" y="1758950"/>
          <p14:tracePt t="69823" x="6172200" y="1797050"/>
          <p14:tracePt t="69843" x="6153150" y="1816100"/>
          <p14:tracePt t="69855" x="6096000" y="1866900"/>
          <p14:tracePt t="69877" x="6051550" y="1905000"/>
          <p14:tracePt t="69890" x="5994400" y="1974850"/>
          <p14:tracePt t="69906" x="5943600" y="2032000"/>
          <p14:tracePt t="69923" x="5861050" y="2108200"/>
          <p14:tracePt t="69940" x="5829300" y="2159000"/>
          <p14:tracePt t="69957" x="5797550" y="2184400"/>
          <p14:tracePt t="69974" x="5772150" y="2209800"/>
          <p14:tracePt t="69991" x="5740400" y="2241550"/>
          <p14:tracePt t="70007" x="5683250" y="2292350"/>
          <p14:tracePt t="70024" x="5651500" y="2330450"/>
          <p14:tracePt t="70039" x="5626100" y="2368550"/>
          <p14:tracePt t="70055" x="5594350" y="2419350"/>
          <p14:tracePt t="70075" x="5588000" y="2482850"/>
          <p14:tracePt t="70091" x="5588000" y="2520950"/>
          <p14:tracePt t="70106" x="5588000" y="2540000"/>
          <p14:tracePt t="70124" x="5581650" y="2590800"/>
          <p14:tracePt t="70139" x="5568950" y="2647950"/>
          <p14:tracePt t="70156" x="5556250" y="2692400"/>
          <p14:tracePt t="70173" x="5537200" y="2711450"/>
          <p14:tracePt t="70190" x="5530850" y="2743200"/>
          <p14:tracePt t="70206" x="5518150" y="2768600"/>
          <p14:tracePt t="70224" x="5505450" y="2800350"/>
          <p14:tracePt t="70224" x="5499100" y="2806700"/>
          <p14:tracePt t="70243" x="5499100" y="2813050"/>
          <p14:tracePt t="70255" x="5492750" y="2832100"/>
          <p14:tracePt t="70274" x="5492750" y="2844800"/>
          <p14:tracePt t="70290" x="5492750" y="2857500"/>
          <p14:tracePt t="70306" x="5492750" y="2876550"/>
          <p14:tracePt t="70323" x="5492750" y="2882900"/>
          <p14:tracePt t="70339" x="5492750" y="2889250"/>
          <p14:tracePt t="70355" x="5492750" y="2895600"/>
          <p14:tracePt t="70372" x="5492750" y="2901950"/>
          <p14:tracePt t="70418" x="5492750" y="2908300"/>
          <p14:tracePt t="70467" x="5492750" y="2914650"/>
          <p14:tracePt t="70474" x="5492750" y="2971800"/>
          <p14:tracePt t="70492" x="5492750" y="3022600"/>
          <p14:tracePt t="70507" x="5486400" y="3079750"/>
          <p14:tracePt t="70524" x="5486400" y="3098800"/>
          <p14:tracePt t="70539" x="5486400" y="3105150"/>
          <p14:tracePt t="70555" x="5480050" y="3111500"/>
          <p14:tracePt t="70634" x="5454650" y="3124200"/>
          <p14:tracePt t="70642" x="5403850" y="3162300"/>
          <p14:tracePt t="70655" x="5334000" y="3232150"/>
          <p14:tracePt t="70671" x="5257800" y="3289300"/>
          <p14:tracePt t="70688" x="5207000" y="3346450"/>
          <p14:tracePt t="70688" x="5175250" y="3378200"/>
          <p14:tracePt t="70705" x="5137150" y="3416300"/>
          <p14:tracePt t="70721" x="5118100" y="3448050"/>
          <p14:tracePt t="70737" x="5105400" y="3467100"/>
          <p14:tracePt t="70755" x="5099050" y="3473450"/>
          <p14:tracePt t="71234" x="5086350" y="3486150"/>
          <p14:tracePt t="71242" x="5080000" y="3492500"/>
          <p14:tracePt t="71254" x="5080000" y="3498850"/>
          <p14:tracePt t="71271" x="5073650" y="3505200"/>
          <p14:tracePt t="71292" x="5041900" y="3530600"/>
          <p14:tracePt t="71307" x="5022850" y="3549650"/>
          <p14:tracePt t="71324" x="5003800" y="3562350"/>
          <p14:tracePt t="71339" x="4984750" y="3587750"/>
          <p14:tracePt t="71355" x="4959350" y="3625850"/>
          <p14:tracePt t="71373" x="4940300" y="3663950"/>
          <p14:tracePt t="71389" x="4889500" y="3721100"/>
          <p14:tracePt t="71405" x="4838700" y="3790950"/>
          <p14:tracePt t="71422" x="4781550" y="3867150"/>
          <p14:tracePt t="71439" x="4730750" y="3924300"/>
          <p14:tracePt t="71455" x="4692650" y="3968750"/>
          <p14:tracePt t="71455" x="4673600" y="3987800"/>
          <p14:tracePt t="71475" x="4648200" y="4019550"/>
          <p14:tracePt t="71489" x="4578350" y="4102100"/>
          <p14:tracePt t="71507" x="4527550" y="4191000"/>
          <p14:tracePt t="71524" x="4464050" y="4305300"/>
          <p14:tracePt t="71537" x="4419600" y="4406900"/>
          <p14:tracePt t="71554" x="4381500" y="4489450"/>
          <p14:tracePt t="71572" x="4349750" y="4578350"/>
          <p14:tracePt t="71588" x="4330700" y="4641850"/>
          <p14:tracePt t="71605" x="4324350" y="4660900"/>
          <p14:tracePt t="71623" x="4311650" y="4699000"/>
          <p14:tracePt t="71639" x="4305300" y="4730750"/>
          <p14:tracePt t="71655" x="4305300" y="4737100"/>
          <p14:tracePt t="71671" x="4298950" y="4737100"/>
          <p14:tracePt t="71688" x="4298950" y="4730750"/>
          <p14:tracePt t="72074" x="4267200" y="4679950"/>
          <p14:tracePt t="72082" x="4191000" y="4578350"/>
          <p14:tracePt t="72090" x="4006850" y="4324350"/>
          <p14:tracePt t="72104" x="3581400" y="3714750"/>
          <p14:tracePt t="72124" x="3460750" y="3568700"/>
          <p14:tracePt t="72138" x="3390900" y="3505200"/>
          <p14:tracePt t="72155" x="3378200" y="3492500"/>
          <p14:tracePt t="72171" x="3371850" y="3479800"/>
          <p14:tracePt t="72211" x="3352800" y="3467100"/>
          <p14:tracePt t="72218" x="3340100" y="3448050"/>
          <p14:tracePt t="72227" x="3308350" y="3416300"/>
          <p14:tracePt t="72237" x="3270250" y="3378200"/>
          <p14:tracePt t="72255" x="3257550" y="3359150"/>
          <p14:tracePt t="72272" x="3257550" y="3352800"/>
          <p14:tracePt t="72287" x="3244850" y="3340100"/>
          <p14:tracePt t="72287" x="3238500" y="3333750"/>
          <p14:tracePt t="72307" x="3238500" y="3314700"/>
          <p14:tracePt t="72323" x="3251200" y="3302000"/>
          <p14:tracePt t="72340" x="3257550" y="3302000"/>
          <p14:tracePt t="72562" x="3270250" y="3289300"/>
          <p14:tracePt t="72570" x="3295650" y="3276600"/>
          <p14:tracePt t="72578" x="3321050" y="3263900"/>
          <p14:tracePt t="72587" x="3365500" y="3232150"/>
          <p14:tracePt t="72604" x="3390900" y="3200400"/>
          <p14:tracePt t="72622" x="3409950" y="3175000"/>
          <p14:tracePt t="72638" x="3416300" y="3162300"/>
          <p14:tracePt t="72654" x="3422650" y="3162300"/>
          <p14:tracePt t="72670" x="3422650" y="3136900"/>
          <p14:tracePt t="73434" x="3435350" y="3086100"/>
          <p14:tracePt t="73443" x="3448050" y="3016250"/>
          <p14:tracePt t="73453" x="3473450" y="2946400"/>
          <p14:tracePt t="73470" x="3486150" y="2914650"/>
          <p14:tracePt t="73487" x="3498850" y="2882900"/>
          <p14:tracePt t="73504" x="3511550" y="2857500"/>
          <p14:tracePt t="73504" x="3517900" y="2851150"/>
          <p14:tracePt t="73524" x="3524250" y="2844800"/>
          <p14:tracePt t="73540" x="3530600" y="2844800"/>
          <p14:tracePt t="74379" x="3562350" y="2838450"/>
          <p14:tracePt t="74386" x="3581400" y="2838450"/>
          <p14:tracePt t="74394" x="3619500" y="2832100"/>
          <p14:tracePt t="74403" x="3689350" y="2825750"/>
          <p14:tracePt t="74419" x="3721100" y="2825750"/>
          <p14:tracePt t="74436" x="3771900" y="2806700"/>
          <p14:tracePt t="74454" x="3829050" y="2800350"/>
          <p14:tracePt t="74469" x="3867150" y="2794000"/>
          <p14:tracePt t="74486" x="3892550" y="2774950"/>
          <p14:tracePt t="74503" x="3898900" y="2774950"/>
          <p14:tracePt t="74519" x="3905250" y="2774950"/>
          <p14:tracePt t="74578" x="3911600" y="2774950"/>
          <p14:tracePt t="74594" x="3911600" y="2768600"/>
          <p14:tracePt t="74602" x="3917950" y="2768600"/>
          <p14:tracePt t="74618" x="3924300" y="2768600"/>
          <p14:tracePt t="74714" x="3930650" y="2768600"/>
          <p14:tracePt t="74722" x="3949700" y="2755900"/>
          <p14:tracePt t="74735" x="3968750" y="2736850"/>
          <p14:tracePt t="74752" x="3975100" y="2736850"/>
          <p14:tracePt t="74768" x="3987800" y="2736850"/>
          <p14:tracePt t="74788" x="4000500" y="2736850"/>
          <p14:tracePt t="74802" x="4006850" y="2730500"/>
          <p14:tracePt t="74818" x="4013200" y="2730500"/>
          <p14:tracePt t="74835" x="4019550" y="2730500"/>
          <p14:tracePt t="74859" x="4025900" y="2730500"/>
          <p14:tracePt t="74868" x="4032250" y="2730500"/>
          <p14:tracePt t="74890" x="4038600" y="2730500"/>
          <p14:tracePt t="75306" x="4064000" y="2730500"/>
          <p14:tracePt t="75314" x="4089400" y="2730500"/>
          <p14:tracePt t="75322" x="4152900" y="2724150"/>
          <p14:tracePt t="75334" x="4260850" y="2711450"/>
          <p14:tracePt t="75351" x="4368800" y="2692400"/>
          <p14:tracePt t="75351" x="4400550" y="2692400"/>
          <p14:tracePt t="75371" x="4457700" y="2692400"/>
          <p14:tracePt t="75387" x="4489450" y="2692400"/>
          <p14:tracePt t="75403" x="4508500" y="2686050"/>
          <p14:tracePt t="75418" x="4514850" y="2679700"/>
          <p14:tracePt t="75435" x="4546600" y="2679700"/>
          <p14:tracePt t="75452" x="4584700" y="2673350"/>
          <p14:tracePt t="75469" x="4616450" y="2673350"/>
          <p14:tracePt t="75485" x="4641850" y="2667000"/>
          <p14:tracePt t="75503" x="4654550" y="2667000"/>
          <p14:tracePt t="75518" x="4660900" y="2667000"/>
          <p14:tracePt t="75534" x="4667250" y="2667000"/>
          <p14:tracePt t="75551" x="4686300" y="2667000"/>
          <p14:tracePt t="75570" x="4699000" y="2667000"/>
          <p14:tracePt t="75588" x="4718050" y="2660650"/>
          <p14:tracePt t="75602" x="4730750" y="2660650"/>
          <p14:tracePt t="75619" x="4737100" y="2660650"/>
          <p14:tracePt t="75634" x="4743450" y="2654300"/>
          <p14:tracePt t="75970" x="4762500" y="2654300"/>
          <p14:tracePt t="75978" x="4775200" y="2654300"/>
          <p14:tracePt t="75986" x="4819650" y="2654300"/>
          <p14:tracePt t="75986" x="4851400" y="2660650"/>
          <p14:tracePt t="76002" x="4940300" y="2660650"/>
          <p14:tracePt t="76019" x="4991100" y="2660650"/>
          <p14:tracePt t="76034" x="5041900" y="2660650"/>
          <p14:tracePt t="76050" x="5092700" y="2660650"/>
          <p14:tracePt t="76069" x="5118100" y="2654300"/>
          <p14:tracePt t="76086" x="5149850" y="2654300"/>
          <p14:tracePt t="76101" x="5187950" y="2641600"/>
          <p14:tracePt t="76120" x="5257800" y="2635250"/>
          <p14:tracePt t="76135" x="5321300" y="2628900"/>
          <p14:tracePt t="76151" x="5365750" y="2628900"/>
          <p14:tracePt t="76151" x="5384800" y="2628900"/>
          <p14:tracePt t="76170" x="5403850" y="2628900"/>
          <p14:tracePt t="76183" x="5422900" y="2628900"/>
          <p14:tracePt t="76183" x="5435600" y="2628900"/>
          <p14:tracePt t="76202" x="5441950" y="2628900"/>
          <p14:tracePt t="76227" x="5448300" y="2628900"/>
          <p14:tracePt t="76290" x="5454650" y="2628900"/>
          <p14:tracePt t="76298" x="5467350" y="2628900"/>
          <p14:tracePt t="76306" x="5473700" y="2628900"/>
          <p14:tracePt t="76317" x="5486400" y="2628900"/>
          <p14:tracePt t="76335" x="5492750" y="2628900"/>
          <p14:tracePt t="76350" x="5499100" y="2628900"/>
          <p14:tracePt t="76627" x="5505450" y="2628900"/>
          <p14:tracePt t="76634" x="5537200" y="2628900"/>
          <p14:tracePt t="76642" x="5556250" y="2628900"/>
          <p14:tracePt t="76650" x="5607050" y="2635250"/>
          <p14:tracePt t="76667" x="5645150" y="2635250"/>
          <p14:tracePt t="76684" x="5651500" y="2635250"/>
          <p14:tracePt t="76700" x="5657850" y="2635250"/>
          <p14:tracePt t="77074" x="5664200" y="2635250"/>
          <p14:tracePt t="77083" x="5670550" y="2641600"/>
          <p14:tracePt t="77090" x="5676900" y="2641600"/>
          <p14:tracePt t="77099" x="5695950" y="2654300"/>
          <p14:tracePt t="77119" x="5740400" y="2660650"/>
          <p14:tracePt t="77134" x="5784850" y="2660650"/>
          <p14:tracePt t="77150" x="5842000" y="2679700"/>
          <p14:tracePt t="77166" x="5886450" y="2692400"/>
          <p14:tracePt t="77184" x="5905500" y="2692400"/>
          <p14:tracePt t="77200" x="5918200" y="2692400"/>
          <p14:tracePt t="77290" x="5924550" y="2692400"/>
          <p14:tracePt t="77307" x="5930900" y="2692400"/>
          <p14:tracePt t="77322" x="5930900" y="2698750"/>
          <p14:tracePt t="77410" x="5930900" y="2705100"/>
          <p14:tracePt t="77418" x="5880100" y="2774950"/>
          <p14:tracePt t="77435" x="5842000" y="2819400"/>
          <p14:tracePt t="77450" x="5810250" y="2876550"/>
          <p14:tracePt t="77466" x="5810250" y="2921000"/>
          <p14:tracePt t="77482" x="5810250" y="2940050"/>
          <p14:tracePt t="77500" x="5810250" y="2965450"/>
          <p14:tracePt t="77516" x="5810250" y="2990850"/>
          <p14:tracePt t="77533" x="5810250" y="3009900"/>
          <p14:tracePt t="77549" x="5810250" y="3022600"/>
          <p14:tracePt t="77566" x="5810250" y="3028950"/>
          <p14:tracePt t="77583" x="5803900" y="3028950"/>
          <p14:tracePt t="77602" x="5797550" y="3035300"/>
          <p14:tracePt t="77626" x="5797550" y="3041650"/>
          <p14:tracePt t="77634" x="5778500" y="3060700"/>
          <p14:tracePt t="77650" x="5759450" y="3079750"/>
          <p14:tracePt t="77666" x="5753100" y="3098800"/>
          <p14:tracePt t="77683" x="5746750" y="3098800"/>
          <p14:tracePt t="77700" x="5746750" y="3092450"/>
          <p14:tracePt t="77946" x="5746750" y="3086100"/>
          <p14:tracePt t="77978" x="5753100" y="3086100"/>
          <p14:tracePt t="77994" x="5753100" y="3079750"/>
          <p14:tracePt t="78138" x="5759450" y="3079750"/>
          <p14:tracePt t="78162" x="5759450" y="3073400"/>
          <p14:tracePt t="78171" x="5765800" y="3067050"/>
          <p14:tracePt t="78182" x="5772150" y="3067050"/>
          <p14:tracePt t="78199" x="5778500" y="3067050"/>
          <p14:tracePt t="78216" x="5791200" y="3067050"/>
          <p14:tracePt t="78346" x="5797550" y="3079750"/>
          <p14:tracePt t="78354" x="5810250" y="3086100"/>
          <p14:tracePt t="78365" x="5829300" y="3098800"/>
          <p14:tracePt t="78383" x="5842000" y="3111500"/>
          <p14:tracePt t="78399" x="5848350" y="3111500"/>
          <p14:tracePt t="78415" x="5861050" y="3117850"/>
          <p14:tracePt t="78433" x="5867400" y="3117850"/>
          <p14:tracePt t="78450" x="5880100" y="3117850"/>
          <p14:tracePt t="78467" x="5899150" y="3117850"/>
          <p14:tracePt t="78482" x="5918200" y="3117850"/>
          <p14:tracePt t="78500" x="5924550" y="3117850"/>
          <p14:tracePt t="78515" x="5943600" y="3117850"/>
          <p14:tracePt t="78532" x="5956300" y="3117850"/>
          <p14:tracePt t="78549" x="5969000" y="3117850"/>
          <p14:tracePt t="78566" x="5981700" y="3117850"/>
          <p14:tracePt t="78585" x="5988050" y="3117850"/>
          <p14:tracePt t="78599" x="6000750" y="3111500"/>
          <p14:tracePt t="78599" x="6007100" y="3111500"/>
          <p14:tracePt t="78619" x="6013450" y="3098800"/>
          <p14:tracePt t="78634" x="6013450" y="3086100"/>
          <p14:tracePt t="78651" x="6019800" y="3079750"/>
          <p14:tracePt t="78667" x="6019800" y="3073400"/>
          <p14:tracePt t="78690" x="6032500" y="3073400"/>
          <p14:tracePt t="78913" x="6051550" y="3073400"/>
          <p14:tracePt t="78922" x="6076950" y="3073400"/>
          <p14:tracePt t="78931" x="6115050" y="3073400"/>
          <p14:tracePt t="78949" x="6153150" y="3060700"/>
          <p14:tracePt t="78965" x="6197600" y="3035300"/>
          <p14:tracePt t="78982" x="6223000" y="3003550"/>
          <p14:tracePt t="78982" x="6223000" y="2997200"/>
          <p14:tracePt t="79002" x="6229350" y="2990850"/>
          <p14:tracePt t="79015" x="6235700" y="2971800"/>
          <p14:tracePt t="79015" x="6248400" y="2965450"/>
          <p14:tracePt t="79034" x="6254750" y="2959100"/>
          <p14:tracePt t="79047" x="6273800" y="2946400"/>
          <p14:tracePt t="79066" x="6273800" y="2940050"/>
          <p14:tracePt t="79090" x="6280150" y="2940050"/>
          <p14:tracePt t="79098" x="6292850" y="2933700"/>
          <p14:tracePt t="79114" x="6299200" y="2921000"/>
          <p14:tracePt t="79131" x="6305550" y="2914650"/>
          <p14:tracePt t="79148" x="6311900" y="2914650"/>
          <p14:tracePt t="79164" x="6318250" y="2901950"/>
          <p14:tracePt t="79181" x="6318250" y="2895600"/>
          <p14:tracePt t="79210" x="6324600" y="2895600"/>
          <p14:tracePt t="79226" x="6330950" y="2895600"/>
          <p14:tracePt t="79314" x="6337300" y="2895600"/>
          <p14:tracePt t="79418" x="6343650" y="2895600"/>
          <p14:tracePt t="79434" x="6343650" y="2889250"/>
          <p14:tracePt t="79450" x="6350000" y="2889250"/>
          <p14:tracePt t="79458" x="6350000" y="2882900"/>
          <p14:tracePt t="79475" x="6356350" y="2882900"/>
          <p14:tracePt t="79482" x="6362700" y="2882900"/>
          <p14:tracePt t="79506" x="6369050" y="2882900"/>
          <p14:tracePt t="79546" x="6375400" y="2882900"/>
          <p14:tracePt t="79578" x="6375400" y="2876550"/>
          <p14:tracePt t="79594" x="6381750" y="2876550"/>
          <p14:tracePt t="79602" x="6388100" y="2876550"/>
          <p14:tracePt t="79618" x="6394450" y="2876550"/>
          <p14:tracePt t="79658" x="6394450" y="2870200"/>
          <p14:tracePt t="79666" x="6394450" y="2863850"/>
          <p14:tracePt t="79738" x="6394450" y="2857500"/>
          <p14:tracePt t="79762" x="6400800" y="2857500"/>
          <p14:tracePt t="79778" x="6400800" y="2851150"/>
          <p14:tracePt t="79810" x="6407150" y="2851150"/>
          <p14:tracePt t="79835" x="6407150" y="2844800"/>
          <p14:tracePt t="79842" x="6413500" y="2844800"/>
          <p14:tracePt t="79858" x="6413500" y="2838450"/>
          <p14:tracePt t="79867" x="6419850" y="2832100"/>
          <p14:tracePt t="79898" x="6419850" y="2825750"/>
          <p14:tracePt t="79915" x="6426200" y="2825750"/>
          <p14:tracePt t="79930" x="6426200" y="2819400"/>
          <p14:tracePt t="79947" x="6426200" y="2813050"/>
          <p14:tracePt t="79970" x="6426200" y="2800350"/>
          <p14:tracePt t="79986" x="6426200" y="2794000"/>
          <p14:tracePt t="80003" x="6432550" y="2787650"/>
          <p14:tracePt t="80018" x="6432550" y="2781300"/>
          <p14:tracePt t="80025" x="6432550" y="2774950"/>
          <p14:tracePt t="80057" x="6432550" y="2768600"/>
          <p14:tracePt t="80105" x="6438900" y="2768600"/>
          <p14:tracePt t="80858" x="6457950" y="2762250"/>
          <p14:tracePt t="80866" x="6470650" y="2762250"/>
          <p14:tracePt t="80880" x="6515100" y="2762250"/>
          <p14:tracePt t="80901" x="6546850" y="2762250"/>
          <p14:tracePt t="80914" x="6584950" y="2755900"/>
          <p14:tracePt t="80930" x="6610350" y="2755900"/>
          <p14:tracePt t="80948" x="6635750" y="2755900"/>
          <p14:tracePt t="80963" x="6667500" y="2755900"/>
          <p14:tracePt t="80980" x="6692900" y="2755900"/>
          <p14:tracePt t="80998" x="6718300" y="2755900"/>
          <p14:tracePt t="81014" x="6743700" y="2755900"/>
          <p14:tracePt t="81031" x="6775450" y="2755900"/>
          <p14:tracePt t="81047" x="6819900" y="2755900"/>
          <p14:tracePt t="81047" x="6832600" y="2755900"/>
          <p14:tracePt t="81067" x="6845300" y="2755900"/>
          <p14:tracePt t="81079" x="6870700" y="2755900"/>
          <p14:tracePt t="81097" x="6870700" y="2762250"/>
          <p14:tracePt t="81354" x="6870700" y="2768600"/>
          <p14:tracePt t="81371" x="6864350" y="2774950"/>
          <p14:tracePt t="81378" x="6858000" y="2781300"/>
          <p14:tracePt t="81386" x="6851650" y="2781300"/>
          <p14:tracePt t="81402" x="6845300" y="2787650"/>
          <p14:tracePt t="81434" x="6838950" y="2787650"/>
          <p14:tracePt t="81442" x="6838950" y="2794000"/>
          <p14:tracePt t="81450" x="6826250" y="2806700"/>
          <p14:tracePt t="81462" x="6813550" y="2819400"/>
          <p14:tracePt t="81479" x="6788150" y="2844800"/>
          <p14:tracePt t="81479" x="6769100" y="2851150"/>
          <p14:tracePt t="81500" x="6762750" y="2863850"/>
          <p14:tracePt t="81515" x="6750050" y="2876550"/>
          <p14:tracePt t="81530" x="6731000" y="2895600"/>
          <p14:tracePt t="81547" x="6718300" y="2908300"/>
          <p14:tracePt t="81563" x="6705600" y="2927350"/>
          <p14:tracePt t="81580" x="6692900" y="2940050"/>
          <p14:tracePt t="81597" x="6686550" y="2946400"/>
          <p14:tracePt t="81613" x="6686550" y="2952750"/>
          <p14:tracePt t="81629" x="6673850" y="2965450"/>
          <p14:tracePt t="81629" x="6667500" y="2965450"/>
          <p14:tracePt t="81650" x="6661150" y="2971800"/>
          <p14:tracePt t="81663" x="6648450" y="2984500"/>
          <p14:tracePt t="81663" x="6642100" y="2990850"/>
          <p14:tracePt t="81682" x="6635750" y="2990850"/>
          <p14:tracePt t="81696" x="6616700" y="3003550"/>
          <p14:tracePt t="81713" x="6604000" y="3016250"/>
          <p14:tracePt t="81730" x="6591300" y="3022600"/>
          <p14:tracePt t="81747" x="6584950" y="3035300"/>
          <p14:tracePt t="81763" x="6578600" y="3035300"/>
          <p14:tracePt t="81779" x="6572250" y="3048000"/>
          <p14:tracePt t="81796" x="6559550" y="3060700"/>
          <p14:tracePt t="81813" x="6546850" y="3067050"/>
          <p14:tracePt t="81830" x="6540500" y="3073400"/>
          <p14:tracePt t="81846" x="6527800" y="3086100"/>
          <p14:tracePt t="81863" x="6521450" y="3098800"/>
          <p14:tracePt t="81880" x="6515100" y="3111500"/>
          <p14:tracePt t="81898" x="6508750" y="3111500"/>
          <p14:tracePt t="82813" x="6508750" y="3117850"/>
          <p14:tracePt t="83202" x="6496050" y="3130550"/>
          <p14:tracePt t="83211" x="6483350" y="3136900"/>
          <p14:tracePt t="83218" x="6483350" y="3149600"/>
          <p14:tracePt t="83228" x="6470650" y="3162300"/>
          <p14:tracePt t="83246" x="6451600" y="3181350"/>
          <p14:tracePt t="83262" x="6426200" y="3206750"/>
          <p14:tracePt t="83278" x="6407150" y="3238500"/>
          <p14:tracePt t="83295" x="6381750" y="3270250"/>
          <p14:tracePt t="83312" x="6362700" y="3302000"/>
          <p14:tracePt t="83312" x="6350000" y="3327400"/>
          <p14:tracePt t="83331" x="6324600" y="3359150"/>
          <p14:tracePt t="83347" x="6280150" y="3403600"/>
          <p14:tracePt t="83362" x="6242050" y="3448050"/>
          <p14:tracePt t="83379" x="6197600" y="3492500"/>
          <p14:tracePt t="83396" x="6172200" y="3511550"/>
          <p14:tracePt t="83412" x="6153150" y="3536950"/>
          <p14:tracePt t="83428" x="6140450" y="3556000"/>
          <p14:tracePt t="83445" x="6121400" y="3575050"/>
          <p14:tracePt t="83462" x="6089650" y="3606800"/>
          <p14:tracePt t="83478" x="6070600" y="3632200"/>
          <p14:tracePt t="83478" x="6045200" y="3651250"/>
          <p14:tracePt t="83498" x="6032500" y="3657600"/>
          <p14:tracePt t="83511" x="6007100" y="3683000"/>
          <p14:tracePt t="83511" x="6000750" y="3695700"/>
          <p14:tracePt t="83531" x="5975350" y="3721100"/>
          <p14:tracePt t="83546" x="5943600" y="3759200"/>
          <p14:tracePt t="83563" x="5861050" y="3841750"/>
          <p14:tracePt t="83578" x="5791200" y="3905250"/>
          <p14:tracePt t="83595" x="5721350" y="3968750"/>
          <p14:tracePt t="83611" x="5651500" y="4032250"/>
          <p14:tracePt t="83628" x="5619750" y="4076700"/>
          <p14:tracePt t="83645" x="5594350" y="4102100"/>
          <p14:tracePt t="83662" x="5568950" y="4127500"/>
          <p14:tracePt t="83678" x="5543550" y="4152900"/>
          <p14:tracePt t="83695" x="5524500" y="4171950"/>
          <p14:tracePt t="83711" x="5486400" y="4203700"/>
          <p14:tracePt t="83711" x="5480050" y="4210050"/>
          <p14:tracePt t="83730" x="5473700" y="4216400"/>
          <p14:tracePt t="83730" x="5473700" y="4222750"/>
          <p14:tracePt t="83747" x="5467350" y="4229100"/>
          <p14:tracePt t="83763" x="5461000" y="4229100"/>
          <p14:tracePt t="83794" x="5461000" y="4235450"/>
          <p14:tracePt t="83810" x="5454650" y="4248150"/>
          <p14:tracePt t="83826" x="5454650" y="4254500"/>
          <p14:tracePt t="83842" x="5454650" y="4267200"/>
          <p14:tracePt t="83850" x="5454650" y="4273550"/>
          <p14:tracePt t="83860" x="5454650" y="4292600"/>
          <p14:tracePt t="83878" x="5454650" y="4298950"/>
          <p14:tracePt t="83894" x="5461000" y="4305300"/>
          <p14:tracePt t="83922" x="5473700" y="4318000"/>
          <p14:tracePt t="83931" x="5486400" y="4324350"/>
          <p14:tracePt t="83944" x="5499100" y="4337050"/>
          <p14:tracePt t="83963" x="5499100" y="4343400"/>
          <p14:tracePt t="83986" x="5505450" y="4349750"/>
          <p14:tracePt t="84082" x="5511800" y="4349750"/>
          <p14:tracePt t="84090" x="5524500" y="4362450"/>
          <p14:tracePt t="84098" x="5549900" y="4375150"/>
          <p14:tracePt t="84110" x="5556250" y="4381500"/>
          <p14:tracePt t="84128" x="5549900" y="4381500"/>
          <p14:tracePt t="84650" x="5530850" y="4387850"/>
          <p14:tracePt t="84658" x="5480050" y="4394200"/>
          <p14:tracePt t="84666" x="5435600" y="4394200"/>
          <p14:tracePt t="84677" x="5346700" y="4400550"/>
          <p14:tracePt t="84694" x="5270500" y="4394200"/>
          <p14:tracePt t="84711" x="5187950" y="4375150"/>
          <p14:tracePt t="84711" x="5168900" y="4375150"/>
          <p14:tracePt t="84730" x="5149850" y="4356100"/>
          <p14:tracePt t="84743" x="5105400" y="4311650"/>
          <p14:tracePt t="84743" x="5060950" y="4260850"/>
          <p14:tracePt t="84762" x="5003800" y="4210050"/>
          <p14:tracePt t="84778" x="4991100" y="4191000"/>
          <p14:tracePt t="84796" x="4972050" y="4184650"/>
          <p14:tracePt t="84811" x="4959350" y="4184650"/>
          <p14:tracePt t="84827" x="4953000" y="4184650"/>
          <p14:tracePt t="84851" x="4946650" y="4184650"/>
          <p14:tracePt t="84947" x="4940300" y="4178300"/>
          <p14:tracePt t="84970" x="4908550" y="4178300"/>
          <p14:tracePt t="84986" x="4870450" y="4178300"/>
          <p14:tracePt t="84994" x="4832350" y="4171950"/>
          <p14:tracePt t="85002" x="4819650" y="4171950"/>
          <p14:tracePt t="85011" x="4813300" y="4171950"/>
          <p14:tracePt t="85027" x="4787900" y="4165600"/>
          <p14:tracePt t="85082" x="4756150" y="4165600"/>
          <p14:tracePt t="85090" x="4711700" y="4165600"/>
          <p14:tracePt t="85099" x="4673600" y="4165600"/>
          <p14:tracePt t="85109" x="4629150" y="4165600"/>
          <p14:tracePt t="85127" x="4591050" y="4171950"/>
          <p14:tracePt t="85143" x="4540250" y="4178300"/>
          <p14:tracePt t="85160" x="4495800" y="4178300"/>
          <p14:tracePt t="85160" x="4476750" y="4178300"/>
          <p14:tracePt t="85180" x="4470400" y="4178300"/>
          <p14:tracePt t="85195" x="4457700" y="4178300"/>
          <p14:tracePt t="85210" x="4432300" y="4178300"/>
          <p14:tracePt t="85226" x="4425950" y="4178300"/>
          <p14:tracePt t="85274" x="4425950" y="4184650"/>
          <p14:tracePt t="85489" x="4406900" y="4184650"/>
          <p14:tracePt t="85498" x="4343400" y="4191000"/>
          <p14:tracePt t="85509" x="4235450" y="4191000"/>
          <p14:tracePt t="85527" x="4159250" y="4191000"/>
          <p14:tracePt t="85543" x="4133850" y="4184650"/>
          <p14:tracePt t="85559" x="4121150" y="4178300"/>
          <p14:tracePt t="85578" x="4095750" y="4171950"/>
          <p14:tracePt t="85594" x="4064000" y="4152900"/>
          <p14:tracePt t="85611" x="4051300" y="4146550"/>
          <p14:tracePt t="85626" x="4025900" y="4140200"/>
          <p14:tracePt t="85643" x="4013200" y="4133850"/>
          <p14:tracePt t="85659" x="4000500" y="4133850"/>
          <p14:tracePt t="85676" x="3994150" y="4133850"/>
          <p14:tracePt t="85730" x="3994150" y="4127500"/>
          <p14:tracePt t="85922" x="3994150" y="4121150"/>
          <p14:tracePt t="86010" x="3994150" y="4114800"/>
          <p14:tracePt t="86018" x="3994150" y="4108450"/>
          <p14:tracePt t="86025" x="3994150" y="4102100"/>
          <p14:tracePt t="86042" x="3994150" y="4095750"/>
          <p14:tracePt t="86266" x="4000500" y="4089400"/>
          <p14:tracePt t="87243" x="4019550" y="4089400"/>
          <p14:tracePt t="87249" x="4038600" y="4089400"/>
          <p14:tracePt t="87259" x="4102100" y="4095750"/>
          <p14:tracePt t="87275" x="4165600" y="4102100"/>
          <p14:tracePt t="87291" x="4222750" y="4102100"/>
          <p14:tracePt t="87308" x="4260850" y="4102100"/>
          <p14:tracePt t="87325" x="4286250" y="4102100"/>
          <p14:tracePt t="87342" x="4311650" y="4102100"/>
          <p14:tracePt t="87358" x="4330700" y="4102100"/>
          <p14:tracePt t="87358" x="4343400" y="4102100"/>
          <p14:tracePt t="87378" x="4362450" y="4102100"/>
          <p14:tracePt t="87391" x="4406900" y="4102100"/>
          <p14:tracePt t="87391" x="4438650" y="4102100"/>
          <p14:tracePt t="87411" x="4457700" y="4095750"/>
          <p14:tracePt t="87411" x="4483100" y="4089400"/>
          <p14:tracePt t="87427" x="4540250" y="4089400"/>
          <p14:tracePt t="87444" x="4597400" y="4089400"/>
          <p14:tracePt t="87460" x="4654550" y="4089400"/>
          <p14:tracePt t="87475" x="4699000" y="4108450"/>
          <p14:tracePt t="87493" x="4730750" y="4108450"/>
          <p14:tracePt t="87508" x="4749800" y="4114800"/>
          <p14:tracePt t="87526" x="4756150" y="4114800"/>
          <p14:tracePt t="87541" x="4756150" y="4121150"/>
          <p14:tracePt t="88170" x="4749800" y="4140200"/>
          <p14:tracePt t="88179" x="4730750" y="4152900"/>
          <p14:tracePt t="88190" x="4718050" y="4165600"/>
          <p14:tracePt t="88207" x="4705350" y="4171950"/>
          <p14:tracePt t="88207" x="4705350" y="4178300"/>
          <p14:tracePt t="88226" x="4699000" y="4184650"/>
          <p14:tracePt t="88226" x="4699000" y="4191000"/>
          <p14:tracePt t="88243" x="4692650" y="4191000"/>
          <p14:tracePt t="88275" x="4686300" y="4203700"/>
          <p14:tracePt t="88402" x="4679950" y="4222750"/>
          <p14:tracePt t="88410" x="4673600" y="4248150"/>
          <p14:tracePt t="88423" x="4667250" y="4286250"/>
          <p14:tracePt t="88444" x="4667250" y="4311650"/>
          <p14:tracePt t="88459" x="4660900" y="4330700"/>
          <p14:tracePt t="88475" x="4648200" y="4343400"/>
          <p14:tracePt t="88492" x="4616450" y="4362450"/>
          <p14:tracePt t="88507" x="4603750" y="4381500"/>
          <p14:tracePt t="88525" x="4578350" y="4406900"/>
          <p14:tracePt t="88540" x="4565650" y="4419600"/>
          <p14:tracePt t="88557" x="4546600" y="4438650"/>
          <p14:tracePt t="88574" x="4527550" y="4464050"/>
          <p14:tracePt t="88591" x="4502150" y="4489450"/>
          <p14:tracePt t="88607" x="4483100" y="4502150"/>
          <p14:tracePt t="88607" x="4476750" y="4508500"/>
          <p14:tracePt t="88627" x="4476750" y="4521200"/>
          <p14:tracePt t="88639" x="4464050" y="4533900"/>
          <p14:tracePt t="88659" x="4451350" y="4540250"/>
          <p14:tracePt t="88674" x="4445000" y="4546600"/>
          <p14:tracePt t="88689" x="4432300" y="4565650"/>
          <p14:tracePt t="88706" x="4425950" y="4572000"/>
          <p14:tracePt t="88723" x="4419600" y="4578350"/>
          <p14:tracePt t="88742" x="4413250" y="4578350"/>
          <p14:tracePt t="88756" x="4406900" y="4591050"/>
          <p14:tracePt t="88774" x="4438650" y="4591050"/>
          <p14:tracePt t="89307" x="4476750" y="4584700"/>
          <p14:tracePt t="89314" x="4483100" y="4584700"/>
          <p14:tracePt t="89323" x="4495800" y="4572000"/>
          <p14:tracePt t="89340" x="4508500" y="4546600"/>
          <p14:tracePt t="89356" x="4514850" y="4540250"/>
          <p14:tracePt t="89375" x="4514850" y="4533900"/>
          <p14:tracePt t="89389" x="4521200" y="4533900"/>
          <p14:tracePt t="89406" x="4527550" y="4527550"/>
          <p14:tracePt t="89422" x="4533900" y="4514850"/>
          <p14:tracePt t="89439" x="4540250" y="4514850"/>
          <p14:tracePt t="89456" x="4540250" y="4502150"/>
          <p14:tracePt t="89476" x="4546600" y="4495800"/>
          <p14:tracePt t="89489" x="4546600" y="4489450"/>
          <p14:tracePt t="89506" x="4546600" y="4483100"/>
          <p14:tracePt t="89523" x="4546600" y="4470400"/>
          <p14:tracePt t="89538" x="4559300" y="4457700"/>
          <p14:tracePt t="89555" x="4559300" y="4445000"/>
          <p14:tracePt t="89573" x="4565650" y="4438650"/>
          <p14:tracePt t="89589" x="4572000" y="4432300"/>
          <p14:tracePt t="89606" x="4578350" y="4425950"/>
          <p14:tracePt t="89624" x="4578350" y="4419600"/>
          <p14:tracePt t="89639" x="4584700" y="4406900"/>
          <p14:tracePt t="89658" x="4591050" y="4394200"/>
          <p14:tracePt t="89674" x="4591050" y="4387850"/>
          <p14:tracePt t="89690" x="4597400" y="4381500"/>
          <p14:tracePt t="89707" x="4597400" y="4375150"/>
          <p14:tracePt t="89730" x="4597400" y="4368800"/>
          <p14:tracePt t="89786" x="4597400" y="4362450"/>
          <p14:tracePt t="90686" x="4584700" y="4375150"/>
          <p14:tracePt t="91482" x="4578350" y="4387850"/>
          <p14:tracePt t="91498" x="4572000" y="4387850"/>
          <p14:tracePt t="91506" x="4565650" y="4394200"/>
          <p14:tracePt t="91525" x="4559300" y="4394200"/>
          <p14:tracePt t="91537" x="4546600" y="4400550"/>
          <p14:tracePt t="91554" x="4540250" y="4406900"/>
          <p14:tracePt t="91570" x="4533900" y="4406900"/>
          <p14:tracePt t="91587" x="4527550" y="4406900"/>
          <p14:tracePt t="91610" x="4521200" y="4406900"/>
          <p14:tracePt t="91626" x="4514850" y="4406900"/>
          <p14:tracePt t="91642" x="4514850" y="4413250"/>
          <p14:tracePt t="91653" x="4508500" y="4413250"/>
          <p14:tracePt t="91670" x="4502150" y="4413250"/>
          <p14:tracePt t="91737" x="4495800" y="4413250"/>
          <p14:tracePt t="91762" x="4489450" y="4413250"/>
          <p14:tracePt t="91835" x="4514850" y="4413250"/>
          <p14:tracePt t="92698" x="4584700" y="4381500"/>
          <p14:tracePt t="92706" x="4654550" y="4330700"/>
          <p14:tracePt t="92719" x="4806950" y="4222750"/>
          <p14:tracePt t="92740" x="4921250" y="4140200"/>
          <p14:tracePt t="92755" x="5003800" y="4083050"/>
          <p14:tracePt t="92772" x="5086350" y="4019550"/>
          <p14:tracePt t="92787" x="5137150" y="3949700"/>
          <p14:tracePt t="92803" x="5194300" y="3879850"/>
          <p14:tracePt t="92820" x="5245100" y="3784600"/>
          <p14:tracePt t="92837" x="5276850" y="3714750"/>
          <p14:tracePt t="92853" x="5276850" y="3695700"/>
          <p14:tracePt t="92869" x="5276850" y="3689350"/>
          <p14:tracePt t="93073" x="5302250" y="3663950"/>
          <p14:tracePt t="93082" x="5378450" y="3575050"/>
          <p14:tracePt t="93090" x="5480050" y="3454400"/>
          <p14:tracePt t="93102" x="5657850" y="3244850"/>
          <p14:tracePt t="93102" x="5695950" y="3187700"/>
          <p14:tracePt t="93123" x="5803900" y="3060700"/>
          <p14:tracePt t="93139" x="5867400" y="2971800"/>
          <p14:tracePt t="93154" x="5880100" y="2914650"/>
          <p14:tracePt t="93171" x="5873750" y="2851150"/>
          <p14:tracePt t="93186" x="5842000" y="2774950"/>
          <p14:tracePt t="93203" x="5816600" y="2711450"/>
          <p14:tracePt t="93220" x="5810250" y="2692400"/>
          <p14:tracePt t="93236" x="5810250" y="2679700"/>
          <p14:tracePt t="93253" x="5822950" y="2698750"/>
          <p14:tracePt t="93498" x="5848350" y="2724150"/>
          <p14:tracePt t="93506" x="5892800" y="2762250"/>
          <p14:tracePt t="93518" x="5975350" y="2825750"/>
          <p14:tracePt t="93518" x="6032500" y="2857500"/>
          <p14:tracePt t="93539" x="6076950" y="2901950"/>
          <p14:tracePt t="93553" x="6165850" y="2990850"/>
          <p14:tracePt t="93572" x="6216650" y="3016250"/>
          <p14:tracePt t="93587" x="6248400" y="3035300"/>
          <p14:tracePt t="93603" x="6286500" y="3048000"/>
          <p14:tracePt t="93621" x="6330950" y="3079750"/>
          <p14:tracePt t="93636" x="6388100" y="3117850"/>
          <p14:tracePt t="93653" x="6445250" y="3149600"/>
          <p14:tracePt t="93669" x="6496050" y="3168650"/>
          <p14:tracePt t="93686" x="6546850" y="3181350"/>
          <p14:tracePt t="93703" x="6578600" y="3187700"/>
          <p14:tracePt t="93720" x="6584950" y="3187700"/>
          <p14:tracePt t="93736" x="6597650" y="3181350"/>
          <p14:tracePt t="93986" x="6623050" y="3168650"/>
          <p14:tracePt t="93994" x="6654800" y="3149600"/>
          <p14:tracePt t="94003" x="6692900" y="3130550"/>
          <p14:tracePt t="94019" x="6775450" y="3130550"/>
          <p14:tracePt t="94035" x="6864350" y="3111500"/>
          <p14:tracePt t="94053" x="6915150" y="3086100"/>
          <p14:tracePt t="94070" x="6965950" y="3054350"/>
          <p14:tracePt t="94086" x="7023100" y="3022600"/>
          <p14:tracePt t="94103" x="7080250" y="3009900"/>
          <p14:tracePt t="94103" x="7099300" y="3003550"/>
          <p14:tracePt t="94123" x="7131050" y="2997200"/>
          <p14:tracePt t="94135" x="7188200" y="2990850"/>
          <p14:tracePt t="94135" x="7207250" y="2990850"/>
          <p14:tracePt t="94155" x="7258050" y="2984500"/>
          <p14:tracePt t="94171" x="7296150" y="2984500"/>
          <p14:tracePt t="94187" x="7321550" y="2984500"/>
          <p14:tracePt t="94202" x="7334250" y="2984500"/>
          <p14:tracePt t="94219" x="7334250" y="2990850"/>
          <p14:tracePt t="94618" x="7315200" y="3009900"/>
          <p14:tracePt t="94626" x="7302500" y="3022600"/>
          <p14:tracePt t="94634" x="7277100" y="3054350"/>
          <p14:tracePt t="94651" x="7258050" y="3073400"/>
          <p14:tracePt t="94669" x="7251700" y="3079750"/>
          <p14:tracePt t="94684" x="7239000" y="3086100"/>
          <p14:tracePt t="94702" x="7219950" y="3098800"/>
          <p14:tracePt t="94719" x="7194550" y="3117850"/>
          <p14:tracePt t="94735" x="7150100" y="3149600"/>
          <p14:tracePt t="94752" x="7131050" y="3168650"/>
          <p14:tracePt t="94752" x="7124700" y="3175000"/>
          <p14:tracePt t="94772" x="7112000" y="3181350"/>
          <p14:tracePt t="94787" x="7105650" y="3187700"/>
          <p14:tracePt t="94802" x="7099300" y="3194050"/>
          <p14:tracePt t="94819" x="7099300" y="3200400"/>
          <p14:tracePt t="94899" x="7112000" y="3200400"/>
          <p14:tracePt t="94906" x="7131050" y="3200400"/>
          <p14:tracePt t="94917" x="7213600" y="3200400"/>
          <p14:tracePt t="94935" x="7296150" y="3194050"/>
          <p14:tracePt t="94951" x="7378700" y="3194050"/>
          <p14:tracePt t="94967" x="7467600" y="3187700"/>
          <p14:tracePt t="94984" x="7537450" y="3168650"/>
          <p14:tracePt t="95002" x="7562850" y="3149600"/>
          <p14:tracePt t="95017" x="7575550" y="3136900"/>
          <p14:tracePt t="95034" x="7588250" y="3117850"/>
          <p14:tracePt t="95051" x="7600950" y="3105150"/>
          <p14:tracePt t="95067" x="7607300" y="3098800"/>
          <p14:tracePt t="95084" x="7613650" y="3079750"/>
          <p14:tracePt t="95100" x="7620000" y="3067050"/>
          <p14:tracePt t="95117" x="7620000" y="3060700"/>
          <p14:tracePt t="95137" x="7607300" y="3060700"/>
          <p14:tracePt t="95402" x="7600950" y="3067050"/>
          <p14:tracePt t="95418" x="7594600" y="3079750"/>
          <p14:tracePt t="95426" x="7588250" y="3086100"/>
          <p14:tracePt t="95434" x="7569200" y="3098800"/>
          <p14:tracePt t="95451" x="7562850" y="3105150"/>
          <p14:tracePt t="95467" x="7550150" y="3105150"/>
          <p14:tracePt t="95484" x="7543800" y="3111500"/>
          <p14:tracePt t="95501" x="7537450" y="3124200"/>
          <p14:tracePt t="95518" x="7531100" y="3130550"/>
          <p14:tracePt t="95534" x="7518400" y="3143250"/>
          <p14:tracePt t="95550" x="7512050" y="3149600"/>
          <p14:tracePt t="95568" x="7505700" y="3149600"/>
          <p14:tracePt t="95585" x="7499350" y="3155950"/>
          <p14:tracePt t="95603" x="7493000" y="3162300"/>
          <p14:tracePt t="95620" x="7473950" y="3175000"/>
          <p14:tracePt t="95634" x="7467600" y="3187700"/>
          <p14:tracePt t="95651" x="7454900" y="3194050"/>
          <p14:tracePt t="95666" x="7442200" y="3200400"/>
          <p14:tracePt t="95684" x="7429500" y="3206750"/>
          <p14:tracePt t="95714" x="7429500" y="3213100"/>
          <p14:tracePt t="95722" x="7423150" y="3219450"/>
          <p14:tracePt t="95733" x="7397750" y="3238500"/>
          <p14:tracePt t="95733" x="7391400" y="3244850"/>
          <p14:tracePt t="95754" x="7378700" y="3251200"/>
          <p14:tracePt t="95767" x="7372350" y="3263900"/>
          <p14:tracePt t="95767" x="7366000" y="3263900"/>
          <p14:tracePt t="95786" x="7366000" y="3270250"/>
          <p14:tracePt t="95803" x="7359650" y="3276600"/>
          <p14:tracePt t="95819" x="7353300" y="3282950"/>
          <p14:tracePt t="95836" x="7340600" y="3289300"/>
          <p14:tracePt t="95850" x="7321550" y="3308350"/>
          <p14:tracePt t="95867" x="7308850" y="3321050"/>
          <p14:tracePt t="95884" x="7296150" y="3333750"/>
          <p14:tracePt t="95900" x="7296150" y="3340100"/>
          <p14:tracePt t="95922" x="7289800" y="3340100"/>
          <p14:tracePt t="95933" x="7283450" y="3346450"/>
          <p14:tracePt t="95951" x="7283450" y="3359150"/>
          <p14:tracePt t="95967" x="7270750" y="3365500"/>
          <p14:tracePt t="95967" x="7258050" y="3371850"/>
          <p14:tracePt t="95986" x="7251700" y="3384550"/>
          <p14:tracePt t="95986" x="7245350" y="3390900"/>
          <p14:tracePt t="96003" x="7226300" y="3397250"/>
          <p14:tracePt t="96019" x="7213600" y="3409950"/>
          <p14:tracePt t="96034" x="7194550" y="3422650"/>
          <p14:tracePt t="96051" x="7188200" y="3435350"/>
          <p14:tracePt t="96067" x="7181850" y="3435350"/>
          <p14:tracePt t="96084" x="7181850" y="3441700"/>
          <p14:tracePt t="96100" x="7175500" y="3441700"/>
          <p14:tracePt t="96117" x="7175500" y="3448050"/>
          <p14:tracePt t="96674" x="7194550" y="3448050"/>
          <p14:tracePt t="96682" x="7200900" y="3448050"/>
          <p14:tracePt t="96689" x="7213600" y="3448050"/>
          <p14:tracePt t="96699" x="7239000" y="3448050"/>
          <p14:tracePt t="96717" x="7251700" y="3441700"/>
          <p14:tracePt t="96733" x="7264400" y="3448050"/>
          <p14:tracePt t="96750" x="7270750" y="3448050"/>
          <p14:tracePt t="96819" x="7270750" y="3454400"/>
          <p14:tracePt t="96826" x="7283450" y="3454400"/>
          <p14:tracePt t="96834" x="7296150" y="3454400"/>
          <p14:tracePt t="96850" x="7308850" y="3454400"/>
          <p14:tracePt t="96868" x="7315200" y="3460750"/>
          <p14:tracePt t="96883" x="7321550" y="3460750"/>
          <p14:tracePt t="96900" x="7327900" y="3454400"/>
          <p14:tracePt t="97074" x="7334250" y="3454400"/>
          <p14:tracePt t="97082" x="7334250" y="3448050"/>
          <p14:tracePt t="97090" x="7346950" y="3441700"/>
          <p14:tracePt t="97099" x="7353300" y="3435350"/>
          <p14:tracePt t="97118" x="7366000" y="3416300"/>
          <p14:tracePt t="97133" x="7372350" y="3409950"/>
          <p14:tracePt t="97149" x="7378700" y="3403600"/>
          <p14:tracePt t="97166" x="7378700" y="3390900"/>
          <p14:tracePt t="97182" x="7385050" y="3365500"/>
          <p14:tracePt t="97182" x="7385050" y="3359150"/>
          <p14:tracePt t="97203" x="7391400" y="3352800"/>
          <p14:tracePt t="97218" x="7397750" y="3333750"/>
          <p14:tracePt t="97234" x="7410450" y="3321050"/>
          <p14:tracePt t="97252" x="7416800" y="3302000"/>
          <p14:tracePt t="97266" x="7429500" y="3270250"/>
          <p14:tracePt t="97283" x="7448550" y="3232150"/>
          <p14:tracePt t="97299" x="7454900" y="3175000"/>
          <p14:tracePt t="97316" x="7461250" y="3136900"/>
          <p14:tracePt t="97332" x="7467600" y="3092450"/>
          <p14:tracePt t="97350" x="7467600" y="3067050"/>
          <p14:tracePt t="97366" x="7473950" y="3035300"/>
          <p14:tracePt t="97383" x="7467600" y="3016250"/>
          <p14:tracePt t="97400" x="7461250" y="2997200"/>
          <p14:tracePt t="97400" x="7461250" y="2990850"/>
          <p14:tracePt t="97419" x="7461250" y="2984500"/>
          <p14:tracePt t="97475" x="7461250" y="2978150"/>
          <p14:tracePt t="97482" x="7461250" y="2965450"/>
          <p14:tracePt t="97490" x="7467600" y="2946400"/>
          <p14:tracePt t="97499" x="7467600" y="2921000"/>
          <p14:tracePt t="97516" x="7486650" y="2876550"/>
          <p14:tracePt t="97533" x="7486650" y="2863850"/>
          <p14:tracePt t="97549" x="7486650" y="2851150"/>
          <p14:tracePt t="97566" x="7486650" y="2844800"/>
          <p14:tracePt t="97583" x="7486650" y="2851150"/>
          <p14:tracePt t="97698" x="7461250" y="2882900"/>
          <p14:tracePt t="97706" x="7448550" y="2889250"/>
          <p14:tracePt t="97715" x="7435850" y="2901950"/>
          <p14:tracePt t="97732" x="7423150" y="2921000"/>
          <p14:tracePt t="97751" x="7416800" y="2933700"/>
          <p14:tracePt t="97766" x="7404100" y="2933700"/>
          <p14:tracePt t="97782" x="7397750" y="2946400"/>
          <p14:tracePt t="97799" x="7385050" y="2952750"/>
          <p14:tracePt t="97799" x="7385050" y="2959100"/>
          <p14:tracePt t="97819" x="7385050" y="2965450"/>
          <p14:tracePt t="97832" x="7366000" y="2971800"/>
          <p14:tracePt t="97852" x="7366000" y="2978150"/>
          <p14:tracePt t="97865" x="7366000" y="2984500"/>
          <p14:tracePt t="97883" x="7359650" y="2990850"/>
          <p14:tracePt t="97898" x="7353300" y="2997200"/>
          <p14:tracePt t="97916" x="7346950" y="3003550"/>
          <p14:tracePt t="97931" x="7346950" y="3009900"/>
          <p14:tracePt t="97978" x="7340600" y="3009900"/>
          <p14:tracePt t="97986" x="7340600" y="3016250"/>
          <p14:tracePt t="98002" x="7334250" y="3022600"/>
          <p14:tracePt t="98025" x="7334250" y="3028950"/>
          <p14:tracePt t="98042" x="7321550" y="3035300"/>
          <p14:tracePt t="98058" x="7315200" y="3041650"/>
          <p14:tracePt t="98074" x="7308850" y="3054350"/>
          <p14:tracePt t="98090" x="7302500" y="3060700"/>
          <p14:tracePt t="98099" x="7302500" y="3092450"/>
          <p14:tracePt t="98117" x="7302500" y="3105150"/>
          <p14:tracePt t="98132" x="7302500" y="3117850"/>
          <p14:tracePt t="98148" x="7302500" y="3124200"/>
          <p14:tracePt t="98165" x="7296150" y="3149600"/>
          <p14:tracePt t="98183" x="7296150" y="3187700"/>
          <p14:tracePt t="98199" x="7289800" y="3213100"/>
          <p14:tracePt t="98216" x="7289800" y="3219450"/>
          <p14:tracePt t="98232" x="7283450" y="3225800"/>
          <p14:tracePt t="98249" x="7302500" y="3238500"/>
          <p14:tracePt t="98506" x="7346950" y="3257550"/>
          <p14:tracePt t="98514" x="7391400" y="3270250"/>
          <p14:tracePt t="98524" x="7410450" y="3270250"/>
          <p14:tracePt t="98531" x="7423150" y="3270250"/>
          <p14:tracePt t="98549" x="7435850" y="3263900"/>
          <p14:tracePt t="98565" x="7461250" y="3238500"/>
          <p14:tracePt t="98582" x="7480300" y="3213100"/>
          <p14:tracePt t="98600" x="7486650" y="3200400"/>
          <p14:tracePt t="98600" x="7493000" y="3200400"/>
          <p14:tracePt t="98619" x="7493000" y="3194050"/>
          <p14:tracePt t="98631" x="7499350" y="3187700"/>
          <p14:tracePt t="98631" x="7505700" y="3181350"/>
          <p14:tracePt t="98650" x="7512050" y="3175000"/>
          <p14:tracePt t="98666" x="7518400" y="3162300"/>
          <p14:tracePt t="98683" x="7518400" y="3149600"/>
          <p14:tracePt t="98699" x="7524750" y="3143250"/>
          <p14:tracePt t="98715" x="7524750" y="3136900"/>
          <p14:tracePt t="98731" x="7524750" y="3124200"/>
          <p14:tracePt t="98750" x="7524750" y="3117850"/>
          <p14:tracePt t="98764" x="7531100" y="3117850"/>
          <p14:tracePt t="98781" x="7531100" y="3111500"/>
          <p14:tracePt t="98798" x="7531100" y="3105150"/>
          <p14:tracePt t="98835" x="7537450" y="3105150"/>
          <p14:tracePt t="98851" x="7537450" y="3098800"/>
          <p14:tracePt t="98858" x="7543800" y="3098800"/>
          <p14:tracePt t="98890" x="7543800" y="3092450"/>
          <p14:tracePt t="98914" x="7543800" y="3086100"/>
          <p14:tracePt t="98986" x="7550150" y="3079750"/>
          <p14:tracePt t="99025" x="7550150" y="3073400"/>
          <p14:tracePt t="99034" x="7550150" y="3067050"/>
          <p14:tracePt t="99047" x="7556500" y="3060700"/>
          <p14:tracePt t="99065" x="7556500" y="3035300"/>
          <p14:tracePt t="99085" x="7556500" y="3016250"/>
          <p14:tracePt t="99098" x="7556500" y="3009900"/>
          <p14:tracePt t="99115" x="7550150" y="3009900"/>
          <p14:tracePt t="99131" x="7550150" y="3003550"/>
          <p14:tracePt t="99147" x="7550150" y="2997200"/>
          <p14:tracePt t="99164" x="7550150" y="2990850"/>
          <p14:tracePt t="99180" x="7543800" y="2990850"/>
          <p14:tracePt t="99197" x="7537450" y="2990850"/>
          <p14:tracePt t="99251" x="7524750" y="2997200"/>
          <p14:tracePt t="99434" x="7512050" y="3003550"/>
          <p14:tracePt t="99442" x="7505700" y="3016250"/>
          <p14:tracePt t="99450" x="7499350" y="3016250"/>
          <p14:tracePt t="99466" x="7493000" y="3022600"/>
          <p14:tracePt t="99514" x="7493000" y="3041650"/>
          <p14:tracePt t="99571" x="7493000" y="3048000"/>
          <p14:tracePt t="99578" x="7493000" y="3054350"/>
          <p14:tracePt t="99587" x="7493000" y="3067050"/>
          <p14:tracePt t="99602" x="7493000" y="3073400"/>
          <p14:tracePt t="99658" x="7493000" y="3086100"/>
          <p14:tracePt t="99666" x="7493000" y="3092450"/>
          <p14:tracePt t="99682" x="7493000" y="3111500"/>
          <p14:tracePt t="99699" x="7499350" y="3136900"/>
          <p14:tracePt t="99714" x="7505700" y="3155950"/>
          <p14:tracePt t="99730" x="7505700" y="3168650"/>
          <p14:tracePt t="99749" x="7512050" y="3175000"/>
          <p14:tracePt t="99764" x="7512050" y="3187700"/>
          <p14:tracePt t="99780" x="7512050" y="3200400"/>
          <p14:tracePt t="99798" x="7512050" y="3213100"/>
          <p14:tracePt t="99813" x="7512050" y="3219450"/>
          <p14:tracePt t="99830" x="7512050" y="3232150"/>
          <p14:tracePt t="99847" x="7518400" y="3263900"/>
          <p14:tracePt t="99847" x="7518400" y="3270250"/>
          <p14:tracePt t="99868" x="7518400" y="3276600"/>
          <p14:tracePt t="99914" x="7524750" y="3263900"/>
          <p14:tracePt t="100170" x="7537450" y="3251200"/>
          <p14:tracePt t="100179" x="7543800" y="3238500"/>
          <p14:tracePt t="100186" x="7556500" y="3232150"/>
          <p14:tracePt t="100196" x="7569200" y="3206750"/>
          <p14:tracePt t="100213" x="7575550" y="3168650"/>
          <p14:tracePt t="100231" x="7575550" y="3155950"/>
          <p14:tracePt t="100248" x="7581900" y="3136900"/>
          <p14:tracePt t="100264" x="7588250" y="3130550"/>
          <p14:tracePt t="100264" x="7588250" y="3124200"/>
          <p14:tracePt t="100282" x="7588250" y="3111500"/>
          <p14:tracePt t="100298" x="7594600" y="3105150"/>
          <p14:tracePt t="100314" x="7594600" y="3098800"/>
          <p14:tracePt t="100330" x="7594600" y="3086100"/>
          <p14:tracePt t="100346" x="7600950" y="3079750"/>
          <p14:tracePt t="100363" x="7600950" y="3073400"/>
          <p14:tracePt t="100380" x="7600950" y="3067050"/>
          <p14:tracePt t="100418" x="7600950" y="3060700"/>
          <p14:tracePt t="100426" x="7600950" y="3054350"/>
          <p14:tracePt t="100442" x="7600950" y="3048000"/>
          <p14:tracePt t="100610" x="7607300" y="3041650"/>
          <p14:tracePt t="100618" x="7607300" y="3035300"/>
          <p14:tracePt t="100629" x="7613650" y="3035300"/>
          <p14:tracePt t="100647" x="7613650" y="3028950"/>
          <p14:tracePt t="100663" x="7613650" y="3022600"/>
          <p14:tracePt t="100682" x="7613650" y="3016250"/>
          <p14:tracePt t="100706" x="7613650" y="3009900"/>
          <p14:tracePt t="100738" x="7613650" y="3003550"/>
          <p14:tracePt t="100746" x="7613650" y="2997200"/>
          <p14:tracePt t="100754" x="7613650" y="2990850"/>
          <p14:tracePt t="100771" x="7613650" y="2984500"/>
          <p14:tracePt t="100787" x="7613650" y="2978150"/>
          <p14:tracePt t="100795" x="7607300" y="2971800"/>
          <p14:tracePt t="100813" x="7594600" y="2965450"/>
          <p14:tracePt t="100835" x="7588250" y="2965450"/>
          <p14:tracePt t="100851" x="7588250" y="2959100"/>
          <p14:tracePt t="100862" x="7581900" y="2959100"/>
          <p14:tracePt t="100890" x="7581900" y="2952750"/>
          <p14:tracePt t="100906" x="7575550" y="2952750"/>
          <p14:tracePt t="101722" x="7569200" y="2959100"/>
          <p14:tracePt t="101730" x="7569200" y="2965450"/>
          <p14:tracePt t="101746" x="7562850" y="2965450"/>
          <p14:tracePt t="101771" x="7556500" y="2965450"/>
          <p14:tracePt t="101819" x="7550150" y="2965450"/>
          <p14:tracePt t="101906" x="7543800" y="2965450"/>
          <p14:tracePt t="101914" x="7531100" y="2965450"/>
          <p14:tracePt t="102058" x="7524750" y="2971800"/>
          <p14:tracePt t="102066" x="7518400" y="2978150"/>
          <p14:tracePt t="102078" x="7518400" y="2984500"/>
          <p14:tracePt t="102098" x="7512050" y="2984500"/>
          <p14:tracePt t="102112" x="7499350" y="2997200"/>
          <p14:tracePt t="102131" x="7499350" y="3003550"/>
          <p14:tracePt t="102146" x="7499350" y="3022600"/>
          <p14:tracePt t="102179" x="7499350" y="3028950"/>
          <p14:tracePt t="102186" x="7499350" y="3035300"/>
          <p14:tracePt t="102196" x="7499350" y="3054350"/>
          <p14:tracePt t="102212" x="7499350" y="3092450"/>
          <p14:tracePt t="102229" x="7499350" y="3111500"/>
          <p14:tracePt t="102247" x="7499350" y="3117850"/>
          <p14:tracePt t="102261" x="7499350" y="3124200"/>
          <p14:tracePt t="102278" x="7493000" y="3130550"/>
          <p14:tracePt t="102295" x="7486650" y="3136900"/>
          <p14:tracePt t="102311" x="7473950" y="3155950"/>
          <p14:tracePt t="102330" x="7473950" y="3168650"/>
          <p14:tracePt t="102346" x="7473950" y="3187700"/>
          <p14:tracePt t="102362" x="7473950" y="3194050"/>
          <p14:tracePt t="102378" x="7473950" y="3200400"/>
          <p14:tracePt t="102418" x="7461250" y="3206750"/>
          <p14:tracePt t="102474" x="7461250" y="3219450"/>
          <p14:tracePt t="102482" x="7461250" y="3238500"/>
          <p14:tracePt t="102494" x="7461250" y="3263900"/>
          <p14:tracePt t="102512" x="7448550" y="3295650"/>
          <p14:tracePt t="102512" x="7442200" y="3314700"/>
          <p14:tracePt t="102530" x="7442200" y="3321050"/>
          <p14:tracePt t="102544" x="7442200" y="3352800"/>
          <p14:tracePt t="102562" x="7448550" y="3359150"/>
          <p14:tracePt t="102578" x="7448550" y="3378200"/>
          <p14:tracePt t="102595" x="7448550" y="3390900"/>
          <p14:tracePt t="102611" x="7454900" y="3403600"/>
          <p14:tracePt t="102628" x="7461250" y="3403600"/>
          <p14:tracePt t="102658" x="7480300" y="3397250"/>
          <p14:tracePt t="102714" x="7505700" y="3365500"/>
          <p14:tracePt t="102722" x="7524750" y="3346450"/>
          <p14:tracePt t="102730" x="7562850" y="3282950"/>
          <p14:tracePt t="102748" x="7594600" y="3232150"/>
          <p14:tracePt t="102763" x="7607300" y="3200400"/>
          <p14:tracePt t="102778" x="7620000" y="3175000"/>
          <p14:tracePt t="102794" x="7632700" y="3155950"/>
          <p14:tracePt t="102811" x="7632700" y="3143250"/>
          <p14:tracePt t="102828" x="7639050" y="3130550"/>
          <p14:tracePt t="102845" x="7632700" y="3105150"/>
          <p14:tracePt t="102862" x="7626350" y="3092450"/>
          <p14:tracePt t="102879" x="7613650" y="3079750"/>
          <p14:tracePt t="102894" x="7613650" y="3067050"/>
          <p14:tracePt t="102911" x="7613650" y="3035300"/>
          <p14:tracePt t="102911" x="7607300" y="3028950"/>
          <p14:tracePt t="102930" x="7600950" y="3016250"/>
          <p14:tracePt t="102947" x="7600950" y="3009900"/>
          <p14:tracePt t="102962" x="7600950" y="3003550"/>
          <p14:tracePt t="102979" x="7600950" y="2997200"/>
          <p14:tracePt t="103002" x="7600950" y="2990850"/>
          <p14:tracePt t="103018" x="7594600" y="2990850"/>
          <p14:tracePt t="103027" x="7594600" y="2978150"/>
          <p14:tracePt t="103044" x="7594600" y="2971800"/>
          <p14:tracePt t="103061" x="7588250" y="2965450"/>
          <p14:tracePt t="103083" x="7588250" y="2959100"/>
          <p14:tracePt t="103128" x="7588250" y="2952750"/>
          <p14:tracePt t="103145" x="7588250" y="2946400"/>
          <p14:tracePt t="103184" x="7588250" y="2940050"/>
          <p14:tracePt t="103216" x="7588250" y="2933700"/>
          <p14:tracePt t="103249" x="7588250" y="2927350"/>
          <p14:tracePt t="103273" x="7581900" y="2927350"/>
          <p14:tracePt t="103553" x="7581900" y="2933700"/>
          <p14:tracePt t="103561" x="7575550" y="2940050"/>
          <p14:tracePt t="103569" x="7569200" y="2946400"/>
          <p14:tracePt t="103579" x="7569200" y="2952750"/>
          <p14:tracePt t="103593" x="7562850" y="2952750"/>
          <p14:tracePt t="103610" x="7562850" y="2959100"/>
          <p14:tracePt t="103634" x="7556500" y="2959100"/>
          <p14:tracePt t="103643" x="7550150" y="2965450"/>
          <p14:tracePt t="103661" x="7550150" y="2971800"/>
          <p14:tracePt t="103677" x="7543800" y="2971800"/>
          <p14:tracePt t="103706" x="7537450" y="2971800"/>
          <p14:tracePt t="103730" x="7537450" y="2978150"/>
          <p14:tracePt t="103762" x="7531100" y="2990850"/>
          <p14:tracePt t="103778" x="7524750" y="2997200"/>
          <p14:tracePt t="103787" x="7524750" y="3003550"/>
          <p14:tracePt t="103794" x="7518400" y="3022600"/>
          <p14:tracePt t="103811" x="7518400" y="3035300"/>
          <p14:tracePt t="103827" x="7518400" y="3041650"/>
          <p14:tracePt t="103844" x="7518400" y="3054350"/>
          <p14:tracePt t="103861" x="7518400" y="3060700"/>
          <p14:tracePt t="103898" x="7518400" y="3067050"/>
          <p14:tracePt t="103906" x="7518400" y="3073400"/>
          <p14:tracePt t="103914" x="7518400" y="3086100"/>
          <p14:tracePt t="103926" x="7524750" y="3098800"/>
          <p14:tracePt t="103926" x="7524750" y="3117850"/>
          <p14:tracePt t="103947" x="7537450" y="3136900"/>
          <p14:tracePt t="103962" x="7537450" y="3162300"/>
          <p14:tracePt t="103978" x="7537450" y="3168650"/>
          <p14:tracePt t="103995" x="7537450" y="3175000"/>
          <p14:tracePt t="104010" x="7537450" y="3181350"/>
          <p14:tracePt t="104912" x="7537450" y="3162300"/>
          <p14:tracePt t="105066" x="7537450" y="3143250"/>
          <p14:tracePt t="105074" x="7537450" y="3117850"/>
          <p14:tracePt t="105082" x="7537450" y="3098800"/>
          <p14:tracePt t="105092" x="7537450" y="3060700"/>
          <p14:tracePt t="105109" x="7537450" y="3009900"/>
          <p14:tracePt t="105126" x="7531100" y="2965450"/>
          <p14:tracePt t="105143" x="7531100" y="2927350"/>
          <p14:tracePt t="105160" x="7531100" y="2914650"/>
          <p14:tracePt t="105177" x="7531100" y="2901950"/>
          <p14:tracePt t="105331" x="7531100" y="2895600"/>
          <p14:tracePt t="105346" x="7531100" y="2889250"/>
          <p14:tracePt t="105354" x="7531100" y="2876550"/>
          <p14:tracePt t="105362" x="7531100" y="2863850"/>
          <p14:tracePt t="105375" x="7524750" y="2838450"/>
          <p14:tracePt t="105394" x="7518400" y="2832100"/>
          <p14:tracePt t="105410" x="7512050" y="2832100"/>
          <p14:tracePt t="105570" x="7499350" y="2832100"/>
          <p14:tracePt t="105578" x="7493000" y="2832100"/>
          <p14:tracePt t="105591" x="7480300" y="2832100"/>
          <p14:tracePt t="105610" x="7473950" y="2832100"/>
          <p14:tracePt t="105626" x="7467600" y="2838450"/>
          <p14:tracePt t="105642" x="7467600" y="2857500"/>
          <p14:tracePt t="105786" x="7467600" y="2870200"/>
          <p14:tracePt t="105794" x="7473950" y="2889250"/>
          <p14:tracePt t="105810" x="7486650" y="2901950"/>
          <p14:tracePt t="105827" x="7505700" y="2914650"/>
          <p14:tracePt t="105842" x="7531100" y="2940050"/>
          <p14:tracePt t="105858" x="7556500" y="2940050"/>
          <p14:tracePt t="105877" x="7575550" y="2940050"/>
          <p14:tracePt t="105892" x="7594600" y="2940050"/>
          <p14:tracePt t="105909" x="7607300" y="2940050"/>
          <p14:tracePt t="105926" x="7613650" y="2940050"/>
          <p14:tracePt t="105941" x="7626350" y="2914650"/>
          <p14:tracePt t="105959" x="7639050" y="2889250"/>
          <p14:tracePt t="105976" x="7639050" y="2876550"/>
          <p14:tracePt t="105976" x="7639050" y="2870200"/>
          <p14:tracePt t="105996" x="7645400" y="2857500"/>
          <p14:tracePt t="106010" x="7645400" y="2851150"/>
          <p14:tracePt t="106026" x="7645400" y="2844800"/>
          <p14:tracePt t="106041" x="7645400" y="2832100"/>
          <p14:tracePt t="106058" x="7639050" y="2832100"/>
          <p14:tracePt t="106074" x="7620000" y="2832100"/>
          <p14:tracePt t="106091" x="7588250" y="2825750"/>
          <p14:tracePt t="106108" x="7575550" y="2825750"/>
          <p14:tracePt t="106124" x="7562850" y="2819400"/>
          <p14:tracePt t="106141" x="7556500" y="2819400"/>
          <p14:tracePt t="106157" x="7550150" y="2819400"/>
          <p14:tracePt t="106194" x="7537450" y="2819400"/>
          <p14:tracePt t="106218" x="7531100" y="2819400"/>
          <p14:tracePt t="106233" x="7518400" y="2819400"/>
          <p14:tracePt t="106242" x="7512050" y="2819400"/>
          <p14:tracePt t="106258" x="7499350" y="2819400"/>
          <p14:tracePt t="106265" x="7493000" y="2819400"/>
          <p14:tracePt t="106289" x="7486650" y="2819400"/>
          <p14:tracePt t="106305" x="7480300" y="2819400"/>
          <p14:tracePt t="106321" x="7473950" y="2819400"/>
          <p14:tracePt t="106379" x="7473950" y="2825750"/>
          <p14:tracePt t="106386" x="7467600" y="2832100"/>
          <p14:tracePt t="106418" x="7461250" y="2832100"/>
          <p14:tracePt t="106427" x="7454900" y="2838450"/>
          <p14:tracePt t="106442" x="7442200" y="2838450"/>
          <p14:tracePt t="106450" x="7435850" y="2838450"/>
          <p14:tracePt t="106458" x="7429500" y="2838450"/>
          <p14:tracePt t="106476" x="7416800" y="2838450"/>
          <p14:tracePt t="106491" x="7410450" y="2838450"/>
          <p14:tracePt t="106508" x="7410450" y="2851150"/>
          <p14:tracePt t="107226" x="7397750" y="2863850"/>
          <p14:tracePt t="107234" x="7391400" y="2870200"/>
          <p14:tracePt t="107244" x="7391400" y="2882900"/>
          <p14:tracePt t="107259" x="7391400" y="2895600"/>
          <p14:tracePt t="107274" x="7391400" y="2921000"/>
          <p14:tracePt t="107291" x="7391400" y="2952750"/>
          <p14:tracePt t="107307" x="7391400" y="2959100"/>
          <p14:tracePt t="107324" x="7378700" y="2978150"/>
          <p14:tracePt t="107341" x="7372350" y="2997200"/>
          <p14:tracePt t="107358" x="7359650" y="3016250"/>
          <p14:tracePt t="107358" x="7353300" y="3035300"/>
          <p14:tracePt t="107378" x="7346950" y="3048000"/>
          <p14:tracePt t="107390" x="7334250" y="3079750"/>
          <p14:tracePt t="107408" x="7327900" y="3098800"/>
          <p14:tracePt t="107408" x="7327900" y="3117850"/>
          <p14:tracePt t="107428" x="7321550" y="3143250"/>
          <p14:tracePt t="107442" x="7315200" y="3162300"/>
          <p14:tracePt t="107460" x="7315200" y="3200400"/>
          <p14:tracePt t="107475" x="7315200" y="3225800"/>
          <p14:tracePt t="107492" x="7308850" y="3238500"/>
          <p14:tracePt t="107508" x="7308850" y="3263900"/>
          <p14:tracePt t="107525" x="7308850" y="3276600"/>
          <p14:tracePt t="107540" x="7308850" y="3289300"/>
          <p14:tracePt t="107557" x="7308850" y="3295650"/>
          <p14:tracePt t="107577" x="7315200" y="3302000"/>
          <p14:tracePt t="107593" x="7321550" y="3302000"/>
          <p14:tracePt t="107610" x="7327900" y="3308350"/>
          <p14:tracePt t="107623" x="7346950" y="3327400"/>
          <p14:tracePt t="107642" x="7366000" y="3340100"/>
          <p14:tracePt t="107659" x="7385050" y="3352800"/>
          <p14:tracePt t="107674" x="7404100" y="3359150"/>
          <p14:tracePt t="107691" x="7416800" y="3359150"/>
          <p14:tracePt t="107707" x="7429500" y="3359150"/>
          <p14:tracePt t="107725" x="7442200" y="3359150"/>
          <p14:tracePt t="107742" x="7448550" y="3359150"/>
          <p14:tracePt t="107757" x="7467600" y="3340100"/>
          <p14:tracePt t="107774" x="7505700" y="3289300"/>
          <p14:tracePt t="107791" x="7543800" y="3232150"/>
          <p14:tracePt t="107807" x="7581900" y="3187700"/>
          <p14:tracePt t="107807" x="7588250" y="3168650"/>
          <p14:tracePt t="107826" x="7594600" y="3149600"/>
          <p14:tracePt t="107840" x="7600950" y="3124200"/>
          <p14:tracePt t="107859" x="7607300" y="3117850"/>
          <p14:tracePt t="107874" x="7613650" y="3111500"/>
          <p14:tracePt t="107890" x="7613650" y="3105150"/>
          <p14:tracePt t="107907" x="7613650" y="3098800"/>
          <p14:tracePt t="107923" x="7613650" y="3073400"/>
          <p14:tracePt t="107941" x="7613650" y="3060700"/>
          <p14:tracePt t="107958" x="7613650" y="3041650"/>
          <p14:tracePt t="107975" x="7613650" y="3022600"/>
          <p14:tracePt t="107992" x="7613650" y="2997200"/>
          <p14:tracePt t="108008" x="7607300" y="2990850"/>
          <p14:tracePt t="108023" x="7600950" y="2990850"/>
          <p14:tracePt t="108040" x="7600950" y="2984500"/>
          <p14:tracePt t="108058" x="7600950" y="2978150"/>
          <p14:tracePt t="108106" x="7594600" y="2978150"/>
          <p14:tracePt t="108115" x="7588250" y="2978150"/>
          <p14:tracePt t="108243" x="7569200" y="2978150"/>
          <p14:tracePt t="108250" x="7556500" y="2984500"/>
          <p14:tracePt t="108259" x="7543800" y="2984500"/>
          <p14:tracePt t="108274" x="7543800" y="2990850"/>
          <p14:tracePt t="108291" x="7524750" y="3009900"/>
          <p14:tracePt t="108307" x="7512050" y="3009900"/>
          <p14:tracePt t="108323" x="7512050" y="3016250"/>
          <p14:tracePt t="108339" x="7505700" y="3022600"/>
          <p14:tracePt t="108458" x="7499350" y="3022600"/>
          <p14:tracePt t="108466" x="7499350" y="3035300"/>
          <p14:tracePt t="108475" x="7493000" y="3035300"/>
          <p14:tracePt t="108506" x="7486650" y="3041650"/>
          <p14:tracePt t="112141" x="7480300" y="3054350"/>
          <p14:tracePt t="112586" x="7473950" y="3054350"/>
          <p14:tracePt t="112594" x="7467600" y="3060700"/>
          <p14:tracePt t="112618" x="7454900" y="3073400"/>
          <p14:tracePt t="112634" x="7454900" y="3079750"/>
          <p14:tracePt t="112642" x="7448550" y="3086100"/>
          <p14:tracePt t="112652" x="7442200" y="3086100"/>
          <p14:tracePt t="112714" x="7442200" y="3092450"/>
          <p14:tracePt t="112730" x="7429500" y="3105150"/>
          <p14:tracePt t="112738" x="7416800" y="3111500"/>
          <p14:tracePt t="112754" x="7404100" y="3117850"/>
          <p14:tracePt t="112773" x="7391400" y="3130550"/>
          <p14:tracePt t="112786" x="7378700" y="3143250"/>
          <p14:tracePt t="112803" x="7372350" y="3149600"/>
          <p14:tracePt t="112826" x="7366000" y="3155950"/>
          <p14:tracePt t="112836" x="7346950" y="3175000"/>
          <p14:tracePt t="112853" x="7327900" y="3187700"/>
          <p14:tracePt t="112871" x="7321550" y="3194050"/>
          <p14:tracePt t="112886" x="7315200" y="3206750"/>
          <p14:tracePt t="112903" x="7302500" y="3213100"/>
          <p14:tracePt t="112919" x="7296150" y="3213100"/>
          <p14:tracePt t="113090" x="7296150" y="3219450"/>
          <p14:tracePt t="113122" x="7296150" y="3225800"/>
          <p14:tracePt t="113138" x="7289800" y="3225800"/>
          <p14:tracePt t="113147" x="7283450" y="3232150"/>
          <p14:tracePt t="113170" x="7277100" y="3238500"/>
          <p14:tracePt t="113178" x="7270750" y="3244850"/>
          <p14:tracePt t="113194" x="7270750" y="3251200"/>
          <p14:tracePt t="113202" x="7264400" y="3257550"/>
          <p14:tracePt t="113218" x="7251700" y="3276600"/>
          <p14:tracePt t="113236" x="7219950" y="3302000"/>
          <p14:tracePt t="113253" x="7175500" y="3333750"/>
          <p14:tracePt t="113269" x="7150100" y="3365500"/>
          <p14:tracePt t="113286" x="7131050" y="3390900"/>
          <p14:tracePt t="113303" x="7118350" y="3409950"/>
          <p14:tracePt t="113320" x="7099300" y="3435350"/>
          <p14:tracePt t="113320" x="7086600" y="3460750"/>
          <p14:tracePt t="113338" x="7080250" y="3492500"/>
          <p14:tracePt t="113351" x="7067550" y="3594100"/>
          <p14:tracePt t="113372" x="7061200" y="3625850"/>
          <p14:tracePt t="113386" x="7061200" y="3632200"/>
          <p14:tracePt t="113402" x="7054850" y="3632200"/>
          <p14:tracePt t="113426" x="7048500" y="3638550"/>
          <p14:tracePt t="113442" x="7035800" y="3651250"/>
          <p14:tracePt t="113452" x="7023100" y="3663950"/>
          <p14:tracePt t="113468" x="6978650" y="3708400"/>
          <p14:tracePt t="113486" x="6934200" y="3771900"/>
          <p14:tracePt t="113502" x="6902450" y="3803650"/>
          <p14:tracePt t="113519" x="6889750" y="3816350"/>
          <p14:tracePt t="113536" x="6883400" y="3822700"/>
          <p14:tracePt t="113552" x="6883400" y="3829050"/>
          <p14:tracePt t="114259" x="6883400" y="3835400"/>
          <p14:tracePt t="114266" x="6877050" y="3835400"/>
          <p14:tracePt t="114274" x="6877050" y="3841750"/>
          <p14:tracePt t="114284" x="6870700" y="3841750"/>
          <p14:tracePt t="114362" x="6864350" y="3841750"/>
          <p14:tracePt t="114378" x="6864350" y="3848100"/>
          <p14:tracePt t="114386" x="6858000" y="3848100"/>
          <p14:tracePt t="114394" x="6845300" y="3848100"/>
          <p14:tracePt t="114402" x="6794500" y="3854450"/>
          <p14:tracePt t="114418" x="6743700" y="3854450"/>
          <p14:tracePt t="114435" x="6661150" y="3822700"/>
          <p14:tracePt t="114451" x="6578600" y="3784600"/>
          <p14:tracePt t="114468" x="6502400" y="3746500"/>
          <p14:tracePt t="114485" x="6426200" y="3708400"/>
          <p14:tracePt t="114502" x="6369050" y="3676650"/>
          <p14:tracePt t="114518" x="6337300" y="3657600"/>
          <p14:tracePt t="114534" x="6280150" y="3638550"/>
          <p14:tracePt t="114534" x="6242050" y="3632200"/>
          <p14:tracePt t="114555" x="6223000" y="3632200"/>
          <p14:tracePt t="114568" x="6184900" y="3619500"/>
          <p14:tracePt t="114588" x="6121400" y="3619500"/>
          <p14:tracePt t="114603" x="6089650" y="3619500"/>
          <p14:tracePt t="114618" x="6076950" y="3619500"/>
          <p14:tracePt t="114635" x="6070600" y="3619500"/>
          <p14:tracePt t="114666" x="6064250" y="3619500"/>
          <p14:tracePt t="114803" x="6057900" y="3619500"/>
          <p14:tracePt t="117442" x="6051550" y="3619500"/>
          <p14:tracePt t="117658" x="6051550" y="3613150"/>
          <p14:tracePt t="117666" x="6045200" y="3600450"/>
          <p14:tracePt t="117674" x="6038850" y="3600450"/>
          <p14:tracePt t="117698" x="6038850" y="3594100"/>
          <p14:tracePt t="117706" x="6038850" y="3587750"/>
          <p14:tracePt t="117715" x="6032500" y="3575050"/>
          <p14:tracePt t="117732" x="6032500" y="3568700"/>
          <p14:tracePt t="117748" x="6026150" y="3556000"/>
          <p14:tracePt t="117765" x="6013450" y="3536950"/>
          <p14:tracePt t="117782" x="6007100" y="3524250"/>
          <p14:tracePt t="117799" x="5994400" y="3511550"/>
          <p14:tracePt t="117815" x="5988050" y="3498850"/>
          <p14:tracePt t="117815" x="5981700" y="3498850"/>
          <p14:tracePt t="117836" x="5981700" y="3492500"/>
          <p14:tracePt t="117836" x="5969000" y="3492500"/>
          <p14:tracePt t="117851" x="5962650" y="3479800"/>
          <p14:tracePt t="117867" x="5949950" y="3467100"/>
          <p14:tracePt t="117882" x="5943600" y="3460750"/>
          <p14:tracePt t="117898" x="5937250" y="3448050"/>
          <p14:tracePt t="117915" x="5930900" y="3448050"/>
          <p14:tracePt t="117931" x="5930900" y="3441700"/>
          <p14:tracePt t="117954" x="5924550" y="3441700"/>
          <p14:tracePt t="117964" x="5924550" y="3435350"/>
          <p14:tracePt t="118147" x="5930900" y="3435350"/>
          <p14:tracePt t="118498" x="5949950" y="3441700"/>
          <p14:tracePt t="118506" x="5969000" y="3441700"/>
          <p14:tracePt t="118514" x="6013450" y="3441700"/>
          <p14:tracePt t="118531" x="6070600" y="3441700"/>
          <p14:tracePt t="118548" x="6108700" y="3429000"/>
          <p14:tracePt t="118565" x="6146800" y="3409950"/>
          <p14:tracePt t="118581" x="6178550" y="3384550"/>
          <p14:tracePt t="118599" x="6197600" y="3359150"/>
          <p14:tracePt t="118599" x="6210300" y="3359150"/>
          <p14:tracePt t="118619" x="6210300" y="3352800"/>
          <p14:tracePt t="118630" x="6242050" y="3333750"/>
          <p14:tracePt t="118647" x="6254750" y="3308350"/>
          <p14:tracePt t="118666" x="6267450" y="3289300"/>
          <p14:tracePt t="118683" x="6273800" y="3276600"/>
          <p14:tracePt t="118698" x="6273800" y="3263900"/>
          <p14:tracePt t="118714" x="6286500" y="3251200"/>
          <p14:tracePt t="118731" x="6286500" y="3238500"/>
          <p14:tracePt t="118747" x="6292850" y="3238500"/>
          <p14:tracePt t="118770" x="6318250" y="3232150"/>
          <p14:tracePt t="119010" x="6381750" y="3232150"/>
          <p14:tracePt t="119018" x="6432550" y="3232150"/>
          <p14:tracePt t="119030" x="6705600" y="3219450"/>
          <p14:tracePt t="119048" x="6870700" y="3251200"/>
          <p14:tracePt t="119048" x="6915150" y="3257550"/>
          <p14:tracePt t="119067" x="6985000" y="3270250"/>
          <p14:tracePt t="119080" x="7086600" y="3308350"/>
          <p14:tracePt t="119100" x="7118350" y="3314700"/>
          <p14:tracePt t="119115" x="7143750" y="3314700"/>
          <p14:tracePt t="119131" x="7175500" y="3314700"/>
          <p14:tracePt t="119148" x="7213600" y="3321050"/>
          <p14:tracePt t="119164" x="7308850" y="3321050"/>
          <p14:tracePt t="119181" x="7378700" y="3327400"/>
          <p14:tracePt t="119198" x="7442200" y="3327400"/>
          <p14:tracePt t="119214" x="7518400" y="3333750"/>
          <p14:tracePt t="119231" x="7600950" y="3333750"/>
          <p14:tracePt t="119231" x="7683500" y="3333750"/>
          <p14:tracePt t="119251" x="7753350" y="3333750"/>
          <p14:tracePt t="119263" x="7861300" y="3333750"/>
          <p14:tracePt t="119263" x="7899400" y="3340100"/>
          <p14:tracePt t="119282" x="7918450" y="3352800"/>
          <p14:tracePt t="119296" x="8020050" y="3371850"/>
          <p14:tracePt t="119313" x="8039100" y="3371850"/>
          <p14:tracePt t="119329" x="8039100" y="3365500"/>
          <p14:tracePt t="119539" x="8032750" y="3346450"/>
          <p14:tracePt t="119546" x="8032750" y="3308350"/>
          <p14:tracePt t="119555" x="8045450" y="3276600"/>
          <p14:tracePt t="119563" x="8070850" y="3238500"/>
          <p14:tracePt t="119580" x="8077200" y="3206750"/>
          <p14:tracePt t="119597" x="8077200" y="3175000"/>
          <p14:tracePt t="119614" x="8007350" y="3130550"/>
          <p14:tracePt t="119630" x="7937500" y="3067050"/>
          <p14:tracePt t="119647" x="7861300" y="3003550"/>
          <p14:tracePt t="119647" x="7842250" y="3003550"/>
          <p14:tracePt t="119666" x="7829550" y="3003550"/>
          <p14:tracePt t="119679" x="7791450" y="3003550"/>
          <p14:tracePt t="119699" x="7778750" y="3003550"/>
          <p14:tracePt t="119714" x="7772400" y="3003550"/>
          <p14:tracePt t="120098" x="7747000" y="3003550"/>
          <p14:tracePt t="120106" x="7708900" y="3003550"/>
          <p14:tracePt t="120114" x="7569200" y="2965450"/>
          <p14:tracePt t="120130" x="7359650" y="2914650"/>
          <p14:tracePt t="120147" x="7169150" y="2870200"/>
          <p14:tracePt t="120163" x="7042150" y="2863850"/>
          <p14:tracePt t="120180" x="6972300" y="2851150"/>
          <p14:tracePt t="120197" x="6927850" y="2851150"/>
          <p14:tracePt t="120213" x="6883400" y="2851150"/>
          <p14:tracePt t="120230" x="6864350" y="2851150"/>
          <p14:tracePt t="120230" x="6858000" y="2851150"/>
          <p14:tracePt t="120250" x="6845300" y="2844800"/>
          <p14:tracePt t="120266" x="6838950" y="2844800"/>
          <p14:tracePt t="120279" x="6819900" y="2844800"/>
          <p14:tracePt t="120279" x="6807200" y="2844800"/>
          <p14:tracePt t="120299" x="6826250" y="2844800"/>
          <p14:tracePt t="120930" x="6864350" y="2844800"/>
          <p14:tracePt t="120938" x="6915150" y="2844800"/>
          <p14:tracePt t="120946" x="7004050" y="2863850"/>
          <p14:tracePt t="120963" x="7073900" y="2863850"/>
          <p14:tracePt t="120979" x="7092950" y="2863850"/>
          <p14:tracePt t="120997" x="7105650" y="2870200"/>
          <p14:tracePt t="121013" x="7112000" y="2870200"/>
          <p14:tracePt t="121028" x="7124700" y="2870200"/>
          <p14:tracePt t="121045" x="7131050" y="2870200"/>
          <p14:tracePt t="121062" x="7143750" y="2863850"/>
          <p14:tracePt t="121079" x="7169150" y="2863850"/>
          <p14:tracePt t="121079" x="7181850" y="2863850"/>
          <p14:tracePt t="121099" x="7188200" y="2863850"/>
          <p14:tracePt t="121112" x="7194550" y="2863850"/>
          <p14:tracePt t="121129" x="7200900" y="2863850"/>
          <p14:tracePt t="121146" x="7207250" y="2870200"/>
          <p14:tracePt t="121514" x="7207250" y="2889250"/>
          <p14:tracePt t="121523" x="7207250" y="2895600"/>
          <p14:tracePt t="121530" x="7207250" y="2914650"/>
          <p14:tracePt t="121547" x="7213600" y="2933700"/>
          <p14:tracePt t="121562" x="7213600" y="2940050"/>
          <p14:tracePt t="121578" x="7219950" y="2940050"/>
          <p14:tracePt t="121595" x="7219950" y="2946400"/>
          <p14:tracePt t="121634" x="7219950" y="2959100"/>
          <p14:tracePt t="121650" x="7219950" y="2978150"/>
          <p14:tracePt t="121658" x="7219950" y="3016250"/>
          <p14:tracePt t="121666" x="7219950" y="3054350"/>
          <p14:tracePt t="121678" x="7219950" y="3073400"/>
          <p14:tracePt t="121695" x="7219950" y="3079750"/>
          <p14:tracePt t="121711" x="7213600" y="3079750"/>
          <p14:tracePt t="121730" x="7207250" y="3086100"/>
          <p14:tracePt t="121748" x="7200900" y="3098800"/>
          <p14:tracePt t="121762" x="7188200" y="3105150"/>
          <p14:tracePt t="121778" x="7175500" y="3105150"/>
          <p14:tracePt t="121795" x="7162800" y="3124200"/>
          <p14:tracePt t="121812" x="7162800" y="3130550"/>
          <p14:tracePt t="121828" x="7156450" y="3130550"/>
          <p14:tracePt t="121914" x="7156450" y="3136900"/>
          <p14:tracePt t="121922" x="7150100" y="3143250"/>
          <p14:tracePt t="121938" x="7143750" y="3149600"/>
          <p14:tracePt t="121947" x="7137400" y="3149600"/>
          <p14:tracePt t="122018" x="7131050" y="3155950"/>
          <p14:tracePt t="122025" x="7124700" y="3168650"/>
          <p14:tracePt t="122034" x="7118350" y="3175000"/>
          <p14:tracePt t="122044" x="7105650" y="3194050"/>
          <p14:tracePt t="122061" x="7086600" y="3213100"/>
          <p14:tracePt t="122078" x="7073900" y="3232150"/>
          <p14:tracePt t="122095" x="7061200" y="3244850"/>
          <p14:tracePt t="122095" x="7054850" y="3244850"/>
          <p14:tracePt t="122114" x="7048500" y="3251200"/>
          <p14:tracePt t="122128" x="7035800" y="3270250"/>
          <p14:tracePt t="122148" x="7029450" y="3276600"/>
          <p14:tracePt t="122162" x="7016750" y="3282950"/>
          <p14:tracePt t="122179" x="7016750" y="3295650"/>
          <p14:tracePt t="122194" x="7010400" y="3295650"/>
          <p14:tracePt t="123108" x="7004050" y="3302000"/>
          <p14:tracePt t="123866" x="7004050" y="3308350"/>
          <p14:tracePt t="123874" x="6997700" y="3321050"/>
          <p14:tracePt t="124346" x="6978650" y="3340100"/>
          <p14:tracePt t="124354" x="6959600" y="3352800"/>
          <p14:tracePt t="124361" x="6946900" y="3359150"/>
          <p14:tracePt t="124375" x="6908800" y="3397250"/>
          <p14:tracePt t="124395" x="6877050" y="3429000"/>
          <p14:tracePt t="124411" x="6819900" y="3486150"/>
          <p14:tracePt t="124426" x="6750050" y="3562350"/>
          <p14:tracePt t="124443" x="6610350" y="3702050"/>
          <p14:tracePt t="124461" x="6426200" y="3968750"/>
          <p14:tracePt t="124476" x="6286500" y="4241800"/>
          <p14:tracePt t="124494" x="6096000" y="4597400"/>
          <p14:tracePt t="124510" x="5937250" y="4864100"/>
          <p14:tracePt t="124527" x="5854700" y="4991100"/>
          <p14:tracePt t="124544" x="5765800" y="5105400"/>
          <p14:tracePt t="124560" x="5727700" y="5143500"/>
          <p14:tracePt t="124560" x="5721350" y="5156200"/>
          <p14:tracePt t="124578" x="5708650" y="5168900"/>
          <p14:tracePt t="124594" x="5708650" y="5175250"/>
          <p14:tracePt t="124610" x="5702300" y="5187950"/>
          <p14:tracePt t="124682" x="5683250" y="5200650"/>
          <p14:tracePt t="124690" x="5651500" y="5238750"/>
          <p14:tracePt t="124698" x="5626100" y="5289550"/>
          <p14:tracePt t="124709" x="5581650" y="5372100"/>
          <p14:tracePt t="124726" x="5562600" y="5403850"/>
          <p14:tracePt t="124743" x="5549900" y="5441950"/>
          <p14:tracePt t="124759" x="5549900" y="5448300"/>
          <p14:tracePt t="124775" x="5543550" y="5435600"/>
          <p14:tracePt t="125033" x="5530850" y="5397500"/>
          <p14:tracePt t="125042" x="5505450" y="5346700"/>
          <p14:tracePt t="125050" x="5480050" y="5314950"/>
          <p14:tracePt t="125058" x="5441950" y="5270500"/>
          <p14:tracePt t="125076" x="5403850" y="5226050"/>
          <p14:tracePt t="125092" x="5372100" y="5194300"/>
          <p14:tracePt t="125109" x="5359400" y="5181600"/>
          <p14:tracePt t="125127" x="5359400" y="5175250"/>
          <p14:tracePt t="125141" x="5346700" y="5162550"/>
          <p14:tracePt t="125159" x="5295900" y="5137150"/>
          <p14:tracePt t="125176" x="5245100" y="5092700"/>
          <p14:tracePt t="125176" x="5226050" y="5086350"/>
          <p14:tracePt t="125195" x="5194300" y="5067300"/>
          <p14:tracePt t="125195" x="5162550" y="5054600"/>
          <p14:tracePt t="125211" x="5105400" y="5029200"/>
          <p14:tracePt t="125227" x="5067300" y="5003800"/>
          <p14:tracePt t="125244" x="5029200" y="4972050"/>
          <p14:tracePt t="125259" x="4997450" y="4959350"/>
          <p14:tracePt t="125275" x="4984750" y="4953000"/>
          <p14:tracePt t="125291" x="4972050" y="4953000"/>
          <p14:tracePt t="125309" x="4991100" y="4953000"/>
          <p14:tracePt t="125722" x="5029200" y="4946650"/>
          <p14:tracePt t="125730" x="5048250" y="4946650"/>
          <p14:tracePt t="125741" x="5080000" y="4940300"/>
          <p14:tracePt t="125759" x="5099050" y="4940300"/>
          <p14:tracePt t="125775" x="5118100" y="4940300"/>
          <p14:tracePt t="125792" x="5130800" y="4940300"/>
          <p14:tracePt t="125809" x="5143500" y="4940300"/>
          <p14:tracePt t="126114" x="5149850" y="4940300"/>
          <p14:tracePt t="126122" x="5156200" y="4940300"/>
          <p14:tracePt t="126130" x="5168900" y="4940300"/>
          <p14:tracePt t="126141" x="5181600" y="4933950"/>
          <p14:tracePt t="126158" x="5194300" y="4927600"/>
          <p14:tracePt t="126175" x="5213350" y="4927600"/>
          <p14:tracePt t="126191" x="5245100" y="4927600"/>
          <p14:tracePt t="126191" x="5251450" y="4927600"/>
          <p14:tracePt t="126211" x="5264150" y="4927600"/>
          <p14:tracePt t="126224" x="5308600" y="4927600"/>
          <p14:tracePt t="126244" x="5314950" y="4927600"/>
          <p14:tracePt t="126259" x="5321300" y="4921250"/>
          <p14:tracePt t="126274" x="5327650" y="4921250"/>
          <p14:tracePt t="126291" x="5340350" y="4921250"/>
          <p14:tracePt t="126308" x="5365750" y="4921250"/>
          <p14:tracePt t="126325" x="5391150" y="4914900"/>
          <p14:tracePt t="126341" x="5403850" y="4914900"/>
          <p14:tracePt t="126357" x="5422900" y="4921250"/>
          <p14:tracePt t="126357" x="5429250" y="4921250"/>
          <p14:tracePt t="126378" x="5435600" y="4921250"/>
          <p14:tracePt t="126391" x="5441950" y="4921250"/>
          <p14:tracePt t="126407" x="5461000" y="4921250"/>
          <p14:tracePt t="126426" x="5467350" y="4921250"/>
          <p14:tracePt t="126440" x="5473700" y="4921250"/>
          <p14:tracePt t="126498" x="5480050" y="4921250"/>
          <p14:tracePt t="126514" x="5486400" y="4921250"/>
          <p14:tracePt t="126530" x="5492750" y="4921250"/>
          <p14:tracePt t="126539" x="5499100" y="4927600"/>
          <p14:tracePt t="126546" x="5505450" y="4927600"/>
          <p14:tracePt t="126557" x="5505450" y="4933950"/>
          <p14:tracePt t="126573" x="5518150" y="4933950"/>
          <p14:tracePt t="126591" x="5524500" y="4933950"/>
          <p14:tracePt t="126610" x="5524500" y="4940300"/>
          <p14:tracePt t="126624" x="5530850" y="4946650"/>
          <p14:tracePt t="126643" x="5537200" y="4946650"/>
          <p14:tracePt t="126658" x="5537200" y="4953000"/>
          <p14:tracePt t="126674" x="5543550" y="4959350"/>
          <p14:tracePt t="126691" x="5556250" y="4965700"/>
          <p14:tracePt t="126709" x="5568950" y="4972050"/>
          <p14:tracePt t="126724" x="5594350" y="4984750"/>
          <p14:tracePt t="126742" x="5600700" y="4984750"/>
          <p14:tracePt t="126757" x="5619750" y="4991100"/>
          <p14:tracePt t="126774" x="5626100" y="4991100"/>
          <p14:tracePt t="126790" x="5632450" y="4991100"/>
          <p14:tracePt t="126807" x="5638800" y="4991100"/>
          <p14:tracePt t="126823" x="5664200" y="4991100"/>
          <p14:tracePt t="126843" x="5676900" y="4991100"/>
          <p14:tracePt t="126857" x="5689600" y="4991100"/>
          <p14:tracePt t="126875" x="5695950" y="4991100"/>
          <p14:tracePt t="127170" x="5702300" y="4991100"/>
          <p14:tracePt t="127186" x="5715000" y="4984750"/>
          <p14:tracePt t="127195" x="5727700" y="4978400"/>
          <p14:tracePt t="127211" x="5734050" y="4978400"/>
          <p14:tracePt t="127223" x="5740400" y="4972050"/>
          <p14:tracePt t="127223" x="5746750" y="4965700"/>
          <p14:tracePt t="127244" x="5753100" y="4965700"/>
          <p14:tracePt t="127259" x="5759450" y="4965700"/>
          <p14:tracePt t="127448" x="5772150" y="4965700"/>
          <p14:tracePt t="127480" x="5778500" y="4965700"/>
          <p14:tracePt t="127489" x="5784850" y="4965700"/>
          <p14:tracePt t="127498" x="5797550" y="4965700"/>
          <p14:tracePt t="127506" x="5822950" y="4965700"/>
          <p14:tracePt t="127524" x="5854700" y="4959350"/>
          <p14:tracePt t="127540" x="5899150" y="4953000"/>
          <p14:tracePt t="127556" x="5937250" y="4953000"/>
          <p14:tracePt t="127573" x="5962650" y="4953000"/>
          <p14:tracePt t="127590" x="5994400" y="4953000"/>
          <p14:tracePt t="127607" x="6013450" y="4953000"/>
          <p14:tracePt t="127607" x="6019800" y="4953000"/>
          <p14:tracePt t="127627" x="6032500" y="4953000"/>
          <p14:tracePt t="127642" x="6038850" y="4953000"/>
          <p14:tracePt t="127658" x="6045200" y="4953000"/>
          <p14:tracePt t="127689" x="6051550" y="4946650"/>
          <p14:tracePt t="127698" x="6057900" y="4946650"/>
          <p14:tracePt t="127714" x="6064250" y="4946650"/>
          <p14:tracePt t="127755" x="6064250" y="4940300"/>
          <p14:tracePt t="127770" x="6064250" y="4946650"/>
          <p14:tracePt t="127882" x="6064250" y="4953000"/>
          <p14:tracePt t="127890" x="6057900" y="4959350"/>
          <p14:tracePt t="127898" x="6057900" y="4972050"/>
          <p14:tracePt t="127906" x="6057900" y="4984750"/>
          <p14:tracePt t="127923" x="6057900" y="4991100"/>
          <p14:tracePt t="127939" x="6057900" y="5003800"/>
          <p14:tracePt t="127956" x="6057900" y="5010150"/>
          <p14:tracePt t="127973" x="6057900" y="5016500"/>
          <p14:tracePt t="127990" x="6064250" y="5022850"/>
          <p14:tracePt t="128006" x="6083300" y="5029200"/>
          <p14:tracePt t="128025" x="6096000" y="5041900"/>
          <p14:tracePt t="128038" x="6102350" y="5048250"/>
          <p14:tracePt t="128055" x="6108700" y="5060950"/>
          <p14:tracePt t="128074" x="6121400" y="5073650"/>
          <p14:tracePt t="128090" x="6134100" y="5080000"/>
          <p14:tracePt t="128106" x="6146800" y="5080000"/>
          <p14:tracePt t="128123" x="6153150" y="5080000"/>
          <p14:tracePt t="128139" x="6159500" y="5080000"/>
          <p14:tracePt t="128156" x="6178550" y="5048250"/>
          <p14:tracePt t="128173" x="6191250" y="5010150"/>
          <p14:tracePt t="128190" x="6210300" y="4991100"/>
          <p14:tracePt t="128206" x="6223000" y="4972050"/>
          <p14:tracePt t="128222" x="6229350" y="4965700"/>
          <p14:tracePt t="128241" x="6229350" y="4959350"/>
          <p14:tracePt t="128290" x="6229350" y="4953000"/>
          <p14:tracePt t="128297" x="6235700" y="4946650"/>
          <p14:tracePt t="128306" x="6235700" y="4940300"/>
          <p14:tracePt t="128322" x="6235700" y="4927600"/>
          <p14:tracePt t="128340" x="6235700" y="4914900"/>
          <p14:tracePt t="128357" x="6235700" y="4889500"/>
          <p14:tracePt t="128374" x="6235700" y="4883150"/>
          <p14:tracePt t="128389" x="6229350" y="4870450"/>
          <p14:tracePt t="128405" x="6229350" y="4857750"/>
          <p14:tracePt t="128423" x="6229350" y="4851400"/>
          <p14:tracePt t="128460" x="6229350" y="4845050"/>
          <p14:tracePt t="128490" x="6223000" y="4845050"/>
          <p14:tracePt t="128506" x="6216650" y="4845050"/>
          <p14:tracePt t="128514" x="6210300" y="4845050"/>
          <p14:tracePt t="128530" x="6210300" y="4838700"/>
          <p14:tracePt t="128554" x="6203950" y="4838700"/>
          <p14:tracePt t="128674" x="6197600" y="4838700"/>
          <p14:tracePt t="128682" x="6191250" y="4838700"/>
          <p14:tracePt t="128691" x="6165850" y="4838700"/>
          <p14:tracePt t="128706" x="6159500" y="4838700"/>
          <p14:tracePt t="128723" x="6140450" y="4838700"/>
          <p14:tracePt t="128740" x="6115050" y="4838700"/>
          <p14:tracePt t="128756" x="6083300" y="4845050"/>
          <p14:tracePt t="128772" x="6070600" y="4845050"/>
          <p14:tracePt t="128789" x="6045200" y="4851400"/>
          <p14:tracePt t="128806" x="6013450" y="4851400"/>
          <p14:tracePt t="128823" x="5975350" y="4857750"/>
          <p14:tracePt t="128839" x="5911850" y="4857750"/>
          <p14:tracePt t="128839" x="5886450" y="4864100"/>
          <p14:tracePt t="128858" x="5861050" y="4864100"/>
          <p14:tracePt t="128871" x="5784850" y="4870450"/>
          <p14:tracePt t="128892" x="5765800" y="4870450"/>
          <p14:tracePt t="128906" x="5740400" y="4870450"/>
          <p14:tracePt t="128922" x="5727700" y="4870450"/>
          <p14:tracePt t="128939" x="5715000" y="4870450"/>
          <p14:tracePt t="129026" x="5702300" y="4870450"/>
          <p14:tracePt t="129033" x="5689600" y="4870450"/>
          <p14:tracePt t="129042" x="5683250" y="4876800"/>
          <p14:tracePt t="129055" x="5676900" y="4876800"/>
          <p14:tracePt t="129072" x="5683250" y="4876800"/>
          <p14:tracePt t="129195" x="5740400" y="4864100"/>
          <p14:tracePt t="129201" x="5803900" y="4864100"/>
          <p14:tracePt t="129210" x="5873750" y="4857750"/>
          <p14:tracePt t="129221" x="6000750" y="4845050"/>
          <p14:tracePt t="129239" x="6089650" y="4845050"/>
          <p14:tracePt t="129256" x="6172200" y="4845050"/>
          <p14:tracePt t="129256" x="6191250" y="4845050"/>
          <p14:tracePt t="129274" x="6223000" y="4845050"/>
          <p14:tracePt t="129290" x="6235700" y="4845050"/>
          <p14:tracePt t="129306" x="6248400" y="4845050"/>
          <p14:tracePt t="129322" x="6267450" y="4838700"/>
          <p14:tracePt t="129339" x="6286500" y="4838700"/>
          <p14:tracePt t="129355" x="6311900" y="4838700"/>
          <p14:tracePt t="129373" x="6337300" y="4838700"/>
          <p14:tracePt t="129389" x="6356350" y="4838700"/>
          <p14:tracePt t="129405" x="6381750" y="4832350"/>
          <p14:tracePt t="129422" x="6394450" y="4832350"/>
          <p14:tracePt t="129438" x="6407150" y="4832350"/>
          <p14:tracePt t="129455" x="6413500" y="4832350"/>
          <p14:tracePt t="129471" x="6419850" y="4832350"/>
          <p14:tracePt t="129490" x="6426200" y="4832350"/>
          <p14:tracePt t="129506" x="6432550" y="4838700"/>
          <p14:tracePt t="129524" x="6432550" y="4851400"/>
          <p14:tracePt t="129538" x="6438900" y="4851400"/>
          <p14:tracePt t="129555" x="6438900" y="4857750"/>
          <p14:tracePt t="129571" x="6445250" y="4857750"/>
          <p14:tracePt t="129666" x="6457950" y="4857750"/>
          <p14:tracePt t="129682" x="6464300" y="4870450"/>
          <p14:tracePt t="129690" x="6470650" y="4870450"/>
          <p14:tracePt t="129706" x="6483350" y="4876800"/>
          <p14:tracePt t="129722" x="6489700" y="4876800"/>
          <p14:tracePt t="131005" x="6483350" y="4876800"/>
          <p14:tracePt t="131506" x="6464300" y="4876800"/>
          <p14:tracePt t="131514" x="6445250" y="4883150"/>
          <p14:tracePt t="131523" x="6432550" y="4889500"/>
          <p14:tracePt t="131538" x="6413500" y="4895850"/>
          <p14:tracePt t="131554" x="6381750" y="4895850"/>
          <p14:tracePt t="131570" x="6337300" y="4895850"/>
          <p14:tracePt t="131587" x="6254750" y="4921250"/>
          <p14:tracePt t="131603" x="6121400" y="5003800"/>
          <p14:tracePt t="131621" x="5975350" y="5105400"/>
          <p14:tracePt t="131636" x="5797550" y="5308600"/>
          <p14:tracePt t="131653" x="5702300" y="5422900"/>
          <p14:tracePt t="131670" x="5607050" y="5556250"/>
          <p14:tracePt t="131687" x="5473700" y="5670550"/>
          <p14:tracePt t="131703" x="5359400" y="5772150"/>
          <p14:tracePt t="131719" x="5194300" y="5930900"/>
          <p14:tracePt t="131739" x="5124450" y="6000750"/>
          <p14:tracePt t="131755" x="5080000" y="6045200"/>
          <p14:tracePt t="131772" x="5067300" y="6057900"/>
          <p14:tracePt t="131786" x="5054600" y="6057900"/>
          <p14:tracePt t="132123" x="4959350" y="6064250"/>
          <p14:tracePt t="132130" x="4806950" y="6064250"/>
          <p14:tracePt t="132138" x="4679950" y="6070600"/>
          <p14:tracePt t="132151" x="3689350" y="6096000"/>
          <p14:tracePt t="132171" x="3181350" y="6121400"/>
          <p14:tracePt t="132186" x="2660650" y="6140450"/>
          <p14:tracePt t="132202" x="2419350" y="6165850"/>
          <p14:tracePt t="132219" x="2254250" y="6165850"/>
          <p14:tracePt t="132236" x="2108200" y="6165850"/>
          <p14:tracePt t="132253" x="2051050" y="6172200"/>
          <p14:tracePt t="132269" x="2032000" y="6191250"/>
          <p14:tracePt t="132370" x="2006600" y="6210300"/>
          <p14:tracePt t="132378" x="1968500" y="6242050"/>
          <p14:tracePt t="132387" x="1879600" y="6286500"/>
          <p14:tracePt t="132403" x="1765300" y="6299200"/>
          <p14:tracePt t="132419" x="1638300" y="6311900"/>
          <p14:tracePt t="132436" x="1485900" y="6318250"/>
          <p14:tracePt t="132452" x="1352550" y="6324600"/>
          <p14:tracePt t="132469" x="1231900" y="6337300"/>
          <p14:tracePt t="132486" x="1200150" y="6337300"/>
          <p14:tracePt t="132503" x="1212850" y="6337300"/>
          <p14:tracePt t="133130" x="1219200" y="6337300"/>
          <p14:tracePt t="133147" x="1225550" y="6330950"/>
          <p14:tracePt t="133154" x="1231900" y="6318250"/>
          <p14:tracePt t="133167" x="1263650" y="6299200"/>
          <p14:tracePt t="133187" x="1263650" y="6292850"/>
          <p14:tracePt t="133210" x="1270000" y="6292850"/>
          <p14:tracePt t="133226" x="1270000" y="6286500"/>
          <p14:tracePt t="133234" x="1276350" y="6273800"/>
          <p14:tracePt t="133322" x="1282700" y="6267450"/>
          <p14:tracePt t="133330" x="1295400" y="6254750"/>
          <p14:tracePt t="133338" x="1301750" y="6242050"/>
          <p14:tracePt t="133351" x="1327150" y="6210300"/>
          <p14:tracePt t="133372" x="1339850" y="6203950"/>
          <p14:tracePt t="133387" x="1346200" y="6203950"/>
          <p14:tracePt t="133402" x="1358900" y="6210300"/>
          <p14:tracePt t="133419" x="1365250" y="6229350"/>
          <p14:tracePt t="133435" x="1371600" y="6254750"/>
          <p14:tracePt t="133452" x="1371600" y="6286500"/>
          <p14:tracePt t="133469" x="1371600" y="6311900"/>
          <p14:tracePt t="133485" x="1377950" y="6330950"/>
          <p14:tracePt t="133503" x="1397000" y="6343650"/>
          <p14:tracePt t="133518" x="1441450" y="6356350"/>
          <p14:tracePt t="133535" x="1485900" y="6356350"/>
          <p14:tracePt t="133552" x="1524000" y="6343650"/>
          <p14:tracePt t="133552" x="1543050" y="6330950"/>
          <p14:tracePt t="133569" x="1574800" y="6292850"/>
          <p14:tracePt t="133589" x="1612900" y="6223000"/>
          <p14:tracePt t="133602" x="1651000" y="6146800"/>
          <p14:tracePt t="133619" x="1695450" y="6102350"/>
          <p14:tracePt t="133635" x="1701800" y="6096000"/>
          <p14:tracePt t="133651" x="1720850" y="6096000"/>
          <p14:tracePt t="133668" x="1739900" y="6096000"/>
          <p14:tracePt t="133685" x="1746250" y="6096000"/>
          <p14:tracePt t="133700" x="1752600" y="6089650"/>
          <p14:tracePt t="133722" x="1758950" y="6083300"/>
          <p14:tracePt t="133738" x="1765300" y="6076950"/>
          <p14:tracePt t="133754" x="1778000" y="6076950"/>
          <p14:tracePt t="133770" x="1784350" y="6076950"/>
          <p14:tracePt t="133786" x="1797050" y="6076950"/>
          <p14:tracePt t="133804" x="1809750" y="6070600"/>
          <p14:tracePt t="133819" x="1809750" y="6064250"/>
          <p14:tracePt t="133874" x="1803400" y="6064250"/>
          <p14:tracePt t="133890" x="1803400" y="6057900"/>
          <p14:tracePt t="133898" x="1803400" y="6051550"/>
          <p14:tracePt t="133906" x="1797050" y="6051550"/>
          <p14:tracePt t="133917" x="1790700" y="6051550"/>
          <p14:tracePt t="134034" x="1784350" y="6051550"/>
          <p14:tracePt t="134042" x="1778000" y="6057900"/>
          <p14:tracePt t="134058" x="1771650" y="6064250"/>
          <p14:tracePt t="134068" x="1765300" y="6070600"/>
          <p14:tracePt t="134085" x="1765300" y="6076950"/>
          <p14:tracePt t="134226" x="1758950" y="6083300"/>
          <p14:tracePt t="134233" x="1758950" y="6089650"/>
          <p14:tracePt t="134250" x="1752600" y="6089650"/>
          <p14:tracePt t="134258" x="1746250" y="6096000"/>
          <p14:tracePt t="134274" x="1733550" y="6102350"/>
          <p14:tracePt t="134284" x="1733550" y="6108700"/>
          <p14:tracePt t="134301" x="1727200" y="6115050"/>
          <p14:tracePt t="134329" x="1727200" y="6121400"/>
          <p14:tracePt t="134345" x="1727200" y="6127750"/>
          <p14:tracePt t="134352" x="1727200" y="6140450"/>
          <p14:tracePt t="134369" x="1727200" y="6153150"/>
          <p14:tracePt t="134382" x="1727200" y="6178550"/>
          <p14:tracePt t="134403" x="1733550" y="6223000"/>
          <p14:tracePt t="134417" x="1739900" y="6254750"/>
          <p14:tracePt t="134433" x="1739900" y="6267450"/>
          <p14:tracePt t="134450" x="1746250" y="6280150"/>
          <p14:tracePt t="134467" x="1746250" y="6286500"/>
          <p14:tracePt t="134483" x="1746250" y="6292850"/>
          <p14:tracePt t="134505" x="1752600" y="6292850"/>
          <p14:tracePt t="134521" x="1752600" y="6299200"/>
          <p14:tracePt t="134532" x="1765300" y="6311900"/>
          <p14:tracePt t="134548" x="1778000" y="6330950"/>
          <p14:tracePt t="134569" x="1790700" y="6343650"/>
          <p14:tracePt t="134582" x="1803400" y="6350000"/>
          <p14:tracePt t="134602" x="1809750" y="6356350"/>
          <p14:tracePt t="134619" x="1816100" y="6356350"/>
          <p14:tracePt t="134641" x="1822450" y="6356350"/>
          <p14:tracePt t="134665" x="1828800" y="6356350"/>
          <p14:tracePt t="134761" x="1835150" y="6350000"/>
          <p14:tracePt t="134793" x="1841500" y="6330950"/>
          <p14:tracePt t="134801" x="1841500" y="6311900"/>
          <p14:tracePt t="134809" x="1847850" y="6311900"/>
          <p14:tracePt t="134818" x="1854200" y="6292850"/>
          <p14:tracePt t="134835" x="1860550" y="6286500"/>
          <p14:tracePt t="135313" x="1866900" y="6286500"/>
          <p14:tracePt t="135329" x="1873250" y="6286500"/>
          <p14:tracePt t="135345" x="1879600" y="6286500"/>
          <p14:tracePt t="135353" x="1885950" y="6286500"/>
          <p14:tracePt t="135365" x="1898650" y="6286500"/>
          <p14:tracePt t="135381" x="1905000" y="6286500"/>
          <p14:tracePt t="135399" x="1911350" y="6286500"/>
          <p14:tracePt t="135415" x="1917700" y="6286500"/>
          <p14:tracePt t="135433" x="1924050" y="6286500"/>
          <p14:tracePt t="135448" x="1930400" y="62865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t="11021" r="7671" b="940"/>
          <a:stretch/>
        </p:blipFill>
        <p:spPr>
          <a:xfrm>
            <a:off x="0" y="907296"/>
            <a:ext cx="4151784" cy="4393912"/>
          </a:xfrm>
          <a:prstGeom prst="rect">
            <a:avLst/>
          </a:prstGeom>
        </p:spPr>
      </p:pic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79376" y="0"/>
            <a:ext cx="11089232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anose="020B0600070205080204" pitchFamily="34" charset="-128"/>
              </a:rPr>
              <a:t>CRE average &amp; pattern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anose="020B0600070205080204" pitchFamily="34" charset="-128"/>
              </a:rPr>
              <a:t>changes related to tropical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anose="020B0600070205080204" pitchFamily="34" charset="-128"/>
              </a:rPr>
              <a:t>T</a:t>
            </a:r>
            <a:r>
              <a:rPr lang="en-GB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anose="020B0600070205080204" pitchFamily="34" charset="-128"/>
              </a:rPr>
              <a:t>surf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anose="020B0600070205080204" pitchFamily="34" charset="-128"/>
              </a:rPr>
              <a:t> anomalies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39416" y="5527883"/>
            <a:ext cx="10369152" cy="830997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n-lt"/>
              </a:rPr>
              <a:t>Tropical CRE profile in UT </a:t>
            </a:r>
            <a:r>
              <a:rPr lang="fr-FR" dirty="0" err="1" smtClean="0">
                <a:latin typeface="+mn-lt"/>
              </a:rPr>
              <a:t>slightly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shifted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higher</a:t>
            </a:r>
            <a:r>
              <a:rPr lang="fr-FR" dirty="0" smtClean="0">
                <a:latin typeface="+mn-lt"/>
              </a:rPr>
              <a:t> &amp; </a:t>
            </a:r>
            <a:r>
              <a:rPr lang="fr-FR" dirty="0" err="1" smtClean="0">
                <a:latin typeface="+mn-lt"/>
              </a:rPr>
              <a:t>larger</a:t>
            </a:r>
            <a:r>
              <a:rPr lang="fr-FR" dirty="0">
                <a:latin typeface="+mn-lt"/>
              </a:rPr>
              <a:t> </a:t>
            </a:r>
            <a:r>
              <a:rPr lang="fr-FR" sz="1600" dirty="0" smtClean="0">
                <a:latin typeface="+mn-lt"/>
              </a:rPr>
              <a:t>(as </a:t>
            </a:r>
            <a:r>
              <a:rPr lang="fr-FR" sz="1600" dirty="0" err="1" smtClean="0">
                <a:latin typeface="+mn-lt"/>
              </a:rPr>
              <a:t>expected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from</a:t>
            </a:r>
            <a:r>
              <a:rPr lang="fr-FR" sz="1600" dirty="0" smtClean="0">
                <a:latin typeface="+mn-lt"/>
              </a:rPr>
              <a:t> CRM simulations)</a:t>
            </a:r>
          </a:p>
          <a:p>
            <a:r>
              <a:rPr lang="fr-FR" dirty="0" smtClean="0">
                <a:latin typeface="+mn-lt"/>
              </a:rPr>
              <a:t>Patterns </a:t>
            </a:r>
            <a:r>
              <a:rPr lang="fr-FR" dirty="0" err="1" smtClean="0">
                <a:latin typeface="+mn-lt"/>
              </a:rPr>
              <a:t>similar</a:t>
            </a:r>
            <a:r>
              <a:rPr lang="fr-FR" dirty="0" smtClean="0">
                <a:latin typeface="+mn-lt"/>
              </a:rPr>
              <a:t> to ENSO</a:t>
            </a:r>
            <a:endParaRPr lang="en-GB" dirty="0"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711624" y="907296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+mn-lt"/>
              </a:rPr>
              <a:t>15N-15S</a:t>
            </a:r>
            <a:endParaRPr lang="en-GB" sz="2000" dirty="0"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19836" y="4906369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+mn-lt"/>
              </a:rPr>
              <a:t>HR = HR(all) – HR(</a:t>
            </a:r>
            <a:r>
              <a:rPr lang="fr-FR" sz="2000" dirty="0" err="1" smtClean="0">
                <a:latin typeface="+mn-lt"/>
              </a:rPr>
              <a:t>clr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sky</a:t>
            </a:r>
            <a:r>
              <a:rPr lang="fr-FR" sz="2000" dirty="0" smtClean="0">
                <a:latin typeface="+mn-lt"/>
              </a:rPr>
              <a:t>)</a:t>
            </a:r>
            <a:endParaRPr lang="en-GB" sz="2000" dirty="0"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3" r="3933" b="9659"/>
          <a:stretch/>
        </p:blipFill>
        <p:spPr>
          <a:xfrm>
            <a:off x="4511824" y="772142"/>
            <a:ext cx="754593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9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18" y="1611777"/>
            <a:ext cx="5935530" cy="38164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1638516"/>
            <a:ext cx="5308021" cy="37381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4221" y="1124744"/>
            <a:ext cx="2333061" cy="689024"/>
          </a:xfrm>
          <a:prstGeom prst="rect">
            <a:avLst/>
          </a:prstGeom>
        </p:spPr>
      </p:pic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1199456" y="0"/>
            <a:ext cx="9828584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anose="020B0600070205080204" pitchFamily="34" charset="-128"/>
              </a:rPr>
              <a:t>Expanding TRMM Latent Heating via ML on CIRS-ERA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95400" y="499967"/>
            <a:ext cx="109807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develop</a:t>
            </a:r>
            <a:r>
              <a:rPr lang="fr-FR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&amp; </a:t>
            </a:r>
            <a:r>
              <a:rPr lang="fr-FR" sz="2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apply</a:t>
            </a:r>
            <a:r>
              <a:rPr lang="fr-FR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12 </a:t>
            </a:r>
            <a:r>
              <a:rPr lang="fr-FR" sz="2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ANN </a:t>
            </a:r>
            <a:r>
              <a:rPr lang="fr-FR" sz="2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regression</a:t>
            </a:r>
            <a:r>
              <a:rPr lang="fr-FR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models</a:t>
            </a:r>
            <a:r>
              <a:rPr lang="fr-FR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((UT /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midlow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clds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) x (no / light /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heavy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rain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) over </a:t>
            </a:r>
            <a:r>
              <a:rPr lang="fr-FR" sz="18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ocean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/ land) </a:t>
            </a:r>
            <a:endParaRPr lang="fr-FR" sz="1800" i="1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fr-FR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to </a:t>
            </a:r>
            <a:r>
              <a:rPr lang="fr-FR" sz="2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AIRS-ERA </a:t>
            </a:r>
            <a:r>
              <a:rPr lang="fr-FR" sz="2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&amp; IASI-ERA data</a:t>
            </a:r>
            <a:endParaRPr lang="fr-FR" sz="2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991544" y="1185025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+mn-lt"/>
              </a:rPr>
              <a:t>Evaluation					Application</a:t>
            </a:r>
            <a:endParaRPr lang="en-GB" sz="2000" b="1" dirty="0"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436260" y="147587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latin typeface="+mn-lt"/>
              </a:rPr>
              <a:t>300-600 </a:t>
            </a:r>
            <a:r>
              <a:rPr lang="fr-FR" sz="1800" dirty="0" err="1" smtClean="0">
                <a:latin typeface="+mn-lt"/>
              </a:rPr>
              <a:t>hPa</a:t>
            </a:r>
            <a:endParaRPr lang="en-GB" sz="1800" dirty="0"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271740" y="4437112"/>
            <a:ext cx="866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+mn-lt"/>
              </a:rPr>
              <a:t>K/</a:t>
            </a:r>
            <a:r>
              <a:rPr lang="fr-FR" sz="1600" dirty="0" err="1" smtClean="0">
                <a:latin typeface="+mn-lt"/>
              </a:rPr>
              <a:t>day</a:t>
            </a:r>
            <a:endParaRPr lang="en-GB" sz="1600" dirty="0">
              <a:latin typeface="+mn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693045" y="4775666"/>
            <a:ext cx="1433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+mn-lt"/>
              </a:rPr>
              <a:t>30% quantiles</a:t>
            </a:r>
            <a:endParaRPr lang="en-GB" sz="1400" i="1" dirty="0">
              <a:latin typeface="+mn-lt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378574" y="5556013"/>
            <a:ext cx="11496600" cy="1160568"/>
            <a:chOff x="378574" y="5556013"/>
            <a:chExt cx="11496600" cy="1160568"/>
          </a:xfrm>
        </p:grpSpPr>
        <p:sp>
          <p:nvSpPr>
            <p:cNvPr id="10" name="ZoneTexte 9"/>
            <p:cNvSpPr txBox="1"/>
            <p:nvPr/>
          </p:nvSpPr>
          <p:spPr>
            <a:xfrm>
              <a:off x="6528048" y="5556013"/>
              <a:ext cx="5177045" cy="707886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2000" dirty="0" smtClean="0">
                  <a:latin typeface="+mn-lt"/>
                </a:rPr>
                <a:t>3% -&gt; 70% </a:t>
              </a:r>
              <a:r>
                <a:rPr lang="fr-FR" sz="2000" dirty="0" err="1" smtClean="0">
                  <a:latin typeface="+mn-lt"/>
                </a:rPr>
                <a:t>coverage</a:t>
              </a:r>
              <a:r>
                <a:rPr lang="fr-FR" sz="2000" dirty="0" smtClean="0">
                  <a:latin typeface="+mn-lt"/>
                </a:rPr>
                <a:t> </a:t>
              </a:r>
            </a:p>
            <a:p>
              <a:r>
                <a:rPr lang="fr-FR" sz="2000" dirty="0" smtClean="0">
                  <a:latin typeface="+mn-lt"/>
                </a:rPr>
                <a:t>-&gt; horizontal structures of </a:t>
              </a:r>
              <a:r>
                <a:rPr lang="fr-FR" sz="2000" dirty="0" err="1" smtClean="0">
                  <a:latin typeface="+mn-lt"/>
                </a:rPr>
                <a:t>heating</a:t>
              </a:r>
              <a:r>
                <a:rPr lang="fr-FR" sz="2000" dirty="0" smtClean="0">
                  <a:latin typeface="+mn-lt"/>
                </a:rPr>
                <a:t> profiles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95400" y="5573512"/>
              <a:ext cx="5177045" cy="707886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2000" dirty="0" smtClean="0">
                  <a:latin typeface="+mn-lt"/>
                </a:rPr>
                <a:t>For </a:t>
              </a:r>
              <a:r>
                <a:rPr lang="fr-FR" sz="2000" dirty="0" err="1" smtClean="0">
                  <a:latin typeface="+mn-lt"/>
                </a:rPr>
                <a:t>precipitating</a:t>
              </a:r>
              <a:r>
                <a:rPr lang="fr-FR" sz="2000" dirty="0" smtClean="0">
                  <a:latin typeface="+mn-lt"/>
                </a:rPr>
                <a:t> </a:t>
              </a:r>
              <a:r>
                <a:rPr lang="fr-FR" sz="2000" dirty="0" err="1" smtClean="0">
                  <a:latin typeface="+mn-lt"/>
                </a:rPr>
                <a:t>clouds</a:t>
              </a:r>
              <a:endParaRPr lang="fr-FR" sz="2000" dirty="0" smtClean="0">
                <a:latin typeface="+mn-lt"/>
              </a:endParaRPr>
            </a:p>
            <a:p>
              <a:r>
                <a:rPr lang="fr-FR" sz="2000" dirty="0" smtClean="0">
                  <a:latin typeface="+mn-lt"/>
                </a:rPr>
                <a:t>ML </a:t>
              </a:r>
              <a:r>
                <a:rPr lang="fr-FR" sz="2000" dirty="0" err="1" smtClean="0">
                  <a:latin typeface="+mn-lt"/>
                </a:rPr>
                <a:t>provides</a:t>
              </a:r>
              <a:r>
                <a:rPr lang="fr-FR" sz="2000" dirty="0" smtClean="0">
                  <a:latin typeface="+mn-lt"/>
                </a:rPr>
                <a:t> </a:t>
              </a:r>
              <a:r>
                <a:rPr lang="fr-FR" sz="2000" dirty="0" err="1" smtClean="0">
                  <a:latin typeface="+mn-lt"/>
                </a:rPr>
                <a:t>better</a:t>
              </a:r>
              <a:r>
                <a:rPr lang="fr-FR" sz="2000" dirty="0" smtClean="0">
                  <a:latin typeface="+mn-lt"/>
                </a:rPr>
                <a:t> </a:t>
              </a:r>
              <a:r>
                <a:rPr lang="fr-FR" sz="2000" dirty="0" err="1" smtClean="0">
                  <a:latin typeface="+mn-lt"/>
                </a:rPr>
                <a:t>results</a:t>
              </a:r>
              <a:r>
                <a:rPr lang="fr-FR" sz="2000" dirty="0" smtClean="0">
                  <a:latin typeface="+mn-lt"/>
                </a:rPr>
                <a:t> </a:t>
              </a:r>
              <a:r>
                <a:rPr lang="fr-FR" sz="2000" dirty="0" err="1" smtClean="0">
                  <a:latin typeface="+mn-lt"/>
                </a:rPr>
                <a:t>than</a:t>
              </a:r>
              <a:r>
                <a:rPr lang="fr-FR" sz="2000" dirty="0" smtClean="0">
                  <a:latin typeface="+mn-lt"/>
                </a:rPr>
                <a:t> classification</a:t>
              </a:r>
              <a:endParaRPr lang="en-GB" sz="2000" dirty="0">
                <a:latin typeface="+mn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8574" y="6316471"/>
              <a:ext cx="11496600" cy="400110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lvl="0"/>
              <a:r>
                <a:rPr lang="fr-FR" sz="2000" dirty="0" err="1">
                  <a:solidFill>
                    <a:prstClr val="black"/>
                  </a:solidFill>
                  <a:latin typeface="Calibri" panose="020F0502020204030204"/>
                </a:rPr>
                <a:t>similar</a:t>
              </a:r>
              <a:r>
                <a:rPr lang="fr-FR" sz="2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fr-FR" sz="2000" dirty="0" err="1">
                  <a:solidFill>
                    <a:prstClr val="black"/>
                  </a:solidFill>
                  <a:latin typeface="Calibri" panose="020F0502020204030204"/>
                </a:rPr>
                <a:t>results</a:t>
              </a:r>
              <a:r>
                <a:rPr lang="fr-FR" sz="2000" dirty="0">
                  <a:solidFill>
                    <a:prstClr val="black"/>
                  </a:solidFill>
                  <a:latin typeface="Calibri" panose="020F0502020204030204"/>
                </a:rPr>
                <a:t> by </a:t>
              </a:r>
              <a:r>
                <a:rPr lang="fr-FR" sz="2000" dirty="0" err="1">
                  <a:solidFill>
                    <a:prstClr val="black"/>
                  </a:solidFill>
                  <a:latin typeface="Calibri" panose="020F0502020204030204"/>
                </a:rPr>
                <a:t>applying</a:t>
              </a:r>
              <a:r>
                <a:rPr lang="fr-FR" sz="2000" dirty="0">
                  <a:solidFill>
                    <a:prstClr val="black"/>
                  </a:solidFill>
                  <a:latin typeface="Calibri" panose="020F0502020204030204"/>
                </a:rPr>
                <a:t> IASI or AIRS </a:t>
              </a:r>
              <a:r>
                <a:rPr lang="fr-FR" sz="2000" dirty="0" err="1">
                  <a:solidFill>
                    <a:prstClr val="black"/>
                  </a:solidFill>
                  <a:latin typeface="Calibri" panose="020F0502020204030204"/>
                </a:rPr>
                <a:t>models</a:t>
              </a:r>
              <a:r>
                <a:rPr lang="fr-FR" sz="2000" dirty="0">
                  <a:solidFill>
                    <a:prstClr val="black"/>
                  </a:solidFill>
                  <a:latin typeface="Calibri" panose="020F0502020204030204"/>
                </a:rPr>
                <a:t> on IASI  -&gt; </a:t>
              </a:r>
              <a:r>
                <a:rPr lang="fr-FR" sz="2000" dirty="0" smtClean="0">
                  <a:solidFill>
                    <a:prstClr val="black"/>
                  </a:solidFill>
                  <a:latin typeface="Calibri" panose="020F0502020204030204"/>
                </a:rPr>
                <a:t>application of AIRS </a:t>
              </a:r>
              <a:r>
                <a:rPr lang="fr-FR" sz="2000" dirty="0" err="1">
                  <a:solidFill>
                    <a:prstClr val="black"/>
                  </a:solidFill>
                  <a:latin typeface="Calibri" panose="020F0502020204030204"/>
                </a:rPr>
                <a:t>models</a:t>
              </a:r>
              <a:r>
                <a:rPr lang="fr-FR" sz="2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fr-FR" sz="2000" dirty="0" smtClean="0">
                  <a:solidFill>
                    <a:prstClr val="black"/>
                  </a:solidFill>
                  <a:latin typeface="Calibri" panose="020F0502020204030204"/>
                </a:rPr>
                <a:t>on </a:t>
              </a:r>
              <a:r>
                <a:rPr lang="fr-FR" sz="2000" dirty="0">
                  <a:solidFill>
                    <a:prstClr val="black"/>
                  </a:solidFill>
                  <a:latin typeface="Calibri" panose="020F0502020204030204"/>
                </a:rPr>
                <a:t>IASI </a:t>
              </a:r>
              <a:r>
                <a:rPr lang="fr-FR" sz="2000" dirty="0" smtClean="0">
                  <a:solidFill>
                    <a:prstClr val="black"/>
                  </a:solidFill>
                  <a:latin typeface="Calibri" panose="020F0502020204030204"/>
                </a:rPr>
                <a:t>for </a:t>
              </a:r>
              <a:r>
                <a:rPr lang="fr-FR" sz="2000" dirty="0">
                  <a:solidFill>
                    <a:prstClr val="black"/>
                  </a:solidFill>
                  <a:latin typeface="Calibri" panose="020F0502020204030204"/>
                </a:rPr>
                <a:t>radiative </a:t>
              </a:r>
              <a:r>
                <a:rPr lang="fr-FR" sz="2000" dirty="0" err="1">
                  <a:solidFill>
                    <a:prstClr val="black"/>
                  </a:solidFill>
                  <a:latin typeface="Calibri" panose="020F0502020204030204"/>
                </a:rPr>
                <a:t>HRs</a:t>
              </a:r>
              <a:endParaRPr lang="en-GB" sz="2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39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Conclusions</a:t>
            </a:r>
            <a:endParaRPr lang="en-GB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08720"/>
            <a:ext cx="12102038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The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synergy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of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different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satellite instruments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gives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a more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complete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picture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of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clouds</a:t>
            </a:r>
            <a:endParaRPr lang="fr-FR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lvl="0" indent="-285750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complete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3D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snapshots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fr-FR" sz="22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necessary</a:t>
            </a:r>
            <a:r>
              <a:rPr lang="fr-FR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 for </a:t>
            </a:r>
            <a:r>
              <a:rPr lang="fr-FR" sz="22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process</a:t>
            </a:r>
            <a:r>
              <a:rPr lang="fr-FR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studies</a:t>
            </a:r>
            <a:r>
              <a:rPr lang="fr-FR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) 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&amp; longer time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series</a:t>
            </a:r>
            <a:endParaRPr lang="fr-FR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  <a:defRPr/>
            </a:pP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		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can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be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constructed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by Machine Learning </a:t>
            </a:r>
            <a:r>
              <a:rPr lang="fr-FR" sz="1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applied</a:t>
            </a:r>
            <a:r>
              <a:rPr lang="fr-FR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 on </a:t>
            </a:r>
            <a:r>
              <a:rPr lang="fr-FR" sz="1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cloud</a:t>
            </a:r>
            <a:r>
              <a:rPr lang="fr-FR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 &amp; </a:t>
            </a:r>
            <a:r>
              <a:rPr lang="fr-FR" sz="1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atm</a:t>
            </a:r>
            <a:r>
              <a:rPr lang="fr-FR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. variables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marL="342900" lvl="0" indent="-342900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fr-FR" sz="22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Though</a:t>
            </a:r>
            <a:r>
              <a:rPr lang="fr-FR" sz="2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the ML </a:t>
            </a:r>
            <a:r>
              <a:rPr lang="fr-FR" sz="22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models</a:t>
            </a:r>
            <a:r>
              <a:rPr lang="fr-FR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introduce</a:t>
            </a:r>
            <a:r>
              <a:rPr lang="fr-FR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additional</a:t>
            </a:r>
            <a:r>
              <a:rPr lang="fr-FR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uncertainties</a:t>
            </a:r>
            <a:r>
              <a:rPr lang="fr-FR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</a:p>
          <a:p>
            <a:pPr lvl="0">
              <a:spcBef>
                <a:spcPts val="0"/>
              </a:spcBef>
              <a:defRPr/>
            </a:pP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3D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snapshots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allow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to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study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horizontal 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structure -&gt; convective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organization</a:t>
            </a:r>
            <a:endParaRPr lang="fr-FR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lvl="0" indent="-342900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Positive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correlation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between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hin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cirrus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surrounding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MCS &amp; tropical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Tsurf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anomaly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</a:p>
          <a:p>
            <a:pPr lvl="0">
              <a:spcBef>
                <a:spcPts val="0"/>
              </a:spcBef>
              <a:defRPr/>
            </a:pP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 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while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negative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correlation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between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thin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cirrus area &amp; tropical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I</a:t>
            </a:r>
            <a:r>
              <a:rPr lang="fr-FR" b="1" baseline="-250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org</a:t>
            </a:r>
            <a:endParaRPr lang="fr-FR" b="1" baseline="-250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lvl="0" indent="-342900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Time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series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correlation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of ML radiative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heating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demonstrates</a:t>
            </a:r>
            <a:endParaRPr lang="fr-FR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  <a:defRPr/>
            </a:pP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energetic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constrains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between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convective &amp; subsidence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regions</a:t>
            </a:r>
            <a:endParaRPr lang="fr-FR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lvl="0" indent="-342900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Cloud 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System Concept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allows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lvl="0">
              <a:spcBef>
                <a:spcPts val="0"/>
              </a:spcBef>
              <a:defRPr/>
            </a:pP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- to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study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relationships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</a:rPr>
              <a:t>between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 convection &amp;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anvils</a:t>
            </a:r>
            <a:endParaRPr lang="fr-FR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  <a:defRPr/>
            </a:pP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process-oriented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evaluation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of GCM </a:t>
            </a:r>
            <a:r>
              <a:rPr lang="fr-FR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parameterizations</a:t>
            </a:r>
            <a:endParaRPr lang="fr-FR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081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69"/>
    </mc:Choice>
    <mc:Fallback xmlns="">
      <p:transition spd="slow" advTm="11466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17" x="1930400" y="6273800"/>
          <p14:tracePt t="452" x="1885950" y="6242050"/>
          <p14:tracePt t="460" x="1847850" y="6210300"/>
          <p14:tracePt t="468" x="1835150" y="6197600"/>
          <p14:tracePt t="2260" x="1822450" y="6184900"/>
          <p14:tracePt t="2524" x="1778000" y="6134100"/>
          <p14:tracePt t="2532" x="1733550" y="6096000"/>
          <p14:tracePt t="2540" x="1663700" y="6045200"/>
          <p14:tracePt t="2550" x="1543050" y="5911850"/>
          <p14:tracePt t="2566" x="1492250" y="5753100"/>
          <p14:tracePt t="2583" x="1587500" y="5524500"/>
          <p14:tracePt t="2600" x="1835150" y="5187950"/>
          <p14:tracePt t="2600" x="1930400" y="5067300"/>
          <p14:tracePt t="2619" x="1981200" y="4953000"/>
          <p14:tracePt t="2632" x="2019300" y="4806950"/>
          <p14:tracePt t="2632" x="2019300" y="4781550"/>
          <p14:tracePt t="2652" x="1981200" y="4686300"/>
          <p14:tracePt t="2667" x="1968500" y="4679950"/>
          <p14:tracePt t="2681" x="1968500" y="4673600"/>
          <p14:tracePt t="2818" x="1968500" y="4629150"/>
          <p14:tracePt t="2827" x="1968500" y="4470400"/>
          <p14:tracePt t="2835" x="1968500" y="4248150"/>
          <p14:tracePt t="2848" x="1917700" y="3340100"/>
          <p14:tracePt t="2869" x="1898650" y="3054350"/>
          <p14:tracePt t="2884" x="1841500" y="2914650"/>
          <p14:tracePt t="2899" x="1771650" y="2806700"/>
          <p14:tracePt t="2916" x="1739900" y="2667000"/>
          <p14:tracePt t="2932" x="1739900" y="2635250"/>
          <p14:tracePt t="2949" x="1739900" y="2622550"/>
          <p14:tracePt t="3091" x="1727200" y="2597150"/>
          <p14:tracePt t="3098" x="1695450" y="2559050"/>
          <p14:tracePt t="3107" x="1619250" y="2501900"/>
          <p14:tracePt t="3116" x="1409700" y="2260600"/>
          <p14:tracePt t="3132" x="1187450" y="1974850"/>
          <p14:tracePt t="3150" x="1041400" y="1657350"/>
          <p14:tracePt t="3165" x="939800" y="1365250"/>
          <p14:tracePt t="3182" x="933450" y="1193800"/>
          <p14:tracePt t="3199" x="933450" y="1041400"/>
          <p14:tracePt t="3215" x="958850" y="977900"/>
          <p14:tracePt t="3232" x="958850" y="971550"/>
          <p14:tracePt t="3248" x="958850" y="965200"/>
          <p14:tracePt t="3371" x="958850" y="908050"/>
          <p14:tracePt t="3379" x="958850" y="825500"/>
          <p14:tracePt t="3387" x="939800" y="762000"/>
          <p14:tracePt t="3398" x="920750" y="590550"/>
          <p14:tracePt t="3415" x="920750" y="438150"/>
          <p14:tracePt t="3432" x="946150" y="323850"/>
          <p14:tracePt t="3449" x="958850" y="279400"/>
          <p14:tracePt t="3465" x="958850" y="285750"/>
          <p14:tracePt t="3587" x="958850" y="292100"/>
          <p14:tracePt t="3596" x="958850" y="311150"/>
          <p14:tracePt t="3603" x="946150" y="330200"/>
          <p14:tracePt t="3614" x="939800" y="355600"/>
          <p14:tracePt t="3632" x="914400" y="393700"/>
          <p14:tracePt t="3648" x="882650" y="444500"/>
          <p14:tracePt t="3648" x="869950" y="463550"/>
          <p14:tracePt t="3667" x="850900" y="488950"/>
          <p14:tracePt t="3680" x="806450" y="552450"/>
          <p14:tracePt t="3700" x="774700" y="590550"/>
          <p14:tracePt t="3715" x="736600" y="628650"/>
          <p14:tracePt t="3732" x="685800" y="673100"/>
          <p14:tracePt t="3749" x="660400" y="704850"/>
          <p14:tracePt t="3765" x="654050" y="711200"/>
          <p14:tracePt t="3811" x="654050" y="717550"/>
          <p14:tracePt t="3820" x="641350" y="730250"/>
          <p14:tracePt t="3830" x="603250" y="755650"/>
          <p14:tracePt t="3848" x="577850" y="787400"/>
          <p14:tracePt t="3848" x="571500" y="793750"/>
          <p14:tracePt t="3868" x="558800" y="806450"/>
          <p14:tracePt t="3880" x="527050" y="838200"/>
          <p14:tracePt t="3900" x="501650" y="876300"/>
          <p14:tracePt t="3917" x="482600" y="895350"/>
          <p14:tracePt t="3931" x="438150" y="946150"/>
          <p14:tracePt t="3948" x="381000" y="1016000"/>
          <p14:tracePt t="3964" x="342900" y="1054100"/>
          <p14:tracePt t="3981" x="317500" y="1079500"/>
          <p14:tracePt t="3998" x="304800" y="1085850"/>
          <p14:tracePt t="4015" x="311150" y="1085850"/>
          <p14:tracePt t="4538" x="336550" y="1066800"/>
          <p14:tracePt t="4546" x="361950" y="1054100"/>
          <p14:tracePt t="4554" x="400050" y="1054100"/>
          <p14:tracePt t="4562" x="438150" y="1028700"/>
          <p14:tracePt t="4581" x="463550" y="1028700"/>
          <p14:tracePt t="4597" x="482600" y="1022350"/>
          <p14:tracePt t="4614" x="488950" y="1016000"/>
          <p14:tracePt t="4630" x="495300" y="1016000"/>
          <p14:tracePt t="4647" x="501650" y="1009650"/>
          <p14:tracePt t="4664" x="508000" y="996950"/>
          <p14:tracePt t="4680" x="514350" y="990600"/>
          <p14:tracePt t="4697" x="514350" y="984250"/>
          <p14:tracePt t="4714" x="520700" y="984250"/>
          <p14:tracePt t="4729" x="520700" y="977900"/>
          <p14:tracePt t="4770" x="533400" y="971550"/>
          <p14:tracePt t="4802" x="539750" y="971550"/>
          <p14:tracePt t="4810" x="546100" y="971550"/>
          <p14:tracePt t="4826" x="552450" y="965200"/>
          <p14:tracePt t="4834" x="584200" y="965200"/>
          <p14:tracePt t="4845" x="628650" y="965200"/>
          <p14:tracePt t="4863" x="654050" y="965200"/>
          <p14:tracePt t="4880" x="679450" y="965200"/>
          <p14:tracePt t="4897" x="685800" y="965200"/>
          <p14:tracePt t="4913" x="698500" y="965200"/>
          <p14:tracePt t="4931" x="704850" y="965200"/>
          <p14:tracePt t="5524" x="755650" y="958850"/>
          <p14:tracePt t="5532" x="800100" y="958850"/>
          <p14:tracePt t="5540" x="857250" y="958850"/>
          <p14:tracePt t="5548" x="977900" y="958850"/>
          <p14:tracePt t="5565" x="1060450" y="965200"/>
          <p14:tracePt t="5582" x="1174750" y="965200"/>
          <p14:tracePt t="5597" x="1263650" y="965200"/>
          <p14:tracePt t="5615" x="1339850" y="965200"/>
          <p14:tracePt t="5631" x="1409700" y="965200"/>
          <p14:tracePt t="5648" x="1460500" y="965200"/>
          <p14:tracePt t="5664" x="1530350" y="958850"/>
          <p14:tracePt t="5681" x="1581150" y="952500"/>
          <p14:tracePt t="5698" x="1606550" y="946150"/>
          <p14:tracePt t="5698" x="1612900" y="946150"/>
          <p14:tracePt t="5716" x="1619250" y="939800"/>
          <p14:tracePt t="5836" x="1625600" y="939800"/>
          <p14:tracePt t="5980" x="1651000" y="939800"/>
          <p14:tracePt t="5988" x="1676400" y="933450"/>
          <p14:tracePt t="5996" x="1708150" y="927100"/>
          <p14:tracePt t="6014" x="1739900" y="927100"/>
          <p14:tracePt t="6030" x="1752600" y="920750"/>
          <p14:tracePt t="6046" x="1790700" y="920750"/>
          <p14:tracePt t="6063" x="1822450" y="920750"/>
          <p14:tracePt t="6081" x="1847850" y="920750"/>
          <p14:tracePt t="6096" x="1885950" y="914400"/>
          <p14:tracePt t="6096" x="1898650" y="914400"/>
          <p14:tracePt t="6115" x="1911350" y="914400"/>
          <p14:tracePt t="6129" x="1924050" y="914400"/>
          <p14:tracePt t="6147" x="1930400" y="908050"/>
          <p14:tracePt t="6549" x="1943100" y="908050"/>
          <p14:tracePt t="6556" x="1993900" y="908050"/>
          <p14:tracePt t="6564" x="2120900" y="895350"/>
          <p14:tracePt t="6581" x="2228850" y="889000"/>
          <p14:tracePt t="6597" x="2368550" y="882650"/>
          <p14:tracePt t="6615" x="2540000" y="857250"/>
          <p14:tracePt t="6630" x="2679700" y="844550"/>
          <p14:tracePt t="6647" x="2838450" y="844550"/>
          <p14:tracePt t="6664" x="2927350" y="838200"/>
          <p14:tracePt t="6680" x="3035300" y="838200"/>
          <p14:tracePt t="6697" x="3098800" y="838200"/>
          <p14:tracePt t="6713" x="3098800" y="844550"/>
          <p14:tracePt t="6729" x="3105150" y="844550"/>
          <p14:tracePt t="6948" x="3111500" y="844550"/>
          <p14:tracePt t="6957" x="3130550" y="844550"/>
          <p14:tracePt t="6964" x="3187700" y="838200"/>
          <p14:tracePt t="6980" x="3225800" y="831850"/>
          <p14:tracePt t="6998" x="3282950" y="831850"/>
          <p14:tracePt t="7013" x="3378200" y="819150"/>
          <p14:tracePt t="7030" x="3473450" y="812800"/>
          <p14:tracePt t="7047" x="3543300" y="812800"/>
          <p14:tracePt t="7063" x="3587750" y="812800"/>
          <p14:tracePt t="7081" x="3663950" y="819150"/>
          <p14:tracePt t="7097" x="3740150" y="831850"/>
          <p14:tracePt t="7113" x="3816350" y="850900"/>
          <p14:tracePt t="7113" x="3860800" y="863600"/>
          <p14:tracePt t="7132" x="3886200" y="869950"/>
          <p14:tracePt t="7132" x="3911600" y="876300"/>
          <p14:tracePt t="7148" x="3962400" y="889000"/>
          <p14:tracePt t="7165" x="4000500" y="895350"/>
          <p14:tracePt t="7180" x="4025900" y="895350"/>
          <p14:tracePt t="7196" x="4032250" y="895350"/>
          <p14:tracePt t="7212" x="4051300" y="895350"/>
          <p14:tracePt t="7980" x="4070350" y="895350"/>
          <p14:tracePt t="7988" x="4095750" y="895350"/>
          <p14:tracePt t="7996" x="4152900" y="895350"/>
          <p14:tracePt t="8012" x="4235450" y="895350"/>
          <p14:tracePt t="8028" x="4362450" y="901700"/>
          <p14:tracePt t="8045" x="4495800" y="920750"/>
          <p14:tracePt t="8062" x="4622800" y="933450"/>
          <p14:tracePt t="8079" x="4705350" y="927100"/>
          <p14:tracePt t="8097" x="4806950" y="920750"/>
          <p14:tracePt t="8114" x="4908550" y="914400"/>
          <p14:tracePt t="8129" x="4965700" y="914400"/>
          <p14:tracePt t="8129" x="4997450" y="914400"/>
          <p14:tracePt t="8149" x="5035550" y="908050"/>
          <p14:tracePt t="8161" x="5105400" y="895350"/>
          <p14:tracePt t="8161" x="5118100" y="895350"/>
          <p14:tracePt t="8180" x="5124450" y="895350"/>
          <p14:tracePt t="8195" x="5143500" y="889000"/>
          <p14:tracePt t="8420" x="5175250" y="882650"/>
          <p14:tracePt t="8427" x="5219700" y="876300"/>
          <p14:tracePt t="8436" x="5264150" y="876300"/>
          <p14:tracePt t="8444" x="5410200" y="869950"/>
          <p14:tracePt t="8462" x="5575300" y="857250"/>
          <p14:tracePt t="8479" x="5664200" y="844550"/>
          <p14:tracePt t="8495" x="5740400" y="838200"/>
          <p14:tracePt t="8512" x="5791200" y="831850"/>
          <p14:tracePt t="8527" x="5803900" y="831850"/>
          <p14:tracePt t="8544" x="5835650" y="831850"/>
          <p14:tracePt t="8561" x="5873750" y="825500"/>
          <p14:tracePt t="8578" x="5886450" y="825500"/>
          <p14:tracePt t="9488" x="5886450" y="819150"/>
          <p14:tracePt t="9636" x="5892800" y="819150"/>
          <p14:tracePt t="9645" x="5937250" y="819150"/>
          <p14:tracePt t="9652" x="5975350" y="812800"/>
          <p14:tracePt t="9659" x="6064250" y="812800"/>
          <p14:tracePt t="9675" x="6229350" y="819150"/>
          <p14:tracePt t="9692" x="6337300" y="838200"/>
          <p14:tracePt t="9710" x="6400800" y="838200"/>
          <p14:tracePt t="9727" x="6464300" y="838200"/>
          <p14:tracePt t="9744" x="6508750" y="844550"/>
          <p14:tracePt t="9760" x="6540500" y="850900"/>
          <p14:tracePt t="9776" x="6559550" y="857250"/>
          <p14:tracePt t="9776" x="6578600" y="857250"/>
          <p14:tracePt t="9795" x="6591300" y="863600"/>
          <p14:tracePt t="9811" x="6623050" y="863600"/>
          <p14:tracePt t="10148" x="6680200" y="857250"/>
          <p14:tracePt t="10155" x="6705600" y="857250"/>
          <p14:tracePt t="10163" x="6750050" y="850900"/>
          <p14:tracePt t="10175" x="6781800" y="850900"/>
          <p14:tracePt t="10175" x="6800850" y="850900"/>
          <p14:tracePt t="10195" x="6813550" y="844550"/>
          <p14:tracePt t="10209" x="6838950" y="844550"/>
          <p14:tracePt t="10228" x="6864350" y="838200"/>
          <p14:tracePt t="10245" x="6883400" y="831850"/>
          <p14:tracePt t="10259" x="6896100" y="831850"/>
          <p14:tracePt t="10275" x="6921500" y="831850"/>
          <p14:tracePt t="10292" x="6946900" y="825500"/>
          <p14:tracePt t="10309" x="6959600" y="825500"/>
          <p14:tracePt t="10325" x="6965950" y="825500"/>
          <p14:tracePt t="10342" x="6985000" y="825500"/>
          <p14:tracePt t="10359" x="7004050" y="831850"/>
          <p14:tracePt t="10376" x="7029450" y="831850"/>
          <p14:tracePt t="10393" x="7042150" y="831850"/>
          <p14:tracePt t="10393" x="7061200" y="831850"/>
          <p14:tracePt t="10412" x="7073900" y="831850"/>
          <p14:tracePt t="10425" x="7099300" y="831850"/>
          <p14:tracePt t="10445" x="7105650" y="831850"/>
          <p14:tracePt t="10458" x="7131050" y="831850"/>
          <p14:tracePt t="10731" x="7175500" y="831850"/>
          <p14:tracePt t="10739" x="7207250" y="831850"/>
          <p14:tracePt t="10747" x="7283450" y="831850"/>
          <p14:tracePt t="10758" x="7391400" y="844550"/>
          <p14:tracePt t="10776" x="7486650" y="863600"/>
          <p14:tracePt t="10792" x="7613650" y="889000"/>
          <p14:tracePt t="10792" x="7664450" y="895350"/>
          <p14:tracePt t="10811" x="7727950" y="908050"/>
          <p14:tracePt t="10827" x="7785100" y="920750"/>
          <p14:tracePt t="10844" x="7810500" y="920750"/>
          <p14:tracePt t="10859" x="7829550" y="927100"/>
          <p14:tracePt t="10876" x="7854950" y="927100"/>
          <p14:tracePt t="10892" x="7880350" y="927100"/>
          <p14:tracePt t="10909" x="7893050" y="927100"/>
          <p14:tracePt t="10925" x="7899400" y="927100"/>
          <p14:tracePt t="10941" x="7899400" y="920750"/>
          <p14:tracePt t="11870" x="7912100" y="920750"/>
          <p14:tracePt t="12467" x="7943850" y="920750"/>
          <p14:tracePt t="12474" x="7969250" y="920750"/>
          <p14:tracePt t="12483" x="7994650" y="927100"/>
          <p14:tracePt t="12492" x="8064500" y="952500"/>
          <p14:tracePt t="12507" x="8115300" y="952500"/>
          <p14:tracePt t="12524" x="8166100" y="958850"/>
          <p14:tracePt t="12541" x="8204200" y="965200"/>
          <p14:tracePt t="12557" x="8242300" y="965200"/>
          <p14:tracePt t="12574" x="8261350" y="971550"/>
          <p14:tracePt t="12591" x="8280400" y="971550"/>
          <p14:tracePt t="12607" x="8305800" y="977900"/>
          <p14:tracePt t="12624" x="8318500" y="977900"/>
          <p14:tracePt t="12624" x="8331200" y="977900"/>
          <p14:tracePt t="12645" x="8343900" y="977900"/>
          <p14:tracePt t="12657" x="8375650" y="984250"/>
          <p14:tracePt t="12676" x="8388350" y="990600"/>
          <p14:tracePt t="12691" x="8401050" y="990600"/>
          <p14:tracePt t="12707" x="8407400" y="990600"/>
          <p14:tracePt t="12739" x="8407400" y="984250"/>
          <p14:tracePt t="12771" x="8407400" y="977900"/>
          <p14:tracePt t="12803" x="8407400" y="971550"/>
          <p14:tracePt t="13825" x="8401050" y="971550"/>
          <p14:tracePt t="13907" x="8343900" y="977900"/>
          <p14:tracePt t="13915" x="8280400" y="977900"/>
          <p14:tracePt t="13924" x="8026400" y="990600"/>
          <p14:tracePt t="13940" x="7613650" y="990600"/>
          <p14:tracePt t="13956" x="7080250" y="990600"/>
          <p14:tracePt t="13973" x="6457950" y="990600"/>
          <p14:tracePt t="13989" x="5765800" y="996950"/>
          <p14:tracePt t="14006" x="5295900" y="996950"/>
          <p14:tracePt t="14022" x="4908550" y="977900"/>
          <p14:tracePt t="14040" x="4699000" y="977900"/>
          <p14:tracePt t="14055" x="4629150" y="977900"/>
          <p14:tracePt t="14072" x="4622800" y="977900"/>
          <p14:tracePt t="14259" x="4565650" y="984250"/>
          <p14:tracePt t="14268" x="4451350" y="984250"/>
          <p14:tracePt t="14275" x="4152900" y="996950"/>
          <p14:tracePt t="14288" x="3397250" y="977900"/>
          <p14:tracePt t="14288" x="2908300" y="939800"/>
          <p14:tracePt t="14307" x="2171700" y="920750"/>
          <p14:tracePt t="14324" x="1403350" y="876300"/>
          <p14:tracePt t="14339" x="1123950" y="876300"/>
          <p14:tracePt t="14355" x="1085850" y="876300"/>
          <p14:tracePt t="14372" x="1079500" y="876300"/>
          <p14:tracePt t="14612" x="1066800" y="876300"/>
          <p14:tracePt t="14618" x="1047750" y="876300"/>
          <p14:tracePt t="14627" x="996950" y="882650"/>
          <p14:tracePt t="14638" x="831850" y="889000"/>
          <p14:tracePt t="14656" x="673100" y="901700"/>
          <p14:tracePt t="14656" x="622300" y="901700"/>
          <p14:tracePt t="14676" x="565150" y="901700"/>
          <p14:tracePt t="14688" x="520700" y="901700"/>
          <p14:tracePt t="14708" x="508000" y="914400"/>
          <p14:tracePt t="14723" x="476250" y="933450"/>
          <p14:tracePt t="14740" x="425450" y="946150"/>
          <p14:tracePt t="14755" x="387350" y="952500"/>
          <p14:tracePt t="14771" x="330200" y="965200"/>
          <p14:tracePt t="14788" x="304800" y="971550"/>
          <p14:tracePt t="14805" x="279400" y="977900"/>
          <p14:tracePt t="14821" x="260350" y="984250"/>
          <p14:tracePt t="14838" x="260350" y="990600"/>
          <p14:tracePt t="15555" x="273050" y="1003300"/>
          <p14:tracePt t="15580" x="279400" y="1009650"/>
          <p14:tracePt t="15586" x="292100" y="1016000"/>
          <p14:tracePt t="15595" x="304800" y="1028700"/>
          <p14:tracePt t="15603" x="330200" y="1060450"/>
          <p14:tracePt t="15623" x="349250" y="1092200"/>
          <p14:tracePt t="15638" x="368300" y="1117600"/>
          <p14:tracePt t="15654" x="381000" y="1136650"/>
          <p14:tracePt t="15672" x="400050" y="1149350"/>
          <p14:tracePt t="15688" x="400050" y="1155700"/>
          <p14:tracePt t="15706" x="412750" y="1168400"/>
          <p14:tracePt t="15720" x="431800" y="1174750"/>
          <p14:tracePt t="15740" x="444500" y="1181100"/>
          <p14:tracePt t="15756" x="450850" y="1181100"/>
          <p14:tracePt t="15770" x="463550" y="1181100"/>
          <p14:tracePt t="15788" x="469900" y="1181100"/>
          <p14:tracePt t="15804" x="469900" y="1168400"/>
          <p14:tracePt t="15821" x="476250" y="1168400"/>
          <p14:tracePt t="15837" x="476250" y="1162050"/>
          <p14:tracePt t="15854" x="476250" y="1155700"/>
          <p14:tracePt t="15871" x="476250" y="1149350"/>
          <p14:tracePt t="15887" x="482600" y="1149350"/>
          <p14:tracePt t="15904" x="488950" y="1143000"/>
          <p14:tracePt t="16338" x="501650" y="1143000"/>
          <p14:tracePt t="16347" x="520700" y="1143000"/>
          <p14:tracePt t="16355" x="552450" y="1143000"/>
          <p14:tracePt t="16372" x="558800" y="1143000"/>
          <p14:tracePt t="16387" x="565150" y="1143000"/>
          <p14:tracePt t="16499" x="584200" y="1143000"/>
          <p14:tracePt t="16507" x="622300" y="1136650"/>
          <p14:tracePt t="16520" x="685800" y="1130300"/>
          <p14:tracePt t="16520" x="717550" y="1130300"/>
          <p14:tracePt t="16540" x="749300" y="1130300"/>
          <p14:tracePt t="16555" x="755650" y="1130300"/>
          <p14:tracePt t="16731" x="774700" y="1130300"/>
          <p14:tracePt t="16746" x="781050" y="1130300"/>
          <p14:tracePt t="16755" x="844550" y="1136650"/>
          <p14:tracePt t="16771" x="882650" y="1149350"/>
          <p14:tracePt t="16787" x="901700" y="1162050"/>
          <p14:tracePt t="16804" x="914400" y="1174750"/>
          <p14:tracePt t="16821" x="927100" y="1187450"/>
          <p14:tracePt t="16836" x="939800" y="1193800"/>
          <p14:tracePt t="16854" x="965200" y="1200150"/>
          <p14:tracePt t="16872" x="990600" y="1212850"/>
          <p14:tracePt t="16887" x="1035050" y="1219200"/>
          <p14:tracePt t="16904" x="1073150" y="1225550"/>
          <p14:tracePt t="16920" x="1098550" y="1238250"/>
          <p14:tracePt t="16920" x="1111250" y="1244600"/>
          <p14:tracePt t="16940" x="1130300" y="1257300"/>
          <p14:tracePt t="16952" x="1155700" y="1270000"/>
          <p14:tracePt t="16972" x="1174750" y="1270000"/>
          <p14:tracePt t="16988" x="1193800" y="1276350"/>
          <p14:tracePt t="17004" x="1225550" y="1276350"/>
          <p14:tracePt t="17020" x="1263650" y="1270000"/>
          <p14:tracePt t="17036" x="1352550" y="1263650"/>
          <p14:tracePt t="17053" x="1441450" y="1257300"/>
          <p14:tracePt t="17070" x="1485900" y="1257300"/>
          <p14:tracePt t="17086" x="1492250" y="1257300"/>
          <p14:tracePt t="17698" x="1511300" y="1257300"/>
          <p14:tracePt t="18083" x="1536700" y="1250950"/>
          <p14:tracePt t="18091" x="1549400" y="1250950"/>
          <p14:tracePt t="18102" x="1581150" y="1250950"/>
          <p14:tracePt t="18119" x="1600200" y="1244600"/>
          <p14:tracePt t="18136" x="1619250" y="1244600"/>
          <p14:tracePt t="18155" x="1631950" y="1244600"/>
          <p14:tracePt t="18168" x="1638300" y="1244600"/>
          <p14:tracePt t="18187" x="1644650" y="1238250"/>
          <p14:tracePt t="18243" x="1657350" y="1231900"/>
          <p14:tracePt t="18259" x="1663700" y="1231900"/>
          <p14:tracePt t="18268" x="1676400" y="1231900"/>
          <p14:tracePt t="18283" x="1682750" y="1231900"/>
          <p14:tracePt t="18290" x="1689100" y="1231900"/>
          <p14:tracePt t="18301" x="1701800" y="1225550"/>
          <p14:tracePt t="18319" x="1708150" y="1225550"/>
          <p14:tracePt t="18334" x="1714500" y="1225550"/>
          <p14:tracePt t="18352" x="1720850" y="1225550"/>
          <p14:tracePt t="18369" x="1727200" y="1225550"/>
          <p14:tracePt t="18395" x="1733550" y="1225550"/>
          <p14:tracePt t="18419" x="1739900" y="1225550"/>
          <p14:tracePt t="18459" x="1746250" y="1225550"/>
          <p14:tracePt t="18500" x="1752600" y="1225550"/>
          <p14:tracePt t="18540" x="1758950" y="1225550"/>
          <p14:tracePt t="18570" x="1765300" y="1225550"/>
          <p14:tracePt t="18619" x="1771650" y="1219200"/>
          <p14:tracePt t="18645" x="1778000" y="1219200"/>
          <p14:tracePt t="18675" x="1784350" y="1219200"/>
          <p14:tracePt t="18683" x="1784350" y="1212850"/>
          <p14:tracePt t="18708" x="1790700" y="1212850"/>
          <p14:tracePt t="18714" x="1797050" y="1212850"/>
          <p14:tracePt t="18730" x="1803400" y="1206500"/>
          <p14:tracePt t="18739" x="1809750" y="1206500"/>
          <p14:tracePt t="18755" x="1816100" y="1200150"/>
          <p14:tracePt t="18803" x="1822450" y="1200150"/>
          <p14:tracePt t="18827" x="1828800" y="1193800"/>
          <p14:tracePt t="18835" x="1828800" y="1187450"/>
          <p14:tracePt t="18842" x="1835150" y="1187450"/>
          <p14:tracePt t="18851" x="1835150" y="1181100"/>
          <p14:tracePt t="18868" x="1847850" y="1168400"/>
          <p14:tracePt t="18884" x="1854200" y="1168400"/>
          <p14:tracePt t="18924" x="1854200" y="1162050"/>
          <p14:tracePt t="18972" x="1854200" y="1155700"/>
          <p14:tracePt t="19003" x="1860550" y="1155700"/>
          <p14:tracePt t="19035" x="1866900" y="1155700"/>
          <p14:tracePt t="19059" x="1873250" y="1155700"/>
          <p14:tracePt t="19067" x="1879600" y="1149350"/>
          <p14:tracePt t="19091" x="1885950" y="1149350"/>
          <p14:tracePt t="19115" x="1892300" y="1143000"/>
          <p14:tracePt t="19123" x="1898650" y="1143000"/>
          <p14:tracePt t="19139" x="1905000" y="1143000"/>
          <p14:tracePt t="19162" x="1911350" y="1143000"/>
          <p14:tracePt t="19187" x="1917700" y="1136650"/>
          <p14:tracePt t="19211" x="1924050" y="1136650"/>
          <p14:tracePt t="19227" x="1924050" y="1130300"/>
          <p14:tracePt t="19251" x="1930400" y="1130300"/>
          <p14:tracePt t="19268" x="1943100" y="1130300"/>
          <p14:tracePt t="19283" x="1949450" y="1130300"/>
          <p14:tracePt t="19291" x="1993900" y="1130300"/>
          <p14:tracePt t="19301" x="2063750" y="1130300"/>
          <p14:tracePt t="19318" x="2095500" y="1130300"/>
          <p14:tracePt t="19334" x="2101850" y="1130300"/>
          <p14:tracePt t="19563" x="2133600" y="1130300"/>
          <p14:tracePt t="19570" x="2152650" y="1130300"/>
          <p14:tracePt t="19584" x="2254250" y="1143000"/>
          <p14:tracePt t="19584" x="2336800" y="1149350"/>
          <p14:tracePt t="19603" x="2520950" y="1181100"/>
          <p14:tracePt t="19621" x="2781300" y="1225550"/>
          <p14:tracePt t="19635" x="3124200" y="1270000"/>
          <p14:tracePt t="19652" x="3308350" y="1295400"/>
          <p14:tracePt t="19668" x="3486150" y="1320800"/>
          <p14:tracePt t="19685" x="3581400" y="1327150"/>
          <p14:tracePt t="19701" x="3670300" y="1327150"/>
          <p14:tracePt t="19718" x="3733800" y="1327150"/>
          <p14:tracePt t="19734" x="3740150" y="1327150"/>
          <p14:tracePt t="20523" x="3746500" y="1327150"/>
          <p14:tracePt t="20530" x="3765550" y="1327150"/>
          <p14:tracePt t="20538" x="3797300" y="1327150"/>
          <p14:tracePt t="20548" x="3841750" y="1327150"/>
          <p14:tracePt t="20567" x="3911600" y="1314450"/>
          <p14:tracePt t="20584" x="3981450" y="1308100"/>
          <p14:tracePt t="20600" x="4032250" y="1308100"/>
          <p14:tracePt t="20600" x="4038600" y="1308100"/>
          <p14:tracePt t="20621" x="4044950" y="1308100"/>
          <p14:tracePt t="22394" x="4064000" y="1308100"/>
          <p14:tracePt t="23091" x="4102100" y="1301750"/>
          <p14:tracePt t="23100" x="4121150" y="1301750"/>
          <p14:tracePt t="23107" x="4140200" y="1301750"/>
          <p14:tracePt t="23116" x="4184650" y="1289050"/>
          <p14:tracePt t="23132" x="4235450" y="1276350"/>
          <p14:tracePt t="23149" x="4298950" y="1289050"/>
          <p14:tracePt t="23165" x="4337050" y="1295400"/>
          <p14:tracePt t="23181" x="4381500" y="1301750"/>
          <p14:tracePt t="23198" x="4406900" y="1308100"/>
          <p14:tracePt t="23215" x="4457700" y="1308100"/>
          <p14:tracePt t="23231" x="4527550" y="1314450"/>
          <p14:tracePt t="23231" x="4552950" y="1314450"/>
          <p14:tracePt t="23251" x="4565650" y="1314450"/>
          <p14:tracePt t="23264" x="4616450" y="1314450"/>
          <p14:tracePt t="23264" x="4629150" y="1314450"/>
          <p14:tracePt t="23283" x="4648200" y="1314450"/>
          <p14:tracePt t="23300" x="4654550" y="1314450"/>
          <p14:tracePt t="23315" x="4667250" y="1308100"/>
          <p14:tracePt t="23332" x="4673600" y="1308100"/>
          <p14:tracePt t="23348" x="4673600" y="1301750"/>
          <p14:tracePt t="23364" x="4679950" y="1289050"/>
          <p14:tracePt t="23972" x="4686300" y="1282700"/>
          <p14:tracePt t="23978" x="4692650" y="1276350"/>
          <p14:tracePt t="23987" x="4699000" y="1263650"/>
          <p14:tracePt t="24877" x="4705350" y="1263650"/>
          <p14:tracePt t="25707" x="4711700" y="1263650"/>
          <p14:tracePt t="25715" x="4724400" y="1263650"/>
          <p14:tracePt t="25728" x="4737100" y="1263650"/>
          <p14:tracePt t="25749" x="4749800" y="1263650"/>
          <p14:tracePt t="25764" x="4756150" y="1263650"/>
          <p14:tracePt t="25779" x="4756150" y="1276350"/>
          <p14:tracePt t="26066" x="4743450" y="1276350"/>
          <p14:tracePt t="26074" x="4743450" y="1282700"/>
          <p14:tracePt t="26090" x="4737100" y="1282700"/>
          <p14:tracePt t="26099" x="4730750" y="1289050"/>
          <p14:tracePt t="26155" x="4724400" y="1295400"/>
          <p14:tracePt t="26163" x="4718050" y="1308100"/>
          <p14:tracePt t="26171" x="4705350" y="1314450"/>
          <p14:tracePt t="26179" x="4686300" y="1327150"/>
          <p14:tracePt t="26196" x="4673600" y="1327150"/>
          <p14:tracePt t="26212" x="4667250" y="1327150"/>
          <p14:tracePt t="26228" x="4654550" y="1333500"/>
          <p14:tracePt t="26247" x="4622800" y="1339850"/>
          <p14:tracePt t="26262" x="4603750" y="1339850"/>
          <p14:tracePt t="26279" x="4578350" y="1346200"/>
          <p14:tracePt t="26295" x="4540250" y="1352550"/>
          <p14:tracePt t="26312" x="4495800" y="1365250"/>
          <p14:tracePt t="26312" x="4476750" y="1365250"/>
          <p14:tracePt t="26332" x="4464050" y="1371600"/>
          <p14:tracePt t="26344" x="4438650" y="1384300"/>
          <p14:tracePt t="26365" x="4413250" y="1403350"/>
          <p14:tracePt t="26380" x="4406900" y="1416050"/>
          <p14:tracePt t="26395" x="4381500" y="1416050"/>
          <p14:tracePt t="26412" x="4368800" y="1428750"/>
          <p14:tracePt t="26429" x="4356100" y="1435100"/>
          <p14:tracePt t="26445" x="4349750" y="1441450"/>
          <p14:tracePt t="26462" x="4330700" y="1454150"/>
          <p14:tracePt t="26479" x="4318000" y="1460500"/>
          <p14:tracePt t="26496" x="4311650" y="1466850"/>
          <p14:tracePt t="26512" x="4292600" y="1479550"/>
          <p14:tracePt t="26528" x="4279900" y="1498600"/>
          <p14:tracePt t="26528" x="4279900" y="1504950"/>
          <p14:tracePt t="26548" x="4267200" y="1517650"/>
          <p14:tracePt t="26562" x="4248150" y="1536700"/>
          <p14:tracePt t="26581" x="4203700" y="1574800"/>
          <p14:tracePt t="26596" x="4159250" y="1612900"/>
          <p14:tracePt t="26613" x="4108450" y="1651000"/>
          <p14:tracePt t="26628" x="4070350" y="1682750"/>
          <p14:tracePt t="26646" x="4051300" y="1701800"/>
          <p14:tracePt t="26661" x="4038600" y="1714500"/>
          <p14:tracePt t="26677" x="4013200" y="1733550"/>
          <p14:tracePt t="26694" x="4006850" y="1746250"/>
          <p14:tracePt t="26710" x="3987800" y="1765300"/>
          <p14:tracePt t="26728" x="3956050" y="1790700"/>
          <p14:tracePt t="26744" x="3956050" y="1854200"/>
          <p14:tracePt t="26744" x="3956050" y="1905000"/>
          <p14:tracePt t="26763" x="3956050" y="1987550"/>
          <p14:tracePt t="26778" x="3956050" y="2032000"/>
          <p14:tracePt t="26795" x="3956050" y="2057400"/>
          <p14:tracePt t="26810" x="3956050" y="2070100"/>
          <p14:tracePt t="26827" x="3949700" y="2076450"/>
          <p14:tracePt t="26857" x="3949700" y="2089150"/>
          <p14:tracePt t="26866" x="3949700" y="2120900"/>
          <p14:tracePt t="26876" x="3949700" y="2184400"/>
          <p14:tracePt t="26894" x="3949700" y="2197100"/>
          <p14:tracePt t="26911" x="3943350" y="2197100"/>
          <p14:tracePt t="27300" x="3924300" y="2216150"/>
          <p14:tracePt t="27307" x="3898900" y="2235200"/>
          <p14:tracePt t="27315" x="3867150" y="2266950"/>
          <p14:tracePt t="27327" x="3835400" y="2273300"/>
          <p14:tracePt t="27327" x="3829050" y="2273300"/>
          <p14:tracePt t="27348" x="3822700" y="2273300"/>
          <p14:tracePt t="27364" x="3810000" y="2273300"/>
          <p14:tracePt t="27387" x="3797300" y="2273300"/>
          <p14:tracePt t="27395" x="3765550" y="2266950"/>
          <p14:tracePt t="27412" x="3727450" y="2228850"/>
          <p14:tracePt t="27428" x="3708400" y="2216150"/>
          <p14:tracePt t="27444" x="3689350" y="2209800"/>
          <p14:tracePt t="27461" x="3657600" y="2203450"/>
          <p14:tracePt t="27478" x="3644900" y="2197100"/>
          <p14:tracePt t="27496" x="3632200" y="2197100"/>
          <p14:tracePt t="27511" x="3600450" y="2197100"/>
          <p14:tracePt t="27527" x="3562350" y="2190750"/>
          <p14:tracePt t="27544" x="3517900" y="2184400"/>
          <p14:tracePt t="27544" x="3505200" y="2184400"/>
          <p14:tracePt t="27564" x="3467100" y="2184400"/>
          <p14:tracePt t="27581" x="3435350" y="2178050"/>
          <p14:tracePt t="27595" x="3409950" y="2178050"/>
          <p14:tracePt t="27613" x="3390900" y="2171700"/>
          <p14:tracePt t="27628" x="3365500" y="2152650"/>
          <p14:tracePt t="27645" x="3333750" y="2139950"/>
          <p14:tracePt t="27661" x="3333750" y="2133600"/>
          <p14:tracePt t="27677" x="3321050" y="2133600"/>
          <p14:tracePt t="27977" x="3276600" y="2127250"/>
          <p14:tracePt t="27986" x="3232150" y="2108200"/>
          <p14:tracePt t="27993" x="3149600" y="2051050"/>
          <p14:tracePt t="28010" x="3098800" y="2012950"/>
          <p14:tracePt t="28025" x="3079750" y="2000250"/>
          <p14:tracePt t="28042" x="3067050" y="2000250"/>
          <p14:tracePt t="28059" x="3048000" y="1993900"/>
          <p14:tracePt t="28077" x="3035300" y="1981200"/>
          <p14:tracePt t="28093" x="3016250" y="1955800"/>
          <p14:tracePt t="28111" x="2984500" y="1917700"/>
          <p14:tracePt t="28127" x="2927350" y="1873250"/>
          <p14:tracePt t="28144" x="2908300" y="1841500"/>
          <p14:tracePt t="28160" x="2870200" y="1809750"/>
          <p14:tracePt t="28160" x="2863850" y="1803400"/>
          <p14:tracePt t="28179" x="2857500" y="1797050"/>
          <p14:tracePt t="28193" x="2857500" y="1790700"/>
          <p14:tracePt t="28226" x="2844800" y="1784350"/>
          <p14:tracePt t="28235" x="2825750" y="1752600"/>
          <p14:tracePt t="28243" x="2749550" y="1676400"/>
          <p14:tracePt t="28260" x="2667000" y="1568450"/>
          <p14:tracePt t="28276" x="2603500" y="1511300"/>
          <p14:tracePt t="28293" x="2559050" y="1454150"/>
          <p14:tracePt t="28310" x="2546350" y="1447800"/>
          <p14:tracePt t="28327" x="2540000" y="1441450"/>
          <p14:tracePt t="28342" x="2520950" y="1416050"/>
          <p14:tracePt t="28342" x="2508250" y="1397000"/>
          <p14:tracePt t="28363" x="2501900" y="1397000"/>
          <p14:tracePt t="28375" x="2501900" y="1390650"/>
          <p14:tracePt t="28393" x="2489200" y="1390650"/>
          <p14:tracePt t="28475" x="2470150" y="1397000"/>
          <p14:tracePt t="28483" x="2451100" y="1397000"/>
          <p14:tracePt t="28493" x="2419350" y="1403350"/>
          <p14:tracePt t="28510" x="2400300" y="1403350"/>
          <p14:tracePt t="28527" x="2381250" y="1416050"/>
          <p14:tracePt t="28544" x="2362200" y="1422400"/>
          <p14:tracePt t="28560" x="2355850" y="1435100"/>
          <p14:tracePt t="28560" x="2349500" y="1441450"/>
          <p14:tracePt t="28579" x="2343150" y="1447800"/>
          <p14:tracePt t="28595" x="2336800" y="1447800"/>
          <p14:tracePt t="28613" x="2330450" y="1447800"/>
          <p14:tracePt t="28628" x="2324100" y="1447800"/>
          <p14:tracePt t="28651" x="2317750" y="1447800"/>
          <p14:tracePt t="28660" x="2305050" y="1454150"/>
          <p14:tracePt t="28677" x="2305050" y="1460500"/>
          <p14:tracePt t="28693" x="2292350" y="1466850"/>
          <p14:tracePt t="28710" x="2273300" y="1473200"/>
          <p14:tracePt t="28727" x="2266950" y="1479550"/>
          <p14:tracePt t="28743" x="2260600" y="1479550"/>
          <p14:tracePt t="28760" x="2254250" y="1485900"/>
          <p14:tracePt t="28776" x="2241550" y="1492250"/>
          <p14:tracePt t="28776" x="2241550" y="1498600"/>
          <p14:tracePt t="28796" x="2228850" y="1504950"/>
          <p14:tracePt t="28811" x="2216150" y="1511300"/>
          <p14:tracePt t="28828" x="2203450" y="1517650"/>
          <p14:tracePt t="28844" x="2197100" y="1524000"/>
          <p14:tracePt t="28860" x="2190750" y="1524000"/>
          <p14:tracePt t="28876" x="2184400" y="1524000"/>
          <p14:tracePt t="28893" x="2171700" y="1536700"/>
          <p14:tracePt t="28910" x="2165350" y="1536700"/>
          <p14:tracePt t="28926" x="2152650" y="1536700"/>
          <p14:tracePt t="28943" x="2165350" y="1536700"/>
          <p14:tracePt t="29235" x="2178050" y="1536700"/>
          <p14:tracePt t="29243" x="2197100" y="1536700"/>
          <p14:tracePt t="29251" x="2209800" y="1536700"/>
          <p14:tracePt t="29259" x="2228850" y="1530350"/>
          <p14:tracePt t="29276" x="2247900" y="1530350"/>
          <p14:tracePt t="29293" x="2273300" y="1530350"/>
          <p14:tracePt t="29310" x="2292350" y="1530350"/>
          <p14:tracePt t="29326" x="2336800" y="1524000"/>
          <p14:tracePt t="29343" x="2393950" y="1524000"/>
          <p14:tracePt t="29360" x="2495550" y="1511300"/>
          <p14:tracePt t="29376" x="2616200" y="1504950"/>
          <p14:tracePt t="29376" x="2667000" y="1504950"/>
          <p14:tracePt t="29395" x="2736850" y="1492250"/>
          <p14:tracePt t="29411" x="2774950" y="1485900"/>
          <p14:tracePt t="29427" x="2806700" y="1485900"/>
          <p14:tracePt t="29443" x="2838450" y="1479550"/>
          <p14:tracePt t="29460" x="2863850" y="1479550"/>
          <p14:tracePt t="29476" x="2882900" y="1479550"/>
          <p14:tracePt t="29493" x="2914650" y="1479550"/>
          <p14:tracePt t="29509" x="2940050" y="1473200"/>
          <p14:tracePt t="29526" x="2965450" y="1485900"/>
          <p14:tracePt t="29543" x="2997200" y="1498600"/>
          <p14:tracePt t="29559" x="3016250" y="1504950"/>
          <p14:tracePt t="29576" x="3035300" y="1504950"/>
          <p14:tracePt t="29593" x="3048000" y="1498600"/>
          <p14:tracePt t="29609" x="3054350" y="1498600"/>
          <p14:tracePt t="29625" x="3073400" y="1498600"/>
          <p14:tracePt t="29995" x="3111500" y="1492250"/>
          <p14:tracePt t="30003" x="3162300" y="1492250"/>
          <p14:tracePt t="30011" x="3295650" y="1485900"/>
          <p14:tracePt t="30026" x="3460750" y="1466850"/>
          <p14:tracePt t="30043" x="3606800" y="1479550"/>
          <p14:tracePt t="30059" x="3708400" y="1479550"/>
          <p14:tracePt t="30075" x="3778250" y="1479550"/>
          <p14:tracePt t="30092" x="3816350" y="1473200"/>
          <p14:tracePt t="30109" x="3854450" y="1473200"/>
          <p14:tracePt t="30126" x="3905250" y="1473200"/>
          <p14:tracePt t="30126" x="3924300" y="1473200"/>
          <p14:tracePt t="30148" x="3943350" y="1466850"/>
          <p14:tracePt t="30158" x="3987800" y="1473200"/>
          <p14:tracePt t="30176" x="4025900" y="1473200"/>
          <p14:tracePt t="30192" x="4051300" y="1473200"/>
          <p14:tracePt t="30192" x="4057650" y="1473200"/>
          <p14:tracePt t="30211" x="4064000" y="1473200"/>
          <p14:tracePt t="30211" x="4070350" y="1473200"/>
          <p14:tracePt t="30226" x="4083050" y="1473200"/>
          <p14:tracePt t="30268" x="4108450" y="1473200"/>
          <p14:tracePt t="30274" x="4133850" y="1473200"/>
          <p14:tracePt t="30283" x="4159250" y="1473200"/>
          <p14:tracePt t="30292" x="4184650" y="1479550"/>
          <p14:tracePt t="30308" x="4191000" y="1479550"/>
          <p14:tracePt t="30811" x="4210050" y="1479550"/>
          <p14:tracePt t="30819" x="4235450" y="1479550"/>
          <p14:tracePt t="30827" x="4330700" y="1479550"/>
          <p14:tracePt t="30843" x="4425950" y="1485900"/>
          <p14:tracePt t="30861" x="4552950" y="1498600"/>
          <p14:tracePt t="30875" x="4660900" y="1517650"/>
          <p14:tracePt t="30893" x="4705350" y="1524000"/>
          <p14:tracePt t="30908" x="4749800" y="1524000"/>
          <p14:tracePt t="30925" x="4775200" y="1524000"/>
          <p14:tracePt t="30941" x="4787900" y="1524000"/>
          <p14:tracePt t="30957" x="4794250" y="1524000"/>
          <p14:tracePt t="30974" x="4806950" y="1524000"/>
          <p14:tracePt t="30991" x="4826000" y="1524000"/>
          <p14:tracePt t="31007" x="4851400" y="1524000"/>
          <p14:tracePt t="31025" x="4876800" y="1524000"/>
          <p14:tracePt t="31025" x="4895850" y="1524000"/>
          <p14:tracePt t="31043" x="4902200" y="1524000"/>
          <p14:tracePt t="31058" x="4908550" y="1524000"/>
          <p14:tracePt t="35595" x="4895850" y="1530350"/>
          <p14:tracePt t="35650" x="4895850" y="1536700"/>
          <p14:tracePt t="35659" x="4883150" y="1543050"/>
          <p14:tracePt t="35675" x="4883150" y="1549400"/>
          <p14:tracePt t="35687" x="4876800" y="1555750"/>
          <p14:tracePt t="35704" x="4870450" y="1562100"/>
          <p14:tracePt t="35802" x="4864100" y="1562100"/>
          <p14:tracePt t="35810" x="4864100" y="1568450"/>
          <p14:tracePt t="35827" x="4857750" y="1568450"/>
          <p14:tracePt t="35876" x="4851400" y="1581150"/>
          <p14:tracePt t="35891" x="4845050" y="1581150"/>
          <p14:tracePt t="35899" x="4845050" y="1593850"/>
          <p14:tracePt t="35907" x="4832350" y="1593850"/>
          <p14:tracePt t="35920" x="4826000" y="1600200"/>
          <p14:tracePt t="35920" x="4826000" y="1606550"/>
          <p14:tracePt t="35939" x="4813300" y="1612900"/>
          <p14:tracePt t="35956" x="4800600" y="1625600"/>
          <p14:tracePt t="35972" x="4787900" y="1631950"/>
          <p14:tracePt t="35988" x="4768850" y="1651000"/>
          <p14:tracePt t="36004" x="4756150" y="1663700"/>
          <p14:tracePt t="36020" x="4737100" y="1689100"/>
          <p14:tracePt t="36037" x="4711700" y="1708150"/>
          <p14:tracePt t="36053" x="4699000" y="1714500"/>
          <p14:tracePt t="36070" x="4686300" y="1727200"/>
          <p14:tracePt t="36086" x="4673600" y="1733550"/>
          <p14:tracePt t="36104" x="4654550" y="1746250"/>
          <p14:tracePt t="36120" x="4622800" y="1778000"/>
          <p14:tracePt t="36120" x="4610100" y="1790700"/>
          <p14:tracePt t="36139" x="4603750" y="1790700"/>
          <p14:tracePt t="36152" x="4578350" y="1809750"/>
          <p14:tracePt t="36173" x="4565650" y="1828800"/>
          <p14:tracePt t="36187" x="4552950" y="1835150"/>
          <p14:tracePt t="36204" x="4540250" y="1847850"/>
          <p14:tracePt t="36221" x="4521200" y="1860550"/>
          <p14:tracePt t="36238" x="4495800" y="1879600"/>
          <p14:tracePt t="36253" x="4483100" y="1885950"/>
          <p14:tracePt t="36270" x="4464050" y="1905000"/>
          <p14:tracePt t="36287" x="4445000" y="1917700"/>
          <p14:tracePt t="36303" x="4432300" y="1930400"/>
          <p14:tracePt t="36321" x="4419600" y="1936750"/>
          <p14:tracePt t="36321" x="4406900" y="1943100"/>
          <p14:tracePt t="36339" x="4400550" y="1955800"/>
          <p14:tracePt t="36339" x="4387850" y="1968500"/>
          <p14:tracePt t="36355" x="4375150" y="1987550"/>
          <p14:tracePt t="36372" x="4368800" y="1987550"/>
          <p14:tracePt t="36386" x="4368800" y="1993900"/>
          <p14:tracePt t="36403" x="4362450" y="1993900"/>
          <p14:tracePt t="36803" x="4356100" y="2000250"/>
          <p14:tracePt t="36811" x="4298950" y="2019300"/>
          <p14:tracePt t="36821" x="4159250" y="2025650"/>
          <p14:tracePt t="36836" x="3994150" y="1987550"/>
          <p14:tracePt t="36853" x="3867150" y="1974850"/>
          <p14:tracePt t="36870" x="3721100" y="1949450"/>
          <p14:tracePt t="36886" x="3594100" y="1930400"/>
          <p14:tracePt t="36903" x="3517900" y="1930400"/>
          <p14:tracePt t="36920" x="3486150" y="1930400"/>
          <p14:tracePt t="36937" x="3441700" y="1936750"/>
          <p14:tracePt t="36937" x="3429000" y="1936750"/>
          <p14:tracePt t="36956" x="3397250" y="1936750"/>
          <p14:tracePt t="36972" x="3384550" y="1943100"/>
          <p14:tracePt t="36989" x="3378200" y="1949450"/>
          <p14:tracePt t="37002" x="3371850" y="1955800"/>
          <p14:tracePt t="37019" x="3365500" y="1962150"/>
          <p14:tracePt t="37051" x="3359150" y="1962150"/>
          <p14:tracePt t="37075" x="3352800" y="1974850"/>
          <p14:tracePt t="37083" x="3346450" y="1987550"/>
          <p14:tracePt t="37099" x="3340100" y="1987550"/>
          <p14:tracePt t="37107" x="3359150" y="1987550"/>
          <p14:tracePt t="37339" x="3390900" y="1987550"/>
          <p14:tracePt t="37347" x="3409950" y="1987550"/>
          <p14:tracePt t="37355" x="3441700" y="1987550"/>
          <p14:tracePt t="37369" x="3492500" y="1987550"/>
          <p14:tracePt t="37388" x="3505200" y="1987550"/>
          <p14:tracePt t="37403" x="3517900" y="1987550"/>
          <p14:tracePt t="37419" x="3524250" y="1987550"/>
          <p14:tracePt t="37514" x="3530600" y="1987550"/>
          <p14:tracePt t="37523" x="3530600" y="1981200"/>
          <p14:tracePt t="37535" x="3543300" y="1981200"/>
          <p14:tracePt t="37553" x="3549650" y="1981200"/>
          <p14:tracePt t="37658" x="3556000" y="1974850"/>
          <p14:tracePt t="37811" x="3556000" y="1968500"/>
          <p14:tracePt t="37827" x="3562350" y="1968500"/>
          <p14:tracePt t="37834" x="3562350" y="1962150"/>
          <p14:tracePt t="37859" x="3556000" y="1962150"/>
          <p14:tracePt t="37963" x="3549650" y="1962150"/>
          <p14:tracePt t="37986" x="3568700" y="1962150"/>
          <p14:tracePt t="38203" x="3594100" y="1962150"/>
          <p14:tracePt t="38211" x="3613150" y="1962150"/>
          <p14:tracePt t="38218" x="3689350" y="1955800"/>
          <p14:tracePt t="38234" x="3803650" y="1955800"/>
          <p14:tracePt t="38252" x="3930650" y="1981200"/>
          <p14:tracePt t="38269" x="4000500" y="1981200"/>
          <p14:tracePt t="38286" x="4044950" y="1993900"/>
          <p14:tracePt t="38302" x="4057650" y="1993900"/>
          <p14:tracePt t="38318" x="4064000" y="1987550"/>
          <p14:tracePt t="38347" x="4070350" y="1987550"/>
          <p14:tracePt t="38907" x="4076700" y="1987550"/>
          <p14:tracePt t="38915" x="4070350" y="1993900"/>
          <p14:tracePt t="39139" x="4064000" y="2000250"/>
          <p14:tracePt t="39145" x="4051300" y="2006600"/>
          <p14:tracePt t="39155" x="4032250" y="2019300"/>
          <p14:tracePt t="39167" x="4013200" y="2038350"/>
          <p14:tracePt t="39184" x="3981450" y="2038350"/>
          <p14:tracePt t="39184" x="3943350" y="2044700"/>
          <p14:tracePt t="39203" x="3879850" y="2057400"/>
          <p14:tracePt t="39220" x="3803650" y="2063750"/>
          <p14:tracePt t="39237" x="3695700" y="2082800"/>
          <p14:tracePt t="39251" x="3613150" y="2120900"/>
          <p14:tracePt t="39268" x="3556000" y="2165350"/>
          <p14:tracePt t="39284" x="3498850" y="2222500"/>
          <p14:tracePt t="39301" x="3460750" y="2254250"/>
          <p14:tracePt t="39318" x="3359150" y="2330450"/>
          <p14:tracePt t="39334" x="3251200" y="2387600"/>
          <p14:tracePt t="39351" x="3060700" y="2406650"/>
          <p14:tracePt t="39368" x="2984500" y="2413000"/>
          <p14:tracePt t="39384" x="2959100" y="2413000"/>
          <p14:tracePt t="39384" x="2946400" y="2413000"/>
          <p14:tracePt t="39403" x="2889250" y="2413000"/>
          <p14:tracePt t="39420" x="2819400" y="2413000"/>
          <p14:tracePt t="39435" x="2774950" y="2413000"/>
          <p14:tracePt t="39451" x="2730500" y="2413000"/>
          <p14:tracePt t="39467" x="2679700" y="2413000"/>
          <p14:tracePt t="39484" x="2597150" y="2413000"/>
          <p14:tracePt t="39501" x="2533650" y="2413000"/>
          <p14:tracePt t="39518" x="2508250" y="2413000"/>
          <p14:tracePt t="39534" x="2476500" y="2413000"/>
          <p14:tracePt t="39551" x="2457450" y="2413000"/>
          <p14:tracePt t="39551" x="2444750" y="2413000"/>
          <p14:tracePt t="39571" x="2438400" y="2413000"/>
          <p14:tracePt t="40019" x="2425700" y="2413000"/>
          <p14:tracePt t="40027" x="2406650" y="2419350"/>
          <p14:tracePt t="40035" x="2381250" y="2419350"/>
          <p14:tracePt t="40051" x="2336800" y="2419350"/>
          <p14:tracePt t="40067" x="2273300" y="2406650"/>
          <p14:tracePt t="40084" x="2190750" y="2368550"/>
          <p14:tracePt t="40100" x="2114550" y="2317750"/>
          <p14:tracePt t="40119" x="2038350" y="2286000"/>
          <p14:tracePt t="40134" x="2000250" y="2266950"/>
          <p14:tracePt t="40151" x="1968500" y="2260600"/>
          <p14:tracePt t="40167" x="1949450" y="2254250"/>
          <p14:tracePt t="40184" x="1955800" y="2247900"/>
          <p14:tracePt t="40459" x="2006600" y="2247900"/>
          <p14:tracePt t="40467" x="2063750" y="2241550"/>
          <p14:tracePt t="40475" x="2127250" y="2241550"/>
          <p14:tracePt t="40483" x="2184400" y="2235200"/>
          <p14:tracePt t="40500" x="2247900" y="2228850"/>
          <p14:tracePt t="40518" x="2273300" y="2228850"/>
          <p14:tracePt t="40533" x="2292350" y="2228850"/>
          <p14:tracePt t="40550" x="2305050" y="2228850"/>
          <p14:tracePt t="40567" x="2317750" y="2228850"/>
          <p14:tracePt t="40583" x="2330450" y="2228850"/>
          <p14:tracePt t="40600" x="2343150" y="2228850"/>
          <p14:tracePt t="40600" x="2349500" y="2228850"/>
          <p14:tracePt t="40620" x="2355850" y="2228850"/>
          <p14:tracePt t="40635" x="2362200" y="2222500"/>
          <p14:tracePt t="40651" x="2374900" y="2222500"/>
          <p14:tracePt t="41483" x="2387600" y="2222500"/>
          <p14:tracePt t="41490" x="2406650" y="2222500"/>
          <p14:tracePt t="41499" x="2432050" y="2216150"/>
          <p14:tracePt t="41517" x="2463800" y="2209800"/>
          <p14:tracePt t="41532" x="2489200" y="2216150"/>
          <p14:tracePt t="41549" x="2508250" y="2222500"/>
          <p14:tracePt t="41566" x="2540000" y="2228850"/>
          <p14:tracePt t="41582" x="2590800" y="2235200"/>
          <p14:tracePt t="41599" x="2717800" y="2247900"/>
          <p14:tracePt t="41599" x="2806700" y="2247900"/>
          <p14:tracePt t="41619" x="2870200" y="2247900"/>
          <p14:tracePt t="41631" x="2959100" y="2254250"/>
          <p14:tracePt t="41631" x="2984500" y="2254250"/>
          <p14:tracePt t="41652" x="3079750" y="2254250"/>
          <p14:tracePt t="41667" x="3187700" y="2254250"/>
          <p14:tracePt t="41683" x="3282950" y="2254250"/>
          <p14:tracePt t="41699" x="3365500" y="2247900"/>
          <p14:tracePt t="41715" x="3409950" y="2241550"/>
          <p14:tracePt t="41732" x="3435350" y="2241550"/>
          <p14:tracePt t="41749" x="3454400" y="2235200"/>
          <p14:tracePt t="41767" x="3473450" y="2235200"/>
          <p14:tracePt t="41782" x="3479800" y="2235200"/>
          <p14:tracePt t="42116" x="3498850" y="2235200"/>
          <p14:tracePt t="42123" x="3517900" y="2235200"/>
          <p14:tracePt t="42131" x="3543300" y="2228850"/>
          <p14:tracePt t="42149" x="3587750" y="2222500"/>
          <p14:tracePt t="42164" x="3613150" y="2222500"/>
          <p14:tracePt t="42182" x="3625850" y="2222500"/>
          <p14:tracePt t="42198" x="3644900" y="2216150"/>
          <p14:tracePt t="42214" x="3657600" y="2209800"/>
          <p14:tracePt t="42231" x="3663950" y="2209800"/>
          <p14:tracePt t="42251" x="3670300" y="2209800"/>
          <p14:tracePt t="42266" x="3676650" y="2209800"/>
          <p14:tracePt t="42283" x="3689350" y="2209800"/>
          <p14:tracePt t="42300" x="3689350" y="2203450"/>
          <p14:tracePt t="42317" x="3702050" y="2203450"/>
          <p14:tracePt t="42331" x="3708400" y="2197100"/>
          <p14:tracePt t="42348" x="3714750" y="2197100"/>
          <p14:tracePt t="42379" x="3714750" y="2190750"/>
          <p14:tracePt t="42434" x="3714750" y="2184400"/>
          <p14:tracePt t="42443" x="3708400" y="2184400"/>
          <p14:tracePt t="43781" x="3708400" y="2190750"/>
          <p14:tracePt t="44499" x="3695700" y="2197100"/>
          <p14:tracePt t="44507" x="3689350" y="2203450"/>
          <p14:tracePt t="44515" x="3689350" y="2216150"/>
          <p14:tracePt t="44528" x="3663950" y="2235200"/>
          <p14:tracePt t="44549" x="3644900" y="2254250"/>
          <p14:tracePt t="44564" x="3632200" y="2266950"/>
          <p14:tracePt t="44580" x="3619500" y="2273300"/>
          <p14:tracePt t="44596" x="3606800" y="2286000"/>
          <p14:tracePt t="44614" x="3581400" y="2305050"/>
          <p14:tracePt t="44630" x="3536950" y="2343150"/>
          <p14:tracePt t="44647" x="3498850" y="2374900"/>
          <p14:tracePt t="44663" x="3454400" y="2432050"/>
          <p14:tracePt t="44679" x="3429000" y="2463800"/>
          <p14:tracePt t="44696" x="3416300" y="2495550"/>
          <p14:tracePt t="44696" x="3403600" y="2501900"/>
          <p14:tracePt t="44715" x="3378200" y="2527300"/>
          <p14:tracePt t="44731" x="3352800" y="2552700"/>
          <p14:tracePt t="44749" x="3333750" y="2578100"/>
          <p14:tracePt t="44763" x="3302000" y="2609850"/>
          <p14:tracePt t="44779" x="3270250" y="2635250"/>
          <p14:tracePt t="44796" x="3238500" y="2667000"/>
          <p14:tracePt t="44813" x="3225800" y="2679700"/>
          <p14:tracePt t="44831" x="3200400" y="2705100"/>
          <p14:tracePt t="44846" x="3175000" y="2730500"/>
          <p14:tracePt t="44846" x="3162300" y="2743200"/>
          <p14:tracePt t="44867" x="3155950" y="2781300"/>
          <p14:tracePt t="44879" x="3136900" y="2825750"/>
          <p14:tracePt t="44897" x="3130550" y="2857500"/>
          <p14:tracePt t="44897" x="3130550" y="2876550"/>
          <p14:tracePt t="44916" x="3124200" y="2901950"/>
          <p14:tracePt t="44930" x="3111500" y="2940050"/>
          <p14:tracePt t="44949" x="3105150" y="2959100"/>
          <p14:tracePt t="44964" x="3086100" y="2978150"/>
          <p14:tracePt t="44980" x="3067050" y="2997200"/>
          <p14:tracePt t="44997" x="3041650" y="3016250"/>
          <p14:tracePt t="45013" x="3009900" y="3035300"/>
          <p14:tracePt t="45030" x="2997200" y="3054350"/>
          <p14:tracePt t="45046" x="2978150" y="3079750"/>
          <p14:tracePt t="45063" x="2952750" y="3111500"/>
          <p14:tracePt t="45080" x="2921000" y="3149600"/>
          <p14:tracePt t="45096" x="2901950" y="3175000"/>
          <p14:tracePt t="45096" x="2895600" y="3187700"/>
          <p14:tracePt t="45117" x="2876550" y="3206750"/>
          <p14:tracePt t="45117" x="2870200" y="3213100"/>
          <p14:tracePt t="45132" x="2844800" y="3251200"/>
          <p14:tracePt t="45149" x="2806700" y="3289300"/>
          <p14:tracePt t="45164" x="2781300" y="3314700"/>
          <p14:tracePt t="45180" x="2781300" y="3321050"/>
          <p14:tracePt t="45196" x="2768600" y="3333750"/>
          <p14:tracePt t="45227" x="2762250" y="3340100"/>
          <p14:tracePt t="45236" x="2743200" y="3346450"/>
          <p14:tracePt t="45246" x="2686050" y="3403600"/>
          <p14:tracePt t="45262" x="2628900" y="3429000"/>
          <p14:tracePt t="45278" x="2578100" y="3448050"/>
          <p14:tracePt t="45295" x="2559050" y="3454400"/>
          <p14:tracePt t="45312" x="2559050" y="3460750"/>
          <p14:tracePt t="45652" x="2546350" y="3473450"/>
          <p14:tracePt t="45659" x="2527300" y="3486150"/>
          <p14:tracePt t="45668" x="2501900" y="3511550"/>
          <p14:tracePt t="45679" x="2463800" y="3524250"/>
          <p14:tracePt t="45697" x="2425700" y="3536950"/>
          <p14:tracePt t="45713" x="2387600" y="3543300"/>
          <p14:tracePt t="45713" x="2368550" y="3549650"/>
          <p14:tracePt t="45732" x="2324100" y="3575050"/>
          <p14:tracePt t="45750" x="2260600" y="3581400"/>
          <p14:tracePt t="45764" x="2209800" y="3587750"/>
          <p14:tracePt t="45780" x="2127250" y="3594100"/>
          <p14:tracePt t="45797" x="2025650" y="3600450"/>
          <p14:tracePt t="45813" x="1955800" y="3606800"/>
          <p14:tracePt t="45832" x="1917700" y="3606800"/>
          <p14:tracePt t="45846" x="1866900" y="3613150"/>
          <p14:tracePt t="45864" x="1784350" y="3625850"/>
          <p14:tracePt t="45879" x="1746250" y="3638550"/>
          <p14:tracePt t="45896" x="1733550" y="3638550"/>
          <p14:tracePt t="45913" x="1701800" y="3638550"/>
          <p14:tracePt t="45913" x="1676400" y="3638550"/>
          <p14:tracePt t="45932" x="1644650" y="3638550"/>
          <p14:tracePt t="45945" x="1555750" y="3638550"/>
          <p14:tracePt t="45965" x="1517650" y="3638550"/>
          <p14:tracePt t="45980" x="1492250" y="3638550"/>
          <p14:tracePt t="45998" x="1479550" y="3644900"/>
          <p14:tracePt t="46012" x="1473200" y="3644900"/>
          <p14:tracePt t="46029" x="1479550" y="3644900"/>
          <p14:tracePt t="46650" x="1485900" y="3644900"/>
          <p14:tracePt t="47188" x="1498600" y="3644900"/>
          <p14:tracePt t="47195" x="1530350" y="3638550"/>
          <p14:tracePt t="47204" x="1555750" y="3638550"/>
          <p14:tracePt t="47212" x="1625600" y="3638550"/>
          <p14:tracePt t="47228" x="1670050" y="3638550"/>
          <p14:tracePt t="47247" x="1746250" y="3638550"/>
          <p14:tracePt t="47262" x="1790700" y="3632200"/>
          <p14:tracePt t="47278" x="1854200" y="3632200"/>
          <p14:tracePt t="47295" x="2025650" y="3632200"/>
          <p14:tracePt t="47312" x="2095500" y="3632200"/>
          <p14:tracePt t="47328" x="2108200" y="3632200"/>
          <p14:tracePt t="47372" x="2120900" y="3632200"/>
          <p14:tracePt t="47387" x="2127250" y="3632200"/>
          <p14:tracePt t="47404" x="2133600" y="3632200"/>
          <p14:tracePt t="47660" x="2165350" y="3632200"/>
          <p14:tracePt t="47668" x="2228850" y="3625850"/>
          <p14:tracePt t="47677" x="2349500" y="3613150"/>
          <p14:tracePt t="47695" x="2457450" y="3600450"/>
          <p14:tracePt t="47712" x="2546350" y="3587750"/>
          <p14:tracePt t="47728" x="2628900" y="3581400"/>
          <p14:tracePt t="47728" x="2660650" y="3581400"/>
          <p14:tracePt t="47748" x="2673350" y="3575050"/>
          <p14:tracePt t="47760" x="2698750" y="3568700"/>
          <p14:tracePt t="47760" x="2711450" y="3562350"/>
          <p14:tracePt t="47780" x="2743200" y="3562350"/>
          <p14:tracePt t="47796" x="2774950" y="3556000"/>
          <p14:tracePt t="47812" x="2806700" y="3549650"/>
          <p14:tracePt t="47828" x="2844800" y="3549650"/>
          <p14:tracePt t="47845" x="2870200" y="3543300"/>
          <p14:tracePt t="47862" x="2876550" y="3543300"/>
          <p14:tracePt t="47877" x="2882900" y="3543300"/>
          <p14:tracePt t="47973" x="2895600" y="3543300"/>
          <p14:tracePt t="47980" x="2914650" y="3543300"/>
          <p14:tracePt t="47997" x="2921000" y="3543300"/>
          <p14:tracePt t="48012" x="2927350" y="3543300"/>
          <p14:tracePt t="48036" x="2933700" y="3543300"/>
          <p14:tracePt t="48052" x="2940050" y="3543300"/>
          <p14:tracePt t="48060" x="2952750" y="3543300"/>
          <p14:tracePt t="48077" x="2959100" y="3543300"/>
          <p14:tracePt t="50722" x="2965450" y="3543300"/>
          <p14:tracePt t="51204" x="2965450" y="3549650"/>
          <p14:tracePt t="51460" x="2965450" y="3556000"/>
          <p14:tracePt t="51476" x="2952750" y="3562350"/>
          <p14:tracePt t="51484" x="2946400" y="3568700"/>
          <p14:tracePt t="51492" x="2921000" y="3587750"/>
          <p14:tracePt t="51507" x="2895600" y="3600450"/>
          <p14:tracePt t="51524" x="2863850" y="3625850"/>
          <p14:tracePt t="51541" x="2844800" y="3638550"/>
          <p14:tracePt t="51557" x="2819400" y="3644900"/>
          <p14:tracePt t="51574" x="2794000" y="3663950"/>
          <p14:tracePt t="51591" x="2755900" y="3676650"/>
          <p14:tracePt t="51607" x="2724150" y="3689350"/>
          <p14:tracePt t="51624" x="2686050" y="3702050"/>
          <p14:tracePt t="51641" x="2667000" y="3721100"/>
          <p14:tracePt t="51657" x="2635250" y="3727450"/>
          <p14:tracePt t="51676" x="2622550" y="3733800"/>
          <p14:tracePt t="51690" x="2603500" y="3740150"/>
          <p14:tracePt t="51707" x="2603500" y="3746500"/>
          <p14:tracePt t="51723" x="2597150" y="3746500"/>
          <p14:tracePt t="51788" x="2590800" y="3759200"/>
          <p14:tracePt t="51796" x="2578100" y="3765550"/>
          <p14:tracePt t="51807" x="2527300" y="3816350"/>
          <p14:tracePt t="51825" x="2495550" y="3848100"/>
          <p14:tracePt t="51841" x="2463800" y="3867150"/>
          <p14:tracePt t="51841" x="2457450" y="3867150"/>
          <p14:tracePt t="51860" x="2444750" y="3867150"/>
          <p14:tracePt t="51874" x="2438400" y="3867150"/>
          <p14:tracePt t="52791" x="2432050" y="3873500"/>
          <p14:tracePt t="52828" x="2413000" y="3892550"/>
          <p14:tracePt t="52836" x="2400300" y="3898900"/>
          <p14:tracePt t="52844" x="2381250" y="3898900"/>
          <p14:tracePt t="52856" x="2362200" y="3898900"/>
          <p14:tracePt t="52856" x="2355850" y="3898900"/>
          <p14:tracePt t="52877" x="2349500" y="3898900"/>
          <p14:tracePt t="52893" x="2343150" y="3898900"/>
          <p14:tracePt t="52940" x="2336800" y="3898900"/>
          <p14:tracePt t="52947" x="2330450" y="3898900"/>
          <p14:tracePt t="52956" x="2286000" y="3898900"/>
          <p14:tracePt t="52974" x="2228850" y="3898900"/>
          <p14:tracePt t="52992" x="2165350" y="3905250"/>
          <p14:tracePt t="53007" x="2127250" y="3905250"/>
          <p14:tracePt t="53024" x="2101850" y="3898900"/>
          <p14:tracePt t="53040" x="2076450" y="3898900"/>
          <p14:tracePt t="53057" x="2044700" y="3898900"/>
          <p14:tracePt t="53057" x="2032000" y="3892550"/>
          <p14:tracePt t="53076" x="2025650" y="3892550"/>
          <p14:tracePt t="53090" x="1993900" y="3892550"/>
          <p14:tracePt t="53108" x="1987550" y="3892550"/>
          <p14:tracePt t="53124" x="1981200" y="3892550"/>
          <p14:tracePt t="53140" x="1962150" y="3892550"/>
          <p14:tracePt t="53169" x="1955800" y="3892550"/>
          <p14:tracePt t="53172" x="1943100" y="3892550"/>
          <p14:tracePt t="53189" x="1936750" y="3892550"/>
          <p14:tracePt t="53206" x="1930400" y="3892550"/>
          <p14:tracePt t="53222" x="1949450" y="3892550"/>
          <p14:tracePt t="53556" x="1955800" y="3892550"/>
          <p14:tracePt t="53564" x="1962150" y="3892550"/>
          <p14:tracePt t="53572" x="1968500" y="3892550"/>
          <p14:tracePt t="53589" x="1974850" y="3892550"/>
          <p14:tracePt t="53620" x="1981200" y="3892550"/>
          <p14:tracePt t="54513" x="1987550" y="3892550"/>
          <p14:tracePt t="54540" x="1993900" y="3892550"/>
          <p14:tracePt t="54547" x="2000250" y="3892550"/>
          <p14:tracePt t="54556" x="2006600" y="3892550"/>
          <p14:tracePt t="54580" x="2012950" y="3892550"/>
          <p14:tracePt t="54588" x="2019300" y="3898900"/>
          <p14:tracePt t="54605" x="2019300" y="3905250"/>
          <p14:tracePt t="54622" x="2032000" y="3905250"/>
          <p14:tracePt t="54639" x="2038350" y="3911600"/>
          <p14:tracePt t="54655" x="2044700" y="3911600"/>
          <p14:tracePt t="55284" x="2051050" y="3911600"/>
          <p14:tracePt t="55508" x="2057400" y="3911600"/>
          <p14:tracePt t="55524" x="2063750" y="3905250"/>
          <p14:tracePt t="55764" x="2070100" y="3905250"/>
          <p14:tracePt t="55780" x="2076450" y="3905250"/>
          <p14:tracePt t="55804" x="2082800" y="3911600"/>
          <p14:tracePt t="55827" x="2089150" y="3911600"/>
          <p14:tracePt t="55868" x="2101850" y="3911600"/>
          <p14:tracePt t="55875" x="2101850" y="3917950"/>
          <p14:tracePt t="55886" x="2108200" y="3917950"/>
          <p14:tracePt t="55904" x="2114550" y="3917950"/>
          <p14:tracePt t="55920" x="2120900" y="3917950"/>
          <p14:tracePt t="55937" x="2127250" y="3917950"/>
          <p14:tracePt t="55954" x="2139950" y="3917950"/>
          <p14:tracePt t="55973" x="2152650" y="3917950"/>
          <p14:tracePt t="55989" x="2159000" y="3917950"/>
          <p14:tracePt t="56004" x="2165350" y="3917950"/>
          <p14:tracePt t="56036" x="2171700" y="3917950"/>
          <p14:tracePt t="56172" x="2165350" y="3924300"/>
          <p14:tracePt t="56684" x="2159000" y="3924300"/>
          <p14:tracePt t="56700" x="2152650" y="3924300"/>
          <p14:tracePt t="56732" x="2152650" y="3930650"/>
          <p14:tracePt t="56740" x="2146300" y="3930650"/>
          <p14:tracePt t="56772" x="2139950" y="3930650"/>
          <p14:tracePt t="56827" x="2133600" y="3937000"/>
          <p14:tracePt t="56844" x="2133600" y="3943350"/>
          <p14:tracePt t="56853" x="2120900" y="3949700"/>
          <p14:tracePt t="56860" x="2114550" y="3949700"/>
          <p14:tracePt t="56876" x="2114550" y="3956050"/>
          <p14:tracePt t="56886" x="2101850" y="3968750"/>
          <p14:tracePt t="56903" x="2095500" y="3968750"/>
          <p14:tracePt t="56940" x="2089150" y="3968750"/>
          <p14:tracePt t="56948" x="2089150" y="3975100"/>
          <p14:tracePt t="56957" x="2082800" y="3975100"/>
          <p14:tracePt t="56969" x="2063750" y="3994150"/>
          <p14:tracePt t="56989" x="2051050" y="4006850"/>
          <p14:tracePt t="57004" x="2044700" y="4006850"/>
          <p14:tracePt t="57022" x="2038350" y="4019550"/>
          <p14:tracePt t="57036" x="2025650" y="4025900"/>
          <p14:tracePt t="57053" x="2006600" y="4032250"/>
          <p14:tracePt t="57070" x="1993900" y="4044950"/>
          <p14:tracePt t="57086" x="1981200" y="4051300"/>
          <p14:tracePt t="57103" x="1955800" y="4064000"/>
          <p14:tracePt t="57123" x="1949450" y="4070350"/>
          <p14:tracePt t="57136" x="1936750" y="4076700"/>
          <p14:tracePt t="57152" x="1924050" y="4076700"/>
          <p14:tracePt t="57169" x="1917700" y="4083050"/>
          <p14:tracePt t="57186" x="1905000" y="4089400"/>
          <p14:tracePt t="57207" x="1898650" y="4089400"/>
          <p14:tracePt t="57220" x="1905000" y="4089400"/>
          <p14:tracePt t="57531" x="1911350" y="4089400"/>
          <p14:tracePt t="57540" x="1917700" y="4089400"/>
          <p14:tracePt t="57551" x="1930400" y="4089400"/>
          <p14:tracePt t="57568" x="1936750" y="4089400"/>
          <p14:tracePt t="57588" x="1943100" y="4089400"/>
          <p14:tracePt t="57604" x="1974850" y="4089400"/>
          <p14:tracePt t="57621" x="2012950" y="4089400"/>
          <p14:tracePt t="57636" x="2063750" y="4089400"/>
          <p14:tracePt t="57653" x="2120900" y="4089400"/>
          <p14:tracePt t="57669" x="2184400" y="4095750"/>
          <p14:tracePt t="57686" x="2247900" y="4114800"/>
          <p14:tracePt t="57703" x="2317750" y="4127500"/>
          <p14:tracePt t="57720" x="2362200" y="4140200"/>
          <p14:tracePt t="57720" x="2387600" y="4140200"/>
          <p14:tracePt t="57740" x="2425700" y="4146550"/>
          <p14:tracePt t="57752" x="2508250" y="4165600"/>
          <p14:tracePt t="57752" x="2578100" y="4184650"/>
          <p14:tracePt t="57772" x="2724150" y="4210050"/>
          <p14:tracePt t="57785" x="2813050" y="4222750"/>
          <p14:tracePt t="57805" x="2819400" y="4222750"/>
          <p14:tracePt t="58292" x="2832100" y="4222750"/>
          <p14:tracePt t="58308" x="2844800" y="4222750"/>
          <p14:tracePt t="58317" x="2851150" y="4222750"/>
          <p14:tracePt t="58323" x="2857500" y="4222750"/>
          <p14:tracePt t="58340" x="2863850" y="4222750"/>
          <p14:tracePt t="60123" x="2870200" y="4222750"/>
          <p14:tracePt t="60484" x="2889250" y="4229100"/>
          <p14:tracePt t="60491" x="2895600" y="4229100"/>
          <p14:tracePt t="60500" x="2908300" y="4241800"/>
          <p14:tracePt t="60517" x="2921000" y="4241800"/>
          <p14:tracePt t="60534" x="2933700" y="4248150"/>
          <p14:tracePt t="60550" x="2940050" y="4248150"/>
          <p14:tracePt t="60566" x="2946400" y="4248150"/>
          <p14:tracePt t="60583" x="2952750" y="4254500"/>
          <p14:tracePt t="60600" x="2959100" y="4254500"/>
          <p14:tracePt t="60617" x="2965450" y="4254500"/>
          <p14:tracePt t="60633" x="2978150" y="4254500"/>
          <p14:tracePt t="60649" x="2997200" y="4254500"/>
          <p14:tracePt t="60669" x="3009900" y="4254500"/>
          <p14:tracePt t="60684" x="3041650" y="4254500"/>
          <p14:tracePt t="60700" x="3079750" y="4260850"/>
          <p14:tracePt t="60716" x="3098800" y="4260850"/>
          <p14:tracePt t="60734" x="3130550" y="4260850"/>
          <p14:tracePt t="60750" x="3155950" y="4260850"/>
          <p14:tracePt t="60767" x="3168650" y="4260850"/>
          <p14:tracePt t="60784" x="3194050" y="4260850"/>
          <p14:tracePt t="60800" x="3200400" y="4260850"/>
          <p14:tracePt t="60816" x="3213100" y="4254500"/>
          <p14:tracePt t="60816" x="3219450" y="4241800"/>
          <p14:tracePt t="60836" x="3225800" y="4241800"/>
          <p14:tracePt t="60849" x="3238500" y="4229100"/>
          <p14:tracePt t="60869" x="3244850" y="4222750"/>
          <p14:tracePt t="60884" x="3251200" y="4216400"/>
          <p14:tracePt t="60900" x="3257550" y="4216400"/>
          <p14:tracePt t="60940" x="3257550" y="4210050"/>
          <p14:tracePt t="60957" x="3263900" y="4203700"/>
          <p14:tracePt t="60980" x="3263900" y="4197350"/>
          <p14:tracePt t="60996" x="3263900" y="4191000"/>
          <p14:tracePt t="68095" x="3244850" y="4191000"/>
          <p14:tracePt t="68900" x="3181350" y="4191000"/>
          <p14:tracePt t="68907" x="3105150" y="4191000"/>
          <p14:tracePt t="68915" x="2971800" y="4197350"/>
          <p14:tracePt t="68926" x="2673350" y="4203700"/>
          <p14:tracePt t="68943" x="2470150" y="4210050"/>
          <p14:tracePt t="68959" x="2254250" y="4222750"/>
          <p14:tracePt t="68977" x="2108200" y="4235450"/>
          <p14:tracePt t="68977" x="2076450" y="4235450"/>
          <p14:tracePt t="68997" x="2057400" y="4235450"/>
          <p14:tracePt t="69008" x="2032000" y="4235450"/>
          <p14:tracePt t="69025" x="2025650" y="4235450"/>
          <p14:tracePt t="69051" x="2012950" y="4248150"/>
          <p14:tracePt t="69059" x="1968500" y="4273550"/>
          <p14:tracePt t="69075" x="1936750" y="4286250"/>
          <p14:tracePt t="69092" x="1911350" y="4311650"/>
          <p14:tracePt t="69109" x="1905000" y="4318000"/>
          <p14:tracePt t="69125" x="1905000" y="4324350"/>
          <p14:tracePt t="69144" x="1898650" y="4324350"/>
          <p14:tracePt t="69158" x="1898650" y="4330700"/>
          <p14:tracePt t="69175" x="1866900" y="4368800"/>
          <p14:tracePt t="69192" x="1816100" y="4419600"/>
          <p14:tracePt t="69208" x="1784350" y="4476750"/>
          <p14:tracePt t="69208" x="1765300" y="4495800"/>
          <p14:tracePt t="69227" x="1758950" y="4514850"/>
          <p14:tracePt t="69244" x="1758950" y="4521200"/>
          <p14:tracePt t="69348" x="1746250" y="4527550"/>
          <p14:tracePt t="69356" x="1727200" y="4540250"/>
          <p14:tracePt t="69364" x="1714500" y="4552950"/>
          <p14:tracePt t="69375" x="1689100" y="4565650"/>
          <p14:tracePt t="69393" x="1676400" y="4572000"/>
          <p14:tracePt t="70308" x="1676400" y="4578350"/>
          <p14:tracePt t="70556" x="1670050" y="4578350"/>
          <p14:tracePt t="70579" x="1670050" y="4584700"/>
          <p14:tracePt t="70588" x="1663700" y="4591050"/>
          <p14:tracePt t="70596" x="1657350" y="4597400"/>
          <p14:tracePt t="70612" x="1644650" y="4603750"/>
          <p14:tracePt t="70624" x="1631950" y="4622800"/>
          <p14:tracePt t="70624" x="1619250" y="4635500"/>
          <p14:tracePt t="70648" x="1606550" y="4641850"/>
          <p14:tracePt t="70657" x="1587500" y="4667250"/>
          <p14:tracePt t="70676" x="1587500" y="4673600"/>
          <p14:tracePt t="70691" x="1581150" y="4673600"/>
          <p14:tracePt t="70820" x="1593850" y="4679950"/>
          <p14:tracePt t="71012" x="1612900" y="4692650"/>
          <p14:tracePt t="71019" x="1663700" y="4711700"/>
          <p14:tracePt t="71028" x="1682750" y="4711700"/>
          <p14:tracePt t="71040" x="1784350" y="4749800"/>
          <p14:tracePt t="71057" x="1854200" y="4762500"/>
          <p14:tracePt t="71073" x="1898650" y="4768850"/>
          <p14:tracePt t="71092" x="1911350" y="4768850"/>
          <p14:tracePt t="71109" x="1936750" y="4768850"/>
          <p14:tracePt t="71125" x="1968500" y="4768850"/>
          <p14:tracePt t="71141" x="2025650" y="4768850"/>
          <p14:tracePt t="71158" x="2146300" y="4762500"/>
          <p14:tracePt t="71176" x="2292350" y="4749800"/>
          <p14:tracePt t="71192" x="2413000" y="4737100"/>
          <p14:tracePt t="71207" x="2533650" y="4711700"/>
          <p14:tracePt t="71225" x="2609850" y="4711700"/>
          <p14:tracePt t="71225" x="2635250" y="4711700"/>
          <p14:tracePt t="71245" x="2654300" y="4711700"/>
          <p14:tracePt t="71257" x="2705100" y="4711700"/>
          <p14:tracePt t="71276" x="2730500" y="4718050"/>
          <p14:tracePt t="71293" x="2736850" y="4718050"/>
          <p14:tracePt t="71581" x="2743200" y="4718050"/>
          <p14:tracePt t="71588" x="2787650" y="4718050"/>
          <p14:tracePt t="71596" x="2851150" y="4718050"/>
          <p14:tracePt t="71607" x="3035300" y="4711700"/>
          <p14:tracePt t="71626" x="3206750" y="4699000"/>
          <p14:tracePt t="71641" x="3346450" y="4692650"/>
          <p14:tracePt t="71641" x="3429000" y="4686300"/>
          <p14:tracePt t="71660" x="3549650" y="4686300"/>
          <p14:tracePt t="71676" x="3625850" y="4699000"/>
          <p14:tracePt t="71692" x="3689350" y="4705350"/>
          <p14:tracePt t="71709" x="3752850" y="4711700"/>
          <p14:tracePt t="71724" x="3790950" y="4718050"/>
          <p14:tracePt t="71742" x="3822700" y="4718050"/>
          <p14:tracePt t="71757" x="3841750" y="4718050"/>
          <p14:tracePt t="71774" x="3848100" y="4711700"/>
          <p14:tracePt t="71790" x="3854450" y="4711700"/>
          <p14:tracePt t="71807" x="3860800" y="4711700"/>
          <p14:tracePt t="73590" x="3860800" y="4705350"/>
          <p14:tracePt t="74236" x="3892550" y="4686300"/>
          <p14:tracePt t="74244" x="3917950" y="4679950"/>
          <p14:tracePt t="74254" x="3937000" y="4660900"/>
          <p14:tracePt t="74271" x="3943350" y="4654550"/>
          <p14:tracePt t="74288" x="3949700" y="4654550"/>
          <p14:tracePt t="74304" x="3924300" y="4660900"/>
          <p14:tracePt t="74515" x="3905250" y="4673600"/>
          <p14:tracePt t="74523" x="3860800" y="4673600"/>
          <p14:tracePt t="74537" x="3702050" y="4679950"/>
          <p14:tracePt t="74556" x="3530600" y="4679950"/>
          <p14:tracePt t="74572" x="3397250" y="4679950"/>
          <p14:tracePt t="74588" x="3168650" y="4679950"/>
          <p14:tracePt t="74605" x="2971800" y="4679950"/>
          <p14:tracePt t="74623" x="2825750" y="4679950"/>
          <p14:tracePt t="74638" x="2667000" y="4679950"/>
          <p14:tracePt t="74655" x="2546350" y="4679950"/>
          <p14:tracePt t="74671" x="2514600" y="4679950"/>
          <p14:tracePt t="74687" x="2508250" y="4679950"/>
          <p14:tracePt t="74704" x="2457450" y="4679950"/>
          <p14:tracePt t="74721" x="2406650" y="4679950"/>
          <p14:tracePt t="74721" x="2381250" y="4679950"/>
          <p14:tracePt t="74739" x="2343150" y="4686300"/>
          <p14:tracePt t="74755" x="2305050" y="4686300"/>
          <p14:tracePt t="74771" x="2266950" y="4692650"/>
          <p14:tracePt t="74787" x="2247900" y="4705350"/>
          <p14:tracePt t="74803" x="2178050" y="4730750"/>
          <p14:tracePt t="74820" x="2120900" y="4743450"/>
          <p14:tracePt t="74837" x="2082800" y="4743450"/>
          <p14:tracePt t="74854" x="2076450" y="4749800"/>
          <p14:tracePt t="74872" x="2063750" y="4756150"/>
          <p14:tracePt t="74887" x="2044700" y="4768850"/>
          <p14:tracePt t="74904" x="1987550" y="4813300"/>
          <p14:tracePt t="74921" x="1917700" y="4838700"/>
          <p14:tracePt t="74937" x="1860550" y="4851400"/>
          <p14:tracePt t="74937" x="1847850" y="4857750"/>
          <p14:tracePt t="74955" x="1816100" y="4864100"/>
          <p14:tracePt t="74971" x="1803400" y="4876800"/>
          <p14:tracePt t="74989" x="1784350" y="4895850"/>
          <p14:tracePt t="75003" x="1771650" y="4914900"/>
          <p14:tracePt t="75020" x="1765300" y="4921250"/>
          <p14:tracePt t="75036" x="1758950" y="4933950"/>
          <p14:tracePt t="75054" x="1739900" y="4946650"/>
          <p14:tracePt t="75070" x="1727200" y="4953000"/>
          <p14:tracePt t="75087" x="1714500" y="4972050"/>
          <p14:tracePt t="75104" x="1708150" y="4972050"/>
          <p14:tracePt t="75120" x="1701800" y="4978400"/>
          <p14:tracePt t="75136" x="1701800" y="4984750"/>
          <p14:tracePt t="75155" x="1695450" y="4991100"/>
          <p14:tracePt t="75171" x="1689100" y="4991100"/>
          <p14:tracePt t="76066" x="1714500" y="4997450"/>
          <p14:tracePt t="76396" x="1778000" y="5016500"/>
          <p14:tracePt t="76404" x="1841500" y="5022850"/>
          <p14:tracePt t="76411" x="1905000" y="5048250"/>
          <p14:tracePt t="76420" x="2025650" y="5080000"/>
          <p14:tracePt t="76436" x="2139950" y="5118100"/>
          <p14:tracePt t="76453" x="2203450" y="5124450"/>
          <p14:tracePt t="76470" x="2247900" y="5124450"/>
          <p14:tracePt t="76488" x="2286000" y="5124450"/>
          <p14:tracePt t="76503" x="2311400" y="5124450"/>
          <p14:tracePt t="76520" x="2336800" y="5124450"/>
          <p14:tracePt t="76537" x="2362200" y="5124450"/>
          <p14:tracePt t="76553" x="2387600" y="5124450"/>
          <p14:tracePt t="76553" x="2400300" y="5124450"/>
          <p14:tracePt t="76572" x="2413000" y="5124450"/>
          <p14:tracePt t="76587" x="2425700" y="5124450"/>
          <p14:tracePt t="76604" x="2444750" y="5124450"/>
          <p14:tracePt t="76619" x="2451100" y="5124450"/>
          <p14:tracePt t="76676" x="2457450" y="5124450"/>
          <p14:tracePt t="76684" x="2463800" y="5124450"/>
          <p14:tracePt t="76692" x="2482850" y="5124450"/>
          <p14:tracePt t="76702" x="2495550" y="5124450"/>
          <p14:tracePt t="76719" x="2514600" y="5124450"/>
          <p14:tracePt t="76736" x="2540000" y="5124450"/>
          <p14:tracePt t="76753" x="2552700" y="5124450"/>
          <p14:tracePt t="76769" x="2559050" y="5124450"/>
          <p14:tracePt t="76788" x="2565400" y="5124450"/>
          <p14:tracePt t="76802" x="2571750" y="5124450"/>
          <p14:tracePt t="76828" x="2578100" y="5124450"/>
          <p14:tracePt t="76844" x="2584450" y="5124450"/>
          <p14:tracePt t="76853" x="2584450" y="5118100"/>
          <p14:tracePt t="76876" x="2590800" y="5111750"/>
          <p14:tracePt t="76885" x="2597150" y="5105400"/>
          <p14:tracePt t="76903" x="2603500" y="5105400"/>
          <p14:tracePt t="76919" x="2609850" y="5099050"/>
          <p14:tracePt t="76936" x="2616200" y="5099050"/>
          <p14:tracePt t="76952" x="2616200" y="5092700"/>
          <p14:tracePt t="76969" x="2622550" y="5092700"/>
          <p14:tracePt t="77012" x="2628900" y="5092700"/>
          <p14:tracePt t="77051" x="2641600" y="5092700"/>
          <p14:tracePt t="77067" x="2647950" y="5092700"/>
          <p14:tracePt t="77083" x="2654300" y="5092700"/>
          <p14:tracePt t="77091" x="2660650" y="5092700"/>
          <p14:tracePt t="77108" x="2667000" y="5092700"/>
          <p14:tracePt t="77119" x="2673350" y="5092700"/>
          <p14:tracePt t="77135" x="2679700" y="5092700"/>
          <p14:tracePt t="77153" x="2692400" y="5092700"/>
          <p14:tracePt t="77169" x="2698750" y="5092700"/>
          <p14:tracePt t="77186" x="2705100" y="5092700"/>
          <p14:tracePt t="78104" x="2711450" y="5092700"/>
          <p14:tracePt t="78284" x="2724150" y="5092700"/>
          <p14:tracePt t="78292" x="2743200" y="5092700"/>
          <p14:tracePt t="78301" x="2755900" y="5092700"/>
          <p14:tracePt t="78318" x="2762250" y="5092700"/>
          <p14:tracePt t="78335" x="2774950" y="5092700"/>
          <p14:tracePt t="78571" x="2838450" y="5092700"/>
          <p14:tracePt t="78579" x="2921000" y="5092700"/>
          <p14:tracePt t="78588" x="2997200" y="5092700"/>
          <p14:tracePt t="78600" x="3295650" y="5124450"/>
          <p14:tracePt t="78600" x="3511550" y="5168900"/>
          <p14:tracePt t="78621" x="3930650" y="5289550"/>
          <p14:tracePt t="78635" x="4318000" y="5378450"/>
          <p14:tracePt t="78653" x="4540250" y="5435600"/>
          <p14:tracePt t="78667" x="4654550" y="5461000"/>
          <p14:tracePt t="78684" x="4762500" y="5473700"/>
          <p14:tracePt t="78701" x="4838700" y="5473700"/>
          <p14:tracePt t="78718" x="4857750" y="5473700"/>
          <p14:tracePt t="78980" x="4908550" y="5473700"/>
          <p14:tracePt t="78988" x="4965700" y="5467350"/>
          <p14:tracePt t="79000" x="5156200" y="5461000"/>
          <p14:tracePt t="79000" x="5251450" y="5448300"/>
          <p14:tracePt t="79021" x="5321300" y="5448300"/>
          <p14:tracePt t="79033" x="5378450" y="5435600"/>
          <p14:tracePt t="79033" x="5391150" y="5435600"/>
          <p14:tracePt t="79051" x="5397500" y="5435600"/>
          <p14:tracePt t="79067" x="5410200" y="5429250"/>
          <p14:tracePt t="79107" x="5416550" y="5429250"/>
          <p14:tracePt t="79115" x="5441950" y="5429250"/>
          <p14:tracePt t="79123" x="5461000" y="5429250"/>
          <p14:tracePt t="79133" x="5530850" y="5410200"/>
          <p14:tracePt t="79150" x="5588000" y="5403850"/>
          <p14:tracePt t="79167" x="5638800" y="5403850"/>
          <p14:tracePt t="79184" x="5676900" y="5397500"/>
          <p14:tracePt t="79200" x="5727700" y="5397500"/>
          <p14:tracePt t="79217" x="5765800" y="5397500"/>
          <p14:tracePt t="79217" x="5778500" y="5403850"/>
          <p14:tracePt t="79236" x="5791200" y="5403850"/>
          <p14:tracePt t="79250" x="5803900" y="5403850"/>
          <p14:tracePt t="79267" x="5810250" y="5403850"/>
          <p14:tracePt t="79349" x="5822950" y="5403850"/>
          <p14:tracePt t="79356" x="5848350" y="5378450"/>
          <p14:tracePt t="79366" x="5880100" y="5340350"/>
          <p14:tracePt t="79384" x="5892800" y="5302250"/>
          <p14:tracePt t="79401" x="5892800" y="5295900"/>
          <p14:tracePt t="79436" x="5892800" y="5289550"/>
          <p14:tracePt t="79452" x="5886450" y="5283200"/>
          <p14:tracePt t="79460" x="5880100" y="5276850"/>
          <p14:tracePt t="79468" x="5873750" y="5264150"/>
          <p14:tracePt t="79484" x="5848350" y="5238750"/>
          <p14:tracePt t="79501" x="5797550" y="5175250"/>
          <p14:tracePt t="79519" x="5740400" y="5105400"/>
          <p14:tracePt t="79534" x="5740400" y="5099050"/>
          <p14:tracePt t="79550" x="5765800" y="5086350"/>
          <p14:tracePt t="79567" x="5822950" y="5060950"/>
          <p14:tracePt t="79584" x="5861050" y="5060950"/>
          <p14:tracePt t="79601" x="5886450" y="5041900"/>
          <p14:tracePt t="79601" x="5899150" y="5041900"/>
          <p14:tracePt t="79621" x="5911850" y="5029200"/>
          <p14:tracePt t="79633" x="5930900" y="5022850"/>
          <p14:tracePt t="79651" x="5937250" y="5022850"/>
          <p14:tracePt t="79668" x="5949950" y="5022850"/>
          <p14:tracePt t="79684" x="5956300" y="5022850"/>
          <p14:tracePt t="79709" x="5956300" y="5016500"/>
          <p14:tracePt t="79716" x="5962650" y="5016500"/>
          <p14:tracePt t="79733" x="5975350" y="5016500"/>
          <p14:tracePt t="79751" x="5981700" y="5016500"/>
          <p14:tracePt t="79767" x="5994400" y="5016500"/>
          <p14:tracePt t="79784" x="6007100" y="5016500"/>
          <p14:tracePt t="80117" x="6013450" y="5016500"/>
          <p14:tracePt t="80124" x="6026150" y="5016500"/>
          <p14:tracePt t="80140" x="6032500" y="5022850"/>
          <p14:tracePt t="80156" x="6038850" y="5022850"/>
          <p14:tracePt t="80166" x="6045200" y="5022850"/>
          <p14:tracePt t="80183" x="6026150" y="5022850"/>
          <p14:tracePt t="80843" x="6019800" y="5022850"/>
          <p14:tracePt t="80852" x="6013450" y="5022850"/>
          <p14:tracePt t="80860" x="6000750" y="5022850"/>
          <p14:tracePt t="80868" x="5969000" y="5022850"/>
          <p14:tracePt t="80884" x="5937250" y="5022850"/>
          <p14:tracePt t="80900" x="5905500" y="5029200"/>
          <p14:tracePt t="80916" x="5842000" y="5029200"/>
          <p14:tracePt t="80933" x="5734050" y="5029200"/>
          <p14:tracePt t="80949" x="5588000" y="4997450"/>
          <p14:tracePt t="80966" x="5219700" y="4921250"/>
          <p14:tracePt t="80983" x="4902200" y="4864100"/>
          <p14:tracePt t="81000" x="4476750" y="4781550"/>
          <p14:tracePt t="81016" x="3917950" y="4775200"/>
          <p14:tracePt t="81033" x="3416300" y="4775200"/>
          <p14:tracePt t="81033" x="3206750" y="4775200"/>
          <p14:tracePt t="81052" x="3149600" y="4775200"/>
          <p14:tracePt t="81065" x="3143250" y="4775200"/>
          <p14:tracePt t="81083" x="3130550" y="4775200"/>
          <p14:tracePt t="81100" x="3073400" y="4781550"/>
          <p14:tracePt t="81118" x="2978150" y="4794250"/>
          <p14:tracePt t="81132" x="2876550" y="4806950"/>
          <p14:tracePt t="81150" x="2838450" y="4819650"/>
          <p14:tracePt t="81166" x="2825750" y="4819650"/>
          <p14:tracePt t="81404" x="2781300" y="4819650"/>
          <p14:tracePt t="81412" x="2673350" y="4832350"/>
          <p14:tracePt t="81420" x="2533650" y="4838700"/>
          <p14:tracePt t="81432" x="2152650" y="4838700"/>
          <p14:tracePt t="81449" x="1619250" y="4851400"/>
          <p14:tracePt t="81449" x="1422400" y="4870450"/>
          <p14:tracePt t="81468" x="1282700" y="4870450"/>
          <p14:tracePt t="81468" x="1219200" y="4876800"/>
          <p14:tracePt t="81484" x="1136650" y="4876800"/>
          <p14:tracePt t="81502" x="1130300" y="4876800"/>
          <p14:tracePt t="81515" x="1130300" y="4883150"/>
          <p14:tracePt t="81540" x="1111250" y="4902200"/>
          <p14:tracePt t="81548" x="1047750" y="4927600"/>
          <p14:tracePt t="81565" x="971550" y="4946650"/>
          <p14:tracePt t="81582" x="895350" y="4959350"/>
          <p14:tracePt t="81599" x="844550" y="4959350"/>
          <p14:tracePt t="81617" x="774700" y="4984750"/>
          <p14:tracePt t="81632" x="730250" y="4997450"/>
          <p14:tracePt t="81649" x="673100" y="5022850"/>
          <p14:tracePt t="81649" x="635000" y="5041900"/>
          <p14:tracePt t="81668" x="609600" y="5054600"/>
          <p14:tracePt t="81681" x="552450" y="5099050"/>
          <p14:tracePt t="81700" x="552450" y="5105400"/>
          <p14:tracePt t="81716" x="546100" y="5105400"/>
          <p14:tracePt t="81731" x="546100" y="5111750"/>
          <p14:tracePt t="81756" x="546100" y="5130800"/>
          <p14:tracePt t="81780" x="539750" y="5143500"/>
          <p14:tracePt t="81788" x="539750" y="5156200"/>
          <p14:tracePt t="81799" x="539750" y="5181600"/>
          <p14:tracePt t="81817" x="558800" y="5200650"/>
          <p14:tracePt t="81832" x="584200" y="5226050"/>
          <p14:tracePt t="81849" x="596900" y="5232400"/>
          <p14:tracePt t="81867" x="596900" y="5238750"/>
          <p14:tracePt t="81881" x="603250" y="5251450"/>
          <p14:tracePt t="81940" x="635000" y="5264150"/>
          <p14:tracePt t="81947" x="666750" y="5289550"/>
          <p14:tracePt t="81956" x="673100" y="5302250"/>
          <p14:tracePt t="81964" x="723900" y="5353050"/>
          <p14:tracePt t="81982" x="774700" y="5372100"/>
          <p14:tracePt t="82000" x="793750" y="5378450"/>
          <p14:tracePt t="82015" x="819150" y="5378450"/>
          <p14:tracePt t="82031" x="844550" y="5378450"/>
          <p14:tracePt t="82049" x="876300" y="5378450"/>
          <p14:tracePt t="82065" x="901700" y="5378450"/>
          <p14:tracePt t="82081" x="908050" y="5378450"/>
          <p14:tracePt t="82097" x="927100" y="5378450"/>
          <p14:tracePt t="82116" x="946150" y="5372100"/>
          <p14:tracePt t="82131" x="965200" y="5372100"/>
          <p14:tracePt t="82148" x="977900" y="5372100"/>
          <p14:tracePt t="82164" x="990600" y="5378450"/>
          <p14:tracePt t="82181" x="1016000" y="5378450"/>
          <p14:tracePt t="82198" x="1035050" y="5378450"/>
          <p14:tracePt t="82214" x="1047750" y="5378450"/>
          <p14:tracePt t="82231" x="1060450" y="5378450"/>
          <p14:tracePt t="83128" x="1073150" y="5384800"/>
          <p14:tracePt t="83636" x="1092200" y="5403850"/>
          <p14:tracePt t="83646" x="1123950" y="5403850"/>
          <p14:tracePt t="83652" x="1181100" y="5403850"/>
          <p14:tracePt t="83663" x="1276350" y="5416550"/>
          <p14:tracePt t="83679" x="1390650" y="5467350"/>
          <p14:tracePt t="83696" x="1460500" y="5499100"/>
          <p14:tracePt t="83696" x="1504950" y="5511800"/>
          <p14:tracePt t="83716" x="1562100" y="5524500"/>
          <p14:tracePt t="83716" x="1612900" y="5537200"/>
          <p14:tracePt t="83731" x="1720850" y="5575300"/>
          <p14:tracePt t="83750" x="1790700" y="5600700"/>
          <p14:tracePt t="83764" x="1828800" y="5607050"/>
          <p14:tracePt t="83780" x="1860550" y="5607050"/>
          <p14:tracePt t="83797" x="1885950" y="5613400"/>
          <p14:tracePt t="83814" x="1924050" y="5619750"/>
          <p14:tracePt t="83832" x="1949450" y="5626100"/>
          <p14:tracePt t="83848" x="1955800" y="5626100"/>
          <p14:tracePt t="83863" x="1962150" y="5626100"/>
          <p14:tracePt t="83880" x="1968500" y="5632450"/>
          <p14:tracePt t="84783" x="1981200" y="5632450"/>
          <p14:tracePt t="84995" x="2032000" y="5619750"/>
          <p14:tracePt t="85004" x="2070100" y="5613400"/>
          <p14:tracePt t="85012" x="2228850" y="5588000"/>
          <p14:tracePt t="85029" x="2381250" y="5588000"/>
          <p14:tracePt t="85046" x="2520950" y="5588000"/>
          <p14:tracePt t="85063" x="2667000" y="5581650"/>
          <p14:tracePt t="85079" x="2762250" y="5581650"/>
          <p14:tracePt t="85097" x="2800350" y="5581650"/>
          <p14:tracePt t="85097" x="2813050" y="5575300"/>
          <p14:tracePt t="85116" x="2819400" y="5575300"/>
          <p14:tracePt t="85128" x="2825750" y="5575300"/>
          <p14:tracePt t="85146" x="2832100" y="5575300"/>
          <p14:tracePt t="85412" x="2844800" y="5575300"/>
          <p14:tracePt t="85427" x="2857500" y="5575300"/>
          <p14:tracePt t="85476" x="2870200" y="5575300"/>
          <p14:tracePt t="85485" x="2901950" y="5575300"/>
          <p14:tracePt t="85495" x="2965450" y="5562600"/>
          <p14:tracePt t="85512" x="3048000" y="5562600"/>
          <p14:tracePt t="85529" x="3117850" y="5562600"/>
          <p14:tracePt t="85546" x="3187700" y="5556250"/>
          <p14:tracePt t="85546" x="3225800" y="5556250"/>
          <p14:tracePt t="85564" x="3244850" y="5556250"/>
          <p14:tracePt t="85582" x="3263900" y="5556250"/>
          <p14:tracePt t="85597" x="3289300" y="5518150"/>
          <p14:tracePt t="85613" x="3352800" y="5467350"/>
          <p14:tracePt t="85629" x="3378200" y="5435600"/>
          <p14:tracePt t="85646" x="3409950" y="5403850"/>
          <p14:tracePt t="85662" x="3422650" y="5391150"/>
          <p14:tracePt t="87694" x="3435350" y="5391150"/>
          <p14:tracePt t="87780" x="3460750" y="5391150"/>
          <p14:tracePt t="87788" x="3511550" y="5384800"/>
          <p14:tracePt t="87796" x="3556000" y="5384800"/>
          <p14:tracePt t="87809" x="3879850" y="5422900"/>
          <p14:tracePt t="87829" x="4165600" y="5473700"/>
          <p14:tracePt t="87845" x="4318000" y="5505450"/>
          <p14:tracePt t="87860" x="4419600" y="5518150"/>
          <p14:tracePt t="87877" x="4470400" y="5524500"/>
          <p14:tracePt t="87894" x="4476750" y="5524500"/>
          <p14:tracePt t="88325" x="4476750" y="5530850"/>
          <p14:tracePt t="88331" x="4495800" y="5530850"/>
          <p14:tracePt t="88342" x="4527550" y="5530850"/>
          <p14:tracePt t="88359" x="4572000" y="5530850"/>
          <p14:tracePt t="88376" x="4629150" y="5518150"/>
          <p14:tracePt t="88376" x="4654550" y="5518150"/>
          <p14:tracePt t="88396" x="4692650" y="5511800"/>
          <p14:tracePt t="88409" x="4737100" y="5511800"/>
          <p14:tracePt t="88409" x="4749800" y="5505450"/>
          <p14:tracePt t="88428" x="4756150" y="5505450"/>
          <p14:tracePt t="88444" x="4762500" y="5505450"/>
          <p14:tracePt t="88459" x="4768850" y="5505450"/>
          <p14:tracePt t="88581" x="4775200" y="5499100"/>
          <p14:tracePt t="88596" x="4787900" y="5486400"/>
          <p14:tracePt t="88604" x="4794250" y="5480050"/>
          <p14:tracePt t="88611" x="4806950" y="5473700"/>
          <p14:tracePt t="88625" x="4819650" y="5435600"/>
          <p14:tracePt t="88647" x="4826000" y="5422900"/>
          <p14:tracePt t="88661" x="4826000" y="5410200"/>
          <p14:tracePt t="88676" x="4826000" y="5403850"/>
          <p14:tracePt t="88692" x="4826000" y="5397500"/>
          <p14:tracePt t="88740" x="4826000" y="5391150"/>
          <p14:tracePt t="88764" x="4826000" y="5384800"/>
          <p14:tracePt t="88788" x="4826000" y="5378450"/>
          <p14:tracePt t="88820" x="4826000" y="5372100"/>
          <p14:tracePt t="88844" x="4826000" y="5365750"/>
          <p14:tracePt t="89737" x="4819650" y="5365750"/>
          <p14:tracePt t="90147" x="4800600" y="5365750"/>
          <p14:tracePt t="90156" x="4781550" y="5365750"/>
          <p14:tracePt t="90164" x="4756150" y="5365750"/>
          <p14:tracePt t="90174" x="4730750" y="5365750"/>
          <p14:tracePt t="90191" x="4718050" y="5365750"/>
          <p14:tracePt t="90209" x="4718050" y="5372100"/>
          <p14:tracePt t="90260" x="4711700" y="5372100"/>
          <p14:tracePt t="90269" x="4711700" y="5378450"/>
          <p14:tracePt t="90276" x="4679950" y="5384800"/>
          <p14:tracePt t="90292" x="4641850" y="5397500"/>
          <p14:tracePt t="90307" x="4622800" y="5403850"/>
          <p14:tracePt t="90324" x="4591050" y="5410200"/>
          <p14:tracePt t="90341" x="4559300" y="5416550"/>
          <p14:tracePt t="90358" x="4540250" y="5429250"/>
          <p14:tracePt t="90375" x="4527550" y="5441950"/>
          <p14:tracePt t="90392" x="4502150" y="5448300"/>
          <p14:tracePt t="90408" x="4489450" y="5454650"/>
          <p14:tracePt t="90425" x="4483100" y="5461000"/>
          <p14:tracePt t="90425" x="4470400" y="5467350"/>
          <p14:tracePt t="90444" x="4470400" y="5473700"/>
          <p14:tracePt t="90459" x="4464050" y="5480050"/>
          <p14:tracePt t="90473" x="4451350" y="5480050"/>
          <p14:tracePt t="90493" x="4451350" y="5486400"/>
          <p14:tracePt t="90507" x="4445000" y="5492750"/>
          <p14:tracePt t="90524" x="4438650" y="5499100"/>
          <p14:tracePt t="90541" x="4432300" y="5499100"/>
          <p14:tracePt t="90557" x="4425950" y="5511800"/>
          <p14:tracePt t="90575" x="4425950" y="5518150"/>
          <p14:tracePt t="90590" x="4425950" y="5537200"/>
          <p14:tracePt t="90608" x="4438650" y="5568950"/>
          <p14:tracePt t="90625" x="4464050" y="5600700"/>
          <p14:tracePt t="90625" x="4476750" y="5632450"/>
          <p14:tracePt t="90646" x="4502150" y="5664200"/>
          <p14:tracePt t="90657" x="4546600" y="5721350"/>
          <p14:tracePt t="90678" x="4597400" y="5772150"/>
          <p14:tracePt t="90693" x="4622800" y="5797550"/>
          <p14:tracePt t="90710" x="4641850" y="5829300"/>
          <p14:tracePt t="90724" x="4667250" y="5848350"/>
          <p14:tracePt t="90742" x="4705350" y="5867400"/>
          <p14:tracePt t="90758" x="4724400" y="5880100"/>
          <p14:tracePt t="90774" x="4756150" y="5880100"/>
          <p14:tracePt t="90791" x="4787900" y="5880100"/>
          <p14:tracePt t="90807" x="4806950" y="5861050"/>
          <p14:tracePt t="90824" x="4806950" y="5842000"/>
          <p14:tracePt t="90840" x="4806950" y="5829300"/>
          <p14:tracePt t="90859" x="4806950" y="5822950"/>
          <p14:tracePt t="90859" x="4806950" y="5816600"/>
          <p14:tracePt t="90876" x="4806950" y="5810250"/>
          <p14:tracePt t="90894" x="4806950" y="5803900"/>
          <p14:tracePt t="90908" x="4806950" y="5797550"/>
          <p14:tracePt t="90925" x="4806950" y="5791200"/>
          <p14:tracePt t="90948" x="4806950" y="5784850"/>
          <p14:tracePt t="90963" x="4832350" y="5784850"/>
          <p14:tracePt t="91373" x="4870450" y="5772150"/>
          <p14:tracePt t="91379" x="4908550" y="5772150"/>
          <p14:tracePt t="91389" x="5029200" y="5759450"/>
          <p14:tracePt t="91406" x="5137150" y="5740400"/>
          <p14:tracePt t="91424" x="5270500" y="5727700"/>
          <p14:tracePt t="91440" x="5384800" y="5721350"/>
          <p14:tracePt t="91457" x="5448300" y="5721350"/>
          <p14:tracePt t="91457" x="5467350" y="5721350"/>
          <p14:tracePt t="91476" x="5518150" y="5721350"/>
          <p14:tracePt t="91492" x="5556250" y="5721350"/>
          <p14:tracePt t="91509" x="5568950" y="5721350"/>
          <p14:tracePt t="91523" x="5575300" y="5721350"/>
          <p14:tracePt t="91587" x="5581650" y="5715000"/>
          <p14:tracePt t="91595" x="5588000" y="5715000"/>
          <p14:tracePt t="91606" x="5594350" y="5708650"/>
          <p14:tracePt t="91623" x="5607050" y="5708650"/>
          <p14:tracePt t="91640" x="5607050" y="5702300"/>
          <p14:tracePt t="91656" x="5619750" y="5702300"/>
          <p14:tracePt t="91673" x="5632450" y="5702300"/>
          <p14:tracePt t="91693" x="5638800" y="5702300"/>
          <p14:tracePt t="91710" x="5645150" y="5702300"/>
          <p14:tracePt t="91724" x="5651500" y="5702300"/>
          <p14:tracePt t="91740" x="5657850" y="5702300"/>
          <p14:tracePt t="91756" x="5664200" y="5702300"/>
          <p14:tracePt t="91779" x="5670550" y="5702300"/>
          <p14:tracePt t="92252" x="5676900" y="5702300"/>
          <p14:tracePt t="92260" x="5683250" y="5702300"/>
          <p14:tracePt t="92272" x="5695950" y="5702300"/>
          <p14:tracePt t="92272" x="5721350" y="5695950"/>
          <p14:tracePt t="92292" x="5740400" y="5695950"/>
          <p14:tracePt t="92306" x="5797550" y="5689600"/>
          <p14:tracePt t="92324" x="5822950" y="5676900"/>
          <p14:tracePt t="92340" x="5842000" y="5657850"/>
          <p14:tracePt t="92356" x="5854700" y="5651500"/>
          <p14:tracePt t="92374" x="5867400" y="5632450"/>
          <p14:tracePt t="92390" x="5880100" y="5626100"/>
          <p14:tracePt t="92406" x="5899150" y="5619750"/>
          <p14:tracePt t="92422" x="5905500" y="5619750"/>
          <p14:tracePt t="92438" x="5911850" y="5613400"/>
          <p14:tracePt t="92460" x="5918200" y="5613400"/>
          <p14:tracePt t="92476" x="5924550" y="5607050"/>
          <p14:tracePt t="92489" x="5930900" y="5607050"/>
          <p14:tracePt t="92506" x="5943600" y="5594350"/>
          <p14:tracePt t="92522" x="5949950" y="5588000"/>
          <p14:tracePt t="92541" x="5956300" y="5588000"/>
          <p14:tracePt t="92556" x="5956300" y="5581650"/>
          <p14:tracePt t="105715" x="5949950" y="5581650"/>
          <p14:tracePt t="105948" x="5924550" y="5581650"/>
          <p14:tracePt t="105957" x="5911850" y="5581650"/>
          <p14:tracePt t="105963" x="5905500" y="5581650"/>
          <p14:tracePt t="105977" x="5880100" y="5588000"/>
          <p14:tracePt t="105998" x="5873750" y="5594350"/>
          <p14:tracePt t="106012" x="5867400" y="5594350"/>
          <p14:tracePt t="106910" x="5861050" y="5594350"/>
          <p14:tracePt t="107107" x="5848350" y="5613400"/>
          <p14:tracePt t="107116" x="5829300" y="5626100"/>
          <p14:tracePt t="107126" x="5822950" y="5632450"/>
          <p14:tracePt t="107126" x="5816600" y="5632450"/>
          <p14:tracePt t="107148" x="5810250" y="5638800"/>
          <p14:tracePt t="107159" x="5803900" y="5638800"/>
          <p14:tracePt t="107176" x="5791200" y="5638800"/>
          <p14:tracePt t="107193" x="5772150" y="5638800"/>
          <p14:tracePt t="107259" x="5746750" y="5645150"/>
          <p14:tracePt t="107269" x="5708650" y="5651500"/>
          <p14:tracePt t="107276" x="5632450" y="5664200"/>
          <p14:tracePt t="107292" x="5562600" y="5670550"/>
          <p14:tracePt t="107309" x="5505450" y="5683250"/>
          <p14:tracePt t="107327" x="5448300" y="5689600"/>
          <p14:tracePt t="107343" x="5359400" y="5695950"/>
          <p14:tracePt t="107359" x="5295900" y="5708650"/>
          <p14:tracePt t="107377" x="5175250" y="5746750"/>
          <p14:tracePt t="107377" x="5105400" y="5765800"/>
          <p14:tracePt t="107396" x="5035550" y="5778500"/>
          <p14:tracePt t="107396" x="4972050" y="5791200"/>
          <p14:tracePt t="107412" x="4876800" y="5816600"/>
          <p14:tracePt t="107428" x="4826000" y="5842000"/>
          <p14:tracePt t="107444" x="4787900" y="5861050"/>
          <p14:tracePt t="107461" x="4699000" y="5911850"/>
          <p14:tracePt t="107476" x="4610100" y="5956300"/>
          <p14:tracePt t="107494" x="4546600" y="5981700"/>
          <p14:tracePt t="107510" x="4470400" y="5994400"/>
          <p14:tracePt t="107526" x="4400550" y="6000750"/>
          <p14:tracePt t="107543" x="4349750" y="6007100"/>
          <p14:tracePt t="107560" x="4292600" y="6013450"/>
          <p14:tracePt t="107576" x="4273550" y="6013450"/>
          <p14:tracePt t="107593" x="4267200" y="6013450"/>
          <p14:tracePt t="107609" x="4260850" y="6013450"/>
          <p14:tracePt t="107626" x="4203700" y="6013450"/>
          <p14:tracePt t="108011" x="4044950" y="5975350"/>
          <p14:tracePt t="108020" x="3797300" y="5962650"/>
          <p14:tracePt t="108027" x="3619500" y="5956300"/>
          <p14:tracePt t="108042" x="2774950" y="5962650"/>
          <p14:tracePt t="108060" x="2470150" y="5937250"/>
          <p14:tracePt t="108075" x="2362200" y="5905500"/>
          <p14:tracePt t="108092" x="2247900" y="5848350"/>
          <p14:tracePt t="108109" x="2095500" y="5829300"/>
          <p14:tracePt t="108125" x="1917700" y="5829300"/>
          <p14:tracePt t="108142" x="1765300" y="5829300"/>
          <p14:tracePt t="108159" x="1638300" y="5829300"/>
          <p14:tracePt t="108175" x="1587500" y="5829300"/>
          <p14:tracePt t="108192" x="1574800" y="5829300"/>
          <p14:tracePt t="108308" x="1562100" y="5835650"/>
          <p14:tracePt t="108316" x="1549400" y="5848350"/>
          <p14:tracePt t="108325" x="1517650" y="5854700"/>
          <p14:tracePt t="108342" x="1485900" y="5854700"/>
          <p14:tracePt t="108359" x="1441450" y="5854700"/>
          <p14:tracePt t="108376" x="1397000" y="5861050"/>
          <p14:tracePt t="108376" x="1377950" y="5861050"/>
          <p14:tracePt t="108397" x="1371600" y="5861050"/>
          <p14:tracePt t="108408" x="1333500" y="5861050"/>
          <p14:tracePt t="108408" x="1327150" y="5861050"/>
          <p14:tracePt t="108428" x="1320800" y="5867400"/>
          <p14:tracePt t="108709" x="1308100" y="5880100"/>
          <p14:tracePt t="108715" x="1282700" y="5905500"/>
          <p14:tracePt t="108724" x="1250950" y="5930900"/>
          <p14:tracePt t="108743" x="1225550" y="5956300"/>
          <p14:tracePt t="108759" x="1200150" y="5962650"/>
          <p14:tracePt t="108775" x="1181100" y="5962650"/>
          <p14:tracePt t="108791" x="1174750" y="5962650"/>
          <p14:tracePt t="108807" x="1162050" y="5962650"/>
          <p14:tracePt t="108825" x="1155700" y="5962650"/>
          <p14:tracePt t="108842" x="1143000" y="5962650"/>
          <p14:tracePt t="108860" x="1136650" y="5962650"/>
          <p14:tracePt t="108875" x="1136650" y="5969000"/>
          <p14:tracePt t="109628" x="1136650" y="5975350"/>
          <p14:tracePt t="109636" x="1149350" y="5975350"/>
          <p14:tracePt t="109646" x="1174750" y="5981700"/>
          <p14:tracePt t="109657" x="1301750" y="5981700"/>
          <p14:tracePt t="109677" x="1358900" y="5981700"/>
          <p14:tracePt t="109693" x="1403350" y="5975350"/>
          <p14:tracePt t="109708" x="1441450" y="5975350"/>
          <p14:tracePt t="109725" x="1479550" y="5975350"/>
          <p14:tracePt t="109742" x="1511300" y="5975350"/>
          <p14:tracePt t="109757" x="1524000" y="5969000"/>
          <p14:tracePt t="109774" x="1543050" y="5969000"/>
          <p14:tracePt t="109790" x="1562100" y="5962650"/>
          <p14:tracePt t="109808" x="1574800" y="5962650"/>
          <p14:tracePt t="109825" x="1581150" y="5962650"/>
          <p14:tracePt t="110721" x="1587500" y="5962650"/>
          <p14:tracePt t="111301" x="1606550" y="5962650"/>
          <p14:tracePt t="111307" x="1631950" y="5956300"/>
          <p14:tracePt t="111324" x="1657350" y="5956300"/>
          <p14:tracePt t="111340" x="1695450" y="5956300"/>
          <p14:tracePt t="111357" x="1714500" y="5956300"/>
          <p14:tracePt t="111374" x="1733550" y="5956300"/>
          <p14:tracePt t="111389" x="1758950" y="5962650"/>
          <p14:tracePt t="111406" x="1797050" y="5962650"/>
          <p14:tracePt t="111423" x="1822450" y="5962650"/>
          <p14:tracePt t="111440" x="1828800" y="5962650"/>
          <p14:tracePt t="111456" x="1854200" y="5956300"/>
          <p14:tracePt t="111473" x="1924050" y="5956300"/>
          <p14:tracePt t="111473" x="1949450" y="5956300"/>
          <p14:tracePt t="111493" x="2051050" y="5956300"/>
          <p14:tracePt t="111508" x="2127250" y="5969000"/>
          <p14:tracePt t="111524" x="2184400" y="5975350"/>
          <p14:tracePt t="111541" x="2228850" y="5981700"/>
          <p14:tracePt t="111556" x="2260600" y="5988050"/>
          <p14:tracePt t="111573" x="2292350" y="5994400"/>
          <p14:tracePt t="111590" x="2324100" y="6007100"/>
          <p14:tracePt t="111606" x="2374900" y="6026150"/>
          <p14:tracePt t="111624" x="2432050" y="6038850"/>
          <p14:tracePt t="111640" x="2501900" y="6051550"/>
          <p14:tracePt t="111657" x="2584450" y="6070600"/>
          <p14:tracePt t="111673" x="2628900" y="6083300"/>
          <p14:tracePt t="111673" x="2647950" y="6096000"/>
          <p14:tracePt t="111693" x="2667000" y="6102350"/>
          <p14:tracePt t="111705" x="2724150" y="6115050"/>
          <p14:tracePt t="111724" x="2755900" y="6121400"/>
          <p14:tracePt t="111742" x="2800350" y="6121400"/>
          <p14:tracePt t="111756" x="2813050" y="6127750"/>
          <p14:tracePt t="111773" x="2819400" y="6127750"/>
          <p14:tracePt t="111789" x="2825750" y="6127750"/>
          <p14:tracePt t="112035" x="2876550" y="6127750"/>
          <p14:tracePt t="112043" x="2971800" y="6121400"/>
          <p14:tracePt t="112054" x="3213100" y="6115050"/>
          <p14:tracePt t="112072" x="3409950" y="6108700"/>
          <p14:tracePt t="112089" x="3524250" y="6096000"/>
          <p14:tracePt t="112089" x="3575050" y="6096000"/>
          <p14:tracePt t="112108" x="3670300" y="6096000"/>
          <p14:tracePt t="112125" x="3740150" y="6096000"/>
          <p14:tracePt t="112140" x="3784600" y="6096000"/>
          <p14:tracePt t="112155" x="3816350" y="6083300"/>
          <p14:tracePt t="112173" x="3829050" y="6083300"/>
          <p14:tracePt t="112190" x="3848100" y="6083300"/>
          <p14:tracePt t="112516" x="3879850" y="6083300"/>
          <p14:tracePt t="112523" x="3956050" y="6076950"/>
          <p14:tracePt t="112540" x="4044950" y="6064250"/>
          <p14:tracePt t="112556" x="4114800" y="6057900"/>
          <p14:tracePt t="112572" x="4184650" y="6057900"/>
          <p14:tracePt t="112589" x="4229100" y="6057900"/>
          <p14:tracePt t="112605" x="4248150" y="6057900"/>
          <p14:tracePt t="112622" x="4273550" y="6057900"/>
          <p14:tracePt t="112639" x="4286250" y="6057900"/>
          <p14:tracePt t="112655" x="4298950" y="6051550"/>
          <p14:tracePt t="112672" x="4318000" y="6051550"/>
          <p14:tracePt t="112672" x="4324350" y="6051550"/>
          <p14:tracePt t="112692" x="4337050" y="6051550"/>
          <p14:tracePt t="112708" x="4356100" y="6051550"/>
          <p14:tracePt t="112724" x="4368800" y="6051550"/>
          <p14:tracePt t="112740" x="4375150" y="6051550"/>
          <p14:tracePt t="112754" x="4381500" y="6051550"/>
          <p14:tracePt t="112771" x="4381500" y="60452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1"/>
            <a:ext cx="9128125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Outlook &amp; discussion</a:t>
            </a:r>
            <a:endParaRPr lang="en-GB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851896"/>
            <a:ext cx="12191999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sz="2400" b="1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HR </a:t>
            </a:r>
            <a:r>
              <a:rPr lang="en-US" sz="2400" b="1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fields &amp; convective </a:t>
            </a:r>
            <a:r>
              <a:rPr lang="en-US" sz="2400" b="1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organization metrics &amp; Cloud System Concept will be used </a:t>
            </a:r>
            <a:r>
              <a:rPr lang="en-US" sz="2400" b="1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to</a:t>
            </a:r>
            <a:endParaRPr lang="en-US" sz="2400" b="1" i="1" dirty="0" smtClean="0">
              <a:solidFill>
                <a:srgbClr val="3333CC">
                  <a:lumMod val="50000"/>
                </a:srgbClr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sz="2400" b="1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	</a:t>
            </a:r>
            <a:r>
              <a:rPr lang="en-US" sz="2400" b="1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quantify </a:t>
            </a:r>
            <a:r>
              <a:rPr lang="en-US" sz="2400" b="1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the dynamical response of the climate system to atmospheric </a:t>
            </a:r>
            <a:r>
              <a:rPr lang="en-US" sz="2400" b="1" dirty="0" err="1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diabatic</a:t>
            </a:r>
            <a:r>
              <a:rPr lang="en-US" sz="2400" b="1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 heating </a:t>
            </a:r>
            <a:endParaRPr lang="en-US" sz="2400" b="1" dirty="0">
              <a:solidFill>
                <a:srgbClr val="3333CC">
                  <a:lumMod val="50000"/>
                </a:srgbClr>
              </a:solidFill>
              <a:latin typeface="Calibri" panose="020F0502020204030204" pitchFamily="34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US" sz="1600" i="1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    </a:t>
            </a:r>
            <a:r>
              <a:rPr lang="en-US" sz="1600" i="1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	</a:t>
            </a:r>
            <a:r>
              <a:rPr lang="en-US" sz="2000" i="1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2000" i="1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(</a:t>
            </a:r>
            <a:r>
              <a:rPr lang="en-US" sz="2000" i="1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bypassing </a:t>
            </a:r>
            <a:r>
              <a:rPr lang="en-US" sz="2000" i="1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cloud parameterizations in </a:t>
            </a:r>
            <a:r>
              <a:rPr lang="en-US" sz="2000" i="1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the climate </a:t>
            </a:r>
            <a:r>
              <a:rPr lang="en-US" sz="2000" i="1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model</a:t>
            </a:r>
            <a:r>
              <a:rPr lang="en-US" sz="2000" i="1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)	           	</a:t>
            </a:r>
            <a:r>
              <a:rPr lang="en-US" sz="1400" i="1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in cooperation with L. Li, LMD</a:t>
            </a:r>
            <a:endParaRPr lang="en-US" sz="1400" i="1" dirty="0">
              <a:solidFill>
                <a:srgbClr val="3333CC">
                  <a:lumMod val="50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109214" y="2257789"/>
            <a:ext cx="11730831" cy="830997"/>
          </a:xfrm>
          <a:prstGeom prst="rect">
            <a:avLst/>
          </a:prstGeom>
          <a:ln>
            <a:noFill/>
          </a:ln>
          <a:effectLst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buNone/>
              <a:defRPr/>
            </a:pPr>
            <a:r>
              <a:rPr lang="fr-FR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When</a:t>
            </a:r>
            <a:r>
              <a:rPr lang="fr-F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expanding</a:t>
            </a:r>
            <a:r>
              <a:rPr lang="fr-F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datasets</a:t>
            </a:r>
            <a:r>
              <a:rPr lang="fr-F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via ML, the </a:t>
            </a:r>
            <a:r>
              <a:rPr lang="fr-FR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evaluation</a:t>
            </a:r>
            <a:r>
              <a:rPr lang="fr-F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with</a:t>
            </a:r>
            <a:r>
              <a:rPr lang="fr-F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collocated</a:t>
            </a:r>
            <a:r>
              <a:rPr lang="fr-F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training / validation data </a:t>
            </a:r>
            <a:r>
              <a:rPr lang="fr-FR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is</a:t>
            </a:r>
            <a:r>
              <a:rPr lang="fr-F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not </a:t>
            </a:r>
            <a:r>
              <a:rPr lang="fr-FR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sufficient</a:t>
            </a:r>
            <a:r>
              <a:rPr lang="fr-F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; one </a:t>
            </a:r>
            <a:r>
              <a:rPr lang="fr-FR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needs</a:t>
            </a:r>
            <a:r>
              <a:rPr lang="fr-F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to </a:t>
            </a:r>
            <a:r>
              <a:rPr lang="fr-FR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carefully</a:t>
            </a:r>
            <a:r>
              <a:rPr lang="fr-F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evaluate</a:t>
            </a:r>
            <a:r>
              <a:rPr lang="fr-F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relationships</a:t>
            </a:r>
            <a:r>
              <a:rPr lang="fr-F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&amp; time </a:t>
            </a:r>
            <a:r>
              <a:rPr lang="fr-FR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series</a:t>
            </a:r>
            <a:endParaRPr lang="fr-FR" sz="24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22646" y="3501008"/>
            <a:ext cx="11730831" cy="2677656"/>
          </a:xfrm>
          <a:prstGeom prst="rect">
            <a:avLst/>
          </a:prstGeom>
          <a:ln>
            <a:solidFill>
              <a:srgbClr val="00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buNone/>
              <a:defRPr/>
            </a:pPr>
            <a:r>
              <a:rPr lang="fr-F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GEWEX </a:t>
            </a:r>
            <a:r>
              <a:rPr lang="fr-FR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UTCC PROES </a:t>
            </a:r>
            <a:r>
              <a:rPr lang="fr-FR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fr-FR" sz="2000" b="1" dirty="0" err="1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PROcess</a:t>
            </a:r>
            <a:r>
              <a:rPr lang="fr-FR" sz="2000" b="1" dirty="0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Evaluation </a:t>
            </a:r>
            <a:r>
              <a:rPr lang="fr-FR" sz="2000" b="1" dirty="0" err="1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Study</a:t>
            </a:r>
            <a:r>
              <a:rPr lang="fr-FR" sz="2000" b="1" dirty="0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on </a:t>
            </a:r>
            <a:r>
              <a:rPr lang="fr-FR" sz="2000" b="1" dirty="0" err="1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Upper</a:t>
            </a:r>
            <a:r>
              <a:rPr lang="fr-FR" sz="2000" b="1" dirty="0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Tropospheric</a:t>
            </a:r>
            <a:r>
              <a:rPr lang="fr-FR" sz="2000" b="1" dirty="0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Clouds</a:t>
            </a:r>
            <a:r>
              <a:rPr lang="fr-FR" sz="2000" b="1" dirty="0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&amp; Convection)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fr-FR" sz="2000" dirty="0" err="1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working</a:t>
            </a:r>
            <a:r>
              <a:rPr lang="fr-FR" sz="2000" dirty="0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group to </a:t>
            </a:r>
            <a:r>
              <a:rPr lang="fr-FR" sz="2000" dirty="0" err="1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advance</a:t>
            </a:r>
            <a:r>
              <a:rPr lang="fr-FR" sz="2000" dirty="0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our</a:t>
            </a:r>
            <a:r>
              <a:rPr lang="fr-FR" sz="2000" dirty="0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understanding</a:t>
            </a:r>
            <a:r>
              <a:rPr lang="fr-FR" sz="2000" dirty="0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on UT </a:t>
            </a:r>
            <a:r>
              <a:rPr lang="fr-FR" sz="2000" dirty="0" err="1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cloud</a:t>
            </a:r>
            <a:r>
              <a:rPr lang="fr-FR" sz="2000" dirty="0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FR" sz="2000" dirty="0" smtClean="0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feedbacks,</a:t>
            </a:r>
            <a:r>
              <a:rPr lang="fr-FR" sz="2000" dirty="0">
                <a:solidFill>
                  <a:srgbClr val="1919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solidFill>
                  <a:srgbClr val="002060"/>
                </a:solidFill>
                <a:latin typeface="Calibri" panose="020F0502020204030204" pitchFamily="34" charset="0"/>
                <a:hlinkClick r:id="rId3"/>
              </a:rPr>
              <a:t>https</a:t>
            </a:r>
            <a:r>
              <a:rPr lang="fr-FR" sz="2000" b="1" i="1" dirty="0">
                <a:solidFill>
                  <a:srgbClr val="002060"/>
                </a:solidFill>
                <a:latin typeface="Calibri" panose="020F0502020204030204" pitchFamily="34" charset="0"/>
                <a:hlinkClick r:id="rId3"/>
              </a:rPr>
              <a:t>://</a:t>
            </a:r>
            <a:r>
              <a:rPr lang="fr-FR" sz="2000" b="1" i="1" dirty="0" smtClean="0">
                <a:solidFill>
                  <a:srgbClr val="002060"/>
                </a:solidFill>
                <a:latin typeface="Calibri" panose="020F0502020204030204" pitchFamily="34" charset="0"/>
                <a:hlinkClick r:id="rId3"/>
              </a:rPr>
              <a:t>gewex-utcc-proes.aeris-data/fr</a:t>
            </a:r>
            <a:endParaRPr lang="fr-FR" sz="2000" b="1" i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None/>
              <a:defRPr/>
            </a:pPr>
            <a:endParaRPr lang="fr-FR" sz="16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fr-FR" sz="28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breakout</a:t>
            </a:r>
            <a:r>
              <a:rPr lang="fr-FR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meeting </a:t>
            </a:r>
            <a:r>
              <a:rPr lang="fr-FR" sz="28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this</a:t>
            </a:r>
            <a:r>
              <a:rPr lang="fr-FR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8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evening</a:t>
            </a:r>
            <a:r>
              <a:rPr lang="fr-FR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fr-FR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Synergies </a:t>
            </a:r>
            <a:r>
              <a:rPr lang="fr-FR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with</a:t>
            </a:r>
            <a:r>
              <a:rPr lang="fr-FR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other</a:t>
            </a:r>
            <a:r>
              <a:rPr lang="fr-FR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datasets</a:t>
            </a:r>
            <a:r>
              <a:rPr lang="fr-FR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&amp; </a:t>
            </a:r>
            <a:r>
              <a:rPr lang="fr-FR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modelling</a:t>
            </a:r>
            <a:r>
              <a:rPr lang="fr-FR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to </a:t>
            </a:r>
            <a:r>
              <a:rPr lang="fr-FR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be</a:t>
            </a:r>
            <a:r>
              <a:rPr lang="fr-FR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further</a:t>
            </a:r>
            <a:r>
              <a:rPr lang="fr-FR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explored</a:t>
            </a:r>
            <a:r>
              <a:rPr lang="fr-FR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&amp; </a:t>
            </a:r>
            <a:r>
              <a:rPr lang="fr-FR" sz="28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discussed</a:t>
            </a:r>
            <a:endParaRPr lang="fr-FR" sz="28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None/>
              <a:defRPr/>
            </a:pPr>
            <a:endParaRPr lang="fr-FR" sz="24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fr-FR" sz="2800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Please</a:t>
            </a:r>
            <a:r>
              <a:rPr lang="fr-FR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fr-FR" sz="2800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join</a:t>
            </a:r>
            <a:r>
              <a:rPr lang="fr-FR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us if </a:t>
            </a:r>
            <a:r>
              <a:rPr lang="fr-FR" sz="2800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you</a:t>
            </a:r>
            <a:r>
              <a:rPr lang="fr-FR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are </a:t>
            </a:r>
            <a:r>
              <a:rPr lang="fr-FR" sz="2800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interested</a:t>
            </a:r>
            <a:r>
              <a:rPr lang="fr-FR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76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69"/>
    </mc:Choice>
    <mc:Fallback xmlns="">
      <p:transition spd="slow" advTm="11466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17" x="1930400" y="6273800"/>
          <p14:tracePt t="452" x="1885950" y="6242050"/>
          <p14:tracePt t="460" x="1847850" y="6210300"/>
          <p14:tracePt t="468" x="1835150" y="6197600"/>
          <p14:tracePt t="2260" x="1822450" y="6184900"/>
          <p14:tracePt t="2524" x="1778000" y="6134100"/>
          <p14:tracePt t="2532" x="1733550" y="6096000"/>
          <p14:tracePt t="2540" x="1663700" y="6045200"/>
          <p14:tracePt t="2550" x="1543050" y="5911850"/>
          <p14:tracePt t="2566" x="1492250" y="5753100"/>
          <p14:tracePt t="2583" x="1587500" y="5524500"/>
          <p14:tracePt t="2600" x="1835150" y="5187950"/>
          <p14:tracePt t="2600" x="1930400" y="5067300"/>
          <p14:tracePt t="2619" x="1981200" y="4953000"/>
          <p14:tracePt t="2632" x="2019300" y="4806950"/>
          <p14:tracePt t="2632" x="2019300" y="4781550"/>
          <p14:tracePt t="2652" x="1981200" y="4686300"/>
          <p14:tracePt t="2667" x="1968500" y="4679950"/>
          <p14:tracePt t="2681" x="1968500" y="4673600"/>
          <p14:tracePt t="2818" x="1968500" y="4629150"/>
          <p14:tracePt t="2827" x="1968500" y="4470400"/>
          <p14:tracePt t="2835" x="1968500" y="4248150"/>
          <p14:tracePt t="2848" x="1917700" y="3340100"/>
          <p14:tracePt t="2869" x="1898650" y="3054350"/>
          <p14:tracePt t="2884" x="1841500" y="2914650"/>
          <p14:tracePt t="2899" x="1771650" y="2806700"/>
          <p14:tracePt t="2916" x="1739900" y="2667000"/>
          <p14:tracePt t="2932" x="1739900" y="2635250"/>
          <p14:tracePt t="2949" x="1739900" y="2622550"/>
          <p14:tracePt t="3091" x="1727200" y="2597150"/>
          <p14:tracePt t="3098" x="1695450" y="2559050"/>
          <p14:tracePt t="3107" x="1619250" y="2501900"/>
          <p14:tracePt t="3116" x="1409700" y="2260600"/>
          <p14:tracePt t="3132" x="1187450" y="1974850"/>
          <p14:tracePt t="3150" x="1041400" y="1657350"/>
          <p14:tracePt t="3165" x="939800" y="1365250"/>
          <p14:tracePt t="3182" x="933450" y="1193800"/>
          <p14:tracePt t="3199" x="933450" y="1041400"/>
          <p14:tracePt t="3215" x="958850" y="977900"/>
          <p14:tracePt t="3232" x="958850" y="971550"/>
          <p14:tracePt t="3248" x="958850" y="965200"/>
          <p14:tracePt t="3371" x="958850" y="908050"/>
          <p14:tracePt t="3379" x="958850" y="825500"/>
          <p14:tracePt t="3387" x="939800" y="762000"/>
          <p14:tracePt t="3398" x="920750" y="590550"/>
          <p14:tracePt t="3415" x="920750" y="438150"/>
          <p14:tracePt t="3432" x="946150" y="323850"/>
          <p14:tracePt t="3449" x="958850" y="279400"/>
          <p14:tracePt t="3465" x="958850" y="285750"/>
          <p14:tracePt t="3587" x="958850" y="292100"/>
          <p14:tracePt t="3596" x="958850" y="311150"/>
          <p14:tracePt t="3603" x="946150" y="330200"/>
          <p14:tracePt t="3614" x="939800" y="355600"/>
          <p14:tracePt t="3632" x="914400" y="393700"/>
          <p14:tracePt t="3648" x="882650" y="444500"/>
          <p14:tracePt t="3648" x="869950" y="463550"/>
          <p14:tracePt t="3667" x="850900" y="488950"/>
          <p14:tracePt t="3680" x="806450" y="552450"/>
          <p14:tracePt t="3700" x="774700" y="590550"/>
          <p14:tracePt t="3715" x="736600" y="628650"/>
          <p14:tracePt t="3732" x="685800" y="673100"/>
          <p14:tracePt t="3749" x="660400" y="704850"/>
          <p14:tracePt t="3765" x="654050" y="711200"/>
          <p14:tracePt t="3811" x="654050" y="717550"/>
          <p14:tracePt t="3820" x="641350" y="730250"/>
          <p14:tracePt t="3830" x="603250" y="755650"/>
          <p14:tracePt t="3848" x="577850" y="787400"/>
          <p14:tracePt t="3848" x="571500" y="793750"/>
          <p14:tracePt t="3868" x="558800" y="806450"/>
          <p14:tracePt t="3880" x="527050" y="838200"/>
          <p14:tracePt t="3900" x="501650" y="876300"/>
          <p14:tracePt t="3917" x="482600" y="895350"/>
          <p14:tracePt t="3931" x="438150" y="946150"/>
          <p14:tracePt t="3948" x="381000" y="1016000"/>
          <p14:tracePt t="3964" x="342900" y="1054100"/>
          <p14:tracePt t="3981" x="317500" y="1079500"/>
          <p14:tracePt t="3998" x="304800" y="1085850"/>
          <p14:tracePt t="4015" x="311150" y="1085850"/>
          <p14:tracePt t="4538" x="336550" y="1066800"/>
          <p14:tracePt t="4546" x="361950" y="1054100"/>
          <p14:tracePt t="4554" x="400050" y="1054100"/>
          <p14:tracePt t="4562" x="438150" y="1028700"/>
          <p14:tracePt t="4581" x="463550" y="1028700"/>
          <p14:tracePt t="4597" x="482600" y="1022350"/>
          <p14:tracePt t="4614" x="488950" y="1016000"/>
          <p14:tracePt t="4630" x="495300" y="1016000"/>
          <p14:tracePt t="4647" x="501650" y="1009650"/>
          <p14:tracePt t="4664" x="508000" y="996950"/>
          <p14:tracePt t="4680" x="514350" y="990600"/>
          <p14:tracePt t="4697" x="514350" y="984250"/>
          <p14:tracePt t="4714" x="520700" y="984250"/>
          <p14:tracePt t="4729" x="520700" y="977900"/>
          <p14:tracePt t="4770" x="533400" y="971550"/>
          <p14:tracePt t="4802" x="539750" y="971550"/>
          <p14:tracePt t="4810" x="546100" y="971550"/>
          <p14:tracePt t="4826" x="552450" y="965200"/>
          <p14:tracePt t="4834" x="584200" y="965200"/>
          <p14:tracePt t="4845" x="628650" y="965200"/>
          <p14:tracePt t="4863" x="654050" y="965200"/>
          <p14:tracePt t="4880" x="679450" y="965200"/>
          <p14:tracePt t="4897" x="685800" y="965200"/>
          <p14:tracePt t="4913" x="698500" y="965200"/>
          <p14:tracePt t="4931" x="704850" y="965200"/>
          <p14:tracePt t="5524" x="755650" y="958850"/>
          <p14:tracePt t="5532" x="800100" y="958850"/>
          <p14:tracePt t="5540" x="857250" y="958850"/>
          <p14:tracePt t="5548" x="977900" y="958850"/>
          <p14:tracePt t="5565" x="1060450" y="965200"/>
          <p14:tracePt t="5582" x="1174750" y="965200"/>
          <p14:tracePt t="5597" x="1263650" y="965200"/>
          <p14:tracePt t="5615" x="1339850" y="965200"/>
          <p14:tracePt t="5631" x="1409700" y="965200"/>
          <p14:tracePt t="5648" x="1460500" y="965200"/>
          <p14:tracePt t="5664" x="1530350" y="958850"/>
          <p14:tracePt t="5681" x="1581150" y="952500"/>
          <p14:tracePt t="5698" x="1606550" y="946150"/>
          <p14:tracePt t="5698" x="1612900" y="946150"/>
          <p14:tracePt t="5716" x="1619250" y="939800"/>
          <p14:tracePt t="5836" x="1625600" y="939800"/>
          <p14:tracePt t="5980" x="1651000" y="939800"/>
          <p14:tracePt t="5988" x="1676400" y="933450"/>
          <p14:tracePt t="5996" x="1708150" y="927100"/>
          <p14:tracePt t="6014" x="1739900" y="927100"/>
          <p14:tracePt t="6030" x="1752600" y="920750"/>
          <p14:tracePt t="6046" x="1790700" y="920750"/>
          <p14:tracePt t="6063" x="1822450" y="920750"/>
          <p14:tracePt t="6081" x="1847850" y="920750"/>
          <p14:tracePt t="6096" x="1885950" y="914400"/>
          <p14:tracePt t="6096" x="1898650" y="914400"/>
          <p14:tracePt t="6115" x="1911350" y="914400"/>
          <p14:tracePt t="6129" x="1924050" y="914400"/>
          <p14:tracePt t="6147" x="1930400" y="908050"/>
          <p14:tracePt t="6549" x="1943100" y="908050"/>
          <p14:tracePt t="6556" x="1993900" y="908050"/>
          <p14:tracePt t="6564" x="2120900" y="895350"/>
          <p14:tracePt t="6581" x="2228850" y="889000"/>
          <p14:tracePt t="6597" x="2368550" y="882650"/>
          <p14:tracePt t="6615" x="2540000" y="857250"/>
          <p14:tracePt t="6630" x="2679700" y="844550"/>
          <p14:tracePt t="6647" x="2838450" y="844550"/>
          <p14:tracePt t="6664" x="2927350" y="838200"/>
          <p14:tracePt t="6680" x="3035300" y="838200"/>
          <p14:tracePt t="6697" x="3098800" y="838200"/>
          <p14:tracePt t="6713" x="3098800" y="844550"/>
          <p14:tracePt t="6729" x="3105150" y="844550"/>
          <p14:tracePt t="6948" x="3111500" y="844550"/>
          <p14:tracePt t="6957" x="3130550" y="844550"/>
          <p14:tracePt t="6964" x="3187700" y="838200"/>
          <p14:tracePt t="6980" x="3225800" y="831850"/>
          <p14:tracePt t="6998" x="3282950" y="831850"/>
          <p14:tracePt t="7013" x="3378200" y="819150"/>
          <p14:tracePt t="7030" x="3473450" y="812800"/>
          <p14:tracePt t="7047" x="3543300" y="812800"/>
          <p14:tracePt t="7063" x="3587750" y="812800"/>
          <p14:tracePt t="7081" x="3663950" y="819150"/>
          <p14:tracePt t="7097" x="3740150" y="831850"/>
          <p14:tracePt t="7113" x="3816350" y="850900"/>
          <p14:tracePt t="7113" x="3860800" y="863600"/>
          <p14:tracePt t="7132" x="3886200" y="869950"/>
          <p14:tracePt t="7132" x="3911600" y="876300"/>
          <p14:tracePt t="7148" x="3962400" y="889000"/>
          <p14:tracePt t="7165" x="4000500" y="895350"/>
          <p14:tracePt t="7180" x="4025900" y="895350"/>
          <p14:tracePt t="7196" x="4032250" y="895350"/>
          <p14:tracePt t="7212" x="4051300" y="895350"/>
          <p14:tracePt t="7980" x="4070350" y="895350"/>
          <p14:tracePt t="7988" x="4095750" y="895350"/>
          <p14:tracePt t="7996" x="4152900" y="895350"/>
          <p14:tracePt t="8012" x="4235450" y="895350"/>
          <p14:tracePt t="8028" x="4362450" y="901700"/>
          <p14:tracePt t="8045" x="4495800" y="920750"/>
          <p14:tracePt t="8062" x="4622800" y="933450"/>
          <p14:tracePt t="8079" x="4705350" y="927100"/>
          <p14:tracePt t="8097" x="4806950" y="920750"/>
          <p14:tracePt t="8114" x="4908550" y="914400"/>
          <p14:tracePt t="8129" x="4965700" y="914400"/>
          <p14:tracePt t="8129" x="4997450" y="914400"/>
          <p14:tracePt t="8149" x="5035550" y="908050"/>
          <p14:tracePt t="8161" x="5105400" y="895350"/>
          <p14:tracePt t="8161" x="5118100" y="895350"/>
          <p14:tracePt t="8180" x="5124450" y="895350"/>
          <p14:tracePt t="8195" x="5143500" y="889000"/>
          <p14:tracePt t="8420" x="5175250" y="882650"/>
          <p14:tracePt t="8427" x="5219700" y="876300"/>
          <p14:tracePt t="8436" x="5264150" y="876300"/>
          <p14:tracePt t="8444" x="5410200" y="869950"/>
          <p14:tracePt t="8462" x="5575300" y="857250"/>
          <p14:tracePt t="8479" x="5664200" y="844550"/>
          <p14:tracePt t="8495" x="5740400" y="838200"/>
          <p14:tracePt t="8512" x="5791200" y="831850"/>
          <p14:tracePt t="8527" x="5803900" y="831850"/>
          <p14:tracePt t="8544" x="5835650" y="831850"/>
          <p14:tracePt t="8561" x="5873750" y="825500"/>
          <p14:tracePt t="8578" x="5886450" y="825500"/>
          <p14:tracePt t="9488" x="5886450" y="819150"/>
          <p14:tracePt t="9636" x="5892800" y="819150"/>
          <p14:tracePt t="9645" x="5937250" y="819150"/>
          <p14:tracePt t="9652" x="5975350" y="812800"/>
          <p14:tracePt t="9659" x="6064250" y="812800"/>
          <p14:tracePt t="9675" x="6229350" y="819150"/>
          <p14:tracePt t="9692" x="6337300" y="838200"/>
          <p14:tracePt t="9710" x="6400800" y="838200"/>
          <p14:tracePt t="9727" x="6464300" y="838200"/>
          <p14:tracePt t="9744" x="6508750" y="844550"/>
          <p14:tracePt t="9760" x="6540500" y="850900"/>
          <p14:tracePt t="9776" x="6559550" y="857250"/>
          <p14:tracePt t="9776" x="6578600" y="857250"/>
          <p14:tracePt t="9795" x="6591300" y="863600"/>
          <p14:tracePt t="9811" x="6623050" y="863600"/>
          <p14:tracePt t="10148" x="6680200" y="857250"/>
          <p14:tracePt t="10155" x="6705600" y="857250"/>
          <p14:tracePt t="10163" x="6750050" y="850900"/>
          <p14:tracePt t="10175" x="6781800" y="850900"/>
          <p14:tracePt t="10175" x="6800850" y="850900"/>
          <p14:tracePt t="10195" x="6813550" y="844550"/>
          <p14:tracePt t="10209" x="6838950" y="844550"/>
          <p14:tracePt t="10228" x="6864350" y="838200"/>
          <p14:tracePt t="10245" x="6883400" y="831850"/>
          <p14:tracePt t="10259" x="6896100" y="831850"/>
          <p14:tracePt t="10275" x="6921500" y="831850"/>
          <p14:tracePt t="10292" x="6946900" y="825500"/>
          <p14:tracePt t="10309" x="6959600" y="825500"/>
          <p14:tracePt t="10325" x="6965950" y="825500"/>
          <p14:tracePt t="10342" x="6985000" y="825500"/>
          <p14:tracePt t="10359" x="7004050" y="831850"/>
          <p14:tracePt t="10376" x="7029450" y="831850"/>
          <p14:tracePt t="10393" x="7042150" y="831850"/>
          <p14:tracePt t="10393" x="7061200" y="831850"/>
          <p14:tracePt t="10412" x="7073900" y="831850"/>
          <p14:tracePt t="10425" x="7099300" y="831850"/>
          <p14:tracePt t="10445" x="7105650" y="831850"/>
          <p14:tracePt t="10458" x="7131050" y="831850"/>
          <p14:tracePt t="10731" x="7175500" y="831850"/>
          <p14:tracePt t="10739" x="7207250" y="831850"/>
          <p14:tracePt t="10747" x="7283450" y="831850"/>
          <p14:tracePt t="10758" x="7391400" y="844550"/>
          <p14:tracePt t="10776" x="7486650" y="863600"/>
          <p14:tracePt t="10792" x="7613650" y="889000"/>
          <p14:tracePt t="10792" x="7664450" y="895350"/>
          <p14:tracePt t="10811" x="7727950" y="908050"/>
          <p14:tracePt t="10827" x="7785100" y="920750"/>
          <p14:tracePt t="10844" x="7810500" y="920750"/>
          <p14:tracePt t="10859" x="7829550" y="927100"/>
          <p14:tracePt t="10876" x="7854950" y="927100"/>
          <p14:tracePt t="10892" x="7880350" y="927100"/>
          <p14:tracePt t="10909" x="7893050" y="927100"/>
          <p14:tracePt t="10925" x="7899400" y="927100"/>
          <p14:tracePt t="10941" x="7899400" y="920750"/>
          <p14:tracePt t="11870" x="7912100" y="920750"/>
          <p14:tracePt t="12467" x="7943850" y="920750"/>
          <p14:tracePt t="12474" x="7969250" y="920750"/>
          <p14:tracePt t="12483" x="7994650" y="927100"/>
          <p14:tracePt t="12492" x="8064500" y="952500"/>
          <p14:tracePt t="12507" x="8115300" y="952500"/>
          <p14:tracePt t="12524" x="8166100" y="958850"/>
          <p14:tracePt t="12541" x="8204200" y="965200"/>
          <p14:tracePt t="12557" x="8242300" y="965200"/>
          <p14:tracePt t="12574" x="8261350" y="971550"/>
          <p14:tracePt t="12591" x="8280400" y="971550"/>
          <p14:tracePt t="12607" x="8305800" y="977900"/>
          <p14:tracePt t="12624" x="8318500" y="977900"/>
          <p14:tracePt t="12624" x="8331200" y="977900"/>
          <p14:tracePt t="12645" x="8343900" y="977900"/>
          <p14:tracePt t="12657" x="8375650" y="984250"/>
          <p14:tracePt t="12676" x="8388350" y="990600"/>
          <p14:tracePt t="12691" x="8401050" y="990600"/>
          <p14:tracePt t="12707" x="8407400" y="990600"/>
          <p14:tracePt t="12739" x="8407400" y="984250"/>
          <p14:tracePt t="12771" x="8407400" y="977900"/>
          <p14:tracePt t="12803" x="8407400" y="971550"/>
          <p14:tracePt t="13825" x="8401050" y="971550"/>
          <p14:tracePt t="13907" x="8343900" y="977900"/>
          <p14:tracePt t="13915" x="8280400" y="977900"/>
          <p14:tracePt t="13924" x="8026400" y="990600"/>
          <p14:tracePt t="13940" x="7613650" y="990600"/>
          <p14:tracePt t="13956" x="7080250" y="990600"/>
          <p14:tracePt t="13973" x="6457950" y="990600"/>
          <p14:tracePt t="13989" x="5765800" y="996950"/>
          <p14:tracePt t="14006" x="5295900" y="996950"/>
          <p14:tracePt t="14022" x="4908550" y="977900"/>
          <p14:tracePt t="14040" x="4699000" y="977900"/>
          <p14:tracePt t="14055" x="4629150" y="977900"/>
          <p14:tracePt t="14072" x="4622800" y="977900"/>
          <p14:tracePt t="14259" x="4565650" y="984250"/>
          <p14:tracePt t="14268" x="4451350" y="984250"/>
          <p14:tracePt t="14275" x="4152900" y="996950"/>
          <p14:tracePt t="14288" x="3397250" y="977900"/>
          <p14:tracePt t="14288" x="2908300" y="939800"/>
          <p14:tracePt t="14307" x="2171700" y="920750"/>
          <p14:tracePt t="14324" x="1403350" y="876300"/>
          <p14:tracePt t="14339" x="1123950" y="876300"/>
          <p14:tracePt t="14355" x="1085850" y="876300"/>
          <p14:tracePt t="14372" x="1079500" y="876300"/>
          <p14:tracePt t="14612" x="1066800" y="876300"/>
          <p14:tracePt t="14618" x="1047750" y="876300"/>
          <p14:tracePt t="14627" x="996950" y="882650"/>
          <p14:tracePt t="14638" x="831850" y="889000"/>
          <p14:tracePt t="14656" x="673100" y="901700"/>
          <p14:tracePt t="14656" x="622300" y="901700"/>
          <p14:tracePt t="14676" x="565150" y="901700"/>
          <p14:tracePt t="14688" x="520700" y="901700"/>
          <p14:tracePt t="14708" x="508000" y="914400"/>
          <p14:tracePt t="14723" x="476250" y="933450"/>
          <p14:tracePt t="14740" x="425450" y="946150"/>
          <p14:tracePt t="14755" x="387350" y="952500"/>
          <p14:tracePt t="14771" x="330200" y="965200"/>
          <p14:tracePt t="14788" x="304800" y="971550"/>
          <p14:tracePt t="14805" x="279400" y="977900"/>
          <p14:tracePt t="14821" x="260350" y="984250"/>
          <p14:tracePt t="14838" x="260350" y="990600"/>
          <p14:tracePt t="15555" x="273050" y="1003300"/>
          <p14:tracePt t="15580" x="279400" y="1009650"/>
          <p14:tracePt t="15586" x="292100" y="1016000"/>
          <p14:tracePt t="15595" x="304800" y="1028700"/>
          <p14:tracePt t="15603" x="330200" y="1060450"/>
          <p14:tracePt t="15623" x="349250" y="1092200"/>
          <p14:tracePt t="15638" x="368300" y="1117600"/>
          <p14:tracePt t="15654" x="381000" y="1136650"/>
          <p14:tracePt t="15672" x="400050" y="1149350"/>
          <p14:tracePt t="15688" x="400050" y="1155700"/>
          <p14:tracePt t="15706" x="412750" y="1168400"/>
          <p14:tracePt t="15720" x="431800" y="1174750"/>
          <p14:tracePt t="15740" x="444500" y="1181100"/>
          <p14:tracePt t="15756" x="450850" y="1181100"/>
          <p14:tracePt t="15770" x="463550" y="1181100"/>
          <p14:tracePt t="15788" x="469900" y="1181100"/>
          <p14:tracePt t="15804" x="469900" y="1168400"/>
          <p14:tracePt t="15821" x="476250" y="1168400"/>
          <p14:tracePt t="15837" x="476250" y="1162050"/>
          <p14:tracePt t="15854" x="476250" y="1155700"/>
          <p14:tracePt t="15871" x="476250" y="1149350"/>
          <p14:tracePt t="15887" x="482600" y="1149350"/>
          <p14:tracePt t="15904" x="488950" y="1143000"/>
          <p14:tracePt t="16338" x="501650" y="1143000"/>
          <p14:tracePt t="16347" x="520700" y="1143000"/>
          <p14:tracePt t="16355" x="552450" y="1143000"/>
          <p14:tracePt t="16372" x="558800" y="1143000"/>
          <p14:tracePt t="16387" x="565150" y="1143000"/>
          <p14:tracePt t="16499" x="584200" y="1143000"/>
          <p14:tracePt t="16507" x="622300" y="1136650"/>
          <p14:tracePt t="16520" x="685800" y="1130300"/>
          <p14:tracePt t="16520" x="717550" y="1130300"/>
          <p14:tracePt t="16540" x="749300" y="1130300"/>
          <p14:tracePt t="16555" x="755650" y="1130300"/>
          <p14:tracePt t="16731" x="774700" y="1130300"/>
          <p14:tracePt t="16746" x="781050" y="1130300"/>
          <p14:tracePt t="16755" x="844550" y="1136650"/>
          <p14:tracePt t="16771" x="882650" y="1149350"/>
          <p14:tracePt t="16787" x="901700" y="1162050"/>
          <p14:tracePt t="16804" x="914400" y="1174750"/>
          <p14:tracePt t="16821" x="927100" y="1187450"/>
          <p14:tracePt t="16836" x="939800" y="1193800"/>
          <p14:tracePt t="16854" x="965200" y="1200150"/>
          <p14:tracePt t="16872" x="990600" y="1212850"/>
          <p14:tracePt t="16887" x="1035050" y="1219200"/>
          <p14:tracePt t="16904" x="1073150" y="1225550"/>
          <p14:tracePt t="16920" x="1098550" y="1238250"/>
          <p14:tracePt t="16920" x="1111250" y="1244600"/>
          <p14:tracePt t="16940" x="1130300" y="1257300"/>
          <p14:tracePt t="16952" x="1155700" y="1270000"/>
          <p14:tracePt t="16972" x="1174750" y="1270000"/>
          <p14:tracePt t="16988" x="1193800" y="1276350"/>
          <p14:tracePt t="17004" x="1225550" y="1276350"/>
          <p14:tracePt t="17020" x="1263650" y="1270000"/>
          <p14:tracePt t="17036" x="1352550" y="1263650"/>
          <p14:tracePt t="17053" x="1441450" y="1257300"/>
          <p14:tracePt t="17070" x="1485900" y="1257300"/>
          <p14:tracePt t="17086" x="1492250" y="1257300"/>
          <p14:tracePt t="17698" x="1511300" y="1257300"/>
          <p14:tracePt t="18083" x="1536700" y="1250950"/>
          <p14:tracePt t="18091" x="1549400" y="1250950"/>
          <p14:tracePt t="18102" x="1581150" y="1250950"/>
          <p14:tracePt t="18119" x="1600200" y="1244600"/>
          <p14:tracePt t="18136" x="1619250" y="1244600"/>
          <p14:tracePt t="18155" x="1631950" y="1244600"/>
          <p14:tracePt t="18168" x="1638300" y="1244600"/>
          <p14:tracePt t="18187" x="1644650" y="1238250"/>
          <p14:tracePt t="18243" x="1657350" y="1231900"/>
          <p14:tracePt t="18259" x="1663700" y="1231900"/>
          <p14:tracePt t="18268" x="1676400" y="1231900"/>
          <p14:tracePt t="18283" x="1682750" y="1231900"/>
          <p14:tracePt t="18290" x="1689100" y="1231900"/>
          <p14:tracePt t="18301" x="1701800" y="1225550"/>
          <p14:tracePt t="18319" x="1708150" y="1225550"/>
          <p14:tracePt t="18334" x="1714500" y="1225550"/>
          <p14:tracePt t="18352" x="1720850" y="1225550"/>
          <p14:tracePt t="18369" x="1727200" y="1225550"/>
          <p14:tracePt t="18395" x="1733550" y="1225550"/>
          <p14:tracePt t="18419" x="1739900" y="1225550"/>
          <p14:tracePt t="18459" x="1746250" y="1225550"/>
          <p14:tracePt t="18500" x="1752600" y="1225550"/>
          <p14:tracePt t="18540" x="1758950" y="1225550"/>
          <p14:tracePt t="18570" x="1765300" y="1225550"/>
          <p14:tracePt t="18619" x="1771650" y="1219200"/>
          <p14:tracePt t="18645" x="1778000" y="1219200"/>
          <p14:tracePt t="18675" x="1784350" y="1219200"/>
          <p14:tracePt t="18683" x="1784350" y="1212850"/>
          <p14:tracePt t="18708" x="1790700" y="1212850"/>
          <p14:tracePt t="18714" x="1797050" y="1212850"/>
          <p14:tracePt t="18730" x="1803400" y="1206500"/>
          <p14:tracePt t="18739" x="1809750" y="1206500"/>
          <p14:tracePt t="18755" x="1816100" y="1200150"/>
          <p14:tracePt t="18803" x="1822450" y="1200150"/>
          <p14:tracePt t="18827" x="1828800" y="1193800"/>
          <p14:tracePt t="18835" x="1828800" y="1187450"/>
          <p14:tracePt t="18842" x="1835150" y="1187450"/>
          <p14:tracePt t="18851" x="1835150" y="1181100"/>
          <p14:tracePt t="18868" x="1847850" y="1168400"/>
          <p14:tracePt t="18884" x="1854200" y="1168400"/>
          <p14:tracePt t="18924" x="1854200" y="1162050"/>
          <p14:tracePt t="18972" x="1854200" y="1155700"/>
          <p14:tracePt t="19003" x="1860550" y="1155700"/>
          <p14:tracePt t="19035" x="1866900" y="1155700"/>
          <p14:tracePt t="19059" x="1873250" y="1155700"/>
          <p14:tracePt t="19067" x="1879600" y="1149350"/>
          <p14:tracePt t="19091" x="1885950" y="1149350"/>
          <p14:tracePt t="19115" x="1892300" y="1143000"/>
          <p14:tracePt t="19123" x="1898650" y="1143000"/>
          <p14:tracePt t="19139" x="1905000" y="1143000"/>
          <p14:tracePt t="19162" x="1911350" y="1143000"/>
          <p14:tracePt t="19187" x="1917700" y="1136650"/>
          <p14:tracePt t="19211" x="1924050" y="1136650"/>
          <p14:tracePt t="19227" x="1924050" y="1130300"/>
          <p14:tracePt t="19251" x="1930400" y="1130300"/>
          <p14:tracePt t="19268" x="1943100" y="1130300"/>
          <p14:tracePt t="19283" x="1949450" y="1130300"/>
          <p14:tracePt t="19291" x="1993900" y="1130300"/>
          <p14:tracePt t="19301" x="2063750" y="1130300"/>
          <p14:tracePt t="19318" x="2095500" y="1130300"/>
          <p14:tracePt t="19334" x="2101850" y="1130300"/>
          <p14:tracePt t="19563" x="2133600" y="1130300"/>
          <p14:tracePt t="19570" x="2152650" y="1130300"/>
          <p14:tracePt t="19584" x="2254250" y="1143000"/>
          <p14:tracePt t="19584" x="2336800" y="1149350"/>
          <p14:tracePt t="19603" x="2520950" y="1181100"/>
          <p14:tracePt t="19621" x="2781300" y="1225550"/>
          <p14:tracePt t="19635" x="3124200" y="1270000"/>
          <p14:tracePt t="19652" x="3308350" y="1295400"/>
          <p14:tracePt t="19668" x="3486150" y="1320800"/>
          <p14:tracePt t="19685" x="3581400" y="1327150"/>
          <p14:tracePt t="19701" x="3670300" y="1327150"/>
          <p14:tracePt t="19718" x="3733800" y="1327150"/>
          <p14:tracePt t="19734" x="3740150" y="1327150"/>
          <p14:tracePt t="20523" x="3746500" y="1327150"/>
          <p14:tracePt t="20530" x="3765550" y="1327150"/>
          <p14:tracePt t="20538" x="3797300" y="1327150"/>
          <p14:tracePt t="20548" x="3841750" y="1327150"/>
          <p14:tracePt t="20567" x="3911600" y="1314450"/>
          <p14:tracePt t="20584" x="3981450" y="1308100"/>
          <p14:tracePt t="20600" x="4032250" y="1308100"/>
          <p14:tracePt t="20600" x="4038600" y="1308100"/>
          <p14:tracePt t="20621" x="4044950" y="1308100"/>
          <p14:tracePt t="22394" x="4064000" y="1308100"/>
          <p14:tracePt t="23091" x="4102100" y="1301750"/>
          <p14:tracePt t="23100" x="4121150" y="1301750"/>
          <p14:tracePt t="23107" x="4140200" y="1301750"/>
          <p14:tracePt t="23116" x="4184650" y="1289050"/>
          <p14:tracePt t="23132" x="4235450" y="1276350"/>
          <p14:tracePt t="23149" x="4298950" y="1289050"/>
          <p14:tracePt t="23165" x="4337050" y="1295400"/>
          <p14:tracePt t="23181" x="4381500" y="1301750"/>
          <p14:tracePt t="23198" x="4406900" y="1308100"/>
          <p14:tracePt t="23215" x="4457700" y="1308100"/>
          <p14:tracePt t="23231" x="4527550" y="1314450"/>
          <p14:tracePt t="23231" x="4552950" y="1314450"/>
          <p14:tracePt t="23251" x="4565650" y="1314450"/>
          <p14:tracePt t="23264" x="4616450" y="1314450"/>
          <p14:tracePt t="23264" x="4629150" y="1314450"/>
          <p14:tracePt t="23283" x="4648200" y="1314450"/>
          <p14:tracePt t="23300" x="4654550" y="1314450"/>
          <p14:tracePt t="23315" x="4667250" y="1308100"/>
          <p14:tracePt t="23332" x="4673600" y="1308100"/>
          <p14:tracePt t="23348" x="4673600" y="1301750"/>
          <p14:tracePt t="23364" x="4679950" y="1289050"/>
          <p14:tracePt t="23972" x="4686300" y="1282700"/>
          <p14:tracePt t="23978" x="4692650" y="1276350"/>
          <p14:tracePt t="23987" x="4699000" y="1263650"/>
          <p14:tracePt t="24877" x="4705350" y="1263650"/>
          <p14:tracePt t="25707" x="4711700" y="1263650"/>
          <p14:tracePt t="25715" x="4724400" y="1263650"/>
          <p14:tracePt t="25728" x="4737100" y="1263650"/>
          <p14:tracePt t="25749" x="4749800" y="1263650"/>
          <p14:tracePt t="25764" x="4756150" y="1263650"/>
          <p14:tracePt t="25779" x="4756150" y="1276350"/>
          <p14:tracePt t="26066" x="4743450" y="1276350"/>
          <p14:tracePt t="26074" x="4743450" y="1282700"/>
          <p14:tracePt t="26090" x="4737100" y="1282700"/>
          <p14:tracePt t="26099" x="4730750" y="1289050"/>
          <p14:tracePt t="26155" x="4724400" y="1295400"/>
          <p14:tracePt t="26163" x="4718050" y="1308100"/>
          <p14:tracePt t="26171" x="4705350" y="1314450"/>
          <p14:tracePt t="26179" x="4686300" y="1327150"/>
          <p14:tracePt t="26196" x="4673600" y="1327150"/>
          <p14:tracePt t="26212" x="4667250" y="1327150"/>
          <p14:tracePt t="26228" x="4654550" y="1333500"/>
          <p14:tracePt t="26247" x="4622800" y="1339850"/>
          <p14:tracePt t="26262" x="4603750" y="1339850"/>
          <p14:tracePt t="26279" x="4578350" y="1346200"/>
          <p14:tracePt t="26295" x="4540250" y="1352550"/>
          <p14:tracePt t="26312" x="4495800" y="1365250"/>
          <p14:tracePt t="26312" x="4476750" y="1365250"/>
          <p14:tracePt t="26332" x="4464050" y="1371600"/>
          <p14:tracePt t="26344" x="4438650" y="1384300"/>
          <p14:tracePt t="26365" x="4413250" y="1403350"/>
          <p14:tracePt t="26380" x="4406900" y="1416050"/>
          <p14:tracePt t="26395" x="4381500" y="1416050"/>
          <p14:tracePt t="26412" x="4368800" y="1428750"/>
          <p14:tracePt t="26429" x="4356100" y="1435100"/>
          <p14:tracePt t="26445" x="4349750" y="1441450"/>
          <p14:tracePt t="26462" x="4330700" y="1454150"/>
          <p14:tracePt t="26479" x="4318000" y="1460500"/>
          <p14:tracePt t="26496" x="4311650" y="1466850"/>
          <p14:tracePt t="26512" x="4292600" y="1479550"/>
          <p14:tracePt t="26528" x="4279900" y="1498600"/>
          <p14:tracePt t="26528" x="4279900" y="1504950"/>
          <p14:tracePt t="26548" x="4267200" y="1517650"/>
          <p14:tracePt t="26562" x="4248150" y="1536700"/>
          <p14:tracePt t="26581" x="4203700" y="1574800"/>
          <p14:tracePt t="26596" x="4159250" y="1612900"/>
          <p14:tracePt t="26613" x="4108450" y="1651000"/>
          <p14:tracePt t="26628" x="4070350" y="1682750"/>
          <p14:tracePt t="26646" x="4051300" y="1701800"/>
          <p14:tracePt t="26661" x="4038600" y="1714500"/>
          <p14:tracePt t="26677" x="4013200" y="1733550"/>
          <p14:tracePt t="26694" x="4006850" y="1746250"/>
          <p14:tracePt t="26710" x="3987800" y="1765300"/>
          <p14:tracePt t="26728" x="3956050" y="1790700"/>
          <p14:tracePt t="26744" x="3956050" y="1854200"/>
          <p14:tracePt t="26744" x="3956050" y="1905000"/>
          <p14:tracePt t="26763" x="3956050" y="1987550"/>
          <p14:tracePt t="26778" x="3956050" y="2032000"/>
          <p14:tracePt t="26795" x="3956050" y="2057400"/>
          <p14:tracePt t="26810" x="3956050" y="2070100"/>
          <p14:tracePt t="26827" x="3949700" y="2076450"/>
          <p14:tracePt t="26857" x="3949700" y="2089150"/>
          <p14:tracePt t="26866" x="3949700" y="2120900"/>
          <p14:tracePt t="26876" x="3949700" y="2184400"/>
          <p14:tracePt t="26894" x="3949700" y="2197100"/>
          <p14:tracePt t="26911" x="3943350" y="2197100"/>
          <p14:tracePt t="27300" x="3924300" y="2216150"/>
          <p14:tracePt t="27307" x="3898900" y="2235200"/>
          <p14:tracePt t="27315" x="3867150" y="2266950"/>
          <p14:tracePt t="27327" x="3835400" y="2273300"/>
          <p14:tracePt t="27327" x="3829050" y="2273300"/>
          <p14:tracePt t="27348" x="3822700" y="2273300"/>
          <p14:tracePt t="27364" x="3810000" y="2273300"/>
          <p14:tracePt t="27387" x="3797300" y="2273300"/>
          <p14:tracePt t="27395" x="3765550" y="2266950"/>
          <p14:tracePt t="27412" x="3727450" y="2228850"/>
          <p14:tracePt t="27428" x="3708400" y="2216150"/>
          <p14:tracePt t="27444" x="3689350" y="2209800"/>
          <p14:tracePt t="27461" x="3657600" y="2203450"/>
          <p14:tracePt t="27478" x="3644900" y="2197100"/>
          <p14:tracePt t="27496" x="3632200" y="2197100"/>
          <p14:tracePt t="27511" x="3600450" y="2197100"/>
          <p14:tracePt t="27527" x="3562350" y="2190750"/>
          <p14:tracePt t="27544" x="3517900" y="2184400"/>
          <p14:tracePt t="27544" x="3505200" y="2184400"/>
          <p14:tracePt t="27564" x="3467100" y="2184400"/>
          <p14:tracePt t="27581" x="3435350" y="2178050"/>
          <p14:tracePt t="27595" x="3409950" y="2178050"/>
          <p14:tracePt t="27613" x="3390900" y="2171700"/>
          <p14:tracePt t="27628" x="3365500" y="2152650"/>
          <p14:tracePt t="27645" x="3333750" y="2139950"/>
          <p14:tracePt t="27661" x="3333750" y="2133600"/>
          <p14:tracePt t="27677" x="3321050" y="2133600"/>
          <p14:tracePt t="27977" x="3276600" y="2127250"/>
          <p14:tracePt t="27986" x="3232150" y="2108200"/>
          <p14:tracePt t="27993" x="3149600" y="2051050"/>
          <p14:tracePt t="28010" x="3098800" y="2012950"/>
          <p14:tracePt t="28025" x="3079750" y="2000250"/>
          <p14:tracePt t="28042" x="3067050" y="2000250"/>
          <p14:tracePt t="28059" x="3048000" y="1993900"/>
          <p14:tracePt t="28077" x="3035300" y="1981200"/>
          <p14:tracePt t="28093" x="3016250" y="1955800"/>
          <p14:tracePt t="28111" x="2984500" y="1917700"/>
          <p14:tracePt t="28127" x="2927350" y="1873250"/>
          <p14:tracePt t="28144" x="2908300" y="1841500"/>
          <p14:tracePt t="28160" x="2870200" y="1809750"/>
          <p14:tracePt t="28160" x="2863850" y="1803400"/>
          <p14:tracePt t="28179" x="2857500" y="1797050"/>
          <p14:tracePt t="28193" x="2857500" y="1790700"/>
          <p14:tracePt t="28226" x="2844800" y="1784350"/>
          <p14:tracePt t="28235" x="2825750" y="1752600"/>
          <p14:tracePt t="28243" x="2749550" y="1676400"/>
          <p14:tracePt t="28260" x="2667000" y="1568450"/>
          <p14:tracePt t="28276" x="2603500" y="1511300"/>
          <p14:tracePt t="28293" x="2559050" y="1454150"/>
          <p14:tracePt t="28310" x="2546350" y="1447800"/>
          <p14:tracePt t="28327" x="2540000" y="1441450"/>
          <p14:tracePt t="28342" x="2520950" y="1416050"/>
          <p14:tracePt t="28342" x="2508250" y="1397000"/>
          <p14:tracePt t="28363" x="2501900" y="1397000"/>
          <p14:tracePt t="28375" x="2501900" y="1390650"/>
          <p14:tracePt t="28393" x="2489200" y="1390650"/>
          <p14:tracePt t="28475" x="2470150" y="1397000"/>
          <p14:tracePt t="28483" x="2451100" y="1397000"/>
          <p14:tracePt t="28493" x="2419350" y="1403350"/>
          <p14:tracePt t="28510" x="2400300" y="1403350"/>
          <p14:tracePt t="28527" x="2381250" y="1416050"/>
          <p14:tracePt t="28544" x="2362200" y="1422400"/>
          <p14:tracePt t="28560" x="2355850" y="1435100"/>
          <p14:tracePt t="28560" x="2349500" y="1441450"/>
          <p14:tracePt t="28579" x="2343150" y="1447800"/>
          <p14:tracePt t="28595" x="2336800" y="1447800"/>
          <p14:tracePt t="28613" x="2330450" y="1447800"/>
          <p14:tracePt t="28628" x="2324100" y="1447800"/>
          <p14:tracePt t="28651" x="2317750" y="1447800"/>
          <p14:tracePt t="28660" x="2305050" y="1454150"/>
          <p14:tracePt t="28677" x="2305050" y="1460500"/>
          <p14:tracePt t="28693" x="2292350" y="1466850"/>
          <p14:tracePt t="28710" x="2273300" y="1473200"/>
          <p14:tracePt t="28727" x="2266950" y="1479550"/>
          <p14:tracePt t="28743" x="2260600" y="1479550"/>
          <p14:tracePt t="28760" x="2254250" y="1485900"/>
          <p14:tracePt t="28776" x="2241550" y="1492250"/>
          <p14:tracePt t="28776" x="2241550" y="1498600"/>
          <p14:tracePt t="28796" x="2228850" y="1504950"/>
          <p14:tracePt t="28811" x="2216150" y="1511300"/>
          <p14:tracePt t="28828" x="2203450" y="1517650"/>
          <p14:tracePt t="28844" x="2197100" y="1524000"/>
          <p14:tracePt t="28860" x="2190750" y="1524000"/>
          <p14:tracePt t="28876" x="2184400" y="1524000"/>
          <p14:tracePt t="28893" x="2171700" y="1536700"/>
          <p14:tracePt t="28910" x="2165350" y="1536700"/>
          <p14:tracePt t="28926" x="2152650" y="1536700"/>
          <p14:tracePt t="28943" x="2165350" y="1536700"/>
          <p14:tracePt t="29235" x="2178050" y="1536700"/>
          <p14:tracePt t="29243" x="2197100" y="1536700"/>
          <p14:tracePt t="29251" x="2209800" y="1536700"/>
          <p14:tracePt t="29259" x="2228850" y="1530350"/>
          <p14:tracePt t="29276" x="2247900" y="1530350"/>
          <p14:tracePt t="29293" x="2273300" y="1530350"/>
          <p14:tracePt t="29310" x="2292350" y="1530350"/>
          <p14:tracePt t="29326" x="2336800" y="1524000"/>
          <p14:tracePt t="29343" x="2393950" y="1524000"/>
          <p14:tracePt t="29360" x="2495550" y="1511300"/>
          <p14:tracePt t="29376" x="2616200" y="1504950"/>
          <p14:tracePt t="29376" x="2667000" y="1504950"/>
          <p14:tracePt t="29395" x="2736850" y="1492250"/>
          <p14:tracePt t="29411" x="2774950" y="1485900"/>
          <p14:tracePt t="29427" x="2806700" y="1485900"/>
          <p14:tracePt t="29443" x="2838450" y="1479550"/>
          <p14:tracePt t="29460" x="2863850" y="1479550"/>
          <p14:tracePt t="29476" x="2882900" y="1479550"/>
          <p14:tracePt t="29493" x="2914650" y="1479550"/>
          <p14:tracePt t="29509" x="2940050" y="1473200"/>
          <p14:tracePt t="29526" x="2965450" y="1485900"/>
          <p14:tracePt t="29543" x="2997200" y="1498600"/>
          <p14:tracePt t="29559" x="3016250" y="1504950"/>
          <p14:tracePt t="29576" x="3035300" y="1504950"/>
          <p14:tracePt t="29593" x="3048000" y="1498600"/>
          <p14:tracePt t="29609" x="3054350" y="1498600"/>
          <p14:tracePt t="29625" x="3073400" y="1498600"/>
          <p14:tracePt t="29995" x="3111500" y="1492250"/>
          <p14:tracePt t="30003" x="3162300" y="1492250"/>
          <p14:tracePt t="30011" x="3295650" y="1485900"/>
          <p14:tracePt t="30026" x="3460750" y="1466850"/>
          <p14:tracePt t="30043" x="3606800" y="1479550"/>
          <p14:tracePt t="30059" x="3708400" y="1479550"/>
          <p14:tracePt t="30075" x="3778250" y="1479550"/>
          <p14:tracePt t="30092" x="3816350" y="1473200"/>
          <p14:tracePt t="30109" x="3854450" y="1473200"/>
          <p14:tracePt t="30126" x="3905250" y="1473200"/>
          <p14:tracePt t="30126" x="3924300" y="1473200"/>
          <p14:tracePt t="30148" x="3943350" y="1466850"/>
          <p14:tracePt t="30158" x="3987800" y="1473200"/>
          <p14:tracePt t="30176" x="4025900" y="1473200"/>
          <p14:tracePt t="30192" x="4051300" y="1473200"/>
          <p14:tracePt t="30192" x="4057650" y="1473200"/>
          <p14:tracePt t="30211" x="4064000" y="1473200"/>
          <p14:tracePt t="30211" x="4070350" y="1473200"/>
          <p14:tracePt t="30226" x="4083050" y="1473200"/>
          <p14:tracePt t="30268" x="4108450" y="1473200"/>
          <p14:tracePt t="30274" x="4133850" y="1473200"/>
          <p14:tracePt t="30283" x="4159250" y="1473200"/>
          <p14:tracePt t="30292" x="4184650" y="1479550"/>
          <p14:tracePt t="30308" x="4191000" y="1479550"/>
          <p14:tracePt t="30811" x="4210050" y="1479550"/>
          <p14:tracePt t="30819" x="4235450" y="1479550"/>
          <p14:tracePt t="30827" x="4330700" y="1479550"/>
          <p14:tracePt t="30843" x="4425950" y="1485900"/>
          <p14:tracePt t="30861" x="4552950" y="1498600"/>
          <p14:tracePt t="30875" x="4660900" y="1517650"/>
          <p14:tracePt t="30893" x="4705350" y="1524000"/>
          <p14:tracePt t="30908" x="4749800" y="1524000"/>
          <p14:tracePt t="30925" x="4775200" y="1524000"/>
          <p14:tracePt t="30941" x="4787900" y="1524000"/>
          <p14:tracePt t="30957" x="4794250" y="1524000"/>
          <p14:tracePt t="30974" x="4806950" y="1524000"/>
          <p14:tracePt t="30991" x="4826000" y="1524000"/>
          <p14:tracePt t="31007" x="4851400" y="1524000"/>
          <p14:tracePt t="31025" x="4876800" y="1524000"/>
          <p14:tracePt t="31025" x="4895850" y="1524000"/>
          <p14:tracePt t="31043" x="4902200" y="1524000"/>
          <p14:tracePt t="31058" x="4908550" y="1524000"/>
          <p14:tracePt t="35595" x="4895850" y="1530350"/>
          <p14:tracePt t="35650" x="4895850" y="1536700"/>
          <p14:tracePt t="35659" x="4883150" y="1543050"/>
          <p14:tracePt t="35675" x="4883150" y="1549400"/>
          <p14:tracePt t="35687" x="4876800" y="1555750"/>
          <p14:tracePt t="35704" x="4870450" y="1562100"/>
          <p14:tracePt t="35802" x="4864100" y="1562100"/>
          <p14:tracePt t="35810" x="4864100" y="1568450"/>
          <p14:tracePt t="35827" x="4857750" y="1568450"/>
          <p14:tracePt t="35876" x="4851400" y="1581150"/>
          <p14:tracePt t="35891" x="4845050" y="1581150"/>
          <p14:tracePt t="35899" x="4845050" y="1593850"/>
          <p14:tracePt t="35907" x="4832350" y="1593850"/>
          <p14:tracePt t="35920" x="4826000" y="1600200"/>
          <p14:tracePt t="35920" x="4826000" y="1606550"/>
          <p14:tracePt t="35939" x="4813300" y="1612900"/>
          <p14:tracePt t="35956" x="4800600" y="1625600"/>
          <p14:tracePt t="35972" x="4787900" y="1631950"/>
          <p14:tracePt t="35988" x="4768850" y="1651000"/>
          <p14:tracePt t="36004" x="4756150" y="1663700"/>
          <p14:tracePt t="36020" x="4737100" y="1689100"/>
          <p14:tracePt t="36037" x="4711700" y="1708150"/>
          <p14:tracePt t="36053" x="4699000" y="1714500"/>
          <p14:tracePt t="36070" x="4686300" y="1727200"/>
          <p14:tracePt t="36086" x="4673600" y="1733550"/>
          <p14:tracePt t="36104" x="4654550" y="1746250"/>
          <p14:tracePt t="36120" x="4622800" y="1778000"/>
          <p14:tracePt t="36120" x="4610100" y="1790700"/>
          <p14:tracePt t="36139" x="4603750" y="1790700"/>
          <p14:tracePt t="36152" x="4578350" y="1809750"/>
          <p14:tracePt t="36173" x="4565650" y="1828800"/>
          <p14:tracePt t="36187" x="4552950" y="1835150"/>
          <p14:tracePt t="36204" x="4540250" y="1847850"/>
          <p14:tracePt t="36221" x="4521200" y="1860550"/>
          <p14:tracePt t="36238" x="4495800" y="1879600"/>
          <p14:tracePt t="36253" x="4483100" y="1885950"/>
          <p14:tracePt t="36270" x="4464050" y="1905000"/>
          <p14:tracePt t="36287" x="4445000" y="1917700"/>
          <p14:tracePt t="36303" x="4432300" y="1930400"/>
          <p14:tracePt t="36321" x="4419600" y="1936750"/>
          <p14:tracePt t="36321" x="4406900" y="1943100"/>
          <p14:tracePt t="36339" x="4400550" y="1955800"/>
          <p14:tracePt t="36339" x="4387850" y="1968500"/>
          <p14:tracePt t="36355" x="4375150" y="1987550"/>
          <p14:tracePt t="36372" x="4368800" y="1987550"/>
          <p14:tracePt t="36386" x="4368800" y="1993900"/>
          <p14:tracePt t="36403" x="4362450" y="1993900"/>
          <p14:tracePt t="36803" x="4356100" y="2000250"/>
          <p14:tracePt t="36811" x="4298950" y="2019300"/>
          <p14:tracePt t="36821" x="4159250" y="2025650"/>
          <p14:tracePt t="36836" x="3994150" y="1987550"/>
          <p14:tracePt t="36853" x="3867150" y="1974850"/>
          <p14:tracePt t="36870" x="3721100" y="1949450"/>
          <p14:tracePt t="36886" x="3594100" y="1930400"/>
          <p14:tracePt t="36903" x="3517900" y="1930400"/>
          <p14:tracePt t="36920" x="3486150" y="1930400"/>
          <p14:tracePt t="36937" x="3441700" y="1936750"/>
          <p14:tracePt t="36937" x="3429000" y="1936750"/>
          <p14:tracePt t="36956" x="3397250" y="1936750"/>
          <p14:tracePt t="36972" x="3384550" y="1943100"/>
          <p14:tracePt t="36989" x="3378200" y="1949450"/>
          <p14:tracePt t="37002" x="3371850" y="1955800"/>
          <p14:tracePt t="37019" x="3365500" y="1962150"/>
          <p14:tracePt t="37051" x="3359150" y="1962150"/>
          <p14:tracePt t="37075" x="3352800" y="1974850"/>
          <p14:tracePt t="37083" x="3346450" y="1987550"/>
          <p14:tracePt t="37099" x="3340100" y="1987550"/>
          <p14:tracePt t="37107" x="3359150" y="1987550"/>
          <p14:tracePt t="37339" x="3390900" y="1987550"/>
          <p14:tracePt t="37347" x="3409950" y="1987550"/>
          <p14:tracePt t="37355" x="3441700" y="1987550"/>
          <p14:tracePt t="37369" x="3492500" y="1987550"/>
          <p14:tracePt t="37388" x="3505200" y="1987550"/>
          <p14:tracePt t="37403" x="3517900" y="1987550"/>
          <p14:tracePt t="37419" x="3524250" y="1987550"/>
          <p14:tracePt t="37514" x="3530600" y="1987550"/>
          <p14:tracePt t="37523" x="3530600" y="1981200"/>
          <p14:tracePt t="37535" x="3543300" y="1981200"/>
          <p14:tracePt t="37553" x="3549650" y="1981200"/>
          <p14:tracePt t="37658" x="3556000" y="1974850"/>
          <p14:tracePt t="37811" x="3556000" y="1968500"/>
          <p14:tracePt t="37827" x="3562350" y="1968500"/>
          <p14:tracePt t="37834" x="3562350" y="1962150"/>
          <p14:tracePt t="37859" x="3556000" y="1962150"/>
          <p14:tracePt t="37963" x="3549650" y="1962150"/>
          <p14:tracePt t="37986" x="3568700" y="1962150"/>
          <p14:tracePt t="38203" x="3594100" y="1962150"/>
          <p14:tracePt t="38211" x="3613150" y="1962150"/>
          <p14:tracePt t="38218" x="3689350" y="1955800"/>
          <p14:tracePt t="38234" x="3803650" y="1955800"/>
          <p14:tracePt t="38252" x="3930650" y="1981200"/>
          <p14:tracePt t="38269" x="4000500" y="1981200"/>
          <p14:tracePt t="38286" x="4044950" y="1993900"/>
          <p14:tracePt t="38302" x="4057650" y="1993900"/>
          <p14:tracePt t="38318" x="4064000" y="1987550"/>
          <p14:tracePt t="38347" x="4070350" y="1987550"/>
          <p14:tracePt t="38907" x="4076700" y="1987550"/>
          <p14:tracePt t="38915" x="4070350" y="1993900"/>
          <p14:tracePt t="39139" x="4064000" y="2000250"/>
          <p14:tracePt t="39145" x="4051300" y="2006600"/>
          <p14:tracePt t="39155" x="4032250" y="2019300"/>
          <p14:tracePt t="39167" x="4013200" y="2038350"/>
          <p14:tracePt t="39184" x="3981450" y="2038350"/>
          <p14:tracePt t="39184" x="3943350" y="2044700"/>
          <p14:tracePt t="39203" x="3879850" y="2057400"/>
          <p14:tracePt t="39220" x="3803650" y="2063750"/>
          <p14:tracePt t="39237" x="3695700" y="2082800"/>
          <p14:tracePt t="39251" x="3613150" y="2120900"/>
          <p14:tracePt t="39268" x="3556000" y="2165350"/>
          <p14:tracePt t="39284" x="3498850" y="2222500"/>
          <p14:tracePt t="39301" x="3460750" y="2254250"/>
          <p14:tracePt t="39318" x="3359150" y="2330450"/>
          <p14:tracePt t="39334" x="3251200" y="2387600"/>
          <p14:tracePt t="39351" x="3060700" y="2406650"/>
          <p14:tracePt t="39368" x="2984500" y="2413000"/>
          <p14:tracePt t="39384" x="2959100" y="2413000"/>
          <p14:tracePt t="39384" x="2946400" y="2413000"/>
          <p14:tracePt t="39403" x="2889250" y="2413000"/>
          <p14:tracePt t="39420" x="2819400" y="2413000"/>
          <p14:tracePt t="39435" x="2774950" y="2413000"/>
          <p14:tracePt t="39451" x="2730500" y="2413000"/>
          <p14:tracePt t="39467" x="2679700" y="2413000"/>
          <p14:tracePt t="39484" x="2597150" y="2413000"/>
          <p14:tracePt t="39501" x="2533650" y="2413000"/>
          <p14:tracePt t="39518" x="2508250" y="2413000"/>
          <p14:tracePt t="39534" x="2476500" y="2413000"/>
          <p14:tracePt t="39551" x="2457450" y="2413000"/>
          <p14:tracePt t="39551" x="2444750" y="2413000"/>
          <p14:tracePt t="39571" x="2438400" y="2413000"/>
          <p14:tracePt t="40019" x="2425700" y="2413000"/>
          <p14:tracePt t="40027" x="2406650" y="2419350"/>
          <p14:tracePt t="40035" x="2381250" y="2419350"/>
          <p14:tracePt t="40051" x="2336800" y="2419350"/>
          <p14:tracePt t="40067" x="2273300" y="2406650"/>
          <p14:tracePt t="40084" x="2190750" y="2368550"/>
          <p14:tracePt t="40100" x="2114550" y="2317750"/>
          <p14:tracePt t="40119" x="2038350" y="2286000"/>
          <p14:tracePt t="40134" x="2000250" y="2266950"/>
          <p14:tracePt t="40151" x="1968500" y="2260600"/>
          <p14:tracePt t="40167" x="1949450" y="2254250"/>
          <p14:tracePt t="40184" x="1955800" y="2247900"/>
          <p14:tracePt t="40459" x="2006600" y="2247900"/>
          <p14:tracePt t="40467" x="2063750" y="2241550"/>
          <p14:tracePt t="40475" x="2127250" y="2241550"/>
          <p14:tracePt t="40483" x="2184400" y="2235200"/>
          <p14:tracePt t="40500" x="2247900" y="2228850"/>
          <p14:tracePt t="40518" x="2273300" y="2228850"/>
          <p14:tracePt t="40533" x="2292350" y="2228850"/>
          <p14:tracePt t="40550" x="2305050" y="2228850"/>
          <p14:tracePt t="40567" x="2317750" y="2228850"/>
          <p14:tracePt t="40583" x="2330450" y="2228850"/>
          <p14:tracePt t="40600" x="2343150" y="2228850"/>
          <p14:tracePt t="40600" x="2349500" y="2228850"/>
          <p14:tracePt t="40620" x="2355850" y="2228850"/>
          <p14:tracePt t="40635" x="2362200" y="2222500"/>
          <p14:tracePt t="40651" x="2374900" y="2222500"/>
          <p14:tracePt t="41483" x="2387600" y="2222500"/>
          <p14:tracePt t="41490" x="2406650" y="2222500"/>
          <p14:tracePt t="41499" x="2432050" y="2216150"/>
          <p14:tracePt t="41517" x="2463800" y="2209800"/>
          <p14:tracePt t="41532" x="2489200" y="2216150"/>
          <p14:tracePt t="41549" x="2508250" y="2222500"/>
          <p14:tracePt t="41566" x="2540000" y="2228850"/>
          <p14:tracePt t="41582" x="2590800" y="2235200"/>
          <p14:tracePt t="41599" x="2717800" y="2247900"/>
          <p14:tracePt t="41599" x="2806700" y="2247900"/>
          <p14:tracePt t="41619" x="2870200" y="2247900"/>
          <p14:tracePt t="41631" x="2959100" y="2254250"/>
          <p14:tracePt t="41631" x="2984500" y="2254250"/>
          <p14:tracePt t="41652" x="3079750" y="2254250"/>
          <p14:tracePt t="41667" x="3187700" y="2254250"/>
          <p14:tracePt t="41683" x="3282950" y="2254250"/>
          <p14:tracePt t="41699" x="3365500" y="2247900"/>
          <p14:tracePt t="41715" x="3409950" y="2241550"/>
          <p14:tracePt t="41732" x="3435350" y="2241550"/>
          <p14:tracePt t="41749" x="3454400" y="2235200"/>
          <p14:tracePt t="41767" x="3473450" y="2235200"/>
          <p14:tracePt t="41782" x="3479800" y="2235200"/>
          <p14:tracePt t="42116" x="3498850" y="2235200"/>
          <p14:tracePt t="42123" x="3517900" y="2235200"/>
          <p14:tracePt t="42131" x="3543300" y="2228850"/>
          <p14:tracePt t="42149" x="3587750" y="2222500"/>
          <p14:tracePt t="42164" x="3613150" y="2222500"/>
          <p14:tracePt t="42182" x="3625850" y="2222500"/>
          <p14:tracePt t="42198" x="3644900" y="2216150"/>
          <p14:tracePt t="42214" x="3657600" y="2209800"/>
          <p14:tracePt t="42231" x="3663950" y="2209800"/>
          <p14:tracePt t="42251" x="3670300" y="2209800"/>
          <p14:tracePt t="42266" x="3676650" y="2209800"/>
          <p14:tracePt t="42283" x="3689350" y="2209800"/>
          <p14:tracePt t="42300" x="3689350" y="2203450"/>
          <p14:tracePt t="42317" x="3702050" y="2203450"/>
          <p14:tracePt t="42331" x="3708400" y="2197100"/>
          <p14:tracePt t="42348" x="3714750" y="2197100"/>
          <p14:tracePt t="42379" x="3714750" y="2190750"/>
          <p14:tracePt t="42434" x="3714750" y="2184400"/>
          <p14:tracePt t="42443" x="3708400" y="2184400"/>
          <p14:tracePt t="43781" x="3708400" y="2190750"/>
          <p14:tracePt t="44499" x="3695700" y="2197100"/>
          <p14:tracePt t="44507" x="3689350" y="2203450"/>
          <p14:tracePt t="44515" x="3689350" y="2216150"/>
          <p14:tracePt t="44528" x="3663950" y="2235200"/>
          <p14:tracePt t="44549" x="3644900" y="2254250"/>
          <p14:tracePt t="44564" x="3632200" y="2266950"/>
          <p14:tracePt t="44580" x="3619500" y="2273300"/>
          <p14:tracePt t="44596" x="3606800" y="2286000"/>
          <p14:tracePt t="44614" x="3581400" y="2305050"/>
          <p14:tracePt t="44630" x="3536950" y="2343150"/>
          <p14:tracePt t="44647" x="3498850" y="2374900"/>
          <p14:tracePt t="44663" x="3454400" y="2432050"/>
          <p14:tracePt t="44679" x="3429000" y="2463800"/>
          <p14:tracePt t="44696" x="3416300" y="2495550"/>
          <p14:tracePt t="44696" x="3403600" y="2501900"/>
          <p14:tracePt t="44715" x="3378200" y="2527300"/>
          <p14:tracePt t="44731" x="3352800" y="2552700"/>
          <p14:tracePt t="44749" x="3333750" y="2578100"/>
          <p14:tracePt t="44763" x="3302000" y="2609850"/>
          <p14:tracePt t="44779" x="3270250" y="2635250"/>
          <p14:tracePt t="44796" x="3238500" y="2667000"/>
          <p14:tracePt t="44813" x="3225800" y="2679700"/>
          <p14:tracePt t="44831" x="3200400" y="2705100"/>
          <p14:tracePt t="44846" x="3175000" y="2730500"/>
          <p14:tracePt t="44846" x="3162300" y="2743200"/>
          <p14:tracePt t="44867" x="3155950" y="2781300"/>
          <p14:tracePt t="44879" x="3136900" y="2825750"/>
          <p14:tracePt t="44897" x="3130550" y="2857500"/>
          <p14:tracePt t="44897" x="3130550" y="2876550"/>
          <p14:tracePt t="44916" x="3124200" y="2901950"/>
          <p14:tracePt t="44930" x="3111500" y="2940050"/>
          <p14:tracePt t="44949" x="3105150" y="2959100"/>
          <p14:tracePt t="44964" x="3086100" y="2978150"/>
          <p14:tracePt t="44980" x="3067050" y="2997200"/>
          <p14:tracePt t="44997" x="3041650" y="3016250"/>
          <p14:tracePt t="45013" x="3009900" y="3035300"/>
          <p14:tracePt t="45030" x="2997200" y="3054350"/>
          <p14:tracePt t="45046" x="2978150" y="3079750"/>
          <p14:tracePt t="45063" x="2952750" y="3111500"/>
          <p14:tracePt t="45080" x="2921000" y="3149600"/>
          <p14:tracePt t="45096" x="2901950" y="3175000"/>
          <p14:tracePt t="45096" x="2895600" y="3187700"/>
          <p14:tracePt t="45117" x="2876550" y="3206750"/>
          <p14:tracePt t="45117" x="2870200" y="3213100"/>
          <p14:tracePt t="45132" x="2844800" y="3251200"/>
          <p14:tracePt t="45149" x="2806700" y="3289300"/>
          <p14:tracePt t="45164" x="2781300" y="3314700"/>
          <p14:tracePt t="45180" x="2781300" y="3321050"/>
          <p14:tracePt t="45196" x="2768600" y="3333750"/>
          <p14:tracePt t="45227" x="2762250" y="3340100"/>
          <p14:tracePt t="45236" x="2743200" y="3346450"/>
          <p14:tracePt t="45246" x="2686050" y="3403600"/>
          <p14:tracePt t="45262" x="2628900" y="3429000"/>
          <p14:tracePt t="45278" x="2578100" y="3448050"/>
          <p14:tracePt t="45295" x="2559050" y="3454400"/>
          <p14:tracePt t="45312" x="2559050" y="3460750"/>
          <p14:tracePt t="45652" x="2546350" y="3473450"/>
          <p14:tracePt t="45659" x="2527300" y="3486150"/>
          <p14:tracePt t="45668" x="2501900" y="3511550"/>
          <p14:tracePt t="45679" x="2463800" y="3524250"/>
          <p14:tracePt t="45697" x="2425700" y="3536950"/>
          <p14:tracePt t="45713" x="2387600" y="3543300"/>
          <p14:tracePt t="45713" x="2368550" y="3549650"/>
          <p14:tracePt t="45732" x="2324100" y="3575050"/>
          <p14:tracePt t="45750" x="2260600" y="3581400"/>
          <p14:tracePt t="45764" x="2209800" y="3587750"/>
          <p14:tracePt t="45780" x="2127250" y="3594100"/>
          <p14:tracePt t="45797" x="2025650" y="3600450"/>
          <p14:tracePt t="45813" x="1955800" y="3606800"/>
          <p14:tracePt t="45832" x="1917700" y="3606800"/>
          <p14:tracePt t="45846" x="1866900" y="3613150"/>
          <p14:tracePt t="45864" x="1784350" y="3625850"/>
          <p14:tracePt t="45879" x="1746250" y="3638550"/>
          <p14:tracePt t="45896" x="1733550" y="3638550"/>
          <p14:tracePt t="45913" x="1701800" y="3638550"/>
          <p14:tracePt t="45913" x="1676400" y="3638550"/>
          <p14:tracePt t="45932" x="1644650" y="3638550"/>
          <p14:tracePt t="45945" x="1555750" y="3638550"/>
          <p14:tracePt t="45965" x="1517650" y="3638550"/>
          <p14:tracePt t="45980" x="1492250" y="3638550"/>
          <p14:tracePt t="45998" x="1479550" y="3644900"/>
          <p14:tracePt t="46012" x="1473200" y="3644900"/>
          <p14:tracePt t="46029" x="1479550" y="3644900"/>
          <p14:tracePt t="46650" x="1485900" y="3644900"/>
          <p14:tracePt t="47188" x="1498600" y="3644900"/>
          <p14:tracePt t="47195" x="1530350" y="3638550"/>
          <p14:tracePt t="47204" x="1555750" y="3638550"/>
          <p14:tracePt t="47212" x="1625600" y="3638550"/>
          <p14:tracePt t="47228" x="1670050" y="3638550"/>
          <p14:tracePt t="47247" x="1746250" y="3638550"/>
          <p14:tracePt t="47262" x="1790700" y="3632200"/>
          <p14:tracePt t="47278" x="1854200" y="3632200"/>
          <p14:tracePt t="47295" x="2025650" y="3632200"/>
          <p14:tracePt t="47312" x="2095500" y="3632200"/>
          <p14:tracePt t="47328" x="2108200" y="3632200"/>
          <p14:tracePt t="47372" x="2120900" y="3632200"/>
          <p14:tracePt t="47387" x="2127250" y="3632200"/>
          <p14:tracePt t="47404" x="2133600" y="3632200"/>
          <p14:tracePt t="47660" x="2165350" y="3632200"/>
          <p14:tracePt t="47668" x="2228850" y="3625850"/>
          <p14:tracePt t="47677" x="2349500" y="3613150"/>
          <p14:tracePt t="47695" x="2457450" y="3600450"/>
          <p14:tracePt t="47712" x="2546350" y="3587750"/>
          <p14:tracePt t="47728" x="2628900" y="3581400"/>
          <p14:tracePt t="47728" x="2660650" y="3581400"/>
          <p14:tracePt t="47748" x="2673350" y="3575050"/>
          <p14:tracePt t="47760" x="2698750" y="3568700"/>
          <p14:tracePt t="47760" x="2711450" y="3562350"/>
          <p14:tracePt t="47780" x="2743200" y="3562350"/>
          <p14:tracePt t="47796" x="2774950" y="3556000"/>
          <p14:tracePt t="47812" x="2806700" y="3549650"/>
          <p14:tracePt t="47828" x="2844800" y="3549650"/>
          <p14:tracePt t="47845" x="2870200" y="3543300"/>
          <p14:tracePt t="47862" x="2876550" y="3543300"/>
          <p14:tracePt t="47877" x="2882900" y="3543300"/>
          <p14:tracePt t="47973" x="2895600" y="3543300"/>
          <p14:tracePt t="47980" x="2914650" y="3543300"/>
          <p14:tracePt t="47997" x="2921000" y="3543300"/>
          <p14:tracePt t="48012" x="2927350" y="3543300"/>
          <p14:tracePt t="48036" x="2933700" y="3543300"/>
          <p14:tracePt t="48052" x="2940050" y="3543300"/>
          <p14:tracePt t="48060" x="2952750" y="3543300"/>
          <p14:tracePt t="48077" x="2959100" y="3543300"/>
          <p14:tracePt t="50722" x="2965450" y="3543300"/>
          <p14:tracePt t="51204" x="2965450" y="3549650"/>
          <p14:tracePt t="51460" x="2965450" y="3556000"/>
          <p14:tracePt t="51476" x="2952750" y="3562350"/>
          <p14:tracePt t="51484" x="2946400" y="3568700"/>
          <p14:tracePt t="51492" x="2921000" y="3587750"/>
          <p14:tracePt t="51507" x="2895600" y="3600450"/>
          <p14:tracePt t="51524" x="2863850" y="3625850"/>
          <p14:tracePt t="51541" x="2844800" y="3638550"/>
          <p14:tracePt t="51557" x="2819400" y="3644900"/>
          <p14:tracePt t="51574" x="2794000" y="3663950"/>
          <p14:tracePt t="51591" x="2755900" y="3676650"/>
          <p14:tracePt t="51607" x="2724150" y="3689350"/>
          <p14:tracePt t="51624" x="2686050" y="3702050"/>
          <p14:tracePt t="51641" x="2667000" y="3721100"/>
          <p14:tracePt t="51657" x="2635250" y="3727450"/>
          <p14:tracePt t="51676" x="2622550" y="3733800"/>
          <p14:tracePt t="51690" x="2603500" y="3740150"/>
          <p14:tracePt t="51707" x="2603500" y="3746500"/>
          <p14:tracePt t="51723" x="2597150" y="3746500"/>
          <p14:tracePt t="51788" x="2590800" y="3759200"/>
          <p14:tracePt t="51796" x="2578100" y="3765550"/>
          <p14:tracePt t="51807" x="2527300" y="3816350"/>
          <p14:tracePt t="51825" x="2495550" y="3848100"/>
          <p14:tracePt t="51841" x="2463800" y="3867150"/>
          <p14:tracePt t="51841" x="2457450" y="3867150"/>
          <p14:tracePt t="51860" x="2444750" y="3867150"/>
          <p14:tracePt t="51874" x="2438400" y="3867150"/>
          <p14:tracePt t="52791" x="2432050" y="3873500"/>
          <p14:tracePt t="52828" x="2413000" y="3892550"/>
          <p14:tracePt t="52836" x="2400300" y="3898900"/>
          <p14:tracePt t="52844" x="2381250" y="3898900"/>
          <p14:tracePt t="52856" x="2362200" y="3898900"/>
          <p14:tracePt t="52856" x="2355850" y="3898900"/>
          <p14:tracePt t="52877" x="2349500" y="3898900"/>
          <p14:tracePt t="52893" x="2343150" y="3898900"/>
          <p14:tracePt t="52940" x="2336800" y="3898900"/>
          <p14:tracePt t="52947" x="2330450" y="3898900"/>
          <p14:tracePt t="52956" x="2286000" y="3898900"/>
          <p14:tracePt t="52974" x="2228850" y="3898900"/>
          <p14:tracePt t="52992" x="2165350" y="3905250"/>
          <p14:tracePt t="53007" x="2127250" y="3905250"/>
          <p14:tracePt t="53024" x="2101850" y="3898900"/>
          <p14:tracePt t="53040" x="2076450" y="3898900"/>
          <p14:tracePt t="53057" x="2044700" y="3898900"/>
          <p14:tracePt t="53057" x="2032000" y="3892550"/>
          <p14:tracePt t="53076" x="2025650" y="3892550"/>
          <p14:tracePt t="53090" x="1993900" y="3892550"/>
          <p14:tracePt t="53108" x="1987550" y="3892550"/>
          <p14:tracePt t="53124" x="1981200" y="3892550"/>
          <p14:tracePt t="53140" x="1962150" y="3892550"/>
          <p14:tracePt t="53169" x="1955800" y="3892550"/>
          <p14:tracePt t="53172" x="1943100" y="3892550"/>
          <p14:tracePt t="53189" x="1936750" y="3892550"/>
          <p14:tracePt t="53206" x="1930400" y="3892550"/>
          <p14:tracePt t="53222" x="1949450" y="3892550"/>
          <p14:tracePt t="53556" x="1955800" y="3892550"/>
          <p14:tracePt t="53564" x="1962150" y="3892550"/>
          <p14:tracePt t="53572" x="1968500" y="3892550"/>
          <p14:tracePt t="53589" x="1974850" y="3892550"/>
          <p14:tracePt t="53620" x="1981200" y="3892550"/>
          <p14:tracePt t="54513" x="1987550" y="3892550"/>
          <p14:tracePt t="54540" x="1993900" y="3892550"/>
          <p14:tracePt t="54547" x="2000250" y="3892550"/>
          <p14:tracePt t="54556" x="2006600" y="3892550"/>
          <p14:tracePt t="54580" x="2012950" y="3892550"/>
          <p14:tracePt t="54588" x="2019300" y="3898900"/>
          <p14:tracePt t="54605" x="2019300" y="3905250"/>
          <p14:tracePt t="54622" x="2032000" y="3905250"/>
          <p14:tracePt t="54639" x="2038350" y="3911600"/>
          <p14:tracePt t="54655" x="2044700" y="3911600"/>
          <p14:tracePt t="55284" x="2051050" y="3911600"/>
          <p14:tracePt t="55508" x="2057400" y="3911600"/>
          <p14:tracePt t="55524" x="2063750" y="3905250"/>
          <p14:tracePt t="55764" x="2070100" y="3905250"/>
          <p14:tracePt t="55780" x="2076450" y="3905250"/>
          <p14:tracePt t="55804" x="2082800" y="3911600"/>
          <p14:tracePt t="55827" x="2089150" y="3911600"/>
          <p14:tracePt t="55868" x="2101850" y="3911600"/>
          <p14:tracePt t="55875" x="2101850" y="3917950"/>
          <p14:tracePt t="55886" x="2108200" y="3917950"/>
          <p14:tracePt t="55904" x="2114550" y="3917950"/>
          <p14:tracePt t="55920" x="2120900" y="3917950"/>
          <p14:tracePt t="55937" x="2127250" y="3917950"/>
          <p14:tracePt t="55954" x="2139950" y="3917950"/>
          <p14:tracePt t="55973" x="2152650" y="3917950"/>
          <p14:tracePt t="55989" x="2159000" y="3917950"/>
          <p14:tracePt t="56004" x="2165350" y="3917950"/>
          <p14:tracePt t="56036" x="2171700" y="3917950"/>
          <p14:tracePt t="56172" x="2165350" y="3924300"/>
          <p14:tracePt t="56684" x="2159000" y="3924300"/>
          <p14:tracePt t="56700" x="2152650" y="3924300"/>
          <p14:tracePt t="56732" x="2152650" y="3930650"/>
          <p14:tracePt t="56740" x="2146300" y="3930650"/>
          <p14:tracePt t="56772" x="2139950" y="3930650"/>
          <p14:tracePt t="56827" x="2133600" y="3937000"/>
          <p14:tracePt t="56844" x="2133600" y="3943350"/>
          <p14:tracePt t="56853" x="2120900" y="3949700"/>
          <p14:tracePt t="56860" x="2114550" y="3949700"/>
          <p14:tracePt t="56876" x="2114550" y="3956050"/>
          <p14:tracePt t="56886" x="2101850" y="3968750"/>
          <p14:tracePt t="56903" x="2095500" y="3968750"/>
          <p14:tracePt t="56940" x="2089150" y="3968750"/>
          <p14:tracePt t="56948" x="2089150" y="3975100"/>
          <p14:tracePt t="56957" x="2082800" y="3975100"/>
          <p14:tracePt t="56969" x="2063750" y="3994150"/>
          <p14:tracePt t="56989" x="2051050" y="4006850"/>
          <p14:tracePt t="57004" x="2044700" y="4006850"/>
          <p14:tracePt t="57022" x="2038350" y="4019550"/>
          <p14:tracePt t="57036" x="2025650" y="4025900"/>
          <p14:tracePt t="57053" x="2006600" y="4032250"/>
          <p14:tracePt t="57070" x="1993900" y="4044950"/>
          <p14:tracePt t="57086" x="1981200" y="4051300"/>
          <p14:tracePt t="57103" x="1955800" y="4064000"/>
          <p14:tracePt t="57123" x="1949450" y="4070350"/>
          <p14:tracePt t="57136" x="1936750" y="4076700"/>
          <p14:tracePt t="57152" x="1924050" y="4076700"/>
          <p14:tracePt t="57169" x="1917700" y="4083050"/>
          <p14:tracePt t="57186" x="1905000" y="4089400"/>
          <p14:tracePt t="57207" x="1898650" y="4089400"/>
          <p14:tracePt t="57220" x="1905000" y="4089400"/>
          <p14:tracePt t="57531" x="1911350" y="4089400"/>
          <p14:tracePt t="57540" x="1917700" y="4089400"/>
          <p14:tracePt t="57551" x="1930400" y="4089400"/>
          <p14:tracePt t="57568" x="1936750" y="4089400"/>
          <p14:tracePt t="57588" x="1943100" y="4089400"/>
          <p14:tracePt t="57604" x="1974850" y="4089400"/>
          <p14:tracePt t="57621" x="2012950" y="4089400"/>
          <p14:tracePt t="57636" x="2063750" y="4089400"/>
          <p14:tracePt t="57653" x="2120900" y="4089400"/>
          <p14:tracePt t="57669" x="2184400" y="4095750"/>
          <p14:tracePt t="57686" x="2247900" y="4114800"/>
          <p14:tracePt t="57703" x="2317750" y="4127500"/>
          <p14:tracePt t="57720" x="2362200" y="4140200"/>
          <p14:tracePt t="57720" x="2387600" y="4140200"/>
          <p14:tracePt t="57740" x="2425700" y="4146550"/>
          <p14:tracePt t="57752" x="2508250" y="4165600"/>
          <p14:tracePt t="57752" x="2578100" y="4184650"/>
          <p14:tracePt t="57772" x="2724150" y="4210050"/>
          <p14:tracePt t="57785" x="2813050" y="4222750"/>
          <p14:tracePt t="57805" x="2819400" y="4222750"/>
          <p14:tracePt t="58292" x="2832100" y="4222750"/>
          <p14:tracePt t="58308" x="2844800" y="4222750"/>
          <p14:tracePt t="58317" x="2851150" y="4222750"/>
          <p14:tracePt t="58323" x="2857500" y="4222750"/>
          <p14:tracePt t="58340" x="2863850" y="4222750"/>
          <p14:tracePt t="60123" x="2870200" y="4222750"/>
          <p14:tracePt t="60484" x="2889250" y="4229100"/>
          <p14:tracePt t="60491" x="2895600" y="4229100"/>
          <p14:tracePt t="60500" x="2908300" y="4241800"/>
          <p14:tracePt t="60517" x="2921000" y="4241800"/>
          <p14:tracePt t="60534" x="2933700" y="4248150"/>
          <p14:tracePt t="60550" x="2940050" y="4248150"/>
          <p14:tracePt t="60566" x="2946400" y="4248150"/>
          <p14:tracePt t="60583" x="2952750" y="4254500"/>
          <p14:tracePt t="60600" x="2959100" y="4254500"/>
          <p14:tracePt t="60617" x="2965450" y="4254500"/>
          <p14:tracePt t="60633" x="2978150" y="4254500"/>
          <p14:tracePt t="60649" x="2997200" y="4254500"/>
          <p14:tracePt t="60669" x="3009900" y="4254500"/>
          <p14:tracePt t="60684" x="3041650" y="4254500"/>
          <p14:tracePt t="60700" x="3079750" y="4260850"/>
          <p14:tracePt t="60716" x="3098800" y="4260850"/>
          <p14:tracePt t="60734" x="3130550" y="4260850"/>
          <p14:tracePt t="60750" x="3155950" y="4260850"/>
          <p14:tracePt t="60767" x="3168650" y="4260850"/>
          <p14:tracePt t="60784" x="3194050" y="4260850"/>
          <p14:tracePt t="60800" x="3200400" y="4260850"/>
          <p14:tracePt t="60816" x="3213100" y="4254500"/>
          <p14:tracePt t="60816" x="3219450" y="4241800"/>
          <p14:tracePt t="60836" x="3225800" y="4241800"/>
          <p14:tracePt t="60849" x="3238500" y="4229100"/>
          <p14:tracePt t="60869" x="3244850" y="4222750"/>
          <p14:tracePt t="60884" x="3251200" y="4216400"/>
          <p14:tracePt t="60900" x="3257550" y="4216400"/>
          <p14:tracePt t="60940" x="3257550" y="4210050"/>
          <p14:tracePt t="60957" x="3263900" y="4203700"/>
          <p14:tracePt t="60980" x="3263900" y="4197350"/>
          <p14:tracePt t="60996" x="3263900" y="4191000"/>
          <p14:tracePt t="68095" x="3244850" y="4191000"/>
          <p14:tracePt t="68900" x="3181350" y="4191000"/>
          <p14:tracePt t="68907" x="3105150" y="4191000"/>
          <p14:tracePt t="68915" x="2971800" y="4197350"/>
          <p14:tracePt t="68926" x="2673350" y="4203700"/>
          <p14:tracePt t="68943" x="2470150" y="4210050"/>
          <p14:tracePt t="68959" x="2254250" y="4222750"/>
          <p14:tracePt t="68977" x="2108200" y="4235450"/>
          <p14:tracePt t="68977" x="2076450" y="4235450"/>
          <p14:tracePt t="68997" x="2057400" y="4235450"/>
          <p14:tracePt t="69008" x="2032000" y="4235450"/>
          <p14:tracePt t="69025" x="2025650" y="4235450"/>
          <p14:tracePt t="69051" x="2012950" y="4248150"/>
          <p14:tracePt t="69059" x="1968500" y="4273550"/>
          <p14:tracePt t="69075" x="1936750" y="4286250"/>
          <p14:tracePt t="69092" x="1911350" y="4311650"/>
          <p14:tracePt t="69109" x="1905000" y="4318000"/>
          <p14:tracePt t="69125" x="1905000" y="4324350"/>
          <p14:tracePt t="69144" x="1898650" y="4324350"/>
          <p14:tracePt t="69158" x="1898650" y="4330700"/>
          <p14:tracePt t="69175" x="1866900" y="4368800"/>
          <p14:tracePt t="69192" x="1816100" y="4419600"/>
          <p14:tracePt t="69208" x="1784350" y="4476750"/>
          <p14:tracePt t="69208" x="1765300" y="4495800"/>
          <p14:tracePt t="69227" x="1758950" y="4514850"/>
          <p14:tracePt t="69244" x="1758950" y="4521200"/>
          <p14:tracePt t="69348" x="1746250" y="4527550"/>
          <p14:tracePt t="69356" x="1727200" y="4540250"/>
          <p14:tracePt t="69364" x="1714500" y="4552950"/>
          <p14:tracePt t="69375" x="1689100" y="4565650"/>
          <p14:tracePt t="69393" x="1676400" y="4572000"/>
          <p14:tracePt t="70308" x="1676400" y="4578350"/>
          <p14:tracePt t="70556" x="1670050" y="4578350"/>
          <p14:tracePt t="70579" x="1670050" y="4584700"/>
          <p14:tracePt t="70588" x="1663700" y="4591050"/>
          <p14:tracePt t="70596" x="1657350" y="4597400"/>
          <p14:tracePt t="70612" x="1644650" y="4603750"/>
          <p14:tracePt t="70624" x="1631950" y="4622800"/>
          <p14:tracePt t="70624" x="1619250" y="4635500"/>
          <p14:tracePt t="70648" x="1606550" y="4641850"/>
          <p14:tracePt t="70657" x="1587500" y="4667250"/>
          <p14:tracePt t="70676" x="1587500" y="4673600"/>
          <p14:tracePt t="70691" x="1581150" y="4673600"/>
          <p14:tracePt t="70820" x="1593850" y="4679950"/>
          <p14:tracePt t="71012" x="1612900" y="4692650"/>
          <p14:tracePt t="71019" x="1663700" y="4711700"/>
          <p14:tracePt t="71028" x="1682750" y="4711700"/>
          <p14:tracePt t="71040" x="1784350" y="4749800"/>
          <p14:tracePt t="71057" x="1854200" y="4762500"/>
          <p14:tracePt t="71073" x="1898650" y="4768850"/>
          <p14:tracePt t="71092" x="1911350" y="4768850"/>
          <p14:tracePt t="71109" x="1936750" y="4768850"/>
          <p14:tracePt t="71125" x="1968500" y="4768850"/>
          <p14:tracePt t="71141" x="2025650" y="4768850"/>
          <p14:tracePt t="71158" x="2146300" y="4762500"/>
          <p14:tracePt t="71176" x="2292350" y="4749800"/>
          <p14:tracePt t="71192" x="2413000" y="4737100"/>
          <p14:tracePt t="71207" x="2533650" y="4711700"/>
          <p14:tracePt t="71225" x="2609850" y="4711700"/>
          <p14:tracePt t="71225" x="2635250" y="4711700"/>
          <p14:tracePt t="71245" x="2654300" y="4711700"/>
          <p14:tracePt t="71257" x="2705100" y="4711700"/>
          <p14:tracePt t="71276" x="2730500" y="4718050"/>
          <p14:tracePt t="71293" x="2736850" y="4718050"/>
          <p14:tracePt t="71581" x="2743200" y="4718050"/>
          <p14:tracePt t="71588" x="2787650" y="4718050"/>
          <p14:tracePt t="71596" x="2851150" y="4718050"/>
          <p14:tracePt t="71607" x="3035300" y="4711700"/>
          <p14:tracePt t="71626" x="3206750" y="4699000"/>
          <p14:tracePt t="71641" x="3346450" y="4692650"/>
          <p14:tracePt t="71641" x="3429000" y="4686300"/>
          <p14:tracePt t="71660" x="3549650" y="4686300"/>
          <p14:tracePt t="71676" x="3625850" y="4699000"/>
          <p14:tracePt t="71692" x="3689350" y="4705350"/>
          <p14:tracePt t="71709" x="3752850" y="4711700"/>
          <p14:tracePt t="71724" x="3790950" y="4718050"/>
          <p14:tracePt t="71742" x="3822700" y="4718050"/>
          <p14:tracePt t="71757" x="3841750" y="4718050"/>
          <p14:tracePt t="71774" x="3848100" y="4711700"/>
          <p14:tracePt t="71790" x="3854450" y="4711700"/>
          <p14:tracePt t="71807" x="3860800" y="4711700"/>
          <p14:tracePt t="73590" x="3860800" y="4705350"/>
          <p14:tracePt t="74236" x="3892550" y="4686300"/>
          <p14:tracePt t="74244" x="3917950" y="4679950"/>
          <p14:tracePt t="74254" x="3937000" y="4660900"/>
          <p14:tracePt t="74271" x="3943350" y="4654550"/>
          <p14:tracePt t="74288" x="3949700" y="4654550"/>
          <p14:tracePt t="74304" x="3924300" y="4660900"/>
          <p14:tracePt t="74515" x="3905250" y="4673600"/>
          <p14:tracePt t="74523" x="3860800" y="4673600"/>
          <p14:tracePt t="74537" x="3702050" y="4679950"/>
          <p14:tracePt t="74556" x="3530600" y="4679950"/>
          <p14:tracePt t="74572" x="3397250" y="4679950"/>
          <p14:tracePt t="74588" x="3168650" y="4679950"/>
          <p14:tracePt t="74605" x="2971800" y="4679950"/>
          <p14:tracePt t="74623" x="2825750" y="4679950"/>
          <p14:tracePt t="74638" x="2667000" y="4679950"/>
          <p14:tracePt t="74655" x="2546350" y="4679950"/>
          <p14:tracePt t="74671" x="2514600" y="4679950"/>
          <p14:tracePt t="74687" x="2508250" y="4679950"/>
          <p14:tracePt t="74704" x="2457450" y="4679950"/>
          <p14:tracePt t="74721" x="2406650" y="4679950"/>
          <p14:tracePt t="74721" x="2381250" y="4679950"/>
          <p14:tracePt t="74739" x="2343150" y="4686300"/>
          <p14:tracePt t="74755" x="2305050" y="4686300"/>
          <p14:tracePt t="74771" x="2266950" y="4692650"/>
          <p14:tracePt t="74787" x="2247900" y="4705350"/>
          <p14:tracePt t="74803" x="2178050" y="4730750"/>
          <p14:tracePt t="74820" x="2120900" y="4743450"/>
          <p14:tracePt t="74837" x="2082800" y="4743450"/>
          <p14:tracePt t="74854" x="2076450" y="4749800"/>
          <p14:tracePt t="74872" x="2063750" y="4756150"/>
          <p14:tracePt t="74887" x="2044700" y="4768850"/>
          <p14:tracePt t="74904" x="1987550" y="4813300"/>
          <p14:tracePt t="74921" x="1917700" y="4838700"/>
          <p14:tracePt t="74937" x="1860550" y="4851400"/>
          <p14:tracePt t="74937" x="1847850" y="4857750"/>
          <p14:tracePt t="74955" x="1816100" y="4864100"/>
          <p14:tracePt t="74971" x="1803400" y="4876800"/>
          <p14:tracePt t="74989" x="1784350" y="4895850"/>
          <p14:tracePt t="75003" x="1771650" y="4914900"/>
          <p14:tracePt t="75020" x="1765300" y="4921250"/>
          <p14:tracePt t="75036" x="1758950" y="4933950"/>
          <p14:tracePt t="75054" x="1739900" y="4946650"/>
          <p14:tracePt t="75070" x="1727200" y="4953000"/>
          <p14:tracePt t="75087" x="1714500" y="4972050"/>
          <p14:tracePt t="75104" x="1708150" y="4972050"/>
          <p14:tracePt t="75120" x="1701800" y="4978400"/>
          <p14:tracePt t="75136" x="1701800" y="4984750"/>
          <p14:tracePt t="75155" x="1695450" y="4991100"/>
          <p14:tracePt t="75171" x="1689100" y="4991100"/>
          <p14:tracePt t="76066" x="1714500" y="4997450"/>
          <p14:tracePt t="76396" x="1778000" y="5016500"/>
          <p14:tracePt t="76404" x="1841500" y="5022850"/>
          <p14:tracePt t="76411" x="1905000" y="5048250"/>
          <p14:tracePt t="76420" x="2025650" y="5080000"/>
          <p14:tracePt t="76436" x="2139950" y="5118100"/>
          <p14:tracePt t="76453" x="2203450" y="5124450"/>
          <p14:tracePt t="76470" x="2247900" y="5124450"/>
          <p14:tracePt t="76488" x="2286000" y="5124450"/>
          <p14:tracePt t="76503" x="2311400" y="5124450"/>
          <p14:tracePt t="76520" x="2336800" y="5124450"/>
          <p14:tracePt t="76537" x="2362200" y="5124450"/>
          <p14:tracePt t="76553" x="2387600" y="5124450"/>
          <p14:tracePt t="76553" x="2400300" y="5124450"/>
          <p14:tracePt t="76572" x="2413000" y="5124450"/>
          <p14:tracePt t="76587" x="2425700" y="5124450"/>
          <p14:tracePt t="76604" x="2444750" y="5124450"/>
          <p14:tracePt t="76619" x="2451100" y="5124450"/>
          <p14:tracePt t="76676" x="2457450" y="5124450"/>
          <p14:tracePt t="76684" x="2463800" y="5124450"/>
          <p14:tracePt t="76692" x="2482850" y="5124450"/>
          <p14:tracePt t="76702" x="2495550" y="5124450"/>
          <p14:tracePt t="76719" x="2514600" y="5124450"/>
          <p14:tracePt t="76736" x="2540000" y="5124450"/>
          <p14:tracePt t="76753" x="2552700" y="5124450"/>
          <p14:tracePt t="76769" x="2559050" y="5124450"/>
          <p14:tracePt t="76788" x="2565400" y="5124450"/>
          <p14:tracePt t="76802" x="2571750" y="5124450"/>
          <p14:tracePt t="76828" x="2578100" y="5124450"/>
          <p14:tracePt t="76844" x="2584450" y="5124450"/>
          <p14:tracePt t="76853" x="2584450" y="5118100"/>
          <p14:tracePt t="76876" x="2590800" y="5111750"/>
          <p14:tracePt t="76885" x="2597150" y="5105400"/>
          <p14:tracePt t="76903" x="2603500" y="5105400"/>
          <p14:tracePt t="76919" x="2609850" y="5099050"/>
          <p14:tracePt t="76936" x="2616200" y="5099050"/>
          <p14:tracePt t="76952" x="2616200" y="5092700"/>
          <p14:tracePt t="76969" x="2622550" y="5092700"/>
          <p14:tracePt t="77012" x="2628900" y="5092700"/>
          <p14:tracePt t="77051" x="2641600" y="5092700"/>
          <p14:tracePt t="77067" x="2647950" y="5092700"/>
          <p14:tracePt t="77083" x="2654300" y="5092700"/>
          <p14:tracePt t="77091" x="2660650" y="5092700"/>
          <p14:tracePt t="77108" x="2667000" y="5092700"/>
          <p14:tracePt t="77119" x="2673350" y="5092700"/>
          <p14:tracePt t="77135" x="2679700" y="5092700"/>
          <p14:tracePt t="77153" x="2692400" y="5092700"/>
          <p14:tracePt t="77169" x="2698750" y="5092700"/>
          <p14:tracePt t="77186" x="2705100" y="5092700"/>
          <p14:tracePt t="78104" x="2711450" y="5092700"/>
          <p14:tracePt t="78284" x="2724150" y="5092700"/>
          <p14:tracePt t="78292" x="2743200" y="5092700"/>
          <p14:tracePt t="78301" x="2755900" y="5092700"/>
          <p14:tracePt t="78318" x="2762250" y="5092700"/>
          <p14:tracePt t="78335" x="2774950" y="5092700"/>
          <p14:tracePt t="78571" x="2838450" y="5092700"/>
          <p14:tracePt t="78579" x="2921000" y="5092700"/>
          <p14:tracePt t="78588" x="2997200" y="5092700"/>
          <p14:tracePt t="78600" x="3295650" y="5124450"/>
          <p14:tracePt t="78600" x="3511550" y="5168900"/>
          <p14:tracePt t="78621" x="3930650" y="5289550"/>
          <p14:tracePt t="78635" x="4318000" y="5378450"/>
          <p14:tracePt t="78653" x="4540250" y="5435600"/>
          <p14:tracePt t="78667" x="4654550" y="5461000"/>
          <p14:tracePt t="78684" x="4762500" y="5473700"/>
          <p14:tracePt t="78701" x="4838700" y="5473700"/>
          <p14:tracePt t="78718" x="4857750" y="5473700"/>
          <p14:tracePt t="78980" x="4908550" y="5473700"/>
          <p14:tracePt t="78988" x="4965700" y="5467350"/>
          <p14:tracePt t="79000" x="5156200" y="5461000"/>
          <p14:tracePt t="79000" x="5251450" y="5448300"/>
          <p14:tracePt t="79021" x="5321300" y="5448300"/>
          <p14:tracePt t="79033" x="5378450" y="5435600"/>
          <p14:tracePt t="79033" x="5391150" y="5435600"/>
          <p14:tracePt t="79051" x="5397500" y="5435600"/>
          <p14:tracePt t="79067" x="5410200" y="5429250"/>
          <p14:tracePt t="79107" x="5416550" y="5429250"/>
          <p14:tracePt t="79115" x="5441950" y="5429250"/>
          <p14:tracePt t="79123" x="5461000" y="5429250"/>
          <p14:tracePt t="79133" x="5530850" y="5410200"/>
          <p14:tracePt t="79150" x="5588000" y="5403850"/>
          <p14:tracePt t="79167" x="5638800" y="5403850"/>
          <p14:tracePt t="79184" x="5676900" y="5397500"/>
          <p14:tracePt t="79200" x="5727700" y="5397500"/>
          <p14:tracePt t="79217" x="5765800" y="5397500"/>
          <p14:tracePt t="79217" x="5778500" y="5403850"/>
          <p14:tracePt t="79236" x="5791200" y="5403850"/>
          <p14:tracePt t="79250" x="5803900" y="5403850"/>
          <p14:tracePt t="79267" x="5810250" y="5403850"/>
          <p14:tracePt t="79349" x="5822950" y="5403850"/>
          <p14:tracePt t="79356" x="5848350" y="5378450"/>
          <p14:tracePt t="79366" x="5880100" y="5340350"/>
          <p14:tracePt t="79384" x="5892800" y="5302250"/>
          <p14:tracePt t="79401" x="5892800" y="5295900"/>
          <p14:tracePt t="79436" x="5892800" y="5289550"/>
          <p14:tracePt t="79452" x="5886450" y="5283200"/>
          <p14:tracePt t="79460" x="5880100" y="5276850"/>
          <p14:tracePt t="79468" x="5873750" y="5264150"/>
          <p14:tracePt t="79484" x="5848350" y="5238750"/>
          <p14:tracePt t="79501" x="5797550" y="5175250"/>
          <p14:tracePt t="79519" x="5740400" y="5105400"/>
          <p14:tracePt t="79534" x="5740400" y="5099050"/>
          <p14:tracePt t="79550" x="5765800" y="5086350"/>
          <p14:tracePt t="79567" x="5822950" y="5060950"/>
          <p14:tracePt t="79584" x="5861050" y="5060950"/>
          <p14:tracePt t="79601" x="5886450" y="5041900"/>
          <p14:tracePt t="79601" x="5899150" y="5041900"/>
          <p14:tracePt t="79621" x="5911850" y="5029200"/>
          <p14:tracePt t="79633" x="5930900" y="5022850"/>
          <p14:tracePt t="79651" x="5937250" y="5022850"/>
          <p14:tracePt t="79668" x="5949950" y="5022850"/>
          <p14:tracePt t="79684" x="5956300" y="5022850"/>
          <p14:tracePt t="79709" x="5956300" y="5016500"/>
          <p14:tracePt t="79716" x="5962650" y="5016500"/>
          <p14:tracePt t="79733" x="5975350" y="5016500"/>
          <p14:tracePt t="79751" x="5981700" y="5016500"/>
          <p14:tracePt t="79767" x="5994400" y="5016500"/>
          <p14:tracePt t="79784" x="6007100" y="5016500"/>
          <p14:tracePt t="80117" x="6013450" y="5016500"/>
          <p14:tracePt t="80124" x="6026150" y="5016500"/>
          <p14:tracePt t="80140" x="6032500" y="5022850"/>
          <p14:tracePt t="80156" x="6038850" y="5022850"/>
          <p14:tracePt t="80166" x="6045200" y="5022850"/>
          <p14:tracePt t="80183" x="6026150" y="5022850"/>
          <p14:tracePt t="80843" x="6019800" y="5022850"/>
          <p14:tracePt t="80852" x="6013450" y="5022850"/>
          <p14:tracePt t="80860" x="6000750" y="5022850"/>
          <p14:tracePt t="80868" x="5969000" y="5022850"/>
          <p14:tracePt t="80884" x="5937250" y="5022850"/>
          <p14:tracePt t="80900" x="5905500" y="5029200"/>
          <p14:tracePt t="80916" x="5842000" y="5029200"/>
          <p14:tracePt t="80933" x="5734050" y="5029200"/>
          <p14:tracePt t="80949" x="5588000" y="4997450"/>
          <p14:tracePt t="80966" x="5219700" y="4921250"/>
          <p14:tracePt t="80983" x="4902200" y="4864100"/>
          <p14:tracePt t="81000" x="4476750" y="4781550"/>
          <p14:tracePt t="81016" x="3917950" y="4775200"/>
          <p14:tracePt t="81033" x="3416300" y="4775200"/>
          <p14:tracePt t="81033" x="3206750" y="4775200"/>
          <p14:tracePt t="81052" x="3149600" y="4775200"/>
          <p14:tracePt t="81065" x="3143250" y="4775200"/>
          <p14:tracePt t="81083" x="3130550" y="4775200"/>
          <p14:tracePt t="81100" x="3073400" y="4781550"/>
          <p14:tracePt t="81118" x="2978150" y="4794250"/>
          <p14:tracePt t="81132" x="2876550" y="4806950"/>
          <p14:tracePt t="81150" x="2838450" y="4819650"/>
          <p14:tracePt t="81166" x="2825750" y="4819650"/>
          <p14:tracePt t="81404" x="2781300" y="4819650"/>
          <p14:tracePt t="81412" x="2673350" y="4832350"/>
          <p14:tracePt t="81420" x="2533650" y="4838700"/>
          <p14:tracePt t="81432" x="2152650" y="4838700"/>
          <p14:tracePt t="81449" x="1619250" y="4851400"/>
          <p14:tracePt t="81449" x="1422400" y="4870450"/>
          <p14:tracePt t="81468" x="1282700" y="4870450"/>
          <p14:tracePt t="81468" x="1219200" y="4876800"/>
          <p14:tracePt t="81484" x="1136650" y="4876800"/>
          <p14:tracePt t="81502" x="1130300" y="4876800"/>
          <p14:tracePt t="81515" x="1130300" y="4883150"/>
          <p14:tracePt t="81540" x="1111250" y="4902200"/>
          <p14:tracePt t="81548" x="1047750" y="4927600"/>
          <p14:tracePt t="81565" x="971550" y="4946650"/>
          <p14:tracePt t="81582" x="895350" y="4959350"/>
          <p14:tracePt t="81599" x="844550" y="4959350"/>
          <p14:tracePt t="81617" x="774700" y="4984750"/>
          <p14:tracePt t="81632" x="730250" y="4997450"/>
          <p14:tracePt t="81649" x="673100" y="5022850"/>
          <p14:tracePt t="81649" x="635000" y="5041900"/>
          <p14:tracePt t="81668" x="609600" y="5054600"/>
          <p14:tracePt t="81681" x="552450" y="5099050"/>
          <p14:tracePt t="81700" x="552450" y="5105400"/>
          <p14:tracePt t="81716" x="546100" y="5105400"/>
          <p14:tracePt t="81731" x="546100" y="5111750"/>
          <p14:tracePt t="81756" x="546100" y="5130800"/>
          <p14:tracePt t="81780" x="539750" y="5143500"/>
          <p14:tracePt t="81788" x="539750" y="5156200"/>
          <p14:tracePt t="81799" x="539750" y="5181600"/>
          <p14:tracePt t="81817" x="558800" y="5200650"/>
          <p14:tracePt t="81832" x="584200" y="5226050"/>
          <p14:tracePt t="81849" x="596900" y="5232400"/>
          <p14:tracePt t="81867" x="596900" y="5238750"/>
          <p14:tracePt t="81881" x="603250" y="5251450"/>
          <p14:tracePt t="81940" x="635000" y="5264150"/>
          <p14:tracePt t="81947" x="666750" y="5289550"/>
          <p14:tracePt t="81956" x="673100" y="5302250"/>
          <p14:tracePt t="81964" x="723900" y="5353050"/>
          <p14:tracePt t="81982" x="774700" y="5372100"/>
          <p14:tracePt t="82000" x="793750" y="5378450"/>
          <p14:tracePt t="82015" x="819150" y="5378450"/>
          <p14:tracePt t="82031" x="844550" y="5378450"/>
          <p14:tracePt t="82049" x="876300" y="5378450"/>
          <p14:tracePt t="82065" x="901700" y="5378450"/>
          <p14:tracePt t="82081" x="908050" y="5378450"/>
          <p14:tracePt t="82097" x="927100" y="5378450"/>
          <p14:tracePt t="82116" x="946150" y="5372100"/>
          <p14:tracePt t="82131" x="965200" y="5372100"/>
          <p14:tracePt t="82148" x="977900" y="5372100"/>
          <p14:tracePt t="82164" x="990600" y="5378450"/>
          <p14:tracePt t="82181" x="1016000" y="5378450"/>
          <p14:tracePt t="82198" x="1035050" y="5378450"/>
          <p14:tracePt t="82214" x="1047750" y="5378450"/>
          <p14:tracePt t="82231" x="1060450" y="5378450"/>
          <p14:tracePt t="83128" x="1073150" y="5384800"/>
          <p14:tracePt t="83636" x="1092200" y="5403850"/>
          <p14:tracePt t="83646" x="1123950" y="5403850"/>
          <p14:tracePt t="83652" x="1181100" y="5403850"/>
          <p14:tracePt t="83663" x="1276350" y="5416550"/>
          <p14:tracePt t="83679" x="1390650" y="5467350"/>
          <p14:tracePt t="83696" x="1460500" y="5499100"/>
          <p14:tracePt t="83696" x="1504950" y="5511800"/>
          <p14:tracePt t="83716" x="1562100" y="5524500"/>
          <p14:tracePt t="83716" x="1612900" y="5537200"/>
          <p14:tracePt t="83731" x="1720850" y="5575300"/>
          <p14:tracePt t="83750" x="1790700" y="5600700"/>
          <p14:tracePt t="83764" x="1828800" y="5607050"/>
          <p14:tracePt t="83780" x="1860550" y="5607050"/>
          <p14:tracePt t="83797" x="1885950" y="5613400"/>
          <p14:tracePt t="83814" x="1924050" y="5619750"/>
          <p14:tracePt t="83832" x="1949450" y="5626100"/>
          <p14:tracePt t="83848" x="1955800" y="5626100"/>
          <p14:tracePt t="83863" x="1962150" y="5626100"/>
          <p14:tracePt t="83880" x="1968500" y="5632450"/>
          <p14:tracePt t="84783" x="1981200" y="5632450"/>
          <p14:tracePt t="84995" x="2032000" y="5619750"/>
          <p14:tracePt t="85004" x="2070100" y="5613400"/>
          <p14:tracePt t="85012" x="2228850" y="5588000"/>
          <p14:tracePt t="85029" x="2381250" y="5588000"/>
          <p14:tracePt t="85046" x="2520950" y="5588000"/>
          <p14:tracePt t="85063" x="2667000" y="5581650"/>
          <p14:tracePt t="85079" x="2762250" y="5581650"/>
          <p14:tracePt t="85097" x="2800350" y="5581650"/>
          <p14:tracePt t="85097" x="2813050" y="5575300"/>
          <p14:tracePt t="85116" x="2819400" y="5575300"/>
          <p14:tracePt t="85128" x="2825750" y="5575300"/>
          <p14:tracePt t="85146" x="2832100" y="5575300"/>
          <p14:tracePt t="85412" x="2844800" y="5575300"/>
          <p14:tracePt t="85427" x="2857500" y="5575300"/>
          <p14:tracePt t="85476" x="2870200" y="5575300"/>
          <p14:tracePt t="85485" x="2901950" y="5575300"/>
          <p14:tracePt t="85495" x="2965450" y="5562600"/>
          <p14:tracePt t="85512" x="3048000" y="5562600"/>
          <p14:tracePt t="85529" x="3117850" y="5562600"/>
          <p14:tracePt t="85546" x="3187700" y="5556250"/>
          <p14:tracePt t="85546" x="3225800" y="5556250"/>
          <p14:tracePt t="85564" x="3244850" y="5556250"/>
          <p14:tracePt t="85582" x="3263900" y="5556250"/>
          <p14:tracePt t="85597" x="3289300" y="5518150"/>
          <p14:tracePt t="85613" x="3352800" y="5467350"/>
          <p14:tracePt t="85629" x="3378200" y="5435600"/>
          <p14:tracePt t="85646" x="3409950" y="5403850"/>
          <p14:tracePt t="85662" x="3422650" y="5391150"/>
          <p14:tracePt t="87694" x="3435350" y="5391150"/>
          <p14:tracePt t="87780" x="3460750" y="5391150"/>
          <p14:tracePt t="87788" x="3511550" y="5384800"/>
          <p14:tracePt t="87796" x="3556000" y="5384800"/>
          <p14:tracePt t="87809" x="3879850" y="5422900"/>
          <p14:tracePt t="87829" x="4165600" y="5473700"/>
          <p14:tracePt t="87845" x="4318000" y="5505450"/>
          <p14:tracePt t="87860" x="4419600" y="5518150"/>
          <p14:tracePt t="87877" x="4470400" y="5524500"/>
          <p14:tracePt t="87894" x="4476750" y="5524500"/>
          <p14:tracePt t="88325" x="4476750" y="5530850"/>
          <p14:tracePt t="88331" x="4495800" y="5530850"/>
          <p14:tracePt t="88342" x="4527550" y="5530850"/>
          <p14:tracePt t="88359" x="4572000" y="5530850"/>
          <p14:tracePt t="88376" x="4629150" y="5518150"/>
          <p14:tracePt t="88376" x="4654550" y="5518150"/>
          <p14:tracePt t="88396" x="4692650" y="5511800"/>
          <p14:tracePt t="88409" x="4737100" y="5511800"/>
          <p14:tracePt t="88409" x="4749800" y="5505450"/>
          <p14:tracePt t="88428" x="4756150" y="5505450"/>
          <p14:tracePt t="88444" x="4762500" y="5505450"/>
          <p14:tracePt t="88459" x="4768850" y="5505450"/>
          <p14:tracePt t="88581" x="4775200" y="5499100"/>
          <p14:tracePt t="88596" x="4787900" y="5486400"/>
          <p14:tracePt t="88604" x="4794250" y="5480050"/>
          <p14:tracePt t="88611" x="4806950" y="5473700"/>
          <p14:tracePt t="88625" x="4819650" y="5435600"/>
          <p14:tracePt t="88647" x="4826000" y="5422900"/>
          <p14:tracePt t="88661" x="4826000" y="5410200"/>
          <p14:tracePt t="88676" x="4826000" y="5403850"/>
          <p14:tracePt t="88692" x="4826000" y="5397500"/>
          <p14:tracePt t="88740" x="4826000" y="5391150"/>
          <p14:tracePt t="88764" x="4826000" y="5384800"/>
          <p14:tracePt t="88788" x="4826000" y="5378450"/>
          <p14:tracePt t="88820" x="4826000" y="5372100"/>
          <p14:tracePt t="88844" x="4826000" y="5365750"/>
          <p14:tracePt t="89737" x="4819650" y="5365750"/>
          <p14:tracePt t="90147" x="4800600" y="5365750"/>
          <p14:tracePt t="90156" x="4781550" y="5365750"/>
          <p14:tracePt t="90164" x="4756150" y="5365750"/>
          <p14:tracePt t="90174" x="4730750" y="5365750"/>
          <p14:tracePt t="90191" x="4718050" y="5365750"/>
          <p14:tracePt t="90209" x="4718050" y="5372100"/>
          <p14:tracePt t="90260" x="4711700" y="5372100"/>
          <p14:tracePt t="90269" x="4711700" y="5378450"/>
          <p14:tracePt t="90276" x="4679950" y="5384800"/>
          <p14:tracePt t="90292" x="4641850" y="5397500"/>
          <p14:tracePt t="90307" x="4622800" y="5403850"/>
          <p14:tracePt t="90324" x="4591050" y="5410200"/>
          <p14:tracePt t="90341" x="4559300" y="5416550"/>
          <p14:tracePt t="90358" x="4540250" y="5429250"/>
          <p14:tracePt t="90375" x="4527550" y="5441950"/>
          <p14:tracePt t="90392" x="4502150" y="5448300"/>
          <p14:tracePt t="90408" x="4489450" y="5454650"/>
          <p14:tracePt t="90425" x="4483100" y="5461000"/>
          <p14:tracePt t="90425" x="4470400" y="5467350"/>
          <p14:tracePt t="90444" x="4470400" y="5473700"/>
          <p14:tracePt t="90459" x="4464050" y="5480050"/>
          <p14:tracePt t="90473" x="4451350" y="5480050"/>
          <p14:tracePt t="90493" x="4451350" y="5486400"/>
          <p14:tracePt t="90507" x="4445000" y="5492750"/>
          <p14:tracePt t="90524" x="4438650" y="5499100"/>
          <p14:tracePt t="90541" x="4432300" y="5499100"/>
          <p14:tracePt t="90557" x="4425950" y="5511800"/>
          <p14:tracePt t="90575" x="4425950" y="5518150"/>
          <p14:tracePt t="90590" x="4425950" y="5537200"/>
          <p14:tracePt t="90608" x="4438650" y="5568950"/>
          <p14:tracePt t="90625" x="4464050" y="5600700"/>
          <p14:tracePt t="90625" x="4476750" y="5632450"/>
          <p14:tracePt t="90646" x="4502150" y="5664200"/>
          <p14:tracePt t="90657" x="4546600" y="5721350"/>
          <p14:tracePt t="90678" x="4597400" y="5772150"/>
          <p14:tracePt t="90693" x="4622800" y="5797550"/>
          <p14:tracePt t="90710" x="4641850" y="5829300"/>
          <p14:tracePt t="90724" x="4667250" y="5848350"/>
          <p14:tracePt t="90742" x="4705350" y="5867400"/>
          <p14:tracePt t="90758" x="4724400" y="5880100"/>
          <p14:tracePt t="90774" x="4756150" y="5880100"/>
          <p14:tracePt t="90791" x="4787900" y="5880100"/>
          <p14:tracePt t="90807" x="4806950" y="5861050"/>
          <p14:tracePt t="90824" x="4806950" y="5842000"/>
          <p14:tracePt t="90840" x="4806950" y="5829300"/>
          <p14:tracePt t="90859" x="4806950" y="5822950"/>
          <p14:tracePt t="90859" x="4806950" y="5816600"/>
          <p14:tracePt t="90876" x="4806950" y="5810250"/>
          <p14:tracePt t="90894" x="4806950" y="5803900"/>
          <p14:tracePt t="90908" x="4806950" y="5797550"/>
          <p14:tracePt t="90925" x="4806950" y="5791200"/>
          <p14:tracePt t="90948" x="4806950" y="5784850"/>
          <p14:tracePt t="90963" x="4832350" y="5784850"/>
          <p14:tracePt t="91373" x="4870450" y="5772150"/>
          <p14:tracePt t="91379" x="4908550" y="5772150"/>
          <p14:tracePt t="91389" x="5029200" y="5759450"/>
          <p14:tracePt t="91406" x="5137150" y="5740400"/>
          <p14:tracePt t="91424" x="5270500" y="5727700"/>
          <p14:tracePt t="91440" x="5384800" y="5721350"/>
          <p14:tracePt t="91457" x="5448300" y="5721350"/>
          <p14:tracePt t="91457" x="5467350" y="5721350"/>
          <p14:tracePt t="91476" x="5518150" y="5721350"/>
          <p14:tracePt t="91492" x="5556250" y="5721350"/>
          <p14:tracePt t="91509" x="5568950" y="5721350"/>
          <p14:tracePt t="91523" x="5575300" y="5721350"/>
          <p14:tracePt t="91587" x="5581650" y="5715000"/>
          <p14:tracePt t="91595" x="5588000" y="5715000"/>
          <p14:tracePt t="91606" x="5594350" y="5708650"/>
          <p14:tracePt t="91623" x="5607050" y="5708650"/>
          <p14:tracePt t="91640" x="5607050" y="5702300"/>
          <p14:tracePt t="91656" x="5619750" y="5702300"/>
          <p14:tracePt t="91673" x="5632450" y="5702300"/>
          <p14:tracePt t="91693" x="5638800" y="5702300"/>
          <p14:tracePt t="91710" x="5645150" y="5702300"/>
          <p14:tracePt t="91724" x="5651500" y="5702300"/>
          <p14:tracePt t="91740" x="5657850" y="5702300"/>
          <p14:tracePt t="91756" x="5664200" y="5702300"/>
          <p14:tracePt t="91779" x="5670550" y="5702300"/>
          <p14:tracePt t="92252" x="5676900" y="5702300"/>
          <p14:tracePt t="92260" x="5683250" y="5702300"/>
          <p14:tracePt t="92272" x="5695950" y="5702300"/>
          <p14:tracePt t="92272" x="5721350" y="5695950"/>
          <p14:tracePt t="92292" x="5740400" y="5695950"/>
          <p14:tracePt t="92306" x="5797550" y="5689600"/>
          <p14:tracePt t="92324" x="5822950" y="5676900"/>
          <p14:tracePt t="92340" x="5842000" y="5657850"/>
          <p14:tracePt t="92356" x="5854700" y="5651500"/>
          <p14:tracePt t="92374" x="5867400" y="5632450"/>
          <p14:tracePt t="92390" x="5880100" y="5626100"/>
          <p14:tracePt t="92406" x="5899150" y="5619750"/>
          <p14:tracePt t="92422" x="5905500" y="5619750"/>
          <p14:tracePt t="92438" x="5911850" y="5613400"/>
          <p14:tracePt t="92460" x="5918200" y="5613400"/>
          <p14:tracePt t="92476" x="5924550" y="5607050"/>
          <p14:tracePt t="92489" x="5930900" y="5607050"/>
          <p14:tracePt t="92506" x="5943600" y="5594350"/>
          <p14:tracePt t="92522" x="5949950" y="5588000"/>
          <p14:tracePt t="92541" x="5956300" y="5588000"/>
          <p14:tracePt t="92556" x="5956300" y="5581650"/>
          <p14:tracePt t="105715" x="5949950" y="5581650"/>
          <p14:tracePt t="105948" x="5924550" y="5581650"/>
          <p14:tracePt t="105957" x="5911850" y="5581650"/>
          <p14:tracePt t="105963" x="5905500" y="5581650"/>
          <p14:tracePt t="105977" x="5880100" y="5588000"/>
          <p14:tracePt t="105998" x="5873750" y="5594350"/>
          <p14:tracePt t="106012" x="5867400" y="5594350"/>
          <p14:tracePt t="106910" x="5861050" y="5594350"/>
          <p14:tracePt t="107107" x="5848350" y="5613400"/>
          <p14:tracePt t="107116" x="5829300" y="5626100"/>
          <p14:tracePt t="107126" x="5822950" y="5632450"/>
          <p14:tracePt t="107126" x="5816600" y="5632450"/>
          <p14:tracePt t="107148" x="5810250" y="5638800"/>
          <p14:tracePt t="107159" x="5803900" y="5638800"/>
          <p14:tracePt t="107176" x="5791200" y="5638800"/>
          <p14:tracePt t="107193" x="5772150" y="5638800"/>
          <p14:tracePt t="107259" x="5746750" y="5645150"/>
          <p14:tracePt t="107269" x="5708650" y="5651500"/>
          <p14:tracePt t="107276" x="5632450" y="5664200"/>
          <p14:tracePt t="107292" x="5562600" y="5670550"/>
          <p14:tracePt t="107309" x="5505450" y="5683250"/>
          <p14:tracePt t="107327" x="5448300" y="5689600"/>
          <p14:tracePt t="107343" x="5359400" y="5695950"/>
          <p14:tracePt t="107359" x="5295900" y="5708650"/>
          <p14:tracePt t="107377" x="5175250" y="5746750"/>
          <p14:tracePt t="107377" x="5105400" y="5765800"/>
          <p14:tracePt t="107396" x="5035550" y="5778500"/>
          <p14:tracePt t="107396" x="4972050" y="5791200"/>
          <p14:tracePt t="107412" x="4876800" y="5816600"/>
          <p14:tracePt t="107428" x="4826000" y="5842000"/>
          <p14:tracePt t="107444" x="4787900" y="5861050"/>
          <p14:tracePt t="107461" x="4699000" y="5911850"/>
          <p14:tracePt t="107476" x="4610100" y="5956300"/>
          <p14:tracePt t="107494" x="4546600" y="5981700"/>
          <p14:tracePt t="107510" x="4470400" y="5994400"/>
          <p14:tracePt t="107526" x="4400550" y="6000750"/>
          <p14:tracePt t="107543" x="4349750" y="6007100"/>
          <p14:tracePt t="107560" x="4292600" y="6013450"/>
          <p14:tracePt t="107576" x="4273550" y="6013450"/>
          <p14:tracePt t="107593" x="4267200" y="6013450"/>
          <p14:tracePt t="107609" x="4260850" y="6013450"/>
          <p14:tracePt t="107626" x="4203700" y="6013450"/>
          <p14:tracePt t="108011" x="4044950" y="5975350"/>
          <p14:tracePt t="108020" x="3797300" y="5962650"/>
          <p14:tracePt t="108027" x="3619500" y="5956300"/>
          <p14:tracePt t="108042" x="2774950" y="5962650"/>
          <p14:tracePt t="108060" x="2470150" y="5937250"/>
          <p14:tracePt t="108075" x="2362200" y="5905500"/>
          <p14:tracePt t="108092" x="2247900" y="5848350"/>
          <p14:tracePt t="108109" x="2095500" y="5829300"/>
          <p14:tracePt t="108125" x="1917700" y="5829300"/>
          <p14:tracePt t="108142" x="1765300" y="5829300"/>
          <p14:tracePt t="108159" x="1638300" y="5829300"/>
          <p14:tracePt t="108175" x="1587500" y="5829300"/>
          <p14:tracePt t="108192" x="1574800" y="5829300"/>
          <p14:tracePt t="108308" x="1562100" y="5835650"/>
          <p14:tracePt t="108316" x="1549400" y="5848350"/>
          <p14:tracePt t="108325" x="1517650" y="5854700"/>
          <p14:tracePt t="108342" x="1485900" y="5854700"/>
          <p14:tracePt t="108359" x="1441450" y="5854700"/>
          <p14:tracePt t="108376" x="1397000" y="5861050"/>
          <p14:tracePt t="108376" x="1377950" y="5861050"/>
          <p14:tracePt t="108397" x="1371600" y="5861050"/>
          <p14:tracePt t="108408" x="1333500" y="5861050"/>
          <p14:tracePt t="108408" x="1327150" y="5861050"/>
          <p14:tracePt t="108428" x="1320800" y="5867400"/>
          <p14:tracePt t="108709" x="1308100" y="5880100"/>
          <p14:tracePt t="108715" x="1282700" y="5905500"/>
          <p14:tracePt t="108724" x="1250950" y="5930900"/>
          <p14:tracePt t="108743" x="1225550" y="5956300"/>
          <p14:tracePt t="108759" x="1200150" y="5962650"/>
          <p14:tracePt t="108775" x="1181100" y="5962650"/>
          <p14:tracePt t="108791" x="1174750" y="5962650"/>
          <p14:tracePt t="108807" x="1162050" y="5962650"/>
          <p14:tracePt t="108825" x="1155700" y="5962650"/>
          <p14:tracePt t="108842" x="1143000" y="5962650"/>
          <p14:tracePt t="108860" x="1136650" y="5962650"/>
          <p14:tracePt t="108875" x="1136650" y="5969000"/>
          <p14:tracePt t="109628" x="1136650" y="5975350"/>
          <p14:tracePt t="109636" x="1149350" y="5975350"/>
          <p14:tracePt t="109646" x="1174750" y="5981700"/>
          <p14:tracePt t="109657" x="1301750" y="5981700"/>
          <p14:tracePt t="109677" x="1358900" y="5981700"/>
          <p14:tracePt t="109693" x="1403350" y="5975350"/>
          <p14:tracePt t="109708" x="1441450" y="5975350"/>
          <p14:tracePt t="109725" x="1479550" y="5975350"/>
          <p14:tracePt t="109742" x="1511300" y="5975350"/>
          <p14:tracePt t="109757" x="1524000" y="5969000"/>
          <p14:tracePt t="109774" x="1543050" y="5969000"/>
          <p14:tracePt t="109790" x="1562100" y="5962650"/>
          <p14:tracePt t="109808" x="1574800" y="5962650"/>
          <p14:tracePt t="109825" x="1581150" y="5962650"/>
          <p14:tracePt t="110721" x="1587500" y="5962650"/>
          <p14:tracePt t="111301" x="1606550" y="5962650"/>
          <p14:tracePt t="111307" x="1631950" y="5956300"/>
          <p14:tracePt t="111324" x="1657350" y="5956300"/>
          <p14:tracePt t="111340" x="1695450" y="5956300"/>
          <p14:tracePt t="111357" x="1714500" y="5956300"/>
          <p14:tracePt t="111374" x="1733550" y="5956300"/>
          <p14:tracePt t="111389" x="1758950" y="5962650"/>
          <p14:tracePt t="111406" x="1797050" y="5962650"/>
          <p14:tracePt t="111423" x="1822450" y="5962650"/>
          <p14:tracePt t="111440" x="1828800" y="5962650"/>
          <p14:tracePt t="111456" x="1854200" y="5956300"/>
          <p14:tracePt t="111473" x="1924050" y="5956300"/>
          <p14:tracePt t="111473" x="1949450" y="5956300"/>
          <p14:tracePt t="111493" x="2051050" y="5956300"/>
          <p14:tracePt t="111508" x="2127250" y="5969000"/>
          <p14:tracePt t="111524" x="2184400" y="5975350"/>
          <p14:tracePt t="111541" x="2228850" y="5981700"/>
          <p14:tracePt t="111556" x="2260600" y="5988050"/>
          <p14:tracePt t="111573" x="2292350" y="5994400"/>
          <p14:tracePt t="111590" x="2324100" y="6007100"/>
          <p14:tracePt t="111606" x="2374900" y="6026150"/>
          <p14:tracePt t="111624" x="2432050" y="6038850"/>
          <p14:tracePt t="111640" x="2501900" y="6051550"/>
          <p14:tracePt t="111657" x="2584450" y="6070600"/>
          <p14:tracePt t="111673" x="2628900" y="6083300"/>
          <p14:tracePt t="111673" x="2647950" y="6096000"/>
          <p14:tracePt t="111693" x="2667000" y="6102350"/>
          <p14:tracePt t="111705" x="2724150" y="6115050"/>
          <p14:tracePt t="111724" x="2755900" y="6121400"/>
          <p14:tracePt t="111742" x="2800350" y="6121400"/>
          <p14:tracePt t="111756" x="2813050" y="6127750"/>
          <p14:tracePt t="111773" x="2819400" y="6127750"/>
          <p14:tracePt t="111789" x="2825750" y="6127750"/>
          <p14:tracePt t="112035" x="2876550" y="6127750"/>
          <p14:tracePt t="112043" x="2971800" y="6121400"/>
          <p14:tracePt t="112054" x="3213100" y="6115050"/>
          <p14:tracePt t="112072" x="3409950" y="6108700"/>
          <p14:tracePt t="112089" x="3524250" y="6096000"/>
          <p14:tracePt t="112089" x="3575050" y="6096000"/>
          <p14:tracePt t="112108" x="3670300" y="6096000"/>
          <p14:tracePt t="112125" x="3740150" y="6096000"/>
          <p14:tracePt t="112140" x="3784600" y="6096000"/>
          <p14:tracePt t="112155" x="3816350" y="6083300"/>
          <p14:tracePt t="112173" x="3829050" y="6083300"/>
          <p14:tracePt t="112190" x="3848100" y="6083300"/>
          <p14:tracePt t="112516" x="3879850" y="6083300"/>
          <p14:tracePt t="112523" x="3956050" y="6076950"/>
          <p14:tracePt t="112540" x="4044950" y="6064250"/>
          <p14:tracePt t="112556" x="4114800" y="6057900"/>
          <p14:tracePt t="112572" x="4184650" y="6057900"/>
          <p14:tracePt t="112589" x="4229100" y="6057900"/>
          <p14:tracePt t="112605" x="4248150" y="6057900"/>
          <p14:tracePt t="112622" x="4273550" y="6057900"/>
          <p14:tracePt t="112639" x="4286250" y="6057900"/>
          <p14:tracePt t="112655" x="4298950" y="6051550"/>
          <p14:tracePt t="112672" x="4318000" y="6051550"/>
          <p14:tracePt t="112672" x="4324350" y="6051550"/>
          <p14:tracePt t="112692" x="4337050" y="6051550"/>
          <p14:tracePt t="112708" x="4356100" y="6051550"/>
          <p14:tracePt t="112724" x="4368800" y="6051550"/>
          <p14:tracePt t="112740" x="4375150" y="6051550"/>
          <p14:tracePt t="112754" x="4381500" y="6051550"/>
          <p14:tracePt t="112771" x="4381500" y="60452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0" y="620856"/>
            <a:ext cx="6240016" cy="1384995"/>
          </a:xfrm>
          <a:prstGeom prst="rect">
            <a:avLst/>
          </a:prstGeom>
          <a:solidFill>
            <a:srgbClr val="EFEFFB"/>
          </a:solidFill>
          <a:ln w="28575">
            <a:solidFill>
              <a:srgbClr val="0000CC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sz="2400" b="1" dirty="0" err="1"/>
              <a:t>Climate</a:t>
            </a:r>
            <a:r>
              <a:rPr lang="fr-FR" sz="2400" b="1" dirty="0"/>
              <a:t> </a:t>
            </a:r>
            <a:r>
              <a:rPr lang="fr-FR" sz="2400" b="1" dirty="0" err="1"/>
              <a:t>warming</a:t>
            </a:r>
            <a:r>
              <a:rPr lang="fr-FR" sz="2400" b="1" dirty="0"/>
              <a:t> </a:t>
            </a:r>
            <a:r>
              <a:rPr lang="fr-FR" sz="1800" dirty="0"/>
              <a:t>: </a:t>
            </a:r>
            <a:endParaRPr lang="fr-FR" sz="1800" dirty="0" smtClean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sz="2000" dirty="0"/>
              <a:t> </a:t>
            </a:r>
            <a:r>
              <a:rPr lang="fr-FR" sz="2000" dirty="0" smtClean="0"/>
              <a:t>  change </a:t>
            </a:r>
            <a:r>
              <a:rPr lang="fr-FR" sz="2000" dirty="0"/>
              <a:t>in </a:t>
            </a:r>
            <a:r>
              <a:rPr lang="fr-FR" sz="2000" dirty="0" smtClean="0"/>
              <a:t>tropical convective </a:t>
            </a:r>
            <a:r>
              <a:rPr lang="fr-FR" sz="2000" dirty="0" err="1"/>
              <a:t>intensity</a:t>
            </a:r>
            <a:r>
              <a:rPr lang="fr-FR" sz="2000" dirty="0"/>
              <a:t> &amp; organisation </a:t>
            </a:r>
            <a:r>
              <a:rPr lang="fr-FR" sz="2000" dirty="0" smtClean="0"/>
              <a:t>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sz="2000" dirty="0" smtClean="0"/>
              <a:t>	-&gt; </a:t>
            </a:r>
            <a:r>
              <a:rPr lang="fr-FR" sz="2000" dirty="0"/>
              <a:t>size &amp; </a:t>
            </a:r>
            <a:r>
              <a:rPr lang="fr-FR" sz="2000" dirty="0" err="1"/>
              <a:t>emissivity</a:t>
            </a:r>
            <a:r>
              <a:rPr lang="fr-FR" sz="2000" dirty="0"/>
              <a:t> structure of cirrus </a:t>
            </a:r>
            <a:r>
              <a:rPr lang="fr-FR" sz="2000" dirty="0" err="1"/>
              <a:t>anvils</a:t>
            </a:r>
            <a:r>
              <a:rPr lang="fr-FR" sz="2000" dirty="0"/>
              <a:t>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sz="2000" dirty="0"/>
              <a:t>	</a:t>
            </a:r>
            <a:r>
              <a:rPr lang="fr-FR" sz="2000" dirty="0" smtClean="0"/>
              <a:t>-&gt; </a:t>
            </a:r>
            <a:r>
              <a:rPr lang="fr-FR" sz="2000" dirty="0" err="1"/>
              <a:t>heating</a:t>
            </a:r>
            <a:r>
              <a:rPr lang="fr-FR" sz="2000" dirty="0"/>
              <a:t> gradients -&gt; large-</a:t>
            </a:r>
            <a:r>
              <a:rPr lang="fr-FR" sz="2000" dirty="0" err="1"/>
              <a:t>scale</a:t>
            </a:r>
            <a:r>
              <a:rPr lang="fr-FR" sz="2000" dirty="0"/>
              <a:t> circulation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6278" y="3326795"/>
            <a:ext cx="12038394" cy="2985433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alibri" panose="020F0502020204030204" pitchFamily="34" charset="0"/>
              </a:rPr>
              <a:t>To </a:t>
            </a:r>
            <a:r>
              <a:rPr lang="fr-FR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advance</a:t>
            </a:r>
            <a:r>
              <a:rPr lang="fr-FR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our</a:t>
            </a:r>
            <a:r>
              <a:rPr lang="fr-FR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understanding</a:t>
            </a:r>
            <a:r>
              <a:rPr lang="fr-FR" sz="2200" dirty="0">
                <a:solidFill>
                  <a:srgbClr val="002060"/>
                </a:solidFill>
                <a:latin typeface="Calibri" panose="020F0502020204030204" pitchFamily="34" charset="0"/>
              </a:rPr>
              <a:t> on UT </a:t>
            </a:r>
            <a:r>
              <a:rPr lang="fr-FR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cloud</a:t>
            </a:r>
            <a:r>
              <a:rPr lang="fr-FR" sz="2200" dirty="0">
                <a:solidFill>
                  <a:srgbClr val="002060"/>
                </a:solidFill>
                <a:latin typeface="Calibri" panose="020F0502020204030204" pitchFamily="34" charset="0"/>
              </a:rPr>
              <a:t> feedbacks, </a:t>
            </a:r>
            <a:r>
              <a:rPr lang="fr-FR" sz="2200" dirty="0" err="1">
                <a:solidFill>
                  <a:srgbClr val="002060"/>
                </a:solidFill>
                <a:latin typeface="Calibri" panose="020F0502020204030204" pitchFamily="34" charset="0"/>
              </a:rPr>
              <a:t>we</a:t>
            </a:r>
            <a:r>
              <a:rPr lang="fr-FR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are </a:t>
            </a:r>
            <a:r>
              <a:rPr lang="fr-FR" sz="22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coupling</a:t>
            </a:r>
            <a:endParaRPr lang="fr-FR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IR </a:t>
            </a:r>
            <a:r>
              <a:rPr lang="fr-FR" sz="20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Sounder</a:t>
            </a:r>
            <a:r>
              <a:rPr lang="fr-FR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near</a:t>
            </a:r>
            <a:r>
              <a:rPr lang="fr-FR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-</a:t>
            </a:r>
            <a:r>
              <a:rPr lang="fr-FR" sz="20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cloud</a:t>
            </a:r>
            <a:r>
              <a:rPr lang="fr-FR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-top </a:t>
            </a:r>
            <a:r>
              <a:rPr lang="fr-FR" sz="20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properties</a:t>
            </a:r>
            <a:r>
              <a:rPr lang="fr-FR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fr-FR" sz="16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sensitive to cirrus (</a:t>
            </a:r>
            <a:r>
              <a:rPr lang="fr-FR" sz="1600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day</a:t>
            </a:r>
            <a:r>
              <a:rPr lang="fr-FR" sz="16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&amp; night) &amp; </a:t>
            </a:r>
            <a:r>
              <a:rPr lang="fr-FR" sz="1600" i="1" dirty="0">
                <a:solidFill>
                  <a:srgbClr val="002060"/>
                </a:solidFill>
                <a:latin typeface="Calibri" panose="020F0502020204030204" pitchFamily="34" charset="0"/>
              </a:rPr>
              <a:t>good </a:t>
            </a:r>
            <a:r>
              <a:rPr lang="fr-FR" sz="1600" i="1" dirty="0" err="1">
                <a:solidFill>
                  <a:srgbClr val="002060"/>
                </a:solidFill>
                <a:latin typeface="Calibri" panose="020F0502020204030204" pitchFamily="34" charset="0"/>
              </a:rPr>
              <a:t>instantaneous</a:t>
            </a:r>
            <a:r>
              <a:rPr lang="fr-FR" sz="1600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1600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coverage</a:t>
            </a:r>
            <a:endParaRPr lang="fr-FR" sz="20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vertical structure &amp; </a:t>
            </a:r>
            <a:r>
              <a:rPr lang="fr-FR" sz="20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rain</a:t>
            </a:r>
            <a:r>
              <a:rPr lang="fr-FR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areas </a:t>
            </a:r>
            <a:r>
              <a:rPr lang="fr-FR" sz="20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within</a:t>
            </a:r>
            <a:r>
              <a:rPr lang="fr-FR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UT </a:t>
            </a:r>
            <a:r>
              <a:rPr lang="fr-FR" sz="20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clouds</a:t>
            </a:r>
            <a:r>
              <a:rPr lang="fr-FR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fr-FR" sz="16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from</a:t>
            </a:r>
            <a:r>
              <a:rPr lang="fr-FR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002060"/>
                </a:solidFill>
                <a:latin typeface="Calibri" panose="020F0502020204030204" pitchFamily="34" charset="0"/>
              </a:rPr>
              <a:t>CALIPSO-</a:t>
            </a:r>
            <a:r>
              <a:rPr lang="fr-FR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CloudSat</a:t>
            </a:r>
            <a:r>
              <a:rPr lang="fr-FR" sz="1600" dirty="0">
                <a:solidFill>
                  <a:srgbClr val="002060"/>
                </a:solidFill>
                <a:latin typeface="Calibri" panose="020F0502020204030204" pitchFamily="34" charset="0"/>
              </a:rPr>
              <a:t> &amp; ML </a:t>
            </a:r>
            <a:r>
              <a:rPr lang="fr-FR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  <a:endParaRPr lang="fr-FR" sz="20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3D </a:t>
            </a:r>
            <a:r>
              <a:rPr lang="fr-FR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diabatic</a:t>
            </a:r>
            <a:r>
              <a:rPr lang="fr-FR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heating</a:t>
            </a:r>
            <a:r>
              <a:rPr lang="fr-FR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fr-FR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radiative</a:t>
            </a:r>
            <a:r>
              <a:rPr lang="fr-FR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from</a:t>
            </a:r>
            <a:r>
              <a:rPr lang="fr-FR" sz="1600" dirty="0">
                <a:solidFill>
                  <a:srgbClr val="002060"/>
                </a:solidFill>
                <a:latin typeface="Calibri" panose="020F0502020204030204" pitchFamily="34" charset="0"/>
              </a:rPr>
              <a:t> CALIPSO-</a:t>
            </a:r>
            <a:r>
              <a:rPr lang="fr-FR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CloudSat</a:t>
            </a:r>
            <a:r>
              <a:rPr lang="fr-FR" sz="1600" dirty="0">
                <a:solidFill>
                  <a:srgbClr val="002060"/>
                </a:solidFill>
                <a:latin typeface="Calibri" panose="020F0502020204030204" pitchFamily="34" charset="0"/>
              </a:rPr>
              <a:t> &amp; ML &amp; </a:t>
            </a:r>
            <a:r>
              <a:rPr lang="fr-FR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latent</a:t>
            </a:r>
            <a:r>
              <a:rPr lang="fr-FR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from</a:t>
            </a:r>
            <a:r>
              <a:rPr lang="fr-FR" sz="1600" dirty="0">
                <a:solidFill>
                  <a:srgbClr val="002060"/>
                </a:solidFill>
                <a:latin typeface="Calibri" panose="020F0502020204030204" pitchFamily="34" charset="0"/>
              </a:rPr>
              <a:t> TRMM &amp; ML</a:t>
            </a:r>
            <a:r>
              <a:rPr lang="fr-FR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  <a:endParaRPr lang="fr-FR" sz="20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Cloud </a:t>
            </a:r>
            <a:r>
              <a:rPr lang="fr-FR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System </a:t>
            </a:r>
            <a:r>
              <a:rPr lang="fr-FR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Concept</a:t>
            </a:r>
            <a:r>
              <a:rPr lang="fr-FR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fr-FR" sz="1600" i="1" dirty="0" err="1">
                <a:solidFill>
                  <a:srgbClr val="002060"/>
                </a:solidFill>
                <a:latin typeface="Calibri" panose="020F0502020204030204" pitchFamily="34" charset="0"/>
              </a:rPr>
              <a:t>relating</a:t>
            </a:r>
            <a:r>
              <a:rPr lang="fr-FR" sz="1600" i="1" dirty="0">
                <a:solidFill>
                  <a:srgbClr val="002060"/>
                </a:solidFill>
                <a:latin typeface="Calibri" panose="020F0502020204030204" pitchFamily="34" charset="0"/>
              </a:rPr>
              <a:t> cirrus </a:t>
            </a:r>
            <a:r>
              <a:rPr lang="fr-FR" sz="1600" i="1" dirty="0" err="1">
                <a:solidFill>
                  <a:srgbClr val="002060"/>
                </a:solidFill>
                <a:latin typeface="Calibri" panose="020F0502020204030204" pitchFamily="34" charset="0"/>
              </a:rPr>
              <a:t>anvil</a:t>
            </a:r>
            <a:r>
              <a:rPr lang="fr-FR" sz="1600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1600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properties</a:t>
            </a:r>
            <a:r>
              <a:rPr lang="fr-FR" sz="1600" i="1" dirty="0">
                <a:solidFill>
                  <a:srgbClr val="002060"/>
                </a:solidFill>
                <a:latin typeface="Calibri" panose="020F0502020204030204" pitchFamily="34" charset="0"/>
              </a:rPr>
              <a:t> to </a:t>
            </a:r>
            <a:r>
              <a:rPr lang="fr-FR" sz="16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convection</a:t>
            </a:r>
            <a:endParaRPr lang="fr-FR" sz="1600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metrics</a:t>
            </a:r>
            <a:r>
              <a:rPr lang="fr-FR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of convective organisation</a:t>
            </a:r>
            <a:r>
              <a:rPr lang="fr-FR" sz="16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fr-FR" sz="16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based</a:t>
            </a:r>
            <a:r>
              <a:rPr lang="fr-FR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002060"/>
                </a:solidFill>
                <a:latin typeface="Calibri" panose="020F0502020204030204" pitchFamily="34" charset="0"/>
              </a:rPr>
              <a:t>on </a:t>
            </a:r>
            <a:r>
              <a:rPr lang="fr-FR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precipitating</a:t>
            </a:r>
            <a:r>
              <a:rPr lang="fr-FR" sz="1600" dirty="0">
                <a:solidFill>
                  <a:srgbClr val="002060"/>
                </a:solidFill>
                <a:latin typeface="Calibri" panose="020F0502020204030204" pitchFamily="34" charset="0"/>
              </a:rPr>
              <a:t> areas </a:t>
            </a:r>
            <a:r>
              <a:rPr lang="fr-FR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within</a:t>
            </a:r>
            <a:r>
              <a:rPr lang="fr-FR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UT </a:t>
            </a:r>
            <a:r>
              <a:rPr lang="fr-FR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clouds</a:t>
            </a:r>
            <a:r>
              <a:rPr lang="fr-FR" sz="1600" dirty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fr-FR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from</a:t>
            </a:r>
            <a:r>
              <a:rPr lang="fr-FR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CloudSat</a:t>
            </a:r>
            <a:r>
              <a:rPr lang="fr-FR" sz="1600" dirty="0">
                <a:solidFill>
                  <a:srgbClr val="002060"/>
                </a:solidFill>
                <a:latin typeface="Calibri" panose="020F0502020204030204" pitchFamily="34" charset="0"/>
              </a:rPr>
              <a:t> &amp; ML)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simulation </a:t>
            </a:r>
            <a:r>
              <a:rPr lang="fr-FR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experiments</a:t>
            </a:r>
            <a:r>
              <a:rPr lang="fr-FR" sz="1600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fr-FR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GB" sz="16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using observational </a:t>
            </a:r>
            <a:r>
              <a:rPr lang="en-GB" sz="16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3D </a:t>
            </a:r>
            <a:r>
              <a:rPr lang="en-GB" sz="1600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diabatic</a:t>
            </a:r>
            <a:r>
              <a:rPr lang="en-GB" sz="16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 HR fields to </a:t>
            </a:r>
            <a:r>
              <a:rPr lang="en-GB" sz="16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force climate system &amp; study </a:t>
            </a:r>
            <a:r>
              <a:rPr lang="en-GB" sz="16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changes in atmospheric circulation </a:t>
            </a:r>
            <a:r>
              <a:rPr lang="en-GB" sz="16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for </a:t>
            </a:r>
            <a:r>
              <a:rPr lang="en-GB" sz="16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different situations of convective </a:t>
            </a:r>
            <a:r>
              <a:rPr lang="en-GB" sz="16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organization</a:t>
            </a: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-162180" y="11439"/>
            <a:ext cx="6479704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Motivation &amp; approach</a:t>
            </a:r>
            <a:endParaRPr lang="en-GB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95290" y="2623914"/>
            <a:ext cx="1191409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Goals: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	- understand relation </a:t>
            </a:r>
            <a:r>
              <a:rPr lang="en-US" sz="2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betw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convection,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cirrus anvils &amp; </a:t>
            </a:r>
            <a:r>
              <a:rPr lang="en-US" sz="2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radiative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heating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	- provide observational metrics to probe processes involving UT cloud systems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6240016" y="0"/>
            <a:ext cx="5951984" cy="2683048"/>
            <a:chOff x="6744072" y="0"/>
            <a:chExt cx="5447928" cy="268304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5016" y="0"/>
              <a:ext cx="5376984" cy="2628918"/>
            </a:xfrm>
            <a:prstGeom prst="rect">
              <a:avLst/>
            </a:prstGeom>
          </p:spPr>
        </p:pic>
        <p:sp>
          <p:nvSpPr>
            <p:cNvPr id="8" name="ZoneTexte 4"/>
            <p:cNvSpPr txBox="1">
              <a:spLocks noChangeArrowheads="1"/>
            </p:cNvSpPr>
            <p:nvPr/>
          </p:nvSpPr>
          <p:spPr bwMode="auto">
            <a:xfrm>
              <a:off x="6744072" y="2436827"/>
              <a:ext cx="10956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sz="1000" b="1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© H. </a:t>
              </a:r>
              <a:r>
                <a:rPr lang="fr-FR" sz="1000" b="1" i="1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Stubenrauch</a:t>
              </a:r>
              <a:endParaRPr lang="fr-FR" sz="1000" b="1" i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388358" y="6303731"/>
            <a:ext cx="85431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fr-FR" sz="2200" i="1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-&gt; </a:t>
            </a:r>
            <a:r>
              <a:rPr lang="fr-FR" sz="2200" i="1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quantify</a:t>
            </a:r>
            <a:r>
              <a:rPr lang="fr-FR" sz="2200" i="1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fr-FR" sz="2200" i="1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dynamical</a:t>
            </a:r>
            <a:r>
              <a:rPr lang="fr-FR" sz="2200" i="1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fr-FR" sz="2200" i="1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response</a:t>
            </a:r>
            <a:r>
              <a:rPr lang="fr-FR" sz="2200" i="1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 of </a:t>
            </a:r>
            <a:r>
              <a:rPr lang="fr-FR" sz="2200" i="1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climate</a:t>
            </a:r>
            <a:r>
              <a:rPr lang="fr-FR" sz="2200" i="1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 system to </a:t>
            </a:r>
            <a:r>
              <a:rPr lang="fr-FR" sz="2200" i="1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atmospheric</a:t>
            </a:r>
            <a:r>
              <a:rPr lang="fr-FR" sz="2200" i="1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fr-FR" sz="2200" i="1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heating</a:t>
            </a:r>
            <a:endParaRPr lang="fr-FR" sz="2200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456" y="2303618"/>
            <a:ext cx="62235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</a:rPr>
              <a:t>GEWEX UTCC PROES      </a:t>
            </a:r>
            <a:r>
              <a:rPr lang="fr-FR" sz="16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(https</a:t>
            </a:r>
            <a:r>
              <a:rPr lang="fr-FR" sz="16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://</a:t>
            </a:r>
            <a:r>
              <a:rPr lang="fr-FR" sz="16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gewex-utcc-proes.aeris-data.fr</a:t>
            </a:r>
            <a:r>
              <a:rPr lang="fr-FR" sz="16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124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677"/>
            <a:ext cx="12192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Clouds from IR Sounder (CIRS) -&gt;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UT cloud types</a:t>
            </a:r>
            <a:endParaRPr lang="en-GB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7081363" y="1259274"/>
            <a:ext cx="4943872" cy="23852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sz="1800" b="1" dirty="0">
                <a:latin typeface="Calibri" panose="020F0502020204030204" pitchFamily="34" charset="0"/>
                <a:ea typeface="MS PGothic" panose="020B0600070205080204" pitchFamily="34" charset="-128"/>
              </a:rPr>
              <a:t>good IR spectral </a:t>
            </a:r>
            <a:r>
              <a:rPr lang="fr-FR" sz="1800" b="1" dirty="0" err="1">
                <a:latin typeface="Calibri" panose="020F0502020204030204" pitchFamily="34" charset="0"/>
                <a:ea typeface="MS PGothic" panose="020B0600070205080204" pitchFamily="34" charset="-128"/>
              </a:rPr>
              <a:t>resolution</a:t>
            </a:r>
            <a:r>
              <a:rPr lang="fr-FR" sz="1800" b="1" dirty="0">
                <a:latin typeface="Calibri" panose="020F0502020204030204" pitchFamily="34" charset="0"/>
                <a:ea typeface="MS PGothic" panose="020B0600070205080204" pitchFamily="34" charset="-128"/>
              </a:rPr>
              <a:t> -&gt; sensitive to cirrus </a:t>
            </a:r>
          </a:p>
          <a:p>
            <a:pPr eaLnBrk="1" hangingPunct="1">
              <a:buNone/>
            </a:pPr>
            <a:r>
              <a:rPr lang="fr-FR" sz="1800" i="1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   </a:t>
            </a:r>
            <a:r>
              <a:rPr lang="fr-FR" sz="1800" i="1" dirty="0" err="1" smtClean="0">
                <a:latin typeface="Calibri" panose="020F0502020204030204" pitchFamily="34" charset="0"/>
                <a:ea typeface="MS PGothic" panose="020B0600070205080204" pitchFamily="34" charset="-128"/>
              </a:rPr>
              <a:t>similar</a:t>
            </a:r>
            <a:r>
              <a:rPr lang="fr-FR" sz="1800" i="1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fr-FR" sz="1800" i="1" dirty="0">
                <a:latin typeface="Calibri" panose="020F0502020204030204" pitchFamily="34" charset="0"/>
                <a:ea typeface="MS PGothic" panose="020B0600070205080204" pitchFamily="34" charset="-128"/>
              </a:rPr>
              <a:t>performance </a:t>
            </a:r>
            <a:r>
              <a:rPr lang="fr-FR" sz="1800" i="1" dirty="0" err="1">
                <a:latin typeface="Calibri" panose="020F0502020204030204" pitchFamily="34" charset="0"/>
                <a:ea typeface="MS PGothic" panose="020B0600070205080204" pitchFamily="34" charset="-128"/>
              </a:rPr>
              <a:t>day</a:t>
            </a:r>
            <a:r>
              <a:rPr lang="fr-FR" sz="1800" i="1" dirty="0">
                <a:latin typeface="Calibri" panose="020F0502020204030204" pitchFamily="34" charset="0"/>
                <a:ea typeface="MS PGothic" panose="020B0600070205080204" pitchFamily="34" charset="-128"/>
              </a:rPr>
              <a:t> &amp; night, </a:t>
            </a:r>
            <a:r>
              <a:rPr lang="fr-FR" sz="1800" i="1" dirty="0" err="1">
                <a:latin typeface="Calibri" panose="020F0502020204030204" pitchFamily="34" charset="0"/>
                <a:ea typeface="MS PGothic" panose="020B0600070205080204" pitchFamily="34" charset="-128"/>
              </a:rPr>
              <a:t>COD</a:t>
            </a:r>
            <a:r>
              <a:rPr lang="fr-FR" sz="1800" i="1" baseline="-25000" dirty="0" err="1">
                <a:latin typeface="Calibri" panose="020F0502020204030204" pitchFamily="34" charset="0"/>
                <a:ea typeface="MS PGothic" panose="020B0600070205080204" pitchFamily="34" charset="-128"/>
              </a:rPr>
              <a:t>vis</a:t>
            </a:r>
            <a:r>
              <a:rPr lang="fr-FR" sz="1800" i="1" dirty="0">
                <a:latin typeface="Calibri" panose="020F0502020204030204" pitchFamily="34" charset="0"/>
                <a:ea typeface="MS PGothic" panose="020B0600070205080204" pitchFamily="34" charset="-128"/>
              </a:rPr>
              <a:t> &gt; 0.1, </a:t>
            </a:r>
            <a:endParaRPr lang="fr-FR" sz="1800" i="1" dirty="0" smtClean="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eaLnBrk="1" hangingPunct="1">
              <a:buNone/>
            </a:pPr>
            <a:r>
              <a:rPr lang="fr-FR" sz="1800" i="1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   </a:t>
            </a:r>
            <a:r>
              <a:rPr lang="fr-FR" sz="1800" i="1" dirty="0" err="1" smtClean="0">
                <a:latin typeface="Calibri" panose="020F0502020204030204" pitchFamily="34" charset="0"/>
                <a:ea typeface="MS PGothic" panose="020B0600070205080204" pitchFamily="34" charset="-128"/>
              </a:rPr>
              <a:t>also</a:t>
            </a:r>
            <a:r>
              <a:rPr lang="fr-FR" sz="1800" i="1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 in the case of </a:t>
            </a:r>
            <a:r>
              <a:rPr lang="fr-FR" sz="1800" i="1" dirty="0" err="1" smtClean="0">
                <a:latin typeface="Calibri" panose="020F0502020204030204" pitchFamily="34" charset="0"/>
                <a:ea typeface="MS PGothic" panose="020B0600070205080204" pitchFamily="34" charset="-128"/>
              </a:rPr>
              <a:t>lower</a:t>
            </a:r>
            <a:r>
              <a:rPr lang="fr-FR" sz="1800" i="1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fr-FR" sz="1800" i="1" dirty="0" err="1" smtClean="0">
                <a:latin typeface="Calibri" panose="020F0502020204030204" pitchFamily="34" charset="0"/>
                <a:ea typeface="MS PGothic" panose="020B0600070205080204" pitchFamily="34" charset="-128"/>
              </a:rPr>
              <a:t>clouds</a:t>
            </a:r>
            <a:r>
              <a:rPr lang="fr-FR" sz="1800" i="1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fr-FR" sz="1800" i="1" dirty="0" err="1" smtClean="0">
                <a:latin typeface="Calibri" panose="020F0502020204030204" pitchFamily="34" charset="0"/>
                <a:ea typeface="MS PGothic" panose="020B0600070205080204" pitchFamily="34" charset="-128"/>
              </a:rPr>
              <a:t>underneath</a:t>
            </a:r>
            <a:r>
              <a:rPr lang="fr-FR" sz="1800" i="1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endParaRPr lang="fr-FR" sz="1800" dirty="0" smtClean="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800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long </a:t>
            </a:r>
            <a:r>
              <a:rPr lang="fr-FR" sz="1800" dirty="0">
                <a:latin typeface="Calibri" panose="020F0502020204030204" pitchFamily="34" charset="0"/>
                <a:ea typeface="MS PGothic" panose="020B0600070205080204" pitchFamily="34" charset="-128"/>
              </a:rPr>
              <a:t>time </a:t>
            </a:r>
            <a:r>
              <a:rPr lang="fr-FR" sz="1800" dirty="0" err="1">
                <a:latin typeface="Calibri" panose="020F0502020204030204" pitchFamily="34" charset="0"/>
                <a:ea typeface="MS PGothic" panose="020B0600070205080204" pitchFamily="34" charset="-128"/>
              </a:rPr>
              <a:t>series</a:t>
            </a:r>
            <a:r>
              <a:rPr lang="fr-FR" sz="1800" dirty="0">
                <a:latin typeface="Calibri" panose="020F0502020204030204" pitchFamily="34" charset="0"/>
                <a:ea typeface="MS PGothic" panose="020B0600070205080204" pitchFamily="34" charset="-128"/>
              </a:rPr>
              <a:t> (HIRS, AIRS, IASI) </a:t>
            </a:r>
            <a:r>
              <a:rPr lang="fr-FR" sz="1800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sz="1800" dirty="0"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fr-FR" sz="1800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good </a:t>
            </a:r>
            <a:r>
              <a:rPr lang="fr-FR" sz="1800" dirty="0" err="1">
                <a:latin typeface="Calibri" panose="020F0502020204030204" pitchFamily="34" charset="0"/>
                <a:ea typeface="MS PGothic" panose="020B0600070205080204" pitchFamily="34" charset="-128"/>
              </a:rPr>
              <a:t>areal</a:t>
            </a:r>
            <a:r>
              <a:rPr lang="fr-FR" sz="1800" dirty="0"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fr-FR" sz="1800" dirty="0" err="1" smtClean="0">
                <a:latin typeface="Calibri" panose="020F0502020204030204" pitchFamily="34" charset="0"/>
                <a:ea typeface="MS PGothic" panose="020B0600070205080204" pitchFamily="34" charset="-128"/>
              </a:rPr>
              <a:t>coverage</a:t>
            </a:r>
            <a:endParaRPr lang="fr-FR" sz="1800" dirty="0" smtClean="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sz="1800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 distinction </a:t>
            </a:r>
            <a:r>
              <a:rPr lang="fr-FR" sz="1800" dirty="0" err="1" smtClean="0">
                <a:latin typeface="Calibri" panose="020F0502020204030204" pitchFamily="34" charset="0"/>
                <a:ea typeface="MS PGothic" panose="020B0600070205080204" pitchFamily="34" charset="-128"/>
              </a:rPr>
              <a:t>between</a:t>
            </a:r>
            <a:r>
              <a:rPr lang="fr-FR" sz="1800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 opaque &amp; semi-transparent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fr-FR" sz="1800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   UT </a:t>
            </a:r>
            <a:r>
              <a:rPr lang="fr-FR" sz="1800" dirty="0" err="1" smtClean="0">
                <a:latin typeface="Calibri" panose="020F0502020204030204" pitchFamily="34" charset="0"/>
                <a:ea typeface="MS PGothic" panose="020B0600070205080204" pitchFamily="34" charset="-128"/>
              </a:rPr>
              <a:t>clouds</a:t>
            </a:r>
            <a:r>
              <a:rPr lang="fr-FR" sz="1800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 by </a:t>
            </a:r>
            <a:r>
              <a:rPr lang="fr-FR" sz="1800" dirty="0" err="1" smtClean="0">
                <a:latin typeface="Calibri" panose="020F0502020204030204" pitchFamily="34" charset="0"/>
                <a:ea typeface="MS PGothic" panose="020B0600070205080204" pitchFamily="34" charset="-128"/>
              </a:rPr>
              <a:t>using</a:t>
            </a:r>
            <a:r>
              <a:rPr lang="fr-FR" sz="1800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fr-FR" sz="1800" dirty="0" err="1" smtClean="0">
                <a:latin typeface="Calibri" panose="020F0502020204030204" pitchFamily="34" charset="0"/>
                <a:ea typeface="MS PGothic" panose="020B0600070205080204" pitchFamily="34" charset="-128"/>
              </a:rPr>
              <a:t>emissivity</a:t>
            </a:r>
            <a:endParaRPr lang="fr-FR" sz="1800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79932" y="3629086"/>
            <a:ext cx="2422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fr-FR" sz="1400" i="1" dirty="0" err="1">
                <a:solidFill>
                  <a:prstClr val="black"/>
                </a:solidFill>
                <a:latin typeface="Calibri" panose="020F0502020204030204"/>
              </a:rPr>
              <a:t>Stubenrauch</a:t>
            </a:r>
            <a:r>
              <a:rPr lang="fr-FR" sz="1400" i="1" dirty="0">
                <a:solidFill>
                  <a:prstClr val="black"/>
                </a:solidFill>
                <a:latin typeface="Calibri" panose="020F0502020204030204"/>
              </a:rPr>
              <a:t> et al., ACP, 2017)</a:t>
            </a:r>
            <a:endParaRPr lang="en-GB" sz="14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4853" y="1157330"/>
            <a:ext cx="7078281" cy="2279225"/>
            <a:chOff x="14853" y="522394"/>
            <a:chExt cx="6214185" cy="1911579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3"/>
            <a:srcRect t="10651" r="67522" b="15982"/>
            <a:stretch/>
          </p:blipFill>
          <p:spPr>
            <a:xfrm>
              <a:off x="3113136" y="805592"/>
              <a:ext cx="3115902" cy="1296083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4"/>
            <a:srcRect t="10845" r="67488" b="14402"/>
            <a:stretch/>
          </p:blipFill>
          <p:spPr>
            <a:xfrm>
              <a:off x="14853" y="805592"/>
              <a:ext cx="3088066" cy="1320388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5"/>
            <a:srcRect r="52498" b="-1360"/>
            <a:stretch/>
          </p:blipFill>
          <p:spPr>
            <a:xfrm>
              <a:off x="1604957" y="2151230"/>
              <a:ext cx="3016357" cy="282743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576427" y="547765"/>
              <a:ext cx="8338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latin typeface="Calibri" panose="020F0502020204030204" pitchFamily="34" charset="0"/>
                </a:rPr>
                <a:t>ISCCP</a:t>
              </a:r>
              <a:endParaRPr lang="en-GB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745893" y="547765"/>
              <a:ext cx="9653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latin typeface="Calibri" panose="020F0502020204030204" pitchFamily="34" charset="0"/>
                </a:rPr>
                <a:t>AIRS-CIRS</a:t>
              </a:r>
              <a:endParaRPr lang="en-GB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2834370" y="1822164"/>
              <a:ext cx="5575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>
                  <a:latin typeface="Calibri" panose="020F0502020204030204" pitchFamily="34" charset="0"/>
                </a:rPr>
                <a:t>July</a:t>
              </a:r>
              <a:endParaRPr lang="en-GB" sz="1400" i="1" dirty="0">
                <a:latin typeface="Calibri" panose="020F0502020204030204" pitchFamily="34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200782" y="522394"/>
              <a:ext cx="17568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>
                  <a:latin typeface="Calibri" panose="020F0502020204030204" pitchFamily="34" charset="0"/>
                </a:rPr>
                <a:t>high </a:t>
              </a:r>
              <a:r>
                <a:rPr lang="fr-FR" sz="1400" i="1" dirty="0" err="1" smtClean="0">
                  <a:latin typeface="Calibri" panose="020F0502020204030204" pitchFamily="34" charset="0"/>
                </a:rPr>
                <a:t>cloud</a:t>
              </a:r>
              <a:r>
                <a:rPr lang="fr-FR" sz="1400" i="1" dirty="0" smtClean="0">
                  <a:latin typeface="Calibri" panose="020F0502020204030204" pitchFamily="34" charset="0"/>
                </a:rPr>
                <a:t> </a:t>
              </a:r>
              <a:r>
                <a:rPr lang="fr-FR" sz="1400" i="1" dirty="0" err="1">
                  <a:latin typeface="Calibri" panose="020F0502020204030204" pitchFamily="34" charset="0"/>
                </a:rPr>
                <a:t>amount</a:t>
              </a:r>
              <a:endParaRPr lang="en-GB" sz="1400" i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4" name="Group 15"/>
          <p:cNvGrpSpPr>
            <a:grpSpLocks/>
          </p:cNvGrpSpPr>
          <p:nvPr/>
        </p:nvGrpSpPr>
        <p:grpSpPr bwMode="auto">
          <a:xfrm>
            <a:off x="1271464" y="497945"/>
            <a:ext cx="9036050" cy="668338"/>
            <a:chOff x="0" y="300"/>
            <a:chExt cx="3198" cy="421"/>
          </a:xfrm>
        </p:grpSpPr>
        <p:sp>
          <p:nvSpPr>
            <p:cNvPr id="35" name="Rectangle 3"/>
            <p:cNvSpPr>
              <a:spLocks noChangeArrowheads="1"/>
            </p:cNvSpPr>
            <p:nvPr/>
          </p:nvSpPr>
          <p:spPr bwMode="auto">
            <a:xfrm>
              <a:off x="0" y="300"/>
              <a:ext cx="3198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0179" tIns="40090" rIns="80179" bIns="40090" anchor="ctr"/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sz="2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	HIRS		  </a:t>
              </a:r>
              <a:r>
                <a:rPr lang="fr-FR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		</a:t>
              </a:r>
              <a:r>
                <a:rPr lang="fr-FR" sz="2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AIRS</a:t>
              </a:r>
              <a:r>
                <a:rPr lang="fr-FR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, </a:t>
              </a:r>
              <a:r>
                <a:rPr lang="fr-FR" sz="20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CrIS</a:t>
              </a:r>
              <a:r>
                <a:rPr lang="fr-FR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    			IASI </a:t>
              </a:r>
              <a:r>
                <a:rPr lang="fr-FR" sz="2000" dirty="0">
                  <a:latin typeface="Calibri" panose="020F0502020204030204" pitchFamily="34" charset="0"/>
                </a:rPr>
                <a:t>(1,2,3)</a:t>
              </a:r>
              <a:r>
                <a:rPr lang="fr-FR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,</a:t>
              </a:r>
              <a:r>
                <a:rPr lang="fr-FR" sz="2000" dirty="0">
                  <a:latin typeface="Calibri" panose="020F0502020204030204" pitchFamily="34" charset="0"/>
                </a:rPr>
                <a:t> </a:t>
              </a:r>
              <a:r>
                <a:rPr lang="fr-FR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IASI-NG</a:t>
              </a:r>
              <a:r>
                <a:rPr lang="fr-FR" sz="2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0" y="527"/>
              <a:ext cx="319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fr-FR" sz="1400">
                  <a:latin typeface="Arial Narrow" panose="020B0606020202030204" pitchFamily="34" charset="0"/>
                </a:rPr>
                <a:t>&gt;1979 / ≥ 1995:  </a:t>
              </a:r>
              <a:r>
                <a:rPr lang="fr-FR" sz="1400">
                  <a:latin typeface="Calibri" panose="020F0502020204030204" pitchFamily="34" charset="0"/>
                </a:rPr>
                <a:t>7:30/ 1:30 AM/PM </a:t>
              </a:r>
              <a:r>
                <a:rPr lang="fr-FR" sz="1400">
                  <a:latin typeface="Arial Narrow" panose="020B0606020202030204" pitchFamily="34" charset="0"/>
                </a:rPr>
                <a:t>   	    ≥2002 / ≥ 2012  : </a:t>
              </a:r>
              <a:r>
                <a:rPr lang="fr-FR" sz="1400">
                  <a:latin typeface="Calibri" panose="020F0502020204030204" pitchFamily="34" charset="0"/>
                </a:rPr>
                <a:t>1:30 AM/PM</a:t>
              </a:r>
              <a:r>
                <a:rPr lang="fr-FR" sz="1400">
                  <a:latin typeface="Arial Narrow" panose="020B0606020202030204" pitchFamily="34" charset="0"/>
                </a:rPr>
                <a:t>    	           ≥2006 / ≥ 2012 / ≥ 2020 : </a:t>
              </a:r>
              <a:r>
                <a:rPr lang="fr-FR" sz="1400">
                  <a:latin typeface="Calibri" panose="020F0502020204030204" pitchFamily="34" charset="0"/>
                </a:rPr>
                <a:t>9:30 AM/PM</a:t>
              </a:r>
              <a:r>
                <a:rPr lang="fr-FR" sz="1400">
                  <a:latin typeface="Arial Narrow" panose="020B0606020202030204" pitchFamily="34" charset="0"/>
                </a:rPr>
                <a:t>  </a:t>
              </a: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-186991" y="3791034"/>
            <a:ext cx="12192000" cy="2890934"/>
            <a:chOff x="-186991" y="3791034"/>
            <a:chExt cx="12192000" cy="2890934"/>
          </a:xfrm>
        </p:grpSpPr>
        <p:pic>
          <p:nvPicPr>
            <p:cNvPr id="26" name="Imag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5630" y="4383470"/>
              <a:ext cx="5969902" cy="1564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ZoneTexte 7"/>
            <p:cNvSpPr txBox="1">
              <a:spLocks noChangeArrowheads="1"/>
            </p:cNvSpPr>
            <p:nvPr/>
          </p:nvSpPr>
          <p:spPr bwMode="auto">
            <a:xfrm>
              <a:off x="191344" y="5974082"/>
              <a:ext cx="11593288" cy="707886"/>
            </a:xfrm>
            <a:prstGeom prst="rect">
              <a:avLst/>
            </a:prstGeom>
            <a:ln w="28575">
              <a:solidFill>
                <a:schemeClr val="bg2">
                  <a:lumMod val="90000"/>
                </a:schemeClr>
              </a:solidFill>
              <a:headEnd/>
              <a:tailEnd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sz="2000" b="1" dirty="0">
                  <a:latin typeface="Calibri" panose="020F0502020204030204" pitchFamily="34" charset="0"/>
                </a:rPr>
                <a:t>Changes in </a:t>
              </a:r>
              <a:r>
                <a:rPr lang="fr-FR" sz="2000" b="1" dirty="0" smtClean="0">
                  <a:latin typeface="Calibri" panose="020F0502020204030204" pitchFamily="34" charset="0"/>
                </a:rPr>
                <a:t>relative occurrence </a:t>
              </a:r>
              <a:r>
                <a:rPr lang="fr-FR" sz="2000" b="1" dirty="0">
                  <a:latin typeface="Calibri" panose="020F0502020204030204" pitchFamily="34" charset="0"/>
                </a:rPr>
                <a:t>of Cb &amp; </a:t>
              </a:r>
              <a:r>
                <a:rPr lang="fr-FR" sz="2000" b="1" dirty="0" err="1">
                  <a:latin typeface="Calibri" panose="020F0502020204030204" pitchFamily="34" charset="0"/>
                </a:rPr>
                <a:t>thin</a:t>
              </a:r>
              <a:r>
                <a:rPr lang="fr-FR" sz="2000" b="1" dirty="0">
                  <a:latin typeface="Calibri" panose="020F0502020204030204" pitchFamily="34" charset="0"/>
                </a:rPr>
                <a:t> Ci </a:t>
              </a:r>
              <a:r>
                <a:rPr lang="fr-FR" sz="2000" b="1" dirty="0" err="1">
                  <a:latin typeface="Calibri" panose="020F0502020204030204" pitchFamily="34" charset="0"/>
                </a:rPr>
                <a:t>clouds</a:t>
              </a:r>
              <a:r>
                <a:rPr lang="fr-FR" sz="2000" b="1" dirty="0">
                  <a:latin typeface="Calibri" panose="020F0502020204030204" pitchFamily="34" charset="0"/>
                </a:rPr>
                <a:t> </a:t>
              </a:r>
              <a:r>
                <a:rPr lang="fr-FR" sz="2000" b="1" dirty="0" smtClean="0">
                  <a:latin typeface="Calibri" panose="020F0502020204030204" pitchFamily="34" charset="0"/>
                </a:rPr>
                <a:t>per </a:t>
              </a:r>
              <a:r>
                <a:rPr lang="fr-FR" sz="2000" b="1" dirty="0">
                  <a:latin typeface="Calibri" panose="020F0502020204030204" pitchFamily="34" charset="0"/>
                </a:rPr>
                <a:t>°C </a:t>
              </a:r>
              <a:r>
                <a:rPr lang="fr-FR" sz="2000" b="1" dirty="0" err="1">
                  <a:latin typeface="Calibri" panose="020F0502020204030204" pitchFamily="34" charset="0"/>
                </a:rPr>
                <a:t>warming</a:t>
              </a:r>
              <a:r>
                <a:rPr lang="fr-FR" sz="2000" b="1" dirty="0">
                  <a:latin typeface="Calibri" panose="020F0502020204030204" pitchFamily="34" charset="0"/>
                </a:rPr>
                <a:t> </a:t>
              </a:r>
              <a:r>
                <a:rPr lang="fr-FR" sz="2000" b="1" dirty="0" smtClean="0">
                  <a:latin typeface="Calibri" panose="020F0502020204030204" pitchFamily="34" charset="0"/>
                </a:rPr>
                <a:t>show </a:t>
              </a:r>
              <a:r>
                <a:rPr lang="fr-FR" sz="2000" b="1" dirty="0" err="1">
                  <a:latin typeface="Calibri" panose="020F0502020204030204" pitchFamily="34" charset="0"/>
                </a:rPr>
                <a:t>different</a:t>
              </a:r>
              <a:r>
                <a:rPr lang="fr-FR" sz="2000" b="1" dirty="0">
                  <a:latin typeface="Calibri" panose="020F0502020204030204" pitchFamily="34" charset="0"/>
                </a:rPr>
                <a:t> </a:t>
              </a:r>
              <a:r>
                <a:rPr lang="fr-FR" sz="2000" b="1" dirty="0" err="1">
                  <a:latin typeface="Calibri" panose="020F0502020204030204" pitchFamily="34" charset="0"/>
                </a:rPr>
                <a:t>geographical</a:t>
              </a:r>
              <a:r>
                <a:rPr lang="fr-FR" sz="2000" b="1" dirty="0">
                  <a:latin typeface="Calibri" panose="020F0502020204030204" pitchFamily="34" charset="0"/>
                </a:rPr>
                <a:t> </a:t>
              </a:r>
              <a:r>
                <a:rPr lang="fr-FR" sz="2000" b="1" dirty="0" smtClean="0">
                  <a:latin typeface="Calibri" panose="020F0502020204030204" pitchFamily="34" charset="0"/>
                </a:rPr>
                <a:t>patterns   </a:t>
              </a:r>
              <a:endParaRPr lang="fr-FR" sz="2000" b="1" dirty="0">
                <a:latin typeface="Calibri" panose="020F050202020403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sz="2000" dirty="0">
                  <a:latin typeface="Calibri" panose="020F0502020204030204" pitchFamily="34" charset="0"/>
                </a:rPr>
                <a:t>		              </a:t>
              </a:r>
              <a:r>
                <a:rPr lang="fr-FR" sz="2000" b="1" i="1" dirty="0">
                  <a:latin typeface="Calibri" panose="020F0502020204030204" pitchFamily="34" charset="0"/>
                </a:rPr>
                <a:t>-&gt; change in </a:t>
              </a:r>
              <a:r>
                <a:rPr lang="fr-FR" sz="2000" b="1" i="1" dirty="0" err="1">
                  <a:latin typeface="Calibri" panose="020F0502020204030204" pitchFamily="34" charset="0"/>
                </a:rPr>
                <a:t>heating</a:t>
              </a:r>
              <a:r>
                <a:rPr lang="fr-FR" sz="2000" b="1" i="1" dirty="0">
                  <a:latin typeface="Calibri" panose="020F0502020204030204" pitchFamily="34" charset="0"/>
                </a:rPr>
                <a:t> </a:t>
              </a:r>
              <a:r>
                <a:rPr lang="fr-FR" sz="2000" b="1" i="1" dirty="0" smtClean="0">
                  <a:latin typeface="Calibri" panose="020F0502020204030204" pitchFamily="34" charset="0"/>
                </a:rPr>
                <a:t>gradients -&gt; affects </a:t>
              </a:r>
              <a:r>
                <a:rPr lang="fr-FR" sz="2000" b="1" i="1" dirty="0" err="1" smtClean="0">
                  <a:latin typeface="Calibri" panose="020F0502020204030204" pitchFamily="34" charset="0"/>
                </a:rPr>
                <a:t>atmospheric</a:t>
              </a:r>
              <a:r>
                <a:rPr lang="fr-FR" sz="2000" b="1" i="1" dirty="0" smtClean="0">
                  <a:latin typeface="Calibri" panose="020F0502020204030204" pitchFamily="34" charset="0"/>
                </a:rPr>
                <a:t> circulation</a:t>
              </a:r>
              <a:endParaRPr lang="fr-FR" sz="2000" b="1" i="1" dirty="0">
                <a:latin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-186991" y="3791034"/>
              <a:ext cx="12192000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</a:rPr>
                <a:t>How do tropical UT cloud types change with respect to </a:t>
              </a:r>
              <a:r>
                <a:rPr lang="en-US" sz="28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</a:rPr>
                <a:t>T</a:t>
              </a:r>
              <a:r>
                <a:rPr lang="en-US" sz="2800" baseline="-250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</a:rPr>
                <a:t>surf</a:t>
              </a:r>
              <a:r>
                <a:rPr lang="en-US" sz="28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</a:rPr>
                <a:t> ? </a:t>
              </a:r>
              <a:endPara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79319" y="4177393"/>
              <a:ext cx="1511939" cy="16582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2"/>
          <p:cNvSpPr>
            <a:spLocks noChangeArrowheads="1"/>
          </p:cNvSpPr>
          <p:nvPr/>
        </p:nvSpPr>
        <p:spPr bwMode="auto">
          <a:xfrm>
            <a:off x="1951038" y="1001399"/>
            <a:ext cx="75725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5F6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9800" indent="-381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fr-FR" sz="2000" b="1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1</a:t>
            </a:r>
            <a:r>
              <a:rPr lang="fr-FR" sz="2000" b="1" dirty="0">
                <a:latin typeface="Calibri" panose="020F0502020204030204" pitchFamily="34" charset="0"/>
                <a:ea typeface="MS PGothic" panose="020B0600070205080204" pitchFamily="34" charset="-128"/>
              </a:rPr>
              <a:t>) </a:t>
            </a:r>
            <a:r>
              <a:rPr lang="fr-FR" sz="2000" dirty="0">
                <a:latin typeface="Calibri" panose="020F0502020204030204" pitchFamily="34" charset="0"/>
                <a:ea typeface="MS PGothic" panose="020B0600070205080204" pitchFamily="34" charset="-128"/>
              </a:rPr>
              <a:t>group adjacent </a:t>
            </a:r>
            <a:r>
              <a:rPr lang="fr-FR" sz="2000" dirty="0" err="1">
                <a:latin typeface="Calibri" panose="020F0502020204030204" pitchFamily="34" charset="0"/>
                <a:ea typeface="MS PGothic" panose="020B0600070205080204" pitchFamily="34" charset="-128"/>
              </a:rPr>
              <a:t>grid</a:t>
            </a:r>
            <a:r>
              <a:rPr lang="fr-FR" sz="2000" dirty="0">
                <a:latin typeface="Calibri" panose="020F0502020204030204" pitchFamily="34" charset="0"/>
                <a:ea typeface="MS PGothic" panose="020B0600070205080204" pitchFamily="34" charset="-128"/>
              </a:rPr>
              <a:t> boxes </a:t>
            </a:r>
            <a:r>
              <a:rPr lang="fr-FR" sz="2000" dirty="0" err="1">
                <a:latin typeface="Calibri" panose="020F0502020204030204" pitchFamily="34" charset="0"/>
                <a:ea typeface="MS PGothic" panose="020B0600070205080204" pitchFamily="34" charset="-128"/>
              </a:rPr>
              <a:t>with</a:t>
            </a:r>
            <a:r>
              <a:rPr lang="fr-FR" sz="2000" dirty="0">
                <a:latin typeface="Calibri" panose="020F0502020204030204" pitchFamily="34" charset="0"/>
                <a:ea typeface="MS PGothic" panose="020B0600070205080204" pitchFamily="34" charset="-128"/>
              </a:rPr>
              <a:t> high </a:t>
            </a:r>
            <a:r>
              <a:rPr lang="fr-FR" sz="2000" dirty="0" err="1">
                <a:latin typeface="Calibri" panose="020F0502020204030204" pitchFamily="34" charset="0"/>
                <a:ea typeface="MS PGothic" panose="020B0600070205080204" pitchFamily="34" charset="-128"/>
              </a:rPr>
              <a:t>clouds</a:t>
            </a:r>
            <a:r>
              <a:rPr lang="fr-FR" sz="2000" dirty="0">
                <a:latin typeface="Calibri" panose="020F0502020204030204" pitchFamily="34" charset="0"/>
                <a:ea typeface="MS PGothic" panose="020B0600070205080204" pitchFamily="34" charset="-128"/>
              </a:rPr>
              <a:t> of </a:t>
            </a:r>
            <a:r>
              <a:rPr lang="fr-FR" sz="2000" dirty="0" err="1">
                <a:latin typeface="Calibri" panose="020F0502020204030204" pitchFamily="34" charset="0"/>
                <a:ea typeface="MS PGothic" panose="020B0600070205080204" pitchFamily="34" charset="-128"/>
              </a:rPr>
              <a:t>similar</a:t>
            </a:r>
            <a:r>
              <a:rPr lang="fr-FR" sz="2000" dirty="0"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fr-FR" sz="2000" dirty="0" err="1">
                <a:latin typeface="Calibri" panose="020F0502020204030204" pitchFamily="34" charset="0"/>
                <a:ea typeface="MS PGothic" panose="020B0600070205080204" pitchFamily="34" charset="-128"/>
              </a:rPr>
              <a:t>height</a:t>
            </a:r>
            <a:r>
              <a:rPr lang="fr-FR" sz="2000" dirty="0">
                <a:latin typeface="Calibri" panose="020F0502020204030204" pitchFamily="34" charset="0"/>
                <a:ea typeface="MS PGothic" panose="020B0600070205080204" pitchFamily="34" charset="-128"/>
              </a:rPr>
              <a:t> (</a:t>
            </a:r>
            <a:r>
              <a:rPr lang="fr-FR" sz="2000" dirty="0" err="1">
                <a:latin typeface="Calibri" panose="020F0502020204030204" pitchFamily="34" charset="0"/>
                <a:ea typeface="MS PGothic" panose="020B0600070205080204" pitchFamily="34" charset="-128"/>
              </a:rPr>
              <a:t>p</a:t>
            </a:r>
            <a:r>
              <a:rPr lang="fr-FR" sz="2000" baseline="-25000" dirty="0" err="1">
                <a:latin typeface="Calibri" panose="020F0502020204030204" pitchFamily="34" charset="0"/>
                <a:ea typeface="MS PGothic" panose="020B0600070205080204" pitchFamily="34" charset="-128"/>
              </a:rPr>
              <a:t>cld</a:t>
            </a:r>
            <a:r>
              <a:rPr lang="fr-FR" sz="2000" dirty="0">
                <a:latin typeface="Calibri" panose="020F0502020204030204" pitchFamily="34" charset="0"/>
                <a:ea typeface="MS PGothic" panose="020B0600070205080204" pitchFamily="34" charset="-128"/>
              </a:rPr>
              <a:t>)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1240606" y="484358"/>
            <a:ext cx="97933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sz="2400" b="1" dirty="0" err="1">
                <a:latin typeface="Calibri" panose="020F0502020204030204" pitchFamily="34" charset="0"/>
              </a:rPr>
              <a:t>clouds</a:t>
            </a:r>
            <a:r>
              <a:rPr lang="fr-FR" sz="2400" dirty="0">
                <a:latin typeface="Calibri" panose="020F0502020204030204" pitchFamily="34" charset="0"/>
              </a:rPr>
              <a:t> are </a:t>
            </a:r>
            <a:r>
              <a:rPr lang="fr-FR" sz="2400" b="1" dirty="0" err="1">
                <a:latin typeface="Calibri" panose="020F0502020204030204" pitchFamily="34" charset="0"/>
              </a:rPr>
              <a:t>extended</a:t>
            </a:r>
            <a:r>
              <a:rPr lang="fr-FR" sz="2400" b="1" dirty="0">
                <a:latin typeface="Calibri" panose="020F0502020204030204" pitchFamily="34" charset="0"/>
              </a:rPr>
              <a:t> </a:t>
            </a:r>
            <a:r>
              <a:rPr lang="fr-FR" sz="2400" b="1" dirty="0" err="1">
                <a:latin typeface="Calibri" panose="020F0502020204030204" pitchFamily="34" charset="0"/>
              </a:rPr>
              <a:t>objects</a:t>
            </a:r>
            <a:r>
              <a:rPr lang="fr-FR" sz="2400" dirty="0">
                <a:latin typeface="Calibri" panose="020F0502020204030204" pitchFamily="34" charset="0"/>
              </a:rPr>
              <a:t>, </a:t>
            </a:r>
            <a:r>
              <a:rPr lang="fr-FR" sz="2400" dirty="0" err="1">
                <a:latin typeface="Calibri" panose="020F0502020204030204" pitchFamily="34" charset="0"/>
              </a:rPr>
              <a:t>driven</a:t>
            </a:r>
            <a:r>
              <a:rPr lang="fr-FR" sz="2400" dirty="0">
                <a:latin typeface="Calibri" panose="020F0502020204030204" pitchFamily="34" charset="0"/>
              </a:rPr>
              <a:t> by </a:t>
            </a:r>
            <a:r>
              <a:rPr lang="fr-FR" sz="2400" dirty="0" err="1">
                <a:latin typeface="Calibri" panose="020F0502020204030204" pitchFamily="34" charset="0"/>
              </a:rPr>
              <a:t>dynamics</a:t>
            </a:r>
            <a:r>
              <a:rPr lang="fr-FR" sz="2400" dirty="0">
                <a:latin typeface="Calibri" panose="020F0502020204030204" pitchFamily="34" charset="0"/>
              </a:rPr>
              <a:t> -&gt; </a:t>
            </a:r>
            <a:r>
              <a:rPr lang="fr-FR" sz="2400" b="1" dirty="0" err="1">
                <a:latin typeface="Calibri" panose="020F0502020204030204" pitchFamily="34" charset="0"/>
              </a:rPr>
              <a:t>organized</a:t>
            </a:r>
            <a:r>
              <a:rPr lang="fr-FR" sz="2400" b="1" dirty="0">
                <a:latin typeface="Calibri" panose="020F0502020204030204" pitchFamily="34" charset="0"/>
              </a:rPr>
              <a:t> </a:t>
            </a:r>
            <a:r>
              <a:rPr lang="fr-FR" sz="2400" b="1" dirty="0" err="1">
                <a:latin typeface="Calibri" panose="020F0502020204030204" pitchFamily="34" charset="0"/>
              </a:rPr>
              <a:t>systems</a:t>
            </a:r>
            <a:endParaRPr lang="fr-FR" sz="2400" b="1" dirty="0">
              <a:latin typeface="Calibri" panose="020F0502020204030204" pitchFamily="34" charset="0"/>
            </a:endParaRPr>
          </a:p>
        </p:txBody>
      </p:sp>
      <p:sp>
        <p:nvSpPr>
          <p:cNvPr id="13317" name="Text Box 20"/>
          <p:cNvSpPr txBox="1">
            <a:spLocks noChangeArrowheads="1"/>
          </p:cNvSpPr>
          <p:nvPr/>
        </p:nvSpPr>
        <p:spPr bwMode="auto">
          <a:xfrm>
            <a:off x="3043238" y="3048000"/>
            <a:ext cx="69326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800">
                <a:latin typeface="Calibri" panose="020F0502020204030204" pitchFamily="34" charset="0"/>
              </a:rPr>
              <a:t>fill data gaps using PDF method	build UT cloud systems</a:t>
            </a:r>
          </a:p>
        </p:txBody>
      </p:sp>
      <p:pic>
        <p:nvPicPr>
          <p:cNvPr id="13318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1" y="1363664"/>
            <a:ext cx="2811463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1422401"/>
            <a:ext cx="28702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1422401"/>
            <a:ext cx="28321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>
            <a:grpSpLocks/>
          </p:cNvGrpSpPr>
          <p:nvPr/>
        </p:nvGrpSpPr>
        <p:grpSpPr bwMode="auto">
          <a:xfrm>
            <a:off x="1951038" y="3462339"/>
            <a:ext cx="8864600" cy="2441575"/>
            <a:chOff x="-25271" y="3886200"/>
            <a:chExt cx="8938567" cy="2442227"/>
          </a:xfrm>
        </p:grpSpPr>
        <p:grpSp>
          <p:nvGrpSpPr>
            <p:cNvPr id="13327" name="Groupe 11"/>
            <p:cNvGrpSpPr>
              <a:grpSpLocks/>
            </p:cNvGrpSpPr>
            <p:nvPr/>
          </p:nvGrpSpPr>
          <p:grpSpPr bwMode="auto">
            <a:xfrm>
              <a:off x="243084" y="4283073"/>
              <a:ext cx="8670212" cy="2045354"/>
              <a:chOff x="206842" y="4583827"/>
              <a:chExt cx="8670554" cy="2044847"/>
            </a:xfrm>
          </p:grpSpPr>
          <p:pic>
            <p:nvPicPr>
              <p:cNvPr id="13329" name="Image 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842" y="4685403"/>
                <a:ext cx="8533602" cy="1943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30" name="Rectangle 8"/>
              <p:cNvSpPr>
                <a:spLocks noChangeArrowheads="1"/>
              </p:cNvSpPr>
              <p:nvPr/>
            </p:nvSpPr>
            <p:spPr bwMode="auto">
              <a:xfrm>
                <a:off x="5655053" y="4583827"/>
                <a:ext cx="3222343" cy="338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sz="1600" i="1">
                    <a:solidFill>
                      <a:srgbClr val="000066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Protopapadaki et al. ACP 2017</a:t>
                </a:r>
                <a:endParaRPr lang="fr-FR" sz="1600"/>
              </a:p>
            </p:txBody>
          </p:sp>
        </p:grpSp>
        <p:sp>
          <p:nvSpPr>
            <p:cNvPr id="2" name="Rectangle 22"/>
            <p:cNvSpPr>
              <a:spLocks noChangeArrowheads="1"/>
            </p:cNvSpPr>
            <p:nvPr/>
          </p:nvSpPr>
          <p:spPr bwMode="auto">
            <a:xfrm>
              <a:off x="-25271" y="3886200"/>
              <a:ext cx="8672843" cy="400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5F6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609600" indent="-609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990600" indent="-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371600" indent="-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52600" indent="-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09800" indent="-3810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667000" indent="-381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124200" indent="-381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581400" indent="-381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038600" indent="-381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10000"/>
                </a:spcBef>
                <a:buFont typeface="Wingdings" panose="05000000000000000000" pitchFamily="2" charset="2"/>
                <a:buNone/>
                <a:defRPr/>
              </a:pPr>
              <a:r>
                <a:rPr lang="fr-FR" sz="2000" b="1" dirty="0">
                  <a:latin typeface="Calibri" panose="020F0502020204030204" pitchFamily="34" charset="0"/>
                  <a:ea typeface="MS PGothic" panose="020B0600070205080204" pitchFamily="34" charset="-128"/>
                </a:rPr>
                <a:t>2) </a:t>
              </a:r>
              <a:r>
                <a:rPr lang="fr-FR" sz="2000" dirty="0">
                  <a:latin typeface="Calibri" panose="020F0502020204030204" pitchFamily="34" charset="0"/>
                  <a:ea typeface="MS PGothic" panose="020B0600070205080204" pitchFamily="34" charset="-128"/>
                </a:rPr>
                <a:t>use </a:t>
              </a:r>
              <a:r>
                <a:rPr lang="fr-FR" sz="2000" dirty="0" err="1">
                  <a:latin typeface="Symbol" panose="05050102010706020507" pitchFamily="18" charset="2"/>
                  <a:ea typeface="MS PGothic" panose="020B0600070205080204" pitchFamily="34" charset="-128"/>
                </a:rPr>
                <a:t>e</a:t>
              </a:r>
              <a:r>
                <a:rPr lang="fr-FR" sz="2000" baseline="-25000" dirty="0" err="1">
                  <a:latin typeface="Calibri" panose="020F0502020204030204" pitchFamily="34" charset="0"/>
                  <a:ea typeface="MS PGothic" panose="020B0600070205080204" pitchFamily="34" charset="-128"/>
                </a:rPr>
                <a:t>cld</a:t>
              </a:r>
              <a:r>
                <a:rPr lang="fr-FR" sz="2000" dirty="0">
                  <a:latin typeface="Calibri" panose="020F0502020204030204" pitchFamily="34" charset="0"/>
                  <a:ea typeface="MS PGothic" panose="020B0600070205080204" pitchFamily="34" charset="-128"/>
                </a:rPr>
                <a:t> to </a:t>
              </a:r>
              <a:r>
                <a:rPr lang="fr-FR" sz="2000" dirty="0" err="1">
                  <a:latin typeface="Calibri" panose="020F0502020204030204" pitchFamily="34" charset="0"/>
                  <a:ea typeface="MS PGothic" panose="020B0600070205080204" pitchFamily="34" charset="-128"/>
                </a:rPr>
                <a:t>distinguish</a:t>
              </a:r>
              <a:r>
                <a:rPr lang="fr-FR" sz="2000" dirty="0">
                  <a:latin typeface="Calibri" panose="020F0502020204030204" pitchFamily="34" charset="0"/>
                  <a:ea typeface="MS PGothic" panose="020B0600070205080204" pitchFamily="34" charset="-128"/>
                </a:rPr>
                <a:t> </a:t>
              </a:r>
              <a:r>
                <a:rPr lang="fr-FR" sz="2000" dirty="0">
                  <a:solidFill>
                    <a:srgbClr val="C00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convective </a:t>
              </a:r>
              <a:r>
                <a:rPr lang="fr-FR" sz="2000" dirty="0" err="1">
                  <a:solidFill>
                    <a:srgbClr val="C00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core</a:t>
              </a:r>
              <a:r>
                <a:rPr lang="fr-FR" sz="2000" dirty="0">
                  <a:solidFill>
                    <a:srgbClr val="000066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, </a:t>
              </a:r>
              <a:r>
                <a:rPr lang="fr-FR" sz="2000" dirty="0" err="1">
                  <a:solidFill>
                    <a:schemeClr val="accent6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thick</a:t>
              </a:r>
              <a:r>
                <a:rPr lang="fr-FR" sz="2000" dirty="0">
                  <a:solidFill>
                    <a:schemeClr val="accent6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 cirrus</a:t>
              </a:r>
              <a:r>
                <a:rPr lang="fr-FR" sz="2000" dirty="0">
                  <a:solidFill>
                    <a:srgbClr val="000066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, </a:t>
              </a:r>
              <a:r>
                <a:rPr lang="fr-FR" sz="2000" dirty="0" err="1">
                  <a:solidFill>
                    <a:srgbClr val="FFC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thin</a:t>
              </a:r>
              <a:r>
                <a:rPr lang="fr-FR" sz="2000" dirty="0">
                  <a:solidFill>
                    <a:srgbClr val="FFC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 cirrus </a:t>
              </a:r>
              <a:r>
                <a:rPr lang="fr-FR" sz="1600" i="1" dirty="0">
                  <a:solidFill>
                    <a:srgbClr val="FFC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(</a:t>
              </a:r>
              <a:r>
                <a:rPr lang="fr-FR" sz="1600" i="1" dirty="0" err="1">
                  <a:solidFill>
                    <a:srgbClr val="FFC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only</a:t>
              </a:r>
              <a:r>
                <a:rPr lang="fr-FR" sz="1600" i="1" dirty="0">
                  <a:solidFill>
                    <a:srgbClr val="FFC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 IR </a:t>
              </a:r>
              <a:r>
                <a:rPr lang="fr-FR" sz="1600" i="1" dirty="0" err="1">
                  <a:solidFill>
                    <a:srgbClr val="FFC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sounder</a:t>
              </a:r>
              <a:r>
                <a:rPr lang="fr-FR" sz="1600" i="1" dirty="0">
                  <a:solidFill>
                    <a:srgbClr val="FFC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)</a:t>
              </a:r>
            </a:p>
          </p:txBody>
        </p:sp>
      </p:grpSp>
      <p:sp>
        <p:nvSpPr>
          <p:cNvPr id="13322" name="Flèche droite 1"/>
          <p:cNvSpPr>
            <a:spLocks noChangeArrowheads="1"/>
          </p:cNvSpPr>
          <p:nvPr/>
        </p:nvSpPr>
        <p:spPr bwMode="auto">
          <a:xfrm>
            <a:off x="4462463" y="2835276"/>
            <a:ext cx="431800" cy="238125"/>
          </a:xfrm>
          <a:prstGeom prst="rightArrow">
            <a:avLst>
              <a:gd name="adj1" fmla="val 50000"/>
              <a:gd name="adj2" fmla="val 49850"/>
            </a:avLst>
          </a:prstGeom>
          <a:solidFill>
            <a:srgbClr val="6600CC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400"/>
          </a:p>
        </p:txBody>
      </p:sp>
      <p:sp>
        <p:nvSpPr>
          <p:cNvPr id="13323" name="Flèche droite 13"/>
          <p:cNvSpPr>
            <a:spLocks noChangeArrowheads="1"/>
          </p:cNvSpPr>
          <p:nvPr/>
        </p:nvSpPr>
        <p:spPr bwMode="auto">
          <a:xfrm>
            <a:off x="7620000" y="2811464"/>
            <a:ext cx="431800" cy="238125"/>
          </a:xfrm>
          <a:prstGeom prst="rightArrow">
            <a:avLst>
              <a:gd name="adj1" fmla="val 50000"/>
              <a:gd name="adj2" fmla="val 49850"/>
            </a:avLst>
          </a:prstGeom>
          <a:solidFill>
            <a:srgbClr val="6600CC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400"/>
          </a:p>
        </p:txBody>
      </p:sp>
      <p:sp>
        <p:nvSpPr>
          <p:cNvPr id="13324" name="ZoneTexte 2"/>
          <p:cNvSpPr txBox="1">
            <a:spLocks noChangeArrowheads="1"/>
          </p:cNvSpPr>
          <p:nvPr/>
        </p:nvSpPr>
        <p:spPr bwMode="auto">
          <a:xfrm>
            <a:off x="3957639" y="1392239"/>
            <a:ext cx="1285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400" i="1">
                <a:latin typeface="Calibri" panose="020F0502020204030204" pitchFamily="34" charset="0"/>
              </a:rPr>
              <a:t>1 Jul 2007 AM AIRS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-19010"/>
            <a:ext cx="12192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From Cloud Retrieval to Cloud System Approach</a:t>
            </a:r>
            <a:endParaRPr lang="en-GB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ZoneTexte 7"/>
          <p:cNvSpPr txBox="1">
            <a:spLocks noChangeArrowheads="1"/>
          </p:cNvSpPr>
          <p:nvPr/>
        </p:nvSpPr>
        <p:spPr bwMode="auto">
          <a:xfrm>
            <a:off x="386348" y="6067586"/>
            <a:ext cx="11419304" cy="707886"/>
          </a:xfrm>
          <a:prstGeom prst="rect">
            <a:avLst/>
          </a:prstGeom>
          <a:ln w="28575">
            <a:solidFill>
              <a:schemeClr val="bg2">
                <a:lumMod val="90000"/>
              </a:schemeClr>
            </a:solidFill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sz="2000" b="1" dirty="0" smtClean="0">
                <a:latin typeface="Calibri" panose="020F0502020204030204" pitchFamily="34" charset="0"/>
              </a:rPr>
              <a:t>30N-30S: UT </a:t>
            </a:r>
            <a:r>
              <a:rPr lang="fr-FR" sz="2000" b="1" dirty="0" err="1" smtClean="0">
                <a:latin typeface="Calibri" panose="020F0502020204030204" pitchFamily="34" charset="0"/>
              </a:rPr>
              <a:t>clouds</a:t>
            </a:r>
            <a:r>
              <a:rPr lang="fr-FR" sz="2000" b="1" dirty="0" smtClean="0">
                <a:latin typeface="Calibri" panose="020F0502020204030204" pitchFamily="34" charset="0"/>
              </a:rPr>
              <a:t> </a:t>
            </a:r>
            <a:r>
              <a:rPr lang="fr-FR" sz="2000" b="1" dirty="0" err="1" smtClean="0">
                <a:latin typeface="Calibri" panose="020F0502020204030204" pitchFamily="34" charset="0"/>
              </a:rPr>
              <a:t>cover</a:t>
            </a:r>
            <a:r>
              <a:rPr lang="fr-FR" sz="2000" b="1" dirty="0" smtClean="0">
                <a:latin typeface="Calibri" panose="020F0502020204030204" pitchFamily="34" charset="0"/>
              </a:rPr>
              <a:t> 35%; UT </a:t>
            </a:r>
            <a:r>
              <a:rPr lang="fr-FR" sz="2000" b="1" dirty="0" err="1" smtClean="0">
                <a:latin typeface="Calibri" panose="020F0502020204030204" pitchFamily="34" charset="0"/>
              </a:rPr>
              <a:t>cloud</a:t>
            </a:r>
            <a:r>
              <a:rPr lang="fr-FR" sz="2000" b="1" dirty="0" smtClean="0">
                <a:latin typeface="Calibri" panose="020F0502020204030204" pitchFamily="34" charset="0"/>
              </a:rPr>
              <a:t> </a:t>
            </a:r>
            <a:r>
              <a:rPr lang="fr-FR" sz="2000" b="1" dirty="0" err="1" smtClean="0">
                <a:latin typeface="Calibri" panose="020F0502020204030204" pitchFamily="34" charset="0"/>
              </a:rPr>
              <a:t>systems</a:t>
            </a:r>
            <a:r>
              <a:rPr lang="fr-FR" sz="2000" b="1" dirty="0" smtClean="0">
                <a:latin typeface="Calibri" panose="020F0502020204030204" pitchFamily="34" charset="0"/>
              </a:rPr>
              <a:t> </a:t>
            </a:r>
            <a:r>
              <a:rPr lang="fr-FR" sz="2000" b="1" dirty="0" err="1" smtClean="0">
                <a:latin typeface="Calibri" panose="020F0502020204030204" pitchFamily="34" charset="0"/>
              </a:rPr>
              <a:t>cover</a:t>
            </a:r>
            <a:r>
              <a:rPr lang="fr-FR" sz="2000" b="1" dirty="0" smtClean="0">
                <a:latin typeface="Calibri" panose="020F0502020204030204" pitchFamily="34" charset="0"/>
              </a:rPr>
              <a:t> 20 – 25</a:t>
            </a:r>
            <a:r>
              <a:rPr lang="fr-FR" sz="2000" b="1" dirty="0">
                <a:latin typeface="Calibri" panose="020F0502020204030204" pitchFamily="34" charset="0"/>
              </a:rPr>
              <a:t>% </a:t>
            </a:r>
            <a:r>
              <a:rPr lang="fr-FR" sz="1800" i="1" dirty="0" smtClean="0">
                <a:latin typeface="Calibri" panose="020F0502020204030204" pitchFamily="34" charset="0"/>
              </a:rPr>
              <a:t>(</a:t>
            </a:r>
            <a:r>
              <a:rPr lang="fr-FR" sz="1800" i="1" dirty="0" err="1">
                <a:latin typeface="Calibri" panose="020F0502020204030204" pitchFamily="34" charset="0"/>
              </a:rPr>
              <a:t>depending</a:t>
            </a:r>
            <a:r>
              <a:rPr lang="fr-FR" sz="1800" i="1" dirty="0">
                <a:latin typeface="Calibri" panose="020F0502020204030204" pitchFamily="34" charset="0"/>
              </a:rPr>
              <a:t> on </a:t>
            </a:r>
            <a:r>
              <a:rPr lang="fr-FR" sz="1800" i="1" dirty="0" err="1">
                <a:latin typeface="Calibri" panose="020F0502020204030204" pitchFamily="34" charset="0"/>
              </a:rPr>
              <a:t>definition</a:t>
            </a:r>
            <a:r>
              <a:rPr lang="fr-FR" sz="1800" i="1" dirty="0">
                <a:latin typeface="Calibri" panose="020F0502020204030204" pitchFamily="34" charset="0"/>
              </a:rPr>
              <a:t>)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fr-FR" sz="2000" b="1" dirty="0" err="1" smtClean="0">
                <a:latin typeface="Calibri" panose="020F0502020204030204" pitchFamily="34" charset="0"/>
              </a:rPr>
              <a:t>Mesoscale</a:t>
            </a:r>
            <a:r>
              <a:rPr lang="fr-FR" sz="2000" b="1" dirty="0" smtClean="0">
                <a:latin typeface="Calibri" panose="020F0502020204030204" pitchFamily="34" charset="0"/>
              </a:rPr>
              <a:t> convective </a:t>
            </a:r>
            <a:r>
              <a:rPr lang="fr-FR" sz="2000" b="1" dirty="0" err="1" smtClean="0">
                <a:latin typeface="Calibri" panose="020F0502020204030204" pitchFamily="34" charset="0"/>
              </a:rPr>
              <a:t>systems</a:t>
            </a:r>
            <a:r>
              <a:rPr lang="fr-FR" sz="2000" b="1" dirty="0" smtClean="0">
                <a:latin typeface="Calibri" panose="020F0502020204030204" pitchFamily="34" charset="0"/>
              </a:rPr>
              <a:t> </a:t>
            </a:r>
            <a:r>
              <a:rPr lang="fr-FR" sz="2000" b="1" dirty="0" err="1" smtClean="0">
                <a:latin typeface="Calibri" panose="020F0502020204030204" pitchFamily="34" charset="0"/>
              </a:rPr>
              <a:t>cover</a:t>
            </a:r>
            <a:r>
              <a:rPr lang="fr-FR" sz="2000" b="1" dirty="0" smtClean="0">
                <a:latin typeface="Calibri" panose="020F0502020204030204" pitchFamily="34" charset="0"/>
              </a:rPr>
              <a:t>  15 – 20% ; </a:t>
            </a:r>
            <a:r>
              <a:rPr lang="fr-FR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Cloud System </a:t>
            </a:r>
            <a:r>
              <a:rPr lang="fr-FR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</a:t>
            </a:r>
            <a:r>
              <a:rPr lang="fr-FR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pproach</a:t>
            </a:r>
            <a:r>
              <a:rPr lang="fr-FR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fr-FR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allows</a:t>
            </a:r>
            <a:r>
              <a:rPr lang="fr-FR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to </a:t>
            </a:r>
            <a:r>
              <a:rPr lang="fr-FR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link</a:t>
            </a:r>
            <a:r>
              <a:rPr lang="fr-FR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convection to </a:t>
            </a:r>
            <a:r>
              <a:rPr lang="fr-FR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anvils</a:t>
            </a:r>
            <a:endParaRPr lang="fr-FR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687" y="787793"/>
            <a:ext cx="383438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</a:t>
            </a:r>
          </a:p>
          <a:p>
            <a:pPr algn="ctr"/>
            <a:r>
              <a:rPr lang="fr-FR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</a:t>
            </a:r>
          </a:p>
          <a:p>
            <a:pPr algn="ctr"/>
            <a:r>
              <a:rPr lang="fr-FR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  <a:p>
            <a:pPr algn="ctr"/>
            <a:r>
              <a:rPr lang="fr-FR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</a:t>
            </a:r>
          </a:p>
          <a:p>
            <a:pPr algn="ctr"/>
            <a:r>
              <a:rPr lang="fr-FR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</a:t>
            </a:r>
          </a:p>
          <a:p>
            <a:pPr algn="ctr"/>
            <a:r>
              <a:rPr lang="fr-FR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</a:t>
            </a:r>
          </a:p>
          <a:p>
            <a:pPr algn="ctr"/>
            <a:r>
              <a:rPr lang="fr-FR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</a:t>
            </a:r>
          </a:p>
          <a:p>
            <a:pPr algn="ctr"/>
            <a:r>
              <a:rPr lang="fr-FR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</a:t>
            </a:r>
          </a:p>
          <a:p>
            <a:pPr algn="ctr"/>
            <a:r>
              <a:rPr lang="fr-FR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</a:t>
            </a:r>
          </a:p>
          <a:p>
            <a:pPr algn="ctr"/>
            <a:r>
              <a:rPr lang="fr-FR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</a:p>
          <a:p>
            <a:pPr algn="ctr"/>
            <a:r>
              <a:rPr lang="fr-FR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</a:t>
            </a:r>
          </a:p>
          <a:p>
            <a:pPr algn="ctr"/>
            <a:r>
              <a:rPr lang="fr-FR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</a:t>
            </a:r>
          </a:p>
          <a:p>
            <a:pPr algn="ctr"/>
            <a:r>
              <a:rPr lang="fr-FR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</a:t>
            </a:r>
          </a:p>
          <a:p>
            <a:pPr algn="ctr"/>
            <a:r>
              <a:rPr lang="fr-FR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1345" y="5118637"/>
            <a:ext cx="1152128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800" b="1" dirty="0" err="1" smtClean="0">
                <a:latin typeface="+mn-lt"/>
              </a:rPr>
              <a:t>based</a:t>
            </a:r>
            <a:r>
              <a:rPr lang="fr-FR" sz="1800" b="1" dirty="0" smtClean="0">
                <a:latin typeface="+mn-lt"/>
              </a:rPr>
              <a:t> on </a:t>
            </a:r>
          </a:p>
          <a:p>
            <a:r>
              <a:rPr lang="fr-FR" sz="1800" b="1" dirty="0" err="1" smtClean="0">
                <a:latin typeface="+mn-lt"/>
              </a:rPr>
              <a:t>p</a:t>
            </a:r>
            <a:r>
              <a:rPr lang="fr-FR" sz="1800" b="1" baseline="-25000" dirty="0" err="1" smtClean="0">
                <a:latin typeface="+mn-lt"/>
              </a:rPr>
              <a:t>cld</a:t>
            </a:r>
            <a:r>
              <a:rPr lang="fr-FR" sz="1800" b="1" dirty="0" smtClean="0">
                <a:latin typeface="+mn-lt"/>
              </a:rPr>
              <a:t> &amp; </a:t>
            </a:r>
            <a:r>
              <a:rPr lang="fr-FR" sz="1800" b="1" dirty="0" err="1" smtClean="0">
                <a:latin typeface="Symbol" panose="05050102010706020507" pitchFamily="18" charset="2"/>
              </a:rPr>
              <a:t>e</a:t>
            </a:r>
            <a:r>
              <a:rPr lang="fr-FR" sz="1800" b="1" baseline="-25000" dirty="0" err="1"/>
              <a:t>cld</a:t>
            </a:r>
            <a:endParaRPr lang="en-GB" sz="18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3D snapshot reconstruction using synergistic data &amp; Machine Learning</a:t>
            </a:r>
          </a:p>
          <a:p>
            <a:pPr algn="ctr"/>
            <a:r>
              <a:rPr lang="en-GB" sz="20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add vertical structure &amp; precipitation</a:t>
            </a:r>
            <a:endParaRPr lang="en-GB" sz="20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03" y="969958"/>
            <a:ext cx="7464626" cy="2058154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-1950" y="3301672"/>
            <a:ext cx="1219395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3333CC"/>
              </a:buClr>
              <a:buFontTx/>
              <a:buNone/>
            </a:pPr>
            <a:r>
              <a:rPr lang="fr-FR" sz="21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expand</a:t>
            </a:r>
            <a:r>
              <a:rPr lang="fr-FR" sz="2100" b="1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21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vertical structure &amp; </a:t>
            </a:r>
            <a:r>
              <a:rPr lang="fr-FR" sz="2100" b="1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precipitation</a:t>
            </a:r>
            <a:r>
              <a:rPr lang="fr-FR" sz="21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 info </a:t>
            </a:r>
            <a:r>
              <a:rPr lang="fr-FR" sz="21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across</a:t>
            </a:r>
            <a:r>
              <a:rPr lang="fr-FR" sz="2100" b="1" i="1" dirty="0">
                <a:solidFill>
                  <a:srgbClr val="000000"/>
                </a:solidFill>
                <a:cs typeface="Arial" panose="020B0604020202020204" pitchFamily="34" charset="0"/>
              </a:rPr>
              <a:t> UT </a:t>
            </a:r>
            <a:r>
              <a:rPr lang="fr-FR" sz="21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cloud</a:t>
            </a:r>
            <a:r>
              <a:rPr lang="fr-FR" sz="2100" b="1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21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systems</a:t>
            </a:r>
            <a:r>
              <a:rPr lang="fr-FR" sz="2100" b="1" i="1" dirty="0">
                <a:solidFill>
                  <a:srgbClr val="000000"/>
                </a:solidFill>
                <a:cs typeface="Arial" panose="020B0604020202020204" pitchFamily="34" charset="0"/>
              </a:rPr>
              <a:t> &amp; </a:t>
            </a:r>
            <a:r>
              <a:rPr lang="fr-FR" sz="21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environment</a:t>
            </a:r>
            <a:r>
              <a:rPr lang="fr-FR" sz="2100" b="1" i="1" dirty="0">
                <a:solidFill>
                  <a:srgbClr val="000000"/>
                </a:solidFill>
                <a:cs typeface="Arial" panose="020B0604020202020204" pitchFamily="34" charset="0"/>
              </a:rPr>
              <a:t> by machine </a:t>
            </a:r>
            <a:r>
              <a:rPr lang="fr-FR" sz="21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learning</a:t>
            </a:r>
            <a:r>
              <a:rPr lang="fr-FR" sz="2100" b="1" i="1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3333CC"/>
              </a:buClr>
              <a:buFontTx/>
              <a:buNone/>
            </a:pPr>
            <a:r>
              <a:rPr lang="fr-FR" sz="1800" b="1" dirty="0">
                <a:solidFill>
                  <a:srgbClr val="000000"/>
                </a:solidFill>
                <a:cs typeface="Arial" panose="020B0604020202020204" pitchFamily="34" charset="0"/>
              </a:rPr>
              <a:t>        1)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develop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optimized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‘non-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linear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regression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&amp; classification </a:t>
            </a:r>
            <a:r>
              <a:rPr lang="fr-FR" sz="1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models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’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based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on neural networks,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3333CC"/>
              </a:buClr>
              <a:buFontTx/>
              <a:buNone/>
            </a:pP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            training 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on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collocated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data </a:t>
            </a:r>
            <a:r>
              <a:rPr lang="fr-FR" sz="16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(AIRS-</a:t>
            </a:r>
            <a:r>
              <a:rPr lang="fr-FR" sz="16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CloudSat</a:t>
            </a:r>
            <a:r>
              <a:rPr lang="fr-FR" sz="16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-lidar 2007-2010, AIRS-TRMM 2004-2015, IASI-TRMM 2007-2015)</a:t>
            </a:r>
            <a:endParaRPr lang="fr-FR" sz="16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3333CC"/>
              </a:buClr>
              <a:buFontTx/>
              <a:buNone/>
            </a:pP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       </a:t>
            </a:r>
            <a:r>
              <a:rPr lang="fr-FR" sz="1800" b="1" dirty="0">
                <a:solidFill>
                  <a:srgbClr val="000000"/>
                </a:solidFill>
                <a:cs typeface="Arial" panose="020B0604020202020204" pitchFamily="34" charset="0"/>
              </a:rPr>
              <a:t>2)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apply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these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models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on the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whole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CIRS 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data record </a:t>
            </a:r>
            <a:r>
              <a:rPr lang="fr-FR" sz="1600" i="1" dirty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fr-FR" sz="16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2003-2019)</a:t>
            </a:r>
            <a:endParaRPr lang="fr-FR" sz="1600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" name="ZoneTexte 2"/>
          <p:cNvSpPr txBox="1">
            <a:spLocks noChangeArrowheads="1"/>
          </p:cNvSpPr>
          <p:nvPr/>
        </p:nvSpPr>
        <p:spPr bwMode="auto">
          <a:xfrm>
            <a:off x="7436553" y="966892"/>
            <a:ext cx="16561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200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emissivity</a:t>
            </a:r>
            <a:r>
              <a:rPr lang="fr-FR" sz="12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structure of UT </a:t>
            </a:r>
            <a:r>
              <a:rPr lang="fr-FR" sz="1200" i="1" dirty="0" err="1">
                <a:solidFill>
                  <a:srgbClr val="002060"/>
                </a:solidFill>
                <a:latin typeface="Calibri" panose="020F0502020204030204" pitchFamily="34" charset="0"/>
              </a:rPr>
              <a:t>cloud</a:t>
            </a:r>
            <a:r>
              <a:rPr lang="fr-FR" sz="1200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1200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systems</a:t>
            </a:r>
            <a:endParaRPr lang="fr-FR" sz="1200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ZoneTexte 8"/>
          <p:cNvSpPr txBox="1">
            <a:spLocks noChangeArrowheads="1"/>
          </p:cNvSpPr>
          <p:nvPr/>
        </p:nvSpPr>
        <p:spPr bwMode="auto">
          <a:xfrm>
            <a:off x="7667994" y="1530554"/>
            <a:ext cx="32043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6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 vertical structure &amp; </a:t>
            </a:r>
            <a:r>
              <a:rPr lang="fr-FR" sz="1600" b="1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precipitation</a:t>
            </a:r>
            <a:r>
              <a:rPr lang="fr-FR" sz="16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  <a:endParaRPr lang="fr-FR" sz="16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sz="1400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14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1) </a:t>
            </a:r>
            <a:r>
              <a:rPr lang="fr-FR" sz="1400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CloudSat</a:t>
            </a:r>
            <a:r>
              <a:rPr lang="fr-FR" sz="14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-lidar on </a:t>
            </a:r>
            <a:r>
              <a:rPr lang="fr-FR" sz="1400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narrow</a:t>
            </a:r>
            <a:r>
              <a:rPr lang="fr-FR" sz="1400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14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nadir </a:t>
            </a:r>
            <a:r>
              <a:rPr lang="fr-FR" sz="1400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tracks</a:t>
            </a:r>
            <a:endParaRPr lang="fr-FR" sz="1400" i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19334" y="4932273"/>
            <a:ext cx="12035994" cy="1477328"/>
            <a:chOff x="361609" y="4642366"/>
            <a:chExt cx="11073985" cy="1477328"/>
          </a:xfrm>
        </p:grpSpPr>
        <p:sp>
          <p:nvSpPr>
            <p:cNvPr id="5" name="Rectangle 4"/>
            <p:cNvSpPr/>
            <p:nvPr/>
          </p:nvSpPr>
          <p:spPr>
            <a:xfrm>
              <a:off x="361609" y="4642366"/>
              <a:ext cx="742028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rgbClr val="3333CC"/>
                </a:buClr>
              </a:pPr>
              <a:r>
                <a:rPr lang="fr-FR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use </a:t>
              </a:r>
              <a:r>
                <a:rPr lang="fr-FR" sz="20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derived</a:t>
              </a:r>
              <a:r>
                <a:rPr lang="fr-FR" sz="20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atmospheric</a:t>
              </a:r>
              <a:r>
                <a:rPr lang="fr-FR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properties</a:t>
              </a:r>
              <a:r>
                <a:rPr lang="fr-FR" sz="20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1800" b="1" i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(</a:t>
              </a:r>
              <a:r>
                <a:rPr lang="fr-FR" sz="1800" b="1" i="1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similar</a:t>
              </a:r>
              <a:r>
                <a:rPr lang="fr-FR" sz="1800" b="1" i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for AIRS &amp; IASI) </a:t>
              </a:r>
              <a:r>
                <a:rPr lang="fr-FR" sz="1800" b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fr-FR" sz="18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  <a:p>
              <a:pPr lvl="0">
                <a:buClr>
                  <a:srgbClr val="3333CC"/>
                </a:buClr>
              </a:pPr>
              <a:r>
                <a:rPr lang="fr-FR" sz="18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X </a:t>
              </a:r>
              <a:r>
                <a:rPr lang="fr-FR" sz="1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fr-FR" sz="18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    CIRS </a:t>
              </a:r>
              <a:r>
                <a:rPr lang="fr-FR" sz="1800" dirty="0" err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cloud</a:t>
              </a:r>
              <a:r>
                <a:rPr lang="fr-FR" sz="1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variables &amp; ERA-</a:t>
              </a:r>
              <a:r>
                <a:rPr lang="fr-FR" sz="1800" dirty="0" err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Interim</a:t>
              </a:r>
              <a:r>
                <a:rPr lang="fr-FR" sz="1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1800" dirty="0" err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atmosphere</a:t>
              </a:r>
              <a:r>
                <a:rPr lang="fr-FR" sz="1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 </a:t>
              </a:r>
            </a:p>
            <a:p>
              <a:pPr lvl="0">
                <a:buClr>
                  <a:srgbClr val="3333CC"/>
                </a:buClr>
              </a:pPr>
              <a:r>
                <a:rPr lang="fr-FR" sz="18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F(X)</a:t>
              </a:r>
              <a:r>
                <a:rPr lang="fr-FR" sz="1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: </a:t>
              </a:r>
              <a:r>
                <a:rPr lang="fr-FR" sz="1800" dirty="0" err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CloudSat</a:t>
              </a:r>
              <a:r>
                <a:rPr lang="fr-FR" sz="1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-lidar </a:t>
              </a:r>
              <a:r>
                <a:rPr lang="fr-FR" sz="18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radiative </a:t>
              </a:r>
              <a:r>
                <a:rPr lang="fr-FR" sz="1800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heating</a:t>
              </a:r>
              <a:r>
                <a:rPr lang="fr-FR" sz="18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 rates</a:t>
              </a:r>
              <a:r>
                <a:rPr lang="fr-FR" sz="18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fr-FR" sz="1800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Z</a:t>
              </a:r>
              <a:r>
                <a:rPr lang="fr-FR" sz="1800" baseline="-25000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top</a:t>
              </a:r>
              <a:r>
                <a:rPr lang="fr-FR" sz="18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&amp; </a:t>
              </a:r>
              <a:r>
                <a:rPr lang="fr-FR" sz="1800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Z</a:t>
              </a:r>
              <a:r>
                <a:rPr lang="fr-FR" sz="1800" baseline="-25000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top</a:t>
              </a:r>
              <a:r>
                <a:rPr lang="fr-FR" sz="1800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-Z</a:t>
              </a:r>
              <a:r>
                <a:rPr lang="fr-FR" sz="1800" baseline="-25000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base</a:t>
              </a:r>
              <a:r>
                <a:rPr lang="fr-FR" sz="18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fr-FR" sz="1800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rain</a:t>
              </a:r>
              <a:r>
                <a:rPr lang="fr-FR" sz="18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 rate</a:t>
              </a:r>
              <a:r>
                <a:rPr lang="fr-FR" sz="18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fr-FR" sz="1800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cloud</a:t>
              </a:r>
              <a:r>
                <a:rPr lang="fr-FR" sz="18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1800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layering</a:t>
              </a:r>
              <a:r>
                <a:rPr lang="fr-FR" sz="16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		</a:t>
              </a:r>
              <a:r>
                <a:rPr lang="fr-FR" sz="160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from</a:t>
              </a:r>
              <a:r>
                <a:rPr lang="fr-FR" sz="16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NASA FLXHR v4, GEOPROF, PRECIP-</a:t>
              </a:r>
              <a:r>
                <a:rPr lang="fr-FR" sz="160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column</a:t>
              </a:r>
              <a:endParaRPr lang="fr-FR" sz="160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  <a:p>
              <a:pPr lvl="0">
                <a:buClr>
                  <a:srgbClr val="3333CC"/>
                </a:buClr>
              </a:pPr>
              <a:r>
                <a:rPr lang="fr-FR" sz="16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           </a:t>
              </a:r>
              <a:r>
                <a:rPr lang="fr-FR" sz="18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TRMM </a:t>
              </a:r>
              <a:r>
                <a:rPr lang="fr-FR" sz="18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latent </a:t>
              </a:r>
              <a:r>
                <a:rPr lang="fr-FR" sz="1800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heating</a:t>
              </a:r>
              <a:r>
                <a:rPr lang="fr-FR" sz="18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 rates </a:t>
              </a:r>
              <a:r>
                <a:rPr lang="fr-FR" sz="160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from</a:t>
              </a:r>
              <a:r>
                <a:rPr lang="fr-FR" sz="16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NASA SLH v6</a:t>
              </a:r>
              <a:endPara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7602402" y="4964066"/>
              <a:ext cx="3833192" cy="723900"/>
              <a:chOff x="4267200" y="954088"/>
              <a:chExt cx="3833192" cy="723900"/>
            </a:xfrm>
          </p:grpSpPr>
          <p:pic>
            <p:nvPicPr>
              <p:cNvPr id="22" name="Imag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0" y="954088"/>
                <a:ext cx="3375992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ZoneTexte 1"/>
              <p:cNvSpPr txBox="1">
                <a:spLocks noChangeArrowheads="1"/>
              </p:cNvSpPr>
              <p:nvPr/>
            </p:nvSpPr>
            <p:spPr bwMode="auto">
              <a:xfrm>
                <a:off x="4267200" y="990600"/>
                <a:ext cx="609600" cy="646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800" b="1" dirty="0"/>
                  <a:t>X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800" b="1" dirty="0"/>
                  <a:t>F(X)</a:t>
                </a:r>
                <a:endParaRPr lang="en-GB" sz="1800" b="1" dirty="0"/>
              </a:p>
            </p:txBody>
          </p:sp>
        </p:grpSp>
      </p:grpSp>
      <p:grpSp>
        <p:nvGrpSpPr>
          <p:cNvPr id="10" name="Groupe 9"/>
          <p:cNvGrpSpPr/>
          <p:nvPr/>
        </p:nvGrpSpPr>
        <p:grpSpPr>
          <a:xfrm>
            <a:off x="7752184" y="2103343"/>
            <a:ext cx="4403145" cy="1066141"/>
            <a:chOff x="7752184" y="2103343"/>
            <a:chExt cx="4403145" cy="1066141"/>
          </a:xfrm>
        </p:grpSpPr>
        <p:grpSp>
          <p:nvGrpSpPr>
            <p:cNvPr id="2" name="Groupe 1"/>
            <p:cNvGrpSpPr/>
            <p:nvPr/>
          </p:nvGrpSpPr>
          <p:grpSpPr>
            <a:xfrm>
              <a:off x="7839843" y="2363084"/>
              <a:ext cx="4315486" cy="806400"/>
              <a:chOff x="7858179" y="2221712"/>
              <a:chExt cx="4315486" cy="806400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58179" y="2221712"/>
                <a:ext cx="3050866" cy="806400"/>
              </a:xfrm>
              <a:prstGeom prst="rect">
                <a:avLst/>
              </a:prstGeom>
            </p:spPr>
          </p:pic>
          <p:sp>
            <p:nvSpPr>
              <p:cNvPr id="7" name="ZoneTexte 6"/>
              <p:cNvSpPr txBox="1"/>
              <p:nvPr/>
            </p:nvSpPr>
            <p:spPr>
              <a:xfrm>
                <a:off x="10890710" y="2529178"/>
                <a:ext cx="12829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 smtClean="0">
                    <a:solidFill>
                      <a:srgbClr val="C00000"/>
                    </a:solidFill>
                    <a:latin typeface="+mn-lt"/>
                  </a:rPr>
                  <a:t>LT </a:t>
                </a:r>
                <a:r>
                  <a:rPr lang="fr-FR" sz="1200" b="1" dirty="0" err="1" smtClean="0">
                    <a:solidFill>
                      <a:srgbClr val="C00000"/>
                    </a:solidFill>
                    <a:latin typeface="+mn-lt"/>
                  </a:rPr>
                  <a:t>within</a:t>
                </a:r>
                <a:r>
                  <a:rPr lang="fr-FR" sz="1200" b="1" dirty="0" smtClean="0">
                    <a:solidFill>
                      <a:srgbClr val="C00000"/>
                    </a:solidFill>
                    <a:latin typeface="+mn-lt"/>
                  </a:rPr>
                  <a:t> 20 min of 1h30 AM</a:t>
                </a:r>
                <a:endParaRPr lang="en-GB" sz="1200" b="1" dirty="0">
                  <a:solidFill>
                    <a:srgbClr val="C00000"/>
                  </a:solidFill>
                  <a:latin typeface="+mn-lt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7752184" y="2103343"/>
              <a:ext cx="348512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fr-FR" sz="1400" i="1" dirty="0">
                  <a:solidFill>
                    <a:srgbClr val="002060"/>
                  </a:solidFill>
                  <a:latin typeface="Calibri" panose="020F0502020204030204" pitchFamily="34" charset="0"/>
                </a:rPr>
                <a:t>2) TRMM radar : </a:t>
              </a:r>
              <a:r>
                <a:rPr lang="fr-FR" sz="1400" i="1" dirty="0" err="1">
                  <a:solidFill>
                    <a:srgbClr val="002060"/>
                  </a:solidFill>
                  <a:latin typeface="Calibri" panose="020F0502020204030204" pitchFamily="34" charset="0"/>
                </a:rPr>
                <a:t>small</a:t>
              </a:r>
              <a:r>
                <a:rPr lang="fr-FR" sz="1400" i="1" dirty="0">
                  <a:solidFill>
                    <a:srgbClr val="002060"/>
                  </a:solidFill>
                  <a:latin typeface="Calibri" panose="020F0502020204030204" pitchFamily="34" charset="0"/>
                </a:rPr>
                <a:t> </a:t>
              </a:r>
              <a:r>
                <a:rPr lang="fr-FR" sz="1400" i="1" dirty="0" err="1">
                  <a:solidFill>
                    <a:srgbClr val="002060"/>
                  </a:solidFill>
                  <a:latin typeface="Calibri" panose="020F0502020204030204" pitchFamily="34" charset="0"/>
                </a:rPr>
                <a:t>coverage</a:t>
              </a:r>
              <a:r>
                <a:rPr lang="fr-FR" sz="1400" i="1" dirty="0">
                  <a:solidFill>
                    <a:srgbClr val="002060"/>
                  </a:solidFill>
                  <a:latin typeface="Calibri" panose="020F0502020204030204" pitchFamily="34" charset="0"/>
                </a:rPr>
                <a:t> </a:t>
              </a:r>
              <a:r>
                <a:rPr lang="fr-FR" sz="1400" i="1" dirty="0" err="1">
                  <a:solidFill>
                    <a:srgbClr val="002060"/>
                  </a:solidFill>
                  <a:latin typeface="Calibri" panose="020F0502020204030204" pitchFamily="34" charset="0"/>
                </a:rPr>
                <a:t>at</a:t>
              </a:r>
              <a:r>
                <a:rPr lang="fr-FR" sz="1400" i="1" dirty="0">
                  <a:solidFill>
                    <a:srgbClr val="002060"/>
                  </a:solidFill>
                  <a:latin typeface="Calibri" panose="020F0502020204030204" pitchFamily="34" charset="0"/>
                </a:rPr>
                <a:t> </a:t>
              </a:r>
              <a:r>
                <a:rPr lang="fr-FR" sz="1400" i="1" dirty="0" err="1">
                  <a:solidFill>
                    <a:srgbClr val="002060"/>
                  </a:solidFill>
                  <a:latin typeface="Calibri" panose="020F0502020204030204" pitchFamily="34" charset="0"/>
                </a:rPr>
                <a:t>specific</a:t>
              </a:r>
              <a:r>
                <a:rPr lang="fr-FR" sz="1400" i="1" dirty="0">
                  <a:solidFill>
                    <a:srgbClr val="002060"/>
                  </a:solidFill>
                  <a:latin typeface="Calibri" panose="020F0502020204030204" pitchFamily="34" charset="0"/>
                </a:rPr>
                <a:t> LT</a:t>
              </a:r>
              <a:endParaRPr lang="en-GB" sz="1400" i="1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119875" y="1321952"/>
            <a:ext cx="4057128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200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snapshots of horizontal structures :</a:t>
            </a:r>
            <a:endParaRPr lang="en-GB" sz="20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ZoneTexte 2"/>
          <p:cNvSpPr txBox="1">
            <a:spLocks noChangeArrowheads="1"/>
          </p:cNvSpPr>
          <p:nvPr/>
        </p:nvSpPr>
        <p:spPr bwMode="auto">
          <a:xfrm>
            <a:off x="398289" y="1688905"/>
            <a:ext cx="3254819" cy="7848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 sz="2000" b="1" dirty="0" err="1" smtClean="0"/>
              <a:t>different</a:t>
            </a:r>
            <a:r>
              <a:rPr lang="fr-FR" sz="2000" b="1" dirty="0" smtClean="0"/>
              <a:t> structures for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 sz="2000" b="1" dirty="0" smtClean="0"/>
              <a:t>La </a:t>
            </a:r>
            <a:r>
              <a:rPr lang="fr-FR" sz="2000" b="1" dirty="0" err="1"/>
              <a:t>Niña</a:t>
            </a:r>
            <a:r>
              <a:rPr lang="fr-FR" sz="2000" b="1" dirty="0"/>
              <a:t> </a:t>
            </a:r>
            <a:r>
              <a:rPr lang="fr-FR" sz="2000" b="1" dirty="0" smtClean="0"/>
              <a:t>- </a:t>
            </a:r>
            <a:r>
              <a:rPr lang="fr-FR" sz="2000" b="1" dirty="0"/>
              <a:t>El </a:t>
            </a:r>
            <a:r>
              <a:rPr lang="fr-FR" sz="2000" b="1" dirty="0" smtClean="0"/>
              <a:t>Niño</a:t>
            </a:r>
            <a:endParaRPr lang="fr-FR" sz="20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67" b="7806"/>
          <a:stretch/>
        </p:blipFill>
        <p:spPr>
          <a:xfrm>
            <a:off x="4454458" y="389570"/>
            <a:ext cx="7752184" cy="106999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67"/>
          <a:stretch/>
        </p:blipFill>
        <p:spPr>
          <a:xfrm>
            <a:off x="4454458" y="1676945"/>
            <a:ext cx="7788188" cy="125045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67"/>
          <a:stretch/>
        </p:blipFill>
        <p:spPr>
          <a:xfrm>
            <a:off x="4439816" y="2996952"/>
            <a:ext cx="7775768" cy="120076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411014" y="9506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+mn-lt"/>
              </a:rPr>
              <a:t>3 Jan 2008 (La </a:t>
            </a:r>
            <a:r>
              <a:rPr lang="fr-FR" sz="2000" b="1" dirty="0" err="1" smtClean="0">
                <a:latin typeface="+mn-lt"/>
              </a:rPr>
              <a:t>Niña</a:t>
            </a:r>
            <a:r>
              <a:rPr lang="fr-FR" sz="2000" b="1" dirty="0" smtClean="0">
                <a:latin typeface="+mn-lt"/>
              </a:rPr>
              <a:t>)		17 Jan 2016 (El Niño)</a:t>
            </a:r>
            <a:endParaRPr lang="en-GB" sz="2000" b="1" dirty="0">
              <a:latin typeface="+mn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67"/>
          <a:stretch/>
        </p:blipFill>
        <p:spPr>
          <a:xfrm>
            <a:off x="4476388" y="4316225"/>
            <a:ext cx="7739196" cy="11679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84032" y="1339196"/>
            <a:ext cx="44006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Cb</a:t>
            </a:r>
            <a:r>
              <a:rPr lang="en-GB" sz="1600" b="1" dirty="0">
                <a:latin typeface="+mn-lt"/>
                <a:ea typeface="Times New Roman" panose="02020603050405020304" pitchFamily="18" charset="0"/>
              </a:rPr>
              <a:t>      </a:t>
            </a: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Ci</a:t>
            </a:r>
            <a:r>
              <a:rPr lang="en-GB" sz="1600" b="1" dirty="0">
                <a:latin typeface="+mn-lt"/>
                <a:ea typeface="Times New Roman" panose="02020603050405020304" pitchFamily="18" charset="0"/>
              </a:rPr>
              <a:t>    thin </a:t>
            </a: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Ci</a:t>
            </a:r>
            <a:r>
              <a:rPr lang="en-GB" sz="1600" b="1" dirty="0">
                <a:latin typeface="+mn-lt"/>
                <a:ea typeface="Times New Roman" panose="02020603050405020304" pitchFamily="18" charset="0"/>
              </a:rPr>
              <a:t>    midlevel   </a:t>
            </a:r>
            <a:r>
              <a:rPr lang="en-GB" sz="1600" b="1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lowlevel</a:t>
            </a:r>
            <a:r>
              <a:rPr lang="en-GB" sz="1600" b="1" dirty="0">
                <a:latin typeface="+mn-lt"/>
                <a:ea typeface="Times New Roman" panose="02020603050405020304" pitchFamily="18" charset="0"/>
              </a:rPr>
              <a:t>   clear sky</a:t>
            </a:r>
            <a:endParaRPr lang="en-GB" sz="16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48128" y="6497477"/>
            <a:ext cx="4788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latin typeface="+mn-lt"/>
                <a:ea typeface="Times New Roman" panose="02020603050405020304" pitchFamily="18" charset="0"/>
              </a:rPr>
              <a:t>clouds above  clouds below clouds above &amp; below </a:t>
            </a:r>
            <a:r>
              <a:rPr lang="en-GB" sz="1400" b="1" dirty="0" smtClean="0">
                <a:latin typeface="+mn-lt"/>
                <a:ea typeface="Times New Roman" panose="02020603050405020304" pitchFamily="18" charset="0"/>
              </a:rPr>
              <a:t>CIRS </a:t>
            </a:r>
            <a:r>
              <a:rPr lang="en-GB" sz="1400" b="1" dirty="0">
                <a:latin typeface="+mn-lt"/>
                <a:ea typeface="Times New Roman" panose="02020603050405020304" pitchFamily="18" charset="0"/>
              </a:rPr>
              <a:t>clouds</a:t>
            </a:r>
            <a:endParaRPr lang="en-GB" sz="1400" dirty="0"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439816" y="1248357"/>
            <a:ext cx="1296144" cy="369332"/>
          </a:xfrm>
          <a:prstGeom prst="rect">
            <a:avLst/>
          </a:prstGeom>
          <a:solidFill>
            <a:srgbClr val="EFEFFB"/>
          </a:solidFill>
        </p:spPr>
        <p:txBody>
          <a:bodyPr wrap="square" rtlCol="0">
            <a:spAutoFit/>
          </a:bodyPr>
          <a:lstStyle/>
          <a:p>
            <a:r>
              <a:rPr lang="fr-FR" sz="1800" b="1" dirty="0" err="1" smtClean="0">
                <a:latin typeface="+mn-lt"/>
              </a:rPr>
              <a:t>cloud</a:t>
            </a:r>
            <a:r>
              <a:rPr lang="fr-FR" sz="1800" b="1" dirty="0" smtClean="0">
                <a:latin typeface="+mn-lt"/>
              </a:rPr>
              <a:t> type</a:t>
            </a:r>
            <a:endParaRPr lang="en-GB" sz="1800" b="1" dirty="0">
              <a:latin typeface="+mn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439816" y="2528560"/>
            <a:ext cx="1296144" cy="369332"/>
          </a:xfrm>
          <a:prstGeom prst="rect">
            <a:avLst/>
          </a:prstGeom>
          <a:solidFill>
            <a:srgbClr val="EFEFFB"/>
          </a:solidFill>
        </p:spPr>
        <p:txBody>
          <a:bodyPr wrap="square" rtlCol="0">
            <a:spAutoFit/>
          </a:bodyPr>
          <a:lstStyle/>
          <a:p>
            <a:r>
              <a:rPr lang="fr-FR" sz="1800" b="1" dirty="0" smtClean="0">
                <a:latin typeface="+mn-lt"/>
              </a:rPr>
              <a:t>top </a:t>
            </a:r>
            <a:r>
              <a:rPr lang="fr-FR" sz="1800" b="1" dirty="0" err="1" smtClean="0">
                <a:latin typeface="+mn-lt"/>
              </a:rPr>
              <a:t>height</a:t>
            </a:r>
            <a:endParaRPr lang="en-GB" sz="1800" b="1" dirty="0">
              <a:latin typeface="+mn-l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92442" y="3851072"/>
            <a:ext cx="1603558" cy="369332"/>
          </a:xfrm>
          <a:prstGeom prst="rect">
            <a:avLst/>
          </a:prstGeom>
          <a:solidFill>
            <a:srgbClr val="EFEFFB"/>
          </a:solidFill>
        </p:spPr>
        <p:txBody>
          <a:bodyPr wrap="square" rtlCol="0">
            <a:spAutoFit/>
          </a:bodyPr>
          <a:lstStyle/>
          <a:p>
            <a:r>
              <a:rPr lang="fr-FR" sz="1800" b="1" dirty="0" smtClean="0">
                <a:latin typeface="+mn-lt"/>
              </a:rPr>
              <a:t>vertical </a:t>
            </a:r>
            <a:r>
              <a:rPr lang="fr-FR" sz="1800" b="1" dirty="0" err="1" smtClean="0">
                <a:latin typeface="+mn-lt"/>
              </a:rPr>
              <a:t>extent</a:t>
            </a:r>
            <a:endParaRPr lang="en-GB" sz="1800" b="1" dirty="0">
              <a:latin typeface="+mn-l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439816" y="5107821"/>
            <a:ext cx="1152128" cy="369332"/>
          </a:xfrm>
          <a:prstGeom prst="rect">
            <a:avLst/>
          </a:prstGeom>
          <a:solidFill>
            <a:srgbClr val="EFEFFB"/>
          </a:solidFill>
        </p:spPr>
        <p:txBody>
          <a:bodyPr wrap="square" rtlCol="0">
            <a:spAutoFit/>
          </a:bodyPr>
          <a:lstStyle/>
          <a:p>
            <a:r>
              <a:rPr lang="fr-FR" sz="1800" b="1" dirty="0" err="1" smtClean="0">
                <a:latin typeface="+mn-lt"/>
              </a:rPr>
              <a:t>frct</a:t>
            </a:r>
            <a:r>
              <a:rPr lang="fr-FR" sz="1800" b="1" dirty="0" smtClean="0">
                <a:latin typeface="+mn-lt"/>
              </a:rPr>
              <a:t>(RR&gt;0) </a:t>
            </a:r>
            <a:endParaRPr lang="en-GB" sz="1800" b="1" dirty="0">
              <a:latin typeface="+mn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0242126" y="265439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+mn-lt"/>
              </a:rPr>
              <a:t>km</a:t>
            </a:r>
            <a:endParaRPr lang="en-GB" sz="1400" dirty="0">
              <a:latin typeface="+mn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208660" y="3912627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+mn-lt"/>
              </a:rPr>
              <a:t>km</a:t>
            </a:r>
            <a:endParaRPr lang="en-GB" sz="1400" dirty="0">
              <a:latin typeface="+mn-lt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06190" y="4320608"/>
            <a:ext cx="3797221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latin typeface="+mn-lt"/>
              </a:rPr>
              <a:t>derive</a:t>
            </a:r>
            <a:r>
              <a:rPr lang="fr-FR" sz="2000" b="1" dirty="0" smtClean="0">
                <a:latin typeface="+mn-lt"/>
              </a:rPr>
              <a:t> convective </a:t>
            </a:r>
            <a:r>
              <a:rPr lang="fr-FR" sz="2000" b="1" dirty="0" err="1" smtClean="0">
                <a:latin typeface="+mn-lt"/>
              </a:rPr>
              <a:t>organization</a:t>
            </a:r>
            <a:r>
              <a:rPr lang="fr-FR" sz="2000" b="1" dirty="0" smtClean="0">
                <a:latin typeface="+mn-lt"/>
              </a:rPr>
              <a:t> </a:t>
            </a:r>
            <a:r>
              <a:rPr lang="fr-FR" sz="2000" b="1" dirty="0" err="1" smtClean="0">
                <a:latin typeface="+mn-lt"/>
              </a:rPr>
              <a:t>from</a:t>
            </a:r>
            <a:r>
              <a:rPr lang="fr-FR" sz="2000" b="1" dirty="0" smtClean="0">
                <a:latin typeface="+mn-lt"/>
              </a:rPr>
              <a:t> </a:t>
            </a:r>
            <a:r>
              <a:rPr lang="fr-FR" sz="2000" b="1" dirty="0" err="1" smtClean="0">
                <a:latin typeface="+mn-lt"/>
              </a:rPr>
              <a:t>rainy</a:t>
            </a:r>
            <a:r>
              <a:rPr lang="fr-FR" sz="2000" b="1" dirty="0" smtClean="0">
                <a:latin typeface="+mn-lt"/>
              </a:rPr>
              <a:t> areas </a:t>
            </a:r>
            <a:r>
              <a:rPr lang="fr-FR" sz="2000" b="1" dirty="0" err="1" smtClean="0">
                <a:latin typeface="+mn-lt"/>
              </a:rPr>
              <a:t>within</a:t>
            </a:r>
            <a:r>
              <a:rPr lang="fr-FR" sz="2000" b="1" dirty="0" smtClean="0">
                <a:latin typeface="+mn-lt"/>
              </a:rPr>
              <a:t> UT </a:t>
            </a:r>
            <a:r>
              <a:rPr lang="fr-FR" sz="2000" b="1" dirty="0" err="1" smtClean="0">
                <a:latin typeface="+mn-lt"/>
              </a:rPr>
              <a:t>clouds</a:t>
            </a:r>
            <a:r>
              <a:rPr lang="fr-FR" sz="2000" b="1" dirty="0" smtClean="0">
                <a:latin typeface="+mn-lt"/>
              </a:rPr>
              <a:t> 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2"/>
          <a:stretch/>
        </p:blipFill>
        <p:spPr>
          <a:xfrm>
            <a:off x="4546828" y="5534941"/>
            <a:ext cx="7741860" cy="981645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520419" y="6387261"/>
            <a:ext cx="1547604" cy="369332"/>
          </a:xfrm>
          <a:prstGeom prst="rect">
            <a:avLst/>
          </a:prstGeom>
          <a:solidFill>
            <a:srgbClr val="EFEFFB"/>
          </a:solidFill>
        </p:spPr>
        <p:txBody>
          <a:bodyPr wrap="square" rtlCol="0">
            <a:spAutoFit/>
          </a:bodyPr>
          <a:lstStyle/>
          <a:p>
            <a:r>
              <a:rPr lang="fr-FR" sz="1800" b="1" dirty="0" err="1" smtClean="0">
                <a:latin typeface="+mn-lt"/>
              </a:rPr>
              <a:t>cloud</a:t>
            </a:r>
            <a:r>
              <a:rPr lang="fr-FR" sz="1800" b="1" dirty="0" smtClean="0">
                <a:latin typeface="+mn-lt"/>
              </a:rPr>
              <a:t> </a:t>
            </a:r>
            <a:r>
              <a:rPr lang="fr-FR" sz="1800" b="1" dirty="0" err="1" smtClean="0">
                <a:latin typeface="+mn-lt"/>
              </a:rPr>
              <a:t>layering</a:t>
            </a:r>
            <a:endParaRPr lang="en-GB" sz="1800" b="1" dirty="0">
              <a:latin typeface="+mn-lt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79782" y="5534941"/>
            <a:ext cx="3797221" cy="120032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b="1" dirty="0" smtClean="0">
                <a:latin typeface="+mn-lt"/>
              </a:rPr>
              <a:t>Multiple </a:t>
            </a:r>
            <a:r>
              <a:rPr lang="fr-FR" sz="1800" b="1" dirty="0" err="1" smtClean="0">
                <a:latin typeface="+mn-lt"/>
              </a:rPr>
              <a:t>layers</a:t>
            </a:r>
            <a:r>
              <a:rPr lang="fr-FR" sz="1800" dirty="0" smtClean="0">
                <a:latin typeface="+mn-lt"/>
              </a:rPr>
              <a:t>: </a:t>
            </a:r>
            <a:r>
              <a:rPr lang="fr-FR" sz="1800" dirty="0" err="1" smtClean="0">
                <a:latin typeface="+mn-lt"/>
              </a:rPr>
              <a:t>mostly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lower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clouds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underneath</a:t>
            </a:r>
            <a:r>
              <a:rPr lang="fr-FR" sz="1800" dirty="0" smtClean="0">
                <a:latin typeface="+mn-lt"/>
              </a:rPr>
              <a:t> Ci / </a:t>
            </a:r>
            <a:r>
              <a:rPr lang="fr-FR" sz="1800" dirty="0" err="1" smtClean="0">
                <a:latin typeface="+mn-lt"/>
              </a:rPr>
              <a:t>thin</a:t>
            </a:r>
            <a:r>
              <a:rPr lang="fr-FR" sz="1800" dirty="0" smtClean="0">
                <a:latin typeface="+mn-lt"/>
              </a:rPr>
              <a:t> Ci</a:t>
            </a:r>
          </a:p>
          <a:p>
            <a:r>
              <a:rPr lang="fr-FR" sz="1800" dirty="0" smtClean="0">
                <a:latin typeface="+mn-lt"/>
              </a:rPr>
              <a:t>structures </a:t>
            </a:r>
            <a:r>
              <a:rPr lang="fr-FR" sz="1800" dirty="0" err="1" smtClean="0">
                <a:latin typeface="+mn-lt"/>
              </a:rPr>
              <a:t>prolongated</a:t>
            </a:r>
            <a:r>
              <a:rPr lang="fr-FR" sz="1800" dirty="0" smtClean="0">
                <a:latin typeface="+mn-lt"/>
              </a:rPr>
              <a:t> by </a:t>
            </a:r>
            <a:r>
              <a:rPr lang="fr-FR" sz="1800" dirty="0" err="1" smtClean="0">
                <a:latin typeface="+mn-lt"/>
              </a:rPr>
              <a:t>very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thin</a:t>
            </a:r>
            <a:r>
              <a:rPr lang="fr-FR" sz="1800" dirty="0" smtClean="0">
                <a:latin typeface="+mn-lt"/>
              </a:rPr>
              <a:t> Ci </a:t>
            </a:r>
            <a:r>
              <a:rPr lang="fr-FR" sz="1800" dirty="0" err="1" smtClean="0">
                <a:latin typeface="+mn-lt"/>
              </a:rPr>
              <a:t>above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lower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clouds</a:t>
            </a:r>
            <a:endParaRPr lang="en-GB" sz="1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9" y="198571"/>
            <a:ext cx="4455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b="1" dirty="0" smtClean="0">
                <a:solidFill>
                  <a:prstClr val="black"/>
                </a:solidFill>
                <a:latin typeface="+mn-lt"/>
                <a:ea typeface="MS PGothic" panose="020B0600070205080204" pitchFamily="34" charset="-128"/>
              </a:rPr>
              <a:t>ANN </a:t>
            </a:r>
            <a:r>
              <a:rPr lang="fr-FR" sz="2000" b="1" dirty="0" err="1">
                <a:solidFill>
                  <a:prstClr val="black"/>
                </a:solidFill>
                <a:latin typeface="+mn-lt"/>
                <a:ea typeface="MS PGothic" panose="020B0600070205080204" pitchFamily="34" charset="-128"/>
              </a:rPr>
              <a:t>regression</a:t>
            </a:r>
            <a:r>
              <a:rPr lang="fr-FR" sz="2000" b="1" dirty="0">
                <a:solidFill>
                  <a:prstClr val="black"/>
                </a:solidFill>
                <a:latin typeface="+mn-lt"/>
                <a:ea typeface="MS PGothic" panose="020B0600070205080204" pitchFamily="34" charset="-128"/>
              </a:rPr>
              <a:t> &amp; classification </a:t>
            </a:r>
            <a:r>
              <a:rPr lang="fr-FR" sz="2000" b="1" dirty="0" err="1">
                <a:solidFill>
                  <a:prstClr val="black"/>
                </a:solidFill>
                <a:latin typeface="+mn-lt"/>
                <a:ea typeface="MS PGothic" panose="020B0600070205080204" pitchFamily="34" charset="-128"/>
              </a:rPr>
              <a:t>models</a:t>
            </a:r>
            <a:endParaRPr lang="fr-FR" sz="2000" b="1" dirty="0">
              <a:solidFill>
                <a:prstClr val="black"/>
              </a:solidFill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553" y="2812286"/>
            <a:ext cx="422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1800" b="1" dirty="0" err="1">
                <a:solidFill>
                  <a:prstClr val="black"/>
                </a:solidFill>
                <a:latin typeface="+mn-lt"/>
                <a:ea typeface="MS PGothic" panose="020B0600070205080204" pitchFamily="34" charset="-128"/>
              </a:rPr>
              <a:t>combined</a:t>
            </a:r>
            <a:r>
              <a:rPr lang="fr-FR" sz="1800" b="1" dirty="0">
                <a:solidFill>
                  <a:prstClr val="black"/>
                </a:solidFill>
                <a:latin typeface="+mn-lt"/>
                <a:ea typeface="MS PGothic" panose="020B0600070205080204" pitchFamily="34" charset="-128"/>
              </a:rPr>
              <a:t> AIRS-IASI </a:t>
            </a:r>
            <a:r>
              <a:rPr lang="fr-FR" sz="1800" b="1" dirty="0" err="1">
                <a:solidFill>
                  <a:prstClr val="black"/>
                </a:solidFill>
                <a:latin typeface="+mn-lt"/>
                <a:ea typeface="MS PGothic" panose="020B0600070205080204" pitchFamily="34" charset="-128"/>
              </a:rPr>
              <a:t>statistics</a:t>
            </a:r>
            <a:r>
              <a:rPr lang="fr-FR" sz="1800" b="1" dirty="0">
                <a:solidFill>
                  <a:prstClr val="black"/>
                </a:solidFill>
                <a:latin typeface="+mn-lt"/>
                <a:ea typeface="MS PGothic" panose="020B0600070205080204" pitchFamily="34" charset="-128"/>
              </a:rPr>
              <a:t> : 2008 - 2018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559496" y="567250"/>
            <a:ext cx="2916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i="1" dirty="0" err="1" smtClean="0">
                <a:latin typeface="+mn-lt"/>
              </a:rPr>
              <a:t>Rain</a:t>
            </a:r>
            <a:r>
              <a:rPr lang="fr-FR" sz="1800" i="1" dirty="0" smtClean="0">
                <a:latin typeface="+mn-lt"/>
              </a:rPr>
              <a:t> Rate (no / light / </a:t>
            </a:r>
            <a:r>
              <a:rPr lang="fr-FR" sz="1800" i="1" dirty="0" err="1" smtClean="0">
                <a:latin typeface="+mn-lt"/>
              </a:rPr>
              <a:t>heavy</a:t>
            </a:r>
            <a:r>
              <a:rPr lang="fr-FR" sz="1800" i="1" dirty="0" smtClean="0">
                <a:latin typeface="+mn-lt"/>
              </a:rPr>
              <a:t>) </a:t>
            </a:r>
          </a:p>
          <a:p>
            <a:pPr algn="ctr"/>
            <a:r>
              <a:rPr lang="fr-FR" sz="1800" i="1" dirty="0" err="1" smtClean="0">
                <a:latin typeface="+mn-lt"/>
              </a:rPr>
              <a:t>accuracy</a:t>
            </a:r>
            <a:r>
              <a:rPr lang="fr-FR" sz="1800" i="1" dirty="0" smtClean="0">
                <a:latin typeface="+mn-lt"/>
              </a:rPr>
              <a:t> 65 - 70%</a:t>
            </a:r>
            <a:endParaRPr lang="en-GB" sz="1800" i="1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512" y="1013505"/>
            <a:ext cx="139582" cy="32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0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0" y="0"/>
            <a:ext cx="12072664" cy="16619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320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Rain rate classification– Latent heating coherence</a:t>
            </a:r>
          </a:p>
          <a:p>
            <a:pPr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200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				AIRS </a:t>
            </a:r>
            <a:r>
              <a:rPr lang="en-GB" sz="2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ML &amp; </a:t>
            </a:r>
            <a:r>
              <a:rPr lang="en-GB" sz="2000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CloudSat</a:t>
            </a:r>
            <a:r>
              <a:rPr lang="en-GB" sz="200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		</a:t>
            </a:r>
            <a:r>
              <a:rPr lang="en-GB" sz="2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GB" sz="200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TRMM </a:t>
            </a:r>
          </a:p>
          <a:p>
            <a:pPr lvl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2000" dirty="0" smtClean="0">
                <a:ln w="0"/>
                <a:solidFill>
                  <a:srgbClr val="000000"/>
                </a:solidFill>
              </a:rPr>
              <a:t>	LH for heavy rain about 10 times larger </a:t>
            </a:r>
            <a:r>
              <a:rPr lang="en-GB" sz="2000" dirty="0">
                <a:ln w="0"/>
                <a:solidFill>
                  <a:srgbClr val="000000"/>
                </a:solidFill>
              </a:rPr>
              <a:t>	 </a:t>
            </a:r>
            <a:r>
              <a:rPr lang="en-GB" sz="2000" dirty="0" smtClean="0">
                <a:ln w="0"/>
                <a:solidFill>
                  <a:srgbClr val="000000"/>
                </a:solidFill>
              </a:rPr>
              <a:t>      	       LH of mid- / </a:t>
            </a:r>
            <a:r>
              <a:rPr lang="en-GB" sz="2000" dirty="0" err="1" smtClean="0">
                <a:ln w="0"/>
                <a:solidFill>
                  <a:srgbClr val="000000"/>
                </a:solidFill>
              </a:rPr>
              <a:t>lowlevel</a:t>
            </a:r>
            <a:r>
              <a:rPr lang="en-GB" sz="2000" dirty="0" smtClean="0">
                <a:ln w="0"/>
                <a:solidFill>
                  <a:srgbClr val="000000"/>
                </a:solidFill>
              </a:rPr>
              <a:t> clouds smaller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 smtClean="0">
                <a:ln w="0"/>
                <a:solidFill>
                  <a:srgbClr val="000000"/>
                </a:solidFill>
              </a:rPr>
              <a:t>	than tropical average from UT clouds	</a:t>
            </a:r>
            <a:r>
              <a:rPr lang="en-GB" sz="2000" dirty="0">
                <a:ln w="0"/>
                <a:solidFill>
                  <a:srgbClr val="000000"/>
                </a:solidFill>
              </a:rPr>
              <a:t>	 </a:t>
            </a:r>
            <a:r>
              <a:rPr lang="en-GB" sz="2000" dirty="0" smtClean="0">
                <a:ln w="0"/>
                <a:solidFill>
                  <a:srgbClr val="000000"/>
                </a:solidFill>
              </a:rPr>
              <a:t>      &amp; in lower troposphere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0" y="1631216"/>
            <a:ext cx="5556956" cy="490751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1631216"/>
            <a:ext cx="5720244" cy="49753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40098" y="6519260"/>
            <a:ext cx="3519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>
                <a:latin typeface="Calibri" panose="020F0502020204030204" pitchFamily="34" charset="0"/>
              </a:rPr>
              <a:t>Stubenrauch</a:t>
            </a:r>
            <a:r>
              <a:rPr lang="fr-FR" sz="1400" i="1" dirty="0">
                <a:latin typeface="Calibri" panose="020F0502020204030204" pitchFamily="34" charset="0"/>
              </a:rPr>
              <a:t> et al., ACP </a:t>
            </a:r>
            <a:r>
              <a:rPr lang="fr-FR" sz="1400" i="1" dirty="0" smtClean="0">
                <a:latin typeface="Calibri" panose="020F0502020204030204" pitchFamily="34" charset="0"/>
              </a:rPr>
              <a:t>2022, to </a:t>
            </a:r>
            <a:r>
              <a:rPr lang="fr-FR" sz="1400" i="1" dirty="0" err="1" smtClean="0">
                <a:latin typeface="Calibri" panose="020F0502020204030204" pitchFamily="34" charset="0"/>
              </a:rPr>
              <a:t>be</a:t>
            </a:r>
            <a:r>
              <a:rPr lang="fr-FR" sz="1400" i="1" dirty="0" smtClean="0">
                <a:latin typeface="Calibri" panose="020F0502020204030204" pitchFamily="34" charset="0"/>
              </a:rPr>
              <a:t> </a:t>
            </a:r>
            <a:r>
              <a:rPr lang="fr-FR" sz="1400" i="1" dirty="0" err="1" smtClean="0">
                <a:latin typeface="Calibri" panose="020F0502020204030204" pitchFamily="34" charset="0"/>
              </a:rPr>
              <a:t>submitted</a:t>
            </a:r>
            <a:endParaRPr lang="en-GB" sz="14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81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320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Process-oriented behaviour of </a:t>
            </a:r>
            <a:r>
              <a:rPr lang="en-GB" sz="3200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mesoscale</a:t>
            </a:r>
            <a:r>
              <a:rPr lang="en-GB" sz="320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 convective cloud systems</a:t>
            </a:r>
          </a:p>
        </p:txBody>
      </p:sp>
      <p:cxnSp>
        <p:nvCxnSpPr>
          <p:cNvPr id="9" name="Connecteur droit avec flèche 2"/>
          <p:cNvCxnSpPr>
            <a:cxnSpLocks noChangeShapeType="1"/>
          </p:cNvCxnSpPr>
          <p:nvPr/>
        </p:nvCxnSpPr>
        <p:spPr bwMode="auto">
          <a:xfrm flipH="1">
            <a:off x="1554806" y="4585317"/>
            <a:ext cx="2193925" cy="23813"/>
          </a:xfrm>
          <a:prstGeom prst="straightConnector1">
            <a:avLst/>
          </a:prstGeom>
          <a:noFill/>
          <a:ln w="50800" algn="ctr">
            <a:solidFill>
              <a:srgbClr val="C0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onnecteur droit avec flèche 2"/>
          <p:cNvCxnSpPr>
            <a:cxnSpLocks noChangeShapeType="1"/>
          </p:cNvCxnSpPr>
          <p:nvPr/>
        </p:nvCxnSpPr>
        <p:spPr bwMode="auto">
          <a:xfrm flipH="1">
            <a:off x="6663778" y="4631670"/>
            <a:ext cx="2193925" cy="23813"/>
          </a:xfrm>
          <a:prstGeom prst="straightConnector1">
            <a:avLst/>
          </a:prstGeom>
          <a:noFill/>
          <a:ln w="50800" algn="ctr">
            <a:solidFill>
              <a:srgbClr val="C0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ZoneTexte 13"/>
          <p:cNvSpPr txBox="1">
            <a:spLocks noChangeArrowheads="1"/>
          </p:cNvSpPr>
          <p:nvPr/>
        </p:nvSpPr>
        <p:spPr bwMode="auto">
          <a:xfrm>
            <a:off x="1415104" y="4626341"/>
            <a:ext cx="2278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6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increasing</a:t>
            </a:r>
            <a:r>
              <a:rPr lang="fr-FR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fr-FR" sz="16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age</a:t>
            </a:r>
            <a:r>
              <a:rPr lang="fr-FR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 of system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104788" y="690372"/>
            <a:ext cx="9743739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+mn-lt"/>
              </a:rPr>
              <a:t>convective </a:t>
            </a:r>
            <a:r>
              <a:rPr lang="fr-FR" sz="1600" dirty="0" err="1" smtClean="0">
                <a:latin typeface="+mn-lt"/>
              </a:rPr>
              <a:t>core</a:t>
            </a:r>
            <a:r>
              <a:rPr lang="fr-FR" sz="1600" dirty="0" smtClean="0">
                <a:latin typeface="+mn-lt"/>
              </a:rPr>
              <a:t> fraction :	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smtClean="0">
                <a:latin typeface="+mn-lt"/>
              </a:rPr>
              <a:t>           		</a:t>
            </a:r>
            <a:r>
              <a:rPr lang="fr-FR" sz="1600" dirty="0" smtClean="0">
                <a:solidFill>
                  <a:prstClr val="black"/>
                </a:solidFill>
                <a:latin typeface="Calibri" panose="020F0502020204030204"/>
              </a:rPr>
              <a:t>min </a:t>
            </a: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T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/>
              </a:rPr>
              <a:t>within</a:t>
            </a: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/>
              </a:rPr>
              <a:t>core</a:t>
            </a: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 of mature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/>
              </a:rPr>
              <a:t>systems</a:t>
            </a: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: </a:t>
            </a:r>
            <a:endParaRPr lang="fr-FR" sz="1600" dirty="0" smtClean="0">
              <a:latin typeface="+mn-lt"/>
            </a:endParaRPr>
          </a:p>
          <a:p>
            <a:r>
              <a:rPr lang="fr-FR" sz="1600" dirty="0" smtClean="0">
                <a:latin typeface="+mn-lt"/>
              </a:rPr>
              <a:t> </a:t>
            </a:r>
            <a:r>
              <a:rPr lang="fr-FR" sz="1600" b="1" i="1" dirty="0" smtClean="0">
                <a:latin typeface="+mn-lt"/>
              </a:rPr>
              <a:t>proxy for life stage    		            		 </a:t>
            </a:r>
            <a:r>
              <a:rPr lang="fr-FR" sz="1600" b="1" i="1" dirty="0" smtClean="0">
                <a:solidFill>
                  <a:prstClr val="black"/>
                </a:solidFill>
                <a:latin typeface="Calibri" panose="020F0502020204030204"/>
              </a:rPr>
              <a:t>proxy </a:t>
            </a:r>
            <a:r>
              <a:rPr lang="fr-FR" sz="1600" b="1" i="1" dirty="0">
                <a:solidFill>
                  <a:prstClr val="black"/>
                </a:solidFill>
                <a:latin typeface="Calibri" panose="020F0502020204030204"/>
              </a:rPr>
              <a:t>for convective </a:t>
            </a:r>
            <a:r>
              <a:rPr lang="fr-FR" sz="1600" b="1" i="1" dirty="0" err="1" smtClean="0">
                <a:solidFill>
                  <a:prstClr val="black"/>
                </a:solidFill>
                <a:latin typeface="Calibri" panose="020F0502020204030204"/>
              </a:rPr>
              <a:t>depth</a:t>
            </a:r>
            <a:endParaRPr lang="fr-FR" sz="1600" b="1" i="1" dirty="0" smtClean="0">
              <a:latin typeface="+mn-lt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554135" y="5931820"/>
            <a:ext cx="7128792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+mn-lt"/>
              </a:rPr>
              <a:t>in agreement </a:t>
            </a:r>
            <a:r>
              <a:rPr lang="fr-FR" sz="2000" dirty="0" err="1" smtClean="0">
                <a:latin typeface="+mn-lt"/>
              </a:rPr>
              <a:t>with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other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studies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1600" i="1" dirty="0" smtClean="0">
                <a:latin typeface="+mn-lt"/>
              </a:rPr>
              <a:t>(Roca et al. 2014, </a:t>
            </a:r>
            <a:r>
              <a:rPr lang="fr-FR" sz="1600" i="1" dirty="0" err="1" smtClean="0">
                <a:latin typeface="+mn-lt"/>
              </a:rPr>
              <a:t>Takahashi</a:t>
            </a:r>
            <a:r>
              <a:rPr lang="fr-FR" sz="1600" i="1" dirty="0" smtClean="0">
                <a:latin typeface="+mn-lt"/>
              </a:rPr>
              <a:t> et al. 2021, …)</a:t>
            </a:r>
          </a:p>
          <a:p>
            <a:r>
              <a:rPr lang="fr-FR" sz="2000" dirty="0" smtClean="0">
                <a:latin typeface="+mn-lt"/>
              </a:rPr>
              <a:t>-&gt; </a:t>
            </a:r>
            <a:r>
              <a:rPr lang="fr-FR" sz="2000" dirty="0" err="1" smtClean="0">
                <a:latin typeface="+mn-lt"/>
              </a:rPr>
              <a:t>reliability</a:t>
            </a:r>
            <a:r>
              <a:rPr lang="fr-FR" sz="2000" dirty="0" smtClean="0">
                <a:latin typeface="+mn-lt"/>
              </a:rPr>
              <a:t> of ML </a:t>
            </a:r>
            <a:r>
              <a:rPr lang="fr-FR" sz="2000" dirty="0" err="1" smtClean="0">
                <a:latin typeface="+mn-lt"/>
              </a:rPr>
              <a:t>derived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rain</a:t>
            </a:r>
            <a:endParaRPr lang="en-GB" sz="2000" dirty="0">
              <a:latin typeface="+mn-lt"/>
            </a:endParaRPr>
          </a:p>
        </p:txBody>
      </p:sp>
      <p:sp>
        <p:nvSpPr>
          <p:cNvPr id="16" name="ZoneTexte 12"/>
          <p:cNvSpPr txBox="1">
            <a:spLocks noChangeArrowheads="1"/>
          </p:cNvSpPr>
          <p:nvPr/>
        </p:nvSpPr>
        <p:spPr bwMode="auto">
          <a:xfrm>
            <a:off x="6455099" y="4699708"/>
            <a:ext cx="2833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6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increasing</a:t>
            </a:r>
            <a:r>
              <a:rPr lang="fr-FR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 convective </a:t>
            </a:r>
            <a:r>
              <a:rPr lang="fr-FR" sz="16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depth</a:t>
            </a:r>
            <a:endParaRPr lang="fr-FR" sz="1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63159" y="5131577"/>
            <a:ext cx="5552029" cy="40011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+mn-lt"/>
              </a:rPr>
              <a:t>max. </a:t>
            </a:r>
            <a:r>
              <a:rPr lang="fr-FR" sz="2000" dirty="0" err="1" smtClean="0">
                <a:latin typeface="+mn-lt"/>
              </a:rPr>
              <a:t>rain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intensity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after</a:t>
            </a:r>
            <a:r>
              <a:rPr lang="fr-FR" sz="2000" dirty="0" smtClean="0">
                <a:latin typeface="+mn-lt"/>
              </a:rPr>
              <a:t> first </a:t>
            </a:r>
            <a:r>
              <a:rPr lang="fr-FR" sz="2000" dirty="0" err="1" smtClean="0">
                <a:latin typeface="+mn-lt"/>
              </a:rPr>
              <a:t>development</a:t>
            </a:r>
            <a:r>
              <a:rPr lang="fr-FR" sz="2000" dirty="0" smtClean="0">
                <a:latin typeface="+mn-lt"/>
              </a:rPr>
              <a:t> of </a:t>
            </a:r>
            <a:r>
              <a:rPr lang="fr-FR" sz="2000" dirty="0" err="1" smtClean="0">
                <a:latin typeface="+mn-lt"/>
              </a:rPr>
              <a:t>anvils</a:t>
            </a:r>
            <a:endParaRPr lang="fr-FR" sz="2000" dirty="0" smtClean="0">
              <a:latin typeface="+mn-lt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407368" y="1270975"/>
            <a:ext cx="3613850" cy="3248719"/>
            <a:chOff x="131373" y="1370436"/>
            <a:chExt cx="3045984" cy="2884862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73" y="1370436"/>
              <a:ext cx="3045984" cy="2884862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45" t="20533"/>
            <a:stretch/>
          </p:blipFill>
          <p:spPr>
            <a:xfrm>
              <a:off x="2669555" y="3400074"/>
              <a:ext cx="465733" cy="45930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5"/>
            <a:srcRect r="57874"/>
            <a:stretch/>
          </p:blipFill>
          <p:spPr>
            <a:xfrm>
              <a:off x="1720568" y="3436296"/>
              <a:ext cx="544773" cy="460068"/>
            </a:xfrm>
            <a:prstGeom prst="rect">
              <a:avLst/>
            </a:prstGeom>
          </p:spPr>
        </p:pic>
      </p:grpSp>
      <p:grpSp>
        <p:nvGrpSpPr>
          <p:cNvPr id="14" name="Groupe 13"/>
          <p:cNvGrpSpPr/>
          <p:nvPr/>
        </p:nvGrpSpPr>
        <p:grpSpPr>
          <a:xfrm>
            <a:off x="5827062" y="1354663"/>
            <a:ext cx="3589026" cy="3197703"/>
            <a:chOff x="3896026" y="1075391"/>
            <a:chExt cx="3225182" cy="2999138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96026" y="1075391"/>
              <a:ext cx="3209498" cy="2999138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38"/>
            <a:stretch/>
          </p:blipFill>
          <p:spPr>
            <a:xfrm>
              <a:off x="6621138" y="3203199"/>
              <a:ext cx="500070" cy="501178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" r="44672"/>
            <a:stretch/>
          </p:blipFill>
          <p:spPr>
            <a:xfrm>
              <a:off x="4511824" y="3178912"/>
              <a:ext cx="532817" cy="487418"/>
            </a:xfrm>
            <a:prstGeom prst="rect">
              <a:avLst/>
            </a:prstGeom>
          </p:spPr>
        </p:pic>
      </p:grpSp>
      <p:sp>
        <p:nvSpPr>
          <p:cNvPr id="20" name="ZoneTexte 19"/>
          <p:cNvSpPr txBox="1"/>
          <p:nvPr/>
        </p:nvSpPr>
        <p:spPr>
          <a:xfrm>
            <a:off x="6096000" y="5149348"/>
            <a:ext cx="5463920" cy="40011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+mn-lt"/>
              </a:rPr>
              <a:t>Deeper</a:t>
            </a:r>
            <a:r>
              <a:rPr lang="fr-FR" sz="2000" dirty="0" smtClean="0">
                <a:latin typeface="+mn-lt"/>
              </a:rPr>
              <a:t> convection leads to </a:t>
            </a:r>
            <a:r>
              <a:rPr lang="fr-FR" sz="2000" dirty="0" err="1" smtClean="0">
                <a:latin typeface="+mn-lt"/>
              </a:rPr>
              <a:t>larger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heavy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rain</a:t>
            </a:r>
            <a:r>
              <a:rPr lang="fr-FR" sz="2000" dirty="0" smtClean="0">
                <a:latin typeface="+mn-lt"/>
              </a:rPr>
              <a:t> areas</a:t>
            </a:r>
            <a:endParaRPr lang="en-GB" sz="2000" dirty="0"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60296" y="510402"/>
            <a:ext cx="3519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>
                <a:latin typeface="Calibri" panose="020F0502020204030204" pitchFamily="34" charset="0"/>
              </a:rPr>
              <a:t>Stubenrauch</a:t>
            </a:r>
            <a:r>
              <a:rPr lang="fr-FR" sz="1400" i="1" dirty="0">
                <a:latin typeface="Calibri" panose="020F0502020204030204" pitchFamily="34" charset="0"/>
              </a:rPr>
              <a:t> et al., ACP </a:t>
            </a:r>
            <a:r>
              <a:rPr lang="fr-FR" sz="1400" i="1" dirty="0" smtClean="0">
                <a:latin typeface="Calibri" panose="020F0502020204030204" pitchFamily="34" charset="0"/>
              </a:rPr>
              <a:t>2022, to </a:t>
            </a:r>
            <a:r>
              <a:rPr lang="fr-FR" sz="1400" i="1" dirty="0" err="1" smtClean="0">
                <a:latin typeface="Calibri" panose="020F0502020204030204" pitchFamily="34" charset="0"/>
              </a:rPr>
              <a:t>be</a:t>
            </a:r>
            <a:r>
              <a:rPr lang="fr-FR" sz="1400" i="1" dirty="0" smtClean="0">
                <a:latin typeface="Calibri" panose="020F0502020204030204" pitchFamily="34" charset="0"/>
              </a:rPr>
              <a:t> </a:t>
            </a:r>
            <a:r>
              <a:rPr lang="fr-FR" sz="1400" i="1" dirty="0" err="1" smtClean="0">
                <a:latin typeface="Calibri" panose="020F0502020204030204" pitchFamily="34" charset="0"/>
              </a:rPr>
              <a:t>submitted</a:t>
            </a:r>
            <a:endParaRPr lang="en-GB" sz="14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40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320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Changes related to convective organization identified by </a:t>
            </a:r>
            <a:r>
              <a:rPr lang="en-GB" sz="3200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r>
              <a:rPr lang="en-GB" sz="3200" baseline="-25000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org</a:t>
            </a:r>
            <a:r>
              <a:rPr lang="en-GB" sz="3200" baseline="-2500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91344" y="554872"/>
            <a:ext cx="12000656" cy="230832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+mn-lt"/>
              </a:rPr>
              <a:t>Organization</a:t>
            </a:r>
            <a:r>
              <a:rPr lang="fr-FR" sz="2000" dirty="0" smtClean="0">
                <a:latin typeface="+mn-lt"/>
              </a:rPr>
              <a:t> indices are </a:t>
            </a:r>
            <a:r>
              <a:rPr lang="fr-FR" sz="2000" dirty="0" err="1" smtClean="0">
                <a:latin typeface="+mn-lt"/>
              </a:rPr>
              <a:t>discriminators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between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clustered</a:t>
            </a:r>
            <a:r>
              <a:rPr lang="fr-FR" sz="2000" dirty="0" smtClean="0">
                <a:latin typeface="+mn-lt"/>
              </a:rPr>
              <a:t> and </a:t>
            </a:r>
            <a:r>
              <a:rPr lang="fr-FR" sz="2000" dirty="0" err="1" smtClean="0">
                <a:latin typeface="+mn-lt"/>
              </a:rPr>
              <a:t>unclustered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objects</a:t>
            </a:r>
            <a:endParaRPr lang="fr-FR" sz="2000" dirty="0" smtClean="0">
              <a:latin typeface="+mn-lt"/>
            </a:endParaRPr>
          </a:p>
          <a:p>
            <a:r>
              <a:rPr lang="fr-FR" sz="2000" dirty="0" err="1" smtClean="0">
                <a:latin typeface="+mn-lt"/>
              </a:rPr>
              <a:t>I</a:t>
            </a:r>
            <a:r>
              <a:rPr lang="fr-FR" sz="2000" baseline="-25000" dirty="0" err="1" smtClean="0">
                <a:latin typeface="+mn-lt"/>
              </a:rPr>
              <a:t>org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considers</a:t>
            </a:r>
            <a:r>
              <a:rPr lang="fr-FR" sz="2000" dirty="0" smtClean="0">
                <a:latin typeface="+mn-lt"/>
              </a:rPr>
              <a:t> the distances </a:t>
            </a:r>
            <a:r>
              <a:rPr lang="fr-FR" sz="2000" dirty="0" err="1" smtClean="0">
                <a:latin typeface="+mn-lt"/>
              </a:rPr>
              <a:t>between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objects</a:t>
            </a:r>
            <a:r>
              <a:rPr lang="fr-FR" sz="2000" dirty="0" smtClean="0">
                <a:latin typeface="+mn-lt"/>
              </a:rPr>
              <a:t> : cumulative </a:t>
            </a:r>
            <a:r>
              <a:rPr lang="fr-FR" sz="2000" dirty="0" err="1" smtClean="0">
                <a:latin typeface="+mn-lt"/>
              </a:rPr>
              <a:t>nearest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neighbour</a:t>
            </a:r>
            <a:r>
              <a:rPr lang="fr-FR" sz="2000" dirty="0" smtClean="0">
                <a:latin typeface="+mn-lt"/>
              </a:rPr>
              <a:t> &amp; </a:t>
            </a:r>
            <a:r>
              <a:rPr lang="fr-FR" sz="2000" dirty="0" err="1" smtClean="0">
                <a:latin typeface="+mn-lt"/>
              </a:rPr>
              <a:t>random</a:t>
            </a:r>
            <a:r>
              <a:rPr lang="fr-FR" sz="2000" dirty="0" smtClean="0">
                <a:latin typeface="+mn-lt"/>
              </a:rPr>
              <a:t> distribution</a:t>
            </a:r>
          </a:p>
          <a:p>
            <a:r>
              <a:rPr lang="fr-FR" sz="2000" dirty="0" err="1" smtClean="0">
                <a:latin typeface="+mn-lt"/>
              </a:rPr>
              <a:t>I</a:t>
            </a:r>
            <a:r>
              <a:rPr lang="fr-FR" sz="2000" baseline="-25000" dirty="0" err="1" smtClean="0">
                <a:latin typeface="+mn-lt"/>
              </a:rPr>
              <a:t>org</a:t>
            </a:r>
            <a:r>
              <a:rPr lang="fr-FR" sz="2000" dirty="0" smtClean="0">
                <a:latin typeface="+mn-lt"/>
              </a:rPr>
              <a:t> &gt; 0.5 </a:t>
            </a:r>
            <a:r>
              <a:rPr lang="fr-FR" sz="2000" dirty="0" err="1" smtClean="0">
                <a:latin typeface="+mn-lt"/>
              </a:rPr>
              <a:t>organized</a:t>
            </a:r>
            <a:endParaRPr lang="fr-FR" sz="2000" dirty="0" smtClean="0">
              <a:latin typeface="+mn-lt"/>
            </a:endParaRPr>
          </a:p>
          <a:p>
            <a:endParaRPr lang="fr-FR" sz="1600" dirty="0" smtClean="0">
              <a:latin typeface="+mn-lt"/>
            </a:endParaRPr>
          </a:p>
          <a:p>
            <a:r>
              <a:rPr lang="fr-FR" dirty="0" err="1" smtClean="0">
                <a:latin typeface="+mn-lt"/>
              </a:rPr>
              <a:t>Build</a:t>
            </a:r>
            <a:r>
              <a:rPr lang="fr-FR" dirty="0" smtClean="0">
                <a:latin typeface="+mn-lt"/>
              </a:rPr>
              <a:t> convective </a:t>
            </a:r>
            <a:r>
              <a:rPr lang="fr-FR" dirty="0" err="1" smtClean="0">
                <a:latin typeface="+mn-lt"/>
              </a:rPr>
              <a:t>objects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from</a:t>
            </a:r>
            <a:r>
              <a:rPr lang="fr-FR" dirty="0" smtClean="0">
                <a:latin typeface="+mn-lt"/>
              </a:rPr>
              <a:t> 0.5° </a:t>
            </a:r>
            <a:r>
              <a:rPr lang="fr-FR" dirty="0" err="1" smtClean="0">
                <a:latin typeface="+mn-lt"/>
              </a:rPr>
              <a:t>cells</a:t>
            </a:r>
            <a:r>
              <a:rPr lang="fr-FR" dirty="0" smtClean="0">
                <a:latin typeface="+mn-lt"/>
              </a:rPr>
              <a:t>, </a:t>
            </a:r>
            <a:r>
              <a:rPr lang="fr-FR" dirty="0" err="1" smtClean="0">
                <a:latin typeface="+mn-lt"/>
              </a:rPr>
              <a:t>using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different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proxies</a:t>
            </a:r>
            <a:r>
              <a:rPr lang="fr-FR" dirty="0" smtClean="0">
                <a:latin typeface="+mn-lt"/>
              </a:rPr>
              <a:t> for convection:</a:t>
            </a:r>
          </a:p>
          <a:p>
            <a:r>
              <a:rPr lang="fr-FR" sz="2200" b="1" dirty="0" smtClean="0">
                <a:solidFill>
                  <a:srgbClr val="FF0000"/>
                </a:solidFill>
                <a:latin typeface="+mn-lt"/>
              </a:rPr>
              <a:t>T</a:t>
            </a:r>
            <a:r>
              <a:rPr lang="fr-FR" sz="2200" b="1" baseline="-25000" dirty="0" smtClean="0">
                <a:solidFill>
                  <a:srgbClr val="FF0000"/>
                </a:solidFill>
                <a:latin typeface="+mn-lt"/>
              </a:rPr>
              <a:t>B</a:t>
            </a:r>
            <a:r>
              <a:rPr lang="fr-FR" sz="2200" b="1" dirty="0" smtClean="0">
                <a:solidFill>
                  <a:srgbClr val="FF0000"/>
                </a:solidFill>
                <a:latin typeface="+mn-lt"/>
              </a:rPr>
              <a:t> &lt; 210 K</a:t>
            </a:r>
            <a:r>
              <a:rPr lang="fr-FR" sz="2200" b="1" dirty="0" smtClean="0">
                <a:latin typeface="+mn-lt"/>
              </a:rPr>
              <a:t>	</a:t>
            </a:r>
            <a:r>
              <a:rPr lang="fr-FR" sz="2200" b="1" dirty="0" smtClean="0">
                <a:solidFill>
                  <a:srgbClr val="0000CC"/>
                </a:solidFill>
                <a:latin typeface="+mn-lt"/>
              </a:rPr>
              <a:t>large </a:t>
            </a:r>
            <a:r>
              <a:rPr lang="fr-FR" sz="2200" b="1" dirty="0" err="1" smtClean="0">
                <a:solidFill>
                  <a:srgbClr val="0000CC"/>
                </a:solidFill>
                <a:latin typeface="+mn-lt"/>
              </a:rPr>
              <a:t>average</a:t>
            </a:r>
            <a:r>
              <a:rPr lang="fr-FR" sz="2200" b="1" dirty="0" smtClean="0">
                <a:solidFill>
                  <a:srgbClr val="0000CC"/>
                </a:solidFill>
                <a:latin typeface="+mn-lt"/>
              </a:rPr>
              <a:t> </a:t>
            </a:r>
            <a:r>
              <a:rPr lang="fr-FR" sz="2200" b="1" dirty="0" err="1" smtClean="0">
                <a:solidFill>
                  <a:srgbClr val="0000CC"/>
                </a:solidFill>
                <a:latin typeface="+mn-lt"/>
              </a:rPr>
              <a:t>rain</a:t>
            </a:r>
            <a:r>
              <a:rPr lang="fr-FR" sz="2200" b="1" dirty="0" smtClean="0">
                <a:solidFill>
                  <a:srgbClr val="0000CC"/>
                </a:solidFill>
                <a:latin typeface="+mn-lt"/>
              </a:rPr>
              <a:t> rate </a:t>
            </a:r>
            <a:r>
              <a:rPr lang="fr-FR" sz="2200" b="1" dirty="0" err="1" smtClean="0">
                <a:solidFill>
                  <a:srgbClr val="0000CC"/>
                </a:solidFill>
                <a:latin typeface="+mn-lt"/>
              </a:rPr>
              <a:t>indicator</a:t>
            </a:r>
            <a:r>
              <a:rPr lang="fr-FR" sz="2200" b="1" dirty="0" smtClean="0">
                <a:solidFill>
                  <a:srgbClr val="0000CC"/>
                </a:solidFill>
                <a:latin typeface="+mn-lt"/>
              </a:rPr>
              <a:t> (</a:t>
            </a:r>
            <a:r>
              <a:rPr lang="fr-FR" sz="2200" b="1" dirty="0" err="1" smtClean="0">
                <a:solidFill>
                  <a:srgbClr val="0000CC"/>
                </a:solidFill>
                <a:latin typeface="+mn-lt"/>
              </a:rPr>
              <a:t>at</a:t>
            </a:r>
            <a:r>
              <a:rPr lang="fr-FR" sz="2200" b="1" dirty="0" smtClean="0">
                <a:solidFill>
                  <a:srgbClr val="0000CC"/>
                </a:solidFill>
                <a:latin typeface="+mn-lt"/>
              </a:rPr>
              <a:t> least certain </a:t>
            </a:r>
            <a:r>
              <a:rPr lang="fr-FR" sz="2200" b="1" dirty="0" err="1" smtClean="0">
                <a:solidFill>
                  <a:srgbClr val="0000CC"/>
                </a:solidFill>
                <a:latin typeface="+mn-lt"/>
              </a:rPr>
              <a:t>rain</a:t>
            </a:r>
            <a:r>
              <a:rPr lang="fr-FR" sz="2200" b="1" dirty="0" smtClean="0">
                <a:solidFill>
                  <a:srgbClr val="0000CC"/>
                </a:solidFill>
                <a:latin typeface="+mn-lt"/>
              </a:rPr>
              <a:t>)</a:t>
            </a:r>
            <a:r>
              <a:rPr lang="fr-FR" sz="2200" b="1" dirty="0" smtClean="0">
                <a:latin typeface="+mn-lt"/>
              </a:rPr>
              <a:t>	</a:t>
            </a:r>
            <a:r>
              <a:rPr lang="fr-FR" sz="2200" b="1" dirty="0" err="1" smtClean="0">
                <a:solidFill>
                  <a:srgbClr val="00B050"/>
                </a:solidFill>
                <a:latin typeface="+mn-lt"/>
              </a:rPr>
              <a:t>strong</a:t>
            </a:r>
            <a:r>
              <a:rPr lang="fr-FR" sz="22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fr-FR" sz="2200" b="1" dirty="0" err="1" smtClean="0">
                <a:solidFill>
                  <a:srgbClr val="00B050"/>
                </a:solidFill>
                <a:latin typeface="+mn-lt"/>
              </a:rPr>
              <a:t>rain</a:t>
            </a:r>
            <a:r>
              <a:rPr lang="fr-FR" sz="2200" b="1" dirty="0" smtClean="0">
                <a:solidFill>
                  <a:srgbClr val="00B050"/>
                </a:solidFill>
                <a:latin typeface="+mn-lt"/>
              </a:rPr>
              <a:t> fraction &gt; 10%</a:t>
            </a:r>
          </a:p>
          <a:p>
            <a:r>
              <a:rPr lang="fr-FR" sz="2200" dirty="0" smtClean="0">
                <a:latin typeface="+mn-lt"/>
              </a:rPr>
              <a:t>&amp; </a:t>
            </a:r>
            <a:r>
              <a:rPr lang="fr-FR" sz="2200" dirty="0" err="1" smtClean="0">
                <a:latin typeface="+mn-lt"/>
              </a:rPr>
              <a:t>compute</a:t>
            </a:r>
            <a:r>
              <a:rPr lang="fr-FR" sz="2200" dirty="0" smtClean="0">
                <a:latin typeface="+mn-lt"/>
              </a:rPr>
              <a:t> </a:t>
            </a:r>
            <a:r>
              <a:rPr lang="fr-FR" sz="2200" dirty="0" err="1" smtClean="0">
                <a:latin typeface="+mn-lt"/>
              </a:rPr>
              <a:t>I</a:t>
            </a:r>
            <a:r>
              <a:rPr lang="fr-FR" sz="2200" baseline="-25000" dirty="0" err="1" smtClean="0">
                <a:latin typeface="+mn-lt"/>
              </a:rPr>
              <a:t>org</a:t>
            </a:r>
            <a:r>
              <a:rPr lang="fr-FR" sz="2200" dirty="0" smtClean="0">
                <a:latin typeface="+mn-lt"/>
              </a:rPr>
              <a:t> over 30N-30S, </a:t>
            </a:r>
            <a:r>
              <a:rPr lang="fr-FR" sz="2200" dirty="0" err="1" smtClean="0">
                <a:latin typeface="+mn-lt"/>
              </a:rPr>
              <a:t>deseasonalized</a:t>
            </a:r>
            <a:r>
              <a:rPr lang="fr-FR" sz="2200" dirty="0" smtClean="0">
                <a:latin typeface="+mn-lt"/>
              </a:rPr>
              <a:t> </a:t>
            </a:r>
            <a:r>
              <a:rPr lang="fr-FR" sz="2200" dirty="0" err="1"/>
              <a:t>monthly</a:t>
            </a:r>
            <a:r>
              <a:rPr lang="fr-FR" sz="2200" dirty="0"/>
              <a:t> </a:t>
            </a:r>
            <a:r>
              <a:rPr lang="fr-FR" sz="2200" dirty="0" err="1" smtClean="0">
                <a:latin typeface="+mn-lt"/>
              </a:rPr>
              <a:t>averages</a:t>
            </a:r>
            <a:r>
              <a:rPr lang="fr-FR" sz="2200" dirty="0" smtClean="0">
                <a:latin typeface="+mn-lt"/>
              </a:rPr>
              <a:t> </a:t>
            </a:r>
            <a:r>
              <a:rPr lang="fr-FR" sz="2200" dirty="0" err="1" smtClean="0">
                <a:latin typeface="+mn-lt"/>
              </a:rPr>
              <a:t>smoothed</a:t>
            </a:r>
            <a:r>
              <a:rPr lang="fr-FR" sz="2200" dirty="0" smtClean="0">
                <a:latin typeface="+mn-lt"/>
              </a:rPr>
              <a:t> by 12-month running </a:t>
            </a:r>
            <a:r>
              <a:rPr lang="fr-FR" sz="2200" dirty="0" err="1" smtClean="0">
                <a:latin typeface="+mn-lt"/>
              </a:rPr>
              <a:t>means</a:t>
            </a:r>
            <a:endParaRPr lang="fr-FR" sz="2200" dirty="0" smtClean="0">
              <a:latin typeface="+mn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" t="10160" r="8944" b="3932"/>
          <a:stretch/>
        </p:blipFill>
        <p:spPr>
          <a:xfrm>
            <a:off x="335360" y="2973740"/>
            <a:ext cx="5976664" cy="355158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456040" y="3457066"/>
            <a:ext cx="5585926" cy="1785104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200" dirty="0" err="1" smtClean="0">
                <a:latin typeface="+mn-lt"/>
              </a:rPr>
              <a:t>Correlation</a:t>
            </a:r>
            <a:r>
              <a:rPr lang="fr-FR" sz="2200" dirty="0" smtClean="0">
                <a:latin typeface="+mn-lt"/>
              </a:rPr>
              <a:t> </a:t>
            </a:r>
            <a:r>
              <a:rPr lang="fr-FR" sz="2200" dirty="0" err="1" smtClean="0">
                <a:latin typeface="+mn-lt"/>
              </a:rPr>
              <a:t>between</a:t>
            </a:r>
            <a:r>
              <a:rPr lang="fr-FR" sz="2200" dirty="0">
                <a:latin typeface="+mn-lt"/>
              </a:rPr>
              <a:t> </a:t>
            </a:r>
            <a:r>
              <a:rPr lang="fr-FR" sz="2200" dirty="0" err="1" smtClean="0">
                <a:latin typeface="+mn-lt"/>
              </a:rPr>
              <a:t>I</a:t>
            </a:r>
            <a:r>
              <a:rPr lang="fr-FR" sz="2200" baseline="-25000" dirty="0" err="1" smtClean="0">
                <a:latin typeface="+mn-lt"/>
              </a:rPr>
              <a:t>org</a:t>
            </a:r>
            <a:r>
              <a:rPr lang="fr-FR" sz="2200" dirty="0" smtClean="0">
                <a:latin typeface="+mn-lt"/>
              </a:rPr>
              <a:t> &amp; </a:t>
            </a:r>
            <a:r>
              <a:rPr lang="fr-FR" sz="2200" dirty="0" err="1" smtClean="0">
                <a:latin typeface="+mn-lt"/>
              </a:rPr>
              <a:t>thin</a:t>
            </a:r>
            <a:r>
              <a:rPr lang="fr-FR" sz="2200" dirty="0" smtClean="0">
                <a:latin typeface="+mn-lt"/>
              </a:rPr>
              <a:t> cirrus </a:t>
            </a:r>
            <a:r>
              <a:rPr lang="fr-FR" sz="2200" dirty="0" err="1" smtClean="0">
                <a:latin typeface="+mn-lt"/>
              </a:rPr>
              <a:t>coverage</a:t>
            </a:r>
            <a:r>
              <a:rPr lang="fr-FR" sz="2200" dirty="0" smtClean="0">
                <a:latin typeface="+mn-lt"/>
              </a:rPr>
              <a:t>:</a:t>
            </a:r>
          </a:p>
          <a:p>
            <a:r>
              <a:rPr lang="fr-FR" sz="2200" dirty="0" smtClean="0">
                <a:latin typeface="+mn-lt"/>
              </a:rPr>
              <a:t>	    </a:t>
            </a:r>
            <a:r>
              <a:rPr lang="fr-FR" sz="2200" b="1" dirty="0" smtClean="0">
                <a:solidFill>
                  <a:srgbClr val="FF0000"/>
                </a:solidFill>
                <a:latin typeface="+mn-lt"/>
              </a:rPr>
              <a:t>-0.25</a:t>
            </a:r>
            <a:r>
              <a:rPr lang="fr-FR" sz="2200" b="1" dirty="0" smtClean="0">
                <a:latin typeface="+mn-lt"/>
              </a:rPr>
              <a:t>, </a:t>
            </a:r>
            <a:r>
              <a:rPr lang="fr-FR" sz="2200" b="1" dirty="0" smtClean="0">
                <a:solidFill>
                  <a:srgbClr val="0000CC"/>
                </a:solidFill>
                <a:latin typeface="+mn-lt"/>
              </a:rPr>
              <a:t>-0.73</a:t>
            </a:r>
            <a:r>
              <a:rPr lang="fr-FR" sz="2200" b="1" dirty="0" smtClean="0">
                <a:latin typeface="+mn-lt"/>
              </a:rPr>
              <a:t>, </a:t>
            </a:r>
            <a:r>
              <a:rPr lang="fr-FR" sz="2200" b="1" dirty="0" smtClean="0">
                <a:solidFill>
                  <a:srgbClr val="00B050"/>
                </a:solidFill>
                <a:latin typeface="+mn-lt"/>
              </a:rPr>
              <a:t>-0.63</a:t>
            </a:r>
          </a:p>
          <a:p>
            <a:r>
              <a:rPr lang="fr-FR" sz="2200" dirty="0" smtClean="0">
                <a:latin typeface="+mn-lt"/>
              </a:rPr>
              <a:t>in all cases:</a:t>
            </a:r>
          </a:p>
          <a:p>
            <a:r>
              <a:rPr lang="fr-FR" sz="2200" dirty="0" err="1" smtClean="0">
                <a:latin typeface="+mn-lt"/>
              </a:rPr>
              <a:t>Larger</a:t>
            </a:r>
            <a:r>
              <a:rPr lang="fr-FR" sz="2200" dirty="0" smtClean="0">
                <a:latin typeface="+mn-lt"/>
              </a:rPr>
              <a:t> convective </a:t>
            </a:r>
            <a:r>
              <a:rPr lang="fr-FR" sz="2200" dirty="0" err="1" smtClean="0">
                <a:latin typeface="+mn-lt"/>
              </a:rPr>
              <a:t>organization</a:t>
            </a:r>
            <a:r>
              <a:rPr lang="fr-FR" sz="2200" dirty="0" smtClean="0">
                <a:latin typeface="+mn-lt"/>
              </a:rPr>
              <a:t> in the </a:t>
            </a:r>
            <a:r>
              <a:rPr lang="fr-FR" sz="2200" dirty="0" err="1" smtClean="0">
                <a:latin typeface="+mn-lt"/>
              </a:rPr>
              <a:t>tropics</a:t>
            </a:r>
            <a:r>
              <a:rPr lang="fr-FR" sz="2200" dirty="0" smtClean="0">
                <a:latin typeface="+mn-lt"/>
              </a:rPr>
              <a:t> leads to </a:t>
            </a:r>
            <a:r>
              <a:rPr lang="fr-FR" sz="2200" dirty="0" err="1" smtClean="0">
                <a:latin typeface="+mn-lt"/>
              </a:rPr>
              <a:t>slightly</a:t>
            </a:r>
            <a:r>
              <a:rPr lang="fr-FR" sz="2200" dirty="0" smtClean="0">
                <a:latin typeface="+mn-lt"/>
              </a:rPr>
              <a:t> </a:t>
            </a:r>
            <a:r>
              <a:rPr lang="fr-FR" sz="2200" dirty="0" err="1" smtClean="0">
                <a:latin typeface="+mn-lt"/>
              </a:rPr>
              <a:t>less</a:t>
            </a:r>
            <a:r>
              <a:rPr lang="fr-FR" sz="2200" dirty="0" smtClean="0">
                <a:latin typeface="+mn-lt"/>
              </a:rPr>
              <a:t> </a:t>
            </a:r>
            <a:r>
              <a:rPr lang="fr-FR" sz="2200" dirty="0" err="1" smtClean="0">
                <a:latin typeface="+mn-lt"/>
              </a:rPr>
              <a:t>thin</a:t>
            </a:r>
            <a:r>
              <a:rPr lang="fr-FR" sz="2200" dirty="0" smtClean="0">
                <a:latin typeface="+mn-lt"/>
              </a:rPr>
              <a:t> cirrus </a:t>
            </a:r>
            <a:r>
              <a:rPr lang="fr-FR" sz="2200" dirty="0" err="1" smtClean="0">
                <a:latin typeface="+mn-lt"/>
              </a:rPr>
              <a:t>coverage</a:t>
            </a:r>
            <a:endParaRPr lang="fr-FR" sz="2200" dirty="0" smtClean="0"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 rot="16200000">
            <a:off x="-132693" y="444282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latin typeface="+mn-lt"/>
              </a:rPr>
              <a:t>I</a:t>
            </a:r>
            <a:r>
              <a:rPr lang="fr-FR" b="1" baseline="-25000" dirty="0" err="1" smtClean="0">
                <a:latin typeface="+mn-lt"/>
              </a:rPr>
              <a:t>org</a:t>
            </a:r>
            <a:endParaRPr lang="en-GB" b="1" baseline="-25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16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5"/>
</p:tagLst>
</file>

<file path=ppt/theme/theme1.xml><?xml version="1.0" encoding="utf-8"?>
<a:theme xmlns:a="http://schemas.openxmlformats.org/drawingml/2006/main" name="Nouvelle présentation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41750</TotalTime>
  <Words>1291</Words>
  <Application>Microsoft Office PowerPoint</Application>
  <PresentationFormat>Grand écran</PresentationFormat>
  <Paragraphs>215</Paragraphs>
  <Slides>15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5" baseType="lpstr">
      <vt:lpstr>MS PGothic</vt:lpstr>
      <vt:lpstr>MS PGothic</vt:lpstr>
      <vt:lpstr>Arial</vt:lpstr>
      <vt:lpstr>Arial Narrow</vt:lpstr>
      <vt:lpstr>Calibri</vt:lpstr>
      <vt:lpstr>Calibri Light</vt:lpstr>
      <vt:lpstr>Symbol</vt:lpstr>
      <vt:lpstr>Times New Roman</vt:lpstr>
      <vt:lpstr>Wingdings</vt:lpstr>
      <vt:lpstr>Nouvelle présentation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 properties from Satellite Observations using IR Sounders (TOVS) and Imagers (ISCCP)</dc:title>
  <dc:creator>stubenrauch</dc:creator>
  <cp:lastModifiedBy>Claudia</cp:lastModifiedBy>
  <cp:revision>1916</cp:revision>
  <cp:lastPrinted>2016-04-18T11:21:52Z</cp:lastPrinted>
  <dcterms:created xsi:type="dcterms:W3CDTF">1995-06-17T23:31:02Z</dcterms:created>
  <dcterms:modified xsi:type="dcterms:W3CDTF">2022-07-23T17:52:32Z</dcterms:modified>
</cp:coreProperties>
</file>