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61" r:id="rId3"/>
    <p:sldId id="259" r:id="rId4"/>
    <p:sldId id="260" r:id="rId5"/>
    <p:sldId id="262" r:id="rId6"/>
    <p:sldId id="266" r:id="rId7"/>
    <p:sldId id="263" r:id="rId8"/>
    <p:sldId id="264" r:id="rId9"/>
    <p:sldId id="265" r:id="rId10"/>
    <p:sldId id="269" r:id="rId11"/>
    <p:sldId id="271" r:id="rId12"/>
    <p:sldId id="272" r:id="rId13"/>
    <p:sldId id="273" r:id="rId14"/>
    <p:sldId id="274" r:id="rId15"/>
    <p:sldId id="275"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20"/>
    <p:restoredTop sz="92013"/>
  </p:normalViewPr>
  <p:slideViewPr>
    <p:cSldViewPr snapToGrid="0" snapToObjects="1">
      <p:cViewPr>
        <p:scale>
          <a:sx n="100" d="100"/>
          <a:sy n="100" d="100"/>
        </p:scale>
        <p:origin x="91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F1E76-8147-384B-B74A-438363010A10}" type="datetimeFigureOut">
              <a:rPr lang="en-US" smtClean="0"/>
              <a:t>7/25/22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C9B945-E46E-F54B-8B7B-46F8C3CAE876}" type="slidenum">
              <a:rPr lang="en-US" smtClean="0"/>
              <a:t>‹#›</a:t>
            </a:fld>
            <a:endParaRPr lang="en-US"/>
          </a:p>
        </p:txBody>
      </p:sp>
    </p:spTree>
    <p:extLst>
      <p:ext uri="{BB962C8B-B14F-4D97-AF65-F5344CB8AC3E}">
        <p14:creationId xmlns:p14="http://schemas.microsoft.com/office/powerpoint/2010/main" val="353148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Chakarborte</a:t>
            </a:r>
            <a:r>
              <a:rPr lang="en-US" dirty="0"/>
              <a:t> paper plot, worldview AR w/ aerosol</a:t>
            </a:r>
          </a:p>
        </p:txBody>
      </p:sp>
      <p:sp>
        <p:nvSpPr>
          <p:cNvPr id="4" name="Slide Number Placeholder 3"/>
          <p:cNvSpPr>
            <a:spLocks noGrp="1"/>
          </p:cNvSpPr>
          <p:nvPr>
            <p:ph type="sldNum" sz="quarter" idx="5"/>
          </p:nvPr>
        </p:nvSpPr>
        <p:spPr/>
        <p:txBody>
          <a:bodyPr/>
          <a:lstStyle/>
          <a:p>
            <a:fld id="{09C9B945-E46E-F54B-8B7B-46F8C3CAE876}" type="slidenum">
              <a:rPr lang="en-US" smtClean="0"/>
              <a:t>2</a:t>
            </a:fld>
            <a:endParaRPr lang="en-US"/>
          </a:p>
        </p:txBody>
      </p:sp>
    </p:spTree>
    <p:extLst>
      <p:ext uri="{BB962C8B-B14F-4D97-AF65-F5344CB8AC3E}">
        <p14:creationId xmlns:p14="http://schemas.microsoft.com/office/powerpoint/2010/main" val="1173779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NWS DIFAX map for this day</a:t>
            </a:r>
          </a:p>
        </p:txBody>
      </p:sp>
      <p:sp>
        <p:nvSpPr>
          <p:cNvPr id="4" name="Slide Number Placeholder 3"/>
          <p:cNvSpPr>
            <a:spLocks noGrp="1"/>
          </p:cNvSpPr>
          <p:nvPr>
            <p:ph type="sldNum" sz="quarter" idx="5"/>
          </p:nvPr>
        </p:nvSpPr>
        <p:spPr/>
        <p:txBody>
          <a:bodyPr/>
          <a:lstStyle/>
          <a:p>
            <a:fld id="{09C9B945-E46E-F54B-8B7B-46F8C3CAE876}" type="slidenum">
              <a:rPr lang="en-US" smtClean="0"/>
              <a:t>6</a:t>
            </a:fld>
            <a:endParaRPr lang="en-US"/>
          </a:p>
        </p:txBody>
      </p:sp>
    </p:spTree>
    <p:extLst>
      <p:ext uri="{BB962C8B-B14F-4D97-AF65-F5344CB8AC3E}">
        <p14:creationId xmlns:p14="http://schemas.microsoft.com/office/powerpoint/2010/main" val="219310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Proposal vertical </a:t>
            </a:r>
            <a:r>
              <a:rPr lang="en-US" dirty="0" err="1"/>
              <a:t>crosssection</a:t>
            </a:r>
            <a:r>
              <a:rPr lang="en-US" dirty="0"/>
              <a:t> (920 </a:t>
            </a:r>
            <a:r>
              <a:rPr lang="en-US" dirty="0" err="1"/>
              <a:t>hPa</a:t>
            </a:r>
            <a:r>
              <a:rPr lang="en-US" dirty="0"/>
              <a:t>), add map examples</a:t>
            </a:r>
          </a:p>
        </p:txBody>
      </p:sp>
      <p:sp>
        <p:nvSpPr>
          <p:cNvPr id="4" name="Slide Number Placeholder 3"/>
          <p:cNvSpPr>
            <a:spLocks noGrp="1"/>
          </p:cNvSpPr>
          <p:nvPr>
            <p:ph type="sldNum" sz="quarter" idx="5"/>
          </p:nvPr>
        </p:nvSpPr>
        <p:spPr/>
        <p:txBody>
          <a:bodyPr/>
          <a:lstStyle/>
          <a:p>
            <a:fld id="{09C9B945-E46E-F54B-8B7B-46F8C3CAE876}" type="slidenum">
              <a:rPr lang="en-US" smtClean="0"/>
              <a:t>7</a:t>
            </a:fld>
            <a:endParaRPr lang="en-US"/>
          </a:p>
        </p:txBody>
      </p:sp>
    </p:spTree>
    <p:extLst>
      <p:ext uri="{BB962C8B-B14F-4D97-AF65-F5344CB8AC3E}">
        <p14:creationId xmlns:p14="http://schemas.microsoft.com/office/powerpoint/2010/main" val="91725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strong ARs seem to come along with smaller aerosol transport; examining these will be something to think about</a:t>
            </a:r>
          </a:p>
        </p:txBody>
      </p:sp>
      <p:sp>
        <p:nvSpPr>
          <p:cNvPr id="4" name="Slide Number Placeholder 3"/>
          <p:cNvSpPr>
            <a:spLocks noGrp="1"/>
          </p:cNvSpPr>
          <p:nvPr>
            <p:ph type="sldNum" sz="quarter" idx="5"/>
          </p:nvPr>
        </p:nvSpPr>
        <p:spPr/>
        <p:txBody>
          <a:bodyPr/>
          <a:lstStyle/>
          <a:p>
            <a:fld id="{09C9B945-E46E-F54B-8B7B-46F8C3CAE876}" type="slidenum">
              <a:rPr lang="en-US" smtClean="0"/>
              <a:t>8</a:t>
            </a:fld>
            <a:endParaRPr lang="en-US"/>
          </a:p>
        </p:txBody>
      </p:sp>
    </p:spTree>
    <p:extLst>
      <p:ext uri="{BB962C8B-B14F-4D97-AF65-F5344CB8AC3E}">
        <p14:creationId xmlns:p14="http://schemas.microsoft.com/office/powerpoint/2010/main" val="4051619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C9B945-E46E-F54B-8B7B-46F8C3CAE876}" type="slidenum">
              <a:rPr lang="en-US" smtClean="0"/>
              <a:t>9</a:t>
            </a:fld>
            <a:endParaRPr lang="en-US"/>
          </a:p>
        </p:txBody>
      </p:sp>
    </p:spTree>
    <p:extLst>
      <p:ext uri="{BB962C8B-B14F-4D97-AF65-F5344CB8AC3E}">
        <p14:creationId xmlns:p14="http://schemas.microsoft.com/office/powerpoint/2010/main" val="627342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What is model resolution? What’s the physics package? Add worldview, surface analysis</a:t>
            </a:r>
          </a:p>
        </p:txBody>
      </p:sp>
      <p:sp>
        <p:nvSpPr>
          <p:cNvPr id="4" name="Slide Number Placeholder 3"/>
          <p:cNvSpPr>
            <a:spLocks noGrp="1"/>
          </p:cNvSpPr>
          <p:nvPr>
            <p:ph type="sldNum" sz="quarter" idx="5"/>
          </p:nvPr>
        </p:nvSpPr>
        <p:spPr/>
        <p:txBody>
          <a:bodyPr/>
          <a:lstStyle/>
          <a:p>
            <a:fld id="{09C9B945-E46E-F54B-8B7B-46F8C3CAE876}" type="slidenum">
              <a:rPr lang="en-US" smtClean="0"/>
              <a:t>10</a:t>
            </a:fld>
            <a:endParaRPr lang="en-US"/>
          </a:p>
        </p:txBody>
      </p:sp>
    </p:spTree>
    <p:extLst>
      <p:ext uri="{BB962C8B-B14F-4D97-AF65-F5344CB8AC3E}">
        <p14:creationId xmlns:p14="http://schemas.microsoft.com/office/powerpoint/2010/main" val="1771777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C9B945-E46E-F54B-8B7B-46F8C3CAE876}" type="slidenum">
              <a:rPr lang="en-US" smtClean="0"/>
              <a:t>13</a:t>
            </a:fld>
            <a:endParaRPr lang="en-US"/>
          </a:p>
        </p:txBody>
      </p:sp>
    </p:spTree>
    <p:extLst>
      <p:ext uri="{BB962C8B-B14F-4D97-AF65-F5344CB8AC3E}">
        <p14:creationId xmlns:p14="http://schemas.microsoft.com/office/powerpoint/2010/main" val="3259823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model resolution? What’s the physics package? Add worldview, surface analysis</a:t>
            </a:r>
          </a:p>
        </p:txBody>
      </p:sp>
      <p:sp>
        <p:nvSpPr>
          <p:cNvPr id="4" name="Slide Number Placeholder 3"/>
          <p:cNvSpPr>
            <a:spLocks noGrp="1"/>
          </p:cNvSpPr>
          <p:nvPr>
            <p:ph type="sldNum" sz="quarter" idx="5"/>
          </p:nvPr>
        </p:nvSpPr>
        <p:spPr/>
        <p:txBody>
          <a:bodyPr/>
          <a:lstStyle/>
          <a:p>
            <a:fld id="{09C9B945-E46E-F54B-8B7B-46F8C3CAE876}" type="slidenum">
              <a:rPr lang="en-US" smtClean="0"/>
              <a:t>16</a:t>
            </a:fld>
            <a:endParaRPr lang="en-US"/>
          </a:p>
        </p:txBody>
      </p:sp>
    </p:spTree>
    <p:extLst>
      <p:ext uri="{BB962C8B-B14F-4D97-AF65-F5344CB8AC3E}">
        <p14:creationId xmlns:p14="http://schemas.microsoft.com/office/powerpoint/2010/main" val="120699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82D8-8492-D3FD-54D1-32CE7CE34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A9B84B-D770-3848-9CA4-382D160EC7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ED1E2A-F9D2-B884-61A5-67A45951A62A}"/>
              </a:ext>
            </a:extLst>
          </p:cNvPr>
          <p:cNvSpPr>
            <a:spLocks noGrp="1"/>
          </p:cNvSpPr>
          <p:nvPr>
            <p:ph type="dt" sz="half" idx="10"/>
          </p:nvPr>
        </p:nvSpPr>
        <p:spPr/>
        <p:txBody>
          <a:bodyPr/>
          <a:lstStyle/>
          <a:p>
            <a:fld id="{1C587E3F-0F0A-AC42-9340-14D2E3BEFCAC}" type="datetimeFigureOut">
              <a:rPr lang="en-US" smtClean="0"/>
              <a:t>7/25/22</a:t>
            </a:fld>
            <a:endParaRPr lang="en-US"/>
          </a:p>
        </p:txBody>
      </p:sp>
      <p:sp>
        <p:nvSpPr>
          <p:cNvPr id="5" name="Footer Placeholder 4">
            <a:extLst>
              <a:ext uri="{FF2B5EF4-FFF2-40B4-BE49-F238E27FC236}">
                <a16:creationId xmlns:a16="http://schemas.microsoft.com/office/drawing/2014/main" id="{A2CD60E9-BC87-3A96-DDA1-2780CEEC9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CDE46F-D221-6995-B9FE-E467EFDC32B0}"/>
              </a:ext>
            </a:extLst>
          </p:cNvPr>
          <p:cNvSpPr>
            <a:spLocks noGrp="1"/>
          </p:cNvSpPr>
          <p:nvPr>
            <p:ph type="sldNum" sz="quarter" idx="12"/>
          </p:nvPr>
        </p:nvSpPr>
        <p:spPr/>
        <p:txBody>
          <a:bodyPr/>
          <a:lstStyle/>
          <a:p>
            <a:fld id="{6230BA04-EB27-1B4A-9000-45651F1028B8}" type="slidenum">
              <a:rPr lang="en-US" smtClean="0"/>
              <a:t>‹#›</a:t>
            </a:fld>
            <a:endParaRPr lang="en-US"/>
          </a:p>
        </p:txBody>
      </p:sp>
    </p:spTree>
    <p:extLst>
      <p:ext uri="{BB962C8B-B14F-4D97-AF65-F5344CB8AC3E}">
        <p14:creationId xmlns:p14="http://schemas.microsoft.com/office/powerpoint/2010/main" val="1957588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EEE18-2160-FB4F-18E4-4940E2C1F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252B6C-C5D5-5152-17D6-D1DD5EF122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57B86-2F31-8AA8-D239-D14B7B913810}"/>
              </a:ext>
            </a:extLst>
          </p:cNvPr>
          <p:cNvSpPr>
            <a:spLocks noGrp="1"/>
          </p:cNvSpPr>
          <p:nvPr>
            <p:ph type="dt" sz="half" idx="10"/>
          </p:nvPr>
        </p:nvSpPr>
        <p:spPr/>
        <p:txBody>
          <a:bodyPr/>
          <a:lstStyle/>
          <a:p>
            <a:fld id="{1C587E3F-0F0A-AC42-9340-14D2E3BEFCAC}" type="datetimeFigureOut">
              <a:rPr lang="en-US" smtClean="0"/>
              <a:t>7/25/22</a:t>
            </a:fld>
            <a:endParaRPr lang="en-US"/>
          </a:p>
        </p:txBody>
      </p:sp>
      <p:sp>
        <p:nvSpPr>
          <p:cNvPr id="5" name="Footer Placeholder 4">
            <a:extLst>
              <a:ext uri="{FF2B5EF4-FFF2-40B4-BE49-F238E27FC236}">
                <a16:creationId xmlns:a16="http://schemas.microsoft.com/office/drawing/2014/main" id="{13BC7A8D-FA9E-AC1C-CA7F-78C7D3A6B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4960A-CBB0-BF55-FBB6-13269E51BC55}"/>
              </a:ext>
            </a:extLst>
          </p:cNvPr>
          <p:cNvSpPr>
            <a:spLocks noGrp="1"/>
          </p:cNvSpPr>
          <p:nvPr>
            <p:ph type="sldNum" sz="quarter" idx="12"/>
          </p:nvPr>
        </p:nvSpPr>
        <p:spPr/>
        <p:txBody>
          <a:bodyPr/>
          <a:lstStyle/>
          <a:p>
            <a:fld id="{6230BA04-EB27-1B4A-9000-45651F1028B8}" type="slidenum">
              <a:rPr lang="en-US" smtClean="0"/>
              <a:t>‹#›</a:t>
            </a:fld>
            <a:endParaRPr lang="en-US"/>
          </a:p>
        </p:txBody>
      </p:sp>
    </p:spTree>
    <p:extLst>
      <p:ext uri="{BB962C8B-B14F-4D97-AF65-F5344CB8AC3E}">
        <p14:creationId xmlns:p14="http://schemas.microsoft.com/office/powerpoint/2010/main" val="4007493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3412B-7286-7EFD-8BD2-9FE0421527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50EC8A-1C00-925C-C697-7CAC9EB055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F3641-B3A1-DDFB-9A0E-546FE941660F}"/>
              </a:ext>
            </a:extLst>
          </p:cNvPr>
          <p:cNvSpPr>
            <a:spLocks noGrp="1"/>
          </p:cNvSpPr>
          <p:nvPr>
            <p:ph type="dt" sz="half" idx="10"/>
          </p:nvPr>
        </p:nvSpPr>
        <p:spPr/>
        <p:txBody>
          <a:bodyPr/>
          <a:lstStyle/>
          <a:p>
            <a:fld id="{1C587E3F-0F0A-AC42-9340-14D2E3BEFCAC}" type="datetimeFigureOut">
              <a:rPr lang="en-US" smtClean="0"/>
              <a:t>7/25/22</a:t>
            </a:fld>
            <a:endParaRPr lang="en-US"/>
          </a:p>
        </p:txBody>
      </p:sp>
      <p:sp>
        <p:nvSpPr>
          <p:cNvPr id="5" name="Footer Placeholder 4">
            <a:extLst>
              <a:ext uri="{FF2B5EF4-FFF2-40B4-BE49-F238E27FC236}">
                <a16:creationId xmlns:a16="http://schemas.microsoft.com/office/drawing/2014/main" id="{5113CEE3-D585-2B73-F1AA-2B0334A2E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AAECE-28DD-1EA8-DD6E-7210FF850348}"/>
              </a:ext>
            </a:extLst>
          </p:cNvPr>
          <p:cNvSpPr>
            <a:spLocks noGrp="1"/>
          </p:cNvSpPr>
          <p:nvPr>
            <p:ph type="sldNum" sz="quarter" idx="12"/>
          </p:nvPr>
        </p:nvSpPr>
        <p:spPr/>
        <p:txBody>
          <a:bodyPr/>
          <a:lstStyle/>
          <a:p>
            <a:fld id="{6230BA04-EB27-1B4A-9000-45651F1028B8}" type="slidenum">
              <a:rPr lang="en-US" smtClean="0"/>
              <a:t>‹#›</a:t>
            </a:fld>
            <a:endParaRPr lang="en-US"/>
          </a:p>
        </p:txBody>
      </p:sp>
    </p:spTree>
    <p:extLst>
      <p:ext uri="{BB962C8B-B14F-4D97-AF65-F5344CB8AC3E}">
        <p14:creationId xmlns:p14="http://schemas.microsoft.com/office/powerpoint/2010/main" val="834013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A446B-6D40-0247-A3BE-A917A2F19A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06287-AA63-3341-73D1-1E3E2D9BD5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65A86-8958-51A3-A565-6291095BBA12}"/>
              </a:ext>
            </a:extLst>
          </p:cNvPr>
          <p:cNvSpPr>
            <a:spLocks noGrp="1"/>
          </p:cNvSpPr>
          <p:nvPr>
            <p:ph type="dt" sz="half" idx="10"/>
          </p:nvPr>
        </p:nvSpPr>
        <p:spPr/>
        <p:txBody>
          <a:bodyPr/>
          <a:lstStyle/>
          <a:p>
            <a:fld id="{1C587E3F-0F0A-AC42-9340-14D2E3BEFCAC}" type="datetimeFigureOut">
              <a:rPr lang="en-US" smtClean="0"/>
              <a:t>7/25/22</a:t>
            </a:fld>
            <a:endParaRPr lang="en-US"/>
          </a:p>
        </p:txBody>
      </p:sp>
      <p:sp>
        <p:nvSpPr>
          <p:cNvPr id="5" name="Footer Placeholder 4">
            <a:extLst>
              <a:ext uri="{FF2B5EF4-FFF2-40B4-BE49-F238E27FC236}">
                <a16:creationId xmlns:a16="http://schemas.microsoft.com/office/drawing/2014/main" id="{3820984E-36A7-12A4-0BDA-B13CBD2C2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BE36F-8AA4-8A50-A43D-DCBAE054EC85}"/>
              </a:ext>
            </a:extLst>
          </p:cNvPr>
          <p:cNvSpPr>
            <a:spLocks noGrp="1"/>
          </p:cNvSpPr>
          <p:nvPr>
            <p:ph type="sldNum" sz="quarter" idx="12"/>
          </p:nvPr>
        </p:nvSpPr>
        <p:spPr/>
        <p:txBody>
          <a:bodyPr/>
          <a:lstStyle/>
          <a:p>
            <a:fld id="{6230BA04-EB27-1B4A-9000-45651F1028B8}" type="slidenum">
              <a:rPr lang="en-US" smtClean="0"/>
              <a:t>‹#›</a:t>
            </a:fld>
            <a:endParaRPr lang="en-US"/>
          </a:p>
        </p:txBody>
      </p:sp>
    </p:spTree>
    <p:extLst>
      <p:ext uri="{BB962C8B-B14F-4D97-AF65-F5344CB8AC3E}">
        <p14:creationId xmlns:p14="http://schemas.microsoft.com/office/powerpoint/2010/main" val="225018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E182-D7B2-E2F9-9C4A-16602BDCD2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02E809-8B44-68FA-1825-D7BA03347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39836E-0CCA-A8D7-8C4F-D266D14569B4}"/>
              </a:ext>
            </a:extLst>
          </p:cNvPr>
          <p:cNvSpPr>
            <a:spLocks noGrp="1"/>
          </p:cNvSpPr>
          <p:nvPr>
            <p:ph type="dt" sz="half" idx="10"/>
          </p:nvPr>
        </p:nvSpPr>
        <p:spPr/>
        <p:txBody>
          <a:bodyPr/>
          <a:lstStyle/>
          <a:p>
            <a:fld id="{1C587E3F-0F0A-AC42-9340-14D2E3BEFCAC}" type="datetimeFigureOut">
              <a:rPr lang="en-US" smtClean="0"/>
              <a:t>7/25/22</a:t>
            </a:fld>
            <a:endParaRPr lang="en-US"/>
          </a:p>
        </p:txBody>
      </p:sp>
      <p:sp>
        <p:nvSpPr>
          <p:cNvPr id="5" name="Footer Placeholder 4">
            <a:extLst>
              <a:ext uri="{FF2B5EF4-FFF2-40B4-BE49-F238E27FC236}">
                <a16:creationId xmlns:a16="http://schemas.microsoft.com/office/drawing/2014/main" id="{3925A137-FFEA-D621-7891-B5CF9ED70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7C5E8-7E75-F4F5-5CFF-BB1BE4CFB008}"/>
              </a:ext>
            </a:extLst>
          </p:cNvPr>
          <p:cNvSpPr>
            <a:spLocks noGrp="1"/>
          </p:cNvSpPr>
          <p:nvPr>
            <p:ph type="sldNum" sz="quarter" idx="12"/>
          </p:nvPr>
        </p:nvSpPr>
        <p:spPr/>
        <p:txBody>
          <a:bodyPr/>
          <a:lstStyle/>
          <a:p>
            <a:fld id="{6230BA04-EB27-1B4A-9000-45651F1028B8}" type="slidenum">
              <a:rPr lang="en-US" smtClean="0"/>
              <a:t>‹#›</a:t>
            </a:fld>
            <a:endParaRPr lang="en-US"/>
          </a:p>
        </p:txBody>
      </p:sp>
    </p:spTree>
    <p:extLst>
      <p:ext uri="{BB962C8B-B14F-4D97-AF65-F5344CB8AC3E}">
        <p14:creationId xmlns:p14="http://schemas.microsoft.com/office/powerpoint/2010/main" val="245316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DA234-C40F-9F1E-5731-83FB8F9A9D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A0408-F727-D872-2D5C-99ABCB228F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A94CB9-44B9-18ED-1469-1E1C10D95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2DE525-C9D2-EA94-A354-7E70C6F25FE0}"/>
              </a:ext>
            </a:extLst>
          </p:cNvPr>
          <p:cNvSpPr>
            <a:spLocks noGrp="1"/>
          </p:cNvSpPr>
          <p:nvPr>
            <p:ph type="dt" sz="half" idx="10"/>
          </p:nvPr>
        </p:nvSpPr>
        <p:spPr/>
        <p:txBody>
          <a:bodyPr/>
          <a:lstStyle/>
          <a:p>
            <a:fld id="{1C587E3F-0F0A-AC42-9340-14D2E3BEFCAC}" type="datetimeFigureOut">
              <a:rPr lang="en-US" smtClean="0"/>
              <a:t>7/25/22</a:t>
            </a:fld>
            <a:endParaRPr lang="en-US"/>
          </a:p>
        </p:txBody>
      </p:sp>
      <p:sp>
        <p:nvSpPr>
          <p:cNvPr id="6" name="Footer Placeholder 5">
            <a:extLst>
              <a:ext uri="{FF2B5EF4-FFF2-40B4-BE49-F238E27FC236}">
                <a16:creationId xmlns:a16="http://schemas.microsoft.com/office/drawing/2014/main" id="{AAC827CC-B70D-B385-877E-47DFAB0D3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E5FBC-6A03-8FD6-28E4-23005505855A}"/>
              </a:ext>
            </a:extLst>
          </p:cNvPr>
          <p:cNvSpPr>
            <a:spLocks noGrp="1"/>
          </p:cNvSpPr>
          <p:nvPr>
            <p:ph type="sldNum" sz="quarter" idx="12"/>
          </p:nvPr>
        </p:nvSpPr>
        <p:spPr/>
        <p:txBody>
          <a:bodyPr/>
          <a:lstStyle/>
          <a:p>
            <a:fld id="{6230BA04-EB27-1B4A-9000-45651F1028B8}" type="slidenum">
              <a:rPr lang="en-US" smtClean="0"/>
              <a:t>‹#›</a:t>
            </a:fld>
            <a:endParaRPr lang="en-US"/>
          </a:p>
        </p:txBody>
      </p:sp>
    </p:spTree>
    <p:extLst>
      <p:ext uri="{BB962C8B-B14F-4D97-AF65-F5344CB8AC3E}">
        <p14:creationId xmlns:p14="http://schemas.microsoft.com/office/powerpoint/2010/main" val="273320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2D6CE-D258-047B-0501-809DDE4D02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E56D35-6517-B331-602D-CDE8D732FC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E0C73-FEFF-577B-0F89-26DE0E8FE2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19ACDD-CFEA-3D3A-7D7A-625202B57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D2D9E4-04EC-7C5E-DF80-099F218388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6FDC50-DBF6-0DD0-564E-8612945E757C}"/>
              </a:ext>
            </a:extLst>
          </p:cNvPr>
          <p:cNvSpPr>
            <a:spLocks noGrp="1"/>
          </p:cNvSpPr>
          <p:nvPr>
            <p:ph type="dt" sz="half" idx="10"/>
          </p:nvPr>
        </p:nvSpPr>
        <p:spPr/>
        <p:txBody>
          <a:bodyPr/>
          <a:lstStyle/>
          <a:p>
            <a:fld id="{1C587E3F-0F0A-AC42-9340-14D2E3BEFCAC}" type="datetimeFigureOut">
              <a:rPr lang="en-US" smtClean="0"/>
              <a:t>7/25/22</a:t>
            </a:fld>
            <a:endParaRPr lang="en-US"/>
          </a:p>
        </p:txBody>
      </p:sp>
      <p:sp>
        <p:nvSpPr>
          <p:cNvPr id="8" name="Footer Placeholder 7">
            <a:extLst>
              <a:ext uri="{FF2B5EF4-FFF2-40B4-BE49-F238E27FC236}">
                <a16:creationId xmlns:a16="http://schemas.microsoft.com/office/drawing/2014/main" id="{2C15C3FA-9EE5-DD46-5B55-EB8C808ED9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5F1D6D-5649-9576-A069-EFA8B33AC5D4}"/>
              </a:ext>
            </a:extLst>
          </p:cNvPr>
          <p:cNvSpPr>
            <a:spLocks noGrp="1"/>
          </p:cNvSpPr>
          <p:nvPr>
            <p:ph type="sldNum" sz="quarter" idx="12"/>
          </p:nvPr>
        </p:nvSpPr>
        <p:spPr/>
        <p:txBody>
          <a:bodyPr/>
          <a:lstStyle/>
          <a:p>
            <a:fld id="{6230BA04-EB27-1B4A-9000-45651F1028B8}" type="slidenum">
              <a:rPr lang="en-US" smtClean="0"/>
              <a:t>‹#›</a:t>
            </a:fld>
            <a:endParaRPr lang="en-US"/>
          </a:p>
        </p:txBody>
      </p:sp>
    </p:spTree>
    <p:extLst>
      <p:ext uri="{BB962C8B-B14F-4D97-AF65-F5344CB8AC3E}">
        <p14:creationId xmlns:p14="http://schemas.microsoft.com/office/powerpoint/2010/main" val="2796836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A4A5D-6E2D-F7EA-400D-3CF47BAAB1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14B45A-39BE-52B9-2BB1-0B7D0EAF2669}"/>
              </a:ext>
            </a:extLst>
          </p:cNvPr>
          <p:cNvSpPr>
            <a:spLocks noGrp="1"/>
          </p:cNvSpPr>
          <p:nvPr>
            <p:ph type="dt" sz="half" idx="10"/>
          </p:nvPr>
        </p:nvSpPr>
        <p:spPr/>
        <p:txBody>
          <a:bodyPr/>
          <a:lstStyle/>
          <a:p>
            <a:fld id="{1C587E3F-0F0A-AC42-9340-14D2E3BEFCAC}" type="datetimeFigureOut">
              <a:rPr lang="en-US" smtClean="0"/>
              <a:t>7/25/22</a:t>
            </a:fld>
            <a:endParaRPr lang="en-US"/>
          </a:p>
        </p:txBody>
      </p:sp>
      <p:sp>
        <p:nvSpPr>
          <p:cNvPr id="4" name="Footer Placeholder 3">
            <a:extLst>
              <a:ext uri="{FF2B5EF4-FFF2-40B4-BE49-F238E27FC236}">
                <a16:creationId xmlns:a16="http://schemas.microsoft.com/office/drawing/2014/main" id="{F3E93F8D-3078-115B-79D0-5679D01BC2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67BE80-4A1B-6203-97F4-53F36691D4E2}"/>
              </a:ext>
            </a:extLst>
          </p:cNvPr>
          <p:cNvSpPr>
            <a:spLocks noGrp="1"/>
          </p:cNvSpPr>
          <p:nvPr>
            <p:ph type="sldNum" sz="quarter" idx="12"/>
          </p:nvPr>
        </p:nvSpPr>
        <p:spPr/>
        <p:txBody>
          <a:bodyPr/>
          <a:lstStyle/>
          <a:p>
            <a:fld id="{6230BA04-EB27-1B4A-9000-45651F1028B8}" type="slidenum">
              <a:rPr lang="en-US" smtClean="0"/>
              <a:t>‹#›</a:t>
            </a:fld>
            <a:endParaRPr lang="en-US"/>
          </a:p>
        </p:txBody>
      </p:sp>
    </p:spTree>
    <p:extLst>
      <p:ext uri="{BB962C8B-B14F-4D97-AF65-F5344CB8AC3E}">
        <p14:creationId xmlns:p14="http://schemas.microsoft.com/office/powerpoint/2010/main" val="3555927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1F416D-485E-791C-61C8-BBA81478533D}"/>
              </a:ext>
            </a:extLst>
          </p:cNvPr>
          <p:cNvSpPr>
            <a:spLocks noGrp="1"/>
          </p:cNvSpPr>
          <p:nvPr>
            <p:ph type="dt" sz="half" idx="10"/>
          </p:nvPr>
        </p:nvSpPr>
        <p:spPr/>
        <p:txBody>
          <a:bodyPr/>
          <a:lstStyle/>
          <a:p>
            <a:fld id="{1C587E3F-0F0A-AC42-9340-14D2E3BEFCAC}" type="datetimeFigureOut">
              <a:rPr lang="en-US" smtClean="0"/>
              <a:t>7/25/22</a:t>
            </a:fld>
            <a:endParaRPr lang="en-US"/>
          </a:p>
        </p:txBody>
      </p:sp>
      <p:sp>
        <p:nvSpPr>
          <p:cNvPr id="3" name="Footer Placeholder 2">
            <a:extLst>
              <a:ext uri="{FF2B5EF4-FFF2-40B4-BE49-F238E27FC236}">
                <a16:creationId xmlns:a16="http://schemas.microsoft.com/office/drawing/2014/main" id="{003A6707-4768-60B7-C4A2-F2BA675DB5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84D49B-5DE1-4683-1566-A8BD1DFF8AE5}"/>
              </a:ext>
            </a:extLst>
          </p:cNvPr>
          <p:cNvSpPr>
            <a:spLocks noGrp="1"/>
          </p:cNvSpPr>
          <p:nvPr>
            <p:ph type="sldNum" sz="quarter" idx="12"/>
          </p:nvPr>
        </p:nvSpPr>
        <p:spPr/>
        <p:txBody>
          <a:bodyPr/>
          <a:lstStyle/>
          <a:p>
            <a:fld id="{6230BA04-EB27-1B4A-9000-45651F1028B8}" type="slidenum">
              <a:rPr lang="en-US" smtClean="0"/>
              <a:t>‹#›</a:t>
            </a:fld>
            <a:endParaRPr lang="en-US"/>
          </a:p>
        </p:txBody>
      </p:sp>
    </p:spTree>
    <p:extLst>
      <p:ext uri="{BB962C8B-B14F-4D97-AF65-F5344CB8AC3E}">
        <p14:creationId xmlns:p14="http://schemas.microsoft.com/office/powerpoint/2010/main" val="1145990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F44A-BC21-1077-32A2-79973A769B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F4F417-C512-EF59-607C-FFD7F9D5F5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8CA3D4-8F79-EDFE-E93A-DA7BAC82B7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AE7DF0-259A-C71D-5B64-1B7CC1BE0BF9}"/>
              </a:ext>
            </a:extLst>
          </p:cNvPr>
          <p:cNvSpPr>
            <a:spLocks noGrp="1"/>
          </p:cNvSpPr>
          <p:nvPr>
            <p:ph type="dt" sz="half" idx="10"/>
          </p:nvPr>
        </p:nvSpPr>
        <p:spPr/>
        <p:txBody>
          <a:bodyPr/>
          <a:lstStyle/>
          <a:p>
            <a:fld id="{1C587E3F-0F0A-AC42-9340-14D2E3BEFCAC}" type="datetimeFigureOut">
              <a:rPr lang="en-US" smtClean="0"/>
              <a:t>7/25/22</a:t>
            </a:fld>
            <a:endParaRPr lang="en-US"/>
          </a:p>
        </p:txBody>
      </p:sp>
      <p:sp>
        <p:nvSpPr>
          <p:cNvPr id="6" name="Footer Placeholder 5">
            <a:extLst>
              <a:ext uri="{FF2B5EF4-FFF2-40B4-BE49-F238E27FC236}">
                <a16:creationId xmlns:a16="http://schemas.microsoft.com/office/drawing/2014/main" id="{D4690204-859B-34E4-4483-19BE9ADBC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7054A1-B28A-E161-9B20-092453C4B46C}"/>
              </a:ext>
            </a:extLst>
          </p:cNvPr>
          <p:cNvSpPr>
            <a:spLocks noGrp="1"/>
          </p:cNvSpPr>
          <p:nvPr>
            <p:ph type="sldNum" sz="quarter" idx="12"/>
          </p:nvPr>
        </p:nvSpPr>
        <p:spPr/>
        <p:txBody>
          <a:bodyPr/>
          <a:lstStyle/>
          <a:p>
            <a:fld id="{6230BA04-EB27-1B4A-9000-45651F1028B8}" type="slidenum">
              <a:rPr lang="en-US" smtClean="0"/>
              <a:t>‹#›</a:t>
            </a:fld>
            <a:endParaRPr lang="en-US"/>
          </a:p>
        </p:txBody>
      </p:sp>
    </p:spTree>
    <p:extLst>
      <p:ext uri="{BB962C8B-B14F-4D97-AF65-F5344CB8AC3E}">
        <p14:creationId xmlns:p14="http://schemas.microsoft.com/office/powerpoint/2010/main" val="327831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79C-AAFC-F40A-F67D-0C5FECA87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1AB152-5195-2FA5-AE9C-7B7A54A3E7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81B618-0E86-016C-5D0D-1FF478E54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475198-6EB4-C5C5-DBB8-F415631329C4}"/>
              </a:ext>
            </a:extLst>
          </p:cNvPr>
          <p:cNvSpPr>
            <a:spLocks noGrp="1"/>
          </p:cNvSpPr>
          <p:nvPr>
            <p:ph type="dt" sz="half" idx="10"/>
          </p:nvPr>
        </p:nvSpPr>
        <p:spPr/>
        <p:txBody>
          <a:bodyPr/>
          <a:lstStyle/>
          <a:p>
            <a:fld id="{1C587E3F-0F0A-AC42-9340-14D2E3BEFCAC}" type="datetimeFigureOut">
              <a:rPr lang="en-US" smtClean="0"/>
              <a:t>7/25/22</a:t>
            </a:fld>
            <a:endParaRPr lang="en-US"/>
          </a:p>
        </p:txBody>
      </p:sp>
      <p:sp>
        <p:nvSpPr>
          <p:cNvPr id="6" name="Footer Placeholder 5">
            <a:extLst>
              <a:ext uri="{FF2B5EF4-FFF2-40B4-BE49-F238E27FC236}">
                <a16:creationId xmlns:a16="http://schemas.microsoft.com/office/drawing/2014/main" id="{D68AEDA3-849C-50BF-A0C4-3F1100053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BA4D4E-672F-F989-891F-B518E3D75CFD}"/>
              </a:ext>
            </a:extLst>
          </p:cNvPr>
          <p:cNvSpPr>
            <a:spLocks noGrp="1"/>
          </p:cNvSpPr>
          <p:nvPr>
            <p:ph type="sldNum" sz="quarter" idx="12"/>
          </p:nvPr>
        </p:nvSpPr>
        <p:spPr/>
        <p:txBody>
          <a:bodyPr/>
          <a:lstStyle/>
          <a:p>
            <a:fld id="{6230BA04-EB27-1B4A-9000-45651F1028B8}" type="slidenum">
              <a:rPr lang="en-US" smtClean="0"/>
              <a:t>‹#›</a:t>
            </a:fld>
            <a:endParaRPr lang="en-US"/>
          </a:p>
        </p:txBody>
      </p:sp>
    </p:spTree>
    <p:extLst>
      <p:ext uri="{BB962C8B-B14F-4D97-AF65-F5344CB8AC3E}">
        <p14:creationId xmlns:p14="http://schemas.microsoft.com/office/powerpoint/2010/main" val="3262179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FE358E-48D7-087F-F0D2-A87B54F7D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02A14F-DB21-842E-C6E8-8683FB6474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F16A3-D836-F09E-C715-9BD5B424AC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587E3F-0F0A-AC42-9340-14D2E3BEFCAC}" type="datetimeFigureOut">
              <a:rPr lang="en-US" smtClean="0"/>
              <a:t>7/25/22</a:t>
            </a:fld>
            <a:endParaRPr lang="en-US"/>
          </a:p>
        </p:txBody>
      </p:sp>
      <p:sp>
        <p:nvSpPr>
          <p:cNvPr id="5" name="Footer Placeholder 4">
            <a:extLst>
              <a:ext uri="{FF2B5EF4-FFF2-40B4-BE49-F238E27FC236}">
                <a16:creationId xmlns:a16="http://schemas.microsoft.com/office/drawing/2014/main" id="{0D6D74C3-30AA-B2D3-9CAF-FD735C205B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76908-600D-FC83-43F3-E891D006E8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0BA04-EB27-1B4A-9000-45651F1028B8}" type="slidenum">
              <a:rPr lang="en-US" smtClean="0"/>
              <a:t>‹#›</a:t>
            </a:fld>
            <a:endParaRPr lang="en-US"/>
          </a:p>
        </p:txBody>
      </p:sp>
    </p:spTree>
    <p:extLst>
      <p:ext uri="{BB962C8B-B14F-4D97-AF65-F5344CB8AC3E}">
        <p14:creationId xmlns:p14="http://schemas.microsoft.com/office/powerpoint/2010/main" val="31450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acp.copernicus.org/articles/20/10997/2020/acp-20-10997-2020.html" TargetMode="External"/><Relationship Id="rId5" Type="http://schemas.openxmlformats.org/officeDocument/2006/relationships/hyperlink" Target="https://gmd.copernicus.org/articles/13/1999/2020/gmd-13-1999-2020.html" TargetMode="Externa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B72-6C85-C97E-12DD-E51FCD28775B}"/>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7FAB83A-9BCB-A90F-96DF-C5681DFCC9F0}"/>
              </a:ext>
            </a:extLst>
          </p:cNvPr>
          <p:cNvSpPr>
            <a:spLocks noGrp="1"/>
          </p:cNvSpPr>
          <p:nvPr>
            <p:ph type="subTitle" idx="1"/>
          </p:nvPr>
        </p:nvSpPr>
        <p:spPr/>
        <p:txBody>
          <a:bodyPr/>
          <a:lstStyle/>
          <a:p>
            <a:endParaRPr lang="en-US"/>
          </a:p>
        </p:txBody>
      </p:sp>
      <p:pic>
        <p:nvPicPr>
          <p:cNvPr id="5" name="Picture 4" descr="A satellite image of a hurricane&#10;&#10;Description automatically generated with low confidence">
            <a:extLst>
              <a:ext uri="{FF2B5EF4-FFF2-40B4-BE49-F238E27FC236}">
                <a16:creationId xmlns:a16="http://schemas.microsoft.com/office/drawing/2014/main" id="{A35F5CFB-274A-83F7-D5FE-7978A67666F1}"/>
              </a:ext>
            </a:extLst>
          </p:cNvPr>
          <p:cNvPicPr>
            <a:picLocks noChangeAspect="1"/>
          </p:cNvPicPr>
          <p:nvPr/>
        </p:nvPicPr>
        <p:blipFill rotWithShape="1">
          <a:blip r:embed="rId2"/>
          <a:srcRect l="4264" t="929" r="4264" b="3676"/>
          <a:stretch/>
        </p:blipFill>
        <p:spPr>
          <a:xfrm>
            <a:off x="0" y="0"/>
            <a:ext cx="12192000" cy="6858000"/>
          </a:xfrm>
          <a:prstGeom prst="rect">
            <a:avLst/>
          </a:prstGeom>
          <a:ln>
            <a:solidFill>
              <a:schemeClr val="tx1"/>
            </a:solidFill>
          </a:ln>
        </p:spPr>
      </p:pic>
      <p:sp>
        <p:nvSpPr>
          <p:cNvPr id="6" name="TextBox 5">
            <a:extLst>
              <a:ext uri="{FF2B5EF4-FFF2-40B4-BE49-F238E27FC236}">
                <a16:creationId xmlns:a16="http://schemas.microsoft.com/office/drawing/2014/main" id="{D24A2833-CEDE-8457-3CC1-42657258641F}"/>
              </a:ext>
            </a:extLst>
          </p:cNvPr>
          <p:cNvSpPr txBox="1"/>
          <p:nvPr/>
        </p:nvSpPr>
        <p:spPr>
          <a:xfrm>
            <a:off x="276447" y="308343"/>
            <a:ext cx="11610753" cy="1754326"/>
          </a:xfrm>
          <a:prstGeom prst="rect">
            <a:avLst/>
          </a:prstGeom>
          <a:solidFill>
            <a:schemeClr val="bg1">
              <a:alpha val="80122"/>
            </a:schemeClr>
          </a:solidFill>
          <a:ln w="19050">
            <a:solidFill>
              <a:schemeClr val="tx1"/>
            </a:solidFill>
          </a:ln>
        </p:spPr>
        <p:txBody>
          <a:bodyPr wrap="square" rtlCol="0">
            <a:spAutoFit/>
          </a:bodyPr>
          <a:lstStyle/>
          <a:p>
            <a:pPr algn="ctr"/>
            <a:r>
              <a:rPr lang="en-US" sz="3600" i="1" dirty="0">
                <a:latin typeface="Georgia" panose="02040502050405020303" pitchFamily="18" charset="0"/>
                <a:ea typeface="Baskerville" panose="02020502070401020303" pitchFamily="18" charset="0"/>
                <a:cs typeface="BIG CASLON MEDIUM" panose="02000603090000020003" pitchFamily="2" charset="-79"/>
              </a:rPr>
              <a:t>Understanding the importance of extra-tropical cyclones for the North Atlantic free-tropospheric aerosol budget</a:t>
            </a:r>
          </a:p>
        </p:txBody>
      </p:sp>
      <p:sp>
        <p:nvSpPr>
          <p:cNvPr id="11" name="TextBox 10">
            <a:extLst>
              <a:ext uri="{FF2B5EF4-FFF2-40B4-BE49-F238E27FC236}">
                <a16:creationId xmlns:a16="http://schemas.microsoft.com/office/drawing/2014/main" id="{B62B9CEE-544A-65DB-CE2E-C4038A1B5AD6}"/>
              </a:ext>
            </a:extLst>
          </p:cNvPr>
          <p:cNvSpPr txBox="1"/>
          <p:nvPr/>
        </p:nvSpPr>
        <p:spPr>
          <a:xfrm>
            <a:off x="276447" y="4267785"/>
            <a:ext cx="5819553" cy="1980029"/>
          </a:xfrm>
          <a:prstGeom prst="rect">
            <a:avLst/>
          </a:prstGeom>
          <a:solidFill>
            <a:schemeClr val="bg1">
              <a:alpha val="80122"/>
            </a:schemeClr>
          </a:solidFill>
          <a:ln w="19050">
            <a:solidFill>
              <a:schemeClr val="tx1"/>
            </a:solidFill>
          </a:ln>
        </p:spPr>
        <p:txBody>
          <a:bodyPr wrap="square" rtlCol="0">
            <a:spAutoFit/>
          </a:bodyPr>
          <a:lstStyle/>
          <a:p>
            <a:r>
              <a:rPr lang="en-US" sz="1600" i="1" dirty="0">
                <a:latin typeface="Georgia" panose="02040502050405020303" pitchFamily="18" charset="0"/>
              </a:rPr>
              <a:t>August Mikkelsen</a:t>
            </a:r>
            <a:r>
              <a:rPr lang="en-US" sz="1600" i="1" baseline="30000" dirty="0">
                <a:latin typeface="Georgia" panose="02040502050405020303" pitchFamily="18" charset="0"/>
              </a:rPr>
              <a:t>1</a:t>
            </a:r>
            <a:r>
              <a:rPr lang="en-US" sz="1600" i="1" dirty="0">
                <a:latin typeface="Georgia" panose="02040502050405020303" pitchFamily="18" charset="0"/>
              </a:rPr>
              <a:t>, Daniel T. McCoy</a:t>
            </a:r>
            <a:r>
              <a:rPr lang="en-US" sz="1600" i="1" baseline="30000" dirty="0">
                <a:latin typeface="Georgia" panose="02040502050405020303" pitchFamily="18" charset="0"/>
              </a:rPr>
              <a:t>1</a:t>
            </a:r>
            <a:r>
              <a:rPr lang="en-US" sz="1600" i="1" dirty="0">
                <a:latin typeface="Georgia" panose="02040502050405020303" pitchFamily="18" charset="0"/>
              </a:rPr>
              <a:t>, Hamish Gordon</a:t>
            </a:r>
            <a:r>
              <a:rPr lang="en-US" sz="1600" i="1" baseline="30000" dirty="0">
                <a:latin typeface="Georgia" panose="02040502050405020303" pitchFamily="18" charset="0"/>
              </a:rPr>
              <a:t>2</a:t>
            </a:r>
            <a:r>
              <a:rPr lang="en-US" sz="1600" i="1" dirty="0">
                <a:latin typeface="Georgia" panose="02040502050405020303" pitchFamily="18" charset="0"/>
              </a:rPr>
              <a:t>, </a:t>
            </a:r>
            <a:r>
              <a:rPr lang="en-US" sz="1600" i="1" dirty="0" err="1">
                <a:latin typeface="Georgia" panose="02040502050405020303" pitchFamily="18" charset="0"/>
              </a:rPr>
              <a:t>Mueed</a:t>
            </a:r>
            <a:r>
              <a:rPr lang="en-US" sz="1600" i="1" dirty="0">
                <a:latin typeface="Georgia" panose="02040502050405020303" pitchFamily="18" charset="0"/>
              </a:rPr>
              <a:t> Khan</a:t>
            </a:r>
            <a:r>
              <a:rPr lang="en-US" sz="1600" i="1" baseline="30000" dirty="0">
                <a:latin typeface="Georgia" panose="02040502050405020303" pitchFamily="18" charset="0"/>
              </a:rPr>
              <a:t>2</a:t>
            </a:r>
            <a:r>
              <a:rPr lang="en-US" sz="1600" i="1" dirty="0">
                <a:latin typeface="Georgia" panose="02040502050405020303" pitchFamily="18" charset="0"/>
              </a:rPr>
              <a:t>, Rob Wood</a:t>
            </a:r>
            <a:r>
              <a:rPr lang="en-US" sz="1600" i="1" baseline="30000" dirty="0">
                <a:latin typeface="Georgia" panose="02040502050405020303" pitchFamily="18" charset="0"/>
              </a:rPr>
              <a:t>3</a:t>
            </a:r>
            <a:r>
              <a:rPr lang="en-US" sz="1600" i="1" dirty="0">
                <a:latin typeface="Georgia" panose="02040502050405020303" pitchFamily="18" charset="0"/>
              </a:rPr>
              <a:t>, Isabel L. McCoy</a:t>
            </a:r>
            <a:r>
              <a:rPr lang="en-US" sz="1600" i="1" baseline="30000" dirty="0">
                <a:latin typeface="Georgia" panose="02040502050405020303" pitchFamily="18" charset="0"/>
              </a:rPr>
              <a:t>4</a:t>
            </a:r>
          </a:p>
          <a:p>
            <a:endParaRPr lang="en-US" sz="1600" i="1" baseline="30000" dirty="0">
              <a:latin typeface="Georgia" panose="02040502050405020303" pitchFamily="18" charset="0"/>
            </a:endParaRPr>
          </a:p>
          <a:p>
            <a:r>
              <a:rPr lang="en-US" sz="1600" i="1" baseline="30000" dirty="0">
                <a:latin typeface="Georgia" panose="02040502050405020303" pitchFamily="18" charset="0"/>
              </a:rPr>
              <a:t>1 </a:t>
            </a:r>
            <a:r>
              <a:rPr lang="en-US" sz="1600" i="1" dirty="0">
                <a:latin typeface="Georgia" panose="02040502050405020303" pitchFamily="18" charset="0"/>
              </a:rPr>
              <a:t>University of Wyoming, Laramie, WY</a:t>
            </a:r>
          </a:p>
          <a:p>
            <a:r>
              <a:rPr lang="en-US" sz="1600" i="1" baseline="30000" dirty="0">
                <a:latin typeface="Georgia" panose="02040502050405020303" pitchFamily="18" charset="0"/>
              </a:rPr>
              <a:t>2 </a:t>
            </a:r>
            <a:r>
              <a:rPr lang="en-US" sz="1600" i="1" dirty="0">
                <a:latin typeface="Georgia" panose="02040502050405020303" pitchFamily="18" charset="0"/>
              </a:rPr>
              <a:t>Carnegie Mellon University, Pittsburgh, PA</a:t>
            </a:r>
          </a:p>
          <a:p>
            <a:r>
              <a:rPr lang="en-US" sz="1600" i="1" baseline="30000" dirty="0">
                <a:latin typeface="Georgia" panose="02040502050405020303" pitchFamily="18" charset="0"/>
              </a:rPr>
              <a:t>3 </a:t>
            </a:r>
            <a:r>
              <a:rPr lang="en-US" sz="1600" i="1" dirty="0">
                <a:latin typeface="Georgia" panose="02040502050405020303" pitchFamily="18" charset="0"/>
              </a:rPr>
              <a:t>University of Washington, Seattle, WA</a:t>
            </a:r>
          </a:p>
          <a:p>
            <a:r>
              <a:rPr lang="en-US" sz="1600" i="1" baseline="30000" dirty="0">
                <a:latin typeface="Georgia" panose="02040502050405020303" pitchFamily="18" charset="0"/>
              </a:rPr>
              <a:t>4</a:t>
            </a:r>
            <a:r>
              <a:rPr lang="en-US" sz="1600" i="1" dirty="0">
                <a:latin typeface="Georgia" panose="02040502050405020303" pitchFamily="18" charset="0"/>
              </a:rPr>
              <a:t> Rosenstiel School of Marine and Atmospheric Science, University of Miami, Miami, FL, USA</a:t>
            </a:r>
          </a:p>
        </p:txBody>
      </p:sp>
      <p:grpSp>
        <p:nvGrpSpPr>
          <p:cNvPr id="18" name="Group 17">
            <a:extLst>
              <a:ext uri="{FF2B5EF4-FFF2-40B4-BE49-F238E27FC236}">
                <a16:creationId xmlns:a16="http://schemas.microsoft.com/office/drawing/2014/main" id="{4FCA2E7B-2149-5D3E-2FD7-E4D16073D68C}"/>
              </a:ext>
            </a:extLst>
          </p:cNvPr>
          <p:cNvGrpSpPr/>
          <p:nvPr/>
        </p:nvGrpSpPr>
        <p:grpSpPr>
          <a:xfrm>
            <a:off x="8261498" y="4267785"/>
            <a:ext cx="3625702" cy="1980029"/>
            <a:chOff x="7846828" y="4226473"/>
            <a:chExt cx="3625702" cy="1980029"/>
          </a:xfrm>
        </p:grpSpPr>
        <p:sp>
          <p:nvSpPr>
            <p:cNvPr id="9" name="Rectangle 8">
              <a:extLst>
                <a:ext uri="{FF2B5EF4-FFF2-40B4-BE49-F238E27FC236}">
                  <a16:creationId xmlns:a16="http://schemas.microsoft.com/office/drawing/2014/main" id="{07AAC752-96B1-1E86-8350-CC7A92072A8E}"/>
                </a:ext>
              </a:extLst>
            </p:cNvPr>
            <p:cNvSpPr/>
            <p:nvPr/>
          </p:nvSpPr>
          <p:spPr>
            <a:xfrm>
              <a:off x="7846828" y="4226473"/>
              <a:ext cx="3625702" cy="1980029"/>
            </a:xfrm>
            <a:prstGeom prst="rect">
              <a:avLst/>
            </a:prstGeom>
            <a:solidFill>
              <a:schemeClr val="bg1">
                <a:alpha val="80000"/>
              </a:schemeClr>
            </a:solidFill>
            <a:ln w="19050">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888C9E65-F37A-1483-450C-2BAF5E49C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826" y="4405494"/>
              <a:ext cx="3325890" cy="15688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129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D73775-7656-E23A-1029-55526D5CAE6A}"/>
              </a:ext>
            </a:extLst>
          </p:cNvPr>
          <p:cNvSpPr>
            <a:spLocks noGrp="1"/>
          </p:cNvSpPr>
          <p:nvPr>
            <p:ph type="title"/>
          </p:nvPr>
        </p:nvSpPr>
        <p:spPr>
          <a:xfrm>
            <a:off x="431252" y="315117"/>
            <a:ext cx="11475826" cy="1325563"/>
          </a:xfrm>
        </p:spPr>
        <p:txBody>
          <a:bodyPr/>
          <a:lstStyle/>
          <a:p>
            <a:r>
              <a:rPr lang="en-US" i="1" dirty="0">
                <a:latin typeface="Georgia" panose="02040502050405020303" pitchFamily="18" charset="0"/>
              </a:rPr>
              <a:t>Model Comparison</a:t>
            </a:r>
          </a:p>
        </p:txBody>
      </p:sp>
      <p:sp>
        <p:nvSpPr>
          <p:cNvPr id="5" name="TextBox 4">
            <a:extLst>
              <a:ext uri="{FF2B5EF4-FFF2-40B4-BE49-F238E27FC236}">
                <a16:creationId xmlns:a16="http://schemas.microsoft.com/office/drawing/2014/main" id="{CD8635DB-C789-D9D8-ABC9-1F0CAD3B40A9}"/>
              </a:ext>
            </a:extLst>
          </p:cNvPr>
          <p:cNvSpPr txBox="1"/>
          <p:nvPr/>
        </p:nvSpPr>
        <p:spPr>
          <a:xfrm>
            <a:off x="0" y="5911403"/>
            <a:ext cx="12191999" cy="369332"/>
          </a:xfrm>
          <a:prstGeom prst="rect">
            <a:avLst/>
          </a:prstGeom>
          <a:noFill/>
        </p:spPr>
        <p:txBody>
          <a:bodyPr wrap="square">
            <a:spAutoFit/>
          </a:bodyPr>
          <a:lstStyle/>
          <a:p>
            <a:endParaRPr lang="en-US" dirty="0"/>
          </a:p>
        </p:txBody>
      </p:sp>
      <p:sp>
        <p:nvSpPr>
          <p:cNvPr id="3" name="Content Placeholder 2">
            <a:extLst>
              <a:ext uri="{FF2B5EF4-FFF2-40B4-BE49-F238E27FC236}">
                <a16:creationId xmlns:a16="http://schemas.microsoft.com/office/drawing/2014/main" id="{02A3E258-F4EC-D457-9D61-003844D2179A}"/>
              </a:ext>
            </a:extLst>
          </p:cNvPr>
          <p:cNvSpPr>
            <a:spLocks noGrp="1"/>
          </p:cNvSpPr>
          <p:nvPr>
            <p:ph idx="1"/>
          </p:nvPr>
        </p:nvSpPr>
        <p:spPr>
          <a:xfrm>
            <a:off x="431252" y="1610305"/>
            <a:ext cx="8193204" cy="4512199"/>
          </a:xfrm>
        </p:spPr>
        <p:txBody>
          <a:bodyPr/>
          <a:lstStyle/>
          <a:p>
            <a:pPr marL="0" indent="0">
              <a:buNone/>
            </a:pPr>
            <a:r>
              <a:rPr lang="en-US" dirty="0"/>
              <a:t>Simulations needed to:</a:t>
            </a:r>
          </a:p>
          <a:p>
            <a:pPr marL="514350" indent="-514350">
              <a:buFont typeface="+mj-lt"/>
              <a:buAutoNum type="alphaLcParenR"/>
            </a:pPr>
            <a:r>
              <a:rPr lang="en-US" dirty="0"/>
              <a:t>Understand how aerosol processes interact</a:t>
            </a:r>
          </a:p>
          <a:p>
            <a:pPr marL="514350" indent="-514350">
              <a:buFont typeface="+mj-lt"/>
              <a:buAutoNum type="alphaLcParenR"/>
            </a:pPr>
            <a:r>
              <a:rPr lang="en-US" dirty="0"/>
              <a:t>Quantify cyclone effects on aerosol budgets</a:t>
            </a:r>
          </a:p>
          <a:p>
            <a:pPr marL="514350" indent="-514350">
              <a:buFont typeface="+mj-lt"/>
              <a:buAutoNum type="alphaLcParenR"/>
            </a:pPr>
            <a:r>
              <a:rPr lang="en-US" dirty="0"/>
              <a:t>Determine implications for radiation and climate</a:t>
            </a:r>
          </a:p>
          <a:p>
            <a:pPr marL="514350" indent="-514350">
              <a:buFont typeface="+mj-lt"/>
              <a:buAutoNum type="alphaLcParenR"/>
            </a:pPr>
            <a:endParaRPr lang="en-US" dirty="0"/>
          </a:p>
          <a:p>
            <a:pPr marL="0" indent="0">
              <a:buNone/>
            </a:pPr>
            <a:r>
              <a:rPr lang="en-US" dirty="0"/>
              <a:t>By running regional models at a cloud-resolving resolution, we can achieve insights into difficult-to-observe processes</a:t>
            </a:r>
          </a:p>
        </p:txBody>
      </p:sp>
      <p:grpSp>
        <p:nvGrpSpPr>
          <p:cNvPr id="9" name="Group 8">
            <a:extLst>
              <a:ext uri="{FF2B5EF4-FFF2-40B4-BE49-F238E27FC236}">
                <a16:creationId xmlns:a16="http://schemas.microsoft.com/office/drawing/2014/main" id="{8427A67A-9AF8-2B02-3D12-BB8D87D6AE4C}"/>
              </a:ext>
            </a:extLst>
          </p:cNvPr>
          <p:cNvGrpSpPr/>
          <p:nvPr/>
        </p:nvGrpSpPr>
        <p:grpSpPr>
          <a:xfrm>
            <a:off x="9394578" y="466529"/>
            <a:ext cx="2181375" cy="3074725"/>
            <a:chOff x="6640170" y="723607"/>
            <a:chExt cx="2181375" cy="3074725"/>
          </a:xfrm>
        </p:grpSpPr>
        <p:pic>
          <p:nvPicPr>
            <p:cNvPr id="1026" name="Picture 2" descr="Directory">
              <a:extLst>
                <a:ext uri="{FF2B5EF4-FFF2-40B4-BE49-F238E27FC236}">
                  <a16:creationId xmlns:a16="http://schemas.microsoft.com/office/drawing/2014/main" id="{04B9BC0C-1FD7-C39C-F930-EE1028199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170" y="723607"/>
              <a:ext cx="2181375" cy="27053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812A67-608F-4C63-0166-D3563CE35C8A}"/>
                </a:ext>
              </a:extLst>
            </p:cNvPr>
            <p:cNvSpPr txBox="1"/>
            <p:nvPr/>
          </p:nvSpPr>
          <p:spPr>
            <a:xfrm>
              <a:off x="6656462" y="3429000"/>
              <a:ext cx="2165083" cy="369332"/>
            </a:xfrm>
            <a:prstGeom prst="rect">
              <a:avLst/>
            </a:prstGeom>
            <a:noFill/>
          </p:spPr>
          <p:txBody>
            <a:bodyPr wrap="square" rtlCol="0">
              <a:spAutoFit/>
            </a:bodyPr>
            <a:lstStyle/>
            <a:p>
              <a:pPr algn="ctr"/>
              <a:r>
                <a:rPr lang="en-US" i="1" dirty="0"/>
                <a:t>Hamish Gordon</a:t>
              </a:r>
            </a:p>
          </p:txBody>
        </p:sp>
      </p:grpSp>
      <p:grpSp>
        <p:nvGrpSpPr>
          <p:cNvPr id="8" name="Group 7">
            <a:extLst>
              <a:ext uri="{FF2B5EF4-FFF2-40B4-BE49-F238E27FC236}">
                <a16:creationId xmlns:a16="http://schemas.microsoft.com/office/drawing/2014/main" id="{B0805E07-9410-9457-AEA5-91228B8678DA}"/>
              </a:ext>
            </a:extLst>
          </p:cNvPr>
          <p:cNvGrpSpPr/>
          <p:nvPr/>
        </p:nvGrpSpPr>
        <p:grpSpPr>
          <a:xfrm>
            <a:off x="9409970" y="3613666"/>
            <a:ext cx="2182369" cy="3074126"/>
            <a:chOff x="9171431" y="722376"/>
            <a:chExt cx="2182369" cy="3074126"/>
          </a:xfrm>
        </p:grpSpPr>
        <p:pic>
          <p:nvPicPr>
            <p:cNvPr id="1028" name="Picture 4" descr="Muhammad Mueed Khan">
              <a:extLst>
                <a:ext uri="{FF2B5EF4-FFF2-40B4-BE49-F238E27FC236}">
                  <a16:creationId xmlns:a16="http://schemas.microsoft.com/office/drawing/2014/main" id="{8079A40B-697E-6607-60F9-DF1A4F231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1431" y="722376"/>
              <a:ext cx="2182369" cy="27066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00E243E-A702-2135-3C68-AE1C745B8CED}"/>
                </a:ext>
              </a:extLst>
            </p:cNvPr>
            <p:cNvSpPr txBox="1"/>
            <p:nvPr/>
          </p:nvSpPr>
          <p:spPr>
            <a:xfrm>
              <a:off x="9554871" y="3427170"/>
              <a:ext cx="1383712" cy="369332"/>
            </a:xfrm>
            <a:prstGeom prst="rect">
              <a:avLst/>
            </a:prstGeom>
            <a:noFill/>
          </p:spPr>
          <p:txBody>
            <a:bodyPr wrap="none" rtlCol="0">
              <a:spAutoFit/>
            </a:bodyPr>
            <a:lstStyle/>
            <a:p>
              <a:r>
                <a:rPr lang="en-US" i="1" dirty="0" err="1"/>
                <a:t>Mueed</a:t>
              </a:r>
              <a:r>
                <a:rPr lang="en-US" i="1" dirty="0"/>
                <a:t> Khan</a:t>
              </a:r>
            </a:p>
          </p:txBody>
        </p:sp>
      </p:grpSp>
    </p:spTree>
    <p:extLst>
      <p:ext uri="{BB962C8B-B14F-4D97-AF65-F5344CB8AC3E}">
        <p14:creationId xmlns:p14="http://schemas.microsoft.com/office/powerpoint/2010/main" val="2723552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8663-8847-FA7D-5DA1-5A638FFEDC8F}"/>
              </a:ext>
            </a:extLst>
          </p:cNvPr>
          <p:cNvSpPr>
            <a:spLocks noGrp="1"/>
          </p:cNvSpPr>
          <p:nvPr>
            <p:ph type="title"/>
          </p:nvPr>
        </p:nvSpPr>
        <p:spPr>
          <a:xfrm>
            <a:off x="838200" y="365125"/>
            <a:ext cx="3853964" cy="1325563"/>
          </a:xfrm>
        </p:spPr>
        <p:txBody>
          <a:bodyPr/>
          <a:lstStyle/>
          <a:p>
            <a:r>
              <a:rPr lang="en-US" i="1" dirty="0">
                <a:latin typeface="Georgia" panose="02040502050405020303" pitchFamily="18" charset="0"/>
              </a:rPr>
              <a:t>May 22, 2016 </a:t>
            </a:r>
            <a:br>
              <a:rPr lang="en-US" i="1" dirty="0">
                <a:latin typeface="Georgia" panose="02040502050405020303" pitchFamily="18" charset="0"/>
              </a:rPr>
            </a:br>
            <a:r>
              <a:rPr lang="en-US" i="1" dirty="0">
                <a:latin typeface="Georgia" panose="02040502050405020303" pitchFamily="18" charset="0"/>
              </a:rPr>
              <a:t>Case Study</a:t>
            </a:r>
          </a:p>
        </p:txBody>
      </p:sp>
      <p:pic>
        <p:nvPicPr>
          <p:cNvPr id="11" name="Picture 2">
            <a:extLst>
              <a:ext uri="{FF2B5EF4-FFF2-40B4-BE49-F238E27FC236}">
                <a16:creationId xmlns:a16="http://schemas.microsoft.com/office/drawing/2014/main" id="{DABA74E3-17D8-DA83-6544-C8A63DBE10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12" r="17580"/>
          <a:stretch/>
        </p:blipFill>
        <p:spPr bwMode="auto">
          <a:xfrm>
            <a:off x="4953633" y="-543776"/>
            <a:ext cx="3056110" cy="250837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5A7D51E-79D5-C6FB-88EA-90536A18F488}"/>
              </a:ext>
            </a:extLst>
          </p:cNvPr>
          <p:cNvGrpSpPr>
            <a:grpSpLocks noChangeAspect="1"/>
          </p:cNvGrpSpPr>
          <p:nvPr/>
        </p:nvGrpSpPr>
        <p:grpSpPr>
          <a:xfrm>
            <a:off x="6194412" y="1964603"/>
            <a:ext cx="5855578" cy="4892568"/>
            <a:chOff x="7092780" y="2715225"/>
            <a:chExt cx="4957209" cy="4141945"/>
          </a:xfrm>
        </p:grpSpPr>
        <p:pic>
          <p:nvPicPr>
            <p:cNvPr id="6" name="Picture 5" descr="Chart, surface chart&#10;&#10;Description automatically generated">
              <a:extLst>
                <a:ext uri="{FF2B5EF4-FFF2-40B4-BE49-F238E27FC236}">
                  <a16:creationId xmlns:a16="http://schemas.microsoft.com/office/drawing/2014/main" id="{49CAE506-D1C1-E0C9-1216-624D7E86A5D2}"/>
                </a:ext>
              </a:extLst>
            </p:cNvPr>
            <p:cNvPicPr>
              <a:picLocks noChangeAspect="1"/>
            </p:cNvPicPr>
            <p:nvPr/>
          </p:nvPicPr>
          <p:blipFill rotWithShape="1">
            <a:blip r:embed="rId3"/>
            <a:srcRect l="8423" t="6443" r="5582" b="-155"/>
            <a:stretch/>
          </p:blipFill>
          <p:spPr>
            <a:xfrm>
              <a:off x="7092780" y="2715225"/>
              <a:ext cx="4957209" cy="4051564"/>
            </a:xfrm>
            <a:prstGeom prst="rect">
              <a:avLst/>
            </a:prstGeom>
          </p:spPr>
        </p:pic>
        <p:sp>
          <p:nvSpPr>
            <p:cNvPr id="7" name="TextBox 6">
              <a:extLst>
                <a:ext uri="{FF2B5EF4-FFF2-40B4-BE49-F238E27FC236}">
                  <a16:creationId xmlns:a16="http://schemas.microsoft.com/office/drawing/2014/main" id="{A73ADB02-ED65-4B4C-F8F9-77F8F20A804A}"/>
                </a:ext>
              </a:extLst>
            </p:cNvPr>
            <p:cNvSpPr txBox="1"/>
            <p:nvPr/>
          </p:nvSpPr>
          <p:spPr>
            <a:xfrm>
              <a:off x="7335982" y="6210839"/>
              <a:ext cx="4406635" cy="646331"/>
            </a:xfrm>
            <a:prstGeom prst="rect">
              <a:avLst/>
            </a:prstGeom>
            <a:noFill/>
          </p:spPr>
          <p:txBody>
            <a:bodyPr wrap="square" rtlCol="0">
              <a:spAutoFit/>
            </a:bodyPr>
            <a:lstStyle/>
            <a:p>
              <a:pPr algn="ctr"/>
              <a:r>
                <a:rPr lang="en-US" i="1" dirty="0"/>
                <a:t>Accumulation mode aerosols concentration (cm</a:t>
              </a:r>
              <a:r>
                <a:rPr lang="en-US" i="1" baseline="30000" dirty="0"/>
                <a:t>-3</a:t>
              </a:r>
              <a:r>
                <a:rPr lang="en-US" i="1" dirty="0"/>
                <a:t>)</a:t>
              </a:r>
            </a:p>
          </p:txBody>
        </p:sp>
      </p:grpSp>
      <p:grpSp>
        <p:nvGrpSpPr>
          <p:cNvPr id="14" name="Group 13">
            <a:extLst>
              <a:ext uri="{FF2B5EF4-FFF2-40B4-BE49-F238E27FC236}">
                <a16:creationId xmlns:a16="http://schemas.microsoft.com/office/drawing/2014/main" id="{2D782C11-2C59-04BE-DD3A-32823F729F15}"/>
              </a:ext>
            </a:extLst>
          </p:cNvPr>
          <p:cNvGrpSpPr>
            <a:grpSpLocks noChangeAspect="1"/>
          </p:cNvGrpSpPr>
          <p:nvPr/>
        </p:nvGrpSpPr>
        <p:grpSpPr>
          <a:xfrm>
            <a:off x="98804" y="1964602"/>
            <a:ext cx="5951970" cy="4785808"/>
            <a:chOff x="449383" y="2751640"/>
            <a:chExt cx="4993524" cy="4015149"/>
          </a:xfrm>
        </p:grpSpPr>
        <p:pic>
          <p:nvPicPr>
            <p:cNvPr id="8" name="Picture 7" descr="Chart, surface chart&#10;&#10;Description automatically generated">
              <a:extLst>
                <a:ext uri="{FF2B5EF4-FFF2-40B4-BE49-F238E27FC236}">
                  <a16:creationId xmlns:a16="http://schemas.microsoft.com/office/drawing/2014/main" id="{268457A0-7FE5-51F6-950E-C2BF1887F80C}"/>
                </a:ext>
              </a:extLst>
            </p:cNvPr>
            <p:cNvPicPr>
              <a:picLocks noChangeAspect="1"/>
            </p:cNvPicPr>
            <p:nvPr/>
          </p:nvPicPr>
          <p:blipFill rotWithShape="1">
            <a:blip r:embed="rId4"/>
            <a:srcRect l="7813" t="5953" r="4464"/>
            <a:stretch/>
          </p:blipFill>
          <p:spPr>
            <a:xfrm>
              <a:off x="449383" y="2751640"/>
              <a:ext cx="4993524" cy="4015149"/>
            </a:xfrm>
            <a:prstGeom prst="rect">
              <a:avLst/>
            </a:prstGeom>
          </p:spPr>
        </p:pic>
        <p:sp>
          <p:nvSpPr>
            <p:cNvPr id="13" name="TextBox 12">
              <a:extLst>
                <a:ext uri="{FF2B5EF4-FFF2-40B4-BE49-F238E27FC236}">
                  <a16:creationId xmlns:a16="http://schemas.microsoft.com/office/drawing/2014/main" id="{A6517389-0EE4-4DFC-AE45-14BAE28EA8E0}"/>
                </a:ext>
              </a:extLst>
            </p:cNvPr>
            <p:cNvSpPr txBox="1"/>
            <p:nvPr/>
          </p:nvSpPr>
          <p:spPr>
            <a:xfrm>
              <a:off x="1392382" y="6210839"/>
              <a:ext cx="3299782" cy="369332"/>
            </a:xfrm>
            <a:prstGeom prst="rect">
              <a:avLst/>
            </a:prstGeom>
            <a:noFill/>
          </p:spPr>
          <p:txBody>
            <a:bodyPr wrap="square">
              <a:spAutoFit/>
            </a:bodyPr>
            <a:lstStyle/>
            <a:p>
              <a:pPr algn="ctr"/>
              <a:r>
                <a:rPr lang="en-US" i="1" dirty="0"/>
                <a:t>Liquid water path (kg m</a:t>
              </a:r>
              <a:r>
                <a:rPr lang="en-US" i="1" baseline="30000" dirty="0"/>
                <a:t>-2 </a:t>
              </a:r>
              <a:r>
                <a:rPr lang="en-US" i="1" dirty="0"/>
                <a:t>)</a:t>
              </a:r>
            </a:p>
          </p:txBody>
        </p:sp>
      </p:grpSp>
    </p:spTree>
    <p:extLst>
      <p:ext uri="{BB962C8B-B14F-4D97-AF65-F5344CB8AC3E}">
        <p14:creationId xmlns:p14="http://schemas.microsoft.com/office/powerpoint/2010/main" val="2563372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7D7C748C-6E63-42EB-2F10-8AE5314B55FD}"/>
              </a:ext>
            </a:extLst>
          </p:cNvPr>
          <p:cNvPicPr>
            <a:picLocks noChangeAspect="1"/>
          </p:cNvPicPr>
          <p:nvPr/>
        </p:nvPicPr>
        <p:blipFill rotWithShape="1">
          <a:blip r:embed="rId2">
            <a:extLst>
              <a:ext uri="{28A0092B-C50C-407E-A947-70E740481C1C}">
                <a14:useLocalDpi xmlns:a14="http://schemas.microsoft.com/office/drawing/2010/main" val="0"/>
              </a:ext>
            </a:extLst>
          </a:blip>
          <a:srcRect l="7863" t="3238" r="6815" b="2728"/>
          <a:stretch/>
        </p:blipFill>
        <p:spPr>
          <a:xfrm>
            <a:off x="666290" y="864394"/>
            <a:ext cx="10859419" cy="5129212"/>
          </a:xfrm>
          <a:prstGeom prst="rect">
            <a:avLst/>
          </a:prstGeom>
          <a:ln>
            <a:solidFill>
              <a:schemeClr val="tx1"/>
            </a:solidFill>
          </a:ln>
        </p:spPr>
      </p:pic>
    </p:spTree>
    <p:extLst>
      <p:ext uri="{BB962C8B-B14F-4D97-AF65-F5344CB8AC3E}">
        <p14:creationId xmlns:p14="http://schemas.microsoft.com/office/powerpoint/2010/main" val="4214521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70B61-A698-D51E-55D9-69D87EAD8F19}"/>
              </a:ext>
            </a:extLst>
          </p:cNvPr>
          <p:cNvSpPr>
            <a:spLocks noGrp="1"/>
          </p:cNvSpPr>
          <p:nvPr>
            <p:ph type="title"/>
          </p:nvPr>
        </p:nvSpPr>
        <p:spPr>
          <a:xfrm>
            <a:off x="469900" y="228600"/>
            <a:ext cx="10515600" cy="1325563"/>
          </a:xfrm>
        </p:spPr>
        <p:txBody>
          <a:bodyPr/>
          <a:lstStyle/>
          <a:p>
            <a:r>
              <a:rPr lang="en-US" i="1" dirty="0">
                <a:latin typeface="Georgia" panose="02040502050405020303" pitchFamily="18" charset="0"/>
              </a:rPr>
              <a:t>Future Work</a:t>
            </a:r>
          </a:p>
        </p:txBody>
      </p:sp>
      <p:sp>
        <p:nvSpPr>
          <p:cNvPr id="3" name="Content Placeholder 2">
            <a:extLst>
              <a:ext uri="{FF2B5EF4-FFF2-40B4-BE49-F238E27FC236}">
                <a16:creationId xmlns:a16="http://schemas.microsoft.com/office/drawing/2014/main" id="{799C36C0-D912-8FBD-B524-08E598382ECC}"/>
              </a:ext>
            </a:extLst>
          </p:cNvPr>
          <p:cNvSpPr>
            <a:spLocks noGrp="1"/>
          </p:cNvSpPr>
          <p:nvPr>
            <p:ph idx="1"/>
          </p:nvPr>
        </p:nvSpPr>
        <p:spPr>
          <a:xfrm>
            <a:off x="469900" y="1447800"/>
            <a:ext cx="10883900" cy="4256314"/>
          </a:xfrm>
        </p:spPr>
        <p:txBody>
          <a:bodyPr>
            <a:noAutofit/>
          </a:bodyPr>
          <a:lstStyle/>
          <a:p>
            <a:pPr marL="342900" lvl="0" indent="-342900" fontAlgn="base">
              <a:lnSpc>
                <a:spcPct val="100000"/>
              </a:lnSpc>
              <a:spcBef>
                <a:spcPct val="0"/>
              </a:spcBef>
              <a:spcAft>
                <a:spcPct val="0"/>
              </a:spcAft>
            </a:pPr>
            <a:r>
              <a:rPr lang="en-US" sz="2400" b="1" dirty="0">
                <a:solidFill>
                  <a:prstClr val="black"/>
                </a:solidFill>
                <a:latin typeface="Titillium Web" panose="00000500000000000000" pitchFamily="2" charset="0"/>
                <a:ea typeface="Open Sans" panose="020B0606030504020204" pitchFamily="34" charset="0"/>
                <a:cs typeface="Open Sans" panose="020B0606030504020204" pitchFamily="34" charset="0"/>
              </a:rPr>
              <a:t>Composite back trajectories for current clean and dirty regimes</a:t>
            </a:r>
          </a:p>
          <a:p>
            <a:pPr marL="800100" lvl="1" indent="-342900" fontAlgn="base">
              <a:lnSpc>
                <a:spcPct val="100000"/>
              </a:lnSpc>
              <a:spcBef>
                <a:spcPct val="0"/>
              </a:spcBef>
              <a:spcAft>
                <a:spcPct val="0"/>
              </a:spcAft>
            </a:pPr>
            <a:r>
              <a:rPr lang="en-US" dirty="0">
                <a:solidFill>
                  <a:prstClr val="black"/>
                </a:solidFill>
                <a:latin typeface="Titillium Web" panose="00000500000000000000" pitchFamily="2" charset="0"/>
                <a:ea typeface="Open Sans" panose="020B0606030504020204" pitchFamily="34" charset="0"/>
                <a:cs typeface="Open Sans" panose="020B0606030504020204" pitchFamily="34" charset="0"/>
              </a:rPr>
              <a:t>Are all these clean or  dirty atmospheric pulling from the same place?</a:t>
            </a:r>
          </a:p>
          <a:p>
            <a:pPr marL="342900" lvl="0" indent="-342900" fontAlgn="base">
              <a:lnSpc>
                <a:spcPct val="100000"/>
              </a:lnSpc>
              <a:spcBef>
                <a:spcPct val="0"/>
              </a:spcBef>
              <a:spcAft>
                <a:spcPct val="0"/>
              </a:spcAft>
            </a:pPr>
            <a:r>
              <a:rPr lang="en-US" sz="2400" b="1" dirty="0">
                <a:solidFill>
                  <a:prstClr val="black"/>
                </a:solidFill>
                <a:latin typeface="Titillium Web" panose="00000500000000000000" pitchFamily="2" charset="0"/>
                <a:ea typeface="Open Sans" panose="020B0606030504020204" pitchFamily="34" charset="0"/>
                <a:cs typeface="Open Sans" panose="020B0606030504020204" pitchFamily="34" charset="0"/>
              </a:rPr>
              <a:t>Composite SLP and other MERRA-2 products for further geographic analysis</a:t>
            </a:r>
          </a:p>
          <a:p>
            <a:pPr marL="342900" lvl="0" indent="-342900" fontAlgn="base">
              <a:lnSpc>
                <a:spcPct val="100000"/>
              </a:lnSpc>
              <a:spcBef>
                <a:spcPct val="0"/>
              </a:spcBef>
              <a:spcAft>
                <a:spcPct val="0"/>
              </a:spcAft>
            </a:pPr>
            <a:r>
              <a:rPr lang="en-US" sz="2400" b="1" dirty="0">
                <a:solidFill>
                  <a:prstClr val="black"/>
                </a:solidFill>
                <a:latin typeface="Titillium Web" panose="00000500000000000000" pitchFamily="2" charset="0"/>
                <a:ea typeface="Open Sans" panose="020B0606030504020204" pitchFamily="34" charset="0"/>
                <a:cs typeface="Open Sans" panose="020B0606030504020204" pitchFamily="34" charset="0"/>
              </a:rPr>
              <a:t>Further refinement of the cold front random forest algorithm</a:t>
            </a:r>
          </a:p>
          <a:p>
            <a:pPr marL="800100" lvl="1" indent="-342900" fontAlgn="base">
              <a:lnSpc>
                <a:spcPct val="100000"/>
              </a:lnSpc>
              <a:spcBef>
                <a:spcPct val="0"/>
              </a:spcBef>
              <a:spcAft>
                <a:spcPct val="0"/>
              </a:spcAft>
            </a:pPr>
            <a:r>
              <a:rPr lang="en-US" dirty="0">
                <a:solidFill>
                  <a:prstClr val="black"/>
                </a:solidFill>
                <a:latin typeface="Titillium Web" panose="00000500000000000000" pitchFamily="2" charset="0"/>
                <a:ea typeface="Open Sans" panose="020B0606030504020204" pitchFamily="34" charset="0"/>
                <a:cs typeface="Open Sans" panose="020B0606030504020204" pitchFamily="34" charset="0"/>
              </a:rPr>
              <a:t>Overall, the random forest algorithm tends to underpredict fronts in the winter and overpredict in the summer. </a:t>
            </a:r>
          </a:p>
          <a:p>
            <a:pPr marL="342900" lvl="0" indent="-342900" fontAlgn="base">
              <a:lnSpc>
                <a:spcPct val="100000"/>
              </a:lnSpc>
              <a:spcBef>
                <a:spcPct val="0"/>
              </a:spcBef>
              <a:spcAft>
                <a:spcPct val="0"/>
              </a:spcAft>
            </a:pPr>
            <a:r>
              <a:rPr lang="en-US" sz="2400" b="1" dirty="0">
                <a:solidFill>
                  <a:prstClr val="black"/>
                </a:solidFill>
                <a:latin typeface="Titillium Web" panose="00000500000000000000" pitchFamily="2" charset="0"/>
                <a:ea typeface="Open Sans" panose="020B0606030504020204" pitchFamily="34" charset="0"/>
                <a:cs typeface="Open Sans" panose="020B0606030504020204" pitchFamily="34" charset="0"/>
              </a:rPr>
              <a:t>Comparing composites of ”very dirty” vs. ”very clean” cyclones, using the more extreme ends of the distribution</a:t>
            </a:r>
          </a:p>
          <a:p>
            <a:pPr marL="342900" lvl="0" indent="-342900" fontAlgn="base">
              <a:lnSpc>
                <a:spcPct val="100000"/>
              </a:lnSpc>
              <a:spcBef>
                <a:spcPct val="0"/>
              </a:spcBef>
              <a:spcAft>
                <a:spcPct val="0"/>
              </a:spcAft>
            </a:pPr>
            <a:r>
              <a:rPr lang="en-US" sz="2400" b="1" dirty="0">
                <a:solidFill>
                  <a:prstClr val="black"/>
                </a:solidFill>
                <a:latin typeface="Titillium Web" panose="00000500000000000000" pitchFamily="2" charset="0"/>
                <a:ea typeface="Open Sans" panose="020B0606030504020204" pitchFamily="34" charset="0"/>
                <a:cs typeface="Open Sans" panose="020B0606030504020204" pitchFamily="34" charset="0"/>
              </a:rPr>
              <a:t>Performing similar analysis on </a:t>
            </a:r>
            <a:r>
              <a:rPr lang="en-US" sz="2400" b="1" i="1" dirty="0">
                <a:solidFill>
                  <a:prstClr val="black"/>
                </a:solidFill>
                <a:latin typeface="Titillium Web" panose="00000500000000000000" pitchFamily="2" charset="0"/>
                <a:ea typeface="Open Sans" panose="020B0606030504020204" pitchFamily="34" charset="0"/>
                <a:cs typeface="Open Sans" panose="020B0606030504020204" pitchFamily="34" charset="0"/>
              </a:rPr>
              <a:t>warm</a:t>
            </a:r>
            <a:r>
              <a:rPr lang="en-US" sz="2400" b="1" dirty="0">
                <a:solidFill>
                  <a:prstClr val="black"/>
                </a:solidFill>
                <a:latin typeface="Titillium Web" panose="00000500000000000000" pitchFamily="2" charset="0"/>
                <a:ea typeface="Open Sans" panose="020B0606030504020204" pitchFamily="34" charset="0"/>
                <a:cs typeface="Open Sans" panose="020B0606030504020204" pitchFamily="34" charset="0"/>
              </a:rPr>
              <a:t> frontal passages</a:t>
            </a:r>
          </a:p>
          <a:p>
            <a:pPr marL="800100" lvl="1" indent="-342900" fontAlgn="base">
              <a:lnSpc>
                <a:spcPct val="100000"/>
              </a:lnSpc>
              <a:spcBef>
                <a:spcPct val="0"/>
              </a:spcBef>
              <a:spcAft>
                <a:spcPct val="0"/>
              </a:spcAft>
            </a:pPr>
            <a:r>
              <a:rPr lang="en-US" dirty="0">
                <a:solidFill>
                  <a:prstClr val="black"/>
                </a:solidFill>
                <a:latin typeface="Titillium Web" panose="00000500000000000000" pitchFamily="2" charset="0"/>
                <a:ea typeface="Open Sans" panose="020B0606030504020204" pitchFamily="34" charset="0"/>
                <a:cs typeface="Open Sans" panose="020B0606030504020204" pitchFamily="34" charset="0"/>
              </a:rPr>
              <a:t>So far we’ve been focusing on cold frontal passages because they’re much easier to detect and distinguish, but warm fronts are important too!</a:t>
            </a:r>
          </a:p>
          <a:p>
            <a:endParaRPr lang="en-US" sz="2400" dirty="0"/>
          </a:p>
        </p:txBody>
      </p:sp>
    </p:spTree>
    <p:extLst>
      <p:ext uri="{BB962C8B-B14F-4D97-AF65-F5344CB8AC3E}">
        <p14:creationId xmlns:p14="http://schemas.microsoft.com/office/powerpoint/2010/main" val="2442837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14D74-F965-A705-9EA5-813C7A377CDE}"/>
              </a:ext>
            </a:extLst>
          </p:cNvPr>
          <p:cNvSpPr>
            <a:spLocks noGrp="1"/>
          </p:cNvSpPr>
          <p:nvPr>
            <p:ph type="title"/>
          </p:nvPr>
        </p:nvSpPr>
        <p:spPr/>
        <p:txBody>
          <a:bodyPr/>
          <a:lstStyle/>
          <a:p>
            <a:r>
              <a:rPr lang="en-US" i="1" dirty="0">
                <a:latin typeface="Georgia" panose="02040502050405020303" pitchFamily="18" charset="0"/>
              </a:rPr>
              <a:t>Takeaways</a:t>
            </a:r>
          </a:p>
        </p:txBody>
      </p:sp>
      <p:sp>
        <p:nvSpPr>
          <p:cNvPr id="3" name="Content Placeholder 2">
            <a:extLst>
              <a:ext uri="{FF2B5EF4-FFF2-40B4-BE49-F238E27FC236}">
                <a16:creationId xmlns:a16="http://schemas.microsoft.com/office/drawing/2014/main" id="{D45624FD-FC4B-9D8F-AE2B-2B50E9F681BB}"/>
              </a:ext>
            </a:extLst>
          </p:cNvPr>
          <p:cNvSpPr>
            <a:spLocks noGrp="1"/>
          </p:cNvSpPr>
          <p:nvPr>
            <p:ph idx="1"/>
          </p:nvPr>
        </p:nvSpPr>
        <p:spPr>
          <a:xfrm>
            <a:off x="838200" y="1825625"/>
            <a:ext cx="10515600" cy="2162175"/>
          </a:xfrm>
        </p:spPr>
        <p:txBody>
          <a:bodyPr>
            <a:normAutofit/>
          </a:bodyPr>
          <a:lstStyle/>
          <a:p>
            <a:r>
              <a:rPr lang="en-US" sz="3000" b="1" dirty="0"/>
              <a:t>Cleaner ARs tend to bring more precipitation along their cold frontal passage</a:t>
            </a:r>
          </a:p>
          <a:p>
            <a:r>
              <a:rPr lang="en-US" sz="3000" b="1" dirty="0"/>
              <a:t>Cleaner ARs also tend to have lower LWP and WV</a:t>
            </a:r>
          </a:p>
          <a:p>
            <a:r>
              <a:rPr lang="en-US" sz="3000" b="1" dirty="0"/>
              <a:t>Case study simulations so far agree well with observations</a:t>
            </a:r>
          </a:p>
        </p:txBody>
      </p:sp>
      <p:sp>
        <p:nvSpPr>
          <p:cNvPr id="6" name="Title 1">
            <a:extLst>
              <a:ext uri="{FF2B5EF4-FFF2-40B4-BE49-F238E27FC236}">
                <a16:creationId xmlns:a16="http://schemas.microsoft.com/office/drawing/2014/main" id="{79F504E5-B254-C4F0-CE1D-C378018A69D0}"/>
              </a:ext>
            </a:extLst>
          </p:cNvPr>
          <p:cNvSpPr txBox="1">
            <a:spLocks/>
          </p:cNvSpPr>
          <p:nvPr/>
        </p:nvSpPr>
        <p:spPr>
          <a:xfrm>
            <a:off x="838200" y="4454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a:latin typeface="Georgia" panose="02040502050405020303" pitchFamily="18" charset="0"/>
              </a:rPr>
              <a:t>Thank you!</a:t>
            </a:r>
          </a:p>
        </p:txBody>
      </p:sp>
    </p:spTree>
    <p:extLst>
      <p:ext uri="{BB962C8B-B14F-4D97-AF65-F5344CB8AC3E}">
        <p14:creationId xmlns:p14="http://schemas.microsoft.com/office/powerpoint/2010/main" val="1758294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8704-7156-161A-2C2F-072B4C34B5A7}"/>
              </a:ext>
            </a:extLst>
          </p:cNvPr>
          <p:cNvSpPr>
            <a:spLocks noGrp="1"/>
          </p:cNvSpPr>
          <p:nvPr>
            <p:ph type="title"/>
          </p:nvPr>
        </p:nvSpPr>
        <p:spPr>
          <a:xfrm>
            <a:off x="838200" y="2766218"/>
            <a:ext cx="10515600" cy="1325563"/>
          </a:xfrm>
        </p:spPr>
        <p:txBody>
          <a:bodyPr/>
          <a:lstStyle/>
          <a:p>
            <a:pPr algn="ctr"/>
            <a:r>
              <a:rPr lang="en-US" dirty="0"/>
              <a:t>Backup Slides</a:t>
            </a:r>
          </a:p>
        </p:txBody>
      </p:sp>
    </p:spTree>
    <p:extLst>
      <p:ext uri="{BB962C8B-B14F-4D97-AF65-F5344CB8AC3E}">
        <p14:creationId xmlns:p14="http://schemas.microsoft.com/office/powerpoint/2010/main" val="1155088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D73775-7656-E23A-1029-55526D5CAE6A}"/>
              </a:ext>
            </a:extLst>
          </p:cNvPr>
          <p:cNvSpPr>
            <a:spLocks noGrp="1"/>
          </p:cNvSpPr>
          <p:nvPr>
            <p:ph type="title"/>
          </p:nvPr>
        </p:nvSpPr>
        <p:spPr>
          <a:xfrm>
            <a:off x="90152" y="40664"/>
            <a:ext cx="10515600" cy="1325563"/>
          </a:xfrm>
        </p:spPr>
        <p:txBody>
          <a:bodyPr/>
          <a:lstStyle/>
          <a:p>
            <a:r>
              <a:rPr lang="en-US" i="1" dirty="0">
                <a:latin typeface="Georgia" panose="02040502050405020303" pitchFamily="18" charset="0"/>
              </a:rPr>
              <a:t>Comparison with UM Regional Model</a:t>
            </a:r>
          </a:p>
        </p:txBody>
      </p:sp>
      <p:sp>
        <p:nvSpPr>
          <p:cNvPr id="2" name="TextBox 1">
            <a:extLst>
              <a:ext uri="{FF2B5EF4-FFF2-40B4-BE49-F238E27FC236}">
                <a16:creationId xmlns:a16="http://schemas.microsoft.com/office/drawing/2014/main" id="{0A096038-B571-55F7-0334-E4DB9D30019B}"/>
              </a:ext>
            </a:extLst>
          </p:cNvPr>
          <p:cNvSpPr txBox="1"/>
          <p:nvPr/>
        </p:nvSpPr>
        <p:spPr>
          <a:xfrm>
            <a:off x="389290" y="1146891"/>
            <a:ext cx="8909257" cy="4985980"/>
          </a:xfrm>
          <a:prstGeom prst="rect">
            <a:avLst/>
          </a:prstGeom>
          <a:noFill/>
        </p:spPr>
        <p:txBody>
          <a:bodyPr wrap="square" rtlCol="0">
            <a:spAutoFit/>
          </a:bodyPr>
          <a:lstStyle/>
          <a:p>
            <a:pPr marL="285750" indent="-285750">
              <a:buFont typeface="Arial" panose="020B0604020202020204" pitchFamily="34" charset="0"/>
              <a:buChar char="•"/>
            </a:pPr>
            <a:r>
              <a:rPr lang="en-US" sz="2000" dirty="0"/>
              <a:t>We are very interested in model comparison with observations, and our colleagues at CMU are running a regional model of the UM with the RA2M (Regional Atmosphere 2 for Mid-latitudes) configuration and the global driving model has the GA7.2_GL8.1 configuration (global atmosphere 7.2, global land 8.1). </a:t>
            </a:r>
          </a:p>
          <a:p>
            <a:pPr marL="285750" indent="-285750">
              <a:buFont typeface="Arial" panose="020B0604020202020204" pitchFamily="34" charset="0"/>
              <a:buChar char="•"/>
            </a:pPr>
            <a:r>
              <a:rPr lang="en-US" sz="2000" dirty="0"/>
              <a:t>The only deviations from RA2M are to use the CASIM cloud microphysics module, which is standard at RA3M but not at RA2M, and the UK chemistry and Aerosols module UKCA (both of these are needed for aerosol-cloud interactions)</a:t>
            </a:r>
          </a:p>
          <a:p>
            <a:pPr marL="285750" indent="-285750">
              <a:buFont typeface="Arial" panose="020B0604020202020204" pitchFamily="34" charset="0"/>
              <a:buChar char="•"/>
            </a:pPr>
            <a:r>
              <a:rPr lang="en-US" sz="2000" dirty="0"/>
              <a:t>Data are written out every three hours, at 7km spatial resolution horizontally with 70 vertical levels extending to 40km altitude</a:t>
            </a:r>
          </a:p>
          <a:p>
            <a:pPr marL="285750" indent="-285750">
              <a:buFont typeface="Arial" panose="020B0604020202020204" pitchFamily="34" charset="0"/>
              <a:buChar char="•"/>
            </a:pPr>
            <a:r>
              <a:rPr lang="en-US" sz="2000" dirty="0"/>
              <a:t>Model is </a:t>
            </a:r>
            <a:r>
              <a:rPr lang="en-US" sz="2000" dirty="0" err="1"/>
              <a:t>reinitialised</a:t>
            </a:r>
            <a:r>
              <a:rPr lang="en-US" sz="2000" dirty="0"/>
              <a:t> to UM analyses every 24 hours, so every 24 hours we run a “forecast” simulation. Each daily “forecast” is 30 hours long, so we generate a complete time series by using the last 24 hours of each 30, and throwing away the first six hours as a spin-up. Aerosols are carried forward from one “forecast” to the next.</a:t>
            </a:r>
          </a:p>
          <a:p>
            <a:pPr marL="285750" indent="-285750">
              <a:buFont typeface="Arial" panose="020B0604020202020204" pitchFamily="34" charset="0"/>
              <a:buChar char="•"/>
            </a:pPr>
            <a:endParaRPr lang="en-US" dirty="0"/>
          </a:p>
        </p:txBody>
      </p:sp>
      <p:pic>
        <p:nvPicPr>
          <p:cNvPr id="1026" name="Picture 2" descr="Directory">
            <a:extLst>
              <a:ext uri="{FF2B5EF4-FFF2-40B4-BE49-F238E27FC236}">
                <a16:creationId xmlns:a16="http://schemas.microsoft.com/office/drawing/2014/main" id="{04B9BC0C-1FD7-C39C-F930-EE1028199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7755" y="465668"/>
            <a:ext cx="2181375" cy="27053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hammad Mueed Khan">
            <a:extLst>
              <a:ext uri="{FF2B5EF4-FFF2-40B4-BE49-F238E27FC236}">
                <a16:creationId xmlns:a16="http://schemas.microsoft.com/office/drawing/2014/main" id="{8079A40B-697E-6607-60F9-DF1A4F231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7754" y="3202789"/>
            <a:ext cx="2181376" cy="27053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D8635DB-C789-D9D8-ABC9-1F0CAD3B40A9}"/>
              </a:ext>
            </a:extLst>
          </p:cNvPr>
          <p:cNvSpPr txBox="1"/>
          <p:nvPr/>
        </p:nvSpPr>
        <p:spPr>
          <a:xfrm>
            <a:off x="0" y="5911403"/>
            <a:ext cx="12191999" cy="923330"/>
          </a:xfrm>
          <a:prstGeom prst="rect">
            <a:avLst/>
          </a:prstGeom>
          <a:noFill/>
        </p:spPr>
        <p:txBody>
          <a:bodyPr wrap="square">
            <a:spAutoFit/>
          </a:bodyPr>
          <a:lstStyle/>
          <a:p>
            <a:r>
              <a:rPr lang="en-US" dirty="0"/>
              <a:t>The regional model has the RA2M configuration. The basic RA2 configuration is similar to, but upgraded from, the RA1 configuration documented by Bush et al: </a:t>
            </a:r>
            <a:r>
              <a:rPr lang="en-US" dirty="0">
                <a:hlinkClick r:id="rId5" tooltip="https://gmd.copernicus.org/articles/13/1999/2020/gmd-13-1999-2020.html"/>
              </a:rPr>
              <a:t>https://gmd.copernicus.org/articles/13/1999/2020/gmd-13-1999-2020.html</a:t>
            </a:r>
            <a:r>
              <a:rPr lang="en-US" dirty="0"/>
              <a:t> while the CASIM and UKCA parts are documented here: </a:t>
            </a:r>
            <a:r>
              <a:rPr lang="en-US" dirty="0">
                <a:hlinkClick r:id="rId6" tooltip="https://acp.copernicus.org/articles/20/10997/2020/acp-20-10997-2020.html"/>
              </a:rPr>
              <a:t>https://acp.copernicus.org/articles/20/10997/2020/acp-20-10997-2020.html</a:t>
            </a:r>
            <a:endParaRPr lang="en-US" dirty="0"/>
          </a:p>
        </p:txBody>
      </p:sp>
    </p:spTree>
    <p:extLst>
      <p:ext uri="{BB962C8B-B14F-4D97-AF65-F5344CB8AC3E}">
        <p14:creationId xmlns:p14="http://schemas.microsoft.com/office/powerpoint/2010/main" val="225647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14F58-D7D9-F432-3371-2CD0534618DA}"/>
              </a:ext>
            </a:extLst>
          </p:cNvPr>
          <p:cNvSpPr>
            <a:spLocks noGrp="1"/>
          </p:cNvSpPr>
          <p:nvPr>
            <p:ph type="title"/>
          </p:nvPr>
        </p:nvSpPr>
        <p:spPr>
          <a:xfrm>
            <a:off x="838200" y="161925"/>
            <a:ext cx="10515600" cy="1325563"/>
          </a:xfrm>
        </p:spPr>
        <p:txBody>
          <a:bodyPr/>
          <a:lstStyle/>
          <a:p>
            <a:r>
              <a:rPr lang="en-US" i="1" dirty="0">
                <a:latin typeface="Georgia" panose="02040502050405020303" pitchFamily="18" charset="0"/>
              </a:rPr>
              <a:t>Background</a:t>
            </a:r>
            <a:endParaRPr lang="en-US" dirty="0"/>
          </a:p>
        </p:txBody>
      </p:sp>
      <p:sp>
        <p:nvSpPr>
          <p:cNvPr id="3" name="Content Placeholder 2">
            <a:extLst>
              <a:ext uri="{FF2B5EF4-FFF2-40B4-BE49-F238E27FC236}">
                <a16:creationId xmlns:a16="http://schemas.microsoft.com/office/drawing/2014/main" id="{1AD55751-84BF-1DC5-EA79-03EB7D39016D}"/>
              </a:ext>
            </a:extLst>
          </p:cNvPr>
          <p:cNvSpPr>
            <a:spLocks noGrp="1"/>
          </p:cNvSpPr>
          <p:nvPr>
            <p:ph idx="1"/>
          </p:nvPr>
        </p:nvSpPr>
        <p:spPr>
          <a:xfrm>
            <a:off x="838200" y="1234269"/>
            <a:ext cx="11016342" cy="1603375"/>
          </a:xfrm>
        </p:spPr>
        <p:txBody>
          <a:bodyPr/>
          <a:lstStyle/>
          <a:p>
            <a:r>
              <a:rPr lang="en-US" dirty="0"/>
              <a:t>Cooling from aerosols is still a major uncertainty in climate projections</a:t>
            </a:r>
          </a:p>
          <a:p>
            <a:r>
              <a:rPr lang="en-US" dirty="0"/>
              <a:t>Extratropical cyclones factor into global aerosol budgets</a:t>
            </a:r>
          </a:p>
          <a:p>
            <a:r>
              <a:rPr lang="en-US" dirty="0"/>
              <a:t>How aerosols interact with cyclones is poorly understood*</a:t>
            </a:r>
          </a:p>
        </p:txBody>
      </p:sp>
      <p:grpSp>
        <p:nvGrpSpPr>
          <p:cNvPr id="18" name="Group 17">
            <a:extLst>
              <a:ext uri="{FF2B5EF4-FFF2-40B4-BE49-F238E27FC236}">
                <a16:creationId xmlns:a16="http://schemas.microsoft.com/office/drawing/2014/main" id="{F6CA23D4-32FA-F5BC-125F-779978917386}"/>
              </a:ext>
            </a:extLst>
          </p:cNvPr>
          <p:cNvGrpSpPr/>
          <p:nvPr/>
        </p:nvGrpSpPr>
        <p:grpSpPr>
          <a:xfrm>
            <a:off x="850900" y="2837645"/>
            <a:ext cx="4951039" cy="3677456"/>
            <a:chOff x="850900" y="2837644"/>
            <a:chExt cx="5245100" cy="3900597"/>
          </a:xfrm>
        </p:grpSpPr>
        <p:grpSp>
          <p:nvGrpSpPr>
            <p:cNvPr id="14" name="Group 13">
              <a:extLst>
                <a:ext uri="{FF2B5EF4-FFF2-40B4-BE49-F238E27FC236}">
                  <a16:creationId xmlns:a16="http://schemas.microsoft.com/office/drawing/2014/main" id="{6AF250F3-D30C-8DB6-82E3-F85DF633CE32}"/>
                </a:ext>
              </a:extLst>
            </p:cNvPr>
            <p:cNvGrpSpPr/>
            <p:nvPr/>
          </p:nvGrpSpPr>
          <p:grpSpPr>
            <a:xfrm>
              <a:off x="850900" y="2837644"/>
              <a:ext cx="5245100" cy="3469521"/>
              <a:chOff x="457200" y="2834469"/>
              <a:chExt cx="5245100" cy="3469521"/>
            </a:xfrm>
          </p:grpSpPr>
          <p:pic>
            <p:nvPicPr>
              <p:cNvPr id="8" name="Picture 7">
                <a:extLst>
                  <a:ext uri="{FF2B5EF4-FFF2-40B4-BE49-F238E27FC236}">
                    <a16:creationId xmlns:a16="http://schemas.microsoft.com/office/drawing/2014/main" id="{CE666038-2FDF-E935-E053-1E25D1A3A314}"/>
                  </a:ext>
                </a:extLst>
              </p:cNvPr>
              <p:cNvPicPr>
                <a:picLocks noChangeAspect="1"/>
              </p:cNvPicPr>
              <p:nvPr/>
            </p:nvPicPr>
            <p:blipFill rotWithShape="1">
              <a:blip r:embed="rId3"/>
              <a:srcRect l="5741" r="29669" b="8428"/>
              <a:stretch/>
            </p:blipFill>
            <p:spPr>
              <a:xfrm>
                <a:off x="457200" y="2834469"/>
                <a:ext cx="5245100" cy="3469521"/>
              </a:xfrm>
              <a:prstGeom prst="rect">
                <a:avLst/>
              </a:prstGeom>
            </p:spPr>
          </p:pic>
          <p:sp>
            <p:nvSpPr>
              <p:cNvPr id="9" name="Donut 8">
                <a:extLst>
                  <a:ext uri="{FF2B5EF4-FFF2-40B4-BE49-F238E27FC236}">
                    <a16:creationId xmlns:a16="http://schemas.microsoft.com/office/drawing/2014/main" id="{233B9C82-3948-3BAD-68C6-7288BA70AE4E}"/>
                  </a:ext>
                </a:extLst>
              </p:cNvPr>
              <p:cNvSpPr/>
              <p:nvPr/>
            </p:nvSpPr>
            <p:spPr>
              <a:xfrm rot="20542928">
                <a:off x="1664679" y="3313318"/>
                <a:ext cx="1721340" cy="540202"/>
              </a:xfrm>
              <a:prstGeom prst="donut">
                <a:avLst>
                  <a:gd name="adj" fmla="val 104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a:extLst>
                  <a:ext uri="{FF2B5EF4-FFF2-40B4-BE49-F238E27FC236}">
                    <a16:creationId xmlns:a16="http://schemas.microsoft.com/office/drawing/2014/main" id="{B91E708E-AC62-21C1-B6D6-5CED48EC2EE8}"/>
                  </a:ext>
                </a:extLst>
              </p:cNvPr>
              <p:cNvSpPr/>
              <p:nvPr/>
            </p:nvSpPr>
            <p:spPr>
              <a:xfrm rot="575270">
                <a:off x="1603411" y="5300939"/>
                <a:ext cx="2362317" cy="645584"/>
              </a:xfrm>
              <a:prstGeom prst="donut">
                <a:avLst>
                  <a:gd name="adj" fmla="val 104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F1765A77-F5AE-551C-5E0B-BFDD3A752DB7}"/>
                </a:ext>
              </a:extLst>
            </p:cNvPr>
            <p:cNvSpPr txBox="1"/>
            <p:nvPr/>
          </p:nvSpPr>
          <p:spPr>
            <a:xfrm>
              <a:off x="1211356" y="6338131"/>
              <a:ext cx="4524187" cy="400110"/>
            </a:xfrm>
            <a:prstGeom prst="rect">
              <a:avLst/>
            </a:prstGeom>
            <a:noFill/>
          </p:spPr>
          <p:txBody>
            <a:bodyPr wrap="none" rtlCol="0">
              <a:spAutoFit/>
            </a:bodyPr>
            <a:lstStyle/>
            <a:p>
              <a:r>
                <a:rPr lang="en-US" sz="2000" dirty="0"/>
                <a:t>NASA GMAO GEOS-5 aerosol visualization</a:t>
              </a:r>
            </a:p>
          </p:txBody>
        </p:sp>
      </p:grpSp>
      <p:grpSp>
        <p:nvGrpSpPr>
          <p:cNvPr id="19" name="Group 18">
            <a:extLst>
              <a:ext uri="{FF2B5EF4-FFF2-40B4-BE49-F238E27FC236}">
                <a16:creationId xmlns:a16="http://schemas.microsoft.com/office/drawing/2014/main" id="{6D50E03F-CC03-29F1-B704-BDB8F133874A}"/>
              </a:ext>
            </a:extLst>
          </p:cNvPr>
          <p:cNvGrpSpPr/>
          <p:nvPr/>
        </p:nvGrpSpPr>
        <p:grpSpPr>
          <a:xfrm>
            <a:off x="6083300" y="2774144"/>
            <a:ext cx="5694531" cy="3547645"/>
            <a:chOff x="6096000" y="2827755"/>
            <a:chExt cx="6107056" cy="3842641"/>
          </a:xfrm>
        </p:grpSpPr>
        <p:grpSp>
          <p:nvGrpSpPr>
            <p:cNvPr id="15" name="Group 14">
              <a:extLst>
                <a:ext uri="{FF2B5EF4-FFF2-40B4-BE49-F238E27FC236}">
                  <a16:creationId xmlns:a16="http://schemas.microsoft.com/office/drawing/2014/main" id="{B926E2A0-69C3-BDB0-D877-1EF486BF4F02}"/>
                </a:ext>
              </a:extLst>
            </p:cNvPr>
            <p:cNvGrpSpPr/>
            <p:nvPr/>
          </p:nvGrpSpPr>
          <p:grpSpPr>
            <a:xfrm>
              <a:off x="6713906" y="2827755"/>
              <a:ext cx="4871244" cy="3429000"/>
              <a:chOff x="5879306" y="2834469"/>
              <a:chExt cx="4871244" cy="3429000"/>
            </a:xfrm>
          </p:grpSpPr>
          <p:pic>
            <p:nvPicPr>
              <p:cNvPr id="3074" name="Picture 2">
                <a:extLst>
                  <a:ext uri="{FF2B5EF4-FFF2-40B4-BE49-F238E27FC236}">
                    <a16:creationId xmlns:a16="http://schemas.microsoft.com/office/drawing/2014/main" id="{CA1FCF96-F637-BA35-FC3B-CCF5B068A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306" y="2834469"/>
                <a:ext cx="4871244"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Donut 11">
                <a:extLst>
                  <a:ext uri="{FF2B5EF4-FFF2-40B4-BE49-F238E27FC236}">
                    <a16:creationId xmlns:a16="http://schemas.microsoft.com/office/drawing/2014/main" id="{FF05B4F3-B795-959F-C087-7991D04A15A5}"/>
                  </a:ext>
                </a:extLst>
              </p:cNvPr>
              <p:cNvSpPr/>
              <p:nvPr/>
            </p:nvSpPr>
            <p:spPr>
              <a:xfrm rot="1060524">
                <a:off x="6853494" y="5274495"/>
                <a:ext cx="2362317" cy="645584"/>
              </a:xfrm>
              <a:prstGeom prst="donut">
                <a:avLst>
                  <a:gd name="adj" fmla="val 104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a:extLst>
                  <a:ext uri="{FF2B5EF4-FFF2-40B4-BE49-F238E27FC236}">
                    <a16:creationId xmlns:a16="http://schemas.microsoft.com/office/drawing/2014/main" id="{4AAC59B8-C401-B0A4-B550-9A8CFF4B60DD}"/>
                  </a:ext>
                </a:extLst>
              </p:cNvPr>
              <p:cNvSpPr/>
              <p:nvPr/>
            </p:nvSpPr>
            <p:spPr>
              <a:xfrm rot="20542928">
                <a:off x="6857168" y="3076163"/>
                <a:ext cx="2003553" cy="671796"/>
              </a:xfrm>
              <a:prstGeom prst="donut">
                <a:avLst>
                  <a:gd name="adj" fmla="val 104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C168091B-D74C-A1FB-DB05-CD54D741AFD1}"/>
                </a:ext>
              </a:extLst>
            </p:cNvPr>
            <p:cNvSpPr txBox="1"/>
            <p:nvPr/>
          </p:nvSpPr>
          <p:spPr>
            <a:xfrm>
              <a:off x="6096000" y="6270286"/>
              <a:ext cx="6107056" cy="400110"/>
            </a:xfrm>
            <a:prstGeom prst="rect">
              <a:avLst/>
            </a:prstGeom>
            <a:noFill/>
          </p:spPr>
          <p:txBody>
            <a:bodyPr wrap="none" rtlCol="0">
              <a:spAutoFit/>
            </a:bodyPr>
            <a:lstStyle/>
            <a:p>
              <a:r>
                <a:rPr lang="en-US" sz="2000" dirty="0"/>
                <a:t>columnar water vapor from AMSR-E aboard NASA’s Aqua</a:t>
              </a:r>
            </a:p>
          </p:txBody>
        </p:sp>
      </p:grpSp>
      <p:sp>
        <p:nvSpPr>
          <p:cNvPr id="21" name="TextBox 20">
            <a:extLst>
              <a:ext uri="{FF2B5EF4-FFF2-40B4-BE49-F238E27FC236}">
                <a16:creationId xmlns:a16="http://schemas.microsoft.com/office/drawing/2014/main" id="{91E5A75A-6D5B-FA6E-0892-5318CBC4FBA2}"/>
              </a:ext>
            </a:extLst>
          </p:cNvPr>
          <p:cNvSpPr txBox="1"/>
          <p:nvPr/>
        </p:nvSpPr>
        <p:spPr>
          <a:xfrm>
            <a:off x="9909697" y="6475907"/>
            <a:ext cx="2282303" cy="369332"/>
          </a:xfrm>
          <a:prstGeom prst="rect">
            <a:avLst/>
          </a:prstGeom>
          <a:noFill/>
        </p:spPr>
        <p:txBody>
          <a:bodyPr wrap="square">
            <a:spAutoFit/>
          </a:bodyPr>
          <a:lstStyle/>
          <a:p>
            <a:r>
              <a:rPr lang="en-US" dirty="0">
                <a:latin typeface="AdvTTaf7f9f4f.B"/>
              </a:rPr>
              <a:t>*</a:t>
            </a:r>
            <a:r>
              <a:rPr lang="en-US" dirty="0" err="1">
                <a:latin typeface="AdvTTaf7f9f4f.B"/>
              </a:rPr>
              <a:t>Grandey</a:t>
            </a:r>
            <a:r>
              <a:rPr lang="en-US" dirty="0">
                <a:latin typeface="AdvTTaf7f9f4f.B"/>
              </a:rPr>
              <a:t> et al, 2013</a:t>
            </a:r>
            <a:endParaRPr lang="en-US" dirty="0"/>
          </a:p>
        </p:txBody>
      </p:sp>
    </p:spTree>
    <p:extLst>
      <p:ext uri="{BB962C8B-B14F-4D97-AF65-F5344CB8AC3E}">
        <p14:creationId xmlns:p14="http://schemas.microsoft.com/office/powerpoint/2010/main" val="383309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FEE5-378D-88ED-8F28-9F66A3F24564}"/>
              </a:ext>
            </a:extLst>
          </p:cNvPr>
          <p:cNvSpPr>
            <a:spLocks noGrp="1"/>
          </p:cNvSpPr>
          <p:nvPr>
            <p:ph type="title"/>
          </p:nvPr>
        </p:nvSpPr>
        <p:spPr/>
        <p:txBody>
          <a:bodyPr/>
          <a:lstStyle/>
          <a:p>
            <a:r>
              <a:rPr lang="en-US" i="1" dirty="0">
                <a:latin typeface="Georgia" panose="02040502050405020303" pitchFamily="18" charset="0"/>
              </a:rPr>
              <a:t>Goals</a:t>
            </a:r>
          </a:p>
        </p:txBody>
      </p:sp>
      <p:sp>
        <p:nvSpPr>
          <p:cNvPr id="3" name="Content Placeholder 2">
            <a:extLst>
              <a:ext uri="{FF2B5EF4-FFF2-40B4-BE49-F238E27FC236}">
                <a16:creationId xmlns:a16="http://schemas.microsoft.com/office/drawing/2014/main" id="{77D12A71-7023-2F52-672F-E55E04D258CD}"/>
              </a:ext>
            </a:extLst>
          </p:cNvPr>
          <p:cNvSpPr>
            <a:spLocks noGrp="1"/>
          </p:cNvSpPr>
          <p:nvPr>
            <p:ph idx="1"/>
          </p:nvPr>
        </p:nvSpPr>
        <p:spPr/>
        <p:txBody>
          <a:bodyPr>
            <a:normAutofit/>
          </a:bodyPr>
          <a:lstStyle/>
          <a:p>
            <a:pPr marL="514350" indent="-514350">
              <a:buFont typeface="+mj-lt"/>
              <a:buAutoNum type="arabicPeriod"/>
            </a:pPr>
            <a:r>
              <a:rPr lang="en-US" sz="3600" i="1" dirty="0"/>
              <a:t>Determining how aerosols affect and are affected by clouds and precipitation near marine extratropical cyclone fronts</a:t>
            </a:r>
          </a:p>
          <a:p>
            <a:pPr marL="514350" indent="-514350">
              <a:buFont typeface="+mj-lt"/>
              <a:buAutoNum type="arabicPeriod"/>
            </a:pPr>
            <a:endParaRPr lang="en-US" sz="3600" i="1" dirty="0"/>
          </a:p>
          <a:p>
            <a:pPr marL="514350" indent="-514350">
              <a:buFont typeface="+mj-lt"/>
              <a:buAutoNum type="arabicPeriod"/>
            </a:pPr>
            <a:r>
              <a:rPr lang="en-US" sz="3600" i="1" dirty="0"/>
              <a:t>Determining how aerosols are transported and processed by cyclones</a:t>
            </a:r>
          </a:p>
        </p:txBody>
      </p:sp>
    </p:spTree>
    <p:extLst>
      <p:ext uri="{BB962C8B-B14F-4D97-AF65-F5344CB8AC3E}">
        <p14:creationId xmlns:p14="http://schemas.microsoft.com/office/powerpoint/2010/main" val="880379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0DCE4E1-E238-6670-9D46-B0C5B740E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2475"/>
            <a:ext cx="12192000" cy="7383911"/>
          </a:xfrm>
          <a:prstGeom prst="rect">
            <a:avLst/>
          </a:prstGeom>
          <a:noFill/>
          <a:extLst>
            <a:ext uri="{909E8E84-426E-40DD-AFC4-6F175D3DCCD1}">
              <a14:hiddenFill xmlns:a14="http://schemas.microsoft.com/office/drawing/2010/main">
                <a:solidFill>
                  <a:srgbClr val="FFFFFF"/>
                </a:solidFill>
              </a14:hiddenFill>
            </a:ext>
          </a:extLst>
        </p:spPr>
      </p:pic>
      <p:sp>
        <p:nvSpPr>
          <p:cNvPr id="16" name="5-Point Star 15">
            <a:extLst>
              <a:ext uri="{FF2B5EF4-FFF2-40B4-BE49-F238E27FC236}">
                <a16:creationId xmlns:a16="http://schemas.microsoft.com/office/drawing/2014/main" id="{A1D56EA0-F21B-C764-518C-C8567BEF199A}"/>
              </a:ext>
            </a:extLst>
          </p:cNvPr>
          <p:cNvSpPr/>
          <p:nvPr/>
        </p:nvSpPr>
        <p:spPr>
          <a:xfrm>
            <a:off x="8011633" y="3054167"/>
            <a:ext cx="276446" cy="254597"/>
          </a:xfrm>
          <a:prstGeom prst="star5">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06EC50-630F-1718-917D-3DD5983540A6}"/>
              </a:ext>
            </a:extLst>
          </p:cNvPr>
          <p:cNvSpPr txBox="1"/>
          <p:nvPr/>
        </p:nvSpPr>
        <p:spPr>
          <a:xfrm>
            <a:off x="7248172" y="2071527"/>
            <a:ext cx="3186745" cy="830997"/>
          </a:xfrm>
          <a:prstGeom prst="rect">
            <a:avLst/>
          </a:prstGeom>
          <a:solidFill>
            <a:schemeClr val="bg1">
              <a:alpha val="80122"/>
            </a:schemeClr>
          </a:solidFill>
          <a:ln w="19050">
            <a:solidFill>
              <a:schemeClr val="tx1"/>
            </a:solidFill>
          </a:ln>
        </p:spPr>
        <p:txBody>
          <a:bodyPr wrap="square" rtlCol="0">
            <a:spAutoFit/>
          </a:bodyPr>
          <a:lstStyle/>
          <a:p>
            <a:r>
              <a:rPr lang="en-US" sz="1600" dirty="0"/>
              <a:t>East North Atlantic (ENA)</a:t>
            </a:r>
          </a:p>
          <a:p>
            <a:r>
              <a:rPr lang="en-US" sz="1600" dirty="0"/>
              <a:t>DOE ARM atmospheric observatory</a:t>
            </a:r>
          </a:p>
          <a:p>
            <a:r>
              <a:rPr lang="en-US" sz="1600" i="1" dirty="0"/>
              <a:t>Graciosa Island, the Azores</a:t>
            </a:r>
          </a:p>
        </p:txBody>
      </p:sp>
      <p:pic>
        <p:nvPicPr>
          <p:cNvPr id="8" name="Picture 7" descr="A picture containing grass, sky, outdoor, parked&#10;&#10;Description automatically generated">
            <a:extLst>
              <a:ext uri="{FF2B5EF4-FFF2-40B4-BE49-F238E27FC236}">
                <a16:creationId xmlns:a16="http://schemas.microsoft.com/office/drawing/2014/main" id="{A702B8F8-4E61-3F20-D7FB-A127B5730512}"/>
              </a:ext>
            </a:extLst>
          </p:cNvPr>
          <p:cNvPicPr>
            <a:picLocks noChangeAspect="1"/>
          </p:cNvPicPr>
          <p:nvPr/>
        </p:nvPicPr>
        <p:blipFill>
          <a:blip r:embed="rId3"/>
          <a:stretch>
            <a:fillRect/>
          </a:stretch>
        </p:blipFill>
        <p:spPr>
          <a:xfrm>
            <a:off x="2396560" y="3830426"/>
            <a:ext cx="7398879" cy="2723869"/>
          </a:xfrm>
          <a:prstGeom prst="rect">
            <a:avLst/>
          </a:prstGeom>
        </p:spPr>
      </p:pic>
      <p:pic>
        <p:nvPicPr>
          <p:cNvPr id="12" name="Picture 11" descr="A picture containing grass, outdoor, way, road&#10;&#10;Description automatically generated">
            <a:extLst>
              <a:ext uri="{FF2B5EF4-FFF2-40B4-BE49-F238E27FC236}">
                <a16:creationId xmlns:a16="http://schemas.microsoft.com/office/drawing/2014/main" id="{24A663AE-3E98-CFFB-B7C7-5762C1168335}"/>
              </a:ext>
            </a:extLst>
          </p:cNvPr>
          <p:cNvPicPr>
            <a:picLocks noChangeAspect="1"/>
          </p:cNvPicPr>
          <p:nvPr/>
        </p:nvPicPr>
        <p:blipFill>
          <a:blip r:embed="rId4"/>
          <a:stretch>
            <a:fillRect/>
          </a:stretch>
        </p:blipFill>
        <p:spPr>
          <a:xfrm>
            <a:off x="2407635" y="126015"/>
            <a:ext cx="4421228" cy="3315921"/>
          </a:xfrm>
          <a:prstGeom prst="rect">
            <a:avLst/>
          </a:prstGeom>
        </p:spPr>
      </p:pic>
    </p:spTree>
    <p:extLst>
      <p:ext uri="{BB962C8B-B14F-4D97-AF65-F5344CB8AC3E}">
        <p14:creationId xmlns:p14="http://schemas.microsoft.com/office/powerpoint/2010/main" val="257655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65F9-D0E2-A420-035A-B2BC88AEFE71}"/>
              </a:ext>
            </a:extLst>
          </p:cNvPr>
          <p:cNvSpPr>
            <a:spLocks noGrp="1"/>
          </p:cNvSpPr>
          <p:nvPr>
            <p:ph type="title"/>
          </p:nvPr>
        </p:nvSpPr>
        <p:spPr>
          <a:xfrm>
            <a:off x="838200" y="-117475"/>
            <a:ext cx="10515600" cy="1325563"/>
          </a:xfrm>
        </p:spPr>
        <p:txBody>
          <a:bodyPr/>
          <a:lstStyle/>
          <a:p>
            <a:r>
              <a:rPr lang="en-US" i="1" dirty="0">
                <a:latin typeface="Georgia" panose="02040502050405020303" pitchFamily="18" charset="0"/>
              </a:rPr>
              <a:t>Finding Fronts</a:t>
            </a:r>
          </a:p>
        </p:txBody>
      </p:sp>
      <p:sp>
        <p:nvSpPr>
          <p:cNvPr id="3" name="Content Placeholder 2">
            <a:extLst>
              <a:ext uri="{FF2B5EF4-FFF2-40B4-BE49-F238E27FC236}">
                <a16:creationId xmlns:a16="http://schemas.microsoft.com/office/drawing/2014/main" id="{4BAE099C-02A1-0BF5-EC9A-CA120D6E2522}"/>
              </a:ext>
            </a:extLst>
          </p:cNvPr>
          <p:cNvSpPr>
            <a:spLocks noGrp="1"/>
          </p:cNvSpPr>
          <p:nvPr>
            <p:ph idx="1"/>
          </p:nvPr>
        </p:nvSpPr>
        <p:spPr>
          <a:xfrm>
            <a:off x="838200" y="933122"/>
            <a:ext cx="5898931" cy="4932526"/>
          </a:xfrm>
        </p:spPr>
        <p:txBody>
          <a:bodyPr>
            <a:normAutofit/>
          </a:bodyPr>
          <a:lstStyle/>
          <a:p>
            <a:r>
              <a:rPr lang="en-US" dirty="0"/>
              <a:t>Trained a random forest cold front classification model using daily surface observations from ENA and archived NWS DIFAX surface analyses</a:t>
            </a:r>
          </a:p>
          <a:p>
            <a:pPr lvl="1"/>
            <a:r>
              <a:rPr lang="en-US" dirty="0"/>
              <a:t>A random forest is an ensemble of decision </a:t>
            </a:r>
            <a:r>
              <a:rPr lang="en-US" i="1" dirty="0"/>
              <a:t>trees</a:t>
            </a:r>
            <a:r>
              <a:rPr lang="en-US" dirty="0"/>
              <a:t> (hence, a </a:t>
            </a:r>
            <a:r>
              <a:rPr lang="en-US" i="1" dirty="0"/>
              <a:t>forest</a:t>
            </a:r>
            <a:r>
              <a:rPr lang="en-US" dirty="0"/>
              <a:t>)</a:t>
            </a:r>
          </a:p>
          <a:p>
            <a:pPr lvl="1"/>
            <a:r>
              <a:rPr lang="en-US" dirty="0"/>
              <a:t>For training data, we recorded whether a cold front passed over the island based on archived surface analyses</a:t>
            </a:r>
          </a:p>
        </p:txBody>
      </p:sp>
      <p:pic>
        <p:nvPicPr>
          <p:cNvPr id="4" name="Picture 8">
            <a:extLst>
              <a:ext uri="{FF2B5EF4-FFF2-40B4-BE49-F238E27FC236}">
                <a16:creationId xmlns:a16="http://schemas.microsoft.com/office/drawing/2014/main" id="{D88C5C2E-EEF9-9F25-E38F-E5F6ADBD09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74"/>
          <a:stretch/>
        </p:blipFill>
        <p:spPr bwMode="auto">
          <a:xfrm>
            <a:off x="6737131" y="891083"/>
            <a:ext cx="4914900" cy="33848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BF4582-4ED5-4B32-D3BE-9F081ACC4E7F}"/>
              </a:ext>
            </a:extLst>
          </p:cNvPr>
          <p:cNvSpPr txBox="1"/>
          <p:nvPr/>
        </p:nvSpPr>
        <p:spPr>
          <a:xfrm>
            <a:off x="539969" y="4378307"/>
            <a:ext cx="10813831"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With this archive of days when fronts passed, we then found the exact front passage time based on the “slope” of ten-minute temperature change </a:t>
            </a:r>
          </a:p>
          <a:p>
            <a:pPr marL="457200" indent="-457200">
              <a:buFont typeface="Arial" panose="020B0604020202020204" pitchFamily="34" charset="0"/>
              <a:buChar char="•"/>
            </a:pPr>
            <a:r>
              <a:rPr lang="en-US" sz="2800" dirty="0"/>
              <a:t>After </a:t>
            </a:r>
            <a:r>
              <a:rPr lang="en-US" sz="2800" dirty="0" err="1"/>
              <a:t>subsetting</a:t>
            </a:r>
            <a:r>
              <a:rPr lang="en-US" sz="2800" dirty="0"/>
              <a:t> for only days when all utilized instruments were functional, we had </a:t>
            </a:r>
            <a:r>
              <a:rPr lang="en-US" sz="2800" b="1" i="1" dirty="0"/>
              <a:t>233 fronts</a:t>
            </a:r>
            <a:endParaRPr lang="en-US" sz="2800" dirty="0"/>
          </a:p>
        </p:txBody>
      </p:sp>
    </p:spTree>
    <p:extLst>
      <p:ext uri="{BB962C8B-B14F-4D97-AF65-F5344CB8AC3E}">
        <p14:creationId xmlns:p14="http://schemas.microsoft.com/office/powerpoint/2010/main" val="3516694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3DE0-E1C1-63AA-0B01-69FA5F6B0739}"/>
              </a:ext>
            </a:extLst>
          </p:cNvPr>
          <p:cNvSpPr>
            <a:spLocks noGrp="1"/>
          </p:cNvSpPr>
          <p:nvPr>
            <p:ph type="title"/>
          </p:nvPr>
        </p:nvSpPr>
        <p:spPr/>
        <p:txBody>
          <a:bodyPr/>
          <a:lstStyle/>
          <a:p>
            <a:r>
              <a:rPr lang="en-US" i="1" dirty="0">
                <a:latin typeface="Georgia" panose="02040502050405020303" pitchFamily="18" charset="0"/>
              </a:rPr>
              <a:t>Front Example</a:t>
            </a:r>
          </a:p>
        </p:txBody>
      </p:sp>
      <p:pic>
        <p:nvPicPr>
          <p:cNvPr id="11" name="Picture 10" descr="Graphical user interface, chart, histogram&#10;&#10;Description automatically generated">
            <a:extLst>
              <a:ext uri="{FF2B5EF4-FFF2-40B4-BE49-F238E27FC236}">
                <a16:creationId xmlns:a16="http://schemas.microsoft.com/office/drawing/2014/main" id="{73380D08-C73E-C0C8-731B-54D57075A401}"/>
              </a:ext>
            </a:extLst>
          </p:cNvPr>
          <p:cNvPicPr>
            <a:picLocks noChangeAspect="1"/>
          </p:cNvPicPr>
          <p:nvPr/>
        </p:nvPicPr>
        <p:blipFill>
          <a:blip r:embed="rId3"/>
          <a:stretch>
            <a:fillRect/>
          </a:stretch>
        </p:blipFill>
        <p:spPr>
          <a:xfrm>
            <a:off x="67469" y="1325562"/>
            <a:ext cx="6028531" cy="5167312"/>
          </a:xfrm>
          <a:prstGeom prst="rect">
            <a:avLst/>
          </a:prstGeom>
        </p:spPr>
      </p:pic>
      <p:pic>
        <p:nvPicPr>
          <p:cNvPr id="1026" name="Picture 2">
            <a:extLst>
              <a:ext uri="{FF2B5EF4-FFF2-40B4-BE49-F238E27FC236}">
                <a16:creationId xmlns:a16="http://schemas.microsoft.com/office/drawing/2014/main" id="{B24ED18D-AA62-6350-86BF-D645FA4A65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00"/>
          <a:stretch/>
        </p:blipFill>
        <p:spPr bwMode="auto">
          <a:xfrm>
            <a:off x="5969015" y="365125"/>
            <a:ext cx="6074163" cy="612774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E2C80243-16CD-FDEB-FA59-95C55A28C0D7}"/>
              </a:ext>
            </a:extLst>
          </p:cNvPr>
          <p:cNvCxnSpPr>
            <a:cxnSpLocks/>
          </p:cNvCxnSpPr>
          <p:nvPr/>
        </p:nvCxnSpPr>
        <p:spPr>
          <a:xfrm>
            <a:off x="3710609" y="1789043"/>
            <a:ext cx="0" cy="4333461"/>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84FF56B-CD93-5448-1687-95B9DE56D31F}"/>
              </a:ext>
            </a:extLst>
          </p:cNvPr>
          <p:cNvSpPr txBox="1"/>
          <p:nvPr/>
        </p:nvSpPr>
        <p:spPr>
          <a:xfrm>
            <a:off x="3155313" y="6122504"/>
            <a:ext cx="1123000" cy="369332"/>
          </a:xfrm>
          <a:prstGeom prst="rect">
            <a:avLst/>
          </a:prstGeom>
          <a:noFill/>
        </p:spPr>
        <p:txBody>
          <a:bodyPr wrap="none" rtlCol="0">
            <a:spAutoFit/>
          </a:bodyPr>
          <a:lstStyle/>
          <a:p>
            <a:r>
              <a:rPr lang="en-US" dirty="0"/>
              <a:t>Cold front</a:t>
            </a:r>
          </a:p>
        </p:txBody>
      </p:sp>
      <p:sp>
        <p:nvSpPr>
          <p:cNvPr id="8" name="5-Point Star 7">
            <a:extLst>
              <a:ext uri="{FF2B5EF4-FFF2-40B4-BE49-F238E27FC236}">
                <a16:creationId xmlns:a16="http://schemas.microsoft.com/office/drawing/2014/main" id="{EDF88B2B-3C50-F76F-7218-FACECFF904AD}"/>
              </a:ext>
            </a:extLst>
          </p:cNvPr>
          <p:cNvSpPr/>
          <p:nvPr/>
        </p:nvSpPr>
        <p:spPr>
          <a:xfrm>
            <a:off x="9551877" y="1690688"/>
            <a:ext cx="187263" cy="172256"/>
          </a:xfrm>
          <a:prstGeom prst="star5">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5C462480-5712-024E-84F9-8400BBF81BAF}"/>
              </a:ext>
            </a:extLst>
          </p:cNvPr>
          <p:cNvGrpSpPr/>
          <p:nvPr/>
        </p:nvGrpSpPr>
        <p:grpSpPr>
          <a:xfrm>
            <a:off x="6142479" y="2874445"/>
            <a:ext cx="5691836" cy="2932630"/>
            <a:chOff x="6142479" y="2874445"/>
            <a:chExt cx="5691836" cy="2932630"/>
          </a:xfrm>
        </p:grpSpPr>
        <p:pic>
          <p:nvPicPr>
            <p:cNvPr id="2050" name="Picture 2">
              <a:extLst>
                <a:ext uri="{FF2B5EF4-FFF2-40B4-BE49-F238E27FC236}">
                  <a16:creationId xmlns:a16="http://schemas.microsoft.com/office/drawing/2014/main" id="{51EB0C77-9828-A25B-F96C-50143DD47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479" y="2874445"/>
              <a:ext cx="5691836" cy="2932630"/>
            </a:xfrm>
            <a:prstGeom prst="rect">
              <a:avLst/>
            </a:prstGeom>
            <a:noFill/>
            <a:extLst>
              <a:ext uri="{909E8E84-426E-40DD-AFC4-6F175D3DCCD1}">
                <a14:hiddenFill xmlns:a14="http://schemas.microsoft.com/office/drawing/2010/main">
                  <a:solidFill>
                    <a:srgbClr val="FFFFFF"/>
                  </a:solidFill>
                </a14:hiddenFill>
              </a:ext>
            </a:extLst>
          </p:spPr>
        </p:pic>
        <p:sp>
          <p:nvSpPr>
            <p:cNvPr id="9" name="5-Point Star 8">
              <a:extLst>
                <a:ext uri="{FF2B5EF4-FFF2-40B4-BE49-F238E27FC236}">
                  <a16:creationId xmlns:a16="http://schemas.microsoft.com/office/drawing/2014/main" id="{2018C084-1EF2-D9AA-E662-0ED1937879A2}"/>
                </a:ext>
              </a:extLst>
            </p:cNvPr>
            <p:cNvSpPr/>
            <p:nvPr/>
          </p:nvSpPr>
          <p:spPr>
            <a:xfrm>
              <a:off x="9645508" y="4372264"/>
              <a:ext cx="239556" cy="195943"/>
            </a:xfrm>
            <a:prstGeom prst="star5">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6105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7D084-8B54-1380-3C6D-73D26919937A}"/>
              </a:ext>
            </a:extLst>
          </p:cNvPr>
          <p:cNvSpPr>
            <a:spLocks noGrp="1"/>
          </p:cNvSpPr>
          <p:nvPr>
            <p:ph type="title"/>
          </p:nvPr>
        </p:nvSpPr>
        <p:spPr>
          <a:xfrm>
            <a:off x="838200" y="62571"/>
            <a:ext cx="5019675" cy="1325563"/>
          </a:xfrm>
        </p:spPr>
        <p:txBody>
          <a:bodyPr/>
          <a:lstStyle/>
          <a:p>
            <a:r>
              <a:rPr lang="en-US" i="1" dirty="0">
                <a:latin typeface="Georgia" panose="02040502050405020303" pitchFamily="18" charset="0"/>
              </a:rPr>
              <a:t>Clean Fronts/Dirty Fronts</a:t>
            </a:r>
          </a:p>
        </p:txBody>
      </p:sp>
      <p:sp>
        <p:nvSpPr>
          <p:cNvPr id="3" name="Content Placeholder 2">
            <a:extLst>
              <a:ext uri="{FF2B5EF4-FFF2-40B4-BE49-F238E27FC236}">
                <a16:creationId xmlns:a16="http://schemas.microsoft.com/office/drawing/2014/main" id="{B72C791C-1083-BF4E-D9B7-19BAEED4A060}"/>
              </a:ext>
            </a:extLst>
          </p:cNvPr>
          <p:cNvSpPr>
            <a:spLocks noGrp="1"/>
          </p:cNvSpPr>
          <p:nvPr>
            <p:ph idx="1"/>
          </p:nvPr>
        </p:nvSpPr>
        <p:spPr>
          <a:xfrm>
            <a:off x="838200" y="1388134"/>
            <a:ext cx="5217115" cy="4593566"/>
          </a:xfrm>
        </p:spPr>
        <p:txBody>
          <a:bodyPr>
            <a:normAutofit/>
          </a:bodyPr>
          <a:lstStyle/>
          <a:p>
            <a:r>
              <a:rPr lang="en-US" dirty="0"/>
              <a:t>From MERRA2 reanalysis, we utilized the SO</a:t>
            </a:r>
            <a:r>
              <a:rPr lang="en-US" baseline="-25000" dirty="0"/>
              <a:t>4</a:t>
            </a:r>
            <a:r>
              <a:rPr lang="en-US" dirty="0"/>
              <a:t> mixing ratio at 920 </a:t>
            </a:r>
            <a:r>
              <a:rPr lang="en-US" dirty="0" err="1"/>
              <a:t>hPa</a:t>
            </a:r>
            <a:r>
              <a:rPr lang="en-US" baseline="30000" dirty="0">
                <a:latin typeface="AdvTTaf7f9f4f.B"/>
              </a:rPr>
              <a:t>*</a:t>
            </a:r>
            <a:r>
              <a:rPr lang="en-US" dirty="0"/>
              <a:t> at Graciosa</a:t>
            </a:r>
          </a:p>
          <a:p>
            <a:r>
              <a:rPr lang="en-US" dirty="0"/>
              <a:t>Defined fronts as clean or dirty based on the log of the averaged SO</a:t>
            </a:r>
            <a:r>
              <a:rPr lang="en-US" baseline="-25000" dirty="0"/>
              <a:t>4</a:t>
            </a:r>
            <a:r>
              <a:rPr lang="en-US" dirty="0"/>
              <a:t> mixing ratio of the prefrontal air</a:t>
            </a:r>
          </a:p>
          <a:p>
            <a:pPr lvl="1"/>
            <a:r>
              <a:rPr lang="en-US" dirty="0"/>
              <a:t>If mixing ratio &gt;= 50</a:t>
            </a:r>
            <a:r>
              <a:rPr lang="en-US" baseline="30000" dirty="0"/>
              <a:t>th</a:t>
            </a:r>
            <a:r>
              <a:rPr lang="en-US" dirty="0"/>
              <a:t> percentile, the front is “dirty”</a:t>
            </a:r>
          </a:p>
          <a:p>
            <a:r>
              <a:rPr lang="en-US" dirty="0"/>
              <a:t>920 </a:t>
            </a:r>
            <a:r>
              <a:rPr lang="en-US" dirty="0" err="1"/>
              <a:t>hPa</a:t>
            </a:r>
            <a:r>
              <a:rPr lang="en-US" dirty="0"/>
              <a:t> chosen primarily for strong signal and to see the WCB</a:t>
            </a:r>
          </a:p>
          <a:p>
            <a:endParaRPr lang="en-US" dirty="0"/>
          </a:p>
        </p:txBody>
      </p:sp>
      <p:pic>
        <p:nvPicPr>
          <p:cNvPr id="12" name="Picture 11" descr="Chart, surface chart&#10;&#10;Description automatically generated">
            <a:extLst>
              <a:ext uri="{FF2B5EF4-FFF2-40B4-BE49-F238E27FC236}">
                <a16:creationId xmlns:a16="http://schemas.microsoft.com/office/drawing/2014/main" id="{F7EC2591-9F09-80FF-B0E2-DCE3C315F1BE}"/>
              </a:ext>
            </a:extLst>
          </p:cNvPr>
          <p:cNvPicPr>
            <a:picLocks noChangeAspect="1"/>
          </p:cNvPicPr>
          <p:nvPr/>
        </p:nvPicPr>
        <p:blipFill rotWithShape="1">
          <a:blip r:embed="rId3"/>
          <a:srcRect l="10709" t="9662" r="16247" b="10338"/>
          <a:stretch/>
        </p:blipFill>
        <p:spPr>
          <a:xfrm>
            <a:off x="6334124" y="3192840"/>
            <a:ext cx="5019676" cy="3665160"/>
          </a:xfrm>
          <a:prstGeom prst="rect">
            <a:avLst/>
          </a:prstGeom>
        </p:spPr>
      </p:pic>
      <p:pic>
        <p:nvPicPr>
          <p:cNvPr id="6" name="Picture 5" descr="Chart, histogram&#10;&#10;Description automatically generated">
            <a:extLst>
              <a:ext uri="{FF2B5EF4-FFF2-40B4-BE49-F238E27FC236}">
                <a16:creationId xmlns:a16="http://schemas.microsoft.com/office/drawing/2014/main" id="{A3D72A17-4952-717E-7365-0A614B3F1ED7}"/>
              </a:ext>
            </a:extLst>
          </p:cNvPr>
          <p:cNvPicPr>
            <a:picLocks noChangeAspect="1"/>
          </p:cNvPicPr>
          <p:nvPr/>
        </p:nvPicPr>
        <p:blipFill rotWithShape="1">
          <a:blip r:embed="rId4"/>
          <a:srcRect l="5175" r="6021" b="2563"/>
          <a:stretch/>
        </p:blipFill>
        <p:spPr>
          <a:xfrm>
            <a:off x="6615112" y="258211"/>
            <a:ext cx="4457700" cy="2934629"/>
          </a:xfrm>
          <a:prstGeom prst="rect">
            <a:avLst/>
          </a:prstGeom>
          <a:ln>
            <a:solidFill>
              <a:schemeClr val="tx1"/>
            </a:solidFill>
          </a:ln>
        </p:spPr>
      </p:pic>
      <p:sp>
        <p:nvSpPr>
          <p:cNvPr id="14" name="TextBox 13">
            <a:extLst>
              <a:ext uri="{FF2B5EF4-FFF2-40B4-BE49-F238E27FC236}">
                <a16:creationId xmlns:a16="http://schemas.microsoft.com/office/drawing/2014/main" id="{03733988-76AD-63E6-9EB4-7D4D5B748B4C}"/>
              </a:ext>
            </a:extLst>
          </p:cNvPr>
          <p:cNvSpPr txBox="1"/>
          <p:nvPr/>
        </p:nvSpPr>
        <p:spPr>
          <a:xfrm>
            <a:off x="238124" y="6323109"/>
            <a:ext cx="6096000" cy="369332"/>
          </a:xfrm>
          <a:prstGeom prst="rect">
            <a:avLst/>
          </a:prstGeom>
          <a:noFill/>
        </p:spPr>
        <p:txBody>
          <a:bodyPr wrap="square">
            <a:spAutoFit/>
          </a:bodyPr>
          <a:lstStyle/>
          <a:p>
            <a:r>
              <a:rPr lang="en-US" baseline="30000" dirty="0">
                <a:latin typeface="AdvTTaf7f9f4f.B"/>
              </a:rPr>
              <a:t>*</a:t>
            </a:r>
            <a:r>
              <a:rPr lang="en-US" sz="1800" dirty="0">
                <a:effectLst/>
                <a:latin typeface="AdvTTaf7f9f4f.B"/>
              </a:rPr>
              <a:t>D. T. McCoy et al, 2017 </a:t>
            </a:r>
            <a:endParaRPr lang="en-US" dirty="0"/>
          </a:p>
        </p:txBody>
      </p:sp>
    </p:spTree>
    <p:extLst>
      <p:ext uri="{BB962C8B-B14F-4D97-AF65-F5344CB8AC3E}">
        <p14:creationId xmlns:p14="http://schemas.microsoft.com/office/powerpoint/2010/main" val="516872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B1AD-3AD0-4EE7-DA8F-7F0B35AD009C}"/>
              </a:ext>
            </a:extLst>
          </p:cNvPr>
          <p:cNvSpPr>
            <a:spLocks noGrp="1"/>
          </p:cNvSpPr>
          <p:nvPr>
            <p:ph type="title"/>
          </p:nvPr>
        </p:nvSpPr>
        <p:spPr>
          <a:xfrm>
            <a:off x="286870" y="-120078"/>
            <a:ext cx="6275294" cy="1302310"/>
          </a:xfrm>
        </p:spPr>
        <p:txBody>
          <a:bodyPr/>
          <a:lstStyle/>
          <a:p>
            <a:r>
              <a:rPr lang="en-US" i="1" dirty="0">
                <a:latin typeface="Georgia" panose="02040502050405020303" pitchFamily="18" charset="0"/>
              </a:rPr>
              <a:t>Composite Time Series</a:t>
            </a:r>
          </a:p>
        </p:txBody>
      </p:sp>
      <p:pic>
        <p:nvPicPr>
          <p:cNvPr id="10" name="Picture 9" descr="Chart, histogram&#10;&#10;Description automatically generated">
            <a:extLst>
              <a:ext uri="{FF2B5EF4-FFF2-40B4-BE49-F238E27FC236}">
                <a16:creationId xmlns:a16="http://schemas.microsoft.com/office/drawing/2014/main" id="{8EC98213-A1D5-96AC-89E6-13E584848518}"/>
              </a:ext>
            </a:extLst>
          </p:cNvPr>
          <p:cNvPicPr>
            <a:picLocks noChangeAspect="1"/>
          </p:cNvPicPr>
          <p:nvPr/>
        </p:nvPicPr>
        <p:blipFill rotWithShape="1">
          <a:blip r:embed="rId3"/>
          <a:srcRect l="6524" r="7438"/>
          <a:stretch/>
        </p:blipFill>
        <p:spPr>
          <a:xfrm>
            <a:off x="6170422" y="450262"/>
            <a:ext cx="5980018" cy="2978738"/>
          </a:xfrm>
          <a:prstGeom prst="rect">
            <a:avLst/>
          </a:prstGeom>
        </p:spPr>
      </p:pic>
      <p:pic>
        <p:nvPicPr>
          <p:cNvPr id="12" name="Picture 11" descr="Chart&#10;&#10;Description automatically generated">
            <a:extLst>
              <a:ext uri="{FF2B5EF4-FFF2-40B4-BE49-F238E27FC236}">
                <a16:creationId xmlns:a16="http://schemas.microsoft.com/office/drawing/2014/main" id="{2AC57B9C-93A4-9589-8D5F-F1175C70AC5A}"/>
              </a:ext>
            </a:extLst>
          </p:cNvPr>
          <p:cNvPicPr>
            <a:picLocks noChangeAspect="1"/>
          </p:cNvPicPr>
          <p:nvPr/>
        </p:nvPicPr>
        <p:blipFill rotWithShape="1">
          <a:blip r:embed="rId4"/>
          <a:srcRect l="5122" r="6982"/>
          <a:stretch/>
        </p:blipFill>
        <p:spPr>
          <a:xfrm>
            <a:off x="-13252" y="3879262"/>
            <a:ext cx="6109252" cy="2978738"/>
          </a:xfrm>
          <a:prstGeom prst="rect">
            <a:avLst/>
          </a:prstGeom>
        </p:spPr>
      </p:pic>
      <p:pic>
        <p:nvPicPr>
          <p:cNvPr id="15" name="Picture 14" descr="Chart&#10;&#10;Description automatically generated">
            <a:extLst>
              <a:ext uri="{FF2B5EF4-FFF2-40B4-BE49-F238E27FC236}">
                <a16:creationId xmlns:a16="http://schemas.microsoft.com/office/drawing/2014/main" id="{07652921-B1C9-208D-7661-C36D53037103}"/>
              </a:ext>
            </a:extLst>
          </p:cNvPr>
          <p:cNvPicPr>
            <a:picLocks noChangeAspect="1"/>
          </p:cNvPicPr>
          <p:nvPr/>
        </p:nvPicPr>
        <p:blipFill rotWithShape="1">
          <a:blip r:embed="rId5"/>
          <a:srcRect l="6524" r="7438"/>
          <a:stretch/>
        </p:blipFill>
        <p:spPr>
          <a:xfrm>
            <a:off x="6096000" y="3879262"/>
            <a:ext cx="5980018" cy="2978738"/>
          </a:xfrm>
          <a:prstGeom prst="rect">
            <a:avLst/>
          </a:prstGeom>
        </p:spPr>
      </p:pic>
      <p:sp>
        <p:nvSpPr>
          <p:cNvPr id="8" name="TextBox 7">
            <a:extLst>
              <a:ext uri="{FF2B5EF4-FFF2-40B4-BE49-F238E27FC236}">
                <a16:creationId xmlns:a16="http://schemas.microsoft.com/office/drawing/2014/main" id="{503542DC-76AD-AFE0-A0CE-333DD8615C58}"/>
              </a:ext>
            </a:extLst>
          </p:cNvPr>
          <p:cNvSpPr txBox="1"/>
          <p:nvPr/>
        </p:nvSpPr>
        <p:spPr>
          <a:xfrm>
            <a:off x="286870" y="984131"/>
            <a:ext cx="5734709" cy="3000821"/>
          </a:xfrm>
          <a:prstGeom prst="rect">
            <a:avLst/>
          </a:prstGeom>
          <a:noFill/>
        </p:spPr>
        <p:txBody>
          <a:bodyPr wrap="square" rtlCol="0">
            <a:spAutoFit/>
          </a:bodyPr>
          <a:lstStyle/>
          <a:p>
            <a:pPr marL="285750" indent="-285750">
              <a:buFont typeface="Arial" panose="020B0604020202020204" pitchFamily="34" charset="0"/>
              <a:buChar char="•"/>
            </a:pPr>
            <a:r>
              <a:rPr lang="en-US" sz="2100" dirty="0"/>
              <a:t>Fronts are very distinct</a:t>
            </a:r>
          </a:p>
          <a:p>
            <a:pPr marL="285750" indent="-285750">
              <a:buFont typeface="Arial" panose="020B0604020202020204" pitchFamily="34" charset="0"/>
              <a:buChar char="•"/>
            </a:pPr>
            <a:r>
              <a:rPr lang="en-US" sz="2100" dirty="0"/>
              <a:t>Compositing time series of 6 hours before/after frontal passage </a:t>
            </a:r>
          </a:p>
          <a:p>
            <a:pPr marL="285750" indent="-285750">
              <a:buFont typeface="Arial" panose="020B0604020202020204" pitchFamily="34" charset="0"/>
              <a:buChar char="•"/>
            </a:pPr>
            <a:r>
              <a:rPr lang="en-US" sz="2100" dirty="0"/>
              <a:t>Precipitation heavier in cleaner prefrontal volume</a:t>
            </a:r>
          </a:p>
          <a:p>
            <a:pPr marL="285750" indent="-285750">
              <a:buFont typeface="Arial" panose="020B0604020202020204" pitchFamily="34" charset="0"/>
              <a:buChar char="•"/>
            </a:pPr>
            <a:r>
              <a:rPr lang="en-US" sz="2100" dirty="0"/>
              <a:t>Liquid water path and precipitable water vapor similarly higher with cleaner prefrontal volume</a:t>
            </a:r>
          </a:p>
          <a:p>
            <a:pPr marL="285750" indent="-285750">
              <a:buFont typeface="Arial" panose="020B0604020202020204" pitchFamily="34" charset="0"/>
              <a:buChar char="•"/>
            </a:pPr>
            <a:r>
              <a:rPr lang="en-US" sz="2100" dirty="0"/>
              <a:t>So: do stronger atmospheric rivers come with less aerosol transport?</a:t>
            </a:r>
          </a:p>
        </p:txBody>
      </p:sp>
    </p:spTree>
    <p:extLst>
      <p:ext uri="{BB962C8B-B14F-4D97-AF65-F5344CB8AC3E}">
        <p14:creationId xmlns:p14="http://schemas.microsoft.com/office/powerpoint/2010/main" val="782470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BD09AF-1983-73FA-5556-66DBE7309436}"/>
              </a:ext>
            </a:extLst>
          </p:cNvPr>
          <p:cNvSpPr>
            <a:spLocks noGrp="1"/>
          </p:cNvSpPr>
          <p:nvPr>
            <p:ph type="title"/>
          </p:nvPr>
        </p:nvSpPr>
        <p:spPr>
          <a:xfrm>
            <a:off x="595545" y="166342"/>
            <a:ext cx="4953000" cy="1325563"/>
          </a:xfrm>
        </p:spPr>
        <p:txBody>
          <a:bodyPr/>
          <a:lstStyle/>
          <a:p>
            <a:r>
              <a:rPr lang="en-US" i="1" dirty="0">
                <a:latin typeface="Georgia" panose="02040502050405020303" pitchFamily="18" charset="0"/>
              </a:rPr>
              <a:t>Composite Maps</a:t>
            </a:r>
          </a:p>
        </p:txBody>
      </p:sp>
      <p:pic>
        <p:nvPicPr>
          <p:cNvPr id="8" name="Picture 7" descr="Chart, surface chart&#10;&#10;Description automatically generated">
            <a:extLst>
              <a:ext uri="{FF2B5EF4-FFF2-40B4-BE49-F238E27FC236}">
                <a16:creationId xmlns:a16="http://schemas.microsoft.com/office/drawing/2014/main" id="{181DBE33-60BE-F06E-05C3-C3BE51AB79EB}"/>
              </a:ext>
            </a:extLst>
          </p:cNvPr>
          <p:cNvPicPr>
            <a:picLocks noChangeAspect="1"/>
          </p:cNvPicPr>
          <p:nvPr/>
        </p:nvPicPr>
        <p:blipFill rotWithShape="1">
          <a:blip r:embed="rId3"/>
          <a:srcRect l="10463" t="9375" r="6620" b="8958"/>
          <a:stretch/>
        </p:blipFill>
        <p:spPr>
          <a:xfrm>
            <a:off x="6281531" y="0"/>
            <a:ext cx="5367129" cy="3524144"/>
          </a:xfrm>
          <a:prstGeom prst="rect">
            <a:avLst/>
          </a:prstGeom>
        </p:spPr>
      </p:pic>
      <p:pic>
        <p:nvPicPr>
          <p:cNvPr id="6" name="Picture 5" descr="Chart, surface chart&#10;&#10;Description automatically generated">
            <a:extLst>
              <a:ext uri="{FF2B5EF4-FFF2-40B4-BE49-F238E27FC236}">
                <a16:creationId xmlns:a16="http://schemas.microsoft.com/office/drawing/2014/main" id="{6DCAF098-29A3-C7C6-98F9-EB81BE2E306E}"/>
              </a:ext>
            </a:extLst>
          </p:cNvPr>
          <p:cNvPicPr>
            <a:picLocks noChangeAspect="1"/>
          </p:cNvPicPr>
          <p:nvPr/>
        </p:nvPicPr>
        <p:blipFill rotWithShape="1">
          <a:blip r:embed="rId4"/>
          <a:srcRect l="10741" t="9374" r="5926" b="8750"/>
          <a:stretch/>
        </p:blipFill>
        <p:spPr>
          <a:xfrm>
            <a:off x="6281531" y="3243415"/>
            <a:ext cx="5518453" cy="3614585"/>
          </a:xfrm>
          <a:prstGeom prst="rect">
            <a:avLst/>
          </a:prstGeom>
        </p:spPr>
      </p:pic>
      <p:pic>
        <p:nvPicPr>
          <p:cNvPr id="2" name="Picture 1" descr="Chart&#10;&#10;Description automatically generated">
            <a:extLst>
              <a:ext uri="{FF2B5EF4-FFF2-40B4-BE49-F238E27FC236}">
                <a16:creationId xmlns:a16="http://schemas.microsoft.com/office/drawing/2014/main" id="{3A38194B-8B05-FC36-C925-8AF836087EE3}"/>
              </a:ext>
            </a:extLst>
          </p:cNvPr>
          <p:cNvPicPr>
            <a:picLocks noChangeAspect="1"/>
          </p:cNvPicPr>
          <p:nvPr/>
        </p:nvPicPr>
        <p:blipFill rotWithShape="1">
          <a:blip r:embed="rId5"/>
          <a:srcRect l="11157" t="9167" r="6204" b="9374"/>
          <a:stretch/>
        </p:blipFill>
        <p:spPr>
          <a:xfrm>
            <a:off x="543340" y="3333855"/>
            <a:ext cx="5367129" cy="3526971"/>
          </a:xfrm>
          <a:prstGeom prst="rect">
            <a:avLst/>
          </a:prstGeom>
        </p:spPr>
      </p:pic>
      <p:sp>
        <p:nvSpPr>
          <p:cNvPr id="3" name="TextBox 2">
            <a:extLst>
              <a:ext uri="{FF2B5EF4-FFF2-40B4-BE49-F238E27FC236}">
                <a16:creationId xmlns:a16="http://schemas.microsoft.com/office/drawing/2014/main" id="{C46E6B51-85FC-098E-5018-AD096AE74E76}"/>
              </a:ext>
            </a:extLst>
          </p:cNvPr>
          <p:cNvSpPr txBox="1"/>
          <p:nvPr/>
        </p:nvSpPr>
        <p:spPr>
          <a:xfrm>
            <a:off x="576017" y="1299697"/>
            <a:ext cx="5334451"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Composites stratified based on earlier SO4 mixing ratio scheme </a:t>
            </a:r>
          </a:p>
          <a:p>
            <a:pPr marL="285750" indent="-285750">
              <a:buFont typeface="Arial" panose="020B0604020202020204" pitchFamily="34" charset="0"/>
              <a:buChar char="•"/>
            </a:pPr>
            <a:r>
              <a:rPr lang="en-US" dirty="0"/>
              <a:t>Generally see a much cleaner North Africa in clean regime</a:t>
            </a:r>
          </a:p>
          <a:p>
            <a:pPr marL="285750" indent="-285750">
              <a:buFont typeface="Arial" panose="020B0604020202020204" pitchFamily="34" charset="0"/>
              <a:buChar char="•"/>
            </a:pPr>
            <a:r>
              <a:rPr lang="en-US" dirty="0"/>
              <a:t>More distinct AR at Graciosa and dirtier eastern North American coast in dirty regime</a:t>
            </a:r>
          </a:p>
        </p:txBody>
      </p:sp>
    </p:spTree>
    <p:extLst>
      <p:ext uri="{BB962C8B-B14F-4D97-AF65-F5344CB8AC3E}">
        <p14:creationId xmlns:p14="http://schemas.microsoft.com/office/powerpoint/2010/main" val="3471247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17481</TotalTime>
  <Words>992</Words>
  <Application>Microsoft Macintosh PowerPoint</Application>
  <PresentationFormat>Widescreen</PresentationFormat>
  <Paragraphs>94</Paragraphs>
  <Slides>16</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AdvTTaf7f9f4f.B</vt:lpstr>
      <vt:lpstr>Arial</vt:lpstr>
      <vt:lpstr>Calibri</vt:lpstr>
      <vt:lpstr>Calibri Light</vt:lpstr>
      <vt:lpstr>Georgia</vt:lpstr>
      <vt:lpstr>Titillium Web</vt:lpstr>
      <vt:lpstr>Office Theme</vt:lpstr>
      <vt:lpstr>PowerPoint Presentation</vt:lpstr>
      <vt:lpstr>Background</vt:lpstr>
      <vt:lpstr>Goals</vt:lpstr>
      <vt:lpstr>PowerPoint Presentation</vt:lpstr>
      <vt:lpstr>Finding Fronts</vt:lpstr>
      <vt:lpstr>Front Example</vt:lpstr>
      <vt:lpstr>Clean Fronts/Dirty Fronts</vt:lpstr>
      <vt:lpstr>Composite Time Series</vt:lpstr>
      <vt:lpstr>Composite Maps</vt:lpstr>
      <vt:lpstr>Model Comparison</vt:lpstr>
      <vt:lpstr>May 22, 2016  Case Study</vt:lpstr>
      <vt:lpstr>PowerPoint Presentation</vt:lpstr>
      <vt:lpstr>Future Work</vt:lpstr>
      <vt:lpstr>Takeaways</vt:lpstr>
      <vt:lpstr>Backup Slides</vt:lpstr>
      <vt:lpstr>Comparison with UM Regional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August Mikkelsen</dc:creator>
  <cp:lastModifiedBy>August Mikkelsen</cp:lastModifiedBy>
  <cp:revision>7</cp:revision>
  <dcterms:created xsi:type="dcterms:W3CDTF">2022-07-09T19:38:15Z</dcterms:created>
  <dcterms:modified xsi:type="dcterms:W3CDTF">2022-07-26T22:23:47Z</dcterms:modified>
</cp:coreProperties>
</file>