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2" r:id="rId2"/>
  </p:sldMasterIdLst>
  <p:notesMasterIdLst>
    <p:notesMasterId r:id="rId30"/>
  </p:notesMasterIdLst>
  <p:sldIdLst>
    <p:sldId id="256" r:id="rId3"/>
    <p:sldId id="341" r:id="rId4"/>
    <p:sldId id="342" r:id="rId5"/>
    <p:sldId id="328" r:id="rId6"/>
    <p:sldId id="344" r:id="rId7"/>
    <p:sldId id="354" r:id="rId8"/>
    <p:sldId id="384" r:id="rId9"/>
    <p:sldId id="381" r:id="rId10"/>
    <p:sldId id="383" r:id="rId11"/>
    <p:sldId id="375" r:id="rId12"/>
    <p:sldId id="378" r:id="rId13"/>
    <p:sldId id="366" r:id="rId14"/>
    <p:sldId id="350" r:id="rId15"/>
    <p:sldId id="395" r:id="rId16"/>
    <p:sldId id="371" r:id="rId17"/>
    <p:sldId id="372" r:id="rId18"/>
    <p:sldId id="387" r:id="rId19"/>
    <p:sldId id="388" r:id="rId20"/>
    <p:sldId id="389" r:id="rId21"/>
    <p:sldId id="390" r:id="rId22"/>
    <p:sldId id="391" r:id="rId23"/>
    <p:sldId id="392" r:id="rId24"/>
    <p:sldId id="393" r:id="rId25"/>
    <p:sldId id="394" r:id="rId26"/>
    <p:sldId id="397" r:id="rId27"/>
    <p:sldId id="396" r:id="rId28"/>
    <p:sldId id="380" r:id="rId29"/>
  </p:sldIdLst>
  <p:sldSz cx="12192000" cy="6858000"/>
  <p:notesSz cx="7010400" cy="9296400"/>
  <p:embeddedFontLst>
    <p:embeddedFont>
      <p:font typeface="Trebuchet MS" panose="020B060302020202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Helvetica Neue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66FF66"/>
    <a:srgbClr val="FFCCFF"/>
    <a:srgbClr val="FFFF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8" autoAdjust="0"/>
    <p:restoredTop sz="94660"/>
  </p:normalViewPr>
  <p:slideViewPr>
    <p:cSldViewPr snapToGrid="0">
      <p:cViewPr varScale="1">
        <p:scale>
          <a:sx n="65" d="100"/>
          <a:sy n="65" d="100"/>
        </p:scale>
        <p:origin x="80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</p:txBody>
      </p:sp>
      <p:sp>
        <p:nvSpPr>
          <p:cNvPr id="125" name="Google Shape;1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0029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421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damping layer info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6764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0573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8397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 txBox="1">
            <a:spLocks noGrp="1"/>
          </p:cNvSpPr>
          <p:nvPr>
            <p:ph type="title"/>
          </p:nvPr>
        </p:nvSpPr>
        <p:spPr>
          <a:xfrm>
            <a:off x="609600" y="15631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body" idx="1"/>
          </p:nvPr>
        </p:nvSpPr>
        <p:spPr>
          <a:xfrm>
            <a:off x="609604" y="1535122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body" idx="2"/>
          </p:nvPr>
        </p:nvSpPr>
        <p:spPr>
          <a:xfrm>
            <a:off x="609604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body" idx="3"/>
          </p:nvPr>
        </p:nvSpPr>
        <p:spPr>
          <a:xfrm>
            <a:off x="6193386" y="1535122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body" idx="4"/>
          </p:nvPr>
        </p:nvSpPr>
        <p:spPr>
          <a:xfrm>
            <a:off x="6193386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title"/>
          </p:nvPr>
        </p:nvSpPr>
        <p:spPr>
          <a:xfrm>
            <a:off x="609600" y="15631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 txBox="1"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subTitle" idx="1"/>
          </p:nvPr>
        </p:nvSpPr>
        <p:spPr>
          <a:xfrm>
            <a:off x="1828800" y="3611556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title" idx="2"/>
          </p:nvPr>
        </p:nvSpPr>
        <p:spPr>
          <a:xfrm>
            <a:off x="609600" y="156299"/>
            <a:ext cx="109728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 txBox="1">
            <a:spLocks noGrp="1"/>
          </p:cNvSpPr>
          <p:nvPr>
            <p:ph type="title"/>
          </p:nvPr>
        </p:nvSpPr>
        <p:spPr>
          <a:xfrm>
            <a:off x="609600" y="15631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27"/>
          <p:cNvSpPr txBox="1">
            <a:spLocks noGrp="1"/>
          </p:cNvSpPr>
          <p:nvPr>
            <p:ph type="body" idx="1"/>
          </p:nvPr>
        </p:nvSpPr>
        <p:spPr>
          <a:xfrm>
            <a:off x="609600" y="1600210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3093" algn="l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 txBox="1">
            <a:spLocks noGrp="1"/>
          </p:cNvSpPr>
          <p:nvPr>
            <p:ph type="title"/>
          </p:nvPr>
        </p:nvSpPr>
        <p:spPr>
          <a:xfrm>
            <a:off x="609607" y="273074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7" name="Google Shape;117;p31"/>
          <p:cNvSpPr txBox="1">
            <a:spLocks noGrp="1"/>
          </p:cNvSpPr>
          <p:nvPr>
            <p:ph type="body" idx="1"/>
          </p:nvPr>
        </p:nvSpPr>
        <p:spPr>
          <a:xfrm>
            <a:off x="4766733" y="27307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31"/>
          <p:cNvSpPr txBox="1">
            <a:spLocks noGrp="1"/>
          </p:cNvSpPr>
          <p:nvPr>
            <p:ph type="body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2"/>
          <p:cNvSpPr txBox="1">
            <a:spLocks noGrp="1"/>
          </p:cNvSpPr>
          <p:nvPr>
            <p:ph type="title"/>
          </p:nvPr>
        </p:nvSpPr>
        <p:spPr>
          <a:xfrm>
            <a:off x="2389717" y="4800625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1" name="Google Shape;121;p3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32"/>
          <p:cNvSpPr txBox="1">
            <a:spLocks noGrp="1"/>
          </p:cNvSpPr>
          <p:nvPr>
            <p:ph type="body" idx="1"/>
          </p:nvPr>
        </p:nvSpPr>
        <p:spPr>
          <a:xfrm>
            <a:off x="2389717" y="5367362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411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23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3"/>
          <p:cNvPicPr preferRelativeResize="0"/>
          <p:nvPr/>
        </p:nvPicPr>
        <p:blipFill rotWithShape="1">
          <a:blip r:embed="rId9">
            <a:alphaModFix/>
          </a:blip>
          <a:srcRect t="-221" b="75099"/>
          <a:stretch/>
        </p:blipFill>
        <p:spPr>
          <a:xfrm>
            <a:off x="0" y="6398570"/>
            <a:ext cx="12192000" cy="45943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3"/>
          <p:cNvSpPr/>
          <p:nvPr/>
        </p:nvSpPr>
        <p:spPr>
          <a:xfrm>
            <a:off x="-1" y="0"/>
            <a:ext cx="12192001" cy="651622"/>
          </a:xfrm>
          <a:prstGeom prst="rect">
            <a:avLst/>
          </a:prstGeom>
          <a:solidFill>
            <a:srgbClr val="1A658F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6"/>
              <a:buFont typeface="Arial"/>
              <a:buNone/>
            </a:pPr>
            <a:endParaRPr sz="1266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1"/>
          </p:nvPr>
        </p:nvSpPr>
        <p:spPr>
          <a:xfrm>
            <a:off x="609600" y="1600210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3093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title"/>
          </p:nvPr>
        </p:nvSpPr>
        <p:spPr>
          <a:xfrm>
            <a:off x="609600" y="15631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1" name="Google Shape;91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8506" y="6560164"/>
            <a:ext cx="2370209" cy="18531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4" r:id="rId5"/>
    <p:sldLayoutId id="2147483675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3">
            <a:alphaModFix/>
          </a:blip>
          <a:srcRect l="23714" t="11683" r="1229" b="3120"/>
          <a:stretch/>
        </p:blipFill>
        <p:spPr>
          <a:xfrm>
            <a:off x="-321" y="0"/>
            <a:ext cx="12190401" cy="688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1766" y="2282562"/>
            <a:ext cx="12190241" cy="2249558"/>
          </a:xfrm>
          <a:prstGeom prst="rect">
            <a:avLst/>
          </a:prstGeom>
          <a:solidFill>
            <a:schemeClr val="dk1">
              <a:alpha val="8235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59608" y="5823995"/>
            <a:ext cx="834001" cy="6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/>
          <p:nvPr/>
        </p:nvSpPr>
        <p:spPr>
          <a:xfrm>
            <a:off x="1567" y="6652200"/>
            <a:ext cx="12190400" cy="236100"/>
          </a:xfrm>
          <a:prstGeom prst="rect">
            <a:avLst/>
          </a:prstGeom>
          <a:solidFill>
            <a:srgbClr val="1A65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 txBox="1"/>
          <p:nvPr/>
        </p:nvSpPr>
        <p:spPr>
          <a:xfrm>
            <a:off x="671033" y="6682500"/>
            <a:ext cx="10848400" cy="1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material is based upon work supported by the National Center for Atmospheric Research, which is a major facility sponsored by the National Science Foundation under Cooperative Agreement No. 1852977.</a:t>
            </a:r>
            <a:endParaRPr sz="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5284" y="6071278"/>
            <a:ext cx="3963917" cy="309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2053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3"/>
          <p:cNvSpPr/>
          <p:nvPr/>
        </p:nvSpPr>
        <p:spPr>
          <a:xfrm>
            <a:off x="270387" y="2382638"/>
            <a:ext cx="11651226" cy="201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Organization and Vertical Structure of Shallow Convection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Marine Cold-Air Outbreaks, based on Cold-Air Outbreaks in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Marine Boundary Layer Experiment (COMBLE): </a:t>
            </a:r>
            <a:r>
              <a:rPr lang="en-US" sz="32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Developing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32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Framework for an </a:t>
            </a:r>
            <a:r>
              <a:rPr lang="en-US" sz="3200" b="1" i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Intercomparison</a:t>
            </a:r>
            <a:r>
              <a:rPr lang="en-US" sz="32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Modeling Study</a:t>
            </a:r>
            <a:endParaRPr sz="3600" i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3"/>
          <p:cNvSpPr txBox="1"/>
          <p:nvPr/>
        </p:nvSpPr>
        <p:spPr>
          <a:xfrm>
            <a:off x="4379100" y="6076740"/>
            <a:ext cx="3433800" cy="549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July 25, 2022</a:t>
            </a:r>
          </a:p>
        </p:txBody>
      </p:sp>
      <p:sp>
        <p:nvSpPr>
          <p:cNvPr id="130" name="Google Shape;130;p33"/>
          <p:cNvSpPr/>
          <p:nvPr/>
        </p:nvSpPr>
        <p:spPr>
          <a:xfrm>
            <a:off x="1719750" y="4664852"/>
            <a:ext cx="8752500" cy="39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Timothy Juliano, NCAR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5" name="Google Shape;130;p33"/>
          <p:cNvSpPr/>
          <p:nvPr/>
        </p:nvSpPr>
        <p:spPr>
          <a:xfrm>
            <a:off x="953729" y="5270295"/>
            <a:ext cx="10284542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Ann </a:t>
            </a:r>
            <a:r>
              <a:rPr lang="en-US" sz="1600" b="1" dirty="0" err="1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Fridlind</a:t>
            </a:r>
            <a:r>
              <a:rPr lang="en-US" sz="16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Bart </a:t>
            </a:r>
            <a:r>
              <a:rPr lang="en-US" sz="1600" b="1" dirty="0" err="1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Geerts</a:t>
            </a:r>
            <a:r>
              <a:rPr lang="en-US" sz="16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600" b="1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Pavlos</a:t>
            </a:r>
            <a:r>
              <a:rPr lang="en-US" sz="16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00" b="1" dirty="0" err="1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Kollias</a:t>
            </a:r>
            <a:r>
              <a:rPr lang="en-US" sz="16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600" b="1" dirty="0" err="1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Branko</a:t>
            </a:r>
            <a:r>
              <a:rPr lang="en-US" sz="16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00" b="1" dirty="0" err="1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Kosovic</a:t>
            </a:r>
            <a:r>
              <a:rPr lang="en-US" sz="16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Christian </a:t>
            </a:r>
            <a:r>
              <a:rPr lang="en-US" sz="1600" b="1" dirty="0" err="1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Lackner</a:t>
            </a:r>
            <a:r>
              <a:rPr lang="en-US" sz="16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Zackary </a:t>
            </a:r>
            <a:r>
              <a:rPr lang="en-US" sz="16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Mages,</a:t>
            </a:r>
            <a:r>
              <a:rPr lang="en-US" sz="16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Mikhail </a:t>
            </a:r>
            <a:r>
              <a:rPr lang="en-US" sz="1600" b="1" dirty="0" err="1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Ovchinnikov</a:t>
            </a:r>
            <a:r>
              <a:rPr lang="en-US" sz="16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Florian </a:t>
            </a:r>
            <a:r>
              <a:rPr lang="en-US" sz="1600" b="1" dirty="0" err="1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Tornow</a:t>
            </a:r>
            <a:r>
              <a:rPr lang="en-US" sz="16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600" b="1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Yonggang</a:t>
            </a:r>
            <a:r>
              <a:rPr lang="en-US" sz="16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Wang, Peng Wu, </a:t>
            </a:r>
            <a:r>
              <a:rPr lang="en-US" sz="1600" b="1" dirty="0" err="1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Lulin</a:t>
            </a:r>
            <a:r>
              <a:rPr lang="en-US" sz="16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00" b="1" dirty="0" err="1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Xue</a:t>
            </a:r>
            <a:r>
              <a:rPr lang="en-US" sz="16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600" b="1" dirty="0" err="1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Yunyan</a:t>
            </a:r>
            <a:r>
              <a:rPr lang="en-US" sz="16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Zhang, </a:t>
            </a:r>
            <a:r>
              <a:rPr lang="en-US" sz="1600" b="1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Xue</a:t>
            </a:r>
            <a:r>
              <a:rPr lang="en-US" sz="16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Zheng</a:t>
            </a:r>
            <a:endParaRPr sz="1600" dirty="0">
              <a:solidFill>
                <a:schemeClr val="lt1"/>
              </a:solidFill>
            </a:endParaRPr>
          </a:p>
        </p:txBody>
      </p:sp>
      <p:pic>
        <p:nvPicPr>
          <p:cNvPr id="8" name="Picture 2" descr="https://arm.gov/uploads/asr_logo_f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333" y="386707"/>
            <a:ext cx="28575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92"/>
            <a:ext cx="38608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914492"/>
            <a:ext cx="3860800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0" y="914492"/>
            <a:ext cx="3860800" cy="3657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3641" y="4572092"/>
            <a:ext cx="3168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Increasing N</a:t>
            </a:r>
            <a:r>
              <a:rPr lang="en-US" sz="2800" b="1" baseline="-25000" dirty="0" smtClean="0"/>
              <a:t>d</a:t>
            </a:r>
            <a:endParaRPr lang="en-US" sz="2800" b="1" baseline="-250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322640" y="1716492"/>
            <a:ext cx="3168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Increasing N</a:t>
            </a:r>
            <a:r>
              <a:rPr lang="en-US" sz="2800" b="1" baseline="-25000" dirty="0"/>
              <a:t>i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261611" y="3562354"/>
            <a:ext cx="1" cy="8288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176973" y="4833702"/>
            <a:ext cx="82296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156310"/>
            <a:ext cx="10972800" cy="376983"/>
          </a:xfrm>
        </p:spPr>
        <p:txBody>
          <a:bodyPr/>
          <a:lstStyle/>
          <a:p>
            <a:r>
              <a:rPr lang="en-US" sz="2800" dirty="0" smtClean="0"/>
              <a:t>Impact of varying </a:t>
            </a:r>
            <a:r>
              <a:rPr lang="en-US" sz="2800" i="1" dirty="0" smtClean="0"/>
              <a:t>N</a:t>
            </a:r>
            <a:r>
              <a:rPr lang="en-US" sz="2800" i="1" baseline="-25000" dirty="0" smtClean="0"/>
              <a:t>d</a:t>
            </a:r>
            <a:r>
              <a:rPr lang="en-US" sz="2800" dirty="0" smtClean="0"/>
              <a:t> and </a:t>
            </a:r>
            <a:r>
              <a:rPr lang="en-US" sz="2800" i="1" dirty="0" smtClean="0"/>
              <a:t>N</a:t>
            </a:r>
            <a:r>
              <a:rPr lang="en-US" sz="2800" i="1" baseline="-25000" dirty="0" smtClean="0"/>
              <a:t>i </a:t>
            </a:r>
            <a:r>
              <a:rPr lang="en-US" sz="2800" i="1" dirty="0" smtClean="0"/>
              <a:t>: albedo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4750590" y="4953291"/>
            <a:ext cx="6488023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Smaller </a:t>
            </a:r>
            <a:r>
              <a:rPr lang="en-US" sz="2400" i="1" dirty="0" err="1" smtClean="0"/>
              <a:t>N</a:t>
            </a:r>
            <a:r>
              <a:rPr lang="en-US" sz="2400" i="1" baseline="-25000" dirty="0" err="1" smtClean="0"/>
              <a:t>d</a:t>
            </a:r>
            <a:r>
              <a:rPr lang="en-US" sz="2400" i="1" baseline="-25000" dirty="0" smtClean="0"/>
              <a:t> </a:t>
            </a:r>
            <a:r>
              <a:rPr lang="en-US" sz="2400" dirty="0" smtClean="0"/>
              <a:t>leads to faster breakup</a:t>
            </a:r>
            <a:endParaRPr lang="en-US" sz="2400" i="1" baseline="-25000" dirty="0" smtClean="0"/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i="1" dirty="0" smtClean="0"/>
              <a:t>N</a:t>
            </a:r>
            <a:r>
              <a:rPr lang="en-US" sz="2400" i="1" baseline="-25000" dirty="0" smtClean="0"/>
              <a:t>i</a:t>
            </a:r>
            <a:r>
              <a:rPr lang="en-US" sz="2400" dirty="0" smtClean="0"/>
              <a:t> plays smaller role until sufficiently large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>
                <a:solidFill>
                  <a:schemeClr val="bg1"/>
                </a:solidFill>
              </a:rPr>
              <a:t>Intercomparison</a:t>
            </a:r>
            <a:r>
              <a:rPr lang="en-US" b="1" dirty="0"/>
              <a:t>	</a:t>
            </a:r>
            <a:r>
              <a:rPr lang="en-US" b="1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8042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Example of roll and mature cell vertical structure</a:t>
            </a:r>
            <a:endParaRPr lang="en-US" sz="28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6635218" y="950610"/>
            <a:ext cx="5504699" cy="5340107"/>
            <a:chOff x="781260" y="929075"/>
            <a:chExt cx="5504699" cy="53401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60" y="929075"/>
              <a:ext cx="5504699" cy="5340107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>
              <a:off x="1869010" y="1908276"/>
              <a:ext cx="457415" cy="346411"/>
            </a:xfrm>
            <a:prstGeom prst="straightConnector1">
              <a:avLst/>
            </a:prstGeom>
            <a:ln w="31750">
              <a:solidFill>
                <a:srgbClr val="66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2432283" y="2428956"/>
              <a:ext cx="373014" cy="0"/>
            </a:xfrm>
            <a:prstGeom prst="straightConnector1">
              <a:avLst/>
            </a:prstGeom>
            <a:ln w="31750">
              <a:solidFill>
                <a:srgbClr val="66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2503633" y="1633788"/>
              <a:ext cx="340500" cy="697224"/>
            </a:xfrm>
            <a:prstGeom prst="straightConnector1">
              <a:avLst/>
            </a:prstGeom>
            <a:ln w="31750">
              <a:solidFill>
                <a:srgbClr val="66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1970266" y="1657694"/>
              <a:ext cx="403150" cy="54754"/>
            </a:xfrm>
            <a:prstGeom prst="straightConnector1">
              <a:avLst/>
            </a:prstGeom>
            <a:ln w="31750">
              <a:solidFill>
                <a:srgbClr val="66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3253480" y="2331012"/>
              <a:ext cx="238340" cy="63820"/>
            </a:xfrm>
            <a:prstGeom prst="straightConnector1">
              <a:avLst/>
            </a:prstGeom>
            <a:ln w="31750">
              <a:solidFill>
                <a:srgbClr val="66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054248" y="1518048"/>
              <a:ext cx="478492" cy="42421"/>
            </a:xfrm>
            <a:prstGeom prst="straightConnector1">
              <a:avLst/>
            </a:prstGeom>
            <a:ln w="31750">
              <a:solidFill>
                <a:srgbClr val="66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2777325" y="1423617"/>
              <a:ext cx="231299" cy="189970"/>
            </a:xfrm>
            <a:prstGeom prst="straightConnector1">
              <a:avLst/>
            </a:prstGeom>
            <a:ln w="31750">
              <a:solidFill>
                <a:srgbClr val="66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2735995" y="1699618"/>
              <a:ext cx="318253" cy="602712"/>
            </a:xfrm>
            <a:prstGeom prst="straightConnector1">
              <a:avLst/>
            </a:prstGeom>
            <a:ln w="31750">
              <a:solidFill>
                <a:srgbClr val="66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980912" y="4139662"/>
              <a:ext cx="5012806" cy="33855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66FF66"/>
                  </a:solidFill>
                </a:rPr>
                <a:t>Large, coherent turbulent structures linked to </a:t>
              </a:r>
              <a:r>
                <a:rPr lang="en-US" sz="1600" b="1" dirty="0" err="1" smtClean="0">
                  <a:solidFill>
                    <a:srgbClr val="66FF66"/>
                  </a:solidFill>
                </a:rPr>
                <a:t>sfc</a:t>
              </a:r>
              <a:r>
                <a:rPr lang="en-US" sz="1600" b="1" dirty="0" smtClean="0">
                  <a:solidFill>
                    <a:srgbClr val="66FF66"/>
                  </a:solidFill>
                </a:rPr>
                <a:t>.</a:t>
              </a:r>
              <a:endParaRPr lang="en-US" sz="1600" b="1" dirty="0">
                <a:solidFill>
                  <a:srgbClr val="66FF66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94484" y="2541174"/>
              <a:ext cx="3417385" cy="33855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66FF66"/>
                  </a:solidFill>
                </a:rPr>
                <a:t>Circulations </a:t>
              </a:r>
              <a:r>
                <a:rPr lang="el-GR" sz="1600" b="1" dirty="0" smtClean="0">
                  <a:solidFill>
                    <a:srgbClr val="66FF66"/>
                  </a:solidFill>
                </a:rPr>
                <a:t>Δ</a:t>
              </a:r>
              <a:r>
                <a:rPr lang="en-US" sz="1600" b="1" dirty="0" smtClean="0">
                  <a:solidFill>
                    <a:srgbClr val="66FF66"/>
                  </a:solidFill>
                </a:rPr>
                <a:t>~inner domain size</a:t>
              </a:r>
              <a:endParaRPr lang="en-US" sz="1600" b="1" dirty="0">
                <a:solidFill>
                  <a:srgbClr val="66FF66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3491820" y="1699618"/>
              <a:ext cx="270937" cy="100543"/>
            </a:xfrm>
            <a:prstGeom prst="straightConnector1">
              <a:avLst/>
            </a:prstGeom>
            <a:ln w="31750">
              <a:solidFill>
                <a:srgbClr val="66FF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itle 1"/>
          <p:cNvSpPr txBox="1">
            <a:spLocks/>
          </p:cNvSpPr>
          <p:nvPr/>
        </p:nvSpPr>
        <p:spPr>
          <a:xfrm>
            <a:off x="7894176" y="659564"/>
            <a:ext cx="2734339" cy="3084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00B0F0"/>
                </a:solidFill>
              </a:rPr>
              <a:t>Mature cell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>
                <a:solidFill>
                  <a:schemeClr val="bg1"/>
                </a:solidFill>
              </a:rPr>
              <a:t>Intercomparison</a:t>
            </a:r>
            <a:r>
              <a:rPr lang="en-US" b="1" dirty="0"/>
              <a:t>	</a:t>
            </a:r>
            <a:r>
              <a:rPr lang="en-US" b="1" dirty="0" smtClean="0">
                <a:solidFill>
                  <a:schemeClr val="bg1"/>
                </a:solidFill>
              </a:rPr>
              <a:t>10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26885" y="1061649"/>
            <a:ext cx="6003745" cy="5340107"/>
            <a:chOff x="387675" y="993343"/>
            <a:chExt cx="6003745" cy="5340107"/>
          </a:xfrm>
        </p:grpSpPr>
        <p:grpSp>
          <p:nvGrpSpPr>
            <p:cNvPr id="44" name="Group 43"/>
            <p:cNvGrpSpPr/>
            <p:nvPr/>
          </p:nvGrpSpPr>
          <p:grpSpPr>
            <a:xfrm>
              <a:off x="886721" y="993343"/>
              <a:ext cx="5504699" cy="5340107"/>
              <a:chOff x="886721" y="848663"/>
              <a:chExt cx="5504699" cy="5340107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721" y="848663"/>
                <a:ext cx="5504699" cy="5340107"/>
              </a:xfrm>
              <a:prstGeom prst="rect">
                <a:avLst/>
              </a:prstGeom>
            </p:spPr>
          </p:pic>
          <p:cxnSp>
            <p:nvCxnSpPr>
              <p:cNvPr id="55" name="Straight Arrow Connector 54"/>
              <p:cNvCxnSpPr/>
              <p:nvPr/>
            </p:nvCxnSpPr>
            <p:spPr>
              <a:xfrm flipH="1">
                <a:off x="4370990" y="2362542"/>
                <a:ext cx="274320" cy="230"/>
              </a:xfrm>
              <a:prstGeom prst="straightConnector1">
                <a:avLst/>
              </a:prstGeom>
              <a:ln w="31750">
                <a:solidFill>
                  <a:srgbClr val="66FF66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4039657" y="2348708"/>
                <a:ext cx="274320" cy="0"/>
              </a:xfrm>
              <a:prstGeom prst="straightConnector1">
                <a:avLst/>
              </a:prstGeom>
              <a:ln w="31750">
                <a:solidFill>
                  <a:srgbClr val="66FF66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 flipH="1" flipV="1">
                <a:off x="4198938" y="1692840"/>
                <a:ext cx="123943" cy="584022"/>
              </a:xfrm>
              <a:prstGeom prst="straightConnector1">
                <a:avLst/>
              </a:prstGeom>
              <a:ln w="31750">
                <a:solidFill>
                  <a:srgbClr val="66FF66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 flipH="1">
                <a:off x="3920896" y="1620436"/>
                <a:ext cx="255921" cy="144809"/>
              </a:xfrm>
              <a:prstGeom prst="straightConnector1">
                <a:avLst/>
              </a:prstGeom>
              <a:ln w="31750">
                <a:solidFill>
                  <a:srgbClr val="66FF66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H="1">
                <a:off x="3932969" y="1937456"/>
                <a:ext cx="91440" cy="274320"/>
              </a:xfrm>
              <a:prstGeom prst="straightConnector1">
                <a:avLst/>
              </a:prstGeom>
              <a:ln w="31750">
                <a:solidFill>
                  <a:srgbClr val="66FF66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4534893" y="1965613"/>
                <a:ext cx="91440" cy="274320"/>
              </a:xfrm>
              <a:prstGeom prst="straightConnector1">
                <a:avLst/>
              </a:prstGeom>
              <a:ln w="31750">
                <a:solidFill>
                  <a:srgbClr val="66FF66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4314242" y="1692840"/>
                <a:ext cx="220651" cy="169174"/>
              </a:xfrm>
              <a:prstGeom prst="straightConnector1">
                <a:avLst/>
              </a:prstGeom>
              <a:ln w="31750">
                <a:solidFill>
                  <a:srgbClr val="66FF66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1797190" y="4169292"/>
                <a:ext cx="3226279" cy="33855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66FF66"/>
                    </a:solidFill>
                  </a:rPr>
                  <a:t>Small-scale updrafts tied to </a:t>
                </a:r>
                <a:r>
                  <a:rPr lang="en-US" sz="1600" b="1" dirty="0" err="1" smtClean="0">
                    <a:solidFill>
                      <a:srgbClr val="66FF66"/>
                    </a:solidFill>
                  </a:rPr>
                  <a:t>sfc</a:t>
                </a:r>
                <a:endParaRPr lang="en-US" sz="1600" b="1" dirty="0">
                  <a:solidFill>
                    <a:srgbClr val="66FF66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805818" y="2498702"/>
                <a:ext cx="3226279" cy="33855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66FF66"/>
                    </a:solidFill>
                  </a:rPr>
                  <a:t>Circulations ~5 km</a:t>
                </a:r>
                <a:endParaRPr lang="en-US" sz="1600" b="1" dirty="0">
                  <a:solidFill>
                    <a:srgbClr val="66FF66"/>
                  </a:solidFill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 rot="16200000">
              <a:off x="-82235" y="1674296"/>
              <a:ext cx="1463040" cy="5232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2">
                      <a:lumMod val="25000"/>
                    </a:schemeClr>
                  </a:solidFill>
                </a:rPr>
                <a:t>Normal wind (perturbation)</a:t>
              </a:r>
              <a:endParaRPr lang="en-US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16200000">
              <a:off x="-142375" y="3373142"/>
              <a:ext cx="1620018" cy="3657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2">
                      <a:lumMod val="25000"/>
                    </a:schemeClr>
                  </a:solidFill>
                </a:rPr>
                <a:t>Small-scale </a:t>
              </a:r>
              <a:r>
                <a:rPr lang="en-US" b="1" dirty="0" err="1" smtClean="0">
                  <a:solidFill>
                    <a:schemeClr val="tx2">
                      <a:lumMod val="25000"/>
                    </a:schemeClr>
                  </a:solidFill>
                </a:rPr>
                <a:t>turb</a:t>
              </a:r>
              <a:endParaRPr lang="en-US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16200000">
              <a:off x="-142376" y="5093743"/>
              <a:ext cx="1620018" cy="3657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2">
                      <a:lumMod val="25000"/>
                    </a:schemeClr>
                  </a:solidFill>
                </a:rPr>
                <a:t>Vertical velocity</a:t>
              </a:r>
              <a:endParaRPr lang="en-US" b="1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</p:grpSp>
      <p:sp>
        <p:nvSpPr>
          <p:cNvPr id="64" name="Title 1"/>
          <p:cNvSpPr txBox="1">
            <a:spLocks/>
          </p:cNvSpPr>
          <p:nvPr/>
        </p:nvSpPr>
        <p:spPr>
          <a:xfrm>
            <a:off x="1865303" y="712957"/>
            <a:ext cx="2734339" cy="3084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00B0F0"/>
                </a:solidFill>
              </a:rPr>
              <a:t>Roll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508930" y="6093746"/>
            <a:ext cx="3174140" cy="3084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>
                <a:solidFill>
                  <a:srgbClr val="00B0F0"/>
                </a:solidFill>
              </a:rPr>
              <a:t>X-sections from inner domain</a:t>
            </a:r>
            <a:endParaRPr lang="en-US" sz="1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94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Next steps for </a:t>
            </a:r>
            <a:r>
              <a:rPr lang="en-US" sz="2800" dirty="0" err="1" smtClean="0"/>
              <a:t>Lagrangian</a:t>
            </a:r>
            <a:r>
              <a:rPr lang="en-US" sz="2800" dirty="0" smtClean="0"/>
              <a:t> LES/SCM </a:t>
            </a:r>
            <a:r>
              <a:rPr lang="en-US" sz="2800" dirty="0" err="1" smtClean="0"/>
              <a:t>intercomparison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CFD345-6B2C-AC4E-9915-9DF0F1206C81}"/>
              </a:ext>
            </a:extLst>
          </p:cNvPr>
          <p:cNvSpPr txBox="1"/>
          <p:nvPr/>
        </p:nvSpPr>
        <p:spPr>
          <a:xfrm>
            <a:off x="128612" y="5220389"/>
            <a:ext cx="11934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recruiting all interested LES/SCM modelers, </a:t>
            </a:r>
            <a:r>
              <a:rPr lang="en-US" sz="24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observationalists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analysts! Visit</a:t>
            </a:r>
            <a:b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en-US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en-US" sz="2400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comble-intercomparison.readthedocs.io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sign up to be informed about upcoming plans, including webinar (tentatively end of Summer/early Fall 2022)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CFD345-6B2C-AC4E-9915-9DF0F1206C81}"/>
              </a:ext>
            </a:extLst>
          </p:cNvPr>
          <p:cNvSpPr txBox="1"/>
          <p:nvPr/>
        </p:nvSpPr>
        <p:spPr>
          <a:xfrm>
            <a:off x="128612" y="782882"/>
            <a:ext cx="119347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Main goals: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evaluate simulated mesoscale cloud organization, as well as evolution of cloud properties, including vertical structure; elucidate role of aerosol and precipitation in controlling Arctic cloud transitions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Modeling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setup: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sfc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forcing/large-scale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profiles from ERA5;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LES domain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size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~50x50x7km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x,y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≈ 150m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Δ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z ≈ 30m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thru BL,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stretch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above;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configs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for both “simple”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micro. and prognostic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aer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Satellite retrievals: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snapshots and time series of “domain-averaged” quantities (e.g., CTH, CTT, CWP, reflectance) corresponding to LES/SCM domain location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Ground-based </a:t>
            </a:r>
            <a:r>
              <a:rPr lang="en-US" sz="24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US" sz="24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Andenes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detailed mesoscale organization (radar) and vertical structure of cloud properties, turbulence, dynamics, thermodynamics (radar,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lidar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24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situ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i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from DOE ARM to strengthen collaborations between </a:t>
            </a:r>
            <a:r>
              <a:rPr lang="en-US" sz="2400" b="1" i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observationalists</a:t>
            </a:r>
            <a:r>
              <a:rPr lang="en-US" sz="2400" b="1" i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modelers: Approved access for use of Cumulus Cluster to host model outputs and perform automatic observation-model evaluation using DOE interface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>
                <a:solidFill>
                  <a:schemeClr val="bg1"/>
                </a:solidFill>
              </a:rPr>
              <a:t>Intercomparison</a:t>
            </a:r>
            <a:r>
              <a:rPr lang="en-US" b="1" dirty="0"/>
              <a:t>	</a:t>
            </a:r>
            <a:r>
              <a:rPr lang="en-US" b="1" dirty="0" smtClean="0">
                <a:solidFill>
                  <a:schemeClr val="bg1"/>
                </a:solidFill>
              </a:rPr>
              <a:t>11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9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42;p36">
            <a:extLst>
              <a:ext uri="{FF2B5EF4-FFF2-40B4-BE49-F238E27FC236}">
                <a16:creationId xmlns:a16="http://schemas.microsoft.com/office/drawing/2014/main" id="{4E97EECF-B85C-E945-A179-54C961DCDE13}"/>
              </a:ext>
            </a:extLst>
          </p:cNvPr>
          <p:cNvSpPr txBox="1">
            <a:spLocks/>
          </p:cNvSpPr>
          <p:nvPr/>
        </p:nvSpPr>
        <p:spPr>
          <a:xfrm>
            <a:off x="1640058" y="937550"/>
            <a:ext cx="8911884" cy="119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dirty="0" smtClean="0">
                <a:solidFill>
                  <a:schemeClr val="bg2"/>
                </a:solidFill>
              </a:rPr>
              <a:t>Thank you !</a:t>
            </a:r>
            <a:endParaRPr lang="en-US" sz="8000" dirty="0">
              <a:solidFill>
                <a:schemeClr val="bg2"/>
              </a:solidFill>
            </a:endParaRPr>
          </a:p>
        </p:txBody>
      </p:sp>
      <p:sp>
        <p:nvSpPr>
          <p:cNvPr id="21" name="Google Shape;142;p36">
            <a:extLst>
              <a:ext uri="{FF2B5EF4-FFF2-40B4-BE49-F238E27FC236}">
                <a16:creationId xmlns:a16="http://schemas.microsoft.com/office/drawing/2014/main" id="{4E97EECF-B85C-E945-A179-54C961DCDE13}"/>
              </a:ext>
            </a:extLst>
          </p:cNvPr>
          <p:cNvSpPr txBox="1">
            <a:spLocks/>
          </p:cNvSpPr>
          <p:nvPr/>
        </p:nvSpPr>
        <p:spPr>
          <a:xfrm>
            <a:off x="4456252" y="3379808"/>
            <a:ext cx="7090941" cy="203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b="0" dirty="0" smtClean="0">
                <a:solidFill>
                  <a:schemeClr val="bg2"/>
                </a:solidFill>
              </a:rPr>
              <a:t>Questions, comments, or collaborations:</a:t>
            </a:r>
            <a:br>
              <a:rPr lang="en-US" sz="4400" b="0" dirty="0" smtClean="0">
                <a:solidFill>
                  <a:schemeClr val="bg2"/>
                </a:solidFill>
              </a:rPr>
            </a:br>
            <a:r>
              <a:rPr lang="en-US" sz="4400" i="1" dirty="0" smtClean="0">
                <a:solidFill>
                  <a:schemeClr val="bg2"/>
                </a:solidFill>
              </a:rPr>
              <a:t>tjuliano@ucar.edu</a:t>
            </a:r>
            <a:endParaRPr lang="en-US" sz="4400" i="1" dirty="0">
              <a:solidFill>
                <a:schemeClr val="bg2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9" t="9579" r="23460" b="-2809"/>
          <a:stretch/>
        </p:blipFill>
        <p:spPr>
          <a:xfrm>
            <a:off x="1439046" y="3301099"/>
            <a:ext cx="1770580" cy="2194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>
                <a:solidFill>
                  <a:schemeClr val="bg1"/>
                </a:solidFill>
              </a:rPr>
              <a:t>Intercomparison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8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42;p36">
            <a:extLst>
              <a:ext uri="{FF2B5EF4-FFF2-40B4-BE49-F238E27FC236}">
                <a16:creationId xmlns:a16="http://schemas.microsoft.com/office/drawing/2014/main" id="{4E97EECF-B85C-E945-A179-54C961DCDE13}"/>
              </a:ext>
            </a:extLst>
          </p:cNvPr>
          <p:cNvSpPr txBox="1">
            <a:spLocks/>
          </p:cNvSpPr>
          <p:nvPr/>
        </p:nvSpPr>
        <p:spPr>
          <a:xfrm>
            <a:off x="1640058" y="2832251"/>
            <a:ext cx="8911884" cy="119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dirty="0" smtClean="0">
                <a:solidFill>
                  <a:schemeClr val="bg2"/>
                </a:solidFill>
              </a:rPr>
              <a:t>Extra Slides</a:t>
            </a:r>
            <a:endParaRPr lang="en-US" sz="8000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>
                <a:solidFill>
                  <a:schemeClr val="bg1"/>
                </a:solidFill>
              </a:rPr>
              <a:t>Intercomparison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2;p36">
            <a:extLst>
              <a:ext uri="{FF2B5EF4-FFF2-40B4-BE49-F238E27FC236}">
                <a16:creationId xmlns:a16="http://schemas.microsoft.com/office/drawing/2014/main" id="{4E97EECF-B85C-E945-A179-54C961DCDE1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3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500" dirty="0" smtClean="0">
                <a:solidFill>
                  <a:schemeClr val="bg1"/>
                </a:solidFill>
              </a:rPr>
              <a:t>Very brief history on Arctic mixed-phase cloud model </a:t>
            </a:r>
            <a:r>
              <a:rPr lang="en-US" sz="2500" dirty="0" err="1" smtClean="0">
                <a:solidFill>
                  <a:schemeClr val="bg1"/>
                </a:solidFill>
              </a:rPr>
              <a:t>intercomparisons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0" y="698692"/>
            <a:ext cx="121129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Helvetica Neue" panose="020B0604020202020204" charset="0"/>
              </a:rPr>
              <a:t>Typically large-eddy simulations (LES) with an Eulerian approach: M-PACE (Klein et al. 2009), SHEBA (Morrison et al. 2011), ISDAC (</a:t>
            </a:r>
            <a:r>
              <a:rPr lang="en-US" sz="2000" dirty="0" err="1" smtClean="0">
                <a:latin typeface="Helvetica Neue" panose="020B0604020202020204" charset="0"/>
              </a:rPr>
              <a:t>Ovchinnikov</a:t>
            </a:r>
            <a:r>
              <a:rPr lang="en-US" sz="2000" dirty="0" smtClean="0">
                <a:latin typeface="Helvetica Neue" panose="020B0604020202020204" charset="0"/>
              </a:rPr>
              <a:t> et al. 2014) – </a:t>
            </a:r>
            <a:r>
              <a:rPr lang="en-US" sz="2000" i="1" dirty="0" smtClean="0">
                <a:latin typeface="Helvetica Neue" panose="020B0604020202020204" charset="0"/>
              </a:rPr>
              <a:t>Beaufort and Chukchi Seas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Helvetica Neue" panose="020B0604020202020204" charset="0"/>
              </a:rPr>
              <a:t>More recently, CONSTRAIN (de </a:t>
            </a:r>
            <a:r>
              <a:rPr lang="en-US" sz="2000" dirty="0" err="1" smtClean="0">
                <a:latin typeface="Helvetica Neue" panose="020B0604020202020204" charset="0"/>
              </a:rPr>
              <a:t>Roode</a:t>
            </a:r>
            <a:r>
              <a:rPr lang="en-US" sz="2000" dirty="0" smtClean="0">
                <a:latin typeface="Helvetica Neue" panose="020B0604020202020204" charset="0"/>
              </a:rPr>
              <a:t> et al. 2019) used </a:t>
            </a:r>
            <a:r>
              <a:rPr lang="en-US" sz="2000" dirty="0" err="1" smtClean="0">
                <a:latin typeface="Helvetica Neue" panose="020B0604020202020204" charset="0"/>
              </a:rPr>
              <a:t>Lagrangian</a:t>
            </a:r>
            <a:r>
              <a:rPr lang="en-US" sz="2000" dirty="0" smtClean="0">
                <a:latin typeface="Helvetica Neue" panose="020B0604020202020204" charset="0"/>
              </a:rPr>
              <a:t> approach – </a:t>
            </a:r>
            <a:r>
              <a:rPr lang="en-US" sz="2000" i="1" dirty="0" smtClean="0">
                <a:latin typeface="Helvetica Neue" panose="020B0604020202020204" charset="0"/>
              </a:rPr>
              <a:t>North Atlantic Ocean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 smtClean="0">
                <a:solidFill>
                  <a:schemeClr val="bg1"/>
                </a:solidFill>
              </a:rPr>
              <a:t>Intercomparison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lh6.googleusercontent.com/uQdDxM_Jlm_zctmNcYqT_XxLdHPQvUVzqunURxiqEghNSJSifDNtjSUjFnJZwS9LeQZxKbRNeCvgnzkCr_OOBIZzYtD7mLUCvTl-ddRTCjKSrn7GEp_rRx-WsR73luY6TyTemE0f5ZAjS2flZ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07" y="1985222"/>
            <a:ext cx="6035039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73670" y="6008582"/>
            <a:ext cx="39921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</a:rPr>
              <a:t>Fridlind</a:t>
            </a:r>
            <a:r>
              <a:rPr lang="en-US" sz="1800" dirty="0">
                <a:latin typeface="Calibri" panose="020F0502020204030204" pitchFamily="34" charset="0"/>
              </a:rPr>
              <a:t> and Ackerman </a:t>
            </a:r>
            <a:r>
              <a:rPr lang="en-US" sz="1800" dirty="0" smtClean="0">
                <a:latin typeface="Calibri" panose="020F0502020204030204" pitchFamily="34" charset="0"/>
              </a:rPr>
              <a:t>(2018, </a:t>
            </a:r>
            <a:r>
              <a:rPr lang="en-US" sz="1800" dirty="0" err="1" smtClean="0">
                <a:latin typeface="Calibri" panose="020F0502020204030204" pitchFamily="34" charset="0"/>
              </a:rPr>
              <a:t>Chp</a:t>
            </a:r>
            <a:r>
              <a:rPr lang="en-US" sz="1800" dirty="0" smtClean="0">
                <a:latin typeface="Calibri" panose="020F0502020204030204" pitchFamily="34" charset="0"/>
              </a:rPr>
              <a:t>. 7)</a:t>
            </a:r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977" y="1927239"/>
            <a:ext cx="3624697" cy="43891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03923" y="3996902"/>
            <a:ext cx="1369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</a:rPr>
              <a:t>de </a:t>
            </a:r>
            <a:r>
              <a:rPr lang="en-US" sz="1800" dirty="0" err="1" smtClean="0">
                <a:latin typeface="Calibri" panose="020F0502020204030204" pitchFamily="34" charset="0"/>
              </a:rPr>
              <a:t>Roode</a:t>
            </a:r>
            <a:r>
              <a:rPr lang="en-US" sz="1800" dirty="0">
                <a:latin typeface="Calibri" panose="020F0502020204030204" pitchFamily="34" charset="0"/>
              </a:rPr>
              <a:t/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 smtClean="0">
                <a:latin typeface="Calibri" panose="020F0502020204030204" pitchFamily="34" charset="0"/>
              </a:rPr>
              <a:t>et al. (2019)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7389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Impact of shutting down ice processes: time series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97712" y="920003"/>
            <a:ext cx="5922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Control: N</a:t>
            </a:r>
            <a:r>
              <a:rPr lang="en-US" sz="2800" b="1" baseline="-25000" dirty="0" smtClean="0"/>
              <a:t>d</a:t>
            </a:r>
            <a:r>
              <a:rPr lang="en-US" sz="2800" b="1" dirty="0" smtClean="0"/>
              <a:t> = 20 cm</a:t>
            </a:r>
            <a:r>
              <a:rPr lang="en-US" sz="2800" b="1" baseline="30000" dirty="0" smtClean="0"/>
              <a:t>-3</a:t>
            </a:r>
            <a:r>
              <a:rPr lang="en-US" sz="2800" b="1" dirty="0" smtClean="0"/>
              <a:t>, N</a:t>
            </a:r>
            <a:r>
              <a:rPr lang="en-US" sz="2800" b="1" baseline="-25000" dirty="0" smtClean="0"/>
              <a:t>i</a:t>
            </a:r>
            <a:r>
              <a:rPr lang="en-US" sz="2800" b="1" dirty="0" smtClean="0"/>
              <a:t> = 0.16 L</a:t>
            </a:r>
            <a:r>
              <a:rPr lang="en-US" sz="2800" b="1" baseline="30000" dirty="0" smtClean="0"/>
              <a:t>-1</a:t>
            </a:r>
            <a:endParaRPr lang="en-US" sz="2800" b="1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704850" y="2074606"/>
            <a:ext cx="48602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/>
              <a:t>Suppressing ice processes: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3-4x increase in LWP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Delay in precipitation onset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Increase in TKE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Increase in cloud top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 smtClean="0"/>
              <a:t>No cloud breakup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5"/>
          <a:stretch/>
        </p:blipFill>
        <p:spPr>
          <a:xfrm>
            <a:off x="6406107" y="681740"/>
            <a:ext cx="5785893" cy="5669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 smtClean="0">
                <a:solidFill>
                  <a:schemeClr val="bg1"/>
                </a:solidFill>
              </a:rPr>
              <a:t>Intercomparison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6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Impact of shutting down ice processes: albedo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97712" y="920003"/>
            <a:ext cx="5922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Control: N</a:t>
            </a:r>
            <a:r>
              <a:rPr lang="en-US" sz="2800" b="1" baseline="-25000" dirty="0" smtClean="0"/>
              <a:t>d</a:t>
            </a:r>
            <a:r>
              <a:rPr lang="en-US" sz="2800" b="1" dirty="0" smtClean="0"/>
              <a:t> = 20 cm</a:t>
            </a:r>
            <a:r>
              <a:rPr lang="en-US" sz="2800" b="1" baseline="30000" dirty="0" smtClean="0"/>
              <a:t>-3</a:t>
            </a:r>
            <a:r>
              <a:rPr lang="en-US" sz="2800" b="1" dirty="0" smtClean="0"/>
              <a:t>, N</a:t>
            </a:r>
            <a:r>
              <a:rPr lang="en-US" sz="2800" b="1" baseline="-25000" dirty="0" smtClean="0"/>
              <a:t>i</a:t>
            </a:r>
            <a:r>
              <a:rPr lang="en-US" sz="2800" b="1" dirty="0" smtClean="0"/>
              <a:t> = 0.16 L</a:t>
            </a:r>
            <a:r>
              <a:rPr lang="en-US" sz="2800" b="1" baseline="30000" dirty="0" smtClean="0"/>
              <a:t>-1</a:t>
            </a:r>
            <a:endParaRPr lang="en-US" sz="2800" b="1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1404"/>
            <a:ext cx="12192000" cy="39266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 smtClean="0">
                <a:solidFill>
                  <a:schemeClr val="bg1"/>
                </a:solidFill>
              </a:rPr>
              <a:t>Intercomparison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4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Impact of additional vertical levels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 smtClean="0">
                <a:solidFill>
                  <a:schemeClr val="bg1"/>
                </a:solidFill>
              </a:rPr>
              <a:t>Intercomparison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60" y="700688"/>
            <a:ext cx="566928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1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Impact of additional vertical levels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 smtClean="0">
                <a:solidFill>
                  <a:schemeClr val="bg1"/>
                </a:solidFill>
              </a:rPr>
              <a:t>Intercomparison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12192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0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2;p36">
            <a:extLst>
              <a:ext uri="{FF2B5EF4-FFF2-40B4-BE49-F238E27FC236}">
                <a16:creationId xmlns:a16="http://schemas.microsoft.com/office/drawing/2014/main" id="{4E97EECF-B85C-E945-A179-54C961DCDE13}"/>
              </a:ext>
            </a:extLst>
          </p:cNvPr>
          <p:cNvSpPr txBox="1">
            <a:spLocks/>
          </p:cNvSpPr>
          <p:nvPr/>
        </p:nvSpPr>
        <p:spPr>
          <a:xfrm>
            <a:off x="4682359" y="78830"/>
            <a:ext cx="7509641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</a:rPr>
              <a:t>Arctic mixed-phase cloud </a:t>
            </a:r>
            <a:r>
              <a:rPr lang="en-US" sz="3200" dirty="0" err="1" smtClean="0">
                <a:solidFill>
                  <a:schemeClr val="bg1"/>
                </a:solidFill>
              </a:rPr>
              <a:t>strucures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DEBCC4A-09A3-46FA-94B8-812D5A6C188D}"/>
              </a:ext>
            </a:extLst>
          </p:cNvPr>
          <p:cNvSpPr txBox="1">
            <a:spLocks/>
          </p:cNvSpPr>
          <p:nvPr/>
        </p:nvSpPr>
        <p:spPr>
          <a:xfrm>
            <a:off x="5553379" y="883622"/>
            <a:ext cx="6638621" cy="530883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Helvetica Neue" panose="020B0604020202020204" charset="0"/>
              </a:rPr>
              <a:t>During favorable </a:t>
            </a:r>
            <a:r>
              <a:rPr lang="en-US" sz="2200" b="1" dirty="0" smtClean="0">
                <a:latin typeface="Helvetica Neue" panose="020B0604020202020204" charset="0"/>
              </a:rPr>
              <a:t>CAO </a:t>
            </a:r>
            <a:r>
              <a:rPr lang="en-US" sz="2200" dirty="0" smtClean="0">
                <a:latin typeface="Helvetica Neue" panose="020B0604020202020204" charset="0"/>
              </a:rPr>
              <a:t>conditions, </a:t>
            </a:r>
            <a:r>
              <a:rPr lang="en-US" sz="2200" b="1" dirty="0" smtClean="0">
                <a:latin typeface="Helvetica Neue" panose="020B0604020202020204" charset="0"/>
              </a:rPr>
              <a:t>convective boundary layer (CBL)</a:t>
            </a:r>
            <a:r>
              <a:rPr lang="en-US" sz="2200" dirty="0" smtClean="0">
                <a:latin typeface="Helvetica Neue" panose="020B0604020202020204" charset="0"/>
              </a:rPr>
              <a:t> develops over the open ocean due to substantial </a:t>
            </a:r>
            <a:r>
              <a:rPr lang="en-US" sz="2200" b="1" dirty="0" smtClean="0">
                <a:latin typeface="Helvetica Neue" panose="020B0604020202020204" charset="0"/>
              </a:rPr>
              <a:t>air-sea temperature contrast</a:t>
            </a:r>
            <a:endParaRPr lang="en-US" sz="2200" dirty="0">
              <a:latin typeface="Helvetica Neue" panose="020B060402020202020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Helvetica Neue" panose="020B0604020202020204" charset="0"/>
              </a:rPr>
              <a:t>Positive (upward) surface fluxes, strong shear, convective processes, and a </a:t>
            </a:r>
            <a:r>
              <a:rPr lang="en-US" sz="2200" b="1" dirty="0" smtClean="0">
                <a:latin typeface="Helvetica Neue" panose="020B0604020202020204" charset="0"/>
              </a:rPr>
              <a:t>growth in the CBL depth </a:t>
            </a:r>
            <a:r>
              <a:rPr lang="en-US" sz="2200" dirty="0" smtClean="0">
                <a:latin typeface="Helvetica Neue" panose="020B0604020202020204" charset="0"/>
              </a:rPr>
              <a:t>with</a:t>
            </a:r>
            <a:r>
              <a:rPr lang="en-US" sz="2200" b="1" dirty="0" smtClean="0">
                <a:latin typeface="Helvetica Neue" panose="020B0604020202020204" charset="0"/>
              </a:rPr>
              <a:t> increasing fetch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Helvetica Neue" panose="020B0604020202020204" charset="0"/>
              </a:rPr>
              <a:t>I</a:t>
            </a:r>
            <a:r>
              <a:rPr lang="en-US" sz="2200" b="1" dirty="0" smtClean="0">
                <a:latin typeface="Helvetica Neue" panose="020B0604020202020204" charset="0"/>
              </a:rPr>
              <a:t>ntricate mixed-phase cloud structures </a:t>
            </a:r>
            <a:r>
              <a:rPr lang="en-US" sz="2200" dirty="0" smtClean="0">
                <a:latin typeface="Helvetica Neue" panose="020B0604020202020204" charset="0"/>
              </a:rPr>
              <a:t>that </a:t>
            </a:r>
            <a:r>
              <a:rPr lang="en-US" sz="2200" b="1" dirty="0" smtClean="0">
                <a:latin typeface="Helvetica Neue" panose="020B0604020202020204" charset="0"/>
              </a:rPr>
              <a:t>transition</a:t>
            </a:r>
            <a:r>
              <a:rPr lang="en-US" sz="2200" dirty="0" smtClean="0">
                <a:latin typeface="Helvetica Neue" panose="020B0604020202020204" charset="0"/>
              </a:rPr>
              <a:t> from narrow cloud streets or helical rolls near the ice edge to open cells farther downstream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Helvetica Neue" panose="020B0604020202020204" charset="0"/>
              </a:rPr>
              <a:t>Representing details of mesoscale cloud properties and organization is challenging for many numerical models across scales</a:t>
            </a:r>
            <a:endParaRPr lang="en-US" sz="2200" b="1" dirty="0">
              <a:solidFill>
                <a:schemeClr val="bg2">
                  <a:lumMod val="60000"/>
                  <a:lumOff val="40000"/>
                </a:schemeClr>
              </a:solidFill>
              <a:latin typeface="Helvetica Neue" panose="020B06040202020202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5487">
            <a:off x="363860" y="1348242"/>
            <a:ext cx="4923101" cy="3657600"/>
          </a:xfrm>
          <a:prstGeom prst="rect">
            <a:avLst/>
          </a:prstGeom>
          <a:ln w="25400">
            <a:solidFill>
              <a:schemeClr val="tx2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 rot="20273151">
            <a:off x="1026861" y="1452095"/>
            <a:ext cx="2736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Helvetica Neue" panose="020B0604020202020204" charset="0"/>
              </a:rPr>
              <a:t>Greenland</a:t>
            </a:r>
          </a:p>
          <a:p>
            <a:pPr algn="ctr"/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Helvetica Neue" panose="020B0604020202020204" charset="0"/>
              </a:rPr>
              <a:t>ice sheet</a:t>
            </a:r>
            <a:endParaRPr lang="en-US" sz="2400" dirty="0">
              <a:solidFill>
                <a:schemeClr val="bg2">
                  <a:lumMod val="60000"/>
                  <a:lumOff val="40000"/>
                </a:schemeClr>
              </a:solidFill>
              <a:latin typeface="Helvetica Neue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3416" y="961977"/>
            <a:ext cx="141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Helvetica Neue" panose="020B0604020202020204" charset="0"/>
              </a:rPr>
              <a:t>Cloud streets</a:t>
            </a:r>
            <a:endParaRPr lang="en-US" sz="1800" dirty="0">
              <a:solidFill>
                <a:srgbClr val="FF0000"/>
              </a:solidFill>
              <a:latin typeface="Helvetica Neue" panose="020B060402020202020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511129" y="1605166"/>
            <a:ext cx="1030517" cy="618116"/>
          </a:xfrm>
          <a:prstGeom prst="straightConnector1">
            <a:avLst/>
          </a:prstGeom>
          <a:ln w="317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402521" y="1860140"/>
            <a:ext cx="1148316" cy="1318437"/>
          </a:xfrm>
          <a:custGeom>
            <a:avLst/>
            <a:gdLst>
              <a:gd name="connsiteX0" fmla="*/ 1049079 w 1148316"/>
              <a:gd name="connsiteY0" fmla="*/ 0 h 1318437"/>
              <a:gd name="connsiteX1" fmla="*/ 815163 w 1148316"/>
              <a:gd name="connsiteY1" fmla="*/ 127591 h 1318437"/>
              <a:gd name="connsiteX2" fmla="*/ 708837 w 1148316"/>
              <a:gd name="connsiteY2" fmla="*/ 269358 h 1318437"/>
              <a:gd name="connsiteX3" fmla="*/ 595423 w 1148316"/>
              <a:gd name="connsiteY3" fmla="*/ 311889 h 1318437"/>
              <a:gd name="connsiteX4" fmla="*/ 453656 w 1148316"/>
              <a:gd name="connsiteY4" fmla="*/ 304800 h 1318437"/>
              <a:gd name="connsiteX5" fmla="*/ 297712 w 1148316"/>
              <a:gd name="connsiteY5" fmla="*/ 311889 h 1318437"/>
              <a:gd name="connsiteX6" fmla="*/ 276447 w 1148316"/>
              <a:gd name="connsiteY6" fmla="*/ 418214 h 1318437"/>
              <a:gd name="connsiteX7" fmla="*/ 255182 w 1148316"/>
              <a:gd name="connsiteY7" fmla="*/ 574158 h 1318437"/>
              <a:gd name="connsiteX8" fmla="*/ 205563 w 1148316"/>
              <a:gd name="connsiteY8" fmla="*/ 666307 h 1318437"/>
              <a:gd name="connsiteX9" fmla="*/ 141768 w 1148316"/>
              <a:gd name="connsiteY9" fmla="*/ 772633 h 1318437"/>
              <a:gd name="connsiteX10" fmla="*/ 70884 w 1148316"/>
              <a:gd name="connsiteY10" fmla="*/ 942754 h 1318437"/>
              <a:gd name="connsiteX11" fmla="*/ 42530 w 1148316"/>
              <a:gd name="connsiteY11" fmla="*/ 999461 h 1318437"/>
              <a:gd name="connsiteX12" fmla="*/ 35442 w 1148316"/>
              <a:gd name="connsiteY12" fmla="*/ 1020726 h 1318437"/>
              <a:gd name="connsiteX13" fmla="*/ 14177 w 1148316"/>
              <a:gd name="connsiteY13" fmla="*/ 1077433 h 1318437"/>
              <a:gd name="connsiteX14" fmla="*/ 0 w 1148316"/>
              <a:gd name="connsiteY14" fmla="*/ 1233377 h 1318437"/>
              <a:gd name="connsiteX15" fmla="*/ 77972 w 1148316"/>
              <a:gd name="connsiteY15" fmla="*/ 1304261 h 1318437"/>
              <a:gd name="connsiteX16" fmla="*/ 212651 w 1148316"/>
              <a:gd name="connsiteY16" fmla="*/ 1318437 h 1318437"/>
              <a:gd name="connsiteX17" fmla="*/ 269358 w 1148316"/>
              <a:gd name="connsiteY17" fmla="*/ 1268819 h 1318437"/>
              <a:gd name="connsiteX18" fmla="*/ 311889 w 1148316"/>
              <a:gd name="connsiteY18" fmla="*/ 1212112 h 1318437"/>
              <a:gd name="connsiteX19" fmla="*/ 446568 w 1148316"/>
              <a:gd name="connsiteY19" fmla="*/ 1056168 h 1318437"/>
              <a:gd name="connsiteX20" fmla="*/ 517451 w 1148316"/>
              <a:gd name="connsiteY20" fmla="*/ 1056168 h 1318437"/>
              <a:gd name="connsiteX21" fmla="*/ 623777 w 1148316"/>
              <a:gd name="connsiteY21" fmla="*/ 1091609 h 1318437"/>
              <a:gd name="connsiteX22" fmla="*/ 701749 w 1148316"/>
              <a:gd name="connsiteY22" fmla="*/ 1141228 h 1318437"/>
              <a:gd name="connsiteX23" fmla="*/ 701749 w 1148316"/>
              <a:gd name="connsiteY23" fmla="*/ 1141228 h 1318437"/>
              <a:gd name="connsiteX24" fmla="*/ 765544 w 1148316"/>
              <a:gd name="connsiteY24" fmla="*/ 1112875 h 1318437"/>
              <a:gd name="connsiteX25" fmla="*/ 779721 w 1148316"/>
              <a:gd name="connsiteY25" fmla="*/ 1098698 h 1318437"/>
              <a:gd name="connsiteX26" fmla="*/ 871870 w 1148316"/>
              <a:gd name="connsiteY26" fmla="*/ 1041991 h 1318437"/>
              <a:gd name="connsiteX27" fmla="*/ 914400 w 1148316"/>
              <a:gd name="connsiteY27" fmla="*/ 1006549 h 1318437"/>
              <a:gd name="connsiteX28" fmla="*/ 964019 w 1148316"/>
              <a:gd name="connsiteY28" fmla="*/ 971107 h 1318437"/>
              <a:gd name="connsiteX29" fmla="*/ 1041991 w 1148316"/>
              <a:gd name="connsiteY29" fmla="*/ 921489 h 1318437"/>
              <a:gd name="connsiteX30" fmla="*/ 1098698 w 1148316"/>
              <a:gd name="connsiteY30" fmla="*/ 829340 h 1318437"/>
              <a:gd name="connsiteX31" fmla="*/ 1134140 w 1148316"/>
              <a:gd name="connsiteY31" fmla="*/ 737191 h 1318437"/>
              <a:gd name="connsiteX32" fmla="*/ 1148316 w 1148316"/>
              <a:gd name="connsiteY32" fmla="*/ 659219 h 1318437"/>
              <a:gd name="connsiteX33" fmla="*/ 1141228 w 1148316"/>
              <a:gd name="connsiteY33" fmla="*/ 588335 h 1318437"/>
              <a:gd name="connsiteX34" fmla="*/ 1134140 w 1148316"/>
              <a:gd name="connsiteY34" fmla="*/ 524540 h 1318437"/>
              <a:gd name="connsiteX35" fmla="*/ 1112875 w 1148316"/>
              <a:gd name="connsiteY35" fmla="*/ 453656 h 1318437"/>
              <a:gd name="connsiteX36" fmla="*/ 1077433 w 1148316"/>
              <a:gd name="connsiteY36" fmla="*/ 354419 h 1318437"/>
              <a:gd name="connsiteX37" fmla="*/ 1077433 w 1148316"/>
              <a:gd name="connsiteY37" fmla="*/ 269358 h 1318437"/>
              <a:gd name="connsiteX38" fmla="*/ 1063256 w 1148316"/>
              <a:gd name="connsiteY38" fmla="*/ 170121 h 1318437"/>
              <a:gd name="connsiteX39" fmla="*/ 1056168 w 1148316"/>
              <a:gd name="connsiteY39" fmla="*/ 106326 h 1318437"/>
              <a:gd name="connsiteX40" fmla="*/ 1049079 w 1148316"/>
              <a:gd name="connsiteY40" fmla="*/ 0 h 131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48316" h="1318437">
                <a:moveTo>
                  <a:pt x="1049079" y="0"/>
                </a:moveTo>
                <a:lnTo>
                  <a:pt x="815163" y="127591"/>
                </a:lnTo>
                <a:lnTo>
                  <a:pt x="708837" y="269358"/>
                </a:lnTo>
                <a:lnTo>
                  <a:pt x="595423" y="311889"/>
                </a:lnTo>
                <a:lnTo>
                  <a:pt x="453656" y="304800"/>
                </a:lnTo>
                <a:lnTo>
                  <a:pt x="297712" y="311889"/>
                </a:lnTo>
                <a:lnTo>
                  <a:pt x="276447" y="418214"/>
                </a:lnTo>
                <a:lnTo>
                  <a:pt x="255182" y="574158"/>
                </a:lnTo>
                <a:lnTo>
                  <a:pt x="205563" y="666307"/>
                </a:lnTo>
                <a:lnTo>
                  <a:pt x="141768" y="772633"/>
                </a:lnTo>
                <a:lnTo>
                  <a:pt x="70884" y="942754"/>
                </a:lnTo>
                <a:cubicBezTo>
                  <a:pt x="61433" y="961656"/>
                  <a:pt x="51275" y="980222"/>
                  <a:pt x="42530" y="999461"/>
                </a:cubicBezTo>
                <a:cubicBezTo>
                  <a:pt x="39438" y="1006263"/>
                  <a:pt x="35442" y="1020726"/>
                  <a:pt x="35442" y="1020726"/>
                </a:cubicBezTo>
                <a:lnTo>
                  <a:pt x="14177" y="1077433"/>
                </a:lnTo>
                <a:lnTo>
                  <a:pt x="0" y="1233377"/>
                </a:lnTo>
                <a:lnTo>
                  <a:pt x="77972" y="1304261"/>
                </a:lnTo>
                <a:lnTo>
                  <a:pt x="212651" y="1318437"/>
                </a:lnTo>
                <a:cubicBezTo>
                  <a:pt x="258918" y="1272171"/>
                  <a:pt x="237250" y="1284873"/>
                  <a:pt x="269358" y="1268819"/>
                </a:cubicBezTo>
                <a:lnTo>
                  <a:pt x="311889" y="1212112"/>
                </a:lnTo>
                <a:lnTo>
                  <a:pt x="446568" y="1056168"/>
                </a:lnTo>
                <a:lnTo>
                  <a:pt x="517451" y="1056168"/>
                </a:lnTo>
                <a:lnTo>
                  <a:pt x="623777" y="1091609"/>
                </a:lnTo>
                <a:lnTo>
                  <a:pt x="701749" y="1141228"/>
                </a:lnTo>
                <a:lnTo>
                  <a:pt x="701749" y="1141228"/>
                </a:lnTo>
                <a:lnTo>
                  <a:pt x="765544" y="1112875"/>
                </a:lnTo>
                <a:lnTo>
                  <a:pt x="779721" y="1098698"/>
                </a:lnTo>
                <a:lnTo>
                  <a:pt x="871870" y="1041991"/>
                </a:lnTo>
                <a:lnTo>
                  <a:pt x="914400" y="1006549"/>
                </a:lnTo>
                <a:lnTo>
                  <a:pt x="964019" y="971107"/>
                </a:lnTo>
                <a:lnTo>
                  <a:pt x="1041991" y="921489"/>
                </a:lnTo>
                <a:lnTo>
                  <a:pt x="1098698" y="829340"/>
                </a:lnTo>
                <a:lnTo>
                  <a:pt x="1134140" y="737191"/>
                </a:lnTo>
                <a:lnTo>
                  <a:pt x="1148316" y="659219"/>
                </a:lnTo>
                <a:lnTo>
                  <a:pt x="1141228" y="588335"/>
                </a:lnTo>
                <a:lnTo>
                  <a:pt x="1134140" y="524540"/>
                </a:lnTo>
                <a:lnTo>
                  <a:pt x="1112875" y="453656"/>
                </a:lnTo>
                <a:lnTo>
                  <a:pt x="1077433" y="354419"/>
                </a:lnTo>
                <a:lnTo>
                  <a:pt x="1077433" y="269358"/>
                </a:lnTo>
                <a:lnTo>
                  <a:pt x="1063256" y="170121"/>
                </a:lnTo>
                <a:lnTo>
                  <a:pt x="1056168" y="106326"/>
                </a:lnTo>
                <a:lnTo>
                  <a:pt x="1049079" y="0"/>
                </a:lnTo>
                <a:close/>
              </a:path>
            </a:pathLst>
          </a:custGeom>
          <a:solidFill>
            <a:srgbClr val="FF0000">
              <a:alpha val="15000"/>
            </a:srgb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2542278" y="2584635"/>
            <a:ext cx="1123675" cy="1087272"/>
          </a:xfrm>
          <a:custGeom>
            <a:avLst/>
            <a:gdLst>
              <a:gd name="connsiteX0" fmla="*/ 1028132 w 1123675"/>
              <a:gd name="connsiteY0" fmla="*/ 0 h 1087272"/>
              <a:gd name="connsiteX1" fmla="*/ 987189 w 1123675"/>
              <a:gd name="connsiteY1" fmla="*/ 90985 h 1087272"/>
              <a:gd name="connsiteX2" fmla="*/ 955344 w 1123675"/>
              <a:gd name="connsiteY2" fmla="*/ 186520 h 1087272"/>
              <a:gd name="connsiteX3" fmla="*/ 900753 w 1123675"/>
              <a:gd name="connsiteY3" fmla="*/ 236561 h 1087272"/>
              <a:gd name="connsiteX4" fmla="*/ 791571 w 1123675"/>
              <a:gd name="connsiteY4" fmla="*/ 304800 h 1087272"/>
              <a:gd name="connsiteX5" fmla="*/ 718783 w 1123675"/>
              <a:gd name="connsiteY5" fmla="*/ 363941 h 1087272"/>
              <a:gd name="connsiteX6" fmla="*/ 627798 w 1123675"/>
              <a:gd name="connsiteY6" fmla="*/ 427630 h 1087272"/>
              <a:gd name="connsiteX7" fmla="*/ 564108 w 1123675"/>
              <a:gd name="connsiteY7" fmla="*/ 450376 h 1087272"/>
              <a:gd name="connsiteX8" fmla="*/ 486771 w 1123675"/>
              <a:gd name="connsiteY8" fmla="*/ 441278 h 1087272"/>
              <a:gd name="connsiteX9" fmla="*/ 382138 w 1123675"/>
              <a:gd name="connsiteY9" fmla="*/ 413982 h 1087272"/>
              <a:gd name="connsiteX10" fmla="*/ 309350 w 1123675"/>
              <a:gd name="connsiteY10" fmla="*/ 413982 h 1087272"/>
              <a:gd name="connsiteX11" fmla="*/ 259308 w 1123675"/>
              <a:gd name="connsiteY11" fmla="*/ 441278 h 1087272"/>
              <a:gd name="connsiteX12" fmla="*/ 232012 w 1123675"/>
              <a:gd name="connsiteY12" fmla="*/ 486770 h 1087272"/>
              <a:gd name="connsiteX13" fmla="*/ 204717 w 1123675"/>
              <a:gd name="connsiteY13" fmla="*/ 527714 h 1087272"/>
              <a:gd name="connsiteX14" fmla="*/ 177421 w 1123675"/>
              <a:gd name="connsiteY14" fmla="*/ 559558 h 1087272"/>
              <a:gd name="connsiteX15" fmla="*/ 154675 w 1123675"/>
              <a:gd name="connsiteY15" fmla="*/ 564108 h 1087272"/>
              <a:gd name="connsiteX16" fmla="*/ 95535 w 1123675"/>
              <a:gd name="connsiteY16" fmla="*/ 609600 h 1087272"/>
              <a:gd name="connsiteX17" fmla="*/ 59141 w 1123675"/>
              <a:gd name="connsiteY17" fmla="*/ 645994 h 1087272"/>
              <a:gd name="connsiteX18" fmla="*/ 40944 w 1123675"/>
              <a:gd name="connsiteY18" fmla="*/ 664191 h 1087272"/>
              <a:gd name="connsiteX19" fmla="*/ 22747 w 1123675"/>
              <a:gd name="connsiteY19" fmla="*/ 736979 h 1087272"/>
              <a:gd name="connsiteX20" fmla="*/ 13648 w 1123675"/>
              <a:gd name="connsiteY20" fmla="*/ 814317 h 1087272"/>
              <a:gd name="connsiteX21" fmla="*/ 9099 w 1123675"/>
              <a:gd name="connsiteY21" fmla="*/ 891654 h 1087272"/>
              <a:gd name="connsiteX22" fmla="*/ 0 w 1123675"/>
              <a:gd name="connsiteY22" fmla="*/ 959893 h 1087272"/>
              <a:gd name="connsiteX23" fmla="*/ 0 w 1123675"/>
              <a:gd name="connsiteY23" fmla="*/ 1014484 h 1087272"/>
              <a:gd name="connsiteX24" fmla="*/ 22747 w 1123675"/>
              <a:gd name="connsiteY24" fmla="*/ 1046329 h 1087272"/>
              <a:gd name="connsiteX25" fmla="*/ 31845 w 1123675"/>
              <a:gd name="connsiteY25" fmla="*/ 1050878 h 1087272"/>
              <a:gd name="connsiteX26" fmla="*/ 104633 w 1123675"/>
              <a:gd name="connsiteY26" fmla="*/ 1078173 h 1087272"/>
              <a:gd name="connsiteX27" fmla="*/ 159224 w 1123675"/>
              <a:gd name="connsiteY27" fmla="*/ 1082723 h 1087272"/>
              <a:gd name="connsiteX28" fmla="*/ 241111 w 1123675"/>
              <a:gd name="connsiteY28" fmla="*/ 1087272 h 1087272"/>
              <a:gd name="connsiteX29" fmla="*/ 300251 w 1123675"/>
              <a:gd name="connsiteY29" fmla="*/ 1087272 h 1087272"/>
              <a:gd name="connsiteX30" fmla="*/ 336645 w 1123675"/>
              <a:gd name="connsiteY30" fmla="*/ 1082723 h 1087272"/>
              <a:gd name="connsiteX31" fmla="*/ 454926 w 1123675"/>
              <a:gd name="connsiteY31" fmla="*/ 1078173 h 1087272"/>
              <a:gd name="connsiteX32" fmla="*/ 518615 w 1123675"/>
              <a:gd name="connsiteY32" fmla="*/ 1073624 h 1087272"/>
              <a:gd name="connsiteX33" fmla="*/ 582305 w 1123675"/>
              <a:gd name="connsiteY33" fmla="*/ 1050878 h 1087272"/>
              <a:gd name="connsiteX34" fmla="*/ 623248 w 1123675"/>
              <a:gd name="connsiteY34" fmla="*/ 1041779 h 1087272"/>
              <a:gd name="connsiteX35" fmla="*/ 636896 w 1123675"/>
              <a:gd name="connsiteY35" fmla="*/ 1032681 h 1087272"/>
              <a:gd name="connsiteX36" fmla="*/ 650544 w 1123675"/>
              <a:gd name="connsiteY36" fmla="*/ 1028132 h 1087272"/>
              <a:gd name="connsiteX37" fmla="*/ 659642 w 1123675"/>
              <a:gd name="connsiteY37" fmla="*/ 1023582 h 1087272"/>
              <a:gd name="connsiteX38" fmla="*/ 746078 w 1123675"/>
              <a:gd name="connsiteY38" fmla="*/ 1009935 h 1087272"/>
              <a:gd name="connsiteX39" fmla="*/ 827965 w 1123675"/>
              <a:gd name="connsiteY39" fmla="*/ 987188 h 1087272"/>
              <a:gd name="connsiteX40" fmla="*/ 864359 w 1123675"/>
              <a:gd name="connsiteY40" fmla="*/ 968991 h 1087272"/>
              <a:gd name="connsiteX41" fmla="*/ 928048 w 1123675"/>
              <a:gd name="connsiteY41" fmla="*/ 932597 h 1087272"/>
              <a:gd name="connsiteX42" fmla="*/ 991738 w 1123675"/>
              <a:gd name="connsiteY42" fmla="*/ 896203 h 1087272"/>
              <a:gd name="connsiteX43" fmla="*/ 1009935 w 1123675"/>
              <a:gd name="connsiteY43" fmla="*/ 882555 h 1087272"/>
              <a:gd name="connsiteX44" fmla="*/ 1046329 w 1123675"/>
              <a:gd name="connsiteY44" fmla="*/ 859809 h 1087272"/>
              <a:gd name="connsiteX45" fmla="*/ 1059977 w 1123675"/>
              <a:gd name="connsiteY45" fmla="*/ 850711 h 1087272"/>
              <a:gd name="connsiteX46" fmla="*/ 1078174 w 1123675"/>
              <a:gd name="connsiteY46" fmla="*/ 837063 h 1087272"/>
              <a:gd name="connsiteX47" fmla="*/ 1105469 w 1123675"/>
              <a:gd name="connsiteY47" fmla="*/ 796120 h 1087272"/>
              <a:gd name="connsiteX48" fmla="*/ 1114568 w 1123675"/>
              <a:gd name="connsiteY48" fmla="*/ 718782 h 1087272"/>
              <a:gd name="connsiteX49" fmla="*/ 1123666 w 1123675"/>
              <a:gd name="connsiteY49" fmla="*/ 668741 h 1087272"/>
              <a:gd name="connsiteX50" fmla="*/ 1123666 w 1123675"/>
              <a:gd name="connsiteY50" fmla="*/ 645994 h 1087272"/>
              <a:gd name="connsiteX51" fmla="*/ 1119117 w 1123675"/>
              <a:gd name="connsiteY51" fmla="*/ 605051 h 1087272"/>
              <a:gd name="connsiteX52" fmla="*/ 1119117 w 1123675"/>
              <a:gd name="connsiteY52" fmla="*/ 559558 h 1087272"/>
              <a:gd name="connsiteX53" fmla="*/ 1105469 w 1123675"/>
              <a:gd name="connsiteY53" fmla="*/ 486770 h 1087272"/>
              <a:gd name="connsiteX54" fmla="*/ 1087272 w 1123675"/>
              <a:gd name="connsiteY54" fmla="*/ 409433 h 1087272"/>
              <a:gd name="connsiteX55" fmla="*/ 1082723 w 1123675"/>
              <a:gd name="connsiteY55" fmla="*/ 363941 h 1087272"/>
              <a:gd name="connsiteX56" fmla="*/ 1078174 w 1123675"/>
              <a:gd name="connsiteY56" fmla="*/ 345744 h 1087272"/>
              <a:gd name="connsiteX57" fmla="*/ 1073624 w 1123675"/>
              <a:gd name="connsiteY57" fmla="*/ 327547 h 1087272"/>
              <a:gd name="connsiteX58" fmla="*/ 1069075 w 1123675"/>
              <a:gd name="connsiteY58" fmla="*/ 282054 h 1087272"/>
              <a:gd name="connsiteX59" fmla="*/ 1050878 w 1123675"/>
              <a:gd name="connsiteY59" fmla="*/ 204717 h 1087272"/>
              <a:gd name="connsiteX60" fmla="*/ 1041780 w 1123675"/>
              <a:gd name="connsiteY60" fmla="*/ 150126 h 1087272"/>
              <a:gd name="connsiteX61" fmla="*/ 1032681 w 1123675"/>
              <a:gd name="connsiteY61" fmla="*/ 122830 h 1087272"/>
              <a:gd name="connsiteX62" fmla="*/ 1032681 w 1123675"/>
              <a:gd name="connsiteY62" fmla="*/ 90985 h 1087272"/>
              <a:gd name="connsiteX63" fmla="*/ 1028132 w 1123675"/>
              <a:gd name="connsiteY63" fmla="*/ 0 h 108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23675" h="1087272">
                <a:moveTo>
                  <a:pt x="1028132" y="0"/>
                </a:moveTo>
                <a:lnTo>
                  <a:pt x="987189" y="90985"/>
                </a:lnTo>
                <a:lnTo>
                  <a:pt x="955344" y="186520"/>
                </a:lnTo>
                <a:lnTo>
                  <a:pt x="900753" y="236561"/>
                </a:lnTo>
                <a:lnTo>
                  <a:pt x="791571" y="304800"/>
                </a:lnTo>
                <a:lnTo>
                  <a:pt x="718783" y="363941"/>
                </a:lnTo>
                <a:lnTo>
                  <a:pt x="627798" y="427630"/>
                </a:lnTo>
                <a:lnTo>
                  <a:pt x="564108" y="450376"/>
                </a:lnTo>
                <a:lnTo>
                  <a:pt x="486771" y="441278"/>
                </a:lnTo>
                <a:lnTo>
                  <a:pt x="382138" y="413982"/>
                </a:lnTo>
                <a:lnTo>
                  <a:pt x="309350" y="413982"/>
                </a:lnTo>
                <a:lnTo>
                  <a:pt x="259308" y="441278"/>
                </a:lnTo>
                <a:lnTo>
                  <a:pt x="232012" y="486770"/>
                </a:lnTo>
                <a:lnTo>
                  <a:pt x="204717" y="527714"/>
                </a:lnTo>
                <a:lnTo>
                  <a:pt x="177421" y="559558"/>
                </a:lnTo>
                <a:lnTo>
                  <a:pt x="154675" y="564108"/>
                </a:lnTo>
                <a:lnTo>
                  <a:pt x="95535" y="609600"/>
                </a:lnTo>
                <a:cubicBezTo>
                  <a:pt x="61116" y="639103"/>
                  <a:pt x="69942" y="624391"/>
                  <a:pt x="59141" y="645994"/>
                </a:cubicBezTo>
                <a:lnTo>
                  <a:pt x="40944" y="664191"/>
                </a:lnTo>
                <a:lnTo>
                  <a:pt x="22747" y="736979"/>
                </a:lnTo>
                <a:lnTo>
                  <a:pt x="13648" y="814317"/>
                </a:lnTo>
                <a:lnTo>
                  <a:pt x="9099" y="891654"/>
                </a:lnTo>
                <a:lnTo>
                  <a:pt x="0" y="959893"/>
                </a:lnTo>
                <a:lnTo>
                  <a:pt x="0" y="1014484"/>
                </a:lnTo>
                <a:lnTo>
                  <a:pt x="22747" y="1046329"/>
                </a:lnTo>
                <a:lnTo>
                  <a:pt x="31845" y="1050878"/>
                </a:lnTo>
                <a:lnTo>
                  <a:pt x="104633" y="1078173"/>
                </a:lnTo>
                <a:lnTo>
                  <a:pt x="159224" y="1082723"/>
                </a:lnTo>
                <a:lnTo>
                  <a:pt x="241111" y="1087272"/>
                </a:lnTo>
                <a:lnTo>
                  <a:pt x="300251" y="1087272"/>
                </a:lnTo>
                <a:lnTo>
                  <a:pt x="336645" y="1082723"/>
                </a:lnTo>
                <a:lnTo>
                  <a:pt x="454926" y="1078173"/>
                </a:lnTo>
                <a:lnTo>
                  <a:pt x="518615" y="1073624"/>
                </a:lnTo>
                <a:lnTo>
                  <a:pt x="582305" y="1050878"/>
                </a:lnTo>
                <a:cubicBezTo>
                  <a:pt x="595953" y="1047845"/>
                  <a:pt x="609985" y="1046200"/>
                  <a:pt x="623248" y="1041779"/>
                </a:cubicBezTo>
                <a:cubicBezTo>
                  <a:pt x="628435" y="1040050"/>
                  <a:pt x="632006" y="1035126"/>
                  <a:pt x="636896" y="1032681"/>
                </a:cubicBezTo>
                <a:cubicBezTo>
                  <a:pt x="641185" y="1030537"/>
                  <a:pt x="646092" y="1029913"/>
                  <a:pt x="650544" y="1028132"/>
                </a:cubicBezTo>
                <a:cubicBezTo>
                  <a:pt x="653692" y="1026873"/>
                  <a:pt x="656609" y="1025099"/>
                  <a:pt x="659642" y="1023582"/>
                </a:cubicBezTo>
                <a:lnTo>
                  <a:pt x="746078" y="1009935"/>
                </a:lnTo>
                <a:lnTo>
                  <a:pt x="827965" y="987188"/>
                </a:lnTo>
                <a:lnTo>
                  <a:pt x="864359" y="968991"/>
                </a:lnTo>
                <a:lnTo>
                  <a:pt x="928048" y="932597"/>
                </a:lnTo>
                <a:cubicBezTo>
                  <a:pt x="986475" y="903384"/>
                  <a:pt x="968253" y="919688"/>
                  <a:pt x="991738" y="896203"/>
                </a:cubicBezTo>
                <a:lnTo>
                  <a:pt x="1009935" y="882555"/>
                </a:lnTo>
                <a:cubicBezTo>
                  <a:pt x="1022066" y="874973"/>
                  <a:pt x="1033770" y="866659"/>
                  <a:pt x="1046329" y="859809"/>
                </a:cubicBezTo>
                <a:cubicBezTo>
                  <a:pt x="1061416" y="851580"/>
                  <a:pt x="1059977" y="861067"/>
                  <a:pt x="1059977" y="850711"/>
                </a:cubicBezTo>
                <a:lnTo>
                  <a:pt x="1078174" y="837063"/>
                </a:lnTo>
                <a:lnTo>
                  <a:pt x="1105469" y="796120"/>
                </a:lnTo>
                <a:lnTo>
                  <a:pt x="1114568" y="718782"/>
                </a:lnTo>
                <a:cubicBezTo>
                  <a:pt x="1124324" y="674879"/>
                  <a:pt x="1123666" y="691820"/>
                  <a:pt x="1123666" y="668741"/>
                </a:cubicBezTo>
                <a:lnTo>
                  <a:pt x="1123666" y="645994"/>
                </a:lnTo>
                <a:lnTo>
                  <a:pt x="1119117" y="605051"/>
                </a:lnTo>
                <a:lnTo>
                  <a:pt x="1119117" y="559558"/>
                </a:lnTo>
                <a:lnTo>
                  <a:pt x="1105469" y="486770"/>
                </a:lnTo>
                <a:lnTo>
                  <a:pt x="1087272" y="409433"/>
                </a:lnTo>
                <a:cubicBezTo>
                  <a:pt x="1085756" y="394269"/>
                  <a:pt x="1085040" y="379003"/>
                  <a:pt x="1082723" y="363941"/>
                </a:cubicBezTo>
                <a:cubicBezTo>
                  <a:pt x="1077695" y="331254"/>
                  <a:pt x="1078174" y="360654"/>
                  <a:pt x="1078174" y="345744"/>
                </a:cubicBezTo>
                <a:lnTo>
                  <a:pt x="1073624" y="327547"/>
                </a:lnTo>
                <a:lnTo>
                  <a:pt x="1069075" y="282054"/>
                </a:lnTo>
                <a:lnTo>
                  <a:pt x="1050878" y="204717"/>
                </a:lnTo>
                <a:lnTo>
                  <a:pt x="1041780" y="150126"/>
                </a:lnTo>
                <a:lnTo>
                  <a:pt x="1032681" y="122830"/>
                </a:lnTo>
                <a:lnTo>
                  <a:pt x="1032681" y="90985"/>
                </a:lnTo>
                <a:lnTo>
                  <a:pt x="1028132" y="0"/>
                </a:lnTo>
                <a:close/>
              </a:path>
            </a:pathLst>
          </a:custGeom>
          <a:solidFill>
            <a:srgbClr val="00B050">
              <a:alpha val="15000"/>
            </a:srgb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212120" y="4534493"/>
            <a:ext cx="1736865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B050"/>
                </a:solidFill>
                <a:latin typeface="Helvetica Neue" panose="020B0604020202020204" charset="0"/>
              </a:rPr>
              <a:t>Closed convective cells</a:t>
            </a:r>
            <a:endParaRPr lang="en-US" sz="1800" dirty="0">
              <a:solidFill>
                <a:srgbClr val="00B050"/>
              </a:solidFill>
              <a:latin typeface="Helvetica Neue" panose="020B060402020202020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56955" y="3539643"/>
            <a:ext cx="1720210" cy="1026520"/>
          </a:xfrm>
          <a:prstGeom prst="straightConnector1">
            <a:avLst/>
          </a:prstGeom>
          <a:ln w="31750">
            <a:solidFill>
              <a:srgbClr val="0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2612337" y="3516046"/>
            <a:ext cx="1304014" cy="1144987"/>
          </a:xfrm>
          <a:custGeom>
            <a:avLst/>
            <a:gdLst>
              <a:gd name="connsiteX0" fmla="*/ 970059 w 1304014"/>
              <a:gd name="connsiteY0" fmla="*/ 0 h 1144987"/>
              <a:gd name="connsiteX1" fmla="*/ 803082 w 1304014"/>
              <a:gd name="connsiteY1" fmla="*/ 95415 h 1144987"/>
              <a:gd name="connsiteX2" fmla="*/ 659958 w 1304014"/>
              <a:gd name="connsiteY2" fmla="*/ 159026 h 1144987"/>
              <a:gd name="connsiteX3" fmla="*/ 413468 w 1304014"/>
              <a:gd name="connsiteY3" fmla="*/ 174928 h 1144987"/>
              <a:gd name="connsiteX4" fmla="*/ 230588 w 1304014"/>
              <a:gd name="connsiteY4" fmla="*/ 214685 h 1144987"/>
              <a:gd name="connsiteX5" fmla="*/ 79513 w 1304014"/>
              <a:gd name="connsiteY5" fmla="*/ 246490 h 1144987"/>
              <a:gd name="connsiteX6" fmla="*/ 0 w 1304014"/>
              <a:gd name="connsiteY6" fmla="*/ 310100 h 1144987"/>
              <a:gd name="connsiteX7" fmla="*/ 7951 w 1304014"/>
              <a:gd name="connsiteY7" fmla="*/ 485029 h 1144987"/>
              <a:gd name="connsiteX8" fmla="*/ 39757 w 1304014"/>
              <a:gd name="connsiteY8" fmla="*/ 628153 h 1144987"/>
              <a:gd name="connsiteX9" fmla="*/ 95416 w 1304014"/>
              <a:gd name="connsiteY9" fmla="*/ 818984 h 1144987"/>
              <a:gd name="connsiteX10" fmla="*/ 190831 w 1304014"/>
              <a:gd name="connsiteY10" fmla="*/ 985961 h 1144987"/>
              <a:gd name="connsiteX11" fmla="*/ 349857 w 1304014"/>
              <a:gd name="connsiteY11" fmla="*/ 1121133 h 1144987"/>
              <a:gd name="connsiteX12" fmla="*/ 461176 w 1304014"/>
              <a:gd name="connsiteY12" fmla="*/ 1144987 h 1144987"/>
              <a:gd name="connsiteX13" fmla="*/ 596348 w 1304014"/>
              <a:gd name="connsiteY13" fmla="*/ 1129085 h 1144987"/>
              <a:gd name="connsiteX14" fmla="*/ 771277 w 1304014"/>
              <a:gd name="connsiteY14" fmla="*/ 1049572 h 1144987"/>
              <a:gd name="connsiteX15" fmla="*/ 930303 w 1304014"/>
              <a:gd name="connsiteY15" fmla="*/ 970059 h 1144987"/>
              <a:gd name="connsiteX16" fmla="*/ 1129085 w 1304014"/>
              <a:gd name="connsiteY16" fmla="*/ 890546 h 1144987"/>
              <a:gd name="connsiteX17" fmla="*/ 1232452 w 1304014"/>
              <a:gd name="connsiteY17" fmla="*/ 850789 h 1144987"/>
              <a:gd name="connsiteX18" fmla="*/ 1272209 w 1304014"/>
              <a:gd name="connsiteY18" fmla="*/ 795130 h 1144987"/>
              <a:gd name="connsiteX19" fmla="*/ 1304014 w 1304014"/>
              <a:gd name="connsiteY19" fmla="*/ 691763 h 1144987"/>
              <a:gd name="connsiteX20" fmla="*/ 1304014 w 1304014"/>
              <a:gd name="connsiteY20" fmla="*/ 612250 h 1144987"/>
              <a:gd name="connsiteX21" fmla="*/ 1288111 w 1304014"/>
              <a:gd name="connsiteY21" fmla="*/ 556591 h 1144987"/>
              <a:gd name="connsiteX22" fmla="*/ 1240403 w 1304014"/>
              <a:gd name="connsiteY22" fmla="*/ 461175 h 1144987"/>
              <a:gd name="connsiteX23" fmla="*/ 1184744 w 1304014"/>
              <a:gd name="connsiteY23" fmla="*/ 373711 h 1144987"/>
              <a:gd name="connsiteX24" fmla="*/ 1184744 w 1304014"/>
              <a:gd name="connsiteY24" fmla="*/ 373711 h 1144987"/>
              <a:gd name="connsiteX25" fmla="*/ 1105231 w 1304014"/>
              <a:gd name="connsiteY25" fmla="*/ 230587 h 1144987"/>
              <a:gd name="connsiteX26" fmla="*/ 1073426 w 1304014"/>
              <a:gd name="connsiteY26" fmla="*/ 151074 h 1144987"/>
              <a:gd name="connsiteX27" fmla="*/ 1025718 w 1304014"/>
              <a:gd name="connsiteY27" fmla="*/ 47707 h 1144987"/>
              <a:gd name="connsiteX28" fmla="*/ 970059 w 1304014"/>
              <a:gd name="connsiteY28" fmla="*/ 0 h 114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304014" h="1144987">
                <a:moveTo>
                  <a:pt x="970059" y="0"/>
                </a:moveTo>
                <a:lnTo>
                  <a:pt x="803082" y="95415"/>
                </a:lnTo>
                <a:lnTo>
                  <a:pt x="659958" y="159026"/>
                </a:lnTo>
                <a:lnTo>
                  <a:pt x="413468" y="174928"/>
                </a:lnTo>
                <a:lnTo>
                  <a:pt x="230588" y="214685"/>
                </a:lnTo>
                <a:lnTo>
                  <a:pt x="79513" y="246490"/>
                </a:lnTo>
                <a:lnTo>
                  <a:pt x="0" y="310100"/>
                </a:lnTo>
                <a:lnTo>
                  <a:pt x="7951" y="485029"/>
                </a:lnTo>
                <a:lnTo>
                  <a:pt x="39757" y="628153"/>
                </a:lnTo>
                <a:lnTo>
                  <a:pt x="95416" y="818984"/>
                </a:lnTo>
                <a:lnTo>
                  <a:pt x="190831" y="985961"/>
                </a:lnTo>
                <a:lnTo>
                  <a:pt x="349857" y="1121133"/>
                </a:lnTo>
                <a:lnTo>
                  <a:pt x="461176" y="1144987"/>
                </a:lnTo>
                <a:lnTo>
                  <a:pt x="596348" y="1129085"/>
                </a:lnTo>
                <a:lnTo>
                  <a:pt x="771277" y="1049572"/>
                </a:lnTo>
                <a:lnTo>
                  <a:pt x="930303" y="970059"/>
                </a:lnTo>
                <a:lnTo>
                  <a:pt x="1129085" y="890546"/>
                </a:lnTo>
                <a:lnTo>
                  <a:pt x="1232452" y="850789"/>
                </a:lnTo>
                <a:lnTo>
                  <a:pt x="1272209" y="795130"/>
                </a:lnTo>
                <a:lnTo>
                  <a:pt x="1304014" y="691763"/>
                </a:lnTo>
                <a:lnTo>
                  <a:pt x="1304014" y="612250"/>
                </a:lnTo>
                <a:lnTo>
                  <a:pt x="1288111" y="556591"/>
                </a:lnTo>
                <a:lnTo>
                  <a:pt x="1240403" y="461175"/>
                </a:lnTo>
                <a:cubicBezTo>
                  <a:pt x="1183224" y="379491"/>
                  <a:pt x="1184744" y="414015"/>
                  <a:pt x="1184744" y="373711"/>
                </a:cubicBezTo>
                <a:lnTo>
                  <a:pt x="1184744" y="373711"/>
                </a:lnTo>
                <a:lnTo>
                  <a:pt x="1105231" y="230587"/>
                </a:lnTo>
                <a:lnTo>
                  <a:pt x="1073426" y="151074"/>
                </a:lnTo>
                <a:lnTo>
                  <a:pt x="1025718" y="47707"/>
                </a:lnTo>
                <a:lnTo>
                  <a:pt x="970059" y="0"/>
                </a:lnTo>
                <a:close/>
              </a:path>
            </a:pathLst>
          </a:custGeom>
          <a:solidFill>
            <a:srgbClr val="FFC000">
              <a:alpha val="15000"/>
            </a:srgb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57851" y="5472399"/>
            <a:ext cx="1736865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C000"/>
                </a:solidFill>
                <a:latin typeface="Helvetica Neue" panose="020B0604020202020204" charset="0"/>
              </a:rPr>
              <a:t>Larger, open cells</a:t>
            </a:r>
            <a:endParaRPr lang="en-US" sz="1800" dirty="0">
              <a:solidFill>
                <a:srgbClr val="FFC000"/>
              </a:solidFill>
              <a:latin typeface="Helvetica Neue" panose="020B0604020202020204" charset="0"/>
            </a:endParaRP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H="1" flipV="1">
            <a:off x="3607106" y="4508095"/>
            <a:ext cx="1019178" cy="964304"/>
          </a:xfrm>
          <a:prstGeom prst="straightConnector1">
            <a:avLst/>
          </a:prstGeom>
          <a:ln w="317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" y="54306"/>
            <a:ext cx="2703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Helvetica Neue" panose="020B0604020202020204" charset="0"/>
              </a:rPr>
              <a:t>MODIS visible image from</a:t>
            </a:r>
            <a:br>
              <a:rPr lang="en-US" sz="1600" dirty="0" smtClean="0">
                <a:solidFill>
                  <a:schemeClr val="bg1"/>
                </a:solidFill>
                <a:latin typeface="Helvetica Neue" panose="020B060402020202020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Helvetica Neue" panose="020B0604020202020204" charset="0"/>
              </a:rPr>
              <a:t>28 March 2020 at ~11 UTC</a:t>
            </a:r>
            <a:endParaRPr lang="en-US" sz="1600" dirty="0">
              <a:solidFill>
                <a:schemeClr val="bg1"/>
              </a:solidFill>
              <a:latin typeface="Helvetica Neue" panose="020B0604020202020204" charset="0"/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65307" y="5685032"/>
            <a:ext cx="365760" cy="365760"/>
          </a:xfrm>
          <a:prstGeom prst="star5">
            <a:avLst/>
          </a:prstGeom>
          <a:solidFill>
            <a:srgbClr val="FF99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30838" y="5432076"/>
            <a:ext cx="1358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" panose="020B0604020202020204" charset="0"/>
              </a:rPr>
              <a:t>Location of Andenes, Norway</a:t>
            </a:r>
            <a:endParaRPr lang="en-US" sz="1600" dirty="0">
              <a:latin typeface="Helvetica Neue" panose="020B0604020202020204" charset="0"/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3208693" y="4535380"/>
            <a:ext cx="182880" cy="182880"/>
          </a:xfrm>
          <a:prstGeom prst="star5">
            <a:avLst/>
          </a:prstGeom>
          <a:solidFill>
            <a:srgbClr val="FF99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3526533" y="1028304"/>
            <a:ext cx="0" cy="382800"/>
          </a:xfrm>
          <a:prstGeom prst="straightConnector1">
            <a:avLst/>
          </a:prstGeom>
          <a:ln w="317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14308" y="1297389"/>
            <a:ext cx="318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 smtClean="0">
                <a:solidFill>
                  <a:schemeClr val="bg1"/>
                </a:solidFill>
              </a:rPr>
              <a:t>Intercomparison</a:t>
            </a:r>
            <a:r>
              <a:rPr lang="en-US" b="1" dirty="0" smtClean="0"/>
              <a:t>	</a:t>
            </a:r>
            <a:r>
              <a:rPr lang="en-US" b="1" dirty="0" smtClean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5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Impact of Strawman </a:t>
            </a:r>
            <a:r>
              <a:rPr lang="en-US" sz="2800" dirty="0" err="1" smtClean="0"/>
              <a:t>Intercomparison</a:t>
            </a:r>
            <a:r>
              <a:rPr lang="en-US" sz="2800" dirty="0" smtClean="0"/>
              <a:t> domain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 smtClean="0">
                <a:solidFill>
                  <a:schemeClr val="bg1"/>
                </a:solidFill>
              </a:rPr>
              <a:t>Intercomparison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60" y="694641"/>
            <a:ext cx="566928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8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Impact of Strawman </a:t>
            </a:r>
            <a:r>
              <a:rPr lang="en-US" sz="2800" dirty="0" err="1" smtClean="0"/>
              <a:t>Intercomparison</a:t>
            </a:r>
            <a:r>
              <a:rPr lang="en-US" sz="2800" dirty="0" smtClean="0"/>
              <a:t> domain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 smtClean="0">
                <a:solidFill>
                  <a:schemeClr val="bg1"/>
                </a:solidFill>
              </a:rPr>
              <a:t>Intercomparison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12192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9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Impact of Prognostic </a:t>
            </a:r>
            <a:r>
              <a:rPr lang="en-US" sz="2800" i="1" dirty="0" smtClean="0"/>
              <a:t>N</a:t>
            </a:r>
            <a:r>
              <a:rPr lang="en-US" sz="2800" i="1" baseline="-25000" dirty="0" smtClean="0"/>
              <a:t>i</a:t>
            </a:r>
            <a:endParaRPr lang="en-US" sz="2800" i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 smtClean="0">
                <a:solidFill>
                  <a:schemeClr val="bg1"/>
                </a:solidFill>
              </a:rPr>
              <a:t>Intercomparison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60" y="701755"/>
            <a:ext cx="566928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Impact of Prognostic </a:t>
            </a:r>
            <a:r>
              <a:rPr lang="en-US" sz="2800" i="1" dirty="0"/>
              <a:t>N</a:t>
            </a:r>
            <a:r>
              <a:rPr lang="en-US" sz="2800" i="1" baseline="-25000" dirty="0"/>
              <a:t>i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 smtClean="0">
                <a:solidFill>
                  <a:schemeClr val="bg1"/>
                </a:solidFill>
              </a:rPr>
              <a:t>Intercomparison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12192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4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Impact of </a:t>
            </a:r>
            <a:r>
              <a:rPr lang="en-US" sz="2800" dirty="0"/>
              <a:t>n</a:t>
            </a:r>
            <a:r>
              <a:rPr lang="en-US" sz="2800" dirty="0" smtClean="0"/>
              <a:t>udging options</a:t>
            </a:r>
            <a:endParaRPr lang="en-US" sz="2800" i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 smtClean="0">
                <a:solidFill>
                  <a:schemeClr val="bg1"/>
                </a:solidFill>
              </a:rPr>
              <a:t>Intercomparison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60" y="701758"/>
            <a:ext cx="566928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4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Impact of </a:t>
            </a:r>
            <a:r>
              <a:rPr lang="en-US" sz="2800" dirty="0"/>
              <a:t>n</a:t>
            </a:r>
            <a:r>
              <a:rPr lang="en-US" sz="2800" dirty="0" smtClean="0"/>
              <a:t>udging options</a:t>
            </a:r>
            <a:endParaRPr lang="en-US" sz="2800" i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 smtClean="0">
                <a:solidFill>
                  <a:schemeClr val="bg1"/>
                </a:solidFill>
              </a:rPr>
              <a:t>Intercomparison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041" y="1672970"/>
            <a:ext cx="5911959" cy="3474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2970"/>
            <a:ext cx="5911959" cy="3474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0041" y="875071"/>
            <a:ext cx="5832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Sensitivity minus Control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872299"/>
            <a:ext cx="591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Absolute magnitudes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730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Impact of </a:t>
            </a:r>
            <a:r>
              <a:rPr lang="en-US" sz="2800" dirty="0" smtClean="0"/>
              <a:t>SST</a:t>
            </a:r>
            <a:endParaRPr lang="en-US" sz="2800" i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 smtClean="0">
                <a:solidFill>
                  <a:schemeClr val="bg1"/>
                </a:solidFill>
              </a:rPr>
              <a:t>Intercomparison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60" y="698091"/>
            <a:ext cx="566928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>
                <a:solidFill>
                  <a:schemeClr val="bg1"/>
                </a:solidFill>
              </a:rPr>
              <a:t>Intercomparison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4" y="1359304"/>
            <a:ext cx="7315215" cy="4572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/>
          <a:stretch/>
        </p:blipFill>
        <p:spPr>
          <a:xfrm>
            <a:off x="6135330" y="1359304"/>
            <a:ext cx="6913982" cy="457200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52007"/>
          </a:xfrm>
        </p:spPr>
        <p:txBody>
          <a:bodyPr/>
          <a:lstStyle/>
          <a:p>
            <a:pPr algn="ctr"/>
            <a:r>
              <a:rPr lang="en-US" sz="2800" dirty="0" smtClean="0"/>
              <a:t>Strong updraft regions correlate with high LWP</a:t>
            </a:r>
            <a:endParaRPr lang="en-US" sz="28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57693" y="829594"/>
            <a:ext cx="3174140" cy="7226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000000"/>
                </a:solidFill>
              </a:rPr>
              <a:t>LWP (g/m2)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350454" y="851105"/>
            <a:ext cx="3174140" cy="7226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 dirty="0">
                <a:solidFill>
                  <a:srgbClr val="000000"/>
                </a:solidFill>
              </a:rPr>
              <a:t>W</a:t>
            </a:r>
            <a:r>
              <a:rPr lang="en-US" dirty="0" smtClean="0">
                <a:solidFill>
                  <a:srgbClr val="000000"/>
                </a:solidFill>
              </a:rPr>
              <a:t> (m/s)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429112" y="5839433"/>
            <a:ext cx="3174140" cy="7226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000000"/>
                </a:solidFill>
              </a:rPr>
              <a:t>z</a:t>
            </a:r>
            <a:r>
              <a:rPr lang="en-US" sz="3200" dirty="0" smtClean="0">
                <a:solidFill>
                  <a:srgbClr val="000000"/>
                </a:solidFill>
              </a:rPr>
              <a:t> ~ 1500 m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4443" y="5839433"/>
            <a:ext cx="5120640" cy="7226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Cells now span ~20-40 km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5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2;p36">
            <a:extLst>
              <a:ext uri="{FF2B5EF4-FFF2-40B4-BE49-F238E27FC236}">
                <a16:creationId xmlns:a16="http://schemas.microsoft.com/office/drawing/2014/main" id="{4E97EECF-B85C-E945-A179-54C961DCDE1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3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500" dirty="0" smtClean="0">
                <a:solidFill>
                  <a:schemeClr val="bg1"/>
                </a:solidFill>
              </a:rPr>
              <a:t>The Cold-Air Outbreaks in the Marine Boundary Layer Experiment (COMBLE )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9636" y="816937"/>
            <a:ext cx="117923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Helvetica Neue" panose="020B0604020202020204" charset="0"/>
              </a:rPr>
              <a:t>Measurements conducted from 1 Dec 2019 – 31 May 2020 around Norwegian Sea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Helvetica Neue" panose="020B0604020202020204" charset="0"/>
              </a:rPr>
              <a:t>Overall goal: quantify properties of shallow convective clouds that develop during CAOs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Helvetica Neue" panose="020B0604020202020204" charset="0"/>
              </a:rPr>
              <a:t>~18% of campaign hours experienced CAO conditions at </a:t>
            </a:r>
            <a:r>
              <a:rPr lang="en-US" sz="2000" dirty="0" err="1" smtClean="0">
                <a:latin typeface="Helvetica Neue" panose="020B0604020202020204" charset="0"/>
              </a:rPr>
              <a:t>Andenes</a:t>
            </a:r>
            <a:r>
              <a:rPr lang="en-US" sz="2000" dirty="0" smtClean="0">
                <a:latin typeface="Helvetica Neue" panose="020B0604020202020204" charset="0"/>
              </a:rPr>
              <a:t>, with several strong events</a:t>
            </a:r>
            <a:endParaRPr lang="en-US" sz="2400" dirty="0">
              <a:latin typeface="Helvetica Neue" panose="020B0604020202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8" t="10094" r="7773" b="25041"/>
          <a:stretch/>
        </p:blipFill>
        <p:spPr>
          <a:xfrm>
            <a:off x="1612543" y="2341126"/>
            <a:ext cx="3347499" cy="3967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0082" r="14643" b="3166"/>
          <a:stretch/>
        </p:blipFill>
        <p:spPr>
          <a:xfrm>
            <a:off x="5337116" y="2267576"/>
            <a:ext cx="6699594" cy="411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>
                <a:solidFill>
                  <a:schemeClr val="bg1"/>
                </a:solidFill>
              </a:rPr>
              <a:t>Intercomparison</a:t>
            </a:r>
            <a:r>
              <a:rPr lang="en-US" b="1" dirty="0"/>
              <a:t>	</a:t>
            </a:r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8704" y="3951369"/>
            <a:ext cx="2193530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Case of interest:</a:t>
            </a:r>
            <a:br>
              <a:rPr lang="en-US" sz="2000" b="1" dirty="0" smtClean="0">
                <a:solidFill>
                  <a:srgbClr val="00B050"/>
                </a:solidFill>
              </a:rPr>
            </a:br>
            <a:r>
              <a:rPr lang="en-US" sz="2000" b="1" dirty="0" smtClean="0">
                <a:solidFill>
                  <a:srgbClr val="00B050"/>
                </a:solidFill>
              </a:rPr>
              <a:t>13 March 2020</a:t>
            </a:r>
            <a:endParaRPr 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3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62"/>
          <a:stretch/>
        </p:blipFill>
        <p:spPr>
          <a:xfrm>
            <a:off x="5782004" y="1380918"/>
            <a:ext cx="5655385" cy="4937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52007"/>
          </a:xfrm>
        </p:spPr>
        <p:txBody>
          <a:bodyPr/>
          <a:lstStyle/>
          <a:p>
            <a:pPr algn="ctr"/>
            <a:r>
              <a:rPr lang="en-US" sz="2800" dirty="0" err="1" smtClean="0"/>
              <a:t>Lagrangian</a:t>
            </a:r>
            <a:r>
              <a:rPr lang="en-US" sz="2800" dirty="0" smtClean="0"/>
              <a:t> large-eddy simulation (LES) approach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93470" y="830756"/>
            <a:ext cx="50620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 err="1" smtClean="0"/>
              <a:t>Lagrangian</a:t>
            </a:r>
            <a:r>
              <a:rPr lang="en-US" sz="2000" dirty="0" smtClean="0"/>
              <a:t> perspective: following BL flow computed along ERA5 trajectory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Hourly </a:t>
            </a:r>
            <a:r>
              <a:rPr lang="en-US" sz="2000" dirty="0" err="1" smtClean="0"/>
              <a:t>sfc</a:t>
            </a:r>
            <a:r>
              <a:rPr lang="en-US" sz="2000" dirty="0"/>
              <a:t> </a:t>
            </a:r>
            <a:r>
              <a:rPr lang="en-US" sz="2000" dirty="0" smtClean="0"/>
              <a:t>&amp; large-scale conditions from ERA5 to represent “moving” domain (Galilean transformation)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Begin 13 March 00 UTC (ice edge), end 13 March 18 UTC (</a:t>
            </a:r>
            <a:r>
              <a:rPr lang="en-US" sz="2000" dirty="0" err="1" smtClean="0"/>
              <a:t>Andenes</a:t>
            </a:r>
            <a:r>
              <a:rPr lang="en-US" sz="2000" dirty="0" smtClean="0"/>
              <a:t>)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Key physics: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Morrison MP w/ total ice nucleation rate following prior Arctic </a:t>
            </a:r>
            <a:r>
              <a:rPr lang="en-US" sz="2000" dirty="0" err="1" smtClean="0"/>
              <a:t>intercomparison</a:t>
            </a:r>
            <a:r>
              <a:rPr lang="en-US" sz="2000" dirty="0" smtClean="0"/>
              <a:t> studies [Morrison et al. (2011) and </a:t>
            </a:r>
            <a:r>
              <a:rPr lang="en-US" sz="2000" dirty="0" err="1" smtClean="0"/>
              <a:t>Ovchinnikov</a:t>
            </a:r>
            <a:r>
              <a:rPr lang="en-US" sz="2000" dirty="0" smtClean="0"/>
              <a:t> et al. (2014)]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RRMTG LW radiation, revised </a:t>
            </a:r>
            <a:r>
              <a:rPr lang="en-US" sz="2000" dirty="0"/>
              <a:t>MM5 </a:t>
            </a:r>
            <a:r>
              <a:rPr lang="en-US" sz="2000" dirty="0" err="1" smtClean="0"/>
              <a:t>sfc</a:t>
            </a:r>
            <a:r>
              <a:rPr lang="en-US" sz="2000" dirty="0" smtClean="0"/>
              <a:t>. </a:t>
            </a:r>
            <a:r>
              <a:rPr lang="en-US" sz="2000" dirty="0"/>
              <a:t>layer </a:t>
            </a:r>
            <a:r>
              <a:rPr lang="en-US" sz="2000" dirty="0" smtClean="0"/>
              <a:t>physics (M-O theory, Charnock)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3D </a:t>
            </a:r>
            <a:r>
              <a:rPr lang="en-US" sz="2000" dirty="0" err="1" smtClean="0"/>
              <a:t>Deardorff</a:t>
            </a:r>
            <a:r>
              <a:rPr lang="en-US" sz="2000" dirty="0" smtClean="0"/>
              <a:t> TKE SGS model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5576264" y="783187"/>
            <a:ext cx="411480" cy="411480"/>
          </a:xfrm>
          <a:prstGeom prst="star5">
            <a:avLst/>
          </a:prstGeom>
          <a:solidFill>
            <a:srgbClr val="FF99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63945" y="838258"/>
            <a:ext cx="3678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Start of Lagrangian domain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 rot="4178751">
            <a:off x="7346912" y="3395341"/>
            <a:ext cx="1891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LES domain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046090" y="2310155"/>
            <a:ext cx="763613" cy="2075032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5-Point Star 4"/>
          <p:cNvSpPr/>
          <p:nvPr/>
        </p:nvSpPr>
        <p:spPr>
          <a:xfrm>
            <a:off x="7908930" y="2138886"/>
            <a:ext cx="274320" cy="274320"/>
          </a:xfrm>
          <a:prstGeom prst="star5">
            <a:avLst/>
          </a:prstGeom>
          <a:solidFill>
            <a:srgbClr val="FF99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742925" y="813636"/>
            <a:ext cx="163581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–  </a:t>
            </a:r>
            <a:r>
              <a:rPr lang="en-US" sz="2000" dirty="0" smtClean="0">
                <a:solidFill>
                  <a:srgbClr val="00B0F0"/>
                </a:solidFill>
              </a:rPr>
              <a:t>Ice edge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>
                <a:solidFill>
                  <a:schemeClr val="bg1"/>
                </a:solidFill>
              </a:rPr>
              <a:t>Intercomparison</a:t>
            </a:r>
            <a:r>
              <a:rPr lang="en-US" b="1" dirty="0"/>
              <a:t>	</a:t>
            </a:r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928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52007"/>
          </a:xfrm>
        </p:spPr>
        <p:txBody>
          <a:bodyPr/>
          <a:lstStyle/>
          <a:p>
            <a:pPr algn="ctr"/>
            <a:r>
              <a:rPr lang="en-US" sz="2800" dirty="0" err="1" smtClean="0"/>
              <a:t>Lagrangian</a:t>
            </a:r>
            <a:r>
              <a:rPr lang="en-US" sz="2800" dirty="0" smtClean="0"/>
              <a:t> large-eddy simulation (LES) approach</a:t>
            </a:r>
            <a:endParaRPr lang="en-US" sz="2800" dirty="0"/>
          </a:p>
        </p:txBody>
      </p:sp>
      <p:sp>
        <p:nvSpPr>
          <p:cNvPr id="12" name="5-Point Star 11"/>
          <p:cNvSpPr/>
          <p:nvPr/>
        </p:nvSpPr>
        <p:spPr>
          <a:xfrm>
            <a:off x="5576264" y="783187"/>
            <a:ext cx="411480" cy="411480"/>
          </a:xfrm>
          <a:prstGeom prst="star5">
            <a:avLst/>
          </a:prstGeom>
          <a:solidFill>
            <a:srgbClr val="FF99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63945" y="838258"/>
            <a:ext cx="3678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Start of Lagrangian domain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9742925" y="813636"/>
            <a:ext cx="163581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–  </a:t>
            </a:r>
            <a:r>
              <a:rPr lang="en-US" sz="2000" dirty="0" smtClean="0">
                <a:solidFill>
                  <a:srgbClr val="00B0F0"/>
                </a:solidFill>
              </a:rPr>
              <a:t>Ice edge</a:t>
            </a:r>
            <a:endParaRPr lang="en-US" sz="2000" dirty="0">
              <a:solidFill>
                <a:srgbClr val="00B0F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62"/>
          <a:stretch/>
        </p:blipFill>
        <p:spPr>
          <a:xfrm>
            <a:off x="5782004" y="1380918"/>
            <a:ext cx="5655385" cy="49377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4178751">
            <a:off x="7346912" y="3395341"/>
            <a:ext cx="1891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LES domain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046090" y="2310155"/>
            <a:ext cx="763613" cy="2075032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5-Point Star 22"/>
          <p:cNvSpPr/>
          <p:nvPr/>
        </p:nvSpPr>
        <p:spPr>
          <a:xfrm>
            <a:off x="7908930" y="2138886"/>
            <a:ext cx="274320" cy="274320"/>
          </a:xfrm>
          <a:prstGeom prst="star5">
            <a:avLst/>
          </a:prstGeom>
          <a:solidFill>
            <a:srgbClr val="FF99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>
                <a:solidFill>
                  <a:schemeClr val="bg1"/>
                </a:solidFill>
              </a:rPr>
              <a:t>Intercomparison</a:t>
            </a:r>
            <a:r>
              <a:rPr lang="en-US" b="1" dirty="0"/>
              <a:t>	</a:t>
            </a:r>
            <a:r>
              <a:rPr lang="en-US" b="1" dirty="0" smtClean="0">
                <a:solidFill>
                  <a:schemeClr val="bg1"/>
                </a:solidFill>
              </a:rPr>
              <a:t>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434" y="999670"/>
            <a:ext cx="488229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Two main configurations: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	1. Single domain: </a:t>
            </a:r>
            <a:r>
              <a:rPr lang="en-US" sz="2000" dirty="0" smtClean="0"/>
              <a:t>Doubly periodic</a:t>
            </a:r>
            <a:br>
              <a:rPr lang="en-US" sz="2000" dirty="0" smtClean="0"/>
            </a:br>
            <a:r>
              <a:rPr lang="en-US" sz="2000" dirty="0" smtClean="0"/>
              <a:t>            BC, </a:t>
            </a:r>
            <a:r>
              <a:rPr lang="el-GR" sz="2000" dirty="0" smtClean="0"/>
              <a:t>Δ</a:t>
            </a:r>
            <a:r>
              <a:rPr lang="en-US" sz="2000" dirty="0" smtClean="0"/>
              <a:t>x=</a:t>
            </a:r>
            <a:r>
              <a:rPr lang="el-GR" sz="2000" dirty="0" smtClean="0"/>
              <a:t>Δ</a:t>
            </a:r>
            <a:r>
              <a:rPr lang="en-US" sz="2000" dirty="0" smtClean="0"/>
              <a:t>y=90 m, </a:t>
            </a:r>
            <a:r>
              <a:rPr lang="el-GR" sz="2000" dirty="0" smtClean="0"/>
              <a:t>Δ</a:t>
            </a:r>
            <a:r>
              <a:rPr lang="en-US" sz="2000" dirty="0" smtClean="0"/>
              <a:t>z=100 m,</a:t>
            </a:r>
            <a:br>
              <a:rPr lang="en-US" sz="2000" dirty="0" smtClean="0"/>
            </a:br>
            <a:r>
              <a:rPr lang="en-US" sz="2000" dirty="0" smtClean="0"/>
              <a:t>            22.5x22.5x9 km; used as a</a:t>
            </a:r>
            <a:br>
              <a:rPr lang="en-US" sz="2000" dirty="0" smtClean="0"/>
            </a:br>
            <a:r>
              <a:rPr lang="en-US" sz="2000" dirty="0" smtClean="0"/>
              <a:t>            “testbed” for sensitivities</a:t>
            </a:r>
            <a:br>
              <a:rPr lang="en-US" sz="2000" dirty="0" smtClean="0"/>
            </a:br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000000">
                    <a:alpha val="60000"/>
                  </a:srgbClr>
                </a:solidFill>
              </a:rPr>
              <a:t>2. Two domains: Periodic outer,</a:t>
            </a:r>
            <a:br>
              <a:rPr lang="en-US" sz="2000" dirty="0" smtClean="0">
                <a:solidFill>
                  <a:srgbClr val="000000">
                    <a:alpha val="60000"/>
                  </a:srgbClr>
                </a:solidFill>
              </a:rPr>
            </a:br>
            <a:r>
              <a:rPr lang="en-US" sz="2000" dirty="0" smtClean="0">
                <a:solidFill>
                  <a:srgbClr val="000000">
                    <a:alpha val="60000"/>
                  </a:srgbClr>
                </a:solidFill>
              </a:rPr>
              <a:t>            </a:t>
            </a:r>
            <a:r>
              <a:rPr lang="el-GR" sz="2000" dirty="0" smtClean="0">
                <a:solidFill>
                  <a:srgbClr val="000000">
                    <a:alpha val="60000"/>
                  </a:srgbClr>
                </a:solidFill>
              </a:rPr>
              <a:t>Δ</a:t>
            </a:r>
            <a:r>
              <a:rPr lang="en-US" sz="2000" dirty="0" smtClean="0">
                <a:solidFill>
                  <a:srgbClr val="000000">
                    <a:alpha val="60000"/>
                  </a:srgbClr>
                </a:solidFill>
              </a:rPr>
              <a:t>x=</a:t>
            </a:r>
            <a:r>
              <a:rPr lang="el-GR" sz="2000" dirty="0" smtClean="0">
                <a:solidFill>
                  <a:srgbClr val="000000">
                    <a:alpha val="60000"/>
                  </a:srgbClr>
                </a:solidFill>
              </a:rPr>
              <a:t>Δ</a:t>
            </a:r>
            <a:r>
              <a:rPr lang="en-US" sz="2000" dirty="0" smtClean="0">
                <a:solidFill>
                  <a:srgbClr val="000000">
                    <a:alpha val="60000"/>
                  </a:srgbClr>
                </a:solidFill>
              </a:rPr>
              <a:t>y=90 / 30 m, </a:t>
            </a:r>
            <a:r>
              <a:rPr lang="el-GR" sz="2000" dirty="0" smtClean="0">
                <a:solidFill>
                  <a:srgbClr val="000000">
                    <a:alpha val="60000"/>
                  </a:srgbClr>
                </a:solidFill>
              </a:rPr>
              <a:t>Δ</a:t>
            </a:r>
            <a:r>
              <a:rPr lang="en-US" sz="2000" dirty="0" smtClean="0">
                <a:solidFill>
                  <a:srgbClr val="000000">
                    <a:alpha val="60000"/>
                  </a:srgbClr>
                </a:solidFill>
              </a:rPr>
              <a:t>z~30 m,</a:t>
            </a:r>
            <a:br>
              <a:rPr lang="en-US" sz="2000" dirty="0" smtClean="0">
                <a:solidFill>
                  <a:srgbClr val="000000">
                    <a:alpha val="60000"/>
                  </a:srgbClr>
                </a:solidFill>
              </a:rPr>
            </a:br>
            <a:r>
              <a:rPr lang="en-US" sz="2000" dirty="0" smtClean="0">
                <a:solidFill>
                  <a:srgbClr val="000000">
                    <a:alpha val="60000"/>
                  </a:srgbClr>
                </a:solidFill>
              </a:rPr>
              <a:t>            32x32x6 / 97x97x6 km; used to</a:t>
            </a:r>
            <a:br>
              <a:rPr lang="en-US" sz="2000" dirty="0" smtClean="0">
                <a:solidFill>
                  <a:srgbClr val="000000">
                    <a:alpha val="60000"/>
                  </a:srgbClr>
                </a:solidFill>
              </a:rPr>
            </a:br>
            <a:r>
              <a:rPr lang="en-US" sz="2000" dirty="0" smtClean="0">
                <a:solidFill>
                  <a:srgbClr val="000000">
                    <a:alpha val="60000"/>
                  </a:srgbClr>
                </a:solidFill>
              </a:rPr>
              <a:t>            explore mesoscale</a:t>
            </a:r>
            <a:br>
              <a:rPr lang="en-US" sz="2000" dirty="0" smtClean="0">
                <a:solidFill>
                  <a:srgbClr val="000000">
                    <a:alpha val="60000"/>
                  </a:srgbClr>
                </a:solidFill>
              </a:rPr>
            </a:br>
            <a:r>
              <a:rPr lang="en-US" sz="2000" dirty="0" smtClean="0">
                <a:solidFill>
                  <a:srgbClr val="000000">
                    <a:alpha val="60000"/>
                  </a:srgbClr>
                </a:solidFill>
              </a:rPr>
              <a:t>            organization and related</a:t>
            </a:r>
            <a:br>
              <a:rPr lang="en-US" sz="2000" dirty="0" smtClean="0">
                <a:solidFill>
                  <a:srgbClr val="000000">
                    <a:alpha val="60000"/>
                  </a:srgbClr>
                </a:solidFill>
              </a:rPr>
            </a:br>
            <a:r>
              <a:rPr lang="en-US" sz="2000" dirty="0" smtClean="0">
                <a:solidFill>
                  <a:srgbClr val="000000">
                    <a:alpha val="60000"/>
                  </a:srgbClr>
                </a:solidFill>
              </a:rPr>
              <a:t>            spectral properties</a:t>
            </a:r>
            <a:endParaRPr lang="en-US" sz="2000" dirty="0">
              <a:solidFill>
                <a:srgbClr val="000000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7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52007"/>
          </a:xfrm>
        </p:spPr>
        <p:txBody>
          <a:bodyPr/>
          <a:lstStyle/>
          <a:p>
            <a:pPr algn="ctr"/>
            <a:r>
              <a:rPr lang="en-US" sz="2800" dirty="0" smtClean="0"/>
              <a:t>Various sensitivities conducted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>
                <a:solidFill>
                  <a:schemeClr val="bg1"/>
                </a:solidFill>
              </a:rPr>
              <a:t>Intercomparison</a:t>
            </a:r>
            <a:r>
              <a:rPr lang="en-US" b="1" dirty="0"/>
              <a:t>	</a:t>
            </a:r>
            <a:r>
              <a:rPr lang="en-US" b="1" dirty="0" smtClean="0">
                <a:solidFill>
                  <a:schemeClr val="bg1"/>
                </a:solidFill>
              </a:rPr>
              <a:t>5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042940"/>
              </p:ext>
            </p:extLst>
          </p:nvPr>
        </p:nvGraphicFramePr>
        <p:xfrm>
          <a:off x="633232" y="816699"/>
          <a:ext cx="10925537" cy="4884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5867">
                  <a:extLst>
                    <a:ext uri="{9D8B030D-6E8A-4147-A177-3AD203B41FA5}">
                      <a16:colId xmlns:a16="http://schemas.microsoft.com/office/drawing/2014/main" val="487898848"/>
                    </a:ext>
                  </a:extLst>
                </a:gridCol>
                <a:gridCol w="2281434">
                  <a:extLst>
                    <a:ext uri="{9D8B030D-6E8A-4147-A177-3AD203B41FA5}">
                      <a16:colId xmlns:a16="http://schemas.microsoft.com/office/drawing/2014/main" val="334732164"/>
                    </a:ext>
                  </a:extLst>
                </a:gridCol>
                <a:gridCol w="2450272">
                  <a:extLst>
                    <a:ext uri="{9D8B030D-6E8A-4147-A177-3AD203B41FA5}">
                      <a16:colId xmlns:a16="http://schemas.microsoft.com/office/drawing/2014/main" val="1152570493"/>
                    </a:ext>
                  </a:extLst>
                </a:gridCol>
                <a:gridCol w="2577964">
                  <a:extLst>
                    <a:ext uri="{9D8B030D-6E8A-4147-A177-3AD203B41FA5}">
                      <a16:colId xmlns:a16="http://schemas.microsoft.com/office/drawing/2014/main" val="1848508780"/>
                    </a:ext>
                  </a:extLst>
                </a:gridCol>
              </a:tblGrid>
              <a:tr h="49523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Domain configuration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Microphysics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Surface</a:t>
                      </a:r>
                      <a:r>
                        <a:rPr lang="en-US" sz="2400" baseline="0" dirty="0" smtClean="0"/>
                        <a:t> forcing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Large-scale forcing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770729"/>
                  </a:ext>
                </a:extLst>
              </a:tr>
              <a:tr h="691971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Increasing z levels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Varying </a:t>
                      </a:r>
                      <a:r>
                        <a:rPr lang="en-US" sz="2400" b="1" i="1" dirty="0" smtClean="0">
                          <a:solidFill>
                            <a:srgbClr val="00B050"/>
                          </a:solidFill>
                        </a:rPr>
                        <a:t>N</a:t>
                      </a:r>
                      <a:r>
                        <a:rPr lang="en-US" sz="2400" b="1" i="1" baseline="-25000" dirty="0" smtClean="0">
                          <a:solidFill>
                            <a:srgbClr val="00B050"/>
                          </a:solidFill>
                        </a:rPr>
                        <a:t>d</a:t>
                      </a:r>
                      <a:endParaRPr lang="en-US" sz="2400" b="1" i="1" baseline="-25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Varying SST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Varying nudging</a:t>
                      </a:r>
                      <a:r>
                        <a:rPr lang="en-US" sz="2400" b="1" baseline="0" dirty="0" smtClean="0"/>
                        <a:t> timescale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242527"/>
                  </a:ext>
                </a:extLst>
              </a:tr>
              <a:tr h="976901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Strawman </a:t>
                      </a:r>
                      <a:r>
                        <a:rPr lang="en-US" sz="2400" b="1" dirty="0" err="1" smtClean="0"/>
                        <a:t>intercomparison</a:t>
                      </a:r>
                      <a:r>
                        <a:rPr lang="en-US" sz="2400" b="1" dirty="0" smtClean="0"/>
                        <a:t> setup (larger domain</a:t>
                      </a:r>
                      <a:r>
                        <a:rPr lang="en-US" sz="2400" b="1" baseline="0" dirty="0" smtClean="0"/>
                        <a:t>, coarser dx, increased z levels)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B050"/>
                          </a:solidFill>
                        </a:rPr>
                        <a:t>Varying ice nucleation</a:t>
                      </a:r>
                      <a:r>
                        <a:rPr lang="en-US" sz="2400" b="1" baseline="0" dirty="0" smtClean="0">
                          <a:solidFill>
                            <a:srgbClr val="00B050"/>
                          </a:solidFill>
                        </a:rPr>
                        <a:t> rate (</a:t>
                      </a:r>
                      <a:r>
                        <a:rPr lang="en-US" sz="2400" b="1" i="1" baseline="0" dirty="0" smtClean="0">
                          <a:solidFill>
                            <a:srgbClr val="00B050"/>
                          </a:solidFill>
                        </a:rPr>
                        <a:t>N</a:t>
                      </a:r>
                      <a:r>
                        <a:rPr lang="en-US" sz="2400" b="1" i="1" baseline="-25000" dirty="0" smtClean="0">
                          <a:solidFill>
                            <a:srgbClr val="00B050"/>
                          </a:solidFill>
                        </a:rPr>
                        <a:t>i</a:t>
                      </a:r>
                      <a:r>
                        <a:rPr lang="en-US" sz="2400" b="1" baseline="0" dirty="0" smtClean="0">
                          <a:solidFill>
                            <a:srgbClr val="00B050"/>
                          </a:solidFill>
                        </a:rPr>
                        <a:t>)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No </a:t>
                      </a:r>
                      <a:r>
                        <a:rPr lang="el-GR" sz="2400" b="1" i="1" dirty="0" smtClean="0"/>
                        <a:t>θ</a:t>
                      </a:r>
                      <a:r>
                        <a:rPr lang="en-US" sz="2400" b="1" i="1" dirty="0" smtClean="0"/>
                        <a:t> </a:t>
                      </a:r>
                      <a:r>
                        <a:rPr lang="en-US" sz="2400" b="1" i="0" dirty="0" smtClean="0"/>
                        <a:t>/ </a:t>
                      </a:r>
                      <a:r>
                        <a:rPr lang="en-US" sz="2400" b="1" i="1" dirty="0" smtClean="0"/>
                        <a:t>Q</a:t>
                      </a:r>
                      <a:r>
                        <a:rPr lang="en-US" sz="2400" b="1" i="1" baseline="-25000" dirty="0" smtClean="0"/>
                        <a:t>v</a:t>
                      </a:r>
                      <a:r>
                        <a:rPr lang="en-US" sz="2400" b="1" i="1" dirty="0" smtClean="0"/>
                        <a:t> </a:t>
                      </a:r>
                      <a:br>
                        <a:rPr lang="en-US" sz="2400" b="1" i="1" dirty="0" smtClean="0"/>
                      </a:br>
                      <a:r>
                        <a:rPr lang="en-US" sz="2400" b="1" dirty="0" smtClean="0"/>
                        <a:t>nudging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659116"/>
                  </a:ext>
                </a:extLst>
              </a:tr>
              <a:tr h="495234">
                <a:tc>
                  <a:txBody>
                    <a:bodyPr/>
                    <a:lstStyle/>
                    <a:p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No Ice Processes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Subsidence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987825"/>
                  </a:ext>
                </a:extLst>
              </a:tr>
              <a:tr h="495234">
                <a:tc>
                  <a:txBody>
                    <a:bodyPr/>
                    <a:lstStyle/>
                    <a:p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No </a:t>
                      </a:r>
                      <a:r>
                        <a:rPr lang="en-US" sz="2400" b="1" dirty="0" err="1" smtClean="0"/>
                        <a:t>Graupel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87114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4428" y="5875803"/>
            <a:ext cx="1203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800" dirty="0" smtClean="0">
                <a:solidFill>
                  <a:srgbClr val="0070C0"/>
                </a:solidFill>
              </a:rPr>
              <a:t>PNNL &amp; NASA/GISS conducting parallel simulations to </a:t>
            </a:r>
            <a:r>
              <a:rPr lang="en-US" sz="1800" dirty="0" smtClean="0">
                <a:solidFill>
                  <a:srgbClr val="0070C0"/>
                </a:solidFill>
              </a:rPr>
              <a:t>test these &amp; other sensitivities </a:t>
            </a:r>
            <a:r>
              <a:rPr lang="en-US" sz="1800" dirty="0" smtClean="0">
                <a:solidFill>
                  <a:srgbClr val="0070C0"/>
                </a:solidFill>
              </a:rPr>
              <a:t>related to these topics</a:t>
            </a:r>
            <a:endParaRPr lang="en-US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5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Impact of varying </a:t>
            </a:r>
            <a:r>
              <a:rPr lang="en-US" sz="2800" i="1" dirty="0"/>
              <a:t>N</a:t>
            </a:r>
            <a:r>
              <a:rPr lang="en-US" sz="2800" i="1" baseline="-25000" dirty="0"/>
              <a:t>d</a:t>
            </a:r>
            <a:r>
              <a:rPr lang="en-US" sz="2800" dirty="0"/>
              <a:t> and </a:t>
            </a:r>
            <a:r>
              <a:rPr lang="en-US" sz="2800" i="1" dirty="0"/>
              <a:t>N</a:t>
            </a:r>
            <a:r>
              <a:rPr lang="en-US" sz="2800" i="1" baseline="-25000" dirty="0"/>
              <a:t>i </a:t>
            </a:r>
            <a:r>
              <a:rPr lang="en-US" sz="2800" i="1" dirty="0"/>
              <a:t>: time series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7"/>
          <a:stretch/>
        </p:blipFill>
        <p:spPr>
          <a:xfrm>
            <a:off x="6163631" y="698091"/>
            <a:ext cx="6028369" cy="5669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9702" y="845575"/>
            <a:ext cx="412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</a:t>
            </a:r>
            <a:r>
              <a:rPr lang="en-US" sz="2800" b="1" baseline="-25000" dirty="0" smtClean="0"/>
              <a:t>d</a:t>
            </a:r>
            <a:r>
              <a:rPr lang="en-US" sz="2800" b="1" dirty="0" smtClean="0"/>
              <a:t> = (20,40,100) cm</a:t>
            </a:r>
            <a:r>
              <a:rPr lang="en-US" sz="2800" b="1" baseline="30000" dirty="0" smtClean="0"/>
              <a:t>-3</a:t>
            </a:r>
            <a:br>
              <a:rPr lang="en-US" sz="2800" b="1" baseline="30000" dirty="0" smtClean="0"/>
            </a:br>
            <a:r>
              <a:rPr lang="en-US" sz="2800" b="1" dirty="0" smtClean="0"/>
              <a:t>N</a:t>
            </a:r>
            <a:r>
              <a:rPr lang="en-US" sz="2800" b="1" baseline="-25000" dirty="0" smtClean="0"/>
              <a:t>i</a:t>
            </a:r>
            <a:r>
              <a:rPr lang="en-US" sz="2800" b="1" dirty="0" smtClean="0"/>
              <a:t>  = 0.16 L</a:t>
            </a:r>
            <a:r>
              <a:rPr lang="en-US" sz="2800" b="1" baseline="30000" dirty="0" smtClean="0"/>
              <a:t>-1</a:t>
            </a:r>
            <a:endParaRPr lang="en-US" sz="2800" b="1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704850" y="2074606"/>
            <a:ext cx="48602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/>
              <a:t>As </a:t>
            </a:r>
            <a:r>
              <a:rPr lang="en-US" sz="2400" b="1" dirty="0"/>
              <a:t>N</a:t>
            </a:r>
            <a:r>
              <a:rPr lang="en-US" sz="2400" b="1" baseline="-25000" dirty="0"/>
              <a:t>d</a:t>
            </a:r>
            <a:r>
              <a:rPr lang="en-US" sz="2400" b="1" dirty="0" smtClean="0"/>
              <a:t> increases: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Increase in LWP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Decrease in IWP (relatively little sensitivity)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LWP/IWP </a:t>
            </a:r>
            <a:r>
              <a:rPr lang="en-US" sz="2400" dirty="0" smtClean="0"/>
              <a:t>increases</a:t>
            </a:r>
            <a:endParaRPr lang="en-US" sz="2400" dirty="0" smtClean="0"/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Increase in TKE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Delayed </a:t>
            </a:r>
            <a:r>
              <a:rPr lang="en-US" sz="2400" dirty="0" smtClean="0"/>
              <a:t>cloud breakup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>
                <a:solidFill>
                  <a:schemeClr val="bg1"/>
                </a:solidFill>
              </a:rPr>
              <a:t>Intercomparison</a:t>
            </a:r>
            <a:r>
              <a:rPr lang="en-US" b="1" dirty="0"/>
              <a:t>	</a:t>
            </a:r>
            <a:r>
              <a:rPr lang="en-US" b="1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776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Impact of varying </a:t>
            </a:r>
            <a:r>
              <a:rPr lang="en-US" sz="2800" i="1" dirty="0"/>
              <a:t>N</a:t>
            </a:r>
            <a:r>
              <a:rPr lang="en-US" sz="2800" i="1" baseline="-25000" dirty="0"/>
              <a:t>d</a:t>
            </a:r>
            <a:r>
              <a:rPr lang="en-US" sz="2800" dirty="0"/>
              <a:t> and </a:t>
            </a:r>
            <a:r>
              <a:rPr lang="en-US" sz="2800" i="1" dirty="0"/>
              <a:t>N</a:t>
            </a:r>
            <a:r>
              <a:rPr lang="en-US" sz="2800" i="1" baseline="-25000" dirty="0"/>
              <a:t>i </a:t>
            </a:r>
            <a:r>
              <a:rPr lang="en-US" sz="2800" i="1" dirty="0"/>
              <a:t>: time series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8"/>
          <a:stretch/>
        </p:blipFill>
        <p:spPr>
          <a:xfrm>
            <a:off x="6245651" y="698082"/>
            <a:ext cx="5946349" cy="5669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9702" y="845575"/>
            <a:ext cx="412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</a:t>
            </a:r>
            <a:r>
              <a:rPr lang="en-US" sz="2800" b="1" baseline="-25000" dirty="0" smtClean="0"/>
              <a:t>d</a:t>
            </a:r>
            <a:r>
              <a:rPr lang="en-US" sz="2800" b="1" dirty="0" smtClean="0"/>
              <a:t> = (20,40,100) cm</a:t>
            </a:r>
            <a:r>
              <a:rPr lang="en-US" sz="2800" b="1" baseline="30000" dirty="0" smtClean="0"/>
              <a:t>-3</a:t>
            </a:r>
            <a:br>
              <a:rPr lang="en-US" sz="2800" b="1" baseline="30000" dirty="0" smtClean="0"/>
            </a:br>
            <a:r>
              <a:rPr lang="en-US" sz="2800" b="1" dirty="0" smtClean="0"/>
              <a:t>N</a:t>
            </a:r>
            <a:r>
              <a:rPr lang="en-US" sz="2800" b="1" baseline="-25000" dirty="0" smtClean="0"/>
              <a:t>i</a:t>
            </a:r>
            <a:r>
              <a:rPr lang="en-US" sz="2800" b="1" dirty="0" smtClean="0"/>
              <a:t>  = (0.16,1) L</a:t>
            </a:r>
            <a:r>
              <a:rPr lang="en-US" sz="2800" b="1" baseline="30000" dirty="0" smtClean="0"/>
              <a:t>-1</a:t>
            </a:r>
            <a:endParaRPr lang="en-US" sz="2800" b="1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704850" y="1891726"/>
            <a:ext cx="486020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As </a:t>
            </a:r>
            <a:r>
              <a:rPr lang="en-US" sz="2400" b="1" dirty="0" smtClean="0"/>
              <a:t>N</a:t>
            </a:r>
            <a:r>
              <a:rPr lang="en-US" sz="2400" b="1" baseline="-25000" dirty="0" smtClean="0"/>
              <a:t>d</a:t>
            </a:r>
            <a:r>
              <a:rPr lang="en-US" sz="2400" b="1" dirty="0" smtClean="0"/>
              <a:t> </a:t>
            </a:r>
            <a:r>
              <a:rPr lang="en-US" sz="2400" b="1" dirty="0"/>
              <a:t>increases</a:t>
            </a:r>
            <a:r>
              <a:rPr lang="en-US" sz="2400" b="1" dirty="0" smtClean="0"/>
              <a:t>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/>
              <a:t>Similar trends, but generally less sensitive for N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=1 L</a:t>
            </a:r>
            <a:r>
              <a:rPr lang="en-US" sz="2400" baseline="30000" dirty="0" smtClean="0"/>
              <a:t>-1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  <a:p>
            <a:r>
              <a:rPr lang="en-US" sz="2400" b="1" dirty="0" smtClean="0"/>
              <a:t>As N</a:t>
            </a:r>
            <a:r>
              <a:rPr lang="en-US" sz="2400" b="1" baseline="-25000" dirty="0"/>
              <a:t>i</a:t>
            </a:r>
            <a:r>
              <a:rPr lang="en-US" sz="2400" b="1" dirty="0" smtClean="0"/>
              <a:t> increases: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Decrease in LWP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Increase in IWP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LWP/IWP decreases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Delayed </a:t>
            </a:r>
            <a:r>
              <a:rPr lang="en-US" sz="2400" dirty="0" smtClean="0"/>
              <a:t>cloud breakup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>
                <a:solidFill>
                  <a:schemeClr val="bg1"/>
                </a:solidFill>
              </a:rPr>
              <a:t>Intercomparison</a:t>
            </a:r>
            <a:r>
              <a:rPr lang="en-US" b="1" dirty="0"/>
              <a:t>	</a:t>
            </a:r>
            <a:r>
              <a:rPr lang="en-US" b="1" dirty="0" smtClean="0">
                <a:solidFill>
                  <a:schemeClr val="bg1"/>
                </a:solidFill>
              </a:rPr>
              <a:t>7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4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9702" y="845575"/>
            <a:ext cx="412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</a:t>
            </a:r>
            <a:r>
              <a:rPr lang="en-US" sz="2800" b="1" baseline="-25000" dirty="0" smtClean="0"/>
              <a:t>d</a:t>
            </a:r>
            <a:r>
              <a:rPr lang="en-US" sz="2800" b="1" dirty="0" smtClean="0"/>
              <a:t> = (20,40,100) cm</a:t>
            </a:r>
            <a:r>
              <a:rPr lang="en-US" sz="2800" b="1" baseline="30000" dirty="0" smtClean="0"/>
              <a:t>-3</a:t>
            </a:r>
            <a:br>
              <a:rPr lang="en-US" sz="2800" b="1" baseline="30000" dirty="0" smtClean="0"/>
            </a:br>
            <a:r>
              <a:rPr lang="en-US" sz="2800" b="1" dirty="0" smtClean="0"/>
              <a:t>N</a:t>
            </a:r>
            <a:r>
              <a:rPr lang="en-US" sz="2800" b="1" baseline="-25000" dirty="0" smtClean="0"/>
              <a:t>i</a:t>
            </a:r>
            <a:r>
              <a:rPr lang="en-US" sz="2800" b="1" dirty="0" smtClean="0"/>
              <a:t>  = (0.16,1,10) L</a:t>
            </a:r>
            <a:r>
              <a:rPr lang="en-US" sz="2800" b="1" baseline="30000" dirty="0" smtClean="0"/>
              <a:t>-1</a:t>
            </a:r>
            <a:endParaRPr lang="en-US" sz="2800" b="1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704850" y="1827718"/>
            <a:ext cx="48602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As </a:t>
            </a:r>
            <a:r>
              <a:rPr lang="en-US" sz="2400" b="1" dirty="0" smtClean="0"/>
              <a:t>N</a:t>
            </a:r>
            <a:r>
              <a:rPr lang="en-US" sz="2400" b="1" baseline="-25000" dirty="0" smtClean="0"/>
              <a:t>d</a:t>
            </a:r>
            <a:r>
              <a:rPr lang="en-US" sz="2400" b="1" dirty="0" smtClean="0"/>
              <a:t> </a:t>
            </a:r>
            <a:r>
              <a:rPr lang="en-US" sz="2400" b="1" dirty="0"/>
              <a:t>increases</a:t>
            </a:r>
            <a:r>
              <a:rPr lang="en-US" sz="2400" b="1" dirty="0" smtClean="0"/>
              <a:t>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/>
              <a:t>Almost no sensitivity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  <a:p>
            <a:r>
              <a:rPr lang="en-US" sz="2400" b="1" dirty="0" smtClean="0"/>
              <a:t>As N</a:t>
            </a:r>
            <a:r>
              <a:rPr lang="en-US" sz="2400" b="1" baseline="-25000" dirty="0"/>
              <a:t>i</a:t>
            </a:r>
            <a:r>
              <a:rPr lang="en-US" sz="2400" b="1" dirty="0" smtClean="0"/>
              <a:t> increases: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Substantial decrease (increase) in LWP (IWP)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Drastic LWP/IWP decrease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Decrease in TKE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Lower cloud tops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2"/>
          <a:stretch/>
        </p:blipFill>
        <p:spPr>
          <a:xfrm>
            <a:off x="6316337" y="688254"/>
            <a:ext cx="5875663" cy="5669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2567" y="6470248"/>
            <a:ext cx="908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Pan-GASS, Organization of shallow and deep convection, COMBLE Modeling </a:t>
            </a:r>
            <a:r>
              <a:rPr lang="en-US" b="1" dirty="0" err="1">
                <a:solidFill>
                  <a:schemeClr val="bg1"/>
                </a:solidFill>
              </a:rPr>
              <a:t>Intercomparison</a:t>
            </a:r>
            <a:r>
              <a:rPr lang="en-US" b="1" dirty="0"/>
              <a:t>	</a:t>
            </a:r>
            <a:r>
              <a:rPr lang="en-US" b="1" dirty="0" smtClean="0">
                <a:solidFill>
                  <a:schemeClr val="bg1"/>
                </a:solidFill>
              </a:rPr>
              <a:t>8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156310"/>
            <a:ext cx="10972800" cy="376983"/>
          </a:xfrm>
        </p:spPr>
        <p:txBody>
          <a:bodyPr/>
          <a:lstStyle/>
          <a:p>
            <a:r>
              <a:rPr lang="en-US" sz="2800" dirty="0" smtClean="0"/>
              <a:t>Impact of varying </a:t>
            </a:r>
            <a:r>
              <a:rPr lang="en-US" sz="2800" i="1" dirty="0" smtClean="0"/>
              <a:t>N</a:t>
            </a:r>
            <a:r>
              <a:rPr lang="en-US" sz="2800" i="1" baseline="-25000" dirty="0" smtClean="0"/>
              <a:t>d</a:t>
            </a:r>
            <a:r>
              <a:rPr lang="en-US" sz="2800" dirty="0" smtClean="0"/>
              <a:t> and </a:t>
            </a:r>
            <a:r>
              <a:rPr lang="en-US" sz="2800" i="1" dirty="0" smtClean="0"/>
              <a:t>N</a:t>
            </a:r>
            <a:r>
              <a:rPr lang="en-US" sz="2800" i="1" baseline="-25000" dirty="0" smtClean="0"/>
              <a:t>i </a:t>
            </a:r>
            <a:r>
              <a:rPr lang="en-US" sz="2800" i="1" dirty="0" smtClean="0"/>
              <a:t>: time series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2238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CAR-BlueTopHeader-GraySwoosh">
  <a:themeElements>
    <a:clrScheme name="NCAR and UCAR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BBD52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Page: NCAR - Blue Logo">
  <a:themeElements>
    <a:clrScheme name="NCAR UCAR">
      <a:dk1>
        <a:srgbClr val="000000"/>
      </a:dk1>
      <a:lt1>
        <a:srgbClr val="FFFFFF"/>
      </a:lt1>
      <a:dk2>
        <a:srgbClr val="1F3058"/>
      </a:dk2>
      <a:lt2>
        <a:srgbClr val="EEECE1"/>
      </a:lt2>
      <a:accent1>
        <a:srgbClr val="1A3141"/>
      </a:accent1>
      <a:accent2>
        <a:srgbClr val="456673"/>
      </a:accent2>
      <a:accent3>
        <a:srgbClr val="C45229"/>
      </a:accent3>
      <a:accent4>
        <a:srgbClr val="9F1B25"/>
      </a:accent4>
      <a:accent5>
        <a:srgbClr val="B36E25"/>
      </a:accent5>
      <a:accent6>
        <a:srgbClr val="555058"/>
      </a:accent6>
      <a:hlink>
        <a:srgbClr val="1F3058"/>
      </a:hlink>
      <a:folHlink>
        <a:srgbClr val="7C78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13553</TotalTime>
  <Words>1550</Words>
  <Application>Microsoft Office PowerPoint</Application>
  <PresentationFormat>Widescreen</PresentationFormat>
  <Paragraphs>172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Trebuchet MS</vt:lpstr>
      <vt:lpstr>Arial</vt:lpstr>
      <vt:lpstr>Calibri</vt:lpstr>
      <vt:lpstr>Helvetica Neue</vt:lpstr>
      <vt:lpstr>Wingdings</vt:lpstr>
      <vt:lpstr>NCAR-BlueTopHeader-GraySwoosh</vt:lpstr>
      <vt:lpstr>Title Page: NCAR - Blue Logo</vt:lpstr>
      <vt:lpstr>PowerPoint Presentation</vt:lpstr>
      <vt:lpstr>PowerPoint Presentation</vt:lpstr>
      <vt:lpstr>PowerPoint Presentation</vt:lpstr>
      <vt:lpstr>Lagrangian large-eddy simulation (LES) approach</vt:lpstr>
      <vt:lpstr>Lagrangian large-eddy simulation (LES) approach</vt:lpstr>
      <vt:lpstr>Various sensitivities conducted</vt:lpstr>
      <vt:lpstr>Impact of varying Nd and Ni : time series</vt:lpstr>
      <vt:lpstr>Impact of varying Nd and Ni : time series</vt:lpstr>
      <vt:lpstr>Impact of varying Nd and Ni : time series</vt:lpstr>
      <vt:lpstr>Impact of varying Nd and Ni : albedo</vt:lpstr>
      <vt:lpstr>Example of roll and mature cell vertical structure</vt:lpstr>
      <vt:lpstr>Next steps for Lagrangian LES/SCM intercomparison</vt:lpstr>
      <vt:lpstr>PowerPoint Presentation</vt:lpstr>
      <vt:lpstr>PowerPoint Presentation</vt:lpstr>
      <vt:lpstr>PowerPoint Presentation</vt:lpstr>
      <vt:lpstr>Impact of shutting down ice processes: time series</vt:lpstr>
      <vt:lpstr>Impact of shutting down ice processes: albedo</vt:lpstr>
      <vt:lpstr>Impact of additional vertical levels</vt:lpstr>
      <vt:lpstr>Impact of additional vertical levels</vt:lpstr>
      <vt:lpstr>Impact of Strawman Intercomparison domain</vt:lpstr>
      <vt:lpstr>Impact of Strawman Intercomparison domain</vt:lpstr>
      <vt:lpstr>Impact of Prognostic Ni</vt:lpstr>
      <vt:lpstr>Impact of Prognostic Ni</vt:lpstr>
      <vt:lpstr>Impact of nudging options</vt:lpstr>
      <vt:lpstr>Impact of nudging options</vt:lpstr>
      <vt:lpstr>Impact of SST</vt:lpstr>
      <vt:lpstr>Strong updraft regions correlate with high LWP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Timothy Juliano</cp:lastModifiedBy>
  <cp:revision>258</cp:revision>
  <dcterms:modified xsi:type="dcterms:W3CDTF">2022-07-25T01:42:54Z</dcterms:modified>
</cp:coreProperties>
</file>