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4" r:id="rId1"/>
    <p:sldMasterId id="2147483744" r:id="rId2"/>
    <p:sldMasterId id="2147483752" r:id="rId3"/>
    <p:sldMasterId id="2147483702" r:id="rId4"/>
    <p:sldMasterId id="2147483710" r:id="rId5"/>
    <p:sldMasterId id="2147483694" r:id="rId6"/>
  </p:sldMasterIdLst>
  <p:notesMasterIdLst>
    <p:notesMasterId r:id="rId22"/>
  </p:notesMasterIdLst>
  <p:handoutMasterIdLst>
    <p:handoutMasterId r:id="rId23"/>
  </p:handoutMasterIdLst>
  <p:sldIdLst>
    <p:sldId id="256" r:id="rId7"/>
    <p:sldId id="257" r:id="rId8"/>
    <p:sldId id="260" r:id="rId9"/>
    <p:sldId id="268" r:id="rId10"/>
    <p:sldId id="261" r:id="rId11"/>
    <p:sldId id="258" r:id="rId12"/>
    <p:sldId id="262" r:id="rId13"/>
    <p:sldId id="263" r:id="rId14"/>
    <p:sldId id="264" r:id="rId15"/>
    <p:sldId id="266" r:id="rId16"/>
    <p:sldId id="270" r:id="rId17"/>
    <p:sldId id="272" r:id="rId18"/>
    <p:sldId id="271" r:id="rId19"/>
    <p:sldId id="267" r:id="rId20"/>
    <p:sldId id="269" r:id="rId21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0598" autoAdjust="0"/>
  </p:normalViewPr>
  <p:slideViewPr>
    <p:cSldViewPr>
      <p:cViewPr varScale="1">
        <p:scale>
          <a:sx n="72" d="100"/>
          <a:sy n="72" d="100"/>
        </p:scale>
        <p:origin x="345" y="45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32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5DE67-2EA6-4809-AA89-F57164F32371}" type="datetimeFigureOut">
              <a:rPr lang="sv-SE" smtClean="0"/>
              <a:t>2022-07-28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444FA-FFCC-46FC-9553-688432611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9202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00B7E-7A17-47E8-A5AB-33071C0C8AAA}" type="datetimeFigureOut">
              <a:rPr lang="sv-SE" smtClean="0"/>
              <a:pPr/>
              <a:t>2022-07-28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64AB5-3208-46EB-A2CB-53BA67DEFF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4731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2348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115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U_PPT_eld"/>
          <p:cNvPicPr>
            <a:picLocks noChangeAspect="1" noChangeArrowheads="1"/>
          </p:cNvPicPr>
          <p:nvPr userDrawn="1"/>
        </p:nvPicPr>
        <p:blipFill>
          <a:blip r:embed="rId2" cstate="print"/>
          <a:srcRect l="4988" t="-362"/>
          <a:stretch>
            <a:fillRect/>
          </a:stretch>
        </p:blipFill>
        <p:spPr bwMode="auto">
          <a:xfrm>
            <a:off x="0" y="1275606"/>
            <a:ext cx="5310514" cy="3867894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  <a:prstGeom prst="rect">
            <a:avLst/>
          </a:prstGeo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E6A0B9F5-83FB-4EBD-BD7F-B0B757723E17}" type="datetime1">
              <a:rPr lang="en-GB" smtClean="0"/>
              <a:t>28/07/2022</a:t>
            </a:fld>
            <a:endParaRPr lang="en-GB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5657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2106000"/>
            <a:ext cx="33480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2106000"/>
            <a:ext cx="33480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34CE-6AA2-477A-B3FF-DEC9190682CE}" type="datetime1">
              <a:rPr lang="en-GB" smtClean="0"/>
              <a:t>28/07/2022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194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6CD6-1C8C-4FEE-BF09-2D6CC122FE04}" type="datetime1">
              <a:rPr lang="en-GB" smtClean="0"/>
              <a:t>28/07/2022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3199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4690800" cy="5967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92000" y="2106000"/>
            <a:ext cx="46908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619600" y="1471500"/>
            <a:ext cx="3060000" cy="3045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7692-14D5-4FF3-956B-DAB375732870}" type="datetime1">
              <a:rPr lang="en-GB" smtClean="0"/>
              <a:t>28/07/2022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8210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458000"/>
            <a:ext cx="6850800" cy="305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6DE0-D45D-4DA3-9BBC-1527176007CE}" type="datetime1">
              <a:rPr lang="en-GB" smtClean="0"/>
              <a:t>28/07/2022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3093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DECA-59B8-41CE-B497-BA6AA1E32364}" type="datetime1">
              <a:rPr lang="en-GB" smtClean="0"/>
              <a:t>28/07/2022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407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SU_PPT_olivkvist"/>
          <p:cNvPicPr>
            <a:picLocks noChangeAspect="1" noChangeArrowheads="1"/>
          </p:cNvPicPr>
          <p:nvPr userDrawn="1"/>
        </p:nvPicPr>
        <p:blipFill>
          <a:blip r:embed="rId2" cstate="print"/>
          <a:srcRect l="1746"/>
          <a:stretch>
            <a:fillRect/>
          </a:stretch>
        </p:blipFill>
        <p:spPr bwMode="auto">
          <a:xfrm>
            <a:off x="1588" y="317501"/>
            <a:ext cx="5077841" cy="4825999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  <a:prstGeom prst="rect">
            <a:avLst/>
          </a:prstGeo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E6A0B9F5-83FB-4EBD-BD7F-B0B757723E17}" type="datetime1">
              <a:rPr lang="en-GB" smtClean="0"/>
              <a:t>28/07/2022</a:t>
            </a:fld>
            <a:endParaRPr lang="en-GB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292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E413-4E52-477E-A0DF-538D1B609C9F}" type="datetime1">
              <a:rPr lang="en-GB" smtClean="0"/>
              <a:t>28/07/2022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7620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2106000"/>
            <a:ext cx="33480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2106000"/>
            <a:ext cx="33480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F86F-AE10-414E-9A2F-827086B306FE}" type="datetime1">
              <a:rPr lang="en-GB" smtClean="0"/>
              <a:t>28/07/2022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4011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5763-58F7-4FB6-A92E-427D5E0AEC98}" type="datetime1">
              <a:rPr lang="en-GB" smtClean="0"/>
              <a:t>28/07/2022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7417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4690800" cy="5967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92000" y="2106000"/>
            <a:ext cx="46908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619600" y="1471500"/>
            <a:ext cx="3060000" cy="3045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5E07-258C-439B-991F-ECD0A966722F}" type="datetime1">
              <a:rPr lang="en-GB" smtClean="0"/>
              <a:t>28/07/2022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260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96F0-5F3A-4D7E-80FB-F38D305C5584}" type="datetime1">
              <a:rPr lang="en-GB" smtClean="0"/>
              <a:t>28/07/2022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6275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458000"/>
            <a:ext cx="6850800" cy="305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24EA-C12C-4578-9985-99B5B1E46017}" type="datetime1">
              <a:rPr lang="en-GB" smtClean="0"/>
              <a:t>28/07/2022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2086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BB96-7C6C-40FA-AA0E-4B6F9A9BE797}" type="datetime1">
              <a:rPr lang="en-GB" smtClean="0"/>
              <a:t>28/07/2022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0905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192" y="1210249"/>
            <a:ext cx="6385320" cy="435516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  <a:prstGeom prst="rect">
            <a:avLst/>
          </a:prstGeo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sp>
        <p:nvSpPr>
          <p:cNvPr id="10" name="Platshållare för datum 3"/>
          <p:cNvSpPr txBox="1">
            <a:spLocks/>
          </p:cNvSpPr>
          <p:nvPr userDrawn="1"/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E5FFC6-41AA-4BE7-83EF-516E46FBBFCD}" type="datetime1">
              <a:rPr lang="en-GB" smtClean="0"/>
              <a:pPr/>
              <a:t>28/07/2022</a:t>
            </a:fld>
            <a:endParaRPr lang="en-GB" dirty="0"/>
          </a:p>
        </p:txBody>
      </p:sp>
      <p:sp>
        <p:nvSpPr>
          <p:cNvPr id="11" name="Platshållare för sidfot 4"/>
          <p:cNvSpPr txBox="1">
            <a:spLocks/>
          </p:cNvSpPr>
          <p:nvPr userDrawn="1"/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sv-SE"/>
            </a:defPPr>
            <a:lvl1pPr marL="0" algn="l" defTabSz="914400" rtl="0" eaLnBrk="1" latinLnBrk="0" hangingPunct="1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2" name="Platshållare för bildnummer 5"/>
          <p:cNvSpPr txBox="1">
            <a:spLocks/>
          </p:cNvSpPr>
          <p:nvPr userDrawn="1"/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2298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28/07/2022</a:t>
            </a:fld>
            <a:endParaRPr lang="en-GB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5062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2106000"/>
            <a:ext cx="33480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2106000"/>
            <a:ext cx="33480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28/07/2022</a:t>
            </a:fld>
            <a:endParaRPr lang="en-GB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3263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28/07/2022</a:t>
            </a:fld>
            <a:endParaRPr lang="en-GB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060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4690800" cy="5967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92000" y="2106000"/>
            <a:ext cx="46908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619600" y="1471500"/>
            <a:ext cx="3060000" cy="3045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28/07/2022</a:t>
            </a:fld>
            <a:endParaRPr lang="en-GB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145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458000"/>
            <a:ext cx="6850800" cy="305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28/07/2022</a:t>
            </a:fld>
            <a:endParaRPr lang="en-GB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194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28/07/2022</a:t>
            </a:fld>
            <a:endParaRPr lang="en-GB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01119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7668" y="1275606"/>
            <a:ext cx="5411636" cy="397179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28/07/2022</a:t>
            </a:fld>
            <a:endParaRPr lang="en-GB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543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2106000"/>
            <a:ext cx="33480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2106000"/>
            <a:ext cx="33480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D333-5332-4114-9956-250CA2032355}" type="datetime1">
              <a:rPr lang="en-GB" smtClean="0"/>
              <a:t>28/07/2022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60221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28/07/2022</a:t>
            </a:fld>
            <a:endParaRPr lang="en-GB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2565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2106000"/>
            <a:ext cx="33480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2106000"/>
            <a:ext cx="33480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28/07/2022</a:t>
            </a:fld>
            <a:endParaRPr lang="en-GB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041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28/07/2022</a:t>
            </a:fld>
            <a:endParaRPr lang="en-GB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</p:spTree>
    <p:extLst>
      <p:ext uri="{BB962C8B-B14F-4D97-AF65-F5344CB8AC3E}">
        <p14:creationId xmlns:p14="http://schemas.microsoft.com/office/powerpoint/2010/main" val="23240557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4690800" cy="5967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92000" y="2106000"/>
            <a:ext cx="46908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619600" y="1471500"/>
            <a:ext cx="3060000" cy="3045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28/07/2022</a:t>
            </a:fld>
            <a:endParaRPr lang="en-GB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</p:spTree>
    <p:extLst>
      <p:ext uri="{BB962C8B-B14F-4D97-AF65-F5344CB8AC3E}">
        <p14:creationId xmlns:p14="http://schemas.microsoft.com/office/powerpoint/2010/main" val="10557135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458000"/>
            <a:ext cx="6850800" cy="305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28/07/2022</a:t>
            </a:fld>
            <a:endParaRPr lang="en-GB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</p:spTree>
    <p:extLst>
      <p:ext uri="{BB962C8B-B14F-4D97-AF65-F5344CB8AC3E}">
        <p14:creationId xmlns:p14="http://schemas.microsoft.com/office/powerpoint/2010/main" val="7838446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28/07/2022</a:t>
            </a:fld>
            <a:endParaRPr lang="en-GB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</p:spTree>
    <p:extLst>
      <p:ext uri="{BB962C8B-B14F-4D97-AF65-F5344CB8AC3E}">
        <p14:creationId xmlns:p14="http://schemas.microsoft.com/office/powerpoint/2010/main" val="20118321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28/07/2022</a:t>
            </a:fld>
            <a:endParaRPr lang="en-GB" dirty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pic>
        <p:nvPicPr>
          <p:cNvPr id="12" name="Bildobjekt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9442" y="411511"/>
            <a:ext cx="5646340" cy="522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696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28/07/2022</a:t>
            </a:fld>
            <a:endParaRPr lang="en-GB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</p:spTree>
    <p:extLst>
      <p:ext uri="{BB962C8B-B14F-4D97-AF65-F5344CB8AC3E}">
        <p14:creationId xmlns:p14="http://schemas.microsoft.com/office/powerpoint/2010/main" val="1886256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2106000"/>
            <a:ext cx="33480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2106000"/>
            <a:ext cx="33480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28/07/2022</a:t>
            </a:fld>
            <a:endParaRPr lang="en-GB" dirty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</p:spTree>
    <p:extLst>
      <p:ext uri="{BB962C8B-B14F-4D97-AF65-F5344CB8AC3E}">
        <p14:creationId xmlns:p14="http://schemas.microsoft.com/office/powerpoint/2010/main" val="5630411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28/07/2022</a:t>
            </a:fld>
            <a:endParaRPr lang="en-GB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</p:spTree>
    <p:extLst>
      <p:ext uri="{BB962C8B-B14F-4D97-AF65-F5344CB8AC3E}">
        <p14:creationId xmlns:p14="http://schemas.microsoft.com/office/powerpoint/2010/main" val="2324055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8434-BA3A-4B6E-8675-039CB13EF95C}" type="datetime1">
              <a:rPr lang="en-GB" smtClean="0"/>
              <a:t>28/07/2022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52117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4690800" cy="5967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92000" y="2106000"/>
            <a:ext cx="46908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619600" y="1471500"/>
            <a:ext cx="3060000" cy="3045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28/07/2022</a:t>
            </a:fld>
            <a:endParaRPr lang="en-GB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7135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458000"/>
            <a:ext cx="6850800" cy="305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28/07/2022</a:t>
            </a:fld>
            <a:endParaRPr lang="en-GB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8446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28/07/2022</a:t>
            </a:fld>
            <a:endParaRPr lang="en-GB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183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4690800" cy="5967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92000" y="2106000"/>
            <a:ext cx="46908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619600" y="1471500"/>
            <a:ext cx="3060000" cy="3045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9B07-7A8C-49B0-BA41-ADC01CCBF67B}" type="datetime1">
              <a:rPr lang="en-GB" smtClean="0"/>
              <a:t>28/07/2022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6551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458000"/>
            <a:ext cx="6850800" cy="305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CD6D-9181-466B-8D44-4918F5645C29}" type="datetime1">
              <a:rPr lang="en-GB" smtClean="0"/>
              <a:t>28/07/2022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332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1989-0DA1-4A87-B8BC-37C8861533B9}" type="datetime1">
              <a:rPr lang="en-GB" smtClean="0"/>
              <a:t>28/07/2022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9938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SU_PPT_kron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14778"/>
            <a:ext cx="4139952" cy="3828722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  <a:prstGeom prst="rect">
            <a:avLst/>
          </a:prstGeo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E6A0B9F5-83FB-4EBD-BD7F-B0B757723E17}" type="datetime1">
              <a:rPr lang="en-GB" smtClean="0"/>
              <a:t>28/07/2022</a:t>
            </a:fld>
            <a:endParaRPr lang="en-GB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0546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07B2-AB58-4409-AC78-8D99E685CDA6}" type="datetime1">
              <a:rPr lang="en-GB" smtClean="0"/>
              <a:t>28/07/2022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649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9AE06CFC-3265-49B6-A54C-932D1473FB10}" type="datetime1">
              <a:rPr lang="en-GB" smtClean="0"/>
              <a:t>28/07/2022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611560" y="303498"/>
            <a:ext cx="7920880" cy="5967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idx="1"/>
          </p:nvPr>
        </p:nvSpPr>
        <p:spPr>
          <a:xfrm>
            <a:off x="597600" y="982800"/>
            <a:ext cx="7948800" cy="3237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pic>
        <p:nvPicPr>
          <p:cNvPr id="15" name="Picture 14" descr="logo-org-engelsk_rgb.png"/>
          <p:cNvPicPr>
            <a:picLocks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100392" y="4227934"/>
            <a:ext cx="784800" cy="7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9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E6A0B9F5-83FB-4EBD-BD7F-B0B757723E17}" type="datetime1">
              <a:rPr lang="en-GB" smtClean="0"/>
              <a:t>28/07/2022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611560" y="303498"/>
            <a:ext cx="7920880" cy="5967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idx="1"/>
          </p:nvPr>
        </p:nvSpPr>
        <p:spPr>
          <a:xfrm>
            <a:off x="597600" y="982800"/>
            <a:ext cx="7948800" cy="3237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pic>
        <p:nvPicPr>
          <p:cNvPr id="11" name="Picture 10" descr="logo-org-engelsk_rgb.png"/>
          <p:cNvPicPr>
            <a:picLocks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100392" y="4227934"/>
            <a:ext cx="784800" cy="7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7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02B98CBF-6803-4282-A0CC-E00F756B33E4}" type="datetime1">
              <a:rPr lang="en-GB" smtClean="0"/>
              <a:t>28/07/2022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611560" y="303498"/>
            <a:ext cx="7920880" cy="5967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idx="1"/>
          </p:nvPr>
        </p:nvSpPr>
        <p:spPr>
          <a:xfrm>
            <a:off x="597600" y="982800"/>
            <a:ext cx="7948800" cy="3237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pic>
        <p:nvPicPr>
          <p:cNvPr id="11" name="Picture 10" descr="logo-org-engelsk_rgb.png"/>
          <p:cNvPicPr>
            <a:picLocks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100392" y="4227934"/>
            <a:ext cx="784800" cy="7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1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9"/>
          <p:cNvSpPr>
            <a:spLocks noGrp="1"/>
          </p:cNvSpPr>
          <p:nvPr>
            <p:ph type="title"/>
          </p:nvPr>
        </p:nvSpPr>
        <p:spPr>
          <a:xfrm>
            <a:off x="611560" y="303498"/>
            <a:ext cx="7920880" cy="5967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597600" y="982800"/>
            <a:ext cx="7948800" cy="3237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28/07/2022</a:t>
            </a:fld>
            <a:endParaRPr lang="en-GB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Bildobjekt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240023"/>
            <a:ext cx="783842" cy="74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58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US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  <a:p>
            <a:pPr lvl="0"/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28/07/2022</a:t>
            </a:fld>
            <a:endParaRPr lang="en-GB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Bildobjekt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240023"/>
            <a:ext cx="783842" cy="74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4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28/07/2022</a:t>
            </a:fld>
            <a:endParaRPr lang="en-GB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Bildobjekt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240023"/>
            <a:ext cx="783842" cy="74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2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pp.met.no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" y="1200150"/>
            <a:ext cx="8229600" cy="10692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dirty="0" err="1"/>
              <a:t>YOPPsiteMIP</a:t>
            </a:r>
            <a:r>
              <a:rPr lang="en-GB" sz="3600" b="1" dirty="0"/>
              <a:t> </a:t>
            </a:r>
            <a:br>
              <a:rPr lang="en-GB" sz="3600" b="1" dirty="0"/>
            </a:br>
            <a:r>
              <a:rPr lang="en-GB" sz="2700" b="1" dirty="0"/>
              <a:t>the YOPP site model </a:t>
            </a:r>
            <a:r>
              <a:rPr lang="en-GB" sz="2700" b="1" dirty="0" err="1"/>
              <a:t>intercomparison</a:t>
            </a:r>
            <a:r>
              <a:rPr lang="en-GB" sz="2700" b="1" dirty="0"/>
              <a:t> project</a:t>
            </a:r>
            <a:br>
              <a:rPr lang="en-US" dirty="0"/>
            </a:br>
            <a:endParaRPr lang="en-GB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97541" y="2134350"/>
            <a:ext cx="6631200" cy="874800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GB" b="1" dirty="0"/>
              <a:t>Gunilla Svensson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n-GB" sz="1600" b="1" dirty="0"/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GB" sz="1400" dirty="0"/>
              <a:t>Jonathan J. Day, Barbara </a:t>
            </a:r>
            <a:r>
              <a:rPr lang="en-GB" sz="1400" dirty="0" err="1"/>
              <a:t>Casati</a:t>
            </a:r>
            <a:r>
              <a:rPr lang="en-GB" sz="1400" dirty="0"/>
              <a:t>, </a:t>
            </a:r>
            <a:r>
              <a:rPr lang="en-GB" sz="1400" dirty="0" err="1"/>
              <a:t>Taneil</a:t>
            </a:r>
            <a:r>
              <a:rPr lang="en-GB" sz="1400" dirty="0"/>
              <a:t> </a:t>
            </a:r>
            <a:r>
              <a:rPr lang="en-GB" sz="1400" dirty="0" err="1"/>
              <a:t>Uttal</a:t>
            </a:r>
            <a:r>
              <a:rPr lang="en-GB" sz="1400" dirty="0"/>
              <a:t>, Siri-</a:t>
            </a:r>
            <a:r>
              <a:rPr lang="en-GB" sz="1400" dirty="0" err="1"/>
              <a:t>Jodah</a:t>
            </a:r>
            <a:r>
              <a:rPr lang="en-GB" sz="1400" dirty="0"/>
              <a:t> Khalsa, Eric Bazile,  Elena </a:t>
            </a:r>
            <a:r>
              <a:rPr lang="en-GB" sz="1400" dirty="0" err="1"/>
              <a:t>Akish</a:t>
            </a:r>
            <a:r>
              <a:rPr lang="en-GB" sz="1400" dirty="0"/>
              <a:t>, Lara </a:t>
            </a:r>
            <a:r>
              <a:rPr lang="en-GB" sz="1400" dirty="0" err="1"/>
              <a:t>Ferrighi</a:t>
            </a:r>
            <a:r>
              <a:rPr lang="en-GB" sz="1400" dirty="0"/>
              <a:t>, Helmut Frank, Michael Gallagher, </a:t>
            </a:r>
            <a:r>
              <a:rPr lang="en-GB" sz="1400" dirty="0" err="1"/>
              <a:t>Øystein</a:t>
            </a:r>
            <a:r>
              <a:rPr lang="en-GB" sz="1400" dirty="0"/>
              <a:t> </a:t>
            </a:r>
            <a:r>
              <a:rPr lang="en-GB" sz="1400" dirty="0" err="1"/>
              <a:t>Godøy</a:t>
            </a:r>
            <a:r>
              <a:rPr lang="en-GB" sz="1400" dirty="0"/>
              <a:t>, Leslie </a:t>
            </a:r>
            <a:r>
              <a:rPr lang="en-GB" sz="1400" dirty="0" err="1"/>
              <a:t>Hartten</a:t>
            </a:r>
            <a:r>
              <a:rPr lang="en-GB" sz="1400" dirty="0"/>
              <a:t>, Laura Huang, Jareth Holt, Massimo Di Stefano, Zen </a:t>
            </a:r>
            <a:r>
              <a:rPr lang="en-GB" sz="1400" dirty="0" err="1"/>
              <a:t>Mariani</a:t>
            </a:r>
            <a:r>
              <a:rPr lang="en-GB" sz="1400" dirty="0"/>
              <a:t>, Sara </a:t>
            </a:r>
            <a:r>
              <a:rPr lang="en-GB" sz="1400" dirty="0" err="1"/>
              <a:t>Moris</a:t>
            </a:r>
            <a:r>
              <a:rPr lang="en-GB" sz="1400" dirty="0"/>
              <a:t>, Ewan O’Connor, Roberta </a:t>
            </a:r>
            <a:r>
              <a:rPr lang="en-GB" sz="1400" dirty="0" err="1"/>
              <a:t>Pirazzini</a:t>
            </a:r>
            <a:r>
              <a:rPr lang="en-GB" sz="1400" dirty="0"/>
              <a:t>, Amy Solomon, Johanna </a:t>
            </a:r>
            <a:r>
              <a:rPr lang="en-GB" sz="1400" dirty="0" err="1"/>
              <a:t>Tjernström</a:t>
            </a:r>
            <a:r>
              <a:rPr lang="en-GB" sz="1400" dirty="0"/>
              <a:t>, Mikhail </a:t>
            </a:r>
            <a:r>
              <a:rPr lang="en-GB" sz="1400" dirty="0" err="1"/>
              <a:t>Tolstykh</a:t>
            </a:r>
            <a:r>
              <a:rPr lang="en-GB" sz="1400" dirty="0"/>
              <a:t>, Teresa </a:t>
            </a:r>
            <a:r>
              <a:rPr lang="en-GB" sz="1400" dirty="0" err="1"/>
              <a:t>Valkonen</a:t>
            </a:r>
            <a:r>
              <a:rPr lang="en-GB" sz="1400" dirty="0"/>
              <a:t>,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GB" sz="1400" dirty="0"/>
              <a:t>the WWRP PPP YOPP Process Task Team and Thomas Jung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n-GB" sz="1400" dirty="0"/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n-GB" sz="1200" dirty="0"/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1200" dirty="0"/>
              <a:t>GEWEX Pan GASS, July 24-29, 2022, Monterrey, CA, US</a:t>
            </a:r>
            <a:r>
              <a:rPr lang="en-GB" sz="1200" dirty="0"/>
              <a:t> </a:t>
            </a:r>
          </a:p>
        </p:txBody>
      </p:sp>
      <p:pic>
        <p:nvPicPr>
          <p:cNvPr id="4" name="Picture 2" descr="Image result for YOPP Logo">
            <a:extLst>
              <a:ext uri="{FF2B5EF4-FFF2-40B4-BE49-F238E27FC236}">
                <a16:creationId xmlns:a16="http://schemas.microsoft.com/office/drawing/2014/main" id="{1FAB8B90-F012-4A0D-A5D8-8650324EA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69550"/>
            <a:ext cx="1168310" cy="91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A8A905E1-85ED-4F22-8466-05A4CA4D31A6}"/>
              </a:ext>
            </a:extLst>
          </p:cNvPr>
          <p:cNvPicPr/>
          <p:nvPr/>
        </p:nvPicPr>
        <p:blipFill rotWithShape="1">
          <a:blip r:embed="rId2"/>
          <a:srcRect l="8260" t="9289" r="7422" b="29703"/>
          <a:stretch/>
        </p:blipFill>
        <p:spPr bwMode="auto">
          <a:xfrm>
            <a:off x="586740" y="666751"/>
            <a:ext cx="7033260" cy="4476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7DA711-E73F-4388-BBC6-9FFD89D0187F}"/>
              </a:ext>
            </a:extLst>
          </p:cNvPr>
          <p:cNvSpPr txBox="1"/>
          <p:nvPr/>
        </p:nvSpPr>
        <p:spPr>
          <a:xfrm>
            <a:off x="94129" y="128885"/>
            <a:ext cx="7297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What do we learn?</a:t>
            </a:r>
          </a:p>
          <a:p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Case study: </a:t>
            </a: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</a:rPr>
              <a:t>24 Feb to 6 March 2018 @ Ny </a:t>
            </a:r>
            <a:r>
              <a:rPr lang="sv-SE" sz="1600" b="1" dirty="0">
                <a:latin typeface="Verdana" panose="020B0604030504040204" pitchFamily="34" charset="0"/>
                <a:ea typeface="Verdana" panose="020B0604030504040204" pitchFamily="34" charset="0"/>
              </a:rPr>
              <a:t>Å</a:t>
            </a:r>
            <a:r>
              <a:rPr lang="en-GB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lesund</a:t>
            </a: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</a:rPr>
              <a:t>, Svalbard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2" descr="Image result for YOPP Logo">
            <a:extLst>
              <a:ext uri="{FF2B5EF4-FFF2-40B4-BE49-F238E27FC236}">
                <a16:creationId xmlns:a16="http://schemas.microsoft.com/office/drawing/2014/main" id="{A412FA60-48C1-4AAD-B5B0-36F93AB8D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33350"/>
            <a:ext cx="1168310" cy="91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242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237A7B-02DD-4C2D-A677-52C7A3E6F969}"/>
              </a:ext>
            </a:extLst>
          </p:cNvPr>
          <p:cNvSpPr txBox="1"/>
          <p:nvPr/>
        </p:nvSpPr>
        <p:spPr>
          <a:xfrm>
            <a:off x="94129" y="128885"/>
            <a:ext cx="7297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Polar process MIIP planned activities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CD99C8-87C5-45C6-82B3-D0338663F116}"/>
              </a:ext>
            </a:extLst>
          </p:cNvPr>
          <p:cNvSpPr/>
          <p:nvPr/>
        </p:nvSpPr>
        <p:spPr>
          <a:xfrm>
            <a:off x="3352800" y="816893"/>
            <a:ext cx="1371581" cy="283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FB97C1-5886-42AF-BB73-B11977FD4B43}"/>
              </a:ext>
            </a:extLst>
          </p:cNvPr>
          <p:cNvSpPr txBox="1"/>
          <p:nvPr/>
        </p:nvSpPr>
        <p:spPr>
          <a:xfrm>
            <a:off x="5486400" y="1154251"/>
            <a:ext cx="3124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Further analysis of NWP output at the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MOSAiC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, COMBLE, and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YOPPsiteMIP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sites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More models are welcome to join! 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Nudged climate models are already suggested (discussed earlier this week, lead by Felix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Pithan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4694CE-F875-41AC-B143-793DE6FE3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20" y="580309"/>
            <a:ext cx="4790680" cy="3591641"/>
          </a:xfrm>
          <a:prstGeom prst="rect">
            <a:avLst/>
          </a:prstGeom>
        </p:spPr>
      </p:pic>
      <p:pic>
        <p:nvPicPr>
          <p:cNvPr id="28" name="Picture 2" descr="Image result for YOPP Logo">
            <a:extLst>
              <a:ext uri="{FF2B5EF4-FFF2-40B4-BE49-F238E27FC236}">
                <a16:creationId xmlns:a16="http://schemas.microsoft.com/office/drawing/2014/main" id="{9D1FAC94-27D0-40E2-8596-E17A754EB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33350"/>
            <a:ext cx="1168310" cy="91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314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237A7B-02DD-4C2D-A677-52C7A3E6F969}"/>
              </a:ext>
            </a:extLst>
          </p:cNvPr>
          <p:cNvSpPr txBox="1"/>
          <p:nvPr/>
        </p:nvSpPr>
        <p:spPr>
          <a:xfrm>
            <a:off x="94129" y="128885"/>
            <a:ext cx="7297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Polar process MIIP planned activities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CD99C8-87C5-45C6-82B3-D0338663F116}"/>
              </a:ext>
            </a:extLst>
          </p:cNvPr>
          <p:cNvSpPr/>
          <p:nvPr/>
        </p:nvSpPr>
        <p:spPr>
          <a:xfrm>
            <a:off x="3352800" y="816893"/>
            <a:ext cx="1371581" cy="283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FB97C1-5886-42AF-BB73-B11977FD4B43}"/>
              </a:ext>
            </a:extLst>
          </p:cNvPr>
          <p:cNvSpPr txBox="1"/>
          <p:nvPr/>
        </p:nvSpPr>
        <p:spPr>
          <a:xfrm>
            <a:off x="762000" y="4248150"/>
            <a:ext cx="4953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Lagrangian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analysis and modeling of warm air intrusions during the TOP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B072C4A5-39A9-4ED8-B25D-8487DAD62A3B}"/>
              </a:ext>
            </a:extLst>
          </p:cNvPr>
          <p:cNvSpPr/>
          <p:nvPr/>
        </p:nvSpPr>
        <p:spPr>
          <a:xfrm>
            <a:off x="8001000" y="1123950"/>
            <a:ext cx="152400" cy="156607"/>
          </a:xfrm>
          <a:prstGeom prst="star5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4694CE-F875-41AC-B143-793DE6FE3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20" y="580309"/>
            <a:ext cx="4790680" cy="35916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917F4-F8CF-4FC5-AC18-871D4E2434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066800"/>
            <a:ext cx="3181350" cy="3181350"/>
          </a:xfrm>
          <a:prstGeom prst="rect">
            <a:avLst/>
          </a:prstGeom>
          <a:noFill/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303269B-3130-4396-885E-F7CF39CB3EF8}"/>
              </a:ext>
            </a:extLst>
          </p:cNvPr>
          <p:cNvCxnSpPr>
            <a:cxnSpLocks/>
          </p:cNvCxnSpPr>
          <p:nvPr/>
        </p:nvCxnSpPr>
        <p:spPr>
          <a:xfrm flipH="1" flipV="1">
            <a:off x="2819400" y="1034356"/>
            <a:ext cx="3116192" cy="92333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Image result for YOPP Logo">
            <a:extLst>
              <a:ext uri="{FF2B5EF4-FFF2-40B4-BE49-F238E27FC236}">
                <a16:creationId xmlns:a16="http://schemas.microsoft.com/office/drawing/2014/main" id="{ACB6B0EF-513B-43D6-A0CB-5B951CF3C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33350"/>
            <a:ext cx="1168310" cy="91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306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735FCD-5727-4A81-B920-1B54CBF0C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341" y="547480"/>
            <a:ext cx="4878659" cy="365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738751-897B-4525-B871-4576CE3ABD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4"/>
          <a:stretch/>
        </p:blipFill>
        <p:spPr>
          <a:xfrm>
            <a:off x="228600" y="549737"/>
            <a:ext cx="4599873" cy="3657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237A7B-02DD-4C2D-A677-52C7A3E6F969}"/>
              </a:ext>
            </a:extLst>
          </p:cNvPr>
          <p:cNvSpPr txBox="1"/>
          <p:nvPr/>
        </p:nvSpPr>
        <p:spPr>
          <a:xfrm>
            <a:off x="94129" y="128885"/>
            <a:ext cx="7297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Polar process MIIP planned activities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CA626A-6601-4F13-ACFC-3BDE5B883066}"/>
              </a:ext>
            </a:extLst>
          </p:cNvPr>
          <p:cNvSpPr/>
          <p:nvPr/>
        </p:nvSpPr>
        <p:spPr>
          <a:xfrm>
            <a:off x="4810539" y="669234"/>
            <a:ext cx="123226" cy="3109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CA7601-0981-4B7C-8EE2-90AA6E561C40}"/>
              </a:ext>
            </a:extLst>
          </p:cNvPr>
          <p:cNvSpPr txBox="1"/>
          <p:nvPr/>
        </p:nvSpPr>
        <p:spPr>
          <a:xfrm>
            <a:off x="946625" y="928480"/>
            <a:ext cx="11430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dirty="0"/>
              <a:t>Temperature and vertical velocity (</a:t>
            </a:r>
            <a:r>
              <a:rPr lang="en-US" sz="1200" dirty="0">
                <a:solidFill>
                  <a:schemeClr val="bg1"/>
                </a:solidFill>
              </a:rPr>
              <a:t>up</a:t>
            </a:r>
            <a:r>
              <a:rPr lang="en-US" sz="1200" dirty="0"/>
              <a:t> and down)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50AB69-B81A-4886-9A74-AEFCE4CD44EE}"/>
              </a:ext>
            </a:extLst>
          </p:cNvPr>
          <p:cNvSpPr txBox="1"/>
          <p:nvPr/>
        </p:nvSpPr>
        <p:spPr>
          <a:xfrm>
            <a:off x="4983366" y="909430"/>
            <a:ext cx="1143000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dirty="0"/>
              <a:t>Humidity and clouds (liquid and </a:t>
            </a:r>
            <a:r>
              <a:rPr lang="en-US" sz="1200" dirty="0">
                <a:solidFill>
                  <a:schemeClr val="bg1"/>
                </a:solidFill>
              </a:rPr>
              <a:t>ice</a:t>
            </a:r>
            <a:r>
              <a:rPr lang="en-US" sz="1200" dirty="0"/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BB8414-5534-4C98-95BF-37155B44BFBE}"/>
              </a:ext>
            </a:extLst>
          </p:cNvPr>
          <p:cNvSpPr txBox="1"/>
          <p:nvPr/>
        </p:nvSpPr>
        <p:spPr>
          <a:xfrm>
            <a:off x="762000" y="4440019"/>
            <a:ext cx="4953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Lagrangian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analysis and modeling of warm air intrusions during the TOP</a:t>
            </a:r>
          </a:p>
        </p:txBody>
      </p:sp>
      <p:pic>
        <p:nvPicPr>
          <p:cNvPr id="23" name="Picture 2" descr="Image result for YOPP Logo">
            <a:extLst>
              <a:ext uri="{FF2B5EF4-FFF2-40B4-BE49-F238E27FC236}">
                <a16:creationId xmlns:a16="http://schemas.microsoft.com/office/drawing/2014/main" id="{2BF16DA5-70A3-4EBB-AEF1-134DC4F99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45" y="4139409"/>
            <a:ext cx="1168310" cy="91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875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YOPP Logo">
            <a:extLst>
              <a:ext uri="{FF2B5EF4-FFF2-40B4-BE49-F238E27FC236}">
                <a16:creationId xmlns:a16="http://schemas.microsoft.com/office/drawing/2014/main" id="{977305D0-AC7B-49F4-A985-FA09ACCFB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33350"/>
            <a:ext cx="1168310" cy="91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8C64CC25-FA4C-49D9-8747-D0FBFF8BF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638" y="-320675"/>
            <a:ext cx="8170604" cy="31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6E87AF-1023-4380-ACB0-06CBE657E2D6}"/>
              </a:ext>
            </a:extLst>
          </p:cNvPr>
          <p:cNvSpPr txBox="1"/>
          <p:nvPr/>
        </p:nvSpPr>
        <p:spPr>
          <a:xfrm>
            <a:off x="94129" y="128885"/>
            <a:ext cx="5925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More information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698BFB-9B30-4DA9-9331-F5BF46F56941}"/>
              </a:ext>
            </a:extLst>
          </p:cNvPr>
          <p:cNvSpPr txBox="1"/>
          <p:nvPr/>
        </p:nvSpPr>
        <p:spPr>
          <a:xfrm>
            <a:off x="304800" y="682169"/>
            <a:ext cx="73914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Uttal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et al., Merged Observatory Data Files (MODFs) for the YOPP site Model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Intercomparison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Project (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YOPPsiteMIP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</a:rPr>
              <a:t>Manuscript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Day et al., The YOPP site Model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Intercomparison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Project (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YOPPsiteMIP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) phase 1: project overview and Arctic winter forecast evaluation </a:t>
            </a: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</a:rPr>
              <a:t>Manuscript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Solomon et al., An Evaluation of Short-Term Forecasts of Wintertime Boundary-Layer and Surface Energy Budget Statistics in the Central Arctic </a:t>
            </a: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</a:rPr>
              <a:t>Manuscript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(See poster!)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Svensson et al., The YOPP TOP – warm air intrusions reaching the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MOSAiC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observations in April 2020 </a:t>
            </a: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</a:rPr>
              <a:t>Manuscript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Hartten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, Leslie M., &amp; Khalsa, Siri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Jodha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S. (2022). The H-K Variable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SchemaTable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developed for the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YOPPsiteMIP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(1.2).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Zenodo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. https://doi.org/10.5281/zenodo.6463464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Gallagher M., et al., Merged Data Files toolkit </a:t>
            </a: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</a:rPr>
              <a:t>Manuscript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MODF and MMDF datasets will be published in August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https://yopp.met.no/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100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YOPP Logo">
            <a:extLst>
              <a:ext uri="{FF2B5EF4-FFF2-40B4-BE49-F238E27FC236}">
                <a16:creationId xmlns:a16="http://schemas.microsoft.com/office/drawing/2014/main" id="{977305D0-AC7B-49F4-A985-FA09ACCFB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33350"/>
            <a:ext cx="1168310" cy="91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8C64CC25-FA4C-49D9-8747-D0FBFF8BF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638" y="-320675"/>
            <a:ext cx="8170604" cy="31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6E87AF-1023-4380-ACB0-06CBE657E2D6}"/>
              </a:ext>
            </a:extLst>
          </p:cNvPr>
          <p:cNvSpPr txBox="1"/>
          <p:nvPr/>
        </p:nvSpPr>
        <p:spPr>
          <a:xfrm>
            <a:off x="94129" y="128885"/>
            <a:ext cx="5925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Summary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698BFB-9B30-4DA9-9331-F5BF46F56941}"/>
              </a:ext>
            </a:extLst>
          </p:cNvPr>
          <p:cNvSpPr txBox="1"/>
          <p:nvPr/>
        </p:nvSpPr>
        <p:spPr>
          <a:xfrm>
            <a:off x="609600" y="730567"/>
            <a:ext cx="73914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YOPPsiteMIP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facilitate efficient evaluation of processes through common formatted obs. and model output files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MDF – merged data files (MODF and MMDF) concept comes with Python tools to make and check the files as well as visualize data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Land stations,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MOSAiC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, ice-breaker cruses with Oden – we welcome many more to use the MDF format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WWRP Polar Prediction Project ends at the end of 2022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Polar Process MIIP (Model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Intercomparison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and Improvement Project) will continue and bridge over to the new WWRP polar project planned to start in 2024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New activities using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MOSAiC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observations and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Lagrangian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perspectives are in the plans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Welcome to contribute with models and/or analysis, contact gunilla@misu.su.se</a:t>
            </a:r>
          </a:p>
        </p:txBody>
      </p:sp>
    </p:spTree>
    <p:extLst>
      <p:ext uri="{BB962C8B-B14F-4D97-AF65-F5344CB8AC3E}">
        <p14:creationId xmlns:p14="http://schemas.microsoft.com/office/powerpoint/2010/main" val="1068136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3FC90-2390-45AF-8DCA-C35F46CD9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683" y="0"/>
            <a:ext cx="3636633" cy="5143500"/>
          </a:xfrm>
          <a:prstGeom prst="rect">
            <a:avLst/>
          </a:prstGeom>
        </p:spPr>
      </p:pic>
      <p:pic>
        <p:nvPicPr>
          <p:cNvPr id="5" name="Picture 2" descr="Image result for YOPP Logo">
            <a:extLst>
              <a:ext uri="{FF2B5EF4-FFF2-40B4-BE49-F238E27FC236}">
                <a16:creationId xmlns:a16="http://schemas.microsoft.com/office/drawing/2014/main" id="{977305D0-AC7B-49F4-A985-FA09ACCFB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937" y="9039"/>
            <a:ext cx="1168310" cy="91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99DBA1-4AA7-4166-B3D9-E2C3AC86A866}"/>
              </a:ext>
            </a:extLst>
          </p:cNvPr>
          <p:cNvSpPr txBox="1"/>
          <p:nvPr/>
        </p:nvSpPr>
        <p:spPr>
          <a:xfrm>
            <a:off x="6477000" y="2057221"/>
            <a:ext cx="2387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A number of super sites provide data for the YOPP Special Observing Periods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E01655-1BD6-4362-9FC5-572C795C2159}"/>
              </a:ext>
            </a:extLst>
          </p:cNvPr>
          <p:cNvSpPr txBox="1"/>
          <p:nvPr/>
        </p:nvSpPr>
        <p:spPr>
          <a:xfrm>
            <a:off x="366173" y="1912025"/>
            <a:ext cx="23875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Global and Regional Numerical Weather Prediction Models provide column output at time-step frequency on model levels and surface (extending to subsurface)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2AAF57-3466-42D2-981E-15224BC7AF09}"/>
              </a:ext>
            </a:extLst>
          </p:cNvPr>
          <p:cNvSpPr txBox="1"/>
          <p:nvPr/>
        </p:nvSpPr>
        <p:spPr>
          <a:xfrm>
            <a:off x="94129" y="128885"/>
            <a:ext cx="2572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YOPPsiteMIP</a:t>
            </a: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4E7788-A942-4323-AE53-F8239A760DD2}"/>
              </a:ext>
            </a:extLst>
          </p:cNvPr>
          <p:cNvSpPr txBox="1"/>
          <p:nvPr/>
        </p:nvSpPr>
        <p:spPr>
          <a:xfrm>
            <a:off x="152400" y="652016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A Polar model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intercomparison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and improvement project - 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MIIP</a:t>
            </a:r>
          </a:p>
        </p:txBody>
      </p:sp>
    </p:spTree>
    <p:extLst>
      <p:ext uri="{BB962C8B-B14F-4D97-AF65-F5344CB8AC3E}">
        <p14:creationId xmlns:p14="http://schemas.microsoft.com/office/powerpoint/2010/main" val="2213553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8FF0E6-E7DB-4289-ADC6-CF17F5461F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57" r="-813" b="31844"/>
          <a:stretch/>
        </p:blipFill>
        <p:spPr>
          <a:xfrm>
            <a:off x="279490" y="590550"/>
            <a:ext cx="7493045" cy="4047198"/>
          </a:xfrm>
          <a:prstGeom prst="rect">
            <a:avLst/>
          </a:prstGeom>
        </p:spPr>
      </p:pic>
      <p:pic>
        <p:nvPicPr>
          <p:cNvPr id="5" name="Picture 2" descr="Image result for YOPP Logo">
            <a:extLst>
              <a:ext uri="{FF2B5EF4-FFF2-40B4-BE49-F238E27FC236}">
                <a16:creationId xmlns:a16="http://schemas.microsoft.com/office/drawing/2014/main" id="{977305D0-AC7B-49F4-A985-FA09ACCFB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561" y="99075"/>
            <a:ext cx="1168310" cy="91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2AAF57-3466-42D2-981E-15224BC7AF09}"/>
              </a:ext>
            </a:extLst>
          </p:cNvPr>
          <p:cNvSpPr txBox="1"/>
          <p:nvPr/>
        </p:nvSpPr>
        <p:spPr>
          <a:xfrm>
            <a:off x="94129" y="128885"/>
            <a:ext cx="2572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YOPPsiteMIP</a:t>
            </a: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F6812F-80EA-435F-841D-7CDE40347606}"/>
              </a:ext>
            </a:extLst>
          </p:cNvPr>
          <p:cNvSpPr txBox="1"/>
          <p:nvPr/>
        </p:nvSpPr>
        <p:spPr>
          <a:xfrm>
            <a:off x="7543800" y="1504950"/>
            <a:ext cx="16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Focus on the data infrastructure to facilitate process diagnostics at multiple sites in the polar regions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40D3AB-FB48-456D-BACC-05D7A18E82E4}"/>
              </a:ext>
            </a:extLst>
          </p:cNvPr>
          <p:cNvSpPr txBox="1"/>
          <p:nvPr/>
        </p:nvSpPr>
        <p:spPr>
          <a:xfrm>
            <a:off x="533400" y="4671596"/>
            <a:ext cx="701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Merged Data Format – Python toolkit to make, check and visualize </a:t>
            </a:r>
          </a:p>
        </p:txBody>
      </p:sp>
    </p:spTree>
    <p:extLst>
      <p:ext uri="{BB962C8B-B14F-4D97-AF65-F5344CB8AC3E}">
        <p14:creationId xmlns:p14="http://schemas.microsoft.com/office/powerpoint/2010/main" val="3673520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8FF0E6-E7DB-4289-ADC6-CF17F5461F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1" t="41254" r="23794" b="42799"/>
          <a:stretch/>
        </p:blipFill>
        <p:spPr>
          <a:xfrm>
            <a:off x="381000" y="1047750"/>
            <a:ext cx="7038111" cy="3294434"/>
          </a:xfrm>
          <a:prstGeom prst="rect">
            <a:avLst/>
          </a:prstGeom>
        </p:spPr>
      </p:pic>
      <p:pic>
        <p:nvPicPr>
          <p:cNvPr id="5" name="Picture 2" descr="Image result for YOPP Logo">
            <a:extLst>
              <a:ext uri="{FF2B5EF4-FFF2-40B4-BE49-F238E27FC236}">
                <a16:creationId xmlns:a16="http://schemas.microsoft.com/office/drawing/2014/main" id="{977305D0-AC7B-49F4-A985-FA09ACCFB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561" y="99075"/>
            <a:ext cx="1168310" cy="91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2AAF57-3466-42D2-981E-15224BC7AF09}"/>
              </a:ext>
            </a:extLst>
          </p:cNvPr>
          <p:cNvSpPr txBox="1"/>
          <p:nvPr/>
        </p:nvSpPr>
        <p:spPr>
          <a:xfrm>
            <a:off x="94129" y="128885"/>
            <a:ext cx="2572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YOPPsiteMIP</a:t>
            </a: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F6812F-80EA-435F-841D-7CDE40347606}"/>
              </a:ext>
            </a:extLst>
          </p:cNvPr>
          <p:cNvSpPr txBox="1"/>
          <p:nvPr/>
        </p:nvSpPr>
        <p:spPr>
          <a:xfrm>
            <a:off x="7467600" y="1733550"/>
            <a:ext cx="1676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Processes in focus are the parameterized processes and the interaction with the surface and below</a:t>
            </a:r>
          </a:p>
        </p:txBody>
      </p:sp>
    </p:spTree>
    <p:extLst>
      <p:ext uri="{BB962C8B-B14F-4D97-AF65-F5344CB8AC3E}">
        <p14:creationId xmlns:p14="http://schemas.microsoft.com/office/powerpoint/2010/main" val="4123672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A4959F-16C6-42FE-9CDA-8863EF08D4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3"/>
          <a:stretch/>
        </p:blipFill>
        <p:spPr>
          <a:xfrm>
            <a:off x="3810000" y="1220028"/>
            <a:ext cx="4878659" cy="3409122"/>
          </a:xfrm>
          <a:prstGeom prst="rect">
            <a:avLst/>
          </a:prstGeom>
        </p:spPr>
      </p:pic>
      <p:pic>
        <p:nvPicPr>
          <p:cNvPr id="5" name="Picture 2" descr="Image result for YOPP Logo">
            <a:extLst>
              <a:ext uri="{FF2B5EF4-FFF2-40B4-BE49-F238E27FC236}">
                <a16:creationId xmlns:a16="http://schemas.microsoft.com/office/drawing/2014/main" id="{977305D0-AC7B-49F4-A985-FA09ACCFB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33350"/>
            <a:ext cx="1168310" cy="91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8C64CC25-FA4C-49D9-8747-D0FBFF8BF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638" y="-320675"/>
            <a:ext cx="8170604" cy="31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6E87AF-1023-4380-ACB0-06CBE657E2D6}"/>
              </a:ext>
            </a:extLst>
          </p:cNvPr>
          <p:cNvSpPr txBox="1"/>
          <p:nvPr/>
        </p:nvSpPr>
        <p:spPr>
          <a:xfrm>
            <a:off x="94129" y="128885"/>
            <a:ext cx="65352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Special Observing Period 1 (SOP1) 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February &amp; March 2018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F3A875-413F-4B8D-BB06-58569329B2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1220028"/>
            <a:ext cx="4878659" cy="3657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A69DFA-07AA-4719-BEB5-DC78D8F80417}"/>
              </a:ext>
            </a:extLst>
          </p:cNvPr>
          <p:cNvSpPr txBox="1"/>
          <p:nvPr/>
        </p:nvSpPr>
        <p:spPr>
          <a:xfrm>
            <a:off x="685800" y="4552950"/>
            <a:ext cx="6793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Same diagnostics can easily be applied on one or several models at one or several sites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0F4970-F204-4681-ABA4-406CFF7E33C2}"/>
              </a:ext>
            </a:extLst>
          </p:cNvPr>
          <p:cNvSpPr txBox="1"/>
          <p:nvPr/>
        </p:nvSpPr>
        <p:spPr>
          <a:xfrm>
            <a:off x="4495800" y="4170426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MODF sites already available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789C7A-D79C-4D79-B2C7-930D840D4AF2}"/>
              </a:ext>
            </a:extLst>
          </p:cNvPr>
          <p:cNvSpPr txBox="1"/>
          <p:nvPr/>
        </p:nvSpPr>
        <p:spPr>
          <a:xfrm>
            <a:off x="304800" y="4171950"/>
            <a:ext cx="2805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MMDF sites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5D796A-18C5-4E4D-9C56-A738A95E57E6}"/>
              </a:ext>
            </a:extLst>
          </p:cNvPr>
          <p:cNvSpPr txBox="1"/>
          <p:nvPr/>
        </p:nvSpPr>
        <p:spPr>
          <a:xfrm>
            <a:off x="236753" y="1220028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Feb&amp;March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climatology 1990-2019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880076-694D-4E92-9DA8-FB68EC63BEFE}"/>
              </a:ext>
            </a:extLst>
          </p:cNvPr>
          <p:cNvSpPr txBox="1"/>
          <p:nvPr/>
        </p:nvSpPr>
        <p:spPr>
          <a:xfrm>
            <a:off x="4495800" y="120015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2018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Feb&amp;March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anomaly</a:t>
            </a:r>
          </a:p>
        </p:txBody>
      </p:sp>
    </p:spTree>
    <p:extLst>
      <p:ext uri="{BB962C8B-B14F-4D97-AF65-F5344CB8AC3E}">
        <p14:creationId xmlns:p14="http://schemas.microsoft.com/office/powerpoint/2010/main" val="3973121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YOPP Logo">
            <a:extLst>
              <a:ext uri="{FF2B5EF4-FFF2-40B4-BE49-F238E27FC236}">
                <a16:creationId xmlns:a16="http://schemas.microsoft.com/office/drawing/2014/main" id="{977305D0-AC7B-49F4-A985-FA09ACCFB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33350"/>
            <a:ext cx="1168310" cy="91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3CFE2F8-2F31-4EBD-94A3-CAE0736397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307588"/>
              </p:ext>
            </p:extLst>
          </p:nvPr>
        </p:nvGraphicFramePr>
        <p:xfrm>
          <a:off x="228600" y="454204"/>
          <a:ext cx="7619999" cy="4403546"/>
        </p:xfrm>
        <a:graphic>
          <a:graphicData uri="http://schemas.openxmlformats.org/drawingml/2006/table">
            <a:tbl>
              <a:tblPr firstRow="1" firstCol="1" bandRow="1"/>
              <a:tblGrid>
                <a:gridCol w="929267">
                  <a:extLst>
                    <a:ext uri="{9D8B030D-6E8A-4147-A177-3AD203B41FA5}">
                      <a16:colId xmlns:a16="http://schemas.microsoft.com/office/drawing/2014/main" val="4006816220"/>
                    </a:ext>
                  </a:extLst>
                </a:gridCol>
                <a:gridCol w="929268">
                  <a:extLst>
                    <a:ext uri="{9D8B030D-6E8A-4147-A177-3AD203B41FA5}">
                      <a16:colId xmlns:a16="http://schemas.microsoft.com/office/drawing/2014/main" val="2838537300"/>
                    </a:ext>
                  </a:extLst>
                </a:gridCol>
                <a:gridCol w="2198050">
                  <a:extLst>
                    <a:ext uri="{9D8B030D-6E8A-4147-A177-3AD203B41FA5}">
                      <a16:colId xmlns:a16="http://schemas.microsoft.com/office/drawing/2014/main" val="2758209118"/>
                    </a:ext>
                  </a:extLst>
                </a:gridCol>
                <a:gridCol w="1734615">
                  <a:extLst>
                    <a:ext uri="{9D8B030D-6E8A-4147-A177-3AD203B41FA5}">
                      <a16:colId xmlns:a16="http://schemas.microsoft.com/office/drawing/2014/main" val="534022110"/>
                    </a:ext>
                  </a:extLst>
                </a:gridCol>
                <a:gridCol w="1828799">
                  <a:extLst>
                    <a:ext uri="{9D8B030D-6E8A-4147-A177-3AD203B41FA5}">
                      <a16:colId xmlns:a16="http://schemas.microsoft.com/office/drawing/2014/main" val="2132690945"/>
                    </a:ext>
                  </a:extLst>
                </a:gridCol>
              </a:tblGrid>
              <a:tr h="5215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Centre </a:t>
                      </a:r>
                      <a:endParaRPr lang="en-US" sz="1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33" marR="18433" marT="18433" marB="184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Model-name </a:t>
                      </a:r>
                      <a:endParaRPr lang="en-US" sz="1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33" marR="18433" marT="18433" marB="184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Global/Regional</a:t>
                      </a:r>
                      <a:endParaRPr lang="en-US" sz="1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33" marR="18433" marT="18433" marB="184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Key Reference(s) </a:t>
                      </a:r>
                      <a:endParaRPr lang="en-US" sz="1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33" marR="18433" marT="18433" marB="184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SOPs in YOPP portal in August 2022</a:t>
                      </a:r>
                      <a:endParaRPr lang="en-US" sz="1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33" marR="18433" marT="18433" marB="184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922410"/>
                  </a:ext>
                </a:extLst>
              </a:tr>
              <a:tr h="4618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ECMWF 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33" marR="18433" marT="18433" marB="184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IFS 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33" marR="18433" marT="18433" marB="184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Global: 9km/137L 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33" marR="18433" marT="18433" marB="184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Buizza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et al., (2017)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33" marR="18433" marT="18433" marB="184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SOP1, SOP2 &amp; SOP-SH 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33" marR="18433" marT="18433" marB="184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4787623"/>
                  </a:ext>
                </a:extLst>
              </a:tr>
              <a:tr h="4618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Meteo-France 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33" marR="18433" marT="18433" marB="184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ARPEGE 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33" marR="18433" marT="18433" marB="184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Global: 7.5-15km in the Arctic/L105</a:t>
                      </a:r>
                    </a:p>
                  </a:txBody>
                  <a:tcPr marL="18433" marR="18433" marT="18433" marB="184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Roehrig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et al., (2020)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33" marR="18433" marT="18433" marB="184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SOP1, SOP2 &amp; SOP-SH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33" marR="18433" marT="18433" marB="184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1660011"/>
                  </a:ext>
                </a:extLst>
              </a:tr>
              <a:tr h="4618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Meteo-France 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33" marR="18433" marT="18433" marB="184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AROME-Arctic 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33" marR="18433" marT="18433" marB="184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Regional: 2.5km/L65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33" marR="18433" marT="18433" marB="184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Seity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et al., (2011)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33" marR="18433" marT="18433" marB="184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SOP1 &amp; SOP2 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33" marR="18433" marT="18433" marB="184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6964889"/>
                  </a:ext>
                </a:extLst>
              </a:tr>
              <a:tr h="5183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ECCC 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33" marR="18433" marT="18433" marB="184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CAPS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33" marR="18433" marT="18433" marB="184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Regional: 3km/L62</a:t>
                      </a:r>
                    </a:p>
                  </a:txBody>
                  <a:tcPr marL="18433" marR="18433" marT="18433" marB="184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Milbrandt</a:t>
                      </a:r>
                      <a:r>
                        <a:rPr lang="en-US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et al., (2016)</a:t>
                      </a:r>
                    </a:p>
                  </a:txBody>
                  <a:tcPr marL="18433" marR="18433" marT="18433" marB="184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SOP1 &amp; SOP2 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33" marR="18433" marT="18433" marB="184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50408"/>
                  </a:ext>
                </a:extLst>
              </a:tr>
              <a:tr h="4618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DWD 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33" marR="18433" marT="18433" marB="184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ICON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33" marR="18433" marT="18433" marB="184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Global: ~13km/L90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33" marR="18433" marT="18433" marB="184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Zängl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et al., (2015)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33" marR="18433" marT="18433" marB="184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SOP1 &amp; SOP2 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33" marR="18433" marT="18433" marB="184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3800953"/>
                  </a:ext>
                </a:extLst>
              </a:tr>
              <a:tr h="4618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HMCR 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33" marR="18433" marT="18433" marB="184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SL-AV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33" marR="18433" marT="18433" marB="184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Global: ~20km/~L51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33" marR="18433" marT="18433" marB="184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Tolstykh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et al., (2018, 2017)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33" marR="18433" marT="18433" marB="184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SOP1 &amp; SOP2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33" marR="18433" marT="18433" marB="184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8246224"/>
                  </a:ext>
                </a:extLst>
              </a:tr>
              <a:tr h="8869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MetNo </a:t>
                      </a:r>
                      <a:endParaRPr lang="en-US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33" marR="18433" marT="18433" marB="184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AROME-Arctic 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33" marR="18433" marT="18433" marB="184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Regional: 2.5km/L65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33" marR="18433" marT="18433" marB="184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Müller et al. (2017)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Bengtsson et al., </a:t>
                      </a: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(2017)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33" marR="18433" marT="18433" marB="184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SOP1 &amp; SOP2 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33" marR="18433" marT="18433" marB="184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615438"/>
                  </a:ext>
                </a:extLst>
              </a:tr>
            </a:tbl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8C64CC25-FA4C-49D9-8747-D0FBFF8BF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638" y="-320675"/>
            <a:ext cx="8170604" cy="31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8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F9F254EE-9B79-4FC7-83C8-DA0E02718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" y="438150"/>
            <a:ext cx="6096431" cy="4572000"/>
          </a:xfrm>
          <a:prstGeom prst="rect">
            <a:avLst/>
          </a:prstGeom>
        </p:spPr>
      </p:pic>
      <p:pic>
        <p:nvPicPr>
          <p:cNvPr id="5" name="Picture 2" descr="Image result for YOPP Logo">
            <a:extLst>
              <a:ext uri="{FF2B5EF4-FFF2-40B4-BE49-F238E27FC236}">
                <a16:creationId xmlns:a16="http://schemas.microsoft.com/office/drawing/2014/main" id="{977305D0-AC7B-49F4-A985-FA09ACCFB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33350"/>
            <a:ext cx="1168310" cy="91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8C64CC25-FA4C-49D9-8747-D0FBFF8BF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638" y="-320675"/>
            <a:ext cx="8170604" cy="31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59E727-F55A-49D6-B18A-B6D10E4D5FF7}"/>
              </a:ext>
            </a:extLst>
          </p:cNvPr>
          <p:cNvSpPr txBox="1"/>
          <p:nvPr/>
        </p:nvSpPr>
        <p:spPr>
          <a:xfrm>
            <a:off x="1283733" y="4781550"/>
            <a:ext cx="3429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Forecast step (h)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2B9597-69D3-4775-A12A-5B1A8A6DCECE}"/>
              </a:ext>
            </a:extLst>
          </p:cNvPr>
          <p:cNvSpPr txBox="1"/>
          <p:nvPr/>
        </p:nvSpPr>
        <p:spPr>
          <a:xfrm rot="16200000">
            <a:off x="-1453633" y="2557621"/>
            <a:ext cx="3429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2-m temperature error (K)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8CFCCE-0DEB-4538-A656-C6B5E91BD4D8}"/>
              </a:ext>
            </a:extLst>
          </p:cNvPr>
          <p:cNvSpPr txBox="1"/>
          <p:nvPr/>
        </p:nvSpPr>
        <p:spPr>
          <a:xfrm>
            <a:off x="3264933" y="1000023"/>
            <a:ext cx="2010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Sodankyl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</a:rPr>
              <a:t>ä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0FB803-6C36-448A-BCA4-44D266AB5267}"/>
              </a:ext>
            </a:extLst>
          </p:cNvPr>
          <p:cNvSpPr txBox="1"/>
          <p:nvPr/>
        </p:nvSpPr>
        <p:spPr>
          <a:xfrm>
            <a:off x="1371600" y="590550"/>
            <a:ext cx="3429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B16C39-8C64-4679-8448-B27179952FE7}"/>
              </a:ext>
            </a:extLst>
          </p:cNvPr>
          <p:cNvSpPr txBox="1"/>
          <p:nvPr/>
        </p:nvSpPr>
        <p:spPr>
          <a:xfrm>
            <a:off x="5638800" y="2084684"/>
            <a:ext cx="337811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Standard deviation of error</a:t>
            </a:r>
          </a:p>
          <a:p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dashed lines)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FA4CCC-5F7A-4BE3-BF1B-9EEDFE9ED21E}"/>
              </a:ext>
            </a:extLst>
          </p:cNvPr>
          <p:cNvSpPr txBox="1"/>
          <p:nvPr/>
        </p:nvSpPr>
        <p:spPr>
          <a:xfrm>
            <a:off x="5651455" y="2992219"/>
            <a:ext cx="24257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Mean error</a:t>
            </a:r>
          </a:p>
          <a:p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</a:rPr>
              <a:t>(solid </a:t>
            </a:r>
            <a:r>
              <a:rPr lang="sv-SE" dirty="0" err="1">
                <a:latin typeface="Verdana" panose="020B0604030504040204" pitchFamily="34" charset="0"/>
                <a:ea typeface="Verdana" panose="020B0604030504040204" pitchFamily="34" charset="0"/>
              </a:rPr>
              <a:t>lines</a:t>
            </a:r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E8CF9DE-F25A-4EC9-8B9B-22E2B2A07A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9675" r="24359" b="11851"/>
          <a:stretch/>
        </p:blipFill>
        <p:spPr>
          <a:xfrm>
            <a:off x="5736804" y="143799"/>
            <a:ext cx="1883196" cy="1878676"/>
          </a:xfrm>
          <a:prstGeom prst="rect">
            <a:avLst/>
          </a:prstGeom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29A7C4B3-657F-443A-B78F-87E50431B48E}"/>
              </a:ext>
            </a:extLst>
          </p:cNvPr>
          <p:cNvSpPr/>
          <p:nvPr/>
        </p:nvSpPr>
        <p:spPr>
          <a:xfrm>
            <a:off x="6858000" y="1581150"/>
            <a:ext cx="152400" cy="156607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9ECCE8-4B71-43A3-AC1E-21F74628D341}"/>
              </a:ext>
            </a:extLst>
          </p:cNvPr>
          <p:cNvSpPr txBox="1"/>
          <p:nvPr/>
        </p:nvSpPr>
        <p:spPr>
          <a:xfrm>
            <a:off x="457200" y="4552950"/>
            <a:ext cx="990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00UTC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6E87AF-1023-4380-ACB0-06CBE657E2D6}"/>
              </a:ext>
            </a:extLst>
          </p:cNvPr>
          <p:cNvSpPr txBox="1"/>
          <p:nvPr/>
        </p:nvSpPr>
        <p:spPr>
          <a:xfrm>
            <a:off x="94129" y="128885"/>
            <a:ext cx="5925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What do we learn?</a:t>
            </a:r>
          </a:p>
          <a:p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Statistics for SOP1 </a:t>
            </a:r>
            <a:r>
              <a:rPr lang="en-US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Feb&amp;March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 2018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275EE2-A88C-4A32-8C17-55F1C6D0BF6A}"/>
              </a:ext>
            </a:extLst>
          </p:cNvPr>
          <p:cNvSpPr txBox="1"/>
          <p:nvPr/>
        </p:nvSpPr>
        <p:spPr>
          <a:xfrm>
            <a:off x="3886200" y="4552950"/>
            <a:ext cx="990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144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BF40DA-DF48-4FA1-A313-8239E09F1EB0}"/>
              </a:ext>
            </a:extLst>
          </p:cNvPr>
          <p:cNvSpPr txBox="1"/>
          <p:nvPr/>
        </p:nvSpPr>
        <p:spPr>
          <a:xfrm>
            <a:off x="762000" y="363855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day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28F840-21F0-4003-A556-500A74F75AB9}"/>
              </a:ext>
            </a:extLst>
          </p:cNvPr>
          <p:cNvSpPr txBox="1"/>
          <p:nvPr/>
        </p:nvSpPr>
        <p:spPr>
          <a:xfrm>
            <a:off x="1143000" y="97155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night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F294E5C-23C7-4A69-B61A-9EBFB263A9E0}"/>
              </a:ext>
            </a:extLst>
          </p:cNvPr>
          <p:cNvCxnSpPr/>
          <p:nvPr/>
        </p:nvCxnSpPr>
        <p:spPr>
          <a:xfrm>
            <a:off x="762000" y="3201228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598D304-EB2E-4E90-BE40-2BEF4880CECC}"/>
              </a:ext>
            </a:extLst>
          </p:cNvPr>
          <p:cNvCxnSpPr>
            <a:cxnSpLocks/>
          </p:cNvCxnSpPr>
          <p:nvPr/>
        </p:nvCxnSpPr>
        <p:spPr>
          <a:xfrm>
            <a:off x="762000" y="1962150"/>
            <a:ext cx="472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253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YOPP Logo">
            <a:extLst>
              <a:ext uri="{FF2B5EF4-FFF2-40B4-BE49-F238E27FC236}">
                <a16:creationId xmlns:a16="http://schemas.microsoft.com/office/drawing/2014/main" id="{977305D0-AC7B-49F4-A985-FA09ACCFB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33350"/>
            <a:ext cx="1168310" cy="91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8C64CC25-FA4C-49D9-8747-D0FBFF8BF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638" y="-320675"/>
            <a:ext cx="8170604" cy="31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8" name="Picture 1" descr="Diagram&#10;&#10;Description automatically generated">
            <a:extLst>
              <a:ext uri="{FF2B5EF4-FFF2-40B4-BE49-F238E27FC236}">
                <a16:creationId xmlns:a16="http://schemas.microsoft.com/office/drawing/2014/main" id="{321D6FEC-DCDC-4FD8-B48C-06518A170D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5791201" y="2766219"/>
            <a:ext cx="2286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2">
            <a:extLst>
              <a:ext uri="{FF2B5EF4-FFF2-40B4-BE49-F238E27FC236}">
                <a16:creationId xmlns:a16="http://schemas.microsoft.com/office/drawing/2014/main" id="{A51D78C8-9930-4573-9EC0-AA6F2C671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677" y="-95250"/>
            <a:ext cx="2441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BD498A61-DD38-4C4B-AA67-768D92D6B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57" y="2815431"/>
            <a:ext cx="243970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4" descr="Chart, diagram&#10;&#10;Description automatically generated with medium confidence">
            <a:extLst>
              <a:ext uri="{FF2B5EF4-FFF2-40B4-BE49-F238E27FC236}">
                <a16:creationId xmlns:a16="http://schemas.microsoft.com/office/drawing/2014/main" id="{8FBCF290-98D4-4891-885E-E89615B8CF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8" r="6149"/>
          <a:stretch/>
        </p:blipFill>
        <p:spPr bwMode="auto">
          <a:xfrm>
            <a:off x="6019800" y="1090196"/>
            <a:ext cx="2286000" cy="171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34" descr="Chart, line chart&#10;&#10;Description automatically generated">
            <a:extLst>
              <a:ext uri="{FF2B5EF4-FFF2-40B4-BE49-F238E27FC236}">
                <a16:creationId xmlns:a16="http://schemas.microsoft.com/office/drawing/2014/main" id="{DB7E306C-D86E-4E4B-93AD-41006DF6D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481" y="3333750"/>
            <a:ext cx="243970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0" descr="Chart, line chart, histogram&#10;&#10;Description automatically generated">
            <a:extLst>
              <a:ext uri="{FF2B5EF4-FFF2-40B4-BE49-F238E27FC236}">
                <a16:creationId xmlns:a16="http://schemas.microsoft.com/office/drawing/2014/main" id="{E85B3518-0BAD-40A5-A611-E52D695CC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142" y="6034088"/>
            <a:ext cx="243577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7">
            <a:extLst>
              <a:ext uri="{FF2B5EF4-FFF2-40B4-BE49-F238E27FC236}">
                <a16:creationId xmlns:a16="http://schemas.microsoft.com/office/drawing/2014/main" id="{16F28ECB-80FE-40B8-9CDC-636226CFA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E5A9F254-51C8-412F-9AF4-F947B9AE2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367838"/>
            <a:ext cx="9144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E7D87CE-07BD-4A19-A1EA-BA0FA95F188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9675" r="24359" b="11851"/>
          <a:stretch/>
        </p:blipFill>
        <p:spPr>
          <a:xfrm>
            <a:off x="3262918" y="1568551"/>
            <a:ext cx="1883196" cy="1878676"/>
          </a:xfrm>
          <a:prstGeom prst="rect">
            <a:avLst/>
          </a:prstGeom>
        </p:spPr>
      </p:pic>
      <p:pic>
        <p:nvPicPr>
          <p:cNvPr id="14" name="Picture 13" descr="Chart, line chart, histogram&#10;&#10;Description automatically generated">
            <a:extLst>
              <a:ext uri="{FF2B5EF4-FFF2-40B4-BE49-F238E27FC236}">
                <a16:creationId xmlns:a16="http://schemas.microsoft.com/office/drawing/2014/main" id="{E92A738E-8074-4116-8728-FE9AE0B7C00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56" y="679089"/>
            <a:ext cx="2438575" cy="18288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D5EB0DE-3B7D-472C-BFE1-00AAB14A711A}"/>
              </a:ext>
            </a:extLst>
          </p:cNvPr>
          <p:cNvCxnSpPr/>
          <p:nvPr/>
        </p:nvCxnSpPr>
        <p:spPr>
          <a:xfrm flipH="1">
            <a:off x="4058651" y="1666875"/>
            <a:ext cx="1399811" cy="263475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0F51872-0DFC-46F3-AC99-799FD7729EAB}"/>
              </a:ext>
            </a:extLst>
          </p:cNvPr>
          <p:cNvCxnSpPr>
            <a:cxnSpLocks/>
          </p:cNvCxnSpPr>
          <p:nvPr/>
        </p:nvCxnSpPr>
        <p:spPr>
          <a:xfrm flipH="1">
            <a:off x="4726878" y="1747838"/>
            <a:ext cx="1605271" cy="417934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89B153C-E9FE-40AE-BA35-E6104A80B085}"/>
              </a:ext>
            </a:extLst>
          </p:cNvPr>
          <p:cNvCxnSpPr>
            <a:cxnSpLocks/>
          </p:cNvCxnSpPr>
          <p:nvPr/>
        </p:nvCxnSpPr>
        <p:spPr>
          <a:xfrm flipH="1" flipV="1">
            <a:off x="4479121" y="3106516"/>
            <a:ext cx="1464479" cy="477698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B476950-7843-4F52-9AB6-477A5E2B1373}"/>
              </a:ext>
            </a:extLst>
          </p:cNvPr>
          <p:cNvCxnSpPr>
            <a:cxnSpLocks/>
          </p:cNvCxnSpPr>
          <p:nvPr/>
        </p:nvCxnSpPr>
        <p:spPr>
          <a:xfrm flipV="1">
            <a:off x="2617832" y="2820482"/>
            <a:ext cx="854516" cy="535490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387DAB9-ED13-4A82-AFD8-B17D0C7D0B50}"/>
              </a:ext>
            </a:extLst>
          </p:cNvPr>
          <p:cNvCxnSpPr>
            <a:cxnSpLocks/>
          </p:cNvCxnSpPr>
          <p:nvPr/>
        </p:nvCxnSpPr>
        <p:spPr>
          <a:xfrm flipV="1">
            <a:off x="3744493" y="2856467"/>
            <a:ext cx="475225" cy="727747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9CD71F4-B604-4E8A-BED6-BFA663A13CC4}"/>
              </a:ext>
            </a:extLst>
          </p:cNvPr>
          <p:cNvCxnSpPr>
            <a:cxnSpLocks/>
          </p:cNvCxnSpPr>
          <p:nvPr/>
        </p:nvCxnSpPr>
        <p:spPr>
          <a:xfrm>
            <a:off x="2690442" y="1425574"/>
            <a:ext cx="822649" cy="439236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94996F8-AA90-4C98-8FB8-2BF605EA33BB}"/>
              </a:ext>
            </a:extLst>
          </p:cNvPr>
          <p:cNvSpPr txBox="1"/>
          <p:nvPr/>
        </p:nvSpPr>
        <p:spPr>
          <a:xfrm>
            <a:off x="121229" y="2978269"/>
            <a:ext cx="48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5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77CFF1-BD75-4FFC-98D7-04C4E06C4411}"/>
              </a:ext>
            </a:extLst>
          </p:cNvPr>
          <p:cNvSpPr txBox="1"/>
          <p:nvPr/>
        </p:nvSpPr>
        <p:spPr>
          <a:xfrm>
            <a:off x="197428" y="3790950"/>
            <a:ext cx="48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0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2C840A-1F64-4654-A50F-716433798B0E}"/>
              </a:ext>
            </a:extLst>
          </p:cNvPr>
          <p:cNvSpPr txBox="1"/>
          <p:nvPr/>
        </p:nvSpPr>
        <p:spPr>
          <a:xfrm>
            <a:off x="2743200" y="3714750"/>
            <a:ext cx="48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5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DC2158-052D-454E-8EDF-C8C6A0DE7C8C}"/>
              </a:ext>
            </a:extLst>
          </p:cNvPr>
          <p:cNvSpPr txBox="1"/>
          <p:nvPr/>
        </p:nvSpPr>
        <p:spPr>
          <a:xfrm>
            <a:off x="2743200" y="4290596"/>
            <a:ext cx="48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-5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A24E49-0DB5-4DE3-937D-C7D4BE8FD9A6}"/>
              </a:ext>
            </a:extLst>
          </p:cNvPr>
          <p:cNvSpPr txBox="1"/>
          <p:nvPr/>
        </p:nvSpPr>
        <p:spPr>
          <a:xfrm>
            <a:off x="5607628" y="3223796"/>
            <a:ext cx="48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5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290D796-A506-4E75-89C0-CB1268F350DC}"/>
              </a:ext>
            </a:extLst>
          </p:cNvPr>
          <p:cNvSpPr txBox="1"/>
          <p:nvPr/>
        </p:nvSpPr>
        <p:spPr>
          <a:xfrm>
            <a:off x="5607628" y="3714750"/>
            <a:ext cx="48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0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BD93B1F-3A06-4412-B25C-4DEEC51A8742}"/>
              </a:ext>
            </a:extLst>
          </p:cNvPr>
          <p:cNvSpPr txBox="1"/>
          <p:nvPr/>
        </p:nvSpPr>
        <p:spPr>
          <a:xfrm>
            <a:off x="3505200" y="514350"/>
            <a:ext cx="48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5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EEBFBE0-08C5-4615-B4F7-7B0A2D61CFCC}"/>
              </a:ext>
            </a:extLst>
          </p:cNvPr>
          <p:cNvSpPr txBox="1"/>
          <p:nvPr/>
        </p:nvSpPr>
        <p:spPr>
          <a:xfrm>
            <a:off x="304800" y="742950"/>
            <a:ext cx="48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5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043533-F691-4579-9083-9F2E5CD26316}"/>
              </a:ext>
            </a:extLst>
          </p:cNvPr>
          <p:cNvSpPr txBox="1"/>
          <p:nvPr/>
        </p:nvSpPr>
        <p:spPr>
          <a:xfrm>
            <a:off x="5867400" y="1318796"/>
            <a:ext cx="48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5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66B79D-DC7F-4A14-B456-C124734937F7}"/>
              </a:ext>
            </a:extLst>
          </p:cNvPr>
          <p:cNvSpPr txBox="1"/>
          <p:nvPr/>
        </p:nvSpPr>
        <p:spPr>
          <a:xfrm>
            <a:off x="3550228" y="1200150"/>
            <a:ext cx="48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0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FEE1DB6-5B60-40B6-99B3-14BB9F8DD288}"/>
              </a:ext>
            </a:extLst>
          </p:cNvPr>
          <p:cNvSpPr txBox="1"/>
          <p:nvPr/>
        </p:nvSpPr>
        <p:spPr>
          <a:xfrm>
            <a:off x="304800" y="1471196"/>
            <a:ext cx="48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0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605286C-757D-4D24-BFA0-22E92A57E88D}"/>
              </a:ext>
            </a:extLst>
          </p:cNvPr>
          <p:cNvSpPr txBox="1"/>
          <p:nvPr/>
        </p:nvSpPr>
        <p:spPr>
          <a:xfrm>
            <a:off x="2743200" y="3985796"/>
            <a:ext cx="48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0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43945B-886E-4EC5-A919-F5A9DC60FA57}"/>
              </a:ext>
            </a:extLst>
          </p:cNvPr>
          <p:cNvSpPr txBox="1"/>
          <p:nvPr/>
        </p:nvSpPr>
        <p:spPr>
          <a:xfrm>
            <a:off x="5880742" y="2461796"/>
            <a:ext cx="48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0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AE0F45F-F41C-48CD-A9D4-701901118FE1}"/>
              </a:ext>
            </a:extLst>
          </p:cNvPr>
          <p:cNvSpPr txBox="1"/>
          <p:nvPr/>
        </p:nvSpPr>
        <p:spPr>
          <a:xfrm>
            <a:off x="94129" y="128885"/>
            <a:ext cx="5925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What do we learn?</a:t>
            </a:r>
          </a:p>
          <a:p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Statistics for SOP1 </a:t>
            </a:r>
          </a:p>
        </p:txBody>
      </p:sp>
    </p:spTree>
    <p:extLst>
      <p:ext uri="{BB962C8B-B14F-4D97-AF65-F5344CB8AC3E}">
        <p14:creationId xmlns:p14="http://schemas.microsoft.com/office/powerpoint/2010/main" val="3167259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237A7B-02DD-4C2D-A677-52C7A3E6F969}"/>
              </a:ext>
            </a:extLst>
          </p:cNvPr>
          <p:cNvSpPr txBox="1"/>
          <p:nvPr/>
        </p:nvSpPr>
        <p:spPr>
          <a:xfrm>
            <a:off x="94129" y="128885"/>
            <a:ext cx="7297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What do we learn?</a:t>
            </a:r>
          </a:p>
          <a:p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Case study: </a:t>
            </a: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</a:rPr>
              <a:t>24 Feb to 6 March 2018 @ Ny </a:t>
            </a:r>
            <a:r>
              <a:rPr lang="sv-SE" sz="1600" b="1" dirty="0">
                <a:latin typeface="Verdana" panose="020B0604030504040204" pitchFamily="34" charset="0"/>
                <a:ea typeface="Verdana" panose="020B0604030504040204" pitchFamily="34" charset="0"/>
              </a:rPr>
              <a:t>Å</a:t>
            </a:r>
            <a:r>
              <a:rPr lang="en-GB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lesund</a:t>
            </a: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</a:rPr>
              <a:t>, Svalbard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A8A905E1-85ED-4F22-8466-05A4CA4D31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0" t="9289" r="50528" b="74820"/>
          <a:stretch/>
        </p:blipFill>
        <p:spPr bwMode="auto">
          <a:xfrm>
            <a:off x="692426" y="840912"/>
            <a:ext cx="4469296" cy="16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2F47F5AF-222C-4588-8C97-02AFFF0F9D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0" t="78151" r="7422" b="11032"/>
          <a:stretch/>
        </p:blipFill>
        <p:spPr bwMode="auto">
          <a:xfrm>
            <a:off x="864704" y="2495550"/>
            <a:ext cx="4469296" cy="5324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C7ABD121-C785-44A7-A0BD-1720EDFEE7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75" t="9289" r="7422" b="74820"/>
          <a:stretch/>
        </p:blipFill>
        <p:spPr bwMode="auto">
          <a:xfrm>
            <a:off x="457200" y="3082389"/>
            <a:ext cx="4800448" cy="16704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EF8556A-23F2-40E6-B7C8-1F741C6EAA32}"/>
              </a:ext>
            </a:extLst>
          </p:cNvPr>
          <p:cNvCxnSpPr/>
          <p:nvPr/>
        </p:nvCxnSpPr>
        <p:spPr>
          <a:xfrm>
            <a:off x="2667000" y="1123950"/>
            <a:ext cx="0" cy="3628911"/>
          </a:xfrm>
          <a:prstGeom prst="line">
            <a:avLst/>
          </a:prstGeom>
          <a:ln w="1905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CCD99C8-87C5-45C6-82B3-D0338663F116}"/>
              </a:ext>
            </a:extLst>
          </p:cNvPr>
          <p:cNvSpPr/>
          <p:nvPr/>
        </p:nvSpPr>
        <p:spPr>
          <a:xfrm>
            <a:off x="3352800" y="816893"/>
            <a:ext cx="1371581" cy="283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FB97C1-5886-42AF-BB73-B11977FD4B43}"/>
              </a:ext>
            </a:extLst>
          </p:cNvPr>
          <p:cNvSpPr txBox="1"/>
          <p:nvPr/>
        </p:nvSpPr>
        <p:spPr>
          <a:xfrm>
            <a:off x="5382031" y="3458110"/>
            <a:ext cx="267693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Black – Observations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Colors – NWP models concatenated hourly  from T+24 to T+47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BBFAF4-ED8E-4332-AFFB-8D11B3534DB1}"/>
              </a:ext>
            </a:extLst>
          </p:cNvPr>
          <p:cNvSpPr txBox="1"/>
          <p:nvPr/>
        </p:nvSpPr>
        <p:spPr>
          <a:xfrm>
            <a:off x="850855" y="4793218"/>
            <a:ext cx="8255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24 Feb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96598-C7B9-4C67-878B-63908CD22100}"/>
              </a:ext>
            </a:extLst>
          </p:cNvPr>
          <p:cNvSpPr txBox="1"/>
          <p:nvPr/>
        </p:nvSpPr>
        <p:spPr>
          <a:xfrm>
            <a:off x="4584655" y="4781550"/>
            <a:ext cx="90174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6 March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159892-AEBE-4C76-A073-9CE99AC5DCF2}"/>
              </a:ext>
            </a:extLst>
          </p:cNvPr>
          <p:cNvSpPr txBox="1"/>
          <p:nvPr/>
        </p:nvSpPr>
        <p:spPr>
          <a:xfrm>
            <a:off x="-152400" y="104775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4 km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43E79F-EAD0-49DC-894F-C1F7C432515A}"/>
              </a:ext>
            </a:extLst>
          </p:cNvPr>
          <p:cNvSpPr txBox="1"/>
          <p:nvPr/>
        </p:nvSpPr>
        <p:spPr>
          <a:xfrm rot="16200000">
            <a:off x="-1007476" y="3713260"/>
            <a:ext cx="304799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Long wave down (W m</a:t>
            </a:r>
            <a:r>
              <a:rPr lang="en-US" sz="14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-2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21A6C95-01F6-4FD0-91EE-CA1C777307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9675" r="24359" b="11851"/>
          <a:stretch/>
        </p:blipFill>
        <p:spPr>
          <a:xfrm>
            <a:off x="7234300" y="1455074"/>
            <a:ext cx="1883196" cy="1878676"/>
          </a:xfrm>
          <a:prstGeom prst="rect">
            <a:avLst/>
          </a:prstGeom>
        </p:spPr>
      </p:pic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B072C4A5-39A9-4ED8-B25D-8487DAD62A3B}"/>
              </a:ext>
            </a:extLst>
          </p:cNvPr>
          <p:cNvSpPr/>
          <p:nvPr/>
        </p:nvSpPr>
        <p:spPr>
          <a:xfrm>
            <a:off x="8085496" y="2556492"/>
            <a:ext cx="152400" cy="156607"/>
          </a:xfrm>
          <a:prstGeom prst="star5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025A7A-9261-4EC9-A2EE-150EC3DFA1C2}"/>
              </a:ext>
            </a:extLst>
          </p:cNvPr>
          <p:cNvSpPr txBox="1"/>
          <p:nvPr/>
        </p:nvSpPr>
        <p:spPr>
          <a:xfrm>
            <a:off x="5029200" y="1317846"/>
            <a:ext cx="228599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Cloudnet 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Cloud liquid water (kg m</a:t>
            </a:r>
            <a:r>
              <a:rPr lang="en-US" baseline="30000" dirty="0">
                <a:latin typeface="Verdana" panose="020B0604030504040204" pitchFamily="34" charset="0"/>
                <a:ea typeface="Verdana" panose="020B0604030504040204" pitchFamily="34" charset="0"/>
              </a:rPr>
              <a:t>-3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pic>
        <p:nvPicPr>
          <p:cNvPr id="22" name="Picture 2" descr="Image result for YOPP Logo">
            <a:extLst>
              <a:ext uri="{FF2B5EF4-FFF2-40B4-BE49-F238E27FC236}">
                <a16:creationId xmlns:a16="http://schemas.microsoft.com/office/drawing/2014/main" id="{BB35414F-992F-4C52-988C-F495407AC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33350"/>
            <a:ext cx="1168310" cy="91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312207"/>
      </p:ext>
    </p:extLst>
  </p:cSld>
  <p:clrMapOvr>
    <a:masterClrMapping/>
  </p:clrMapOvr>
</p:sld>
</file>

<file path=ppt/theme/theme1.xml><?xml version="1.0" encoding="utf-8"?>
<a:theme xmlns:a="http://schemas.openxmlformats.org/drawingml/2006/main" name="SU Eng Research 4 3 Powerpoint Template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U Light Crown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U Light Branch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U Dark Flame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l_bla_eng.potx" id="{F23D3555-46AF-43E0-B447-B971B8895AD3}" vid="{EB8A71C9-D2B0-4E74-8389-D02B808E64FD}"/>
    </a:ext>
  </a:extLst>
</a:theme>
</file>

<file path=ppt/theme/theme5.xml><?xml version="1.0" encoding="utf-8"?>
<a:theme xmlns:a="http://schemas.openxmlformats.org/drawingml/2006/main" name="SU Dark Crown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l_bla_eng.potx" id="{F23D3555-46AF-43E0-B447-B971B8895AD3}" vid="{060AA54C-41E7-4652-A7D3-C179265A15CB}"/>
    </a:ext>
  </a:extLst>
</a:theme>
</file>

<file path=ppt/theme/theme6.xml><?xml version="1.0" encoding="utf-8"?>
<a:theme xmlns:a="http://schemas.openxmlformats.org/drawingml/2006/main" name="SU Dark Branch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l_bla_eng.potx" id="{F23D3555-46AF-43E0-B447-B971B8895AD3}" vid="{217C70B5-6442-4FE7-9356-F704A7D5D177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 Research Template 16 9</Template>
  <TotalTime>9844</TotalTime>
  <Words>938</Words>
  <Application>Microsoft Office PowerPoint</Application>
  <PresentationFormat>On-screen Show (16:9)</PresentationFormat>
  <Paragraphs>133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Times New Roman</vt:lpstr>
      <vt:lpstr>Verdana</vt:lpstr>
      <vt:lpstr>SU Eng Research 4 3 Powerpoint Template</vt:lpstr>
      <vt:lpstr>SU Light Crown</vt:lpstr>
      <vt:lpstr>SU Light Branch</vt:lpstr>
      <vt:lpstr>SU Dark Flame</vt:lpstr>
      <vt:lpstr>SU Dark Crown</vt:lpstr>
      <vt:lpstr>SU Dark Branch</vt:lpstr>
      <vt:lpstr>YOPPsiteMIP  the YOPP site model intercomparison project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Stockholms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YOPPsiteMIP: The YOPP site model inter-comparison project</dc:title>
  <dc:creator>Gunilla Svensson</dc:creator>
  <cp:lastModifiedBy>Gunilla Svensson</cp:lastModifiedBy>
  <cp:revision>66</cp:revision>
  <dcterms:created xsi:type="dcterms:W3CDTF">2022-07-21T15:39:26Z</dcterms:created>
  <dcterms:modified xsi:type="dcterms:W3CDTF">2022-07-29T00:15:08Z</dcterms:modified>
</cp:coreProperties>
</file>