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307" r:id="rId3"/>
    <p:sldId id="304" r:id="rId4"/>
    <p:sldId id="301" r:id="rId5"/>
    <p:sldId id="303" r:id="rId6"/>
    <p:sldId id="1242" r:id="rId7"/>
    <p:sldId id="1245" r:id="rId8"/>
    <p:sldId id="267" r:id="rId9"/>
    <p:sldId id="306" r:id="rId10"/>
    <p:sldId id="1246" r:id="rId11"/>
    <p:sldId id="1249" r:id="rId12"/>
    <p:sldId id="279" r:id="rId13"/>
    <p:sldId id="124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5C6FF"/>
    <a:srgbClr val="008B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4" autoAdjust="0"/>
    <p:restoredTop sz="94676"/>
  </p:normalViewPr>
  <p:slideViewPr>
    <p:cSldViewPr snapToGrid="0">
      <p:cViewPr varScale="1">
        <p:scale>
          <a:sx n="110" d="100"/>
          <a:sy n="110" d="100"/>
        </p:scale>
        <p:origin x="76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94A6E-C290-44A5-842D-0D71AA5F2CC3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9B71A8-5A41-4C6F-8A02-29C497B706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0055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4AF01C-806C-9AF6-409D-2A8D266272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2CB2017-450A-745F-486C-E682AF8DBD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B8BB4B-8AA5-A44C-4F96-11B8617BC1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71D04C-085D-9866-E092-3D278ECD5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D809C9-9B0E-293F-C66D-91BA568101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913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39C91F-DB8B-E7C5-F91F-7183BF36EB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2051204-42F9-FF3C-A7C9-19A3F0DDF91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60C539-B38C-BAC9-194B-2009D22C2F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449D07-FDF8-8A6F-19C0-51FD8DD026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305AEB-3DCD-0C4D-5B1B-3AC701111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324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6F6DF0-E9E2-C4E6-1D6E-11E9FC3090E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B448A7-E681-E9F2-6D98-DFF4F8966C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6F4B0-A10A-7197-ACAC-BAEEA89BD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30B687-0667-B366-E22C-C1EB9099B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ECA574-06E4-33BE-4232-C7DF296F89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6959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38A5C-4D00-921D-31D6-7DF6D51A34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2668BC-CD0D-9330-8920-6591C836BE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10D17F-E80B-30C9-B654-67A95C573B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59CCBD-BA64-9E00-B43F-A0CA4AA96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1A0CB3-2F09-8E7B-2B0B-FF0B8B3DF8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87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24656F-F225-6C36-0D1F-C6EFF10F1C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C5AF5B-7394-C330-8252-D7DCE5D14C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404581-C81A-04B6-CB2D-700E0C779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A7D25F-6BCC-CCF0-E073-5B786F5D5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2CAF2C-CBFA-7628-2729-C3FCFB15A8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3821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0D3DC-B722-7626-5614-4F94A9B48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873ED0-888F-C447-3719-663F33D4A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FD8ACF-9BA2-C43E-1C5B-786FC44B5D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F8262A-A27F-0D99-4DB7-EEC18D214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A16D60-3F92-8277-6366-F4177498F5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8E9703-BD3C-300F-279C-082FE77615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6048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857231-55E3-B428-FCCF-455805DAE6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736BA6-2697-4533-DE90-07969499B4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695DD7F-FF62-270F-801B-3CBD927CD0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BA24A8-994C-97E1-FA91-AE0D83A23D6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0534FD-A8E7-E805-82B0-5548537C39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27103D5-3CC3-F8F7-9BE1-FF041B847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359F3-E60F-FDBF-4AF8-B0422F0FF3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492BF02-4696-C8FA-1FE3-4C36B7396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10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F3B7E-8010-DB52-2AAE-947D26BE79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AF49A21-4840-26DA-C44B-E9E0623BFB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C2B07C3-470F-FAAD-792A-04D30036F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FBAAB0-51E5-2275-703E-31AAA6BDC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5797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20ACDF0-AFD3-546E-5123-C7031D72DA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463204-7BF9-8FE4-8A59-C62A15E7FA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A37B29-9AD8-7697-B71B-4C075ECCD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1568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63527E-5081-AA13-5AB2-E2355623C9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AB3337-E595-4FF1-7D82-8488665CE7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2E648A-92E7-C633-DAE4-2283FAF944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673631-1C5A-DAA6-3643-15524D3A7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71A785-C085-9A79-7AC7-59BB4DB4AE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29D9B9-E3C3-8C60-C649-5D44D8D34F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82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5089F3-0545-F0E6-1396-598C0A22A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2731455-F514-B76A-64B3-30DFF8D10D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674BEB-F99F-38A4-4FA0-63C78B3AC46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311391-CEE3-99C6-4449-0BCEA34D5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08020D-26A2-9449-A060-8801A7F5F2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436BC0-0788-5315-0BFE-BEEF11AD1C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16878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2C78BBA-23FC-E950-BA61-546E96774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6D356B-6D5E-ED69-8873-24AC9137E0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547CAC-610F-FAFD-05BE-FCF9119E4A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6B1A92-3665-43AF-B897-2C8CFAC0A897}" type="datetimeFigureOut">
              <a:rPr lang="en-GB" smtClean="0"/>
              <a:t>26/03/2026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FB061E-BC13-B7C1-4A1B-8A4DDCAC66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2E9A2D-03FB-F87A-6C87-027FBEFFBB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1C344A-5A94-48E5-BC6E-0AEA3278465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2136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AE071-C5E3-A789-F3D5-F29DE36534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/>
          <a:lstStyle/>
          <a:p>
            <a:r>
              <a:rPr lang="en-GB" dirty="0"/>
              <a:t>Rapporteur report for GLASS panel activities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1CC10F6-BB2A-9367-8366-505AD714B48B}"/>
              </a:ext>
            </a:extLst>
          </p:cNvPr>
          <p:cNvSpPr txBox="1"/>
          <p:nvPr/>
        </p:nvSpPr>
        <p:spPr>
          <a:xfrm>
            <a:off x="1629104" y="4172606"/>
            <a:ext cx="9038896" cy="156966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200" dirty="0"/>
              <a:t>Thanks to the GLASS co-chairs for their efforts during the year, putting the panel report together and </a:t>
            </a:r>
            <a:r>
              <a:rPr lang="en-GB" sz="3200" b="1" dirty="0"/>
              <a:t>their positive responses to last year’s 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88714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DB17FA-32B5-4A10-20BD-18B19F1289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46355"/>
            <a:ext cx="10515600" cy="1325563"/>
          </a:xfrm>
        </p:spPr>
        <p:txBody>
          <a:bodyPr/>
          <a:lstStyle/>
          <a:p>
            <a:r>
              <a:rPr lang="en-GB" dirty="0"/>
              <a:t>Key benefits of new working group structure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784E33-41E3-6E4B-4048-83E3965A9B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9208"/>
            <a:ext cx="11338560" cy="5243512"/>
          </a:xfrm>
        </p:spPr>
        <p:txBody>
          <a:bodyPr>
            <a:normAutofit fontScale="70000" lnSpcReduction="200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GB" sz="3600" dirty="0"/>
              <a:t> Projects are motivated bottom up from engaged scientific discussion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600" dirty="0"/>
              <a:t> Enables the community to establish the highest priority topics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600" dirty="0"/>
              <a:t> More obvious way to establish cross-panel activities through shared scientific interests</a:t>
            </a:r>
          </a:p>
          <a:p>
            <a:pPr>
              <a:buFont typeface="Wingdings" panose="05000000000000000000" pitchFamily="2" charset="2"/>
              <a:buChar char="ü"/>
            </a:pPr>
            <a:endParaRPr lang="en-GB" sz="3600" dirty="0"/>
          </a:p>
          <a:p>
            <a:pPr>
              <a:buFont typeface="Wingdings" panose="05000000000000000000" pitchFamily="2" charset="2"/>
              <a:buChar char="ü"/>
            </a:pPr>
            <a:r>
              <a:rPr lang="en-GB" sz="3600" dirty="0"/>
              <a:t> Aim for ECS to take the lead in organising working groups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200" dirty="0"/>
              <a:t> ECS have more time to organise meetings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200" dirty="0"/>
              <a:t> ECS are enthusiastic and potentially more inclusive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200" dirty="0"/>
              <a:t> Enables ECS to learn and develop from more experienced researchers who might lead new projects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200" dirty="0"/>
              <a:t> ECS then serve on the GLASS panel and become exposed to the wider GEWEX community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en-GB" sz="3200" dirty="0"/>
              <a:t> Opportunity to have a more diverse panel membership</a:t>
            </a:r>
          </a:p>
        </p:txBody>
      </p:sp>
    </p:spTree>
    <p:extLst>
      <p:ext uri="{BB962C8B-B14F-4D97-AF65-F5344CB8AC3E}">
        <p14:creationId xmlns:p14="http://schemas.microsoft.com/office/powerpoint/2010/main" val="445597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B52933-6AB0-E793-BD01-6E7991197F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A06AF-1117-01E6-A0C8-04699DB1A4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10845"/>
            <a:ext cx="4084320" cy="274320"/>
          </a:xfrm>
        </p:spPr>
        <p:txBody>
          <a:bodyPr>
            <a:normAutofit fontScale="90000"/>
          </a:bodyPr>
          <a:lstStyle/>
          <a:p>
            <a:r>
              <a:rPr lang="en-GB" dirty="0"/>
              <a:t>GLASS panel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369DD2-6194-FA6B-C402-26E2140D76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27520" y="32544"/>
            <a:ext cx="5166360" cy="6764496"/>
          </a:xfrm>
        </p:spPr>
        <p:txBody>
          <a:bodyPr>
            <a:noAutofit/>
          </a:bodyPr>
          <a:lstStyle/>
          <a:p>
            <a:r>
              <a:rPr lang="en-US" sz="2000" dirty="0"/>
              <a:t>Nathaniel Chaney, 2024 – Present (Co-chair)</a:t>
            </a:r>
            <a:r>
              <a:rPr lang="en-US" sz="2000" b="1" dirty="0"/>
              <a:t> </a:t>
            </a:r>
            <a:endParaRPr lang="en-GB" sz="2000" dirty="0"/>
          </a:p>
          <a:p>
            <a:r>
              <a:rPr lang="en-US" sz="2000" dirty="0"/>
              <a:t>Volker Wulfmeyer, 2025 – Present (Co-chair)</a:t>
            </a:r>
            <a:endParaRPr lang="en-GB" sz="2000" dirty="0"/>
          </a:p>
          <a:p>
            <a:r>
              <a:rPr lang="en-US" sz="2000" dirty="0"/>
              <a:t>Souhail Boussetta, 2018 – Present</a:t>
            </a:r>
            <a:endParaRPr lang="en-GB" sz="2000" dirty="0"/>
          </a:p>
          <a:p>
            <a:r>
              <a:rPr lang="en-US" sz="2000" dirty="0"/>
              <a:t>Marc Calaf 2025 – Present</a:t>
            </a:r>
            <a:endParaRPr lang="en-GB" sz="2000" dirty="0"/>
          </a:p>
          <a:p>
            <a:r>
              <a:rPr lang="en-US" sz="2000" dirty="0"/>
              <a:t>Laura Condon, 2022 – Present</a:t>
            </a:r>
            <a:endParaRPr lang="en-GB" sz="2000" dirty="0"/>
          </a:p>
          <a:p>
            <a:r>
              <a:rPr lang="en-US" sz="2000" dirty="0"/>
              <a:t>John Edwards, 2014 – Present</a:t>
            </a:r>
            <a:endParaRPr lang="en-GB" sz="2000" dirty="0"/>
          </a:p>
          <a:p>
            <a:r>
              <a:rPr lang="en-US" sz="2000" dirty="0"/>
              <a:t>Marina Hirota, 2023 – Present</a:t>
            </a:r>
            <a:endParaRPr lang="en-GB" sz="2000" dirty="0"/>
          </a:p>
          <a:p>
            <a:r>
              <a:rPr lang="en-US" sz="2000" dirty="0"/>
              <a:t>Patricia Lawston-Parker, 2022 – Present</a:t>
            </a:r>
            <a:endParaRPr lang="en-GB" sz="2000" dirty="0"/>
          </a:p>
          <a:p>
            <a:r>
              <a:rPr lang="en-US" sz="2000" dirty="0" err="1"/>
              <a:t>Xianhong</a:t>
            </a:r>
            <a:r>
              <a:rPr lang="en-US" sz="2000" dirty="0"/>
              <a:t> Meng, 2019 – Present</a:t>
            </a:r>
            <a:endParaRPr lang="en-GB" sz="2000" dirty="0"/>
          </a:p>
          <a:p>
            <a:r>
              <a:rPr lang="en-US" sz="2000" dirty="0"/>
              <a:t>Vimal Mishra, 2023 – Present</a:t>
            </a:r>
            <a:endParaRPr lang="en-GB" sz="2000" dirty="0"/>
          </a:p>
          <a:p>
            <a:r>
              <a:rPr lang="en-US" sz="2000" dirty="0"/>
              <a:t>Jon </a:t>
            </a:r>
            <a:r>
              <a:rPr lang="en-US" sz="2000" dirty="0" err="1"/>
              <a:t>Cranko</a:t>
            </a:r>
            <a:r>
              <a:rPr lang="en-US" sz="2000" dirty="0"/>
              <a:t> Page 2025 – Present</a:t>
            </a:r>
            <a:endParaRPr lang="en-GB" sz="2000" dirty="0"/>
          </a:p>
          <a:p>
            <a:r>
              <a:rPr lang="en-US" sz="2000" dirty="0"/>
              <a:t>Nicholas Parazoo, 2024 – Present</a:t>
            </a:r>
            <a:endParaRPr lang="en-GB" sz="2000" dirty="0"/>
          </a:p>
          <a:p>
            <a:r>
              <a:rPr lang="en-US" sz="2000" dirty="0"/>
              <a:t>Joshua Roundy, 2016 – Present (GHP liaison)</a:t>
            </a:r>
            <a:endParaRPr lang="en-GB" sz="2000" dirty="0"/>
          </a:p>
          <a:p>
            <a:r>
              <a:rPr lang="en-US" sz="2000" dirty="0" err="1"/>
              <a:t>Asaminew</a:t>
            </a:r>
            <a:r>
              <a:rPr lang="en-US" sz="2000" dirty="0"/>
              <a:t> Teshome Game, 2023 – Present</a:t>
            </a:r>
            <a:endParaRPr lang="en-GB" sz="2000" dirty="0"/>
          </a:p>
          <a:p>
            <a:r>
              <a:rPr lang="en-US" sz="2000" dirty="0"/>
              <a:t>Anne Verhoef 2018 – Present</a:t>
            </a:r>
            <a:endParaRPr lang="en-GB" sz="2000" dirty="0"/>
          </a:p>
          <a:p>
            <a:r>
              <a:rPr lang="en-US" sz="2000" dirty="0"/>
              <a:t>Yijian Zeng, 2020 – Present</a:t>
            </a:r>
            <a:endParaRPr lang="en-GB" sz="2000" dirty="0"/>
          </a:p>
          <a:p>
            <a:r>
              <a:rPr lang="en-US" sz="2000" dirty="0" err="1"/>
              <a:t>Yunyan</a:t>
            </a:r>
            <a:r>
              <a:rPr lang="en-US" sz="2000" dirty="0"/>
              <a:t> Zhang, 2021 – Present (GDAP liaison)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65DE56E-5BBC-F557-A1F7-A0E85BD2EA4C}"/>
              </a:ext>
            </a:extLst>
          </p:cNvPr>
          <p:cNvSpPr txBox="1">
            <a:spLocks/>
          </p:cNvSpPr>
          <p:nvPr/>
        </p:nvSpPr>
        <p:spPr>
          <a:xfrm>
            <a:off x="655320" y="1125695"/>
            <a:ext cx="6278880" cy="523208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GB" sz="3200" dirty="0"/>
              <a:t>Currently still 17 panel members!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/>
              <a:t>6 Proposed working groups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dirty="0"/>
              <a:t> Aim to reduce panel size to 14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dirty="0"/>
              <a:t> 2 members per working group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en-GB" sz="2800" dirty="0"/>
              <a:t> 2 co-chairs</a:t>
            </a:r>
          </a:p>
          <a:p>
            <a:pPr>
              <a:buFont typeface="Wingdings" panose="05000000000000000000" pitchFamily="2" charset="2"/>
              <a:buChar char="§"/>
            </a:pPr>
            <a:endParaRPr lang="en-GB" sz="3200" dirty="0"/>
          </a:p>
          <a:p>
            <a:pPr>
              <a:buFont typeface="Wingdings" panose="05000000000000000000" pitchFamily="2" charset="2"/>
              <a:buChar char="§"/>
            </a:pPr>
            <a:r>
              <a:rPr lang="en-GB" sz="3200" dirty="0"/>
              <a:t>Could expand working group topics, but reorganise to stop proliferation of panel members</a:t>
            </a:r>
          </a:p>
        </p:txBody>
      </p:sp>
    </p:spTree>
    <p:extLst>
      <p:ext uri="{BB962C8B-B14F-4D97-AF65-F5344CB8AC3E}">
        <p14:creationId xmlns:p14="http://schemas.microsoft.com/office/powerpoint/2010/main" val="2901270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Group 37">
            <a:extLst>
              <a:ext uri="{FF2B5EF4-FFF2-40B4-BE49-F238E27FC236}">
                <a16:creationId xmlns:a16="http://schemas.microsoft.com/office/drawing/2014/main" id="{60EF4A5C-7E0F-62AD-93F4-7F77285F911D}"/>
              </a:ext>
            </a:extLst>
          </p:cNvPr>
          <p:cNvGrpSpPr/>
          <p:nvPr/>
        </p:nvGrpSpPr>
        <p:grpSpPr>
          <a:xfrm>
            <a:off x="192257" y="1396342"/>
            <a:ext cx="4303543" cy="3012024"/>
            <a:chOff x="2799348" y="1782372"/>
            <a:chExt cx="5742374" cy="4729669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C2F76306-C0A3-86E1-D07B-1710C6803811}"/>
                </a:ext>
              </a:extLst>
            </p:cNvPr>
            <p:cNvSpPr txBox="1"/>
            <p:nvPr/>
          </p:nvSpPr>
          <p:spPr>
            <a:xfrm>
              <a:off x="4789930" y="3701169"/>
              <a:ext cx="1645277" cy="91825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3200" dirty="0"/>
                <a:t>GLASS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57474FF-0822-DF1A-6C63-B5459FD2E175}"/>
                </a:ext>
              </a:extLst>
            </p:cNvPr>
            <p:cNvSpPr txBox="1"/>
            <p:nvPr/>
          </p:nvSpPr>
          <p:spPr>
            <a:xfrm>
              <a:off x="7630436" y="4678186"/>
              <a:ext cx="857063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err="1"/>
                <a:t>CliC</a:t>
              </a:r>
              <a:endParaRPr lang="en-GB" sz="1400" dirty="0"/>
            </a:p>
          </p:txBody>
        </p:sp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66EEAB28-4CE3-1442-3B25-93B35B53607A}"/>
                </a:ext>
              </a:extLst>
            </p:cNvPr>
            <p:cNvSpPr txBox="1"/>
            <p:nvPr/>
          </p:nvSpPr>
          <p:spPr>
            <a:xfrm>
              <a:off x="7383924" y="3209311"/>
              <a:ext cx="1157798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GDAP</a:t>
              </a:r>
            </a:p>
          </p:txBody>
        </p:sp>
        <p:sp>
          <p:nvSpPr>
            <p:cNvPr id="14" name="Thought Bubble: Cloud 13">
              <a:extLst>
                <a:ext uri="{FF2B5EF4-FFF2-40B4-BE49-F238E27FC236}">
                  <a16:creationId xmlns:a16="http://schemas.microsoft.com/office/drawing/2014/main" id="{3D0B9E92-EBD3-DFA4-7827-1C912C0088BC}"/>
                </a:ext>
              </a:extLst>
            </p:cNvPr>
            <p:cNvSpPr/>
            <p:nvPr/>
          </p:nvSpPr>
          <p:spPr>
            <a:xfrm>
              <a:off x="3951027" y="1788382"/>
              <a:ext cx="1196546" cy="886119"/>
            </a:xfrm>
            <a:prstGeom prst="cloudCallout">
              <a:avLst>
                <a:gd name="adj1" fmla="val 46911"/>
                <a:gd name="adj2" fmla="val 83297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F2F8B9F3-13A6-1428-B2F5-A0AB2AF4F7A8}"/>
                </a:ext>
              </a:extLst>
            </p:cNvPr>
            <p:cNvSpPr txBox="1"/>
            <p:nvPr/>
          </p:nvSpPr>
          <p:spPr>
            <a:xfrm>
              <a:off x="4178513" y="1970568"/>
              <a:ext cx="1157798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GASS</a:t>
              </a: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1B376C1D-6948-A4F4-FC72-657122AB6454}"/>
                </a:ext>
              </a:extLst>
            </p:cNvPr>
            <p:cNvSpPr txBox="1"/>
            <p:nvPr/>
          </p:nvSpPr>
          <p:spPr>
            <a:xfrm>
              <a:off x="2898780" y="3348546"/>
              <a:ext cx="1377327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CLIVAR</a:t>
              </a: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0E0B66A8-B7BF-F3C0-99D2-EA8A10A5041F}"/>
                </a:ext>
              </a:extLst>
            </p:cNvPr>
            <p:cNvSpPr txBox="1"/>
            <p:nvPr/>
          </p:nvSpPr>
          <p:spPr>
            <a:xfrm>
              <a:off x="5740279" y="5809893"/>
              <a:ext cx="1467851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Digital Earth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27D40A40-FE04-DC0E-875B-F432C4AC9EA0}"/>
                </a:ext>
              </a:extLst>
            </p:cNvPr>
            <p:cNvSpPr txBox="1"/>
            <p:nvPr/>
          </p:nvSpPr>
          <p:spPr>
            <a:xfrm>
              <a:off x="3955462" y="5690448"/>
              <a:ext cx="1494129" cy="82159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Safe Landing</a:t>
              </a:r>
            </a:p>
            <a:p>
              <a:r>
                <a:rPr lang="en-GB" sz="1400" dirty="0"/>
                <a:t>Climates</a:t>
              </a:r>
            </a:p>
          </p:txBody>
        </p:sp>
        <p:sp>
          <p:nvSpPr>
            <p:cNvPr id="24" name="Octagon 23">
              <a:extLst>
                <a:ext uri="{FF2B5EF4-FFF2-40B4-BE49-F238E27FC236}">
                  <a16:creationId xmlns:a16="http://schemas.microsoft.com/office/drawing/2014/main" id="{B2B02BBD-AD2C-2C86-26E4-99D5140D7C40}"/>
                </a:ext>
              </a:extLst>
            </p:cNvPr>
            <p:cNvSpPr/>
            <p:nvPr/>
          </p:nvSpPr>
          <p:spPr>
            <a:xfrm>
              <a:off x="4431908" y="2966305"/>
              <a:ext cx="2340209" cy="2290931"/>
            </a:xfrm>
            <a:prstGeom prst="octagon">
              <a:avLst/>
            </a:prstGeom>
            <a:noFill/>
            <a:ln w="28575"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29" name="Thought Bubble: Cloud 28">
              <a:extLst>
                <a:ext uri="{FF2B5EF4-FFF2-40B4-BE49-F238E27FC236}">
                  <a16:creationId xmlns:a16="http://schemas.microsoft.com/office/drawing/2014/main" id="{499F1A11-8CBD-643B-F63B-6081556974C8}"/>
                </a:ext>
              </a:extLst>
            </p:cNvPr>
            <p:cNvSpPr/>
            <p:nvPr/>
          </p:nvSpPr>
          <p:spPr>
            <a:xfrm>
              <a:off x="7208131" y="2966305"/>
              <a:ext cx="1196546" cy="886119"/>
            </a:xfrm>
            <a:prstGeom prst="cloudCallout">
              <a:avLst>
                <a:gd name="adj1" fmla="val -84847"/>
                <a:gd name="adj2" fmla="val 22806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08C5A7C3-933A-B97E-C19B-A9419E2525B9}"/>
                </a:ext>
              </a:extLst>
            </p:cNvPr>
            <p:cNvSpPr txBox="1"/>
            <p:nvPr/>
          </p:nvSpPr>
          <p:spPr>
            <a:xfrm>
              <a:off x="6311524" y="2027861"/>
              <a:ext cx="857063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GHP</a:t>
              </a:r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C3E5EFD0-5BBB-27AC-CA32-0C772B591BE6}"/>
                </a:ext>
              </a:extLst>
            </p:cNvPr>
            <p:cNvSpPr txBox="1"/>
            <p:nvPr/>
          </p:nvSpPr>
          <p:spPr>
            <a:xfrm>
              <a:off x="3068522" y="4727620"/>
              <a:ext cx="857063" cy="4832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 err="1"/>
                <a:t>iLeaps</a:t>
              </a:r>
              <a:endParaRPr lang="en-GB" sz="1400" dirty="0"/>
            </a:p>
          </p:txBody>
        </p:sp>
        <p:sp>
          <p:nvSpPr>
            <p:cNvPr id="32" name="Thought Bubble: Cloud 31">
              <a:extLst>
                <a:ext uri="{FF2B5EF4-FFF2-40B4-BE49-F238E27FC236}">
                  <a16:creationId xmlns:a16="http://schemas.microsoft.com/office/drawing/2014/main" id="{C53DC7B3-0A06-8593-CC7E-A11AE0C850A2}"/>
                </a:ext>
              </a:extLst>
            </p:cNvPr>
            <p:cNvSpPr/>
            <p:nvPr/>
          </p:nvSpPr>
          <p:spPr>
            <a:xfrm>
              <a:off x="7345176" y="4470610"/>
              <a:ext cx="1196546" cy="886119"/>
            </a:xfrm>
            <a:prstGeom prst="cloudCallout">
              <a:avLst>
                <a:gd name="adj1" fmla="val -95388"/>
                <a:gd name="adj2" fmla="val -35314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3" name="Thought Bubble: Cloud 32">
              <a:extLst>
                <a:ext uri="{FF2B5EF4-FFF2-40B4-BE49-F238E27FC236}">
                  <a16:creationId xmlns:a16="http://schemas.microsoft.com/office/drawing/2014/main" id="{03C0AA81-94E2-40D4-92F0-543B8D0C2F2A}"/>
                </a:ext>
              </a:extLst>
            </p:cNvPr>
            <p:cNvSpPr/>
            <p:nvPr/>
          </p:nvSpPr>
          <p:spPr>
            <a:xfrm>
              <a:off x="6031782" y="1782372"/>
              <a:ext cx="1196546" cy="886119"/>
            </a:xfrm>
            <a:prstGeom prst="cloudCallout">
              <a:avLst>
                <a:gd name="adj1" fmla="val -44442"/>
                <a:gd name="adj2" fmla="val 78553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4" name="Thought Bubble: Cloud 33">
              <a:extLst>
                <a:ext uri="{FF2B5EF4-FFF2-40B4-BE49-F238E27FC236}">
                  <a16:creationId xmlns:a16="http://schemas.microsoft.com/office/drawing/2014/main" id="{F503BA19-D35C-C25B-B30C-47C178723834}"/>
                </a:ext>
              </a:extLst>
            </p:cNvPr>
            <p:cNvSpPr/>
            <p:nvPr/>
          </p:nvSpPr>
          <p:spPr>
            <a:xfrm>
              <a:off x="2799348" y="3105541"/>
              <a:ext cx="1196546" cy="886119"/>
            </a:xfrm>
            <a:prstGeom prst="cloudCallout">
              <a:avLst>
                <a:gd name="adj1" fmla="val 83803"/>
                <a:gd name="adj2" fmla="val 8572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5" name="Thought Bubble: Cloud 34">
              <a:extLst>
                <a:ext uri="{FF2B5EF4-FFF2-40B4-BE49-F238E27FC236}">
                  <a16:creationId xmlns:a16="http://schemas.microsoft.com/office/drawing/2014/main" id="{BA35B83C-E23D-0990-4937-AF0915945F42}"/>
                </a:ext>
              </a:extLst>
            </p:cNvPr>
            <p:cNvSpPr/>
            <p:nvPr/>
          </p:nvSpPr>
          <p:spPr>
            <a:xfrm>
              <a:off x="2898780" y="4519409"/>
              <a:ext cx="1196546" cy="886119"/>
            </a:xfrm>
            <a:prstGeom prst="cloudCallout">
              <a:avLst>
                <a:gd name="adj1" fmla="val 79411"/>
                <a:gd name="adj2" fmla="val -41244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6" name="Thought Bubble: Cloud 35">
              <a:extLst>
                <a:ext uri="{FF2B5EF4-FFF2-40B4-BE49-F238E27FC236}">
                  <a16:creationId xmlns:a16="http://schemas.microsoft.com/office/drawing/2014/main" id="{A6AEE76D-285C-48F5-AAE3-97FB98D639C3}"/>
                </a:ext>
              </a:extLst>
            </p:cNvPr>
            <p:cNvSpPr/>
            <p:nvPr/>
          </p:nvSpPr>
          <p:spPr>
            <a:xfrm>
              <a:off x="5844402" y="5607715"/>
              <a:ext cx="1196546" cy="886119"/>
            </a:xfrm>
            <a:prstGeom prst="cloudCallout">
              <a:avLst>
                <a:gd name="adj1" fmla="val -29509"/>
                <a:gd name="adj2" fmla="val -87503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  <p:sp>
          <p:nvSpPr>
            <p:cNvPr id="37" name="Thought Bubble: Cloud 36">
              <a:extLst>
                <a:ext uri="{FF2B5EF4-FFF2-40B4-BE49-F238E27FC236}">
                  <a16:creationId xmlns:a16="http://schemas.microsoft.com/office/drawing/2014/main" id="{82B5711F-7113-CB7F-F84F-284323AD0E19}"/>
                </a:ext>
              </a:extLst>
            </p:cNvPr>
            <p:cNvSpPr/>
            <p:nvPr/>
          </p:nvSpPr>
          <p:spPr>
            <a:xfrm>
              <a:off x="3925585" y="5607715"/>
              <a:ext cx="1196546" cy="886119"/>
            </a:xfrm>
            <a:prstGeom prst="cloudCallout">
              <a:avLst>
                <a:gd name="adj1" fmla="val 47789"/>
                <a:gd name="adj2" fmla="val -89875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/>
            </a:p>
          </p:txBody>
        </p:sp>
      </p:grpSp>
      <p:sp>
        <p:nvSpPr>
          <p:cNvPr id="40" name="TextBox 39">
            <a:extLst>
              <a:ext uri="{FF2B5EF4-FFF2-40B4-BE49-F238E27FC236}">
                <a16:creationId xmlns:a16="http://schemas.microsoft.com/office/drawing/2014/main" id="{2C23FA86-129A-8BB9-A2D3-9EA3A376EC49}"/>
              </a:ext>
            </a:extLst>
          </p:cNvPr>
          <p:cNvSpPr txBox="1"/>
          <p:nvPr/>
        </p:nvSpPr>
        <p:spPr>
          <a:xfrm>
            <a:off x="2046072" y="232036"/>
            <a:ext cx="717324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800" dirty="0"/>
              <a:t>Pan-GLASS conference 2026</a:t>
            </a: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id="{5A4E21BE-7F89-C65E-424F-633623F6295B}"/>
              </a:ext>
            </a:extLst>
          </p:cNvPr>
          <p:cNvGrpSpPr/>
          <p:nvPr/>
        </p:nvGrpSpPr>
        <p:grpSpPr>
          <a:xfrm>
            <a:off x="5392511" y="1329014"/>
            <a:ext cx="6629537" cy="5282889"/>
            <a:chOff x="5392511" y="1329014"/>
            <a:chExt cx="6629537" cy="5282889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525A4A36-BB6D-D39B-5BBC-0AD90642D3EA}"/>
                </a:ext>
              </a:extLst>
            </p:cNvPr>
            <p:cNvSpPr txBox="1"/>
            <p:nvPr/>
          </p:nvSpPr>
          <p:spPr>
            <a:xfrm>
              <a:off x="8041113" y="3291281"/>
              <a:ext cx="162416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4400" dirty="0"/>
                <a:t>GLASS</a:t>
              </a: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66BE90A0-8883-F746-8978-85216302BC29}"/>
                </a:ext>
              </a:extLst>
            </p:cNvPr>
            <p:cNvSpPr txBox="1"/>
            <p:nvPr/>
          </p:nvSpPr>
          <p:spPr>
            <a:xfrm>
              <a:off x="6498811" y="5167587"/>
              <a:ext cx="14678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Surface exchange and ABL processes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086F5F5-1318-1798-E356-9CD338066079}"/>
                </a:ext>
              </a:extLst>
            </p:cNvPr>
            <p:cNvSpPr txBox="1"/>
            <p:nvPr/>
          </p:nvSpPr>
          <p:spPr>
            <a:xfrm>
              <a:off x="5580107" y="3298860"/>
              <a:ext cx="1665888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Heterogenous L-A interactions</a:t>
              </a:r>
            </a:p>
          </p:txBody>
        </p:sp>
        <p:sp>
          <p:nvSpPr>
            <p:cNvPr id="9" name="Thought Bubble: Cloud 8">
              <a:extLst>
                <a:ext uri="{FF2B5EF4-FFF2-40B4-BE49-F238E27FC236}">
                  <a16:creationId xmlns:a16="http://schemas.microsoft.com/office/drawing/2014/main" id="{7BE3DC8E-005D-46BD-6CE5-3B60A29A8DD7}"/>
                </a:ext>
              </a:extLst>
            </p:cNvPr>
            <p:cNvSpPr/>
            <p:nvPr/>
          </p:nvSpPr>
          <p:spPr>
            <a:xfrm>
              <a:off x="6457882" y="1466733"/>
              <a:ext cx="1665889" cy="880109"/>
            </a:xfrm>
            <a:prstGeom prst="cloudCallout">
              <a:avLst>
                <a:gd name="adj1" fmla="val 46911"/>
                <a:gd name="adj2" fmla="val 74639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46B84124-AB2E-65BB-383B-7FD36AEC7E3E}"/>
                </a:ext>
              </a:extLst>
            </p:cNvPr>
            <p:cNvSpPr txBox="1"/>
            <p:nvPr/>
          </p:nvSpPr>
          <p:spPr>
            <a:xfrm>
              <a:off x="6511941" y="1665332"/>
              <a:ext cx="166588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/>
                <a:t>Observations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65F02B0E-1020-AA47-A516-127A1DCFC759}"/>
                </a:ext>
              </a:extLst>
            </p:cNvPr>
            <p:cNvSpPr txBox="1"/>
            <p:nvPr/>
          </p:nvSpPr>
          <p:spPr>
            <a:xfrm>
              <a:off x="9507103" y="5232166"/>
              <a:ext cx="179712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dirty="0"/>
                <a:t>Anthropogenic L-A interactions</a:t>
              </a: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7D2636D4-7DEC-C6B6-A804-9EF2E4A72BBF}"/>
                </a:ext>
              </a:extLst>
            </p:cNvPr>
            <p:cNvSpPr txBox="1"/>
            <p:nvPr/>
          </p:nvSpPr>
          <p:spPr>
            <a:xfrm>
              <a:off x="10527919" y="3363510"/>
              <a:ext cx="1494129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 err="1"/>
                <a:t>SoilWat</a:t>
              </a:r>
              <a:endParaRPr lang="en-GB" sz="2000" dirty="0"/>
            </a:p>
          </p:txBody>
        </p:sp>
        <p:sp>
          <p:nvSpPr>
            <p:cNvPr id="20" name="Thought Bubble: Cloud 19">
              <a:extLst>
                <a:ext uri="{FF2B5EF4-FFF2-40B4-BE49-F238E27FC236}">
                  <a16:creationId xmlns:a16="http://schemas.microsoft.com/office/drawing/2014/main" id="{2F5ACFCF-810F-AE4A-5679-EAB96B8D23C7}"/>
                </a:ext>
              </a:extLst>
            </p:cNvPr>
            <p:cNvSpPr/>
            <p:nvPr/>
          </p:nvSpPr>
          <p:spPr>
            <a:xfrm>
              <a:off x="5392511" y="3085616"/>
              <a:ext cx="1797123" cy="1434254"/>
            </a:xfrm>
            <a:prstGeom prst="cloudCallout">
              <a:avLst>
                <a:gd name="adj1" fmla="val 73909"/>
                <a:gd name="adj2" fmla="val -7735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05575C67-B969-E5CB-3FA4-4CF39712A1ED}"/>
                </a:ext>
              </a:extLst>
            </p:cNvPr>
            <p:cNvSpPr txBox="1"/>
            <p:nvPr/>
          </p:nvSpPr>
          <p:spPr>
            <a:xfrm>
              <a:off x="9627014" y="1574502"/>
              <a:ext cx="1948841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000" dirty="0"/>
                <a:t>Benchmarking</a:t>
              </a:r>
            </a:p>
          </p:txBody>
        </p:sp>
        <p:sp>
          <p:nvSpPr>
            <p:cNvPr id="25" name="Thought Bubble: Cloud 24">
              <a:extLst>
                <a:ext uri="{FF2B5EF4-FFF2-40B4-BE49-F238E27FC236}">
                  <a16:creationId xmlns:a16="http://schemas.microsoft.com/office/drawing/2014/main" id="{DC884062-B242-1EF2-28B1-7FF3379B75CA}"/>
                </a:ext>
              </a:extLst>
            </p:cNvPr>
            <p:cNvSpPr/>
            <p:nvPr/>
          </p:nvSpPr>
          <p:spPr>
            <a:xfrm>
              <a:off x="6386829" y="5059779"/>
              <a:ext cx="1797123" cy="1552124"/>
            </a:xfrm>
            <a:prstGeom prst="cloudCallout">
              <a:avLst>
                <a:gd name="adj1" fmla="val 47079"/>
                <a:gd name="adj2" fmla="val -71644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26" name="Thought Bubble: Cloud 25">
              <a:extLst>
                <a:ext uri="{FF2B5EF4-FFF2-40B4-BE49-F238E27FC236}">
                  <a16:creationId xmlns:a16="http://schemas.microsoft.com/office/drawing/2014/main" id="{6D060BF3-542E-3B4F-A67A-8FF37CEC6393}"/>
                </a:ext>
              </a:extLst>
            </p:cNvPr>
            <p:cNvSpPr/>
            <p:nvPr/>
          </p:nvSpPr>
          <p:spPr>
            <a:xfrm>
              <a:off x="9347271" y="1329014"/>
              <a:ext cx="2228583" cy="973941"/>
            </a:xfrm>
            <a:prstGeom prst="cloudCallout">
              <a:avLst>
                <a:gd name="adj1" fmla="val -40339"/>
                <a:gd name="adj2" fmla="val 78553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39" name="Thought Bubble: Cloud 38">
              <a:extLst>
                <a:ext uri="{FF2B5EF4-FFF2-40B4-BE49-F238E27FC236}">
                  <a16:creationId xmlns:a16="http://schemas.microsoft.com/office/drawing/2014/main" id="{8027B268-2F0A-097B-3AC5-72635F449DD2}"/>
                </a:ext>
              </a:extLst>
            </p:cNvPr>
            <p:cNvSpPr/>
            <p:nvPr/>
          </p:nvSpPr>
          <p:spPr>
            <a:xfrm>
              <a:off x="9371739" y="5015201"/>
              <a:ext cx="2115669" cy="1552124"/>
            </a:xfrm>
            <a:prstGeom prst="cloudCallout">
              <a:avLst>
                <a:gd name="adj1" fmla="val -43916"/>
                <a:gd name="adj2" fmla="val -66884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2" name="Thought Bubble: Cloud 41">
              <a:extLst>
                <a:ext uri="{FF2B5EF4-FFF2-40B4-BE49-F238E27FC236}">
                  <a16:creationId xmlns:a16="http://schemas.microsoft.com/office/drawing/2014/main" id="{FD8D62DE-FA36-0839-08DE-9E8EF963EA15}"/>
                </a:ext>
              </a:extLst>
            </p:cNvPr>
            <p:cNvSpPr/>
            <p:nvPr/>
          </p:nvSpPr>
          <p:spPr>
            <a:xfrm>
              <a:off x="10467561" y="3189336"/>
              <a:ext cx="1196546" cy="886119"/>
            </a:xfrm>
            <a:prstGeom prst="cloudCallout">
              <a:avLst>
                <a:gd name="adj1" fmla="val -79577"/>
                <a:gd name="adj2" fmla="val 1277"/>
              </a:avLst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/>
            </a:p>
          </p:txBody>
        </p:sp>
        <p:sp>
          <p:nvSpPr>
            <p:cNvPr id="43" name="Hexagon 42">
              <a:extLst>
                <a:ext uri="{FF2B5EF4-FFF2-40B4-BE49-F238E27FC236}">
                  <a16:creationId xmlns:a16="http://schemas.microsoft.com/office/drawing/2014/main" id="{CCA63F0E-0C8F-92B6-2043-62CCDF75CD3B}"/>
                </a:ext>
              </a:extLst>
            </p:cNvPr>
            <p:cNvSpPr/>
            <p:nvPr/>
          </p:nvSpPr>
          <p:spPr>
            <a:xfrm>
              <a:off x="7626995" y="2600635"/>
              <a:ext cx="2498885" cy="2143974"/>
            </a:xfrm>
            <a:prstGeom prst="hexagon">
              <a:avLst/>
            </a:prstGeom>
            <a:noFill/>
            <a:ln w="381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13D2287F-BC65-8C37-8E67-F8243F5FFA8F}"/>
              </a:ext>
            </a:extLst>
          </p:cNvPr>
          <p:cNvSpPr txBox="1"/>
          <p:nvPr/>
        </p:nvSpPr>
        <p:spPr>
          <a:xfrm>
            <a:off x="174443" y="4861804"/>
            <a:ext cx="6584559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000" dirty="0"/>
              <a:t>Engagement with other panels and WCRP groups not covered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GB" sz="2000" dirty="0"/>
              <a:t>Panel should think about how to initiate these</a:t>
            </a:r>
          </a:p>
          <a:p>
            <a:pPr marL="742950" lvl="1" indent="-285750">
              <a:buFont typeface="Wingdings" panose="05000000000000000000" pitchFamily="2" charset="2"/>
              <a:buChar char="v"/>
            </a:pPr>
            <a:r>
              <a:rPr lang="en-GB" sz="2000" dirty="0"/>
              <a:t>Work on joint sessions with: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n-GB" sz="2000" dirty="0"/>
              <a:t>GASS for Pan-GASS</a:t>
            </a:r>
          </a:p>
          <a:p>
            <a:pPr marL="1200150" lvl="2" indent="-285750">
              <a:buFont typeface="Wingdings" panose="05000000000000000000" pitchFamily="2" charset="2"/>
              <a:buChar char="ü"/>
            </a:pPr>
            <a:r>
              <a:rPr lang="en-GB" sz="2000" dirty="0"/>
              <a:t>GHP for Pan-GHP</a:t>
            </a:r>
          </a:p>
        </p:txBody>
      </p:sp>
    </p:spTree>
    <p:extLst>
      <p:ext uri="{BB962C8B-B14F-4D97-AF65-F5344CB8AC3E}">
        <p14:creationId xmlns:p14="http://schemas.microsoft.com/office/powerpoint/2010/main" val="3171136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1424C-66C2-1A43-8928-21854CABA5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8640" y="18255"/>
            <a:ext cx="11094720" cy="1325563"/>
          </a:xfrm>
        </p:spPr>
        <p:txBody>
          <a:bodyPr/>
          <a:lstStyle/>
          <a:p>
            <a:r>
              <a:rPr lang="en-GB" dirty="0"/>
              <a:t>Key considerations in preparation for Pan-GLASS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C68E9-64BB-3451-2A99-9E16A3AE9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4880" y="1492568"/>
            <a:ext cx="10515600" cy="4999672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Need to ensure sessions are organised in order to inspire ECRs to take on leading working groups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Should be a session to enable the community to identify other working groups that should be established</a:t>
            </a:r>
          </a:p>
          <a:p>
            <a:pPr>
              <a:buFont typeface="Wingdings" panose="05000000000000000000" pitchFamily="2" charset="2"/>
              <a:buChar char="Ø"/>
            </a:pPr>
            <a:endParaRPr lang="en-GB" dirty="0"/>
          </a:p>
          <a:p>
            <a:pPr>
              <a:buFont typeface="Wingdings" panose="05000000000000000000" pitchFamily="2" charset="2"/>
              <a:buChar char="Ø"/>
            </a:pPr>
            <a:r>
              <a:rPr lang="en-GB" dirty="0"/>
              <a:t> Need to consider how to engage ERCs that are not able to attend Pan-GLASS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 Look at outreach though teaching opportunities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 Once engaged, the working groups can be organised remotely enabling all ECRs to be engaged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81233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A886A8-6B78-A99A-8982-B718680A5B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9480" y="380365"/>
            <a:ext cx="4084320" cy="274320"/>
          </a:xfrm>
        </p:spPr>
        <p:txBody>
          <a:bodyPr>
            <a:normAutofit fontScale="90000"/>
          </a:bodyPr>
          <a:lstStyle/>
          <a:p>
            <a:r>
              <a:rPr lang="en-GB" dirty="0"/>
              <a:t>GLASS panel 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55EFE6-D321-7BCE-AB2C-47A43C1DBA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77629"/>
            <a:ext cx="6492240" cy="6780371"/>
          </a:xfrm>
        </p:spPr>
        <p:txBody>
          <a:bodyPr>
            <a:noAutofit/>
          </a:bodyPr>
          <a:lstStyle/>
          <a:p>
            <a:r>
              <a:rPr lang="en-US" sz="2400" dirty="0"/>
              <a:t>Nathaniel Chaney, 2024 – Present (Co-chair)</a:t>
            </a:r>
            <a:r>
              <a:rPr lang="en-US" sz="2400" b="1" dirty="0"/>
              <a:t> </a:t>
            </a:r>
            <a:endParaRPr lang="en-GB" sz="2400" dirty="0"/>
          </a:p>
          <a:p>
            <a:r>
              <a:rPr lang="en-US" sz="2400" dirty="0"/>
              <a:t>Volker Wulfmeyer, 2025 – Present (Co-chair)</a:t>
            </a:r>
            <a:endParaRPr lang="en-GB" sz="2400" dirty="0"/>
          </a:p>
          <a:p>
            <a:r>
              <a:rPr lang="en-US" sz="2400" dirty="0"/>
              <a:t>Souhail Boussetta, 2018 – Present</a:t>
            </a:r>
            <a:endParaRPr lang="en-GB" sz="2400" dirty="0"/>
          </a:p>
          <a:p>
            <a:r>
              <a:rPr lang="en-US" sz="2400" dirty="0"/>
              <a:t>Laura Condon, 2022 – Present</a:t>
            </a:r>
            <a:endParaRPr lang="en-GB" sz="2400" dirty="0"/>
          </a:p>
          <a:p>
            <a:r>
              <a:rPr lang="en-US" sz="2400" dirty="0"/>
              <a:t>John Edwards, 2014 – Present</a:t>
            </a:r>
            <a:endParaRPr lang="en-GB" sz="2400" dirty="0"/>
          </a:p>
          <a:p>
            <a:r>
              <a:rPr lang="en-US" sz="2400" dirty="0"/>
              <a:t>Marina Hirota, 2023 – Present</a:t>
            </a:r>
            <a:endParaRPr lang="en-GB" sz="2400" dirty="0"/>
          </a:p>
          <a:p>
            <a:r>
              <a:rPr lang="en-US" sz="2400" dirty="0"/>
              <a:t>Patricia Lawston-Parker, 2022 – Present</a:t>
            </a:r>
            <a:endParaRPr lang="en-GB" sz="2400" dirty="0"/>
          </a:p>
          <a:p>
            <a:r>
              <a:rPr lang="en-US" sz="2400" dirty="0" err="1"/>
              <a:t>Xianhong</a:t>
            </a:r>
            <a:r>
              <a:rPr lang="en-US" sz="2400" dirty="0"/>
              <a:t> Meng, 2019 – Present</a:t>
            </a:r>
            <a:endParaRPr lang="en-GB" sz="2400" dirty="0"/>
          </a:p>
          <a:p>
            <a:r>
              <a:rPr lang="en-US" sz="2400" dirty="0"/>
              <a:t>Vimal Mishra, 2023 – Present</a:t>
            </a:r>
            <a:endParaRPr lang="en-GB" sz="2400" dirty="0"/>
          </a:p>
          <a:p>
            <a:r>
              <a:rPr lang="en-US" sz="2400" dirty="0"/>
              <a:t>Nicholas Parazoo, 2024 – Present</a:t>
            </a:r>
            <a:endParaRPr lang="en-GB" sz="2400" dirty="0"/>
          </a:p>
          <a:p>
            <a:r>
              <a:rPr lang="en-US" sz="2400" dirty="0"/>
              <a:t>Joshua Roundy, 2016 – Present (GHP liaison)</a:t>
            </a:r>
            <a:endParaRPr lang="en-GB" sz="2400" dirty="0"/>
          </a:p>
          <a:p>
            <a:r>
              <a:rPr lang="en-US" sz="2400" dirty="0" err="1"/>
              <a:t>Asaminew</a:t>
            </a:r>
            <a:r>
              <a:rPr lang="en-US" sz="2400" dirty="0"/>
              <a:t> Teshome Game, 2023 – Present</a:t>
            </a:r>
            <a:endParaRPr lang="en-GB" sz="2400" dirty="0"/>
          </a:p>
          <a:p>
            <a:r>
              <a:rPr lang="en-US" sz="2400" dirty="0"/>
              <a:t>Anne Verhoef 2018 – Present</a:t>
            </a:r>
            <a:endParaRPr lang="en-GB" sz="2400" dirty="0"/>
          </a:p>
          <a:p>
            <a:r>
              <a:rPr lang="en-US" sz="2400" dirty="0"/>
              <a:t>Yijian Zeng, 2020 – Present</a:t>
            </a:r>
            <a:endParaRPr lang="en-GB" sz="2400" dirty="0"/>
          </a:p>
          <a:p>
            <a:r>
              <a:rPr lang="en-US" sz="2400" dirty="0" err="1"/>
              <a:t>Yunyan</a:t>
            </a:r>
            <a:r>
              <a:rPr lang="en-US" sz="2400" dirty="0"/>
              <a:t> Zhang, 2021 – Present (GDAP liaison)</a:t>
            </a:r>
            <a:endParaRPr lang="en-GB" sz="24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0A22BF-3685-372B-64AF-0120755D311C}"/>
              </a:ext>
            </a:extLst>
          </p:cNvPr>
          <p:cNvSpPr txBox="1">
            <a:spLocks/>
          </p:cNvSpPr>
          <p:nvPr/>
        </p:nvSpPr>
        <p:spPr>
          <a:xfrm>
            <a:off x="7703820" y="1079975"/>
            <a:ext cx="4084320" cy="5232084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/>
          </a:p>
          <a:p>
            <a:pPr marL="0" indent="0">
              <a:buNone/>
            </a:pPr>
            <a:r>
              <a:rPr lang="en-GB" sz="3200" dirty="0"/>
              <a:t>New members</a:t>
            </a:r>
          </a:p>
          <a:p>
            <a:r>
              <a:rPr lang="en-GB" sz="2600" dirty="0"/>
              <a:t>Marc Calaf 2025 – Present</a:t>
            </a:r>
          </a:p>
          <a:p>
            <a:r>
              <a:rPr lang="en-GB" sz="2600" dirty="0"/>
              <a:t>Jon </a:t>
            </a:r>
            <a:r>
              <a:rPr lang="en-GB" sz="2600" dirty="0" err="1"/>
              <a:t>Cranko</a:t>
            </a:r>
            <a:r>
              <a:rPr lang="en-GB" sz="2600" dirty="0"/>
              <a:t> Page 2025 - Present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r>
              <a:rPr lang="en-GB" sz="3600" dirty="0"/>
              <a:t>Rotated off</a:t>
            </a:r>
          </a:p>
          <a:p>
            <a:r>
              <a:rPr lang="en-GB" dirty="0"/>
              <a:t>Gab </a:t>
            </a:r>
            <a:r>
              <a:rPr lang="en-GB" dirty="0" err="1"/>
              <a:t>Abromowitz</a:t>
            </a:r>
            <a:endParaRPr lang="en-GB" dirty="0"/>
          </a:p>
          <a:p>
            <a:r>
              <a:rPr lang="en-GB" dirty="0"/>
              <a:t>Joseph Santanello</a:t>
            </a:r>
          </a:p>
          <a:p>
            <a:endParaRPr lang="en-GB" sz="1800" dirty="0"/>
          </a:p>
          <a:p>
            <a:endParaRPr lang="en-GB" sz="1800" dirty="0"/>
          </a:p>
          <a:p>
            <a:endParaRPr lang="en-GB" sz="1800" dirty="0"/>
          </a:p>
          <a:p>
            <a:pPr marL="0" indent="0">
              <a:buNone/>
            </a:pPr>
            <a:r>
              <a:rPr lang="en-GB" sz="3600" b="1" dirty="0"/>
              <a:t>Panel terms have been introduced</a:t>
            </a:r>
          </a:p>
          <a:p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2637351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69608-278C-D83B-471E-7CC072FC9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928349-5FEF-DBC8-1D6E-FB8BB080B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709" y="120652"/>
            <a:ext cx="10515600" cy="1325563"/>
          </a:xfrm>
        </p:spPr>
        <p:txBody>
          <a:bodyPr/>
          <a:lstStyle/>
          <a:p>
            <a:r>
              <a:rPr lang="en-GB" dirty="0"/>
              <a:t>Current GLASS projects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C9BFA7A-B703-DAF3-3182-8CDFF3E01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4680" y="1477328"/>
            <a:ext cx="5490731" cy="5234715"/>
          </a:xfrm>
          <a:prstGeom prst="rect">
            <a:avLst/>
          </a:prstGeom>
        </p:spPr>
      </p:pic>
      <p:pic>
        <p:nvPicPr>
          <p:cNvPr id="3" name="Content Placeholder 3">
            <a:extLst>
              <a:ext uri="{FF2B5EF4-FFF2-40B4-BE49-F238E27FC236}">
                <a16:creationId xmlns:a16="http://schemas.microsoft.com/office/drawing/2014/main" id="{52160EA7-7B5A-AAEB-9971-33C8A1185F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88920" y="1415103"/>
            <a:ext cx="6493178" cy="5077772"/>
          </a:xfrm>
          <a:prstGeom prst="rect">
            <a:avLst/>
          </a:prstGeom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2805457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3B3C83-7667-7D99-7FD6-15A63D26BF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A38C90-9190-D361-30AE-C1ABEC3A0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Comments on report template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91C188-E11D-D36F-2954-EB2C48E14AA9}"/>
              </a:ext>
            </a:extLst>
          </p:cNvPr>
          <p:cNvSpPr txBox="1"/>
          <p:nvPr/>
        </p:nvSpPr>
        <p:spPr>
          <a:xfrm>
            <a:off x="838200" y="1920250"/>
            <a:ext cx="991108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The report template could benefit from structural streamlining, elimination of redundancy, and enhanced readability.</a:t>
            </a:r>
          </a:p>
          <a:p>
            <a:endParaRPr lang="en-US" sz="2400" dirty="0">
              <a:latin typeface="Calibri" panose="020F0502020204030204" pitchFamily="34" charset="0"/>
              <a:ea typeface="Aptos" panose="020B0004020202020204" pitchFamily="34" charset="0"/>
            </a:endParaRPr>
          </a:p>
          <a:p>
            <a:r>
              <a:rPr lang="en-US" sz="2400" dirty="0">
                <a:latin typeface="Calibri" panose="020F0502020204030204" pitchFamily="34" charset="0"/>
                <a:ea typeface="Aptos" panose="020B0004020202020204" pitchFamily="34" charset="0"/>
              </a:rPr>
              <a:t>Currently no part to explain response to previous rapporteurs’ report</a:t>
            </a:r>
            <a:endParaRPr lang="en-GB" sz="2400" dirty="0">
              <a:effectLst/>
              <a:latin typeface="Calibri" panose="020F0502020204030204" pitchFamily="34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8065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2A4C60-1AE1-E374-FE01-B964246066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84BD1B2-B8F9-29AE-FEF4-D5887792D1EC}"/>
              </a:ext>
            </a:extLst>
          </p:cNvPr>
          <p:cNvSpPr txBox="1"/>
          <p:nvPr/>
        </p:nvSpPr>
        <p:spPr>
          <a:xfrm>
            <a:off x="952736" y="496389"/>
            <a:ext cx="10452321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Prioritising GLASS activities</a:t>
            </a:r>
            <a:endParaRPr lang="en-GB" sz="3200" dirty="0"/>
          </a:p>
          <a:p>
            <a:pPr marL="514350" indent="-514350">
              <a:buFont typeface="+mj-lt"/>
              <a:buAutoNum type="arabicPeriod"/>
            </a:pPr>
            <a:r>
              <a:rPr lang="en-GB" sz="3200" dirty="0"/>
              <a:t>Projects that wouldn’t happen if GLASS didn’t exist</a:t>
            </a:r>
          </a:p>
          <a:p>
            <a:endParaRPr lang="en-GB" sz="3200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16E4C1BC-5BBE-1184-BF52-79E6F7BCC224}"/>
              </a:ext>
            </a:extLst>
          </p:cNvPr>
          <p:cNvGrpSpPr/>
          <p:nvPr/>
        </p:nvGrpSpPr>
        <p:grpSpPr>
          <a:xfrm>
            <a:off x="465377" y="2185470"/>
            <a:ext cx="11067101" cy="4530444"/>
            <a:chOff x="465377" y="2185470"/>
            <a:chExt cx="11067101" cy="4530444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6D370159-399C-6FF8-2261-8C7D15EF9793}"/>
                </a:ext>
              </a:extLst>
            </p:cNvPr>
            <p:cNvSpPr/>
            <p:nvPr/>
          </p:nvSpPr>
          <p:spPr>
            <a:xfrm>
              <a:off x="1432560" y="4033519"/>
              <a:ext cx="2733040" cy="257111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" name="Oval 3">
              <a:extLst>
                <a:ext uri="{FF2B5EF4-FFF2-40B4-BE49-F238E27FC236}">
                  <a16:creationId xmlns:a16="http://schemas.microsoft.com/office/drawing/2014/main" id="{8997CFF1-00CD-1EA9-3A24-A2E2ED64A671}"/>
                </a:ext>
              </a:extLst>
            </p:cNvPr>
            <p:cNvSpPr/>
            <p:nvPr/>
          </p:nvSpPr>
          <p:spPr>
            <a:xfrm>
              <a:off x="4505960" y="2316479"/>
              <a:ext cx="2733040" cy="2571115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64F8B42C-2176-C612-DEF7-8952C31A2A15}"/>
                </a:ext>
              </a:extLst>
            </p:cNvPr>
            <p:cNvSpPr/>
            <p:nvPr/>
          </p:nvSpPr>
          <p:spPr>
            <a:xfrm>
              <a:off x="7579360" y="4141985"/>
              <a:ext cx="2733040" cy="257111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F58461F7-2F6F-C706-AC10-447FC41D9DD4}"/>
                </a:ext>
              </a:extLst>
            </p:cNvPr>
            <p:cNvSpPr txBox="1"/>
            <p:nvPr/>
          </p:nvSpPr>
          <p:spPr>
            <a:xfrm>
              <a:off x="1697328" y="4642712"/>
              <a:ext cx="24682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400" dirty="0"/>
                <a:t>Key science working groups</a:t>
              </a:r>
            </a:p>
            <a:p>
              <a:r>
                <a:rPr lang="en-GB" sz="2400" dirty="0"/>
                <a:t> - Embryo ideas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EF17FD2-8A2D-E48E-8348-0D8215F9C6C8}"/>
                </a:ext>
              </a:extLst>
            </p:cNvPr>
            <p:cNvSpPr txBox="1"/>
            <p:nvPr/>
          </p:nvSpPr>
          <p:spPr>
            <a:xfrm>
              <a:off x="4846320" y="3341230"/>
              <a:ext cx="2031390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Active projects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D0C3C1F-DD19-1701-E2A8-882E284CE6FF}"/>
                </a:ext>
              </a:extLst>
            </p:cNvPr>
            <p:cNvSpPr txBox="1"/>
            <p:nvPr/>
          </p:nvSpPr>
          <p:spPr>
            <a:xfrm>
              <a:off x="7683034" y="5242877"/>
              <a:ext cx="2525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2400" dirty="0"/>
                <a:t>Continued analysis</a:t>
              </a:r>
            </a:p>
          </p:txBody>
        </p:sp>
        <p:sp>
          <p:nvSpPr>
            <p:cNvPr id="9" name="Arrow: Bent-Up 8">
              <a:extLst>
                <a:ext uri="{FF2B5EF4-FFF2-40B4-BE49-F238E27FC236}">
                  <a16:creationId xmlns:a16="http://schemas.microsoft.com/office/drawing/2014/main" id="{AE03449B-EF4A-9A0B-AEE9-FF1D78A8214E}"/>
                </a:ext>
              </a:extLst>
            </p:cNvPr>
            <p:cNvSpPr/>
            <p:nvPr/>
          </p:nvSpPr>
          <p:spPr>
            <a:xfrm rot="5400000" flipH="1">
              <a:off x="3001665" y="2520573"/>
              <a:ext cx="1168438" cy="1840152"/>
            </a:xfrm>
            <a:prstGeom prst="bentUp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Arrow: Bent-Up 9">
              <a:extLst>
                <a:ext uri="{FF2B5EF4-FFF2-40B4-BE49-F238E27FC236}">
                  <a16:creationId xmlns:a16="http://schemas.microsoft.com/office/drawing/2014/main" id="{206B77C2-B63A-5E41-9857-3E8602A9FD01}"/>
                </a:ext>
              </a:extLst>
            </p:cNvPr>
            <p:cNvSpPr/>
            <p:nvPr/>
          </p:nvSpPr>
          <p:spPr>
            <a:xfrm rot="10800000" flipH="1">
              <a:off x="7335520" y="2976878"/>
              <a:ext cx="1869439" cy="1056640"/>
            </a:xfrm>
            <a:prstGeom prst="bentUp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1" name="Arrow: Left 10">
              <a:extLst>
                <a:ext uri="{FF2B5EF4-FFF2-40B4-BE49-F238E27FC236}">
                  <a16:creationId xmlns:a16="http://schemas.microsoft.com/office/drawing/2014/main" id="{82201F36-DA0F-FA7B-0943-B11C44049AA6}"/>
                </a:ext>
              </a:extLst>
            </p:cNvPr>
            <p:cNvSpPr/>
            <p:nvPr/>
          </p:nvSpPr>
          <p:spPr>
            <a:xfrm>
              <a:off x="4297680" y="5242877"/>
              <a:ext cx="3048001" cy="484632"/>
            </a:xfrm>
            <a:prstGeom prst="lef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81BAFF71-2BF5-23D3-29B3-D2FE23AB03B4}"/>
                </a:ext>
              </a:extLst>
            </p:cNvPr>
            <p:cNvGrpSpPr/>
            <p:nvPr/>
          </p:nvGrpSpPr>
          <p:grpSpPr>
            <a:xfrm>
              <a:off x="465377" y="2185470"/>
              <a:ext cx="11067101" cy="4530444"/>
              <a:chOff x="465377" y="2185470"/>
              <a:chExt cx="11067101" cy="4530444"/>
            </a:xfrm>
          </p:grpSpPr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C8CFD41-3C58-847F-7337-E6C9517185A6}"/>
                  </a:ext>
                </a:extLst>
              </p:cNvPr>
              <p:cNvSpPr txBox="1"/>
              <p:nvPr/>
            </p:nvSpPr>
            <p:spPr>
              <a:xfrm>
                <a:off x="4028917" y="2215928"/>
                <a:ext cx="81740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GLAFO</a:t>
                </a:r>
              </a:p>
            </p:txBody>
          </p:sp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80AB038D-1F6B-23A1-C05D-DFF6FC4F1613}"/>
                  </a:ext>
                </a:extLst>
              </p:cNvPr>
              <p:cNvSpPr txBox="1"/>
              <p:nvPr/>
            </p:nvSpPr>
            <p:spPr>
              <a:xfrm>
                <a:off x="10312400" y="4530651"/>
                <a:ext cx="122007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PLUMBER2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807AEA50-BEFB-60C6-45D2-1770386E86B9}"/>
                  </a:ext>
                </a:extLst>
              </p:cNvPr>
              <p:cNvSpPr txBox="1"/>
              <p:nvPr/>
            </p:nvSpPr>
            <p:spPr>
              <a:xfrm>
                <a:off x="521844" y="6346582"/>
                <a:ext cx="1342034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Irrigation CC</a:t>
                </a:r>
              </a:p>
            </p:txBody>
          </p:sp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5C7E0253-CC33-6CD3-76A8-0CE2A98813B9}"/>
                  </a:ext>
                </a:extLst>
              </p:cNvPr>
              <p:cNvSpPr txBox="1"/>
              <p:nvPr/>
            </p:nvSpPr>
            <p:spPr>
              <a:xfrm>
                <a:off x="739487" y="4684000"/>
                <a:ext cx="649537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err="1"/>
                  <a:t>LoCo</a:t>
                </a:r>
                <a:endParaRPr lang="en-GB" dirty="0"/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635881BE-4FD3-5FC2-FD3A-F64C815E3BA9}"/>
                  </a:ext>
                </a:extLst>
              </p:cNvPr>
              <p:cNvSpPr txBox="1"/>
              <p:nvPr/>
            </p:nvSpPr>
            <p:spPr>
              <a:xfrm>
                <a:off x="6904768" y="2185470"/>
                <a:ext cx="898003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SIF-MIP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73937A65-D371-697C-909C-25F18707110B}"/>
                  </a:ext>
                </a:extLst>
              </p:cNvPr>
              <p:cNvSpPr txBox="1"/>
              <p:nvPr/>
            </p:nvSpPr>
            <p:spPr>
              <a:xfrm>
                <a:off x="739487" y="5792639"/>
                <a:ext cx="708848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ET CC</a:t>
                </a:r>
              </a:p>
            </p:txBody>
          </p:sp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DE8E662D-A220-E4AC-F5B2-FEB573124F7E}"/>
                  </a:ext>
                </a:extLst>
              </p:cNvPr>
              <p:cNvSpPr txBox="1"/>
              <p:nvPr/>
            </p:nvSpPr>
            <p:spPr>
              <a:xfrm>
                <a:off x="866278" y="4159877"/>
                <a:ext cx="792205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GABLS</a:t>
                </a:r>
              </a:p>
            </p:txBody>
          </p:sp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169737EE-4D4E-39AE-CEC3-9C9F06FE0722}"/>
                  </a:ext>
                </a:extLst>
              </p:cNvPr>
              <p:cNvSpPr txBox="1"/>
              <p:nvPr/>
            </p:nvSpPr>
            <p:spPr>
              <a:xfrm>
                <a:off x="465377" y="5208123"/>
                <a:ext cx="89159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ML4LM</a:t>
                </a:r>
              </a:p>
            </p:txBody>
          </p:sp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A366ACE4-2C3A-07C4-5487-7890678B2EB1}"/>
                  </a:ext>
                </a:extLst>
              </p:cNvPr>
              <p:cNvSpPr txBox="1"/>
              <p:nvPr/>
            </p:nvSpPr>
            <p:spPr>
              <a:xfrm>
                <a:off x="1569742" y="3655537"/>
                <a:ext cx="763351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CLASP</a:t>
                </a:r>
              </a:p>
            </p:txBody>
          </p:sp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89EE94B6-5CAD-7FDE-7337-3B74DF45E252}"/>
                  </a:ext>
                </a:extLst>
              </p:cNvPr>
              <p:cNvSpPr txBox="1"/>
              <p:nvPr/>
            </p:nvSpPr>
            <p:spPr>
              <a:xfrm>
                <a:off x="10390258" y="5800752"/>
                <a:ext cx="900696" cy="369332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 err="1"/>
                  <a:t>SoilWat</a:t>
                </a:r>
                <a:endParaRPr lang="en-GB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18075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06;p8">
            <a:extLst>
              <a:ext uri="{FF2B5EF4-FFF2-40B4-BE49-F238E27FC236}">
                <a16:creationId xmlns:a16="http://schemas.microsoft.com/office/drawing/2014/main" id="{A0F025E0-3DC0-1DF9-197E-8DB1A58CAF1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2682" y="131988"/>
            <a:ext cx="7624198" cy="669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200"/>
              <a:buFont typeface="Century Gothic"/>
              <a:buNone/>
            </a:pPr>
            <a:r>
              <a:rPr lang="en-US" sz="3200" dirty="0"/>
              <a:t>Working groups and projects schematic</a:t>
            </a:r>
            <a:endParaRPr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4D412EE-352C-0F3A-AF1F-282C2B744436}"/>
              </a:ext>
            </a:extLst>
          </p:cNvPr>
          <p:cNvSpPr/>
          <p:nvPr/>
        </p:nvSpPr>
        <p:spPr>
          <a:xfrm>
            <a:off x="406288" y="2138187"/>
            <a:ext cx="2278077" cy="588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Observations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3EA20F-B974-AD0E-1296-BF11389F143D}"/>
              </a:ext>
            </a:extLst>
          </p:cNvPr>
          <p:cNvSpPr/>
          <p:nvPr/>
        </p:nvSpPr>
        <p:spPr>
          <a:xfrm>
            <a:off x="4343658" y="910511"/>
            <a:ext cx="2938052" cy="81792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Heterogenous L-A interactions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78C3FA-3088-68A6-6401-ADE4EB40E591}"/>
              </a:ext>
            </a:extLst>
          </p:cNvPr>
          <p:cNvSpPr/>
          <p:nvPr/>
        </p:nvSpPr>
        <p:spPr>
          <a:xfrm>
            <a:off x="8629951" y="1699994"/>
            <a:ext cx="2555965" cy="125224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Surface exchange and ABL processes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FBD916B-2491-284F-B484-B8FC1C364520}"/>
              </a:ext>
            </a:extLst>
          </p:cNvPr>
          <p:cNvSpPr/>
          <p:nvPr/>
        </p:nvSpPr>
        <p:spPr>
          <a:xfrm>
            <a:off x="5057661" y="5985495"/>
            <a:ext cx="2224049" cy="588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>
                <a:solidFill>
                  <a:schemeClr val="tx1"/>
                </a:solidFill>
              </a:rPr>
              <a:t>SoilWat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A76F66-FB9B-C898-5D86-BA285EBAD6BF}"/>
              </a:ext>
            </a:extLst>
          </p:cNvPr>
          <p:cNvSpPr/>
          <p:nvPr/>
        </p:nvSpPr>
        <p:spPr>
          <a:xfrm>
            <a:off x="9047773" y="4025671"/>
            <a:ext cx="2383973" cy="96604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Anthropogenic L-A interactions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9F058DF-0E4C-DE47-0651-44006345D29A}"/>
              </a:ext>
            </a:extLst>
          </p:cNvPr>
          <p:cNvSpPr/>
          <p:nvPr/>
        </p:nvSpPr>
        <p:spPr>
          <a:xfrm>
            <a:off x="1311579" y="5252264"/>
            <a:ext cx="2224049" cy="58856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tx1"/>
                </a:solidFill>
              </a:rPr>
              <a:t>Benchmarking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id="{96CDE20E-4C1F-2520-6F22-C26C28ED6D9B}"/>
              </a:ext>
            </a:extLst>
          </p:cNvPr>
          <p:cNvGrpSpPr/>
          <p:nvPr/>
        </p:nvGrpSpPr>
        <p:grpSpPr>
          <a:xfrm>
            <a:off x="1572340" y="1878727"/>
            <a:ext cx="7299493" cy="3830224"/>
            <a:chOff x="1572340" y="1878727"/>
            <a:chExt cx="7299493" cy="3830224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F5B4FBCF-3217-FB7D-8121-76EC59D7C6A8}"/>
                </a:ext>
              </a:extLst>
            </p:cNvPr>
            <p:cNvSpPr/>
            <p:nvPr/>
          </p:nvSpPr>
          <p:spPr>
            <a:xfrm>
              <a:off x="4302197" y="2764719"/>
              <a:ext cx="1944407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GABLS-5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B370E27-7AE5-6026-80EE-F6D2C33E0B2D}"/>
                </a:ext>
              </a:extLst>
            </p:cNvPr>
            <p:cNvSpPr/>
            <p:nvPr/>
          </p:nvSpPr>
          <p:spPr>
            <a:xfrm>
              <a:off x="5576505" y="1929200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CLASP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623B394-3290-94C7-BAF9-71C383A88DEC}"/>
                </a:ext>
              </a:extLst>
            </p:cNvPr>
            <p:cNvSpPr/>
            <p:nvPr/>
          </p:nvSpPr>
          <p:spPr>
            <a:xfrm>
              <a:off x="6436216" y="2843917"/>
              <a:ext cx="2115398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“Revisiting MOST”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7C571D15-520C-5A59-0845-BAF95A5B1439}"/>
                </a:ext>
              </a:extLst>
            </p:cNvPr>
            <p:cNvSpPr/>
            <p:nvPr/>
          </p:nvSpPr>
          <p:spPr>
            <a:xfrm>
              <a:off x="7041870" y="4611088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Irrigation CC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6E6CBE6F-998C-AF68-B24A-7910A3230C40}"/>
                </a:ext>
              </a:extLst>
            </p:cNvPr>
            <p:cNvSpPr/>
            <p:nvPr/>
          </p:nvSpPr>
          <p:spPr>
            <a:xfrm>
              <a:off x="1572340" y="3651309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SIF-MIP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C423A52-925D-F0FE-12F6-4C6029BE1809}"/>
                </a:ext>
              </a:extLst>
            </p:cNvPr>
            <p:cNvSpPr/>
            <p:nvPr/>
          </p:nvSpPr>
          <p:spPr>
            <a:xfrm>
              <a:off x="4759437" y="4732404"/>
              <a:ext cx="2106493" cy="976547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“Next-Gen soil PTFs”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32CCCC5-477B-90E3-8F5E-754EDF1B9441}"/>
                </a:ext>
              </a:extLst>
            </p:cNvPr>
            <p:cNvSpPr/>
            <p:nvPr/>
          </p:nvSpPr>
          <p:spPr>
            <a:xfrm>
              <a:off x="1995288" y="4443502"/>
              <a:ext cx="2384683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PLUMBER-2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A9EF440C-F411-7D71-5EC1-4BF71D956EF2}"/>
                </a:ext>
              </a:extLst>
            </p:cNvPr>
            <p:cNvSpPr/>
            <p:nvPr/>
          </p:nvSpPr>
          <p:spPr>
            <a:xfrm>
              <a:off x="2316342" y="2882080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GLAFO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E06ABFCB-6311-3A14-DF2B-53F67996D414}"/>
                </a:ext>
              </a:extLst>
            </p:cNvPr>
            <p:cNvSpPr/>
            <p:nvPr/>
          </p:nvSpPr>
          <p:spPr>
            <a:xfrm>
              <a:off x="3082791" y="1878727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LAFI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3B9BE7E7-FABA-F0AC-142E-EA5F646D52AB}"/>
                </a:ext>
              </a:extLst>
            </p:cNvPr>
            <p:cNvSpPr/>
            <p:nvPr/>
          </p:nvSpPr>
          <p:spPr>
            <a:xfrm>
              <a:off x="6927426" y="3818223"/>
              <a:ext cx="1944407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 err="1"/>
                <a:t>dET</a:t>
              </a:r>
              <a:r>
                <a:rPr lang="en-US" sz="2000" dirty="0"/>
                <a:t>-CC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281E229-5E8A-7E67-9CAB-D5C1A0F75EE3}"/>
                </a:ext>
              </a:extLst>
            </p:cNvPr>
            <p:cNvSpPr/>
            <p:nvPr/>
          </p:nvSpPr>
          <p:spPr>
            <a:xfrm>
              <a:off x="4072233" y="3786568"/>
              <a:ext cx="2384683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ML4LM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CA6B6654-2093-A1AF-6A3B-C39ACB920194}"/>
              </a:ext>
            </a:extLst>
          </p:cNvPr>
          <p:cNvSpPr txBox="1"/>
          <p:nvPr/>
        </p:nvSpPr>
        <p:spPr>
          <a:xfrm>
            <a:off x="8744395" y="5353496"/>
            <a:ext cx="364038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solidFill>
                  <a:srgbClr val="FF0000"/>
                </a:solidFill>
              </a:rPr>
              <a:t>Need to make sure working group names are inclusive</a:t>
            </a:r>
          </a:p>
        </p:txBody>
      </p:sp>
    </p:spTree>
    <p:extLst>
      <p:ext uri="{BB962C8B-B14F-4D97-AF65-F5344CB8AC3E}">
        <p14:creationId xmlns:p14="http://schemas.microsoft.com/office/powerpoint/2010/main" val="1421330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6A49D5-40D6-1D67-0222-46F95656C5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306;p8">
            <a:extLst>
              <a:ext uri="{FF2B5EF4-FFF2-40B4-BE49-F238E27FC236}">
                <a16:creationId xmlns:a16="http://schemas.microsoft.com/office/drawing/2014/main" id="{809C0C7B-013A-C6AA-2D7C-07F025AABC4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702682" y="131988"/>
            <a:ext cx="7624198" cy="6692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68DBA"/>
              </a:buClr>
              <a:buSzPts val="3200"/>
              <a:buFont typeface="Century Gothic"/>
              <a:buNone/>
            </a:pPr>
            <a:r>
              <a:rPr lang="en-US" sz="3200" dirty="0"/>
              <a:t>Progress towards GLASS sponsored projects</a:t>
            </a:r>
            <a:endParaRPr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F197F748-4811-6200-D72F-A8CA159B3731}"/>
              </a:ext>
            </a:extLst>
          </p:cNvPr>
          <p:cNvGrpSpPr/>
          <p:nvPr/>
        </p:nvGrpSpPr>
        <p:grpSpPr>
          <a:xfrm>
            <a:off x="6406692" y="1288624"/>
            <a:ext cx="5674472" cy="3051889"/>
            <a:chOff x="406288" y="910511"/>
            <a:chExt cx="11025458" cy="5663551"/>
          </a:xfrm>
        </p:grpSpPr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B29B401D-7BD1-E2F5-8496-B06749ECD3F4}"/>
                </a:ext>
              </a:extLst>
            </p:cNvPr>
            <p:cNvSpPr/>
            <p:nvPr/>
          </p:nvSpPr>
          <p:spPr>
            <a:xfrm>
              <a:off x="406288" y="2138187"/>
              <a:ext cx="2278077" cy="5885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Observations</a:t>
              </a:r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D9B23677-D3FA-5CE6-AF88-A46F405A9A44}"/>
                </a:ext>
              </a:extLst>
            </p:cNvPr>
            <p:cNvSpPr/>
            <p:nvPr/>
          </p:nvSpPr>
          <p:spPr>
            <a:xfrm>
              <a:off x="4343658" y="910511"/>
              <a:ext cx="2938052" cy="817922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Heterogenous L-A interactions</a:t>
              </a: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426BB738-CEF6-3443-2F75-D9DF968824B2}"/>
                </a:ext>
              </a:extLst>
            </p:cNvPr>
            <p:cNvSpPr/>
            <p:nvPr/>
          </p:nvSpPr>
          <p:spPr>
            <a:xfrm>
              <a:off x="8629951" y="1699994"/>
              <a:ext cx="2555965" cy="1252248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Surface exchange and ABL processes</a:t>
              </a: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B5518AC7-43E5-C7B3-D303-17F06B2D97D4}"/>
                </a:ext>
              </a:extLst>
            </p:cNvPr>
            <p:cNvSpPr/>
            <p:nvPr/>
          </p:nvSpPr>
          <p:spPr>
            <a:xfrm>
              <a:off x="5057661" y="5985495"/>
              <a:ext cx="2224049" cy="5885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err="1">
                  <a:solidFill>
                    <a:schemeClr val="tx1"/>
                  </a:solidFill>
                </a:rPr>
                <a:t>SoilWat</a:t>
              </a:r>
              <a:endParaRPr lang="en-US" sz="1050" dirty="0">
                <a:solidFill>
                  <a:schemeClr val="tx1"/>
                </a:solidFill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23515A30-C227-942B-FF65-FACC523599DD}"/>
                </a:ext>
              </a:extLst>
            </p:cNvPr>
            <p:cNvSpPr/>
            <p:nvPr/>
          </p:nvSpPr>
          <p:spPr>
            <a:xfrm>
              <a:off x="9047773" y="4025671"/>
              <a:ext cx="2383973" cy="966046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Anthropogenic L-A interactions</a:t>
              </a:r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57CEB9C2-3FAA-91AA-39DC-6672872D2237}"/>
                </a:ext>
              </a:extLst>
            </p:cNvPr>
            <p:cNvSpPr/>
            <p:nvPr/>
          </p:nvSpPr>
          <p:spPr>
            <a:xfrm>
              <a:off x="4302197" y="2764719"/>
              <a:ext cx="1944407" cy="66929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GABLS-5</a:t>
              </a:r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9A2FB2CF-2884-3691-B0F2-9EC45999A4E4}"/>
                </a:ext>
              </a:extLst>
            </p:cNvPr>
            <p:cNvSpPr/>
            <p:nvPr/>
          </p:nvSpPr>
          <p:spPr>
            <a:xfrm>
              <a:off x="5576505" y="1929200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CLASP</a:t>
              </a:r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7801904-D4AB-8AC9-DF82-BB8E9D97BDD8}"/>
                </a:ext>
              </a:extLst>
            </p:cNvPr>
            <p:cNvSpPr/>
            <p:nvPr/>
          </p:nvSpPr>
          <p:spPr>
            <a:xfrm>
              <a:off x="6436216" y="2843917"/>
              <a:ext cx="2115398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“Revisiting MOST”</a:t>
              </a:r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20B46830-5EC7-8948-4EE5-4D7A3DA60BE8}"/>
                </a:ext>
              </a:extLst>
            </p:cNvPr>
            <p:cNvSpPr/>
            <p:nvPr/>
          </p:nvSpPr>
          <p:spPr>
            <a:xfrm>
              <a:off x="7041870" y="4611088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Irrigation CC</a:t>
              </a: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1D9E34F8-5A4A-9F5D-2556-81994FA0AD7D}"/>
                </a:ext>
              </a:extLst>
            </p:cNvPr>
            <p:cNvSpPr/>
            <p:nvPr/>
          </p:nvSpPr>
          <p:spPr>
            <a:xfrm>
              <a:off x="1572340" y="3651309"/>
              <a:ext cx="1702525" cy="66929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SIF-MIP</a:t>
              </a:r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353A0964-2B3D-276C-04CF-2F17E3D657BC}"/>
                </a:ext>
              </a:extLst>
            </p:cNvPr>
            <p:cNvSpPr/>
            <p:nvPr/>
          </p:nvSpPr>
          <p:spPr>
            <a:xfrm>
              <a:off x="4759437" y="4732404"/>
              <a:ext cx="2106493" cy="976547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“Next-Gen soil PTFs”</a:t>
              </a:r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CB1752C9-7094-BB79-6BC1-D436E7B3ED76}"/>
                </a:ext>
              </a:extLst>
            </p:cNvPr>
            <p:cNvSpPr/>
            <p:nvPr/>
          </p:nvSpPr>
          <p:spPr>
            <a:xfrm>
              <a:off x="1995288" y="4443502"/>
              <a:ext cx="2384683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PLUMBER-2</a:t>
              </a:r>
            </a:p>
          </p:txBody>
        </p:sp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D3E76A60-BC9F-9143-7517-DD3732B97219}"/>
                </a:ext>
              </a:extLst>
            </p:cNvPr>
            <p:cNvSpPr/>
            <p:nvPr/>
          </p:nvSpPr>
          <p:spPr>
            <a:xfrm>
              <a:off x="1311579" y="5252264"/>
              <a:ext cx="2224049" cy="588567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>
                  <a:solidFill>
                    <a:schemeClr val="tx1"/>
                  </a:solidFill>
                </a:rPr>
                <a:t>Benchmarking</a:t>
              </a:r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B5FD806A-1FE5-314E-EA2B-E18FC805AABD}"/>
                </a:ext>
              </a:extLst>
            </p:cNvPr>
            <p:cNvSpPr/>
            <p:nvPr/>
          </p:nvSpPr>
          <p:spPr>
            <a:xfrm>
              <a:off x="2316342" y="2882080"/>
              <a:ext cx="1702525" cy="669292"/>
            </a:xfrm>
            <a:prstGeom prst="ellipse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GLAFO</a:t>
              </a:r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C7D6E370-6532-F69C-AE92-94BF0049C69C}"/>
                </a:ext>
              </a:extLst>
            </p:cNvPr>
            <p:cNvSpPr/>
            <p:nvPr/>
          </p:nvSpPr>
          <p:spPr>
            <a:xfrm>
              <a:off x="3082791" y="1878727"/>
              <a:ext cx="1702525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LAFI</a:t>
              </a:r>
            </a:p>
          </p:txBody>
        </p:sp>
        <p:sp>
          <p:nvSpPr>
            <p:cNvPr id="20" name="Oval 19">
              <a:extLst>
                <a:ext uri="{FF2B5EF4-FFF2-40B4-BE49-F238E27FC236}">
                  <a16:creationId xmlns:a16="http://schemas.microsoft.com/office/drawing/2014/main" id="{E7C65F75-C279-99AD-2129-322FC865A264}"/>
                </a:ext>
              </a:extLst>
            </p:cNvPr>
            <p:cNvSpPr/>
            <p:nvPr/>
          </p:nvSpPr>
          <p:spPr>
            <a:xfrm>
              <a:off x="6927426" y="3818223"/>
              <a:ext cx="1944407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 err="1"/>
                <a:t>dET</a:t>
              </a:r>
              <a:r>
                <a:rPr lang="en-US" sz="1050" dirty="0"/>
                <a:t>-CC</a:t>
              </a:r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3E15713-A09B-E48B-8775-FEA6269FFAFF}"/>
                </a:ext>
              </a:extLst>
            </p:cNvPr>
            <p:cNvSpPr/>
            <p:nvPr/>
          </p:nvSpPr>
          <p:spPr>
            <a:xfrm>
              <a:off x="4072233" y="3786568"/>
              <a:ext cx="2384683" cy="669292"/>
            </a:xfrm>
            <a:prstGeom prst="ellipse">
              <a:avLst/>
            </a:prstGeom>
            <a:solidFill>
              <a:schemeClr val="tx1"/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050" dirty="0"/>
                <a:t>ML4LM</a:t>
              </a:r>
            </a:p>
          </p:txBody>
        </p:sp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F76BC256-E1B6-21B6-5992-5F6F3078DD26}"/>
              </a:ext>
            </a:extLst>
          </p:cNvPr>
          <p:cNvSpPr txBox="1"/>
          <p:nvPr/>
        </p:nvSpPr>
        <p:spPr>
          <a:xfrm>
            <a:off x="594215" y="4771401"/>
            <a:ext cx="1100356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Need to consider how established projects (e.g., CLASP) can be moved to the next level to establish international interest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Not all projects within the working groups need to be GLASS sponsored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/>
              <a:t>Helps to manage fatigue in community by limiting projects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F801744-382F-9708-EB29-009CDFB5FB30}"/>
              </a:ext>
            </a:extLst>
          </p:cNvPr>
          <p:cNvGrpSpPr/>
          <p:nvPr/>
        </p:nvGrpSpPr>
        <p:grpSpPr>
          <a:xfrm>
            <a:off x="97018" y="1176446"/>
            <a:ext cx="6207145" cy="2846909"/>
            <a:chOff x="465377" y="2185470"/>
            <a:chExt cx="11467287" cy="4609619"/>
          </a:xfrm>
        </p:grpSpPr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A984530-C631-8AEC-DABB-45229DCCEF24}"/>
                </a:ext>
              </a:extLst>
            </p:cNvPr>
            <p:cNvSpPr/>
            <p:nvPr/>
          </p:nvSpPr>
          <p:spPr>
            <a:xfrm>
              <a:off x="1432560" y="4033519"/>
              <a:ext cx="2733040" cy="257111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2703CDF2-1C2E-53FF-3A68-C17C312DECBA}"/>
                </a:ext>
              </a:extLst>
            </p:cNvPr>
            <p:cNvSpPr/>
            <p:nvPr/>
          </p:nvSpPr>
          <p:spPr>
            <a:xfrm>
              <a:off x="4505960" y="2316479"/>
              <a:ext cx="2733040" cy="2571115"/>
            </a:xfrm>
            <a:prstGeom prst="ellipse">
              <a:avLst/>
            </a:prstGeom>
            <a:noFill/>
            <a:ln w="5715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5C05A8FC-1A7F-0E14-E574-6F75D7D3CF67}"/>
                </a:ext>
              </a:extLst>
            </p:cNvPr>
            <p:cNvSpPr/>
            <p:nvPr/>
          </p:nvSpPr>
          <p:spPr>
            <a:xfrm>
              <a:off x="7579360" y="4141985"/>
              <a:ext cx="2733040" cy="2571115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AA5D070E-CAEF-A404-6949-58F2E4A5292D}"/>
                </a:ext>
              </a:extLst>
            </p:cNvPr>
            <p:cNvSpPr txBox="1"/>
            <p:nvPr/>
          </p:nvSpPr>
          <p:spPr>
            <a:xfrm>
              <a:off x="1697329" y="4642712"/>
              <a:ext cx="2468273" cy="10465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200" dirty="0"/>
                <a:t>Key science working groups</a:t>
              </a:r>
            </a:p>
            <a:p>
              <a:r>
                <a:rPr lang="en-GB" sz="1200" dirty="0"/>
                <a:t> - Embryo ideas</a:t>
              </a: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FADCAD5C-BA11-5407-B633-9B7D53D43C3E}"/>
                </a:ext>
              </a:extLst>
            </p:cNvPr>
            <p:cNvSpPr txBox="1"/>
            <p:nvPr/>
          </p:nvSpPr>
          <p:spPr>
            <a:xfrm>
              <a:off x="4846319" y="3341229"/>
              <a:ext cx="2051449" cy="44850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Active projects</a:t>
              </a:r>
            </a:p>
          </p:txBody>
        </p:sp>
        <p:sp>
          <p:nvSpPr>
            <p:cNvPr id="28" name="TextBox 27">
              <a:extLst>
                <a:ext uri="{FF2B5EF4-FFF2-40B4-BE49-F238E27FC236}">
                  <a16:creationId xmlns:a16="http://schemas.microsoft.com/office/drawing/2014/main" id="{B0A982DD-627B-FAD2-1B47-2905DCE96FDD}"/>
                </a:ext>
              </a:extLst>
            </p:cNvPr>
            <p:cNvSpPr txBox="1"/>
            <p:nvPr/>
          </p:nvSpPr>
          <p:spPr>
            <a:xfrm>
              <a:off x="7683034" y="5242877"/>
              <a:ext cx="2525691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200" dirty="0"/>
                <a:t>Continued analysis</a:t>
              </a:r>
            </a:p>
          </p:txBody>
        </p:sp>
        <p:sp>
          <p:nvSpPr>
            <p:cNvPr id="29" name="Arrow: Bent-Up 28">
              <a:extLst>
                <a:ext uri="{FF2B5EF4-FFF2-40B4-BE49-F238E27FC236}">
                  <a16:creationId xmlns:a16="http://schemas.microsoft.com/office/drawing/2014/main" id="{D95BC494-4584-9C71-20E3-9C5FDCA36055}"/>
                </a:ext>
              </a:extLst>
            </p:cNvPr>
            <p:cNvSpPr/>
            <p:nvPr/>
          </p:nvSpPr>
          <p:spPr>
            <a:xfrm rot="5400000" flipH="1">
              <a:off x="3001665" y="2520573"/>
              <a:ext cx="1168438" cy="1840152"/>
            </a:xfrm>
            <a:prstGeom prst="bentUp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0" name="Arrow: Bent-Up 29">
              <a:extLst>
                <a:ext uri="{FF2B5EF4-FFF2-40B4-BE49-F238E27FC236}">
                  <a16:creationId xmlns:a16="http://schemas.microsoft.com/office/drawing/2014/main" id="{EFC812A5-67E4-4129-5463-9FC6F12FDDAB}"/>
                </a:ext>
              </a:extLst>
            </p:cNvPr>
            <p:cNvSpPr/>
            <p:nvPr/>
          </p:nvSpPr>
          <p:spPr>
            <a:xfrm rot="10800000" flipH="1">
              <a:off x="7335520" y="2976878"/>
              <a:ext cx="1869439" cy="1056640"/>
            </a:xfrm>
            <a:prstGeom prst="bentUp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sp>
          <p:nvSpPr>
            <p:cNvPr id="31" name="Arrow: Left 30">
              <a:extLst>
                <a:ext uri="{FF2B5EF4-FFF2-40B4-BE49-F238E27FC236}">
                  <a16:creationId xmlns:a16="http://schemas.microsoft.com/office/drawing/2014/main" id="{68BCC700-2590-E1D4-044B-03905EA60B7E}"/>
                </a:ext>
              </a:extLst>
            </p:cNvPr>
            <p:cNvSpPr/>
            <p:nvPr/>
          </p:nvSpPr>
          <p:spPr>
            <a:xfrm>
              <a:off x="4297680" y="5242877"/>
              <a:ext cx="3048001" cy="484632"/>
            </a:xfrm>
            <a:prstGeom prst="leftArrow">
              <a:avLst/>
            </a:prstGeom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200"/>
            </a:p>
          </p:txBody>
        </p: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1C066270-E0C5-3FFE-2FBB-06F3FD71E326}"/>
                </a:ext>
              </a:extLst>
            </p:cNvPr>
            <p:cNvGrpSpPr/>
            <p:nvPr/>
          </p:nvGrpSpPr>
          <p:grpSpPr>
            <a:xfrm>
              <a:off x="465377" y="2185470"/>
              <a:ext cx="11467287" cy="4609619"/>
              <a:chOff x="465377" y="2185470"/>
              <a:chExt cx="11467287" cy="4609619"/>
            </a:xfrm>
          </p:grpSpPr>
          <p:sp>
            <p:nvSpPr>
              <p:cNvPr id="33" name="TextBox 32">
                <a:extLst>
                  <a:ext uri="{FF2B5EF4-FFF2-40B4-BE49-F238E27FC236}">
                    <a16:creationId xmlns:a16="http://schemas.microsoft.com/office/drawing/2014/main" id="{F9FB0B77-69AA-2CB1-A521-8F68C110DF64}"/>
                  </a:ext>
                </a:extLst>
              </p:cNvPr>
              <p:cNvSpPr txBox="1"/>
              <p:nvPr/>
            </p:nvSpPr>
            <p:spPr>
              <a:xfrm>
                <a:off x="4028917" y="2215928"/>
                <a:ext cx="1123452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GLAFO</a:t>
                </a:r>
              </a:p>
            </p:txBody>
          </p:sp>
          <p:sp>
            <p:nvSpPr>
              <p:cNvPr id="34" name="TextBox 33">
                <a:extLst>
                  <a:ext uri="{FF2B5EF4-FFF2-40B4-BE49-F238E27FC236}">
                    <a16:creationId xmlns:a16="http://schemas.microsoft.com/office/drawing/2014/main" id="{B8C23F0E-3364-CF2B-B6A0-1C91E79A0788}"/>
                  </a:ext>
                </a:extLst>
              </p:cNvPr>
              <p:cNvSpPr txBox="1"/>
              <p:nvPr/>
            </p:nvSpPr>
            <p:spPr>
              <a:xfrm>
                <a:off x="10312400" y="4530651"/>
                <a:ext cx="1620264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PLUMBER2</a:t>
                </a:r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480473C-A336-E776-7854-F91F34196686}"/>
                  </a:ext>
                </a:extLst>
              </p:cNvPr>
              <p:cNvSpPr txBox="1"/>
              <p:nvPr/>
            </p:nvSpPr>
            <p:spPr>
              <a:xfrm>
                <a:off x="521844" y="6346582"/>
                <a:ext cx="1760637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Irrigation CC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5BC438CC-C9DE-27A6-4A0F-B728ACB2E6A1}"/>
                  </a:ext>
                </a:extLst>
              </p:cNvPr>
              <p:cNvSpPr txBox="1"/>
              <p:nvPr/>
            </p:nvSpPr>
            <p:spPr>
              <a:xfrm>
                <a:off x="739486" y="4684001"/>
                <a:ext cx="912717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/>
                  <a:t>LoCo</a:t>
                </a:r>
                <a:endParaRPr lang="en-GB" sz="1200" dirty="0"/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8013635E-35E0-4B69-00FB-1428EF1268F7}"/>
                  </a:ext>
                </a:extLst>
              </p:cNvPr>
              <p:cNvSpPr txBox="1"/>
              <p:nvPr/>
            </p:nvSpPr>
            <p:spPr>
              <a:xfrm>
                <a:off x="6904769" y="2185470"/>
                <a:ext cx="1220706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SIF-MIP</a:t>
                </a:r>
              </a:p>
            </p:txBody>
          </p:sp>
          <p:sp>
            <p:nvSpPr>
              <p:cNvPr id="38" name="TextBox 37">
                <a:extLst>
                  <a:ext uri="{FF2B5EF4-FFF2-40B4-BE49-F238E27FC236}">
                    <a16:creationId xmlns:a16="http://schemas.microsoft.com/office/drawing/2014/main" id="{C8964DD2-7711-5D22-7B46-B45333B608C5}"/>
                  </a:ext>
                </a:extLst>
              </p:cNvPr>
              <p:cNvSpPr txBox="1"/>
              <p:nvPr/>
            </p:nvSpPr>
            <p:spPr>
              <a:xfrm>
                <a:off x="739486" y="5792639"/>
                <a:ext cx="986753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ET CC</a:t>
                </a:r>
              </a:p>
            </p:txBody>
          </p:sp>
          <p:sp>
            <p:nvSpPr>
              <p:cNvPr id="39" name="TextBox 38">
                <a:extLst>
                  <a:ext uri="{FF2B5EF4-FFF2-40B4-BE49-F238E27FC236}">
                    <a16:creationId xmlns:a16="http://schemas.microsoft.com/office/drawing/2014/main" id="{80BBD787-89AA-1ECB-7053-5903D0881A6C}"/>
                  </a:ext>
                </a:extLst>
              </p:cNvPr>
              <p:cNvSpPr txBox="1"/>
              <p:nvPr/>
            </p:nvSpPr>
            <p:spPr>
              <a:xfrm>
                <a:off x="866277" y="4159876"/>
                <a:ext cx="1090403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GABLS</a:t>
                </a:r>
              </a:p>
            </p:txBody>
          </p:sp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03DCB473-2A22-FD72-0FF6-A2BD8E88710F}"/>
                  </a:ext>
                </a:extLst>
              </p:cNvPr>
              <p:cNvSpPr txBox="1"/>
              <p:nvPr/>
            </p:nvSpPr>
            <p:spPr>
              <a:xfrm>
                <a:off x="465377" y="5208123"/>
                <a:ext cx="1208861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ML4LM</a:t>
                </a:r>
              </a:p>
            </p:txBody>
          </p:sp>
          <p:sp>
            <p:nvSpPr>
              <p:cNvPr id="41" name="TextBox 40">
                <a:extLst>
                  <a:ext uri="{FF2B5EF4-FFF2-40B4-BE49-F238E27FC236}">
                    <a16:creationId xmlns:a16="http://schemas.microsoft.com/office/drawing/2014/main" id="{16706C8D-EA56-1E69-A7DE-B47FF2FE6B46}"/>
                  </a:ext>
                </a:extLst>
              </p:cNvPr>
              <p:cNvSpPr txBox="1"/>
              <p:nvPr/>
            </p:nvSpPr>
            <p:spPr>
              <a:xfrm>
                <a:off x="1569741" y="3655537"/>
                <a:ext cx="1054866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/>
                  <a:t>CLASP</a:t>
                </a:r>
              </a:p>
            </p:txBody>
          </p:sp>
          <p:sp>
            <p:nvSpPr>
              <p:cNvPr id="42" name="TextBox 41">
                <a:extLst>
                  <a:ext uri="{FF2B5EF4-FFF2-40B4-BE49-F238E27FC236}">
                    <a16:creationId xmlns:a16="http://schemas.microsoft.com/office/drawing/2014/main" id="{0F062BCD-7FFA-9B44-E97B-346FC6079A07}"/>
                  </a:ext>
                </a:extLst>
              </p:cNvPr>
              <p:cNvSpPr txBox="1"/>
              <p:nvPr/>
            </p:nvSpPr>
            <p:spPr>
              <a:xfrm>
                <a:off x="10390258" y="5800753"/>
                <a:ext cx="1223077" cy="448507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sz="1200" dirty="0" err="1"/>
                  <a:t>SoilWat</a:t>
                </a:r>
                <a:endParaRPr lang="en-GB" sz="1200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00938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C728066-6C73-E850-F58F-0D22BB6D366B}"/>
              </a:ext>
            </a:extLst>
          </p:cNvPr>
          <p:cNvSpPr txBox="1"/>
          <p:nvPr/>
        </p:nvSpPr>
        <p:spPr>
          <a:xfrm>
            <a:off x="1074656" y="716436"/>
            <a:ext cx="10452321" cy="5663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4800" dirty="0"/>
              <a:t>Prioritising GLASS activities</a:t>
            </a:r>
          </a:p>
          <a:p>
            <a:endParaRPr lang="en-GB" dirty="0"/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  <a:p>
            <a:pPr marL="514350" indent="-514350">
              <a:buFont typeface="+mj-lt"/>
              <a:buAutoNum type="arabicPeriod"/>
            </a:pPr>
            <a:r>
              <a:rPr lang="en-GB" sz="3200" dirty="0"/>
              <a:t>Projects that wouldn’t happen if GLASS didn’t exist</a:t>
            </a:r>
          </a:p>
          <a:p>
            <a:pPr marL="514350" indent="-514350">
              <a:buFont typeface="+mj-lt"/>
              <a:buAutoNum type="arabicPeriod"/>
            </a:pPr>
            <a:endParaRPr lang="en-GB" sz="3200" dirty="0"/>
          </a:p>
          <a:p>
            <a:pPr lvl="1"/>
            <a:r>
              <a:rPr lang="en-GB" sz="2400" b="0" i="0" u="none" strike="noStrike" dirty="0">
                <a:solidFill>
                  <a:srgbClr val="3F3F3F"/>
                </a:solidFill>
                <a:effectLst/>
                <a:latin typeface="Century Gothic" panose="020B0502020202020204" pitchFamily="34" charset="0"/>
              </a:rPr>
              <a:t>Vision: The GLASS Panel coordinates the evaluation and intercomparison of the new generation of land models and their applications to scientific queries of broad interest. </a:t>
            </a:r>
            <a:endParaRPr lang="en-GB" sz="2400" dirty="0"/>
          </a:p>
          <a:p>
            <a:endParaRPr lang="en-GB" sz="3200" dirty="0"/>
          </a:p>
          <a:p>
            <a:pPr marL="514350" indent="-514350">
              <a:buFont typeface="+mj-lt"/>
              <a:buAutoNum type="arabicPeriod" startAt="2"/>
            </a:pPr>
            <a:r>
              <a:rPr lang="en-GB" sz="3200" dirty="0"/>
              <a:t>Should directly contribute towards the GEWEX science goals and WCRP objectives</a:t>
            </a:r>
          </a:p>
          <a:p>
            <a:pPr marL="514350" indent="-514350">
              <a:buFont typeface="+mj-lt"/>
              <a:buAutoNum type="arabicPeriod" startAt="2"/>
            </a:pP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2375239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1A655C-BFBE-8210-3EF5-F651BE76E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24924"/>
            <a:ext cx="10515600" cy="1325563"/>
          </a:xfrm>
        </p:spPr>
        <p:txBody>
          <a:bodyPr/>
          <a:lstStyle/>
          <a:p>
            <a:r>
              <a:rPr lang="en-GB" u="sng" dirty="0"/>
              <a:t>Example</a:t>
            </a:r>
            <a:r>
              <a:rPr lang="en-GB" dirty="0"/>
              <a:t> of potential key science areas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32467D3-21CF-D696-82A6-E2CA43DAA8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9648" y="1132999"/>
            <a:ext cx="5605471" cy="5345271"/>
          </a:xfrm>
          <a:prstGeom prst="rect">
            <a:avLst/>
          </a:prstGeom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D6BF9E9C-9566-A933-CC9C-9736B259C599}"/>
              </a:ext>
            </a:extLst>
          </p:cNvPr>
          <p:cNvGrpSpPr/>
          <p:nvPr/>
        </p:nvGrpSpPr>
        <p:grpSpPr>
          <a:xfrm>
            <a:off x="1851419" y="1398617"/>
            <a:ext cx="4716708" cy="4468469"/>
            <a:chOff x="3695459" y="1566257"/>
            <a:chExt cx="4716708" cy="4468469"/>
          </a:xfrm>
        </p:grpSpPr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A8B74F13-6C8C-499F-3259-48724DA4CAA6}"/>
                </a:ext>
              </a:extLst>
            </p:cNvPr>
            <p:cNvSpPr/>
            <p:nvPr/>
          </p:nvSpPr>
          <p:spPr>
            <a:xfrm>
              <a:off x="4504401" y="2846482"/>
              <a:ext cx="2656224" cy="1165035"/>
            </a:xfrm>
            <a:prstGeom prst="ellipse">
              <a:avLst/>
            </a:prstGeom>
            <a:noFill/>
            <a:ln w="38100">
              <a:solidFill>
                <a:srgbClr val="25C6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FEDBDDD1-0672-5F06-40DC-25087FF1C423}"/>
                </a:ext>
              </a:extLst>
            </p:cNvPr>
            <p:cNvSpPr/>
            <p:nvPr/>
          </p:nvSpPr>
          <p:spPr>
            <a:xfrm rot="18043883">
              <a:off x="6755482" y="4378042"/>
              <a:ext cx="2198319" cy="1115050"/>
            </a:xfrm>
            <a:prstGeom prst="ellipse">
              <a:avLst/>
            </a:prstGeom>
            <a:noFill/>
            <a:ln w="38100">
              <a:solidFill>
                <a:srgbClr val="25C6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24688B90-10FF-39F9-58D1-E1564A6B7603}"/>
                </a:ext>
              </a:extLst>
            </p:cNvPr>
            <p:cNvSpPr/>
            <p:nvPr/>
          </p:nvSpPr>
          <p:spPr>
            <a:xfrm rot="20013407">
              <a:off x="3695459" y="1566257"/>
              <a:ext cx="2415942" cy="1014609"/>
            </a:xfrm>
            <a:prstGeom prst="ellipse">
              <a:avLst/>
            </a:prstGeom>
            <a:noFill/>
            <a:ln w="76200">
              <a:solidFill>
                <a:srgbClr val="25C6FF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1EB5AC1-71E0-10FD-D2F4-CF694BCCF475}"/>
              </a:ext>
            </a:extLst>
          </p:cNvPr>
          <p:cNvSpPr txBox="1"/>
          <p:nvPr/>
        </p:nvSpPr>
        <p:spPr>
          <a:xfrm>
            <a:off x="7051521" y="1073299"/>
            <a:ext cx="4927119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Number of science areas for land surface are not covered under the currently proposed working groups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dirty="0"/>
              <a:t>Risk that community feels that it doesn’t fit into GLASS/GEWEX so does not engage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Need for panel to consider how working groups can be expanded over the next few years to be more inclusive to the whole LMS community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b="1" dirty="0"/>
              <a:t>Also need to ensure that the working groups align with GEWEX objectives</a:t>
            </a:r>
          </a:p>
        </p:txBody>
      </p:sp>
    </p:spTree>
    <p:extLst>
      <p:ext uri="{BB962C8B-B14F-4D97-AF65-F5344CB8AC3E}">
        <p14:creationId xmlns:p14="http://schemas.microsoft.com/office/powerpoint/2010/main" val="4120170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</TotalTime>
  <Words>917</Words>
  <Application>Microsoft Macintosh PowerPoint</Application>
  <PresentationFormat>Widescreen</PresentationFormat>
  <Paragraphs>191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1" baseType="lpstr">
      <vt:lpstr>Aptos</vt:lpstr>
      <vt:lpstr>Arial</vt:lpstr>
      <vt:lpstr>Calibri</vt:lpstr>
      <vt:lpstr>Calibri Light</vt:lpstr>
      <vt:lpstr>Century Gothic</vt:lpstr>
      <vt:lpstr>Courier New</vt:lpstr>
      <vt:lpstr>Wingdings</vt:lpstr>
      <vt:lpstr>Office Theme</vt:lpstr>
      <vt:lpstr>Rapporteur report for GLASS panel activities</vt:lpstr>
      <vt:lpstr>GLASS panel list</vt:lpstr>
      <vt:lpstr>Current GLASS projects</vt:lpstr>
      <vt:lpstr>Comments on report template</vt:lpstr>
      <vt:lpstr>PowerPoint Presentation</vt:lpstr>
      <vt:lpstr>Working groups and projects schematic</vt:lpstr>
      <vt:lpstr>Progress towards GLASS sponsored projects</vt:lpstr>
      <vt:lpstr>PowerPoint Presentation</vt:lpstr>
      <vt:lpstr>Example of potential key science areas</vt:lpstr>
      <vt:lpstr>Key benefits of new working group structure</vt:lpstr>
      <vt:lpstr>GLASS panel list</vt:lpstr>
      <vt:lpstr>PowerPoint Presentation</vt:lpstr>
      <vt:lpstr>Key considerations in preparation for Pan-GLASS</vt:lpstr>
    </vt:vector>
  </TitlesOfParts>
  <Company>Met Office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 Best</dc:creator>
  <cp:lastModifiedBy>Fernande Vervoort</cp:lastModifiedBy>
  <cp:revision>24</cp:revision>
  <dcterms:created xsi:type="dcterms:W3CDTF">2024-04-23T15:42:00Z</dcterms:created>
  <dcterms:modified xsi:type="dcterms:W3CDTF">2026-03-26T14:11:31Z</dcterms:modified>
</cp:coreProperties>
</file>