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8" r:id="rId1"/>
  </p:sldMasterIdLst>
  <p:notesMasterIdLst>
    <p:notesMasterId r:id="rId48"/>
  </p:notesMasterIdLst>
  <p:sldIdLst>
    <p:sldId id="256" r:id="rId2"/>
    <p:sldId id="273" r:id="rId3"/>
    <p:sldId id="275" r:id="rId4"/>
    <p:sldId id="359" r:id="rId5"/>
    <p:sldId id="423" r:id="rId6"/>
    <p:sldId id="260" r:id="rId7"/>
    <p:sldId id="261" r:id="rId8"/>
    <p:sldId id="262" r:id="rId9"/>
    <p:sldId id="422" r:id="rId10"/>
    <p:sldId id="269" r:id="rId11"/>
    <p:sldId id="404" r:id="rId12"/>
    <p:sldId id="452" r:id="rId13"/>
    <p:sldId id="406" r:id="rId14"/>
    <p:sldId id="426" r:id="rId15"/>
    <p:sldId id="398" r:id="rId16"/>
    <p:sldId id="424" r:id="rId17"/>
    <p:sldId id="451" r:id="rId18"/>
    <p:sldId id="430" r:id="rId19"/>
    <p:sldId id="428" r:id="rId20"/>
    <p:sldId id="429" r:id="rId21"/>
    <p:sldId id="432" r:id="rId22"/>
    <p:sldId id="434" r:id="rId23"/>
    <p:sldId id="436" r:id="rId24"/>
    <p:sldId id="437" r:id="rId25"/>
    <p:sldId id="438" r:id="rId26"/>
    <p:sldId id="441" r:id="rId27"/>
    <p:sldId id="433" r:id="rId28"/>
    <p:sldId id="440" r:id="rId29"/>
    <p:sldId id="439" r:id="rId30"/>
    <p:sldId id="442" r:id="rId31"/>
    <p:sldId id="427" r:id="rId32"/>
    <p:sldId id="453" r:id="rId33"/>
    <p:sldId id="443" r:id="rId34"/>
    <p:sldId id="444" r:id="rId35"/>
    <p:sldId id="445" r:id="rId36"/>
    <p:sldId id="446" r:id="rId37"/>
    <p:sldId id="448" r:id="rId38"/>
    <p:sldId id="449" r:id="rId39"/>
    <p:sldId id="330" r:id="rId40"/>
    <p:sldId id="335" r:id="rId41"/>
    <p:sldId id="455" r:id="rId42"/>
    <p:sldId id="268" r:id="rId43"/>
    <p:sldId id="454" r:id="rId44"/>
    <p:sldId id="299" r:id="rId45"/>
    <p:sldId id="305" r:id="rId46"/>
    <p:sldId id="291"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355"/>
    <p:restoredTop sz="87172"/>
  </p:normalViewPr>
  <p:slideViewPr>
    <p:cSldViewPr snapToGrid="0" snapToObjects="1">
      <p:cViewPr varScale="1">
        <p:scale>
          <a:sx n="127" d="100"/>
          <a:sy n="127" d="100"/>
        </p:scale>
        <p:origin x="160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0B906F-D23E-C34A-9FD6-EDEB0C637AAC}" type="datetimeFigureOut">
              <a:rPr lang="en-US" smtClean="0"/>
              <a:t>7/24/22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7EAC3D-C89F-7246-BA7B-4E0E7D5E2714}" type="slidenum">
              <a:rPr lang="en-US" smtClean="0"/>
              <a:t>‹#›</a:t>
            </a:fld>
            <a:endParaRPr lang="en-US"/>
          </a:p>
        </p:txBody>
      </p:sp>
    </p:spTree>
    <p:extLst>
      <p:ext uri="{BB962C8B-B14F-4D97-AF65-F5344CB8AC3E}">
        <p14:creationId xmlns:p14="http://schemas.microsoft.com/office/powerpoint/2010/main" val="4053333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ature.com/articles/ngeo2398#Fig1" TargetMode="External"/><Relationship Id="rId7" Type="http://schemas.openxmlformats.org/officeDocument/2006/relationships/hyperlink" Target="https://www.nature.com/articles/ngeo2398#ref-CR17"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nature.com/articles/ngeo2398#ref-CR16" TargetMode="External"/><Relationship Id="rId5" Type="http://schemas.openxmlformats.org/officeDocument/2006/relationships/hyperlink" Target="https://www.nature.com/articles/ngeo2398#ref-CR15" TargetMode="External"/><Relationship Id="rId4" Type="http://schemas.openxmlformats.org/officeDocument/2006/relationships/hyperlink" Target="https://www.nature.com/articles/ngeo2398#ref-CR2"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ature.com/articles/ngeo2398#Fig1" TargetMode="External"/><Relationship Id="rId7" Type="http://schemas.openxmlformats.org/officeDocument/2006/relationships/hyperlink" Target="https://www.nature.com/articles/ngeo2398#ref-CR17"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nature.com/articles/ngeo2398#ref-CR16" TargetMode="External"/><Relationship Id="rId5" Type="http://schemas.openxmlformats.org/officeDocument/2006/relationships/hyperlink" Target="https://www.nature.com/articles/ngeo2398#ref-CR15" TargetMode="External"/><Relationship Id="rId4" Type="http://schemas.openxmlformats.org/officeDocument/2006/relationships/hyperlink" Target="https://www.nature.com/articles/ngeo2398#ref-CR2"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ww.nature.com/articles/s41558-020-00970-y#ref-CR26" TargetMode="External"/><Relationship Id="rId3" Type="http://schemas.openxmlformats.org/officeDocument/2006/relationships/hyperlink" Target="https://www.nature.com/articles/ngeo2398#Fig1" TargetMode="External"/><Relationship Id="rId7" Type="http://schemas.openxmlformats.org/officeDocument/2006/relationships/hyperlink" Target="https://www.nature.com/articles/ngeo2398#ref-CR17"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nature.com/articles/ngeo2398#ref-CR16" TargetMode="External"/><Relationship Id="rId5" Type="http://schemas.openxmlformats.org/officeDocument/2006/relationships/hyperlink" Target="https://www.nature.com/articles/ngeo2398#ref-CR15" TargetMode="External"/><Relationship Id="rId10" Type="http://schemas.openxmlformats.org/officeDocument/2006/relationships/hyperlink" Target="https://www.nature.com/articles/s41558-020-00970-y#MOESM1" TargetMode="External"/><Relationship Id="rId4" Type="http://schemas.openxmlformats.org/officeDocument/2006/relationships/hyperlink" Target="https://www.nature.com/articles/ngeo2398#ref-CR2" TargetMode="External"/><Relationship Id="rId9" Type="http://schemas.openxmlformats.org/officeDocument/2006/relationships/hyperlink" Target="https://www.nature.com/articles/s41558-020-00970-y#ref-CR27"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www.nature.com/articles/s41558-020-00970-y#ref-CR26" TargetMode="External"/><Relationship Id="rId3" Type="http://schemas.openxmlformats.org/officeDocument/2006/relationships/hyperlink" Target="https://www.nature.com/articles/ngeo2398#Fig1" TargetMode="External"/><Relationship Id="rId7" Type="http://schemas.openxmlformats.org/officeDocument/2006/relationships/hyperlink" Target="https://www.nature.com/articles/ngeo2398#ref-CR17"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nature.com/articles/ngeo2398#ref-CR16" TargetMode="External"/><Relationship Id="rId5" Type="http://schemas.openxmlformats.org/officeDocument/2006/relationships/hyperlink" Target="https://www.nature.com/articles/ngeo2398#ref-CR15" TargetMode="External"/><Relationship Id="rId10" Type="http://schemas.openxmlformats.org/officeDocument/2006/relationships/hyperlink" Target="https://www.nature.com/articles/s41558-020-00970-y#MOESM1" TargetMode="External"/><Relationship Id="rId4" Type="http://schemas.openxmlformats.org/officeDocument/2006/relationships/hyperlink" Target="https://www.nature.com/articles/ngeo2398#ref-CR2" TargetMode="External"/><Relationship Id="rId9" Type="http://schemas.openxmlformats.org/officeDocument/2006/relationships/hyperlink" Target="https://www.nature.com/articles/s41558-020-00970-y#ref-CR27"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7EAC3D-C89F-7246-BA7B-4E0E7D5E2714}" type="slidenum">
              <a:rPr lang="en-US" smtClean="0"/>
              <a:t>1</a:t>
            </a:fld>
            <a:endParaRPr lang="en-US"/>
          </a:p>
        </p:txBody>
      </p:sp>
    </p:spTree>
    <p:extLst>
      <p:ext uri="{BB962C8B-B14F-4D97-AF65-F5344CB8AC3E}">
        <p14:creationId xmlns:p14="http://schemas.microsoft.com/office/powerpoint/2010/main" val="3081653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Feedbacks from clouds in the planetary boundary layer over oceans (</a:t>
            </a:r>
            <a:r>
              <a:rPr lang="en-US" sz="1200" b="0" i="0" u="none" strike="noStrike" kern="1200" dirty="0">
                <a:solidFill>
                  <a:schemeClr val="tx1"/>
                </a:solidFill>
                <a:effectLst/>
                <a:latin typeface="+mn-lt"/>
                <a:ea typeface="+mn-ea"/>
                <a:cs typeface="+mn-cs"/>
                <a:hlinkClick r:id="rId3"/>
              </a:rPr>
              <a:t>Fig. 1</a:t>
            </a:r>
            <a:r>
              <a:rPr lang="en-US" sz="1200" b="0" i="0" u="none" strike="noStrike" kern="1200" dirty="0">
                <a:solidFill>
                  <a:schemeClr val="tx1"/>
                </a:solidFill>
                <a:effectLst/>
                <a:latin typeface="+mn-lt"/>
                <a:ea typeface="+mn-ea"/>
                <a:cs typeface="+mn-cs"/>
              </a:rPr>
              <a:t>), which make one of the largest contributions to intermodel spread in climate sensitivity, seem to be driven largely by mixing of the lower troposphere by shallow convection</a:t>
            </a:r>
            <a:r>
              <a:rPr lang="en-US" sz="1200" b="0" i="0" u="none" strike="noStrike" kern="1200" baseline="30000" dirty="0">
                <a:solidFill>
                  <a:schemeClr val="tx1"/>
                </a:solidFill>
                <a:effectLst/>
                <a:latin typeface="+mn-lt"/>
                <a:ea typeface="+mn-ea"/>
                <a:cs typeface="+mn-cs"/>
                <a:hlinkClick r:id="rId4" tooltip="Sherwood, S. C., Bony, S. &amp; Dufresne, J-L. Spread in model climate sensitivity traced to atmospheric convective mixing. Nature 505, 37–42 (2014)."/>
              </a:rPr>
              <a:t>2</a:t>
            </a:r>
            <a:r>
              <a:rPr lang="en-US" sz="1200" b="0" i="0" u="none" strike="noStrike" kern="1200" baseline="300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5" tooltip="Rieck, M., Nuijens, L. &amp; Stevens, B. Marine boundary layer cloud feedbacks in a constant relative humidity atmosphere. J. Atmos. Sci. 69, 2538–2550 (2012)."/>
              </a:rPr>
              <a:t>15</a:t>
            </a:r>
            <a:r>
              <a:rPr lang="en-US" sz="1200" b="0" i="0" u="none" strike="noStrike" kern="1200" baseline="300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6" tooltip="Zhang, M. et al. CGILS: Results from the first phase of an international project to understand the physical mechanisms of low cloud feedbacks in single column models. J. Adv. Model. Earth Syst. 5, 826–842 (2013)."/>
              </a:rPr>
              <a:t>16</a:t>
            </a:r>
            <a:r>
              <a:rPr lang="en-US" sz="1200" b="0" i="0" u="none" strike="noStrike" kern="1200" baseline="300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7" tooltip="Zhao, M. An investigation of the connections among convection, clouds, and climate sensitivity in a global climate model. J. Clim. 27, 1845–1862 (2014)."/>
              </a:rPr>
              <a:t>17</a:t>
            </a:r>
            <a:r>
              <a:rPr lang="en-US" sz="1200" b="0" i="0" u="none" strike="noStrike" kern="1200" dirty="0">
                <a:solidFill>
                  <a:schemeClr val="tx1"/>
                </a:solidFill>
                <a:effectLst/>
                <a:latin typeface="+mn-lt"/>
                <a:ea typeface="+mn-ea"/>
                <a:cs typeface="+mn-cs"/>
              </a:rPr>
              <a:t>; in a warmer climate, these processes are expected to dry the marine boundary layer over the vast expanse of the tropical oceans, reducing the low-cloud amount and the Earth's albedo in a way that amplifies warming.</a:t>
            </a:r>
            <a:endParaRPr lang="en-US" dirty="0"/>
          </a:p>
        </p:txBody>
      </p:sp>
      <p:sp>
        <p:nvSpPr>
          <p:cNvPr id="4" name="Slide Number Placeholder 3"/>
          <p:cNvSpPr>
            <a:spLocks noGrp="1"/>
          </p:cNvSpPr>
          <p:nvPr>
            <p:ph type="sldNum" sz="quarter" idx="5"/>
          </p:nvPr>
        </p:nvSpPr>
        <p:spPr/>
        <p:txBody>
          <a:bodyPr/>
          <a:lstStyle/>
          <a:p>
            <a:fld id="{2F7EAC3D-C89F-7246-BA7B-4E0E7D5E2714}" type="slidenum">
              <a:rPr lang="en-US" smtClean="0"/>
              <a:t>10</a:t>
            </a:fld>
            <a:endParaRPr lang="en-US"/>
          </a:p>
        </p:txBody>
      </p:sp>
    </p:spTree>
    <p:extLst>
      <p:ext uri="{BB962C8B-B14F-4D97-AF65-F5344CB8AC3E}">
        <p14:creationId xmlns:p14="http://schemas.microsoft.com/office/powerpoint/2010/main" val="2675384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7EAC3D-C89F-7246-BA7B-4E0E7D5E2714}" type="slidenum">
              <a:rPr lang="en-US" smtClean="0"/>
              <a:t>11</a:t>
            </a:fld>
            <a:endParaRPr lang="en-US"/>
          </a:p>
        </p:txBody>
      </p:sp>
    </p:spTree>
    <p:extLst>
      <p:ext uri="{BB962C8B-B14F-4D97-AF65-F5344CB8AC3E}">
        <p14:creationId xmlns:p14="http://schemas.microsoft.com/office/powerpoint/2010/main" val="3871951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differences in SWCRE in the deep tropics in the trade cumulus regime among high and low ECS models made us wonder about possible linkages to changing ITCZ dynamics. We know that the ITCZ is supposed to narrow in a warmer world, and to what extent this change modifies low cloud fraction in both the trade cumulus and subtropical stratocumulus regimes became of great interest to us. (Explain Figure)</a:t>
            </a:r>
          </a:p>
        </p:txBody>
      </p:sp>
      <p:sp>
        <p:nvSpPr>
          <p:cNvPr id="4" name="Slide Number Placeholder 3"/>
          <p:cNvSpPr>
            <a:spLocks noGrp="1"/>
          </p:cNvSpPr>
          <p:nvPr>
            <p:ph type="sldNum" sz="quarter" idx="5"/>
          </p:nvPr>
        </p:nvSpPr>
        <p:spPr/>
        <p:txBody>
          <a:bodyPr/>
          <a:lstStyle/>
          <a:p>
            <a:fld id="{2F7EAC3D-C89F-7246-BA7B-4E0E7D5E2714}" type="slidenum">
              <a:rPr lang="en-US" smtClean="0"/>
              <a:t>12</a:t>
            </a:fld>
            <a:endParaRPr lang="en-US"/>
          </a:p>
        </p:txBody>
      </p:sp>
    </p:spTree>
    <p:extLst>
      <p:ext uri="{BB962C8B-B14F-4D97-AF65-F5344CB8AC3E}">
        <p14:creationId xmlns:p14="http://schemas.microsoft.com/office/powerpoint/2010/main" val="3847631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differences in SWCRE in the deep tropics in the trade cumulus regime among high and low ECS models made us wonder about possible linkages to changing ITCZ dynamics. We know that the ITCZ is supposed to narrow in a warmer world, and to what extent this change modifies low cloud fraction in both the trade cumulus and subtropical stratocumulus regimes became of great interest to us. (Explain Figure)</a:t>
            </a:r>
          </a:p>
        </p:txBody>
      </p:sp>
      <p:sp>
        <p:nvSpPr>
          <p:cNvPr id="4" name="Slide Number Placeholder 3"/>
          <p:cNvSpPr>
            <a:spLocks noGrp="1"/>
          </p:cNvSpPr>
          <p:nvPr>
            <p:ph type="sldNum" sz="quarter" idx="5"/>
          </p:nvPr>
        </p:nvSpPr>
        <p:spPr/>
        <p:txBody>
          <a:bodyPr/>
          <a:lstStyle/>
          <a:p>
            <a:fld id="{2F7EAC3D-C89F-7246-BA7B-4E0E7D5E2714}" type="slidenum">
              <a:rPr lang="en-US" smtClean="0"/>
              <a:t>13</a:t>
            </a:fld>
            <a:endParaRPr lang="en-US"/>
          </a:p>
        </p:txBody>
      </p:sp>
    </p:spTree>
    <p:extLst>
      <p:ext uri="{BB962C8B-B14F-4D97-AF65-F5344CB8AC3E}">
        <p14:creationId xmlns:p14="http://schemas.microsoft.com/office/powerpoint/2010/main" val="1699085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7EAC3D-C89F-7246-BA7B-4E0E7D5E2714}" type="slidenum">
              <a:rPr lang="en-US" smtClean="0"/>
              <a:t>14</a:t>
            </a:fld>
            <a:endParaRPr lang="en-US"/>
          </a:p>
        </p:txBody>
      </p:sp>
    </p:spTree>
    <p:extLst>
      <p:ext uri="{BB962C8B-B14F-4D97-AF65-F5344CB8AC3E}">
        <p14:creationId xmlns:p14="http://schemas.microsoft.com/office/powerpoint/2010/main" val="1313937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7EAC3D-C89F-7246-BA7B-4E0E7D5E2714}" type="slidenum">
              <a:rPr lang="en-US" smtClean="0"/>
              <a:t>15</a:t>
            </a:fld>
            <a:endParaRPr lang="en-US"/>
          </a:p>
        </p:txBody>
      </p:sp>
    </p:spTree>
    <p:extLst>
      <p:ext uri="{BB962C8B-B14F-4D97-AF65-F5344CB8AC3E}">
        <p14:creationId xmlns:p14="http://schemas.microsoft.com/office/powerpoint/2010/main" val="1554024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7EAC3D-C89F-7246-BA7B-4E0E7D5E2714}" type="slidenum">
              <a:rPr lang="en-US" smtClean="0"/>
              <a:t>16</a:t>
            </a:fld>
            <a:endParaRPr lang="en-US"/>
          </a:p>
        </p:txBody>
      </p:sp>
    </p:spTree>
    <p:extLst>
      <p:ext uri="{BB962C8B-B14F-4D97-AF65-F5344CB8AC3E}">
        <p14:creationId xmlns:p14="http://schemas.microsoft.com/office/powerpoint/2010/main" val="3700608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7EAC3D-C89F-7246-BA7B-4E0E7D5E2714}" type="slidenum">
              <a:rPr lang="en-US" smtClean="0"/>
              <a:t>17</a:t>
            </a:fld>
            <a:endParaRPr lang="en-US"/>
          </a:p>
        </p:txBody>
      </p:sp>
    </p:spTree>
    <p:extLst>
      <p:ext uri="{BB962C8B-B14F-4D97-AF65-F5344CB8AC3E}">
        <p14:creationId xmlns:p14="http://schemas.microsoft.com/office/powerpoint/2010/main" val="1382112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7EAC3D-C89F-7246-BA7B-4E0E7D5E2714}" type="slidenum">
              <a:rPr lang="en-US" smtClean="0"/>
              <a:t>18</a:t>
            </a:fld>
            <a:endParaRPr lang="en-US"/>
          </a:p>
        </p:txBody>
      </p:sp>
    </p:spTree>
    <p:extLst>
      <p:ext uri="{BB962C8B-B14F-4D97-AF65-F5344CB8AC3E}">
        <p14:creationId xmlns:p14="http://schemas.microsoft.com/office/powerpoint/2010/main" val="498597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7EAC3D-C89F-7246-BA7B-4E0E7D5E2714}" type="slidenum">
              <a:rPr lang="en-US" smtClean="0"/>
              <a:t>19</a:t>
            </a:fld>
            <a:endParaRPr lang="en-US"/>
          </a:p>
        </p:txBody>
      </p:sp>
    </p:spTree>
    <p:extLst>
      <p:ext uri="{BB962C8B-B14F-4D97-AF65-F5344CB8AC3E}">
        <p14:creationId xmlns:p14="http://schemas.microsoft.com/office/powerpoint/2010/main" val="2200550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Feedbacks from clouds in the planetary boundary layer over oceans (</a:t>
            </a:r>
            <a:r>
              <a:rPr lang="en-US" sz="1200" b="0" i="0" u="none" strike="noStrike" kern="1200" dirty="0">
                <a:solidFill>
                  <a:schemeClr val="tx1"/>
                </a:solidFill>
                <a:effectLst/>
                <a:latin typeface="+mn-lt"/>
                <a:ea typeface="+mn-ea"/>
                <a:cs typeface="+mn-cs"/>
                <a:hlinkClick r:id="rId3"/>
              </a:rPr>
              <a:t>Fig. 1</a:t>
            </a:r>
            <a:r>
              <a:rPr lang="en-US" sz="1200" b="0" i="0" u="none" strike="noStrike" kern="1200" dirty="0">
                <a:solidFill>
                  <a:schemeClr val="tx1"/>
                </a:solidFill>
                <a:effectLst/>
                <a:latin typeface="+mn-lt"/>
                <a:ea typeface="+mn-ea"/>
                <a:cs typeface="+mn-cs"/>
              </a:rPr>
              <a:t>), which make one of the largest contributions to intermodel spread in climate sensitivity, seem to be driven largely by mixing of the lower troposphere by shallow convection</a:t>
            </a:r>
            <a:r>
              <a:rPr lang="en-US" sz="1200" b="0" i="0" u="none" strike="noStrike" kern="1200" baseline="30000" dirty="0">
                <a:solidFill>
                  <a:schemeClr val="tx1"/>
                </a:solidFill>
                <a:effectLst/>
                <a:latin typeface="+mn-lt"/>
                <a:ea typeface="+mn-ea"/>
                <a:cs typeface="+mn-cs"/>
                <a:hlinkClick r:id="rId4" tooltip="Sherwood, S. C., Bony, S. &amp; Dufresne, J-L. Spread in model climate sensitivity traced to atmospheric convective mixing. Nature 505, 37–42 (2014)."/>
              </a:rPr>
              <a:t>2</a:t>
            </a:r>
            <a:r>
              <a:rPr lang="en-US" sz="1200" b="0" i="0" u="none" strike="noStrike" kern="1200" baseline="300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5" tooltip="Rieck, M., Nuijens, L. &amp; Stevens, B. Marine boundary layer cloud feedbacks in a constant relative humidity atmosphere. J. Atmos. Sci. 69, 2538–2550 (2012)."/>
              </a:rPr>
              <a:t>15</a:t>
            </a:r>
            <a:r>
              <a:rPr lang="en-US" sz="1200" b="0" i="0" u="none" strike="noStrike" kern="1200" baseline="300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6" tooltip="Zhang, M. et al. CGILS: Results from the first phase of an international project to understand the physical mechanisms of low cloud feedbacks in single column models. J. Adv. Model. Earth Syst. 5, 826–842 (2013)."/>
              </a:rPr>
              <a:t>16</a:t>
            </a:r>
            <a:r>
              <a:rPr lang="en-US" sz="1200" b="0" i="0" u="none" strike="noStrike" kern="1200" baseline="300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7" tooltip="Zhao, M. An investigation of the connections among convection, clouds, and climate sensitivity in a global climate model. J. Clim. 27, 1845–1862 (2014)."/>
              </a:rPr>
              <a:t>17</a:t>
            </a:r>
            <a:r>
              <a:rPr lang="en-US" sz="1200" b="0" i="0" u="none" strike="noStrike" kern="1200" dirty="0">
                <a:solidFill>
                  <a:schemeClr val="tx1"/>
                </a:solidFill>
                <a:effectLst/>
                <a:latin typeface="+mn-lt"/>
                <a:ea typeface="+mn-ea"/>
                <a:cs typeface="+mn-cs"/>
              </a:rPr>
              <a:t>; in a warmer climate, these processes are expected to dry the marine boundary layer over the vast expanse of the tropical oceans, reducing the low-cloud amount and the Earth's albedo in a way that amplifies warming.</a:t>
            </a:r>
            <a:endParaRPr lang="en-US" dirty="0"/>
          </a:p>
        </p:txBody>
      </p:sp>
      <p:sp>
        <p:nvSpPr>
          <p:cNvPr id="4" name="Slide Number Placeholder 3"/>
          <p:cNvSpPr>
            <a:spLocks noGrp="1"/>
          </p:cNvSpPr>
          <p:nvPr>
            <p:ph type="sldNum" sz="quarter" idx="5"/>
          </p:nvPr>
        </p:nvSpPr>
        <p:spPr/>
        <p:txBody>
          <a:bodyPr/>
          <a:lstStyle/>
          <a:p>
            <a:fld id="{2F7EAC3D-C89F-7246-BA7B-4E0E7D5E2714}" type="slidenum">
              <a:rPr lang="en-US" smtClean="0"/>
              <a:t>2</a:t>
            </a:fld>
            <a:endParaRPr lang="en-US"/>
          </a:p>
        </p:txBody>
      </p:sp>
    </p:spTree>
    <p:extLst>
      <p:ext uri="{BB962C8B-B14F-4D97-AF65-F5344CB8AC3E}">
        <p14:creationId xmlns:p14="http://schemas.microsoft.com/office/powerpoint/2010/main" val="1194984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7EAC3D-C89F-7246-BA7B-4E0E7D5E2714}" type="slidenum">
              <a:rPr lang="en-US" smtClean="0"/>
              <a:t>20</a:t>
            </a:fld>
            <a:endParaRPr lang="en-US"/>
          </a:p>
        </p:txBody>
      </p:sp>
    </p:spTree>
    <p:extLst>
      <p:ext uri="{BB962C8B-B14F-4D97-AF65-F5344CB8AC3E}">
        <p14:creationId xmlns:p14="http://schemas.microsoft.com/office/powerpoint/2010/main" val="27835167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7EAC3D-C89F-7246-BA7B-4E0E7D5E2714}" type="slidenum">
              <a:rPr lang="en-US" smtClean="0"/>
              <a:t>21</a:t>
            </a:fld>
            <a:endParaRPr lang="en-US"/>
          </a:p>
        </p:txBody>
      </p:sp>
    </p:spTree>
    <p:extLst>
      <p:ext uri="{BB962C8B-B14F-4D97-AF65-F5344CB8AC3E}">
        <p14:creationId xmlns:p14="http://schemas.microsoft.com/office/powerpoint/2010/main" val="20015254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7EAC3D-C89F-7246-BA7B-4E0E7D5E2714}" type="slidenum">
              <a:rPr lang="en-US" smtClean="0"/>
              <a:t>22</a:t>
            </a:fld>
            <a:endParaRPr lang="en-US"/>
          </a:p>
        </p:txBody>
      </p:sp>
    </p:spTree>
    <p:extLst>
      <p:ext uri="{BB962C8B-B14F-4D97-AF65-F5344CB8AC3E}">
        <p14:creationId xmlns:p14="http://schemas.microsoft.com/office/powerpoint/2010/main" val="4251166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7EAC3D-C89F-7246-BA7B-4E0E7D5E2714}" type="slidenum">
              <a:rPr lang="en-US" smtClean="0"/>
              <a:t>23</a:t>
            </a:fld>
            <a:endParaRPr lang="en-US"/>
          </a:p>
        </p:txBody>
      </p:sp>
    </p:spTree>
    <p:extLst>
      <p:ext uri="{BB962C8B-B14F-4D97-AF65-F5344CB8AC3E}">
        <p14:creationId xmlns:p14="http://schemas.microsoft.com/office/powerpoint/2010/main" val="5969452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7EAC3D-C89F-7246-BA7B-4E0E7D5E2714}" type="slidenum">
              <a:rPr lang="en-US" smtClean="0"/>
              <a:t>24</a:t>
            </a:fld>
            <a:endParaRPr lang="en-US"/>
          </a:p>
        </p:txBody>
      </p:sp>
    </p:spTree>
    <p:extLst>
      <p:ext uri="{BB962C8B-B14F-4D97-AF65-F5344CB8AC3E}">
        <p14:creationId xmlns:p14="http://schemas.microsoft.com/office/powerpoint/2010/main" val="6690330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7EAC3D-C89F-7246-BA7B-4E0E7D5E2714}" type="slidenum">
              <a:rPr lang="en-US" smtClean="0"/>
              <a:t>25</a:t>
            </a:fld>
            <a:endParaRPr lang="en-US"/>
          </a:p>
        </p:txBody>
      </p:sp>
    </p:spTree>
    <p:extLst>
      <p:ext uri="{BB962C8B-B14F-4D97-AF65-F5344CB8AC3E}">
        <p14:creationId xmlns:p14="http://schemas.microsoft.com/office/powerpoint/2010/main" val="22017710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7EAC3D-C89F-7246-BA7B-4E0E7D5E2714}" type="slidenum">
              <a:rPr lang="en-US" smtClean="0"/>
              <a:t>26</a:t>
            </a:fld>
            <a:endParaRPr lang="en-US"/>
          </a:p>
        </p:txBody>
      </p:sp>
    </p:spTree>
    <p:extLst>
      <p:ext uri="{BB962C8B-B14F-4D97-AF65-F5344CB8AC3E}">
        <p14:creationId xmlns:p14="http://schemas.microsoft.com/office/powerpoint/2010/main" val="28699285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7EAC3D-C89F-7246-BA7B-4E0E7D5E2714}" type="slidenum">
              <a:rPr lang="en-US" smtClean="0"/>
              <a:t>27</a:t>
            </a:fld>
            <a:endParaRPr lang="en-US"/>
          </a:p>
        </p:txBody>
      </p:sp>
    </p:spTree>
    <p:extLst>
      <p:ext uri="{BB962C8B-B14F-4D97-AF65-F5344CB8AC3E}">
        <p14:creationId xmlns:p14="http://schemas.microsoft.com/office/powerpoint/2010/main" val="6556276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7EAC3D-C89F-7246-BA7B-4E0E7D5E2714}" type="slidenum">
              <a:rPr lang="en-US" smtClean="0"/>
              <a:t>28</a:t>
            </a:fld>
            <a:endParaRPr lang="en-US"/>
          </a:p>
        </p:txBody>
      </p:sp>
    </p:spTree>
    <p:extLst>
      <p:ext uri="{BB962C8B-B14F-4D97-AF65-F5344CB8AC3E}">
        <p14:creationId xmlns:p14="http://schemas.microsoft.com/office/powerpoint/2010/main" val="39183277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7EAC3D-C89F-7246-BA7B-4E0E7D5E2714}" type="slidenum">
              <a:rPr lang="en-US" smtClean="0"/>
              <a:t>29</a:t>
            </a:fld>
            <a:endParaRPr lang="en-US"/>
          </a:p>
        </p:txBody>
      </p:sp>
    </p:spTree>
    <p:extLst>
      <p:ext uri="{BB962C8B-B14F-4D97-AF65-F5344CB8AC3E}">
        <p14:creationId xmlns:p14="http://schemas.microsoft.com/office/powerpoint/2010/main" val="676832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Feedbacks from clouds in the planetary boundary layer over oceans (</a:t>
            </a:r>
            <a:r>
              <a:rPr lang="en-US" sz="1200" b="0" i="0" u="none" strike="noStrike" kern="1200" dirty="0">
                <a:solidFill>
                  <a:schemeClr val="tx1"/>
                </a:solidFill>
                <a:effectLst/>
                <a:latin typeface="+mn-lt"/>
                <a:ea typeface="+mn-ea"/>
                <a:cs typeface="+mn-cs"/>
                <a:hlinkClick r:id="rId3"/>
              </a:rPr>
              <a:t>Fig. 1</a:t>
            </a:r>
            <a:r>
              <a:rPr lang="en-US" sz="1200" b="0" i="0" u="none" strike="noStrike" kern="1200" dirty="0">
                <a:solidFill>
                  <a:schemeClr val="tx1"/>
                </a:solidFill>
                <a:effectLst/>
                <a:latin typeface="+mn-lt"/>
                <a:ea typeface="+mn-ea"/>
                <a:cs typeface="+mn-cs"/>
              </a:rPr>
              <a:t>), which make one of the largest contributions to intermodel spread in climate sensitivity, seem to be driven largely by mixing of the lower troposphere by shallow convection</a:t>
            </a:r>
            <a:r>
              <a:rPr lang="en-US" sz="1200" b="0" i="0" u="none" strike="noStrike" kern="1200" baseline="30000" dirty="0">
                <a:solidFill>
                  <a:schemeClr val="tx1"/>
                </a:solidFill>
                <a:effectLst/>
                <a:latin typeface="+mn-lt"/>
                <a:ea typeface="+mn-ea"/>
                <a:cs typeface="+mn-cs"/>
                <a:hlinkClick r:id="rId4" tooltip="Sherwood, S. C., Bony, S. &amp; Dufresne, J-L. Spread in model climate sensitivity traced to atmospheric convective mixing. Nature 505, 37–42 (2014)."/>
              </a:rPr>
              <a:t>2</a:t>
            </a:r>
            <a:r>
              <a:rPr lang="en-US" sz="1200" b="0" i="0" u="none" strike="noStrike" kern="1200" baseline="300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5" tooltip="Rieck, M., Nuijens, L. &amp; Stevens, B. Marine boundary layer cloud feedbacks in a constant relative humidity atmosphere. J. Atmos. Sci. 69, 2538–2550 (2012)."/>
              </a:rPr>
              <a:t>15</a:t>
            </a:r>
            <a:r>
              <a:rPr lang="en-US" sz="1200" b="0" i="0" u="none" strike="noStrike" kern="1200" baseline="300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6" tooltip="Zhang, M. et al. CGILS: Results from the first phase of an international project to understand the physical mechanisms of low cloud feedbacks in single column models. J. Adv. Model. Earth Syst. 5, 826–842 (2013)."/>
              </a:rPr>
              <a:t>16</a:t>
            </a:r>
            <a:r>
              <a:rPr lang="en-US" sz="1200" b="0" i="0" u="none" strike="noStrike" kern="1200" baseline="300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7" tooltip="Zhao, M. An investigation of the connections among convection, clouds, and climate sensitivity in a global climate model. J. Clim. 27, 1845–1862 (2014)."/>
              </a:rPr>
              <a:t>17</a:t>
            </a:r>
            <a:r>
              <a:rPr lang="en-US" sz="1200" b="0" i="0" u="none" strike="noStrike" kern="1200" dirty="0">
                <a:solidFill>
                  <a:schemeClr val="tx1"/>
                </a:solidFill>
                <a:effectLst/>
                <a:latin typeface="+mn-lt"/>
                <a:ea typeface="+mn-ea"/>
                <a:cs typeface="+mn-cs"/>
              </a:rPr>
              <a:t>; in a warmer climate, these processes are expected to dry the marine boundary layer over the vast expanse of the tropical oceans, reducing the low-cloud amount and the Earth's albedo in a way that amplifies warming. </a:t>
            </a:r>
            <a:endParaRPr lang="en-US" dirty="0"/>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1.5–4.5 K spread in model ECS has remained fairly constant since the first </a:t>
            </a:r>
            <a:r>
              <a:rPr lang="en-US" dirty="0" err="1"/>
              <a:t>multimodel</a:t>
            </a:r>
            <a:r>
              <a:rPr lang="en-US" dirty="0"/>
              <a:t> assessment</a:t>
            </a:r>
            <a:r>
              <a:rPr lang="en-US" baseline="30000" dirty="0">
                <a:hlinkClick r:id="rId8" tooltip="Knutti, R., Rugenstein, M. A. A. &amp; Hegerl, G. C. Beyond equilibrium climate sensitivity. Nat. Geosci. 10, 727–736 (2017)."/>
              </a:rPr>
              <a:t>26</a:t>
            </a:r>
            <a:r>
              <a:rPr lang="en-US" dirty="0"/>
              <a:t>. However, the new generation of GCMs includes a number of models with even greater ECS</a:t>
            </a:r>
            <a:r>
              <a:rPr lang="en-US" baseline="30000" dirty="0">
                <a:hlinkClick r:id="rId9" tooltip="Zelinka, M. D. et al. Causes of higher climate sensitivity in CMIP6 models. Geophys. Res. Lett. 47, e2019GL085782 (2020)."/>
              </a:rPr>
              <a:t>27</a:t>
            </a:r>
            <a:r>
              <a:rPr lang="en-US" dirty="0"/>
              <a:t>, which is largely attributed to contributions from low-cloud feedbacks, mostly at mid-latitudes and partly in the tropics. A simple comparison of the relationship between low-cloud feedbacks and ECS of the previous and current generations of GCMs suggests that an increase in tropical low-cloud feedbacks explains up to one-third of the ECS increase (Supplementary Fig. </a:t>
            </a:r>
            <a:r>
              <a:rPr lang="en-US" dirty="0">
                <a:hlinkClick r:id="rId10"/>
              </a:rPr>
              <a:t>11</a:t>
            </a:r>
            <a:r>
              <a:rPr lang="en-US" dirty="0"/>
              <a:t>), consistent with a more detailed analysis (referencing </a:t>
            </a:r>
            <a:r>
              <a:rPr lang="en-US" dirty="0" err="1"/>
              <a:t>Zelinka</a:t>
            </a:r>
            <a:r>
              <a:rPr lang="en-US" dirty="0"/>
              <a:t> et al. (2020))</a:t>
            </a:r>
          </a:p>
        </p:txBody>
      </p:sp>
      <p:sp>
        <p:nvSpPr>
          <p:cNvPr id="4" name="Slide Number Placeholder 3"/>
          <p:cNvSpPr>
            <a:spLocks noGrp="1"/>
          </p:cNvSpPr>
          <p:nvPr>
            <p:ph type="sldNum" sz="quarter" idx="5"/>
          </p:nvPr>
        </p:nvSpPr>
        <p:spPr/>
        <p:txBody>
          <a:bodyPr/>
          <a:lstStyle/>
          <a:p>
            <a:fld id="{2F7EAC3D-C89F-7246-BA7B-4E0E7D5E2714}" type="slidenum">
              <a:rPr lang="en-US" smtClean="0"/>
              <a:t>3</a:t>
            </a:fld>
            <a:endParaRPr lang="en-US"/>
          </a:p>
        </p:txBody>
      </p:sp>
    </p:spTree>
    <p:extLst>
      <p:ext uri="{BB962C8B-B14F-4D97-AF65-F5344CB8AC3E}">
        <p14:creationId xmlns:p14="http://schemas.microsoft.com/office/powerpoint/2010/main" val="4031780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7EAC3D-C89F-7246-BA7B-4E0E7D5E2714}" type="slidenum">
              <a:rPr lang="en-US" smtClean="0"/>
              <a:t>30</a:t>
            </a:fld>
            <a:endParaRPr lang="en-US"/>
          </a:p>
        </p:txBody>
      </p:sp>
    </p:spTree>
    <p:extLst>
      <p:ext uri="{BB962C8B-B14F-4D97-AF65-F5344CB8AC3E}">
        <p14:creationId xmlns:p14="http://schemas.microsoft.com/office/powerpoint/2010/main" val="6063196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7EAC3D-C89F-7246-BA7B-4E0E7D5E2714}" type="slidenum">
              <a:rPr lang="en-US" smtClean="0"/>
              <a:t>31</a:t>
            </a:fld>
            <a:endParaRPr lang="en-US"/>
          </a:p>
        </p:txBody>
      </p:sp>
    </p:spTree>
    <p:extLst>
      <p:ext uri="{BB962C8B-B14F-4D97-AF65-F5344CB8AC3E}">
        <p14:creationId xmlns:p14="http://schemas.microsoft.com/office/powerpoint/2010/main" val="12511107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7EAC3D-C89F-7246-BA7B-4E0E7D5E2714}" type="slidenum">
              <a:rPr lang="en-US" smtClean="0"/>
              <a:t>32</a:t>
            </a:fld>
            <a:endParaRPr lang="en-US"/>
          </a:p>
        </p:txBody>
      </p:sp>
    </p:spTree>
    <p:extLst>
      <p:ext uri="{BB962C8B-B14F-4D97-AF65-F5344CB8AC3E}">
        <p14:creationId xmlns:p14="http://schemas.microsoft.com/office/powerpoint/2010/main" val="4992503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7EAC3D-C89F-7246-BA7B-4E0E7D5E2714}" type="slidenum">
              <a:rPr lang="en-US" smtClean="0"/>
              <a:t>33</a:t>
            </a:fld>
            <a:endParaRPr lang="en-US"/>
          </a:p>
        </p:txBody>
      </p:sp>
    </p:spTree>
    <p:extLst>
      <p:ext uri="{BB962C8B-B14F-4D97-AF65-F5344CB8AC3E}">
        <p14:creationId xmlns:p14="http://schemas.microsoft.com/office/powerpoint/2010/main" val="28643553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7EAC3D-C89F-7246-BA7B-4E0E7D5E2714}" type="slidenum">
              <a:rPr lang="en-US" smtClean="0"/>
              <a:t>34</a:t>
            </a:fld>
            <a:endParaRPr lang="en-US"/>
          </a:p>
        </p:txBody>
      </p:sp>
    </p:spTree>
    <p:extLst>
      <p:ext uri="{BB962C8B-B14F-4D97-AF65-F5344CB8AC3E}">
        <p14:creationId xmlns:p14="http://schemas.microsoft.com/office/powerpoint/2010/main" val="23941858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7EAC3D-C89F-7246-BA7B-4E0E7D5E2714}" type="slidenum">
              <a:rPr lang="en-US" smtClean="0"/>
              <a:t>35</a:t>
            </a:fld>
            <a:endParaRPr lang="en-US"/>
          </a:p>
        </p:txBody>
      </p:sp>
    </p:spTree>
    <p:extLst>
      <p:ext uri="{BB962C8B-B14F-4D97-AF65-F5344CB8AC3E}">
        <p14:creationId xmlns:p14="http://schemas.microsoft.com/office/powerpoint/2010/main" val="40553744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7EAC3D-C89F-7246-BA7B-4E0E7D5E2714}" type="slidenum">
              <a:rPr lang="en-US" smtClean="0"/>
              <a:t>36</a:t>
            </a:fld>
            <a:endParaRPr lang="en-US"/>
          </a:p>
        </p:txBody>
      </p:sp>
    </p:spTree>
    <p:extLst>
      <p:ext uri="{BB962C8B-B14F-4D97-AF65-F5344CB8AC3E}">
        <p14:creationId xmlns:p14="http://schemas.microsoft.com/office/powerpoint/2010/main" val="2161936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7EAC3D-C89F-7246-BA7B-4E0E7D5E2714}" type="slidenum">
              <a:rPr lang="en-US" smtClean="0"/>
              <a:t>37</a:t>
            </a:fld>
            <a:endParaRPr lang="en-US"/>
          </a:p>
        </p:txBody>
      </p:sp>
    </p:spTree>
    <p:extLst>
      <p:ext uri="{BB962C8B-B14F-4D97-AF65-F5344CB8AC3E}">
        <p14:creationId xmlns:p14="http://schemas.microsoft.com/office/powerpoint/2010/main" val="15214142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7EAC3D-C89F-7246-BA7B-4E0E7D5E2714}" type="slidenum">
              <a:rPr lang="en-US" smtClean="0"/>
              <a:t>38</a:t>
            </a:fld>
            <a:endParaRPr lang="en-US"/>
          </a:p>
        </p:txBody>
      </p:sp>
    </p:spTree>
    <p:extLst>
      <p:ext uri="{BB962C8B-B14F-4D97-AF65-F5344CB8AC3E}">
        <p14:creationId xmlns:p14="http://schemas.microsoft.com/office/powerpoint/2010/main" val="41544700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stronger inversion reduces entrainment drying and warming, thus leading to a more humid boundary layer and greater cloud thickness, liquid water path, and cloud fraction</a:t>
            </a:r>
            <a:endParaRPr lang="en-US" dirty="0"/>
          </a:p>
        </p:txBody>
      </p:sp>
      <p:sp>
        <p:nvSpPr>
          <p:cNvPr id="4" name="Slide Number Placeholder 3"/>
          <p:cNvSpPr>
            <a:spLocks noGrp="1"/>
          </p:cNvSpPr>
          <p:nvPr>
            <p:ph type="sldNum" sz="quarter" idx="5"/>
          </p:nvPr>
        </p:nvSpPr>
        <p:spPr/>
        <p:txBody>
          <a:bodyPr/>
          <a:lstStyle/>
          <a:p>
            <a:fld id="{2F7EAC3D-C89F-7246-BA7B-4E0E7D5E2714}" type="slidenum">
              <a:rPr lang="en-US" smtClean="0"/>
              <a:t>39</a:t>
            </a:fld>
            <a:endParaRPr lang="en-US"/>
          </a:p>
        </p:txBody>
      </p:sp>
    </p:spTree>
    <p:extLst>
      <p:ext uri="{BB962C8B-B14F-4D97-AF65-F5344CB8AC3E}">
        <p14:creationId xmlns:p14="http://schemas.microsoft.com/office/powerpoint/2010/main" val="4244609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Feedbacks from clouds in the planetary boundary layer over oceans (</a:t>
            </a:r>
            <a:r>
              <a:rPr lang="en-US" sz="1200" b="0" i="0" u="none" strike="noStrike" kern="1200" dirty="0">
                <a:solidFill>
                  <a:schemeClr val="tx1"/>
                </a:solidFill>
                <a:effectLst/>
                <a:latin typeface="+mn-lt"/>
                <a:ea typeface="+mn-ea"/>
                <a:cs typeface="+mn-cs"/>
                <a:hlinkClick r:id="rId3"/>
              </a:rPr>
              <a:t>Fig. 1</a:t>
            </a:r>
            <a:r>
              <a:rPr lang="en-US" sz="1200" b="0" i="0" u="none" strike="noStrike" kern="1200" dirty="0">
                <a:solidFill>
                  <a:schemeClr val="tx1"/>
                </a:solidFill>
                <a:effectLst/>
                <a:latin typeface="+mn-lt"/>
                <a:ea typeface="+mn-ea"/>
                <a:cs typeface="+mn-cs"/>
              </a:rPr>
              <a:t>), which make one of the largest contributions to intermodel spread in climate sensitivity, seem to be driven largely by mixing of the lower troposphere by shallow convection</a:t>
            </a:r>
            <a:r>
              <a:rPr lang="en-US" sz="1200" b="0" i="0" u="none" strike="noStrike" kern="1200" baseline="30000" dirty="0">
                <a:solidFill>
                  <a:schemeClr val="tx1"/>
                </a:solidFill>
                <a:effectLst/>
                <a:latin typeface="+mn-lt"/>
                <a:ea typeface="+mn-ea"/>
                <a:cs typeface="+mn-cs"/>
                <a:hlinkClick r:id="rId4" tooltip="Sherwood, S. C., Bony, S. &amp; Dufresne, J-L. Spread in model climate sensitivity traced to atmospheric convective mixing. Nature 505, 37–42 (2014)."/>
              </a:rPr>
              <a:t>2</a:t>
            </a:r>
            <a:r>
              <a:rPr lang="en-US" sz="1200" b="0" i="0" u="none" strike="noStrike" kern="1200" baseline="300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5" tooltip="Rieck, M., Nuijens, L. &amp; Stevens, B. Marine boundary layer cloud feedbacks in a constant relative humidity atmosphere. J. Atmos. Sci. 69, 2538–2550 (2012)."/>
              </a:rPr>
              <a:t>15</a:t>
            </a:r>
            <a:r>
              <a:rPr lang="en-US" sz="1200" b="0" i="0" u="none" strike="noStrike" kern="1200" baseline="300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6" tooltip="Zhang, M. et al. CGILS: Results from the first phase of an international project to understand the physical mechanisms of low cloud feedbacks in single column models. J. Adv. Model. Earth Syst. 5, 826–842 (2013)."/>
              </a:rPr>
              <a:t>16</a:t>
            </a:r>
            <a:r>
              <a:rPr lang="en-US" sz="1200" b="0" i="0" u="none" strike="noStrike" kern="1200" baseline="300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7" tooltip="Zhao, M. An investigation of the connections among convection, clouds, and climate sensitivity in a global climate model. J. Clim. 27, 1845–1862 (2014)."/>
              </a:rPr>
              <a:t>17</a:t>
            </a:r>
            <a:r>
              <a:rPr lang="en-US" sz="1200" b="0" i="0" u="none" strike="noStrike" kern="1200" dirty="0">
                <a:solidFill>
                  <a:schemeClr val="tx1"/>
                </a:solidFill>
                <a:effectLst/>
                <a:latin typeface="+mn-lt"/>
                <a:ea typeface="+mn-ea"/>
                <a:cs typeface="+mn-cs"/>
              </a:rPr>
              <a:t>; in a warmer climate, these processes are expected to dry the marine boundary layer over the vast expanse of the tropical oceans, reducing the low-cloud amount and the Earth's albedo in a way that amplifies warming. </a:t>
            </a:r>
            <a:endParaRPr lang="en-US" dirty="0"/>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1.5–4.5 K spread in model ECS has remained fairly constant since the first </a:t>
            </a:r>
            <a:r>
              <a:rPr lang="en-US" dirty="0" err="1"/>
              <a:t>multimodel</a:t>
            </a:r>
            <a:r>
              <a:rPr lang="en-US" dirty="0"/>
              <a:t> assessment</a:t>
            </a:r>
            <a:r>
              <a:rPr lang="en-US" baseline="30000" dirty="0">
                <a:hlinkClick r:id="rId8" tooltip="Knutti, R., Rugenstein, M. A. A. &amp; Hegerl, G. C. Beyond equilibrium climate sensitivity. Nat. Geosci. 10, 727–736 (2017)."/>
              </a:rPr>
              <a:t>26</a:t>
            </a:r>
            <a:r>
              <a:rPr lang="en-US" dirty="0"/>
              <a:t>. However, the new generation of GCMs includes a number of models with even greater ECS</a:t>
            </a:r>
            <a:r>
              <a:rPr lang="en-US" baseline="30000" dirty="0">
                <a:hlinkClick r:id="rId9" tooltip="Zelinka, M. D. et al. Causes of higher climate sensitivity in CMIP6 models. Geophys. Res. Lett. 47, e2019GL085782 (2020)."/>
              </a:rPr>
              <a:t>27</a:t>
            </a:r>
            <a:r>
              <a:rPr lang="en-US" dirty="0"/>
              <a:t>, which is largely attributed to contributions from low-cloud feedbacks, mostly at mid-latitudes and partly in the tropics. A simple comparison of the relationship between low-cloud feedbacks and ECS of the previous and current generations of GCMs suggests that an increase in tropical low-cloud feedbacks explains up to one-third of the ECS increase (Supplementary Fig. </a:t>
            </a:r>
            <a:r>
              <a:rPr lang="en-US" dirty="0">
                <a:hlinkClick r:id="rId10"/>
              </a:rPr>
              <a:t>11</a:t>
            </a:r>
            <a:r>
              <a:rPr lang="en-US" dirty="0"/>
              <a:t>), consistent with a more detailed analysis (referencing </a:t>
            </a:r>
            <a:r>
              <a:rPr lang="en-US" dirty="0" err="1"/>
              <a:t>Zelinka</a:t>
            </a:r>
            <a:r>
              <a:rPr lang="en-US" dirty="0"/>
              <a:t> et al. (2020))</a:t>
            </a:r>
          </a:p>
        </p:txBody>
      </p:sp>
      <p:sp>
        <p:nvSpPr>
          <p:cNvPr id="4" name="Slide Number Placeholder 3"/>
          <p:cNvSpPr>
            <a:spLocks noGrp="1"/>
          </p:cNvSpPr>
          <p:nvPr>
            <p:ph type="sldNum" sz="quarter" idx="5"/>
          </p:nvPr>
        </p:nvSpPr>
        <p:spPr/>
        <p:txBody>
          <a:bodyPr/>
          <a:lstStyle/>
          <a:p>
            <a:fld id="{2F7EAC3D-C89F-7246-BA7B-4E0E7D5E2714}" type="slidenum">
              <a:rPr lang="en-US" smtClean="0"/>
              <a:t>4</a:t>
            </a:fld>
            <a:endParaRPr lang="en-US"/>
          </a:p>
        </p:txBody>
      </p:sp>
    </p:spTree>
    <p:extLst>
      <p:ext uri="{BB962C8B-B14F-4D97-AF65-F5344CB8AC3E}">
        <p14:creationId xmlns:p14="http://schemas.microsoft.com/office/powerpoint/2010/main" val="40320101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7EAC3D-C89F-7246-BA7B-4E0E7D5E2714}" type="slidenum">
              <a:rPr lang="en-US" smtClean="0"/>
              <a:t>40</a:t>
            </a:fld>
            <a:endParaRPr lang="en-US"/>
          </a:p>
        </p:txBody>
      </p:sp>
    </p:spTree>
    <p:extLst>
      <p:ext uri="{BB962C8B-B14F-4D97-AF65-F5344CB8AC3E}">
        <p14:creationId xmlns:p14="http://schemas.microsoft.com/office/powerpoint/2010/main" val="41419567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7EAC3D-C89F-7246-BA7B-4E0E7D5E2714}" type="slidenum">
              <a:rPr lang="en-US" smtClean="0"/>
              <a:t>41</a:t>
            </a:fld>
            <a:endParaRPr lang="en-US"/>
          </a:p>
        </p:txBody>
      </p:sp>
    </p:spTree>
    <p:extLst>
      <p:ext uri="{BB962C8B-B14F-4D97-AF65-F5344CB8AC3E}">
        <p14:creationId xmlns:p14="http://schemas.microsoft.com/office/powerpoint/2010/main" val="36081727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7EAC3D-C89F-7246-BA7B-4E0E7D5E2714}" type="slidenum">
              <a:rPr lang="en-US" smtClean="0"/>
              <a:t>42</a:t>
            </a:fld>
            <a:endParaRPr lang="en-US"/>
          </a:p>
        </p:txBody>
      </p:sp>
    </p:spTree>
    <p:extLst>
      <p:ext uri="{BB962C8B-B14F-4D97-AF65-F5344CB8AC3E}">
        <p14:creationId xmlns:p14="http://schemas.microsoft.com/office/powerpoint/2010/main" val="27096573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for CNRM-CM6-1</a:t>
            </a:r>
          </a:p>
        </p:txBody>
      </p:sp>
      <p:sp>
        <p:nvSpPr>
          <p:cNvPr id="4" name="Slide Number Placeholder 3"/>
          <p:cNvSpPr>
            <a:spLocks noGrp="1"/>
          </p:cNvSpPr>
          <p:nvPr>
            <p:ph type="sldNum" sz="quarter" idx="5"/>
          </p:nvPr>
        </p:nvSpPr>
        <p:spPr/>
        <p:txBody>
          <a:bodyPr/>
          <a:lstStyle/>
          <a:p>
            <a:fld id="{AEE389E9-D45B-104B-918D-527FEC04896E}" type="slidenum">
              <a:rPr lang="en-US" smtClean="0"/>
              <a:t>43</a:t>
            </a:fld>
            <a:endParaRPr lang="en-US"/>
          </a:p>
        </p:txBody>
      </p:sp>
    </p:spTree>
    <p:extLst>
      <p:ext uri="{BB962C8B-B14F-4D97-AF65-F5344CB8AC3E}">
        <p14:creationId xmlns:p14="http://schemas.microsoft.com/office/powerpoint/2010/main" val="28180960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E389E9-D45B-104B-918D-527FEC04896E}" type="slidenum">
              <a:rPr lang="en-US" smtClean="0"/>
              <a:t>44</a:t>
            </a:fld>
            <a:endParaRPr lang="en-US"/>
          </a:p>
        </p:txBody>
      </p:sp>
    </p:spTree>
    <p:extLst>
      <p:ext uri="{BB962C8B-B14F-4D97-AF65-F5344CB8AC3E}">
        <p14:creationId xmlns:p14="http://schemas.microsoft.com/office/powerpoint/2010/main" val="5536251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7EAC3D-C89F-7246-BA7B-4E0E7D5E2714}" type="slidenum">
              <a:rPr lang="en-US" smtClean="0"/>
              <a:t>45</a:t>
            </a:fld>
            <a:endParaRPr lang="en-US"/>
          </a:p>
        </p:txBody>
      </p:sp>
    </p:spTree>
    <p:extLst>
      <p:ext uri="{BB962C8B-B14F-4D97-AF65-F5344CB8AC3E}">
        <p14:creationId xmlns:p14="http://schemas.microsoft.com/office/powerpoint/2010/main" val="11127995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7EAC3D-C89F-7246-BA7B-4E0E7D5E2714}" type="slidenum">
              <a:rPr lang="en-US" smtClean="0"/>
              <a:t>46</a:t>
            </a:fld>
            <a:endParaRPr lang="en-US"/>
          </a:p>
        </p:txBody>
      </p:sp>
    </p:spTree>
    <p:extLst>
      <p:ext uri="{BB962C8B-B14F-4D97-AF65-F5344CB8AC3E}">
        <p14:creationId xmlns:p14="http://schemas.microsoft.com/office/powerpoint/2010/main" val="2224834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7EAC3D-C89F-7246-BA7B-4E0E7D5E2714}" type="slidenum">
              <a:rPr lang="en-US" smtClean="0"/>
              <a:t>5</a:t>
            </a:fld>
            <a:endParaRPr lang="en-US"/>
          </a:p>
        </p:txBody>
      </p:sp>
    </p:spTree>
    <p:extLst>
      <p:ext uri="{BB962C8B-B14F-4D97-AF65-F5344CB8AC3E}">
        <p14:creationId xmlns:p14="http://schemas.microsoft.com/office/powerpoint/2010/main" val="2584492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7EAC3D-C89F-7246-BA7B-4E0E7D5E2714}" type="slidenum">
              <a:rPr lang="en-US" smtClean="0"/>
              <a:t>6</a:t>
            </a:fld>
            <a:endParaRPr lang="en-US"/>
          </a:p>
        </p:txBody>
      </p:sp>
    </p:spTree>
    <p:extLst>
      <p:ext uri="{BB962C8B-B14F-4D97-AF65-F5344CB8AC3E}">
        <p14:creationId xmlns:p14="http://schemas.microsoft.com/office/powerpoint/2010/main" val="60631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7EAC3D-C89F-7246-BA7B-4E0E7D5E2714}" type="slidenum">
              <a:rPr lang="en-US" smtClean="0"/>
              <a:t>7</a:t>
            </a:fld>
            <a:endParaRPr lang="en-US"/>
          </a:p>
        </p:txBody>
      </p:sp>
    </p:spTree>
    <p:extLst>
      <p:ext uri="{BB962C8B-B14F-4D97-AF65-F5344CB8AC3E}">
        <p14:creationId xmlns:p14="http://schemas.microsoft.com/office/powerpoint/2010/main" val="4037201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7EAC3D-C89F-7246-BA7B-4E0E7D5E2714}" type="slidenum">
              <a:rPr lang="en-US" smtClean="0"/>
              <a:t>8</a:t>
            </a:fld>
            <a:endParaRPr lang="en-US"/>
          </a:p>
        </p:txBody>
      </p:sp>
    </p:spTree>
    <p:extLst>
      <p:ext uri="{BB962C8B-B14F-4D97-AF65-F5344CB8AC3E}">
        <p14:creationId xmlns:p14="http://schemas.microsoft.com/office/powerpoint/2010/main" val="1237364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7EAC3D-C89F-7246-BA7B-4E0E7D5E2714}" type="slidenum">
              <a:rPr lang="en-US" smtClean="0"/>
              <a:t>9</a:t>
            </a:fld>
            <a:endParaRPr lang="en-US"/>
          </a:p>
        </p:txBody>
      </p:sp>
    </p:spTree>
    <p:extLst>
      <p:ext uri="{BB962C8B-B14F-4D97-AF65-F5344CB8AC3E}">
        <p14:creationId xmlns:p14="http://schemas.microsoft.com/office/powerpoint/2010/main" val="4154128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7/24/22</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540653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7/24/22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914123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7/24/22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499475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7/24/22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560928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7/24/22</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023643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7/24/22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988796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7/24/22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390116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7/24/22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085844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7/24/22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000550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7/24/22</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297699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7/24/22</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08059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7/24/22</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03022771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27" r:id="rId4"/>
    <p:sldLayoutId id="2147483728" r:id="rId5"/>
    <p:sldLayoutId id="2147483734" r:id="rId6"/>
    <p:sldLayoutId id="2147483729" r:id="rId7"/>
    <p:sldLayoutId id="2147483730" r:id="rId8"/>
    <p:sldLayoutId id="2147483731" r:id="rId9"/>
    <p:sldLayoutId id="2147483732" r:id="rId10"/>
    <p:sldLayoutId id="2147483733" r:id="rId11"/>
  </p:sldLayoutIdLst>
  <p:hf sldNum="0" hdr="0" ftr="0" dt="0"/>
  <p:txStyles>
    <p:titleStyle>
      <a:lvl1pPr algn="l" defTabSz="914400" rtl="0" eaLnBrk="1" latinLnBrk="0" hangingPunct="1">
        <a:lnSpc>
          <a:spcPct val="90000"/>
        </a:lnSpc>
        <a:spcBef>
          <a:spcPct val="0"/>
        </a:spcBef>
        <a:buNone/>
        <a:defRPr lang="en-US" sz="4000" b="1"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emf"/><Relationship Id="rId4" Type="http://schemas.openxmlformats.org/officeDocument/2006/relationships/image" Target="../media/image17.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90.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23.emf"/><Relationship Id="rId4" Type="http://schemas.openxmlformats.org/officeDocument/2006/relationships/image" Target="../media/image22.emf"/></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8.emf"/></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7.emf"/></Relationships>
</file>

<file path=ppt/slides/_rels/slide3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39.emf"/><Relationship Id="rId4" Type="http://schemas.openxmlformats.org/officeDocument/2006/relationships/image" Target="../media/image38.emf"/></Relationships>
</file>

<file path=ppt/slides/_rels/slide4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43.emf"/><Relationship Id="rId4" Type="http://schemas.openxmlformats.org/officeDocument/2006/relationships/image" Target="../media/image42.emf"/></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314" y="0"/>
            <a:ext cx="6525472" cy="6858000"/>
          </a:xfrm>
          <a:prstGeom prst="rect">
            <a:avLst/>
          </a:prstGeom>
          <a:solidFill>
            <a:schemeClr val="bg1">
              <a:lumMod val="75000"/>
              <a:lumOff val="25000"/>
            </a:schemeClr>
          </a:solidFill>
          <a:ln w="6350" cap="sq" cmpd="sng" algn="ctr">
            <a:noFill/>
            <a:prstDash val="solid"/>
            <a:miter lim="800000"/>
          </a:ln>
          <a:effectLst/>
        </p:spPr>
      </p:sp>
      <p:sp>
        <p:nvSpPr>
          <p:cNvPr id="11" name="Rectangle 10">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8682" y="320040"/>
            <a:ext cx="5888736" cy="6217920"/>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03475745-A393-D247-9059-7DF586DF3A9E}"/>
              </a:ext>
            </a:extLst>
          </p:cNvPr>
          <p:cNvSpPr>
            <a:spLocks noGrp="1"/>
          </p:cNvSpPr>
          <p:nvPr>
            <p:ph type="ctrTitle"/>
          </p:nvPr>
        </p:nvSpPr>
        <p:spPr>
          <a:xfrm>
            <a:off x="1390535" y="749887"/>
            <a:ext cx="5649102" cy="3042706"/>
          </a:xfrm>
        </p:spPr>
        <p:txBody>
          <a:bodyPr>
            <a:noAutofit/>
          </a:bodyPr>
          <a:lstStyle/>
          <a:p>
            <a:r>
              <a:rPr lang="en-US" sz="4000" dirty="0">
                <a:solidFill>
                  <a:schemeClr val="tx1"/>
                </a:solidFill>
              </a:rPr>
              <a:t>Model spread in the tropical low cloud feedback tied </a:t>
            </a:r>
            <a:r>
              <a:rPr lang="en-US" sz="4000">
                <a:solidFill>
                  <a:schemeClr val="tx1"/>
                </a:solidFill>
              </a:rPr>
              <a:t>to overturning </a:t>
            </a:r>
            <a:r>
              <a:rPr lang="en-US" sz="4000" dirty="0">
                <a:solidFill>
                  <a:schemeClr val="tx1"/>
                </a:solidFill>
              </a:rPr>
              <a:t>circulation response to warming</a:t>
            </a:r>
          </a:p>
        </p:txBody>
      </p:sp>
      <p:sp>
        <p:nvSpPr>
          <p:cNvPr id="3" name="Subtitle 2">
            <a:extLst>
              <a:ext uri="{FF2B5EF4-FFF2-40B4-BE49-F238E27FC236}">
                <a16:creationId xmlns:a16="http://schemas.microsoft.com/office/drawing/2014/main" id="{FCEB5958-4930-C24A-AAFF-B85484DF0606}"/>
              </a:ext>
            </a:extLst>
          </p:cNvPr>
          <p:cNvSpPr>
            <a:spLocks noGrp="1"/>
          </p:cNvSpPr>
          <p:nvPr>
            <p:ph type="subTitle" idx="1"/>
          </p:nvPr>
        </p:nvSpPr>
        <p:spPr>
          <a:xfrm>
            <a:off x="1578316" y="4112633"/>
            <a:ext cx="5409468" cy="1688922"/>
          </a:xfrm>
        </p:spPr>
        <p:txBody>
          <a:bodyPr>
            <a:normAutofit fontScale="85000" lnSpcReduction="20000"/>
          </a:bodyPr>
          <a:lstStyle/>
          <a:p>
            <a:r>
              <a:rPr lang="en-US" sz="2200" b="1" dirty="0">
                <a:solidFill>
                  <a:schemeClr val="tx1"/>
                </a:solidFill>
              </a:rPr>
              <a:t>Kathleen Schiro</a:t>
            </a:r>
          </a:p>
          <a:p>
            <a:r>
              <a:rPr lang="en-US" dirty="0">
                <a:solidFill>
                  <a:schemeClr val="tx1"/>
                </a:solidFill>
              </a:rPr>
              <a:t>University of Virginia</a:t>
            </a:r>
          </a:p>
          <a:p>
            <a:endParaRPr lang="en-US" dirty="0">
              <a:solidFill>
                <a:schemeClr val="tx1"/>
              </a:solidFill>
            </a:endParaRPr>
          </a:p>
          <a:p>
            <a:r>
              <a:rPr lang="en-US" b="1" u="sng" dirty="0">
                <a:solidFill>
                  <a:schemeClr val="tx1"/>
                </a:solidFill>
              </a:rPr>
              <a:t>In collaboration with</a:t>
            </a:r>
            <a:r>
              <a:rPr lang="en-US" b="1" dirty="0">
                <a:solidFill>
                  <a:schemeClr val="tx1"/>
                </a:solidFill>
              </a:rPr>
              <a:t> </a:t>
            </a:r>
            <a:r>
              <a:rPr lang="en-US" dirty="0">
                <a:solidFill>
                  <a:schemeClr val="tx1"/>
                </a:solidFill>
              </a:rPr>
              <a:t>Hui </a:t>
            </a:r>
            <a:r>
              <a:rPr lang="en-US" dirty="0" err="1">
                <a:solidFill>
                  <a:schemeClr val="tx1"/>
                </a:solidFill>
              </a:rPr>
              <a:t>Su</a:t>
            </a:r>
            <a:r>
              <a:rPr lang="en-US" dirty="0">
                <a:solidFill>
                  <a:schemeClr val="tx1"/>
                </a:solidFill>
              </a:rPr>
              <a:t> (JPL/UCLA), </a:t>
            </a:r>
            <a:r>
              <a:rPr lang="en-US" dirty="0" err="1">
                <a:solidFill>
                  <a:schemeClr val="tx1"/>
                </a:solidFill>
              </a:rPr>
              <a:t>Fiaz</a:t>
            </a:r>
            <a:r>
              <a:rPr lang="en-US" dirty="0">
                <a:solidFill>
                  <a:schemeClr val="tx1"/>
                </a:solidFill>
              </a:rPr>
              <a:t> Ahmed (UCLA), Clare Singer (Caltech), Ni Dai (UCLA), Greg </a:t>
            </a:r>
            <a:r>
              <a:rPr lang="en-US" dirty="0" err="1">
                <a:solidFill>
                  <a:schemeClr val="tx1"/>
                </a:solidFill>
              </a:rPr>
              <a:t>Elsaesser</a:t>
            </a:r>
            <a:r>
              <a:rPr lang="en-US" dirty="0">
                <a:solidFill>
                  <a:schemeClr val="tx1"/>
                </a:solidFill>
              </a:rPr>
              <a:t> (GISS), Pierre </a:t>
            </a:r>
            <a:r>
              <a:rPr lang="en-US" dirty="0" err="1">
                <a:solidFill>
                  <a:schemeClr val="tx1"/>
                </a:solidFill>
              </a:rPr>
              <a:t>Gentine</a:t>
            </a:r>
            <a:r>
              <a:rPr lang="en-US" dirty="0">
                <a:solidFill>
                  <a:schemeClr val="tx1"/>
                </a:solidFill>
              </a:rPr>
              <a:t> (Columbia), Jonathan Jiang (JPL), David </a:t>
            </a:r>
            <a:r>
              <a:rPr lang="en-US" dirty="0" err="1">
                <a:solidFill>
                  <a:schemeClr val="tx1"/>
                </a:solidFill>
              </a:rPr>
              <a:t>Neelin</a:t>
            </a:r>
            <a:r>
              <a:rPr lang="en-US" dirty="0">
                <a:solidFill>
                  <a:schemeClr val="tx1"/>
                </a:solidFill>
              </a:rPr>
              <a:t> (UCLA)</a:t>
            </a:r>
          </a:p>
        </p:txBody>
      </p:sp>
      <p:pic>
        <p:nvPicPr>
          <p:cNvPr id="7" name="Picture 6">
            <a:extLst>
              <a:ext uri="{FF2B5EF4-FFF2-40B4-BE49-F238E27FC236}">
                <a16:creationId xmlns:a16="http://schemas.microsoft.com/office/drawing/2014/main" id="{966A1117-2F2A-5D48-B16E-72E3512575DB}"/>
              </a:ext>
            </a:extLst>
          </p:cNvPr>
          <p:cNvPicPr>
            <a:picLocks noChangeAspect="1"/>
          </p:cNvPicPr>
          <p:nvPr/>
        </p:nvPicPr>
        <p:blipFill rotWithShape="1">
          <a:blip r:embed="rId3"/>
          <a:srcRect l="9530" r="39658"/>
          <a:stretch/>
        </p:blipFill>
        <p:spPr>
          <a:xfrm>
            <a:off x="7545787" y="0"/>
            <a:ext cx="4646214" cy="6857989"/>
          </a:xfrm>
          <a:prstGeom prst="rect">
            <a:avLst/>
          </a:prstGeom>
        </p:spPr>
      </p:pic>
      <p:sp>
        <p:nvSpPr>
          <p:cNvPr id="5" name="TextBox 4">
            <a:extLst>
              <a:ext uri="{FF2B5EF4-FFF2-40B4-BE49-F238E27FC236}">
                <a16:creationId xmlns:a16="http://schemas.microsoft.com/office/drawing/2014/main" id="{E066EB8A-403F-CD43-A7AD-5652B56D91F2}"/>
              </a:ext>
            </a:extLst>
          </p:cNvPr>
          <p:cNvSpPr txBox="1"/>
          <p:nvPr/>
        </p:nvSpPr>
        <p:spPr>
          <a:xfrm>
            <a:off x="7777657" y="135374"/>
            <a:ext cx="2199502" cy="276999"/>
          </a:xfrm>
          <a:prstGeom prst="rect">
            <a:avLst/>
          </a:prstGeom>
          <a:noFill/>
        </p:spPr>
        <p:txBody>
          <a:bodyPr wrap="square" rtlCol="0">
            <a:spAutoFit/>
          </a:bodyPr>
          <a:lstStyle/>
          <a:p>
            <a:r>
              <a:rPr lang="en-US" sz="1200" u="sng" dirty="0"/>
              <a:t>Photo</a:t>
            </a:r>
            <a:r>
              <a:rPr lang="en-US" sz="1200" dirty="0"/>
              <a:t>: Will </a:t>
            </a:r>
            <a:r>
              <a:rPr lang="en-US" sz="1200" dirty="0" err="1"/>
              <a:t>Tomanek</a:t>
            </a:r>
            <a:endParaRPr lang="en-US" sz="1200" dirty="0"/>
          </a:p>
        </p:txBody>
      </p:sp>
      <p:pic>
        <p:nvPicPr>
          <p:cNvPr id="10" name="Picture 2" descr="Rising CO2 Levels Could Wipe Out Stratocumulus Clouds, Accelerating Climate  Change | Discover Magazine">
            <a:extLst>
              <a:ext uri="{FF2B5EF4-FFF2-40B4-BE49-F238E27FC236}">
                <a16:creationId xmlns:a16="http://schemas.microsoft.com/office/drawing/2014/main" id="{3CFAFF04-A3D9-4842-8D55-77D448D6A6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1598"/>
          <a:stretch/>
        </p:blipFill>
        <p:spPr bwMode="auto">
          <a:xfrm rot="5400000">
            <a:off x="-1133294" y="1133293"/>
            <a:ext cx="3286901" cy="102031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Rising CO2 Levels Could Wipe Out Stratocumulus Clouds, Accelerating Climate  Change | Discover Magazine">
            <a:extLst>
              <a:ext uri="{FF2B5EF4-FFF2-40B4-BE49-F238E27FC236}">
                <a16:creationId xmlns:a16="http://schemas.microsoft.com/office/drawing/2014/main" id="{AC349F42-2FDE-F04B-BA7C-19F4E6CFD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1598"/>
          <a:stretch/>
        </p:blipFill>
        <p:spPr bwMode="auto">
          <a:xfrm rot="16200000">
            <a:off x="-1283775" y="4570676"/>
            <a:ext cx="3587865" cy="102031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3412A35-17A8-4F4F-B68E-FF70BD714695}"/>
              </a:ext>
            </a:extLst>
          </p:cNvPr>
          <p:cNvSpPr txBox="1"/>
          <p:nvPr/>
        </p:nvSpPr>
        <p:spPr>
          <a:xfrm>
            <a:off x="1202755" y="5961575"/>
            <a:ext cx="6024663" cy="461665"/>
          </a:xfrm>
          <a:prstGeom prst="rect">
            <a:avLst/>
          </a:prstGeom>
          <a:noFill/>
        </p:spPr>
        <p:txBody>
          <a:bodyPr wrap="square" rtlCol="0">
            <a:spAutoFit/>
          </a:bodyPr>
          <a:lstStyle/>
          <a:p>
            <a:pPr algn="r"/>
            <a:r>
              <a:rPr lang="en-US" sz="1200" dirty="0">
                <a:solidFill>
                  <a:srgbClr val="0070C0"/>
                </a:solidFill>
                <a:latin typeface="Arial" panose="020B0604020202020204" pitchFamily="34" charset="0"/>
                <a:cs typeface="Arial" panose="020B0604020202020204" pitchFamily="34" charset="0"/>
              </a:rPr>
              <a:t>We gratefully acknowledge the funding support from NASA-MAP, NASA-TASNPP, NOAA-MAPP, and DOE-RGMA programs</a:t>
            </a:r>
            <a:r>
              <a:rPr lang="en-US" sz="1200" dirty="0"/>
              <a:t>.</a:t>
            </a:r>
          </a:p>
        </p:txBody>
      </p:sp>
    </p:spTree>
    <p:extLst>
      <p:ext uri="{BB962C8B-B14F-4D97-AF65-F5344CB8AC3E}">
        <p14:creationId xmlns:p14="http://schemas.microsoft.com/office/powerpoint/2010/main" val="2716861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igure1">
            <a:extLst>
              <a:ext uri="{FF2B5EF4-FFF2-40B4-BE49-F238E27FC236}">
                <a16:creationId xmlns:a16="http://schemas.microsoft.com/office/drawing/2014/main" id="{E21B7ADD-B859-0242-8B30-2CCC16BD11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46846"/>
          <a:stretch/>
        </p:blipFill>
        <p:spPr bwMode="auto">
          <a:xfrm>
            <a:off x="778775" y="1786022"/>
            <a:ext cx="5195887" cy="364524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figure1">
            <a:extLst>
              <a:ext uri="{FF2B5EF4-FFF2-40B4-BE49-F238E27FC236}">
                <a16:creationId xmlns:a16="http://schemas.microsoft.com/office/drawing/2014/main" id="{9CA0AA36-FE30-8749-AF04-59371479CF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513"/>
          <a:stretch/>
        </p:blipFill>
        <p:spPr bwMode="auto">
          <a:xfrm>
            <a:off x="6217338" y="2055824"/>
            <a:ext cx="5195887" cy="31880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16C1D1F-AF71-AA4C-B9F8-9AB49F3CB085}"/>
              </a:ext>
            </a:extLst>
          </p:cNvPr>
          <p:cNvSpPr txBox="1"/>
          <p:nvPr/>
        </p:nvSpPr>
        <p:spPr>
          <a:xfrm>
            <a:off x="9781082" y="1717270"/>
            <a:ext cx="2001794" cy="338554"/>
          </a:xfrm>
          <a:prstGeom prst="rect">
            <a:avLst/>
          </a:prstGeom>
          <a:noFill/>
        </p:spPr>
        <p:txBody>
          <a:bodyPr wrap="square" rtlCol="0">
            <a:spAutoFit/>
          </a:bodyPr>
          <a:lstStyle/>
          <a:p>
            <a:r>
              <a:rPr lang="en-US" sz="1600" dirty="0"/>
              <a:t>Bony et al. (2015)</a:t>
            </a:r>
          </a:p>
        </p:txBody>
      </p:sp>
      <p:sp>
        <p:nvSpPr>
          <p:cNvPr id="6" name="Rectangle 5">
            <a:extLst>
              <a:ext uri="{FF2B5EF4-FFF2-40B4-BE49-F238E27FC236}">
                <a16:creationId xmlns:a16="http://schemas.microsoft.com/office/drawing/2014/main" id="{B7D9CBA1-FF85-1546-A0A8-C98952FC2AD8}"/>
              </a:ext>
            </a:extLst>
          </p:cNvPr>
          <p:cNvSpPr/>
          <p:nvPr/>
        </p:nvSpPr>
        <p:spPr>
          <a:xfrm>
            <a:off x="778775" y="5517576"/>
            <a:ext cx="10634450" cy="830997"/>
          </a:xfrm>
          <a:prstGeom prst="rect">
            <a:avLst/>
          </a:prstGeom>
        </p:spPr>
        <p:txBody>
          <a:bodyPr wrap="square">
            <a:spAutoFit/>
          </a:bodyPr>
          <a:lstStyle/>
          <a:p>
            <a:r>
              <a:rPr lang="en-US" sz="2400" u="sng" dirty="0"/>
              <a:t>How do deep convective processes in the ascent region affect dynamic and thermodynamic factors controlling low cloud populations across the tropics?</a:t>
            </a:r>
          </a:p>
        </p:txBody>
      </p:sp>
      <p:sp>
        <p:nvSpPr>
          <p:cNvPr id="7" name="Rectangle 6">
            <a:extLst>
              <a:ext uri="{FF2B5EF4-FFF2-40B4-BE49-F238E27FC236}">
                <a16:creationId xmlns:a16="http://schemas.microsoft.com/office/drawing/2014/main" id="{77E71CCB-297D-2243-9984-0F542A0FFA69}"/>
              </a:ext>
            </a:extLst>
          </p:cNvPr>
          <p:cNvSpPr/>
          <p:nvPr/>
        </p:nvSpPr>
        <p:spPr>
          <a:xfrm>
            <a:off x="778775" y="657086"/>
            <a:ext cx="10634450" cy="923330"/>
          </a:xfrm>
          <a:prstGeom prst="rect">
            <a:avLst/>
          </a:prstGeom>
        </p:spPr>
        <p:txBody>
          <a:bodyPr wrap="square">
            <a:spAutoFit/>
          </a:bodyPr>
          <a:lstStyle/>
          <a:p>
            <a:r>
              <a:rPr lang="en-US" dirty="0"/>
              <a:t>Simulation of climate and climate sensitivity has been shown to be sensitive to deep convective processes and process representation in GCMs (e.g. Sherwood et al. 2014; Zhao 2014; Tomassini et al. 2014; Zhao et al. 2016, Wang and Zhang 2016).</a:t>
            </a:r>
          </a:p>
        </p:txBody>
      </p:sp>
    </p:spTree>
    <p:extLst>
      <p:ext uri="{BB962C8B-B14F-4D97-AF65-F5344CB8AC3E}">
        <p14:creationId xmlns:p14="http://schemas.microsoft.com/office/powerpoint/2010/main" val="2258954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28ACF4-6E30-6642-A934-F68DC064591F}"/>
              </a:ext>
            </a:extLst>
          </p:cNvPr>
          <p:cNvSpPr txBox="1"/>
          <p:nvPr/>
        </p:nvSpPr>
        <p:spPr>
          <a:xfrm>
            <a:off x="953309" y="2470825"/>
            <a:ext cx="9640111" cy="1077218"/>
          </a:xfrm>
          <a:prstGeom prst="rect">
            <a:avLst/>
          </a:prstGeom>
          <a:noFill/>
        </p:spPr>
        <p:txBody>
          <a:bodyPr wrap="square" rtlCol="0">
            <a:spAutoFit/>
          </a:bodyPr>
          <a:lstStyle/>
          <a:p>
            <a:r>
              <a:rPr lang="en-US" sz="3200" dirty="0"/>
              <a:t>How is the tropical ascent region changing under anthropogenic warming?</a:t>
            </a:r>
          </a:p>
        </p:txBody>
      </p:sp>
    </p:spTree>
    <p:extLst>
      <p:ext uri="{BB962C8B-B14F-4D97-AF65-F5344CB8AC3E}">
        <p14:creationId xmlns:p14="http://schemas.microsoft.com/office/powerpoint/2010/main" val="2175411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69E663-F043-E54B-8EAD-BC14ADEC0469}"/>
              </a:ext>
            </a:extLst>
          </p:cNvPr>
          <p:cNvSpPr txBox="1"/>
          <p:nvPr/>
        </p:nvSpPr>
        <p:spPr>
          <a:xfrm>
            <a:off x="809968" y="960773"/>
            <a:ext cx="8133065" cy="584775"/>
          </a:xfrm>
          <a:prstGeom prst="rect">
            <a:avLst/>
          </a:prstGeom>
          <a:noFill/>
        </p:spPr>
        <p:txBody>
          <a:bodyPr wrap="square" rtlCol="0">
            <a:spAutoFit/>
          </a:bodyPr>
          <a:lstStyle/>
          <a:p>
            <a:r>
              <a:rPr lang="en-US" sz="3200" u="sng" dirty="0"/>
              <a:t>The tropical ascent area (Aa) is reducing.</a:t>
            </a:r>
          </a:p>
        </p:txBody>
      </p:sp>
      <p:pic>
        <p:nvPicPr>
          <p:cNvPr id="5" name="Picture 4" descr="Diagram&#10;&#10;Description automatically generated">
            <a:extLst>
              <a:ext uri="{FF2B5EF4-FFF2-40B4-BE49-F238E27FC236}">
                <a16:creationId xmlns:a16="http://schemas.microsoft.com/office/drawing/2014/main" id="{3CB92E2A-6A04-1E4D-9B98-8C2FDE20FFCA}"/>
              </a:ext>
            </a:extLst>
          </p:cNvPr>
          <p:cNvPicPr>
            <a:picLocks noChangeAspect="1"/>
          </p:cNvPicPr>
          <p:nvPr/>
        </p:nvPicPr>
        <p:blipFill>
          <a:blip r:embed="rId3"/>
          <a:stretch>
            <a:fillRect/>
          </a:stretch>
        </p:blipFill>
        <p:spPr>
          <a:xfrm>
            <a:off x="2576670" y="1931728"/>
            <a:ext cx="6796391" cy="3557175"/>
          </a:xfrm>
          <a:prstGeom prst="rect">
            <a:avLst/>
          </a:prstGeom>
        </p:spPr>
      </p:pic>
      <p:sp>
        <p:nvSpPr>
          <p:cNvPr id="6" name="TextBox 5">
            <a:extLst>
              <a:ext uri="{FF2B5EF4-FFF2-40B4-BE49-F238E27FC236}">
                <a16:creationId xmlns:a16="http://schemas.microsoft.com/office/drawing/2014/main" id="{394CA38A-EEC7-8C47-B43F-48980C39191F}"/>
              </a:ext>
            </a:extLst>
          </p:cNvPr>
          <p:cNvSpPr txBox="1"/>
          <p:nvPr/>
        </p:nvSpPr>
        <p:spPr>
          <a:xfrm>
            <a:off x="8789879" y="5536529"/>
            <a:ext cx="2001795" cy="338554"/>
          </a:xfrm>
          <a:prstGeom prst="rect">
            <a:avLst/>
          </a:prstGeom>
          <a:noFill/>
        </p:spPr>
        <p:txBody>
          <a:bodyPr wrap="square" rtlCol="0">
            <a:spAutoFit/>
          </a:bodyPr>
          <a:lstStyle/>
          <a:p>
            <a:r>
              <a:rPr lang="en-US" sz="1600" dirty="0" err="1"/>
              <a:t>Su</a:t>
            </a:r>
            <a:r>
              <a:rPr lang="en-US" sz="1600" dirty="0"/>
              <a:t> et al. (2017)</a:t>
            </a:r>
          </a:p>
        </p:txBody>
      </p:sp>
    </p:spTree>
    <p:extLst>
      <p:ext uri="{BB962C8B-B14F-4D97-AF65-F5344CB8AC3E}">
        <p14:creationId xmlns:p14="http://schemas.microsoft.com/office/powerpoint/2010/main" val="4154112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69E663-F043-E54B-8EAD-BC14ADEC0469}"/>
              </a:ext>
            </a:extLst>
          </p:cNvPr>
          <p:cNvSpPr txBox="1"/>
          <p:nvPr/>
        </p:nvSpPr>
        <p:spPr>
          <a:xfrm>
            <a:off x="809968" y="960773"/>
            <a:ext cx="9981706" cy="584775"/>
          </a:xfrm>
          <a:prstGeom prst="rect">
            <a:avLst/>
          </a:prstGeom>
          <a:noFill/>
        </p:spPr>
        <p:txBody>
          <a:bodyPr wrap="square" rtlCol="0">
            <a:spAutoFit/>
          </a:bodyPr>
          <a:lstStyle/>
          <a:p>
            <a:r>
              <a:rPr lang="en-US" sz="3200" u="sng" dirty="0"/>
              <a:t>The frequency of heavy precipitation is increasing.</a:t>
            </a:r>
          </a:p>
        </p:txBody>
      </p:sp>
      <p:pic>
        <p:nvPicPr>
          <p:cNvPr id="5" name="Picture 4" descr="Diagram&#10;&#10;Description automatically generated">
            <a:extLst>
              <a:ext uri="{FF2B5EF4-FFF2-40B4-BE49-F238E27FC236}">
                <a16:creationId xmlns:a16="http://schemas.microsoft.com/office/drawing/2014/main" id="{3CB92E2A-6A04-1E4D-9B98-8C2FDE20FFCA}"/>
              </a:ext>
            </a:extLst>
          </p:cNvPr>
          <p:cNvPicPr>
            <a:picLocks noChangeAspect="1"/>
          </p:cNvPicPr>
          <p:nvPr/>
        </p:nvPicPr>
        <p:blipFill>
          <a:blip r:embed="rId3"/>
          <a:stretch>
            <a:fillRect/>
          </a:stretch>
        </p:blipFill>
        <p:spPr>
          <a:xfrm>
            <a:off x="2576670" y="1931728"/>
            <a:ext cx="6796391" cy="3557175"/>
          </a:xfrm>
          <a:prstGeom prst="rect">
            <a:avLst/>
          </a:prstGeom>
        </p:spPr>
      </p:pic>
      <p:sp>
        <p:nvSpPr>
          <p:cNvPr id="6" name="TextBox 5">
            <a:extLst>
              <a:ext uri="{FF2B5EF4-FFF2-40B4-BE49-F238E27FC236}">
                <a16:creationId xmlns:a16="http://schemas.microsoft.com/office/drawing/2014/main" id="{394CA38A-EEC7-8C47-B43F-48980C39191F}"/>
              </a:ext>
            </a:extLst>
          </p:cNvPr>
          <p:cNvSpPr txBox="1"/>
          <p:nvPr/>
        </p:nvSpPr>
        <p:spPr>
          <a:xfrm>
            <a:off x="8789879" y="5536529"/>
            <a:ext cx="2001795" cy="338554"/>
          </a:xfrm>
          <a:prstGeom prst="rect">
            <a:avLst/>
          </a:prstGeom>
          <a:noFill/>
        </p:spPr>
        <p:txBody>
          <a:bodyPr wrap="square" rtlCol="0">
            <a:spAutoFit/>
          </a:bodyPr>
          <a:lstStyle/>
          <a:p>
            <a:r>
              <a:rPr lang="en-US" sz="1600" dirty="0" err="1"/>
              <a:t>Su</a:t>
            </a:r>
            <a:r>
              <a:rPr lang="en-US" sz="1600" dirty="0"/>
              <a:t> et al. (2017)</a:t>
            </a:r>
          </a:p>
        </p:txBody>
      </p:sp>
    </p:spTree>
    <p:extLst>
      <p:ext uri="{BB962C8B-B14F-4D97-AF65-F5344CB8AC3E}">
        <p14:creationId xmlns:p14="http://schemas.microsoft.com/office/powerpoint/2010/main" val="1135703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E8BCBD-8DFC-1E45-C129-1ED0D16950C6}"/>
              </a:ext>
            </a:extLst>
          </p:cNvPr>
          <p:cNvPicPr>
            <a:picLocks noChangeAspect="1"/>
          </p:cNvPicPr>
          <p:nvPr/>
        </p:nvPicPr>
        <p:blipFill rotWithShape="1">
          <a:blip r:embed="rId3"/>
          <a:srcRect l="48041" t="1350" r="5758"/>
          <a:stretch/>
        </p:blipFill>
        <p:spPr>
          <a:xfrm>
            <a:off x="8078876" y="538609"/>
            <a:ext cx="3577214" cy="5728648"/>
          </a:xfrm>
          <a:prstGeom prst="rect">
            <a:avLst/>
          </a:prstGeom>
        </p:spPr>
      </p:pic>
      <p:sp>
        <p:nvSpPr>
          <p:cNvPr id="3" name="TextBox 2">
            <a:extLst>
              <a:ext uri="{FF2B5EF4-FFF2-40B4-BE49-F238E27FC236}">
                <a16:creationId xmlns:a16="http://schemas.microsoft.com/office/drawing/2014/main" id="{E9746B67-6946-E30A-5447-DCCB3B2D5270}"/>
              </a:ext>
            </a:extLst>
          </p:cNvPr>
          <p:cNvSpPr txBox="1"/>
          <p:nvPr/>
        </p:nvSpPr>
        <p:spPr>
          <a:xfrm>
            <a:off x="877554" y="2802768"/>
            <a:ext cx="6471142" cy="1200329"/>
          </a:xfrm>
          <a:prstGeom prst="rect">
            <a:avLst/>
          </a:prstGeom>
          <a:noFill/>
        </p:spPr>
        <p:txBody>
          <a:bodyPr wrap="square" rtlCol="0">
            <a:spAutoFit/>
          </a:bodyPr>
          <a:lstStyle/>
          <a:p>
            <a:r>
              <a:rPr lang="en-US" sz="2400" dirty="0"/>
              <a:t>The </a:t>
            </a:r>
            <a:r>
              <a:rPr lang="en-US" sz="2400" dirty="0" err="1"/>
              <a:t>intermodel</a:t>
            </a:r>
            <a:r>
              <a:rPr lang="en-US" sz="2400" dirty="0"/>
              <a:t> spread in ascent area changes linked to </a:t>
            </a:r>
            <a:r>
              <a:rPr lang="en-US" sz="2400" dirty="0" err="1"/>
              <a:t>intermodel</a:t>
            </a:r>
            <a:r>
              <a:rPr lang="en-US" sz="2400" dirty="0"/>
              <a:t> spread in high cloud fraction changes. </a:t>
            </a:r>
          </a:p>
        </p:txBody>
      </p:sp>
      <p:sp>
        <p:nvSpPr>
          <p:cNvPr id="4" name="TextBox 3">
            <a:extLst>
              <a:ext uri="{FF2B5EF4-FFF2-40B4-BE49-F238E27FC236}">
                <a16:creationId xmlns:a16="http://schemas.microsoft.com/office/drawing/2014/main" id="{B721821E-B624-4D0D-CAD6-098B9127240A}"/>
              </a:ext>
            </a:extLst>
          </p:cNvPr>
          <p:cNvSpPr txBox="1"/>
          <p:nvPr/>
        </p:nvSpPr>
        <p:spPr>
          <a:xfrm>
            <a:off x="877555" y="4578682"/>
            <a:ext cx="6471141" cy="830997"/>
          </a:xfrm>
          <a:prstGeom prst="rect">
            <a:avLst/>
          </a:prstGeom>
          <a:noFill/>
        </p:spPr>
        <p:txBody>
          <a:bodyPr wrap="square" rtlCol="0">
            <a:spAutoFit/>
          </a:bodyPr>
          <a:lstStyle/>
          <a:p>
            <a:r>
              <a:rPr lang="en-US" sz="2400" dirty="0"/>
              <a:t>The </a:t>
            </a:r>
            <a:r>
              <a:rPr lang="en-US" sz="2400" dirty="0" err="1"/>
              <a:t>intermodel</a:t>
            </a:r>
            <a:r>
              <a:rPr lang="en-US" sz="2400" dirty="0"/>
              <a:t> spread in heavy precipitation frequency linked to </a:t>
            </a:r>
            <a:r>
              <a:rPr lang="en-US" sz="2400" dirty="0" err="1"/>
              <a:t>intermodel</a:t>
            </a:r>
            <a:r>
              <a:rPr lang="en-US" sz="2400" dirty="0"/>
              <a:t> spread in UT RH. </a:t>
            </a:r>
          </a:p>
        </p:txBody>
      </p:sp>
      <p:sp>
        <p:nvSpPr>
          <p:cNvPr id="5" name="TextBox 4">
            <a:extLst>
              <a:ext uri="{FF2B5EF4-FFF2-40B4-BE49-F238E27FC236}">
                <a16:creationId xmlns:a16="http://schemas.microsoft.com/office/drawing/2014/main" id="{8E01241B-EDC9-B3E2-D28A-90AF28FA5C19}"/>
              </a:ext>
            </a:extLst>
          </p:cNvPr>
          <p:cNvSpPr txBox="1"/>
          <p:nvPr/>
        </p:nvSpPr>
        <p:spPr>
          <a:xfrm>
            <a:off x="867510" y="709659"/>
            <a:ext cx="6991978" cy="1569660"/>
          </a:xfrm>
          <a:prstGeom prst="rect">
            <a:avLst/>
          </a:prstGeom>
          <a:noFill/>
          <a:ln>
            <a:noFill/>
          </a:ln>
        </p:spPr>
        <p:txBody>
          <a:bodyPr wrap="square" rtlCol="0">
            <a:spAutoFit/>
          </a:bodyPr>
          <a:lstStyle/>
          <a:p>
            <a:r>
              <a:rPr lang="en-US" sz="3200" u="sng" dirty="0"/>
              <a:t>These changes to deep convection result in less detrainment of water vapor and condensate.</a:t>
            </a:r>
          </a:p>
        </p:txBody>
      </p:sp>
      <p:cxnSp>
        <p:nvCxnSpPr>
          <p:cNvPr id="7" name="Straight Arrow Connector 6">
            <a:extLst>
              <a:ext uri="{FF2B5EF4-FFF2-40B4-BE49-F238E27FC236}">
                <a16:creationId xmlns:a16="http://schemas.microsoft.com/office/drawing/2014/main" id="{6511A2AC-A8B5-85C1-7472-89659951B399}"/>
              </a:ext>
            </a:extLst>
          </p:cNvPr>
          <p:cNvCxnSpPr/>
          <p:nvPr/>
        </p:nvCxnSpPr>
        <p:spPr>
          <a:xfrm flipV="1">
            <a:off x="7053943" y="2279319"/>
            <a:ext cx="805545" cy="6849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83691D3-5BB6-AFAC-6A65-2AFA0F984F58}"/>
              </a:ext>
            </a:extLst>
          </p:cNvPr>
          <p:cNvCxnSpPr/>
          <p:nvPr/>
        </p:nvCxnSpPr>
        <p:spPr>
          <a:xfrm>
            <a:off x="7311014" y="5124659"/>
            <a:ext cx="54847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19547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3292523-BAC8-0A40-BE4F-A684E2CA16EE}"/>
              </a:ext>
            </a:extLst>
          </p:cNvPr>
          <p:cNvSpPr txBox="1"/>
          <p:nvPr/>
        </p:nvSpPr>
        <p:spPr>
          <a:xfrm>
            <a:off x="834942" y="764308"/>
            <a:ext cx="9846455" cy="954107"/>
          </a:xfrm>
          <a:prstGeom prst="rect">
            <a:avLst/>
          </a:prstGeom>
          <a:noFill/>
        </p:spPr>
        <p:txBody>
          <a:bodyPr wrap="square" rtlCol="0">
            <a:spAutoFit/>
          </a:bodyPr>
          <a:lstStyle/>
          <a:p>
            <a:r>
              <a:rPr lang="en-US" sz="2800" u="sng" dirty="0"/>
              <a:t>A smaller tropical ascent area (fewer high clouds) is seen in models with higher ECS.</a:t>
            </a:r>
          </a:p>
        </p:txBody>
      </p:sp>
      <p:sp>
        <p:nvSpPr>
          <p:cNvPr id="6" name="TextBox 5">
            <a:extLst>
              <a:ext uri="{FF2B5EF4-FFF2-40B4-BE49-F238E27FC236}">
                <a16:creationId xmlns:a16="http://schemas.microsoft.com/office/drawing/2014/main" id="{98E5824F-0D35-144F-8171-0B4881BA912F}"/>
              </a:ext>
            </a:extLst>
          </p:cNvPr>
          <p:cNvSpPr txBox="1"/>
          <p:nvPr/>
        </p:nvSpPr>
        <p:spPr>
          <a:xfrm>
            <a:off x="8182130" y="6151299"/>
            <a:ext cx="4009870" cy="307777"/>
          </a:xfrm>
          <a:prstGeom prst="rect">
            <a:avLst/>
          </a:prstGeom>
          <a:noFill/>
        </p:spPr>
        <p:txBody>
          <a:bodyPr wrap="square" rtlCol="0">
            <a:spAutoFit/>
          </a:bodyPr>
          <a:lstStyle/>
          <a:p>
            <a:r>
              <a:rPr lang="en-US" sz="1400" dirty="0"/>
              <a:t>Schiro et al. (2022), </a:t>
            </a:r>
            <a:r>
              <a:rPr lang="en-US" sz="1400" i="1" dirty="0"/>
              <a:t>Nat. Comm. in revision</a:t>
            </a: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42457E35-E9D9-3E42-AB7F-E94A423AFC70}"/>
                  </a:ext>
                </a:extLst>
              </p:cNvPr>
              <p:cNvSpPr txBox="1"/>
              <p:nvPr/>
            </p:nvSpPr>
            <p:spPr>
              <a:xfrm>
                <a:off x="7957958" y="4091020"/>
                <a:ext cx="2974650" cy="830997"/>
              </a:xfrm>
              <a:prstGeom prst="rect">
                <a:avLst/>
              </a:prstGeom>
              <a:noFill/>
            </p:spPr>
            <p:txBody>
              <a:bodyPr wrap="square" rtlCol="0">
                <a:spAutoFit/>
              </a:bodyPr>
              <a:lstStyle/>
              <a:p>
                <a:r>
                  <a:rPr lang="en-US" sz="1600" dirty="0"/>
                  <a:t>A</a:t>
                </a:r>
                <a:r>
                  <a:rPr lang="en-US" sz="1600" baseline="-25000" dirty="0"/>
                  <a:t>a</a:t>
                </a:r>
                <a:r>
                  <a:rPr lang="en-US" sz="1600" dirty="0"/>
                  <a:t> is the fraction of grid boxes (30S-30N) where </a:t>
                </a:r>
                <a14:m>
                  <m:oMath xmlns:m="http://schemas.openxmlformats.org/officeDocument/2006/math">
                    <m:sSub>
                      <m:sSubPr>
                        <m:ctrlPr>
                          <a:rPr lang="en-US" sz="1600" i="1" smtClean="0">
                            <a:latin typeface="Cambria Math" panose="02040503050406030204" pitchFamily="18" charset="0"/>
                          </a:rPr>
                        </m:ctrlPr>
                      </m:sSubPr>
                      <m:e>
                        <m:r>
                          <a:rPr lang="en-US" sz="1600" i="1" smtClean="0">
                            <a:latin typeface="Cambria Math" panose="02040503050406030204" pitchFamily="18" charset="0"/>
                            <a:ea typeface="Cambria Math" panose="02040503050406030204" pitchFamily="18" charset="0"/>
                          </a:rPr>
                          <m:t>𝜔</m:t>
                        </m:r>
                      </m:e>
                      <m:sub>
                        <m:r>
                          <a:rPr lang="en-US" sz="1600" b="0" i="1" smtClean="0">
                            <a:latin typeface="Cambria Math" panose="02040503050406030204" pitchFamily="18" charset="0"/>
                          </a:rPr>
                          <m:t>500</m:t>
                        </m:r>
                      </m:sub>
                    </m:sSub>
                  </m:oMath>
                </a14:m>
                <a:r>
                  <a:rPr lang="en-US" sz="1600" dirty="0"/>
                  <a:t> is &lt; 0 </a:t>
                </a:r>
                <a:r>
                  <a:rPr lang="en-US" sz="1600" dirty="0" err="1"/>
                  <a:t>hPa</a:t>
                </a:r>
                <a:r>
                  <a:rPr lang="en-US" sz="1600" dirty="0"/>
                  <a:t> day</a:t>
                </a:r>
                <a:r>
                  <a:rPr lang="en-US" sz="1600" baseline="30000" dirty="0"/>
                  <a:t>-1</a:t>
                </a:r>
              </a:p>
            </p:txBody>
          </p:sp>
        </mc:Choice>
        <mc:Fallback>
          <p:sp>
            <p:nvSpPr>
              <p:cNvPr id="7" name="TextBox 6">
                <a:extLst>
                  <a:ext uri="{FF2B5EF4-FFF2-40B4-BE49-F238E27FC236}">
                    <a16:creationId xmlns:a16="http://schemas.microsoft.com/office/drawing/2014/main" id="{42457E35-E9D9-3E42-AB7F-E94A423AFC70}"/>
                  </a:ext>
                </a:extLst>
              </p:cNvPr>
              <p:cNvSpPr txBox="1">
                <a:spLocks noRot="1" noChangeAspect="1" noMove="1" noResize="1" noEditPoints="1" noAdjustHandles="1" noChangeArrowheads="1" noChangeShapeType="1" noTextEdit="1"/>
              </p:cNvSpPr>
              <p:nvPr/>
            </p:nvSpPr>
            <p:spPr>
              <a:xfrm>
                <a:off x="7957958" y="4091020"/>
                <a:ext cx="2974650" cy="830997"/>
              </a:xfrm>
              <a:prstGeom prst="rect">
                <a:avLst/>
              </a:prstGeom>
              <a:blipFill>
                <a:blip r:embed="rId3"/>
                <a:stretch>
                  <a:fillRect l="-851" t="-3030" b="-9091"/>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879C0857-EFA8-2746-97A3-F60258EA8863}"/>
              </a:ext>
            </a:extLst>
          </p:cNvPr>
          <p:cNvSpPr txBox="1"/>
          <p:nvPr/>
        </p:nvSpPr>
        <p:spPr>
          <a:xfrm>
            <a:off x="1284078" y="2446818"/>
            <a:ext cx="2653963" cy="830997"/>
          </a:xfrm>
          <a:prstGeom prst="rect">
            <a:avLst/>
          </a:prstGeom>
          <a:noFill/>
        </p:spPr>
        <p:txBody>
          <a:bodyPr wrap="square" rtlCol="0">
            <a:spAutoFit/>
          </a:bodyPr>
          <a:lstStyle/>
          <a:p>
            <a:r>
              <a:rPr lang="en-US" sz="1600" u="sng" dirty="0"/>
              <a:t>Data</a:t>
            </a:r>
            <a:r>
              <a:rPr lang="en-US" sz="1600" dirty="0"/>
              <a:t>: CMIP6 SSP5-8.5, future (2086-2100) minus historical (2000-2014), land + ocean</a:t>
            </a:r>
          </a:p>
        </p:txBody>
      </p:sp>
      <p:pic>
        <p:nvPicPr>
          <p:cNvPr id="2" name="Picture 1">
            <a:extLst>
              <a:ext uri="{FF2B5EF4-FFF2-40B4-BE49-F238E27FC236}">
                <a16:creationId xmlns:a16="http://schemas.microsoft.com/office/drawing/2014/main" id="{2A8B2A29-4A2B-F81D-3D12-A0812434DED5}"/>
              </a:ext>
            </a:extLst>
          </p:cNvPr>
          <p:cNvPicPr>
            <a:picLocks noChangeAspect="1"/>
          </p:cNvPicPr>
          <p:nvPr/>
        </p:nvPicPr>
        <p:blipFill rotWithShape="1">
          <a:blip r:embed="rId4"/>
          <a:srcRect l="8057" t="3727" r="51817" b="50000"/>
          <a:stretch/>
        </p:blipFill>
        <p:spPr>
          <a:xfrm>
            <a:off x="4234043" y="2280973"/>
            <a:ext cx="3447705" cy="2981961"/>
          </a:xfrm>
          <a:prstGeom prst="rect">
            <a:avLst/>
          </a:prstGeom>
        </p:spPr>
      </p:pic>
    </p:spTree>
    <p:extLst>
      <p:ext uri="{BB962C8B-B14F-4D97-AF65-F5344CB8AC3E}">
        <p14:creationId xmlns:p14="http://schemas.microsoft.com/office/powerpoint/2010/main" val="2879309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694EBC-9810-8B31-B079-3D904DE56A61}"/>
              </a:ext>
            </a:extLst>
          </p:cNvPr>
          <p:cNvPicPr>
            <a:picLocks noChangeAspect="1"/>
          </p:cNvPicPr>
          <p:nvPr/>
        </p:nvPicPr>
        <p:blipFill rotWithShape="1">
          <a:blip r:embed="rId3"/>
          <a:srcRect l="7492" t="50000" r="51394"/>
          <a:stretch/>
        </p:blipFill>
        <p:spPr>
          <a:xfrm>
            <a:off x="4271294" y="2159098"/>
            <a:ext cx="3405646" cy="3106238"/>
          </a:xfrm>
          <a:prstGeom prst="rect">
            <a:avLst/>
          </a:prstGeom>
        </p:spPr>
      </p:pic>
      <p:sp>
        <p:nvSpPr>
          <p:cNvPr id="3" name="TextBox 2">
            <a:extLst>
              <a:ext uri="{FF2B5EF4-FFF2-40B4-BE49-F238E27FC236}">
                <a16:creationId xmlns:a16="http://schemas.microsoft.com/office/drawing/2014/main" id="{7F235130-283A-B772-A7B5-6C1824D54AE0}"/>
              </a:ext>
            </a:extLst>
          </p:cNvPr>
          <p:cNvSpPr txBox="1"/>
          <p:nvPr/>
        </p:nvSpPr>
        <p:spPr>
          <a:xfrm>
            <a:off x="824894" y="790171"/>
            <a:ext cx="10542211" cy="954107"/>
          </a:xfrm>
          <a:prstGeom prst="rect">
            <a:avLst/>
          </a:prstGeom>
          <a:noFill/>
        </p:spPr>
        <p:txBody>
          <a:bodyPr wrap="square" rtlCol="0">
            <a:spAutoFit/>
          </a:bodyPr>
          <a:lstStyle/>
          <a:p>
            <a:r>
              <a:rPr lang="en-US" sz="2800" u="sng" dirty="0"/>
              <a:t>More frequent heavy precipitation (lower UT RH) in models with higher ECS.</a:t>
            </a:r>
            <a:endParaRPr lang="en-US" sz="2400" i="1" dirty="0"/>
          </a:p>
        </p:txBody>
      </p:sp>
      <p:sp>
        <p:nvSpPr>
          <p:cNvPr id="5" name="TextBox 4">
            <a:extLst>
              <a:ext uri="{FF2B5EF4-FFF2-40B4-BE49-F238E27FC236}">
                <a16:creationId xmlns:a16="http://schemas.microsoft.com/office/drawing/2014/main" id="{D14C02CE-E8C7-31C0-0547-EB88ED19A35B}"/>
              </a:ext>
            </a:extLst>
          </p:cNvPr>
          <p:cNvSpPr txBox="1"/>
          <p:nvPr/>
        </p:nvSpPr>
        <p:spPr>
          <a:xfrm>
            <a:off x="8182130" y="6151299"/>
            <a:ext cx="4009870" cy="307777"/>
          </a:xfrm>
          <a:prstGeom prst="rect">
            <a:avLst/>
          </a:prstGeom>
          <a:noFill/>
        </p:spPr>
        <p:txBody>
          <a:bodyPr wrap="square" rtlCol="0">
            <a:spAutoFit/>
          </a:bodyPr>
          <a:lstStyle/>
          <a:p>
            <a:r>
              <a:rPr lang="en-US" sz="1400" dirty="0"/>
              <a:t>Schiro et al. (2022), </a:t>
            </a:r>
            <a:r>
              <a:rPr lang="en-US" sz="1400" i="1" dirty="0"/>
              <a:t>Nat. Comm. in revision</a:t>
            </a:r>
          </a:p>
        </p:txBody>
      </p:sp>
      <p:sp>
        <p:nvSpPr>
          <p:cNvPr id="6" name="TextBox 5">
            <a:extLst>
              <a:ext uri="{FF2B5EF4-FFF2-40B4-BE49-F238E27FC236}">
                <a16:creationId xmlns:a16="http://schemas.microsoft.com/office/drawing/2014/main" id="{75F5DD86-B86A-713E-5648-F2AD73FFB9BF}"/>
              </a:ext>
            </a:extLst>
          </p:cNvPr>
          <p:cNvSpPr txBox="1"/>
          <p:nvPr/>
        </p:nvSpPr>
        <p:spPr>
          <a:xfrm>
            <a:off x="1284078" y="2306145"/>
            <a:ext cx="2653963" cy="830997"/>
          </a:xfrm>
          <a:prstGeom prst="rect">
            <a:avLst/>
          </a:prstGeom>
          <a:noFill/>
        </p:spPr>
        <p:txBody>
          <a:bodyPr wrap="square" rtlCol="0">
            <a:spAutoFit/>
          </a:bodyPr>
          <a:lstStyle/>
          <a:p>
            <a:r>
              <a:rPr lang="en-US" sz="1600" u="sng" dirty="0"/>
              <a:t>Data</a:t>
            </a:r>
            <a:r>
              <a:rPr lang="en-US" sz="1600" dirty="0"/>
              <a:t>: CMIP6 SSP5-8.5, future (2086-2100) minus historical (2000-2014), land + ocean</a:t>
            </a:r>
          </a:p>
        </p:txBody>
      </p:sp>
      <p:sp>
        <p:nvSpPr>
          <p:cNvPr id="7" name="TextBox 6">
            <a:extLst>
              <a:ext uri="{FF2B5EF4-FFF2-40B4-BE49-F238E27FC236}">
                <a16:creationId xmlns:a16="http://schemas.microsoft.com/office/drawing/2014/main" id="{4F75D21C-F911-20D6-A302-07344F3C54F8}"/>
              </a:ext>
            </a:extLst>
          </p:cNvPr>
          <p:cNvSpPr txBox="1"/>
          <p:nvPr/>
        </p:nvSpPr>
        <p:spPr>
          <a:xfrm>
            <a:off x="7957958" y="3950347"/>
            <a:ext cx="2974650" cy="1077218"/>
          </a:xfrm>
          <a:prstGeom prst="rect">
            <a:avLst/>
          </a:prstGeom>
          <a:noFill/>
        </p:spPr>
        <p:txBody>
          <a:bodyPr wrap="square" rtlCol="0">
            <a:spAutoFit/>
          </a:bodyPr>
          <a:lstStyle/>
          <a:p>
            <a:r>
              <a:rPr lang="en-US" sz="1600" dirty="0" err="1"/>
              <a:t>F</a:t>
            </a:r>
            <a:r>
              <a:rPr lang="en-US" sz="1600" baseline="-25000" dirty="0" err="1"/>
              <a:t>p</a:t>
            </a:r>
            <a:r>
              <a:rPr lang="en-US" sz="1600" baseline="-25000" dirty="0"/>
              <a:t>&gt;10</a:t>
            </a:r>
            <a:r>
              <a:rPr lang="en-US" sz="1600" dirty="0"/>
              <a:t> is the fraction of grid boxes (30S-30N) where precipitation exceeds 10 mm day</a:t>
            </a:r>
            <a:r>
              <a:rPr lang="en-US" sz="1600" baseline="30000" dirty="0"/>
              <a:t>-1 </a:t>
            </a:r>
            <a:r>
              <a:rPr lang="en-US" sz="1600" dirty="0"/>
              <a:t>in monthly averaged output.</a:t>
            </a:r>
            <a:endParaRPr lang="en-US" sz="1600" baseline="30000" dirty="0"/>
          </a:p>
        </p:txBody>
      </p:sp>
    </p:spTree>
    <p:extLst>
      <p:ext uri="{BB962C8B-B14F-4D97-AF65-F5344CB8AC3E}">
        <p14:creationId xmlns:p14="http://schemas.microsoft.com/office/powerpoint/2010/main" val="7185027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ris (anatomy) - Wikipedia">
            <a:extLst>
              <a:ext uri="{FF2B5EF4-FFF2-40B4-BE49-F238E27FC236}">
                <a16:creationId xmlns:a16="http://schemas.microsoft.com/office/drawing/2014/main" id="{7736EB8A-B445-224D-970C-1F4C53C681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7982" y="3230415"/>
            <a:ext cx="2796542" cy="27432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igure1">
            <a:extLst>
              <a:ext uri="{FF2B5EF4-FFF2-40B4-BE49-F238E27FC236}">
                <a16:creationId xmlns:a16="http://schemas.microsoft.com/office/drawing/2014/main" id="{3B8216C4-178A-8B44-BD43-6A023EFE85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910" y="901685"/>
            <a:ext cx="5313145" cy="51498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C54355C-6A2B-B51B-2299-4FE1F1974413}"/>
              </a:ext>
            </a:extLst>
          </p:cNvPr>
          <p:cNvSpPr txBox="1"/>
          <p:nvPr/>
        </p:nvSpPr>
        <p:spPr>
          <a:xfrm>
            <a:off x="6727982" y="747796"/>
            <a:ext cx="4605785" cy="2185214"/>
          </a:xfrm>
          <a:prstGeom prst="rect">
            <a:avLst/>
          </a:prstGeom>
          <a:noFill/>
        </p:spPr>
        <p:txBody>
          <a:bodyPr wrap="square" rtlCol="0">
            <a:spAutoFit/>
          </a:bodyPr>
          <a:lstStyle/>
          <a:p>
            <a:endParaRPr lang="en-US" sz="2000" dirty="0"/>
          </a:p>
          <a:p>
            <a:r>
              <a:rPr lang="en-US" sz="2000" dirty="0"/>
              <a:t>But shouldn’t reduced HCF and UT RH lead to a negative longwave cloud feedback and promote lower ECS, not higher ECS? </a:t>
            </a:r>
          </a:p>
          <a:p>
            <a:endParaRPr lang="en-US" dirty="0"/>
          </a:p>
          <a:p>
            <a:r>
              <a:rPr lang="en-US" dirty="0"/>
              <a:t>“Iris Hypothesis” – Lindzen et al. (2001)</a:t>
            </a:r>
          </a:p>
        </p:txBody>
      </p:sp>
      <p:sp>
        <p:nvSpPr>
          <p:cNvPr id="3" name="TextBox 2">
            <a:extLst>
              <a:ext uri="{FF2B5EF4-FFF2-40B4-BE49-F238E27FC236}">
                <a16:creationId xmlns:a16="http://schemas.microsoft.com/office/drawing/2014/main" id="{E958455D-4DC3-BB6D-A4C5-662D4E2CFEE6}"/>
              </a:ext>
            </a:extLst>
          </p:cNvPr>
          <p:cNvSpPr txBox="1"/>
          <p:nvPr/>
        </p:nvSpPr>
        <p:spPr>
          <a:xfrm>
            <a:off x="902983" y="593908"/>
            <a:ext cx="4843305" cy="307777"/>
          </a:xfrm>
          <a:prstGeom prst="rect">
            <a:avLst/>
          </a:prstGeom>
          <a:noFill/>
        </p:spPr>
        <p:txBody>
          <a:bodyPr wrap="square" rtlCol="0">
            <a:spAutoFit/>
          </a:bodyPr>
          <a:lstStyle/>
          <a:p>
            <a:r>
              <a:rPr lang="en-US" sz="1400" dirty="0"/>
              <a:t>Schematic: </a:t>
            </a:r>
            <a:r>
              <a:rPr lang="en-US" sz="1400" dirty="0" err="1"/>
              <a:t>Mauritsen</a:t>
            </a:r>
            <a:r>
              <a:rPr lang="en-US" sz="1400" dirty="0"/>
              <a:t> and Stevens (2015)</a:t>
            </a:r>
          </a:p>
        </p:txBody>
      </p:sp>
    </p:spTree>
    <p:extLst>
      <p:ext uri="{BB962C8B-B14F-4D97-AF65-F5344CB8AC3E}">
        <p14:creationId xmlns:p14="http://schemas.microsoft.com/office/powerpoint/2010/main" val="3479680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28ACF4-6E30-6642-A934-F68DC064591F}"/>
              </a:ext>
            </a:extLst>
          </p:cNvPr>
          <p:cNvSpPr txBox="1"/>
          <p:nvPr/>
        </p:nvSpPr>
        <p:spPr>
          <a:xfrm>
            <a:off x="953309" y="2470825"/>
            <a:ext cx="9640111" cy="1077218"/>
          </a:xfrm>
          <a:prstGeom prst="rect">
            <a:avLst/>
          </a:prstGeom>
          <a:noFill/>
        </p:spPr>
        <p:txBody>
          <a:bodyPr wrap="square" rtlCol="0">
            <a:spAutoFit/>
          </a:bodyPr>
          <a:lstStyle/>
          <a:p>
            <a:r>
              <a:rPr lang="en-US" sz="3200" dirty="0"/>
              <a:t>How is the overturning circulation changing under anthropogenic warming?</a:t>
            </a:r>
          </a:p>
        </p:txBody>
      </p:sp>
    </p:spTree>
    <p:extLst>
      <p:ext uri="{BB962C8B-B14F-4D97-AF65-F5344CB8AC3E}">
        <p14:creationId xmlns:p14="http://schemas.microsoft.com/office/powerpoint/2010/main" val="2769091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50B2F6-690B-7895-2839-7564FEB875FD}"/>
              </a:ext>
            </a:extLst>
          </p:cNvPr>
          <p:cNvPicPr>
            <a:picLocks noChangeAspect="1"/>
          </p:cNvPicPr>
          <p:nvPr/>
        </p:nvPicPr>
        <p:blipFill rotWithShape="1">
          <a:blip r:embed="rId3"/>
          <a:srcRect t="2556" b="50902"/>
          <a:stretch/>
        </p:blipFill>
        <p:spPr>
          <a:xfrm>
            <a:off x="1023988" y="2301072"/>
            <a:ext cx="4773911" cy="3069194"/>
          </a:xfrm>
          <a:prstGeom prst="rect">
            <a:avLst/>
          </a:prstGeom>
        </p:spPr>
      </p:pic>
      <p:sp>
        <p:nvSpPr>
          <p:cNvPr id="4" name="TextBox 3">
            <a:extLst>
              <a:ext uri="{FF2B5EF4-FFF2-40B4-BE49-F238E27FC236}">
                <a16:creationId xmlns:a16="http://schemas.microsoft.com/office/drawing/2014/main" id="{F3585B76-924E-74AC-F6ED-AFC2006A2398}"/>
              </a:ext>
            </a:extLst>
          </p:cNvPr>
          <p:cNvSpPr txBox="1"/>
          <p:nvPr/>
        </p:nvSpPr>
        <p:spPr>
          <a:xfrm>
            <a:off x="878499" y="789963"/>
            <a:ext cx="10219175" cy="954107"/>
          </a:xfrm>
          <a:prstGeom prst="rect">
            <a:avLst/>
          </a:prstGeom>
          <a:noFill/>
        </p:spPr>
        <p:txBody>
          <a:bodyPr wrap="square" rtlCol="0">
            <a:spAutoFit/>
          </a:bodyPr>
          <a:lstStyle/>
          <a:p>
            <a:r>
              <a:rPr lang="en-US" sz="2800" u="sng" dirty="0"/>
              <a:t>Subsidence weakening in subtropical regions is generally more pronounced in low ECS models than high ECS models.</a:t>
            </a:r>
          </a:p>
        </p:txBody>
      </p:sp>
      <p:pic>
        <p:nvPicPr>
          <p:cNvPr id="5" name="Picture 4">
            <a:extLst>
              <a:ext uri="{FF2B5EF4-FFF2-40B4-BE49-F238E27FC236}">
                <a16:creationId xmlns:a16="http://schemas.microsoft.com/office/drawing/2014/main" id="{6BC368CB-7C28-E095-3A15-921BD845161D}"/>
              </a:ext>
            </a:extLst>
          </p:cNvPr>
          <p:cNvPicPr>
            <a:picLocks noChangeAspect="1"/>
          </p:cNvPicPr>
          <p:nvPr/>
        </p:nvPicPr>
        <p:blipFill rotWithShape="1">
          <a:blip r:embed="rId3"/>
          <a:srcRect t="49584" b="2156"/>
          <a:stretch/>
        </p:blipFill>
        <p:spPr>
          <a:xfrm>
            <a:off x="6493650" y="2301072"/>
            <a:ext cx="4604024" cy="3069194"/>
          </a:xfrm>
          <a:prstGeom prst="rect">
            <a:avLst/>
          </a:prstGeom>
        </p:spPr>
      </p:pic>
      <p:sp>
        <p:nvSpPr>
          <p:cNvPr id="6" name="TextBox 5">
            <a:extLst>
              <a:ext uri="{FF2B5EF4-FFF2-40B4-BE49-F238E27FC236}">
                <a16:creationId xmlns:a16="http://schemas.microsoft.com/office/drawing/2014/main" id="{15FD55B5-3E2C-79BF-E40D-B3B1A91743E9}"/>
              </a:ext>
            </a:extLst>
          </p:cNvPr>
          <p:cNvSpPr txBox="1"/>
          <p:nvPr/>
        </p:nvSpPr>
        <p:spPr>
          <a:xfrm>
            <a:off x="8182130" y="6151299"/>
            <a:ext cx="4009870" cy="307777"/>
          </a:xfrm>
          <a:prstGeom prst="rect">
            <a:avLst/>
          </a:prstGeom>
          <a:noFill/>
        </p:spPr>
        <p:txBody>
          <a:bodyPr wrap="square" rtlCol="0">
            <a:spAutoFit/>
          </a:bodyPr>
          <a:lstStyle/>
          <a:p>
            <a:r>
              <a:rPr lang="en-US" sz="1400" dirty="0"/>
              <a:t>Schiro et al. (2022), </a:t>
            </a:r>
            <a:r>
              <a:rPr lang="en-US" sz="1400" i="1" dirty="0"/>
              <a:t>Nat. Comm. in revision</a:t>
            </a:r>
          </a:p>
        </p:txBody>
      </p:sp>
    </p:spTree>
    <p:extLst>
      <p:ext uri="{BB962C8B-B14F-4D97-AF65-F5344CB8AC3E}">
        <p14:creationId xmlns:p14="http://schemas.microsoft.com/office/powerpoint/2010/main" val="3484132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9C311D-05DC-F747-A834-FEE1AFBC5805}"/>
              </a:ext>
            </a:extLst>
          </p:cNvPr>
          <p:cNvSpPr/>
          <p:nvPr/>
        </p:nvSpPr>
        <p:spPr>
          <a:xfrm>
            <a:off x="778775" y="5105054"/>
            <a:ext cx="10482649" cy="923330"/>
          </a:xfrm>
          <a:prstGeom prst="rect">
            <a:avLst/>
          </a:prstGeom>
        </p:spPr>
        <p:txBody>
          <a:bodyPr wrap="square">
            <a:spAutoFit/>
          </a:bodyPr>
          <a:lstStyle/>
          <a:p>
            <a:r>
              <a:rPr lang="en-US" dirty="0"/>
              <a:t>Tropical low cloud feedbacks are known to be a root cause of uncertainty in the strength of the total cloud feedback parameter and the intermodel spread in equilibrium climate sensitivity (ECS) (Bony and Dufresne, 2005; Webb et al., 2006; Medeiros et al., 2008; Vial et al., 2013).</a:t>
            </a:r>
          </a:p>
        </p:txBody>
      </p:sp>
      <p:pic>
        <p:nvPicPr>
          <p:cNvPr id="13314" name="Picture 2" descr="Rising CO2 Levels Could Wipe Out Stratocumulus Clouds, Accelerating Climate  Change | Discover Magazine">
            <a:extLst>
              <a:ext uri="{FF2B5EF4-FFF2-40B4-BE49-F238E27FC236}">
                <a16:creationId xmlns:a16="http://schemas.microsoft.com/office/drawing/2014/main" id="{1D13359A-6E90-3A4B-9355-A904FBB0F4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598"/>
          <a:stretch/>
        </p:blipFill>
        <p:spPr bwMode="auto">
          <a:xfrm>
            <a:off x="868748" y="1198605"/>
            <a:ext cx="10482649" cy="33799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9F63EAD-3D78-EA43-9C11-16436781C663}"/>
              </a:ext>
            </a:extLst>
          </p:cNvPr>
          <p:cNvSpPr txBox="1"/>
          <p:nvPr/>
        </p:nvSpPr>
        <p:spPr>
          <a:xfrm>
            <a:off x="9119630" y="1198605"/>
            <a:ext cx="3072370" cy="307777"/>
          </a:xfrm>
          <a:prstGeom prst="rect">
            <a:avLst/>
          </a:prstGeom>
          <a:noFill/>
        </p:spPr>
        <p:txBody>
          <a:bodyPr wrap="square" rtlCol="0">
            <a:spAutoFit/>
          </a:bodyPr>
          <a:lstStyle/>
          <a:p>
            <a:r>
              <a:rPr lang="en-US" sz="1400" dirty="0"/>
              <a:t>Photo: Discover Magazine</a:t>
            </a:r>
          </a:p>
        </p:txBody>
      </p:sp>
    </p:spTree>
    <p:extLst>
      <p:ext uri="{BB962C8B-B14F-4D97-AF65-F5344CB8AC3E}">
        <p14:creationId xmlns:p14="http://schemas.microsoft.com/office/powerpoint/2010/main" val="1591243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937453-95DF-502A-5B87-B641B5834459}"/>
              </a:ext>
            </a:extLst>
          </p:cNvPr>
          <p:cNvPicPr>
            <a:picLocks noChangeAspect="1"/>
          </p:cNvPicPr>
          <p:nvPr/>
        </p:nvPicPr>
        <p:blipFill>
          <a:blip r:embed="rId3"/>
          <a:stretch>
            <a:fillRect/>
          </a:stretch>
        </p:blipFill>
        <p:spPr>
          <a:xfrm>
            <a:off x="2542233" y="586728"/>
            <a:ext cx="7360759" cy="5483580"/>
          </a:xfrm>
          <a:prstGeom prst="rect">
            <a:avLst/>
          </a:prstGeom>
        </p:spPr>
      </p:pic>
      <p:sp>
        <p:nvSpPr>
          <p:cNvPr id="5" name="Oval 4">
            <a:extLst>
              <a:ext uri="{FF2B5EF4-FFF2-40B4-BE49-F238E27FC236}">
                <a16:creationId xmlns:a16="http://schemas.microsoft.com/office/drawing/2014/main" id="{9C9CBBCA-B77A-DD5E-3D6C-731514C812EB}"/>
              </a:ext>
            </a:extLst>
          </p:cNvPr>
          <p:cNvSpPr/>
          <p:nvPr/>
        </p:nvSpPr>
        <p:spPr>
          <a:xfrm>
            <a:off x="3245617" y="673241"/>
            <a:ext cx="1617785" cy="23513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F71128D-25A0-3898-E2FB-B0B2405E062D}"/>
              </a:ext>
            </a:extLst>
          </p:cNvPr>
          <p:cNvSpPr/>
          <p:nvPr/>
        </p:nvSpPr>
        <p:spPr>
          <a:xfrm>
            <a:off x="5643824" y="673241"/>
            <a:ext cx="904352" cy="23513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FAC7900-9F5A-927E-C717-B42D412E3757}"/>
              </a:ext>
            </a:extLst>
          </p:cNvPr>
          <p:cNvSpPr/>
          <p:nvPr/>
        </p:nvSpPr>
        <p:spPr>
          <a:xfrm>
            <a:off x="3237246" y="3367867"/>
            <a:ext cx="1617785" cy="23513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CABBB48-D972-4F4A-030C-4BD4CA4BB938}"/>
              </a:ext>
            </a:extLst>
          </p:cNvPr>
          <p:cNvSpPr/>
          <p:nvPr/>
        </p:nvSpPr>
        <p:spPr>
          <a:xfrm>
            <a:off x="5635453" y="3367867"/>
            <a:ext cx="904352" cy="23513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7B0A6D4-25F2-C9B9-FB0A-02876E7D59BD}"/>
              </a:ext>
            </a:extLst>
          </p:cNvPr>
          <p:cNvSpPr txBox="1"/>
          <p:nvPr/>
        </p:nvSpPr>
        <p:spPr>
          <a:xfrm>
            <a:off x="10012858" y="2110154"/>
            <a:ext cx="1567542" cy="1754326"/>
          </a:xfrm>
          <a:prstGeom prst="rect">
            <a:avLst/>
          </a:prstGeom>
          <a:noFill/>
        </p:spPr>
        <p:txBody>
          <a:bodyPr wrap="square" rtlCol="0">
            <a:spAutoFit/>
          </a:bodyPr>
          <a:lstStyle/>
          <a:p>
            <a:r>
              <a:rPr lang="en-US" dirty="0"/>
              <a:t>Stippling is where more than ¾ of the models agree on the sign of the change</a:t>
            </a:r>
          </a:p>
        </p:txBody>
      </p:sp>
      <p:sp>
        <p:nvSpPr>
          <p:cNvPr id="10" name="TextBox 9">
            <a:extLst>
              <a:ext uri="{FF2B5EF4-FFF2-40B4-BE49-F238E27FC236}">
                <a16:creationId xmlns:a16="http://schemas.microsoft.com/office/drawing/2014/main" id="{8E02662D-F327-796E-B93A-E45152C96B3F}"/>
              </a:ext>
            </a:extLst>
          </p:cNvPr>
          <p:cNvSpPr txBox="1"/>
          <p:nvPr/>
        </p:nvSpPr>
        <p:spPr>
          <a:xfrm>
            <a:off x="8182130" y="6151299"/>
            <a:ext cx="4009870" cy="307777"/>
          </a:xfrm>
          <a:prstGeom prst="rect">
            <a:avLst/>
          </a:prstGeom>
          <a:noFill/>
        </p:spPr>
        <p:txBody>
          <a:bodyPr wrap="square" rtlCol="0">
            <a:spAutoFit/>
          </a:bodyPr>
          <a:lstStyle/>
          <a:p>
            <a:r>
              <a:rPr lang="en-US" sz="1400" dirty="0"/>
              <a:t>Schiro et al. (2022), </a:t>
            </a:r>
            <a:r>
              <a:rPr lang="en-US" sz="1400" i="1" dirty="0"/>
              <a:t>Nat. Comm. in revision</a:t>
            </a:r>
          </a:p>
        </p:txBody>
      </p:sp>
      <p:sp>
        <p:nvSpPr>
          <p:cNvPr id="11" name="TextBox 10">
            <a:extLst>
              <a:ext uri="{FF2B5EF4-FFF2-40B4-BE49-F238E27FC236}">
                <a16:creationId xmlns:a16="http://schemas.microsoft.com/office/drawing/2014/main" id="{E54C8472-01AC-F03F-F9B7-44A51DD58E22}"/>
              </a:ext>
            </a:extLst>
          </p:cNvPr>
          <p:cNvSpPr txBox="1"/>
          <p:nvPr/>
        </p:nvSpPr>
        <p:spPr>
          <a:xfrm>
            <a:off x="2139960" y="643097"/>
            <a:ext cx="1331740" cy="369332"/>
          </a:xfrm>
          <a:prstGeom prst="rect">
            <a:avLst/>
          </a:prstGeom>
          <a:solidFill>
            <a:schemeClr val="bg1"/>
          </a:solidFill>
          <a:ln>
            <a:solidFill>
              <a:srgbClr val="0070C0"/>
            </a:solidFill>
          </a:ln>
        </p:spPr>
        <p:txBody>
          <a:bodyPr wrap="square" rtlCol="0">
            <a:spAutoFit/>
          </a:bodyPr>
          <a:lstStyle/>
          <a:p>
            <a:pPr algn="ctr"/>
            <a:r>
              <a:rPr lang="en-US" b="1" dirty="0">
                <a:solidFill>
                  <a:srgbClr val="FF0000"/>
                </a:solidFill>
              </a:rPr>
              <a:t>East Pacific </a:t>
            </a:r>
          </a:p>
        </p:txBody>
      </p:sp>
      <p:sp>
        <p:nvSpPr>
          <p:cNvPr id="12" name="TextBox 11">
            <a:extLst>
              <a:ext uri="{FF2B5EF4-FFF2-40B4-BE49-F238E27FC236}">
                <a16:creationId xmlns:a16="http://schemas.microsoft.com/office/drawing/2014/main" id="{A6719587-4ACA-D31D-3561-F33D1815CC82}"/>
              </a:ext>
            </a:extLst>
          </p:cNvPr>
          <p:cNvSpPr txBox="1"/>
          <p:nvPr/>
        </p:nvSpPr>
        <p:spPr>
          <a:xfrm>
            <a:off x="6662728" y="1127093"/>
            <a:ext cx="1519402" cy="369332"/>
          </a:xfrm>
          <a:prstGeom prst="rect">
            <a:avLst/>
          </a:prstGeom>
          <a:solidFill>
            <a:schemeClr val="bg1"/>
          </a:solidFill>
          <a:ln>
            <a:solidFill>
              <a:srgbClr val="0070C0"/>
            </a:solidFill>
          </a:ln>
        </p:spPr>
        <p:txBody>
          <a:bodyPr wrap="square" rtlCol="0">
            <a:spAutoFit/>
          </a:bodyPr>
          <a:lstStyle/>
          <a:p>
            <a:pPr algn="ctr"/>
            <a:r>
              <a:rPr lang="en-US" b="1" dirty="0">
                <a:solidFill>
                  <a:srgbClr val="FF0000"/>
                </a:solidFill>
              </a:rPr>
              <a:t>East Atlantic </a:t>
            </a:r>
          </a:p>
        </p:txBody>
      </p:sp>
    </p:spTree>
    <p:extLst>
      <p:ext uri="{BB962C8B-B14F-4D97-AF65-F5344CB8AC3E}">
        <p14:creationId xmlns:p14="http://schemas.microsoft.com/office/powerpoint/2010/main" val="1806994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BCFA04B-A893-B718-59A5-55BC9E5EFDD5}"/>
              </a:ext>
            </a:extLst>
          </p:cNvPr>
          <p:cNvSpPr/>
          <p:nvPr/>
        </p:nvSpPr>
        <p:spPr>
          <a:xfrm>
            <a:off x="2347964" y="2670985"/>
            <a:ext cx="7496071" cy="3301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A5181E8C-6EF3-063B-77C5-692FC755445F}"/>
              </a:ext>
            </a:extLst>
          </p:cNvPr>
          <p:cNvGrpSpPr/>
          <p:nvPr/>
        </p:nvGrpSpPr>
        <p:grpSpPr>
          <a:xfrm>
            <a:off x="2569030" y="2755698"/>
            <a:ext cx="7001790" cy="3118255"/>
            <a:chOff x="2240783" y="2159000"/>
            <a:chExt cx="5693651" cy="2540000"/>
          </a:xfrm>
          <a:solidFill>
            <a:schemeClr val="bg1"/>
          </a:solidFill>
        </p:grpSpPr>
        <p:pic>
          <p:nvPicPr>
            <p:cNvPr id="3" name="Picture 2">
              <a:extLst>
                <a:ext uri="{FF2B5EF4-FFF2-40B4-BE49-F238E27FC236}">
                  <a16:creationId xmlns:a16="http://schemas.microsoft.com/office/drawing/2014/main" id="{7604EC1C-FDD5-BC68-59E2-53406EE4770A}"/>
                </a:ext>
              </a:extLst>
            </p:cNvPr>
            <p:cNvPicPr>
              <a:picLocks noChangeAspect="1"/>
            </p:cNvPicPr>
            <p:nvPr/>
          </p:nvPicPr>
          <p:blipFill rotWithShape="1">
            <a:blip r:embed="rId3"/>
            <a:srcRect l="6634" r="64532"/>
            <a:stretch/>
          </p:blipFill>
          <p:spPr>
            <a:xfrm>
              <a:off x="2240783" y="2159000"/>
              <a:ext cx="2563320" cy="2540000"/>
            </a:xfrm>
            <a:prstGeom prst="rect">
              <a:avLst/>
            </a:prstGeom>
            <a:grpFill/>
          </p:spPr>
        </p:pic>
        <p:pic>
          <p:nvPicPr>
            <p:cNvPr id="4" name="Picture 3">
              <a:extLst>
                <a:ext uri="{FF2B5EF4-FFF2-40B4-BE49-F238E27FC236}">
                  <a16:creationId xmlns:a16="http://schemas.microsoft.com/office/drawing/2014/main" id="{6529DF22-EB16-42AF-FBBA-26C95136D1A4}"/>
                </a:ext>
              </a:extLst>
            </p:cNvPr>
            <p:cNvPicPr>
              <a:picLocks noChangeAspect="1"/>
            </p:cNvPicPr>
            <p:nvPr/>
          </p:nvPicPr>
          <p:blipFill rotWithShape="1">
            <a:blip r:embed="rId4"/>
            <a:srcRect l="53251" t="7674" r="24581" b="51111"/>
            <a:stretch/>
          </p:blipFill>
          <p:spPr>
            <a:xfrm>
              <a:off x="4928477" y="2236951"/>
              <a:ext cx="1576551" cy="2198414"/>
            </a:xfrm>
            <a:prstGeom prst="rect">
              <a:avLst/>
            </a:prstGeom>
            <a:grpFill/>
          </p:spPr>
        </p:pic>
        <p:pic>
          <p:nvPicPr>
            <p:cNvPr id="5" name="Picture 4">
              <a:extLst>
                <a:ext uri="{FF2B5EF4-FFF2-40B4-BE49-F238E27FC236}">
                  <a16:creationId xmlns:a16="http://schemas.microsoft.com/office/drawing/2014/main" id="{BDC39664-DF56-7F12-C062-BED358D73D1B}"/>
                </a:ext>
              </a:extLst>
            </p:cNvPr>
            <p:cNvPicPr>
              <a:picLocks noChangeAspect="1"/>
            </p:cNvPicPr>
            <p:nvPr/>
          </p:nvPicPr>
          <p:blipFill rotWithShape="1">
            <a:blip r:embed="rId5"/>
            <a:srcRect l="53251" t="48800" r="24581" b="10641"/>
            <a:stretch/>
          </p:blipFill>
          <p:spPr>
            <a:xfrm>
              <a:off x="6357883" y="2364827"/>
              <a:ext cx="1576551" cy="2163379"/>
            </a:xfrm>
            <a:prstGeom prst="rect">
              <a:avLst/>
            </a:prstGeom>
            <a:grpFill/>
          </p:spPr>
        </p:pic>
      </p:grpSp>
      <p:sp>
        <p:nvSpPr>
          <p:cNvPr id="7" name="TextBox 6">
            <a:extLst>
              <a:ext uri="{FF2B5EF4-FFF2-40B4-BE49-F238E27FC236}">
                <a16:creationId xmlns:a16="http://schemas.microsoft.com/office/drawing/2014/main" id="{D7CEA0E3-6324-F37D-0ACD-7C70A0596F0A}"/>
              </a:ext>
            </a:extLst>
          </p:cNvPr>
          <p:cNvSpPr txBox="1"/>
          <p:nvPr/>
        </p:nvSpPr>
        <p:spPr>
          <a:xfrm>
            <a:off x="874207" y="683288"/>
            <a:ext cx="9897626" cy="830997"/>
          </a:xfrm>
          <a:prstGeom prst="rect">
            <a:avLst/>
          </a:prstGeom>
          <a:noFill/>
        </p:spPr>
        <p:txBody>
          <a:bodyPr wrap="square" rtlCol="0">
            <a:spAutoFit/>
          </a:bodyPr>
          <a:lstStyle/>
          <a:p>
            <a:r>
              <a:rPr lang="en-US" sz="2400" dirty="0"/>
              <a:t>Stronger subsidence generally disfavors low cloudiness in the presence of a strong inversion (Myers and Norris 2013).</a:t>
            </a:r>
          </a:p>
        </p:txBody>
      </p:sp>
      <p:sp>
        <p:nvSpPr>
          <p:cNvPr id="8" name="TextBox 7">
            <a:extLst>
              <a:ext uri="{FF2B5EF4-FFF2-40B4-BE49-F238E27FC236}">
                <a16:creationId xmlns:a16="http://schemas.microsoft.com/office/drawing/2014/main" id="{BBC53D2A-7DAA-65C9-04BB-3D971AD7B84E}"/>
              </a:ext>
            </a:extLst>
          </p:cNvPr>
          <p:cNvSpPr txBox="1"/>
          <p:nvPr/>
        </p:nvSpPr>
        <p:spPr>
          <a:xfrm>
            <a:off x="874207" y="1614794"/>
            <a:ext cx="9445450" cy="830997"/>
          </a:xfrm>
          <a:prstGeom prst="rect">
            <a:avLst/>
          </a:prstGeom>
          <a:noFill/>
        </p:spPr>
        <p:txBody>
          <a:bodyPr wrap="square" rtlCol="0">
            <a:spAutoFit/>
          </a:bodyPr>
          <a:lstStyle/>
          <a:p>
            <a:r>
              <a:rPr lang="en-US" sz="2400" u="sng" dirty="0"/>
              <a:t>When stronger subsidence is preserved in the future (less weakening) this promotes a greater reduction of low cloudiness.</a:t>
            </a:r>
          </a:p>
        </p:txBody>
      </p:sp>
      <p:sp>
        <p:nvSpPr>
          <p:cNvPr id="9" name="TextBox 8">
            <a:extLst>
              <a:ext uri="{FF2B5EF4-FFF2-40B4-BE49-F238E27FC236}">
                <a16:creationId xmlns:a16="http://schemas.microsoft.com/office/drawing/2014/main" id="{4B61F1EC-EB59-5F5B-AEF0-6981EA2C1CB0}"/>
              </a:ext>
            </a:extLst>
          </p:cNvPr>
          <p:cNvSpPr txBox="1"/>
          <p:nvPr/>
        </p:nvSpPr>
        <p:spPr>
          <a:xfrm>
            <a:off x="905503" y="2846132"/>
            <a:ext cx="1320808" cy="1600438"/>
          </a:xfrm>
          <a:prstGeom prst="rect">
            <a:avLst/>
          </a:prstGeom>
          <a:noFill/>
        </p:spPr>
        <p:txBody>
          <a:bodyPr wrap="square" rtlCol="0">
            <a:spAutoFit/>
          </a:bodyPr>
          <a:lstStyle/>
          <a:p>
            <a:r>
              <a:rPr lang="en-US" sz="1400" u="sng" dirty="0"/>
              <a:t>Data</a:t>
            </a:r>
            <a:r>
              <a:rPr lang="en-US" sz="1400" dirty="0"/>
              <a:t>: CMIP6 SSP5-8.5, future (2086-2100) minus historical (2000-2014), land + ocean. </a:t>
            </a:r>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0365B511-FDA1-072C-FAE0-B86B45E49614}"/>
                  </a:ext>
                </a:extLst>
              </p:cNvPr>
              <p:cNvSpPr txBox="1"/>
              <p:nvPr/>
            </p:nvSpPr>
            <p:spPr>
              <a:xfrm>
                <a:off x="9940332" y="2846132"/>
                <a:ext cx="1565223" cy="1600438"/>
              </a:xfrm>
              <a:prstGeom prst="rect">
                <a:avLst/>
              </a:prstGeom>
              <a:noFill/>
            </p:spPr>
            <p:txBody>
              <a:bodyPr wrap="square">
                <a:spAutoFit/>
              </a:bodyPr>
              <a:lstStyle/>
              <a:p>
                <a:r>
                  <a:rPr lang="en-US" sz="1400" dirty="0"/>
                  <a:t>LCF is the 1000-600 mb max (assuming max overlap).”d” means descent region, where </a:t>
                </a:r>
                <a14:m>
                  <m:oMath xmlns:m="http://schemas.openxmlformats.org/officeDocument/2006/math">
                    <m:r>
                      <a:rPr lang="en-US" sz="1400" b="0" i="1" smtClean="0">
                        <a:latin typeface="Cambria Math" panose="02040503050406030204" pitchFamily="18" charset="0"/>
                      </a:rPr>
                      <m:t>𝜔</m:t>
                    </m:r>
                  </m:oMath>
                </a14:m>
                <a:r>
                  <a:rPr lang="en-US" sz="1400" baseline="-25000" dirty="0"/>
                  <a:t>500</a:t>
                </a:r>
                <a:r>
                  <a:rPr lang="en-US" sz="1400" dirty="0"/>
                  <a:t> &gt; 0 </a:t>
                </a:r>
                <a:r>
                  <a:rPr lang="en-US" sz="1400" dirty="0" err="1"/>
                  <a:t>hPa</a:t>
                </a:r>
                <a:r>
                  <a:rPr lang="en-US" sz="1400" dirty="0"/>
                  <a:t> day</a:t>
                </a:r>
                <a:r>
                  <a:rPr lang="en-US" sz="1400" baseline="30000" dirty="0"/>
                  <a:t>-1</a:t>
                </a:r>
              </a:p>
            </p:txBody>
          </p:sp>
        </mc:Choice>
        <mc:Fallback>
          <p:sp>
            <p:nvSpPr>
              <p:cNvPr id="11" name="TextBox 10">
                <a:extLst>
                  <a:ext uri="{FF2B5EF4-FFF2-40B4-BE49-F238E27FC236}">
                    <a16:creationId xmlns:a16="http://schemas.microsoft.com/office/drawing/2014/main" id="{0365B511-FDA1-072C-FAE0-B86B45E49614}"/>
                  </a:ext>
                </a:extLst>
              </p:cNvPr>
              <p:cNvSpPr txBox="1">
                <a:spLocks noRot="1" noChangeAspect="1" noMove="1" noResize="1" noEditPoints="1" noAdjustHandles="1" noChangeArrowheads="1" noChangeShapeType="1" noTextEdit="1"/>
              </p:cNvSpPr>
              <p:nvPr/>
            </p:nvSpPr>
            <p:spPr>
              <a:xfrm>
                <a:off x="9940332" y="2846132"/>
                <a:ext cx="1565223" cy="1600438"/>
              </a:xfrm>
              <a:prstGeom prst="rect">
                <a:avLst/>
              </a:prstGeom>
              <a:blipFill>
                <a:blip r:embed="rId6"/>
                <a:stretch>
                  <a:fillRect l="-1613" t="-794" b="-3175"/>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97BDB734-9F55-72B0-B5ED-36C804BD018B}"/>
              </a:ext>
            </a:extLst>
          </p:cNvPr>
          <p:cNvSpPr txBox="1"/>
          <p:nvPr/>
        </p:nvSpPr>
        <p:spPr>
          <a:xfrm>
            <a:off x="8182130" y="6151299"/>
            <a:ext cx="4009870" cy="307777"/>
          </a:xfrm>
          <a:prstGeom prst="rect">
            <a:avLst/>
          </a:prstGeom>
          <a:noFill/>
        </p:spPr>
        <p:txBody>
          <a:bodyPr wrap="square" rtlCol="0">
            <a:spAutoFit/>
          </a:bodyPr>
          <a:lstStyle/>
          <a:p>
            <a:r>
              <a:rPr lang="en-US" sz="1400" dirty="0"/>
              <a:t>Schiro et al. (2022), </a:t>
            </a:r>
            <a:r>
              <a:rPr lang="en-US" sz="1400" i="1" dirty="0"/>
              <a:t>Nat. Comm. in revision</a:t>
            </a:r>
          </a:p>
        </p:txBody>
      </p:sp>
    </p:spTree>
    <p:extLst>
      <p:ext uri="{BB962C8B-B14F-4D97-AF65-F5344CB8AC3E}">
        <p14:creationId xmlns:p14="http://schemas.microsoft.com/office/powerpoint/2010/main" val="34977172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28ACF4-6E30-6642-A934-F68DC064591F}"/>
              </a:ext>
            </a:extLst>
          </p:cNvPr>
          <p:cNvSpPr txBox="1"/>
          <p:nvPr/>
        </p:nvSpPr>
        <p:spPr>
          <a:xfrm>
            <a:off x="923164" y="2671792"/>
            <a:ext cx="9640111" cy="1077218"/>
          </a:xfrm>
          <a:prstGeom prst="rect">
            <a:avLst/>
          </a:prstGeom>
          <a:noFill/>
        </p:spPr>
        <p:txBody>
          <a:bodyPr wrap="square" rtlCol="0">
            <a:spAutoFit/>
          </a:bodyPr>
          <a:lstStyle/>
          <a:p>
            <a:r>
              <a:rPr lang="en-US" sz="3200" dirty="0"/>
              <a:t>What controls the subsidence rate and its changes under warming?</a:t>
            </a:r>
          </a:p>
        </p:txBody>
      </p:sp>
    </p:spTree>
    <p:extLst>
      <p:ext uri="{BB962C8B-B14F-4D97-AF65-F5344CB8AC3E}">
        <p14:creationId xmlns:p14="http://schemas.microsoft.com/office/powerpoint/2010/main" val="3783663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B72710D-C215-6A43-ADF4-B8D882436886}"/>
                  </a:ext>
                </a:extLst>
              </p:cNvPr>
              <p:cNvSpPr txBox="1"/>
              <p:nvPr/>
            </p:nvSpPr>
            <p:spPr>
              <a:xfrm>
                <a:off x="4129432" y="2853009"/>
                <a:ext cx="3715351" cy="1151982"/>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sSub>
                        <m:sSubPr>
                          <m:ctrlPr>
                            <a:rPr lang="en-US" sz="2400" i="1" smtClean="0">
                              <a:latin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𝜔</m:t>
                          </m:r>
                        </m:e>
                        <m:sub>
                          <m:r>
                            <a:rPr lang="en-US" sz="2400" b="0" i="1" smtClean="0">
                              <a:latin typeface="Cambria Math" panose="02040503050406030204" pitchFamily="18" charset="0"/>
                            </a:rPr>
                            <m:t>𝑑</m:t>
                          </m:r>
                        </m:sub>
                      </m:sSub>
                      <m:r>
                        <a:rPr lang="en-US" sz="2400" b="0" i="1" smtClean="0">
                          <a:latin typeface="Cambria Math" panose="02040503050406030204" pitchFamily="18" charset="0"/>
                          <a:ea typeface="Cambria Math" panose="02040503050406030204" pitchFamily="18" charset="0"/>
                        </a:rPr>
                        <m:t>∝</m:t>
                      </m:r>
                      <m:f>
                        <m:fPr>
                          <m:ctrlPr>
                            <a:rPr lang="en-US" sz="2400" b="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𝐹</m:t>
                              </m:r>
                            </m:e>
                            <m:sub>
                              <m:r>
                                <a:rPr lang="en-US" sz="2400" b="0" i="1" smtClean="0">
                                  <a:latin typeface="Cambria Math" panose="02040503050406030204" pitchFamily="18" charset="0"/>
                                </a:rPr>
                                <m:t>𝑎𝑡𝑚</m:t>
                              </m:r>
                              <m:r>
                                <a:rPr lang="en-US" sz="2400" b="0" i="1" smtClean="0">
                                  <a:latin typeface="Cambria Math" panose="02040503050406030204" pitchFamily="18" charset="0"/>
                                </a:rPr>
                                <m:t>,</m:t>
                              </m:r>
                              <m:r>
                                <a:rPr lang="en-US" sz="2400" b="0" i="1" smtClean="0">
                                  <a:latin typeface="Cambria Math" panose="02040503050406030204" pitchFamily="18" charset="0"/>
                                </a:rPr>
                                <m:t>𝑑</m:t>
                              </m:r>
                            </m:sub>
                          </m:sSub>
                        </m:num>
                        <m:den>
                          <m:sSub>
                            <m:sSubPr>
                              <m:ctrlPr>
                                <a:rPr lang="en-US" sz="2400" b="0" i="1" smtClean="0">
                                  <a:latin typeface="Cambria Math" panose="02040503050406030204" pitchFamily="18" charset="0"/>
                                </a:rPr>
                              </m:ctrlPr>
                            </m:sSubPr>
                            <m:e>
                              <m:r>
                                <a:rPr lang="en-US" sz="2400" i="1">
                                  <a:latin typeface="Cambria Math" panose="02040503050406030204" pitchFamily="18" charset="0"/>
                                </a:rPr>
                                <m:t>𝑆</m:t>
                              </m:r>
                            </m:e>
                            <m:sub>
                              <m:r>
                                <a:rPr lang="en-US" sz="2400" b="0" i="1" smtClean="0">
                                  <a:latin typeface="Cambria Math" panose="02040503050406030204" pitchFamily="18" charset="0"/>
                                </a:rPr>
                                <m:t>𝑑</m:t>
                              </m:r>
                            </m:sub>
                          </m:sSub>
                        </m:den>
                      </m:f>
                    </m:oMath>
                  </m:oMathPara>
                </a14:m>
                <a:endParaRPr lang="en-US" sz="2000" b="0" dirty="0"/>
              </a:p>
              <a:p>
                <a:pPr algn="ctr"/>
                <a:endParaRPr lang="en-US" sz="2000" dirty="0"/>
              </a:p>
            </p:txBody>
          </p:sp>
        </mc:Choice>
        <mc:Fallback xmlns="">
          <p:sp>
            <p:nvSpPr>
              <p:cNvPr id="3" name="TextBox 2">
                <a:extLst>
                  <a:ext uri="{FF2B5EF4-FFF2-40B4-BE49-F238E27FC236}">
                    <a16:creationId xmlns:a16="http://schemas.microsoft.com/office/drawing/2014/main" id="{0B72710D-C215-6A43-ADF4-B8D882436886}"/>
                  </a:ext>
                </a:extLst>
              </p:cNvPr>
              <p:cNvSpPr txBox="1">
                <a:spLocks noRot="1" noChangeAspect="1" noMove="1" noResize="1" noEditPoints="1" noAdjustHandles="1" noChangeArrowheads="1" noChangeShapeType="1" noTextEdit="1"/>
              </p:cNvSpPr>
              <p:nvPr/>
            </p:nvSpPr>
            <p:spPr>
              <a:xfrm>
                <a:off x="4129432" y="2853009"/>
                <a:ext cx="3715351" cy="115198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2AC4A5B-911A-8D42-BEBB-49FB48CF481E}"/>
                  </a:ext>
                </a:extLst>
              </p:cNvPr>
              <p:cNvSpPr txBox="1"/>
              <p:nvPr/>
            </p:nvSpPr>
            <p:spPr>
              <a:xfrm>
                <a:off x="1495973" y="928713"/>
                <a:ext cx="9200056" cy="1585883"/>
              </a:xfrm>
              <a:prstGeom prst="rect">
                <a:avLst/>
              </a:prstGeom>
              <a:noFill/>
            </p:spPr>
            <p:txBody>
              <a:bodyPr wrap="square">
                <a:spAutoFit/>
              </a:bodyPr>
              <a:lstStyle/>
              <a:p>
                <a:pPr algn="ctr"/>
                <a:r>
                  <a:rPr lang="en-US" sz="2400" dirty="0">
                    <a:effectLst/>
                  </a:rPr>
                  <a:t>In the absence of horizontal temperature gradients </a:t>
                </a:r>
                <a:r>
                  <a:rPr lang="en-US" sz="2400" dirty="0"/>
                  <a:t>or other diabatic sources, the energy balance of the free troposphere is between the radiative cooling rate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𝐹</m:t>
                        </m:r>
                      </m:e>
                      <m:sub>
                        <m:r>
                          <a:rPr lang="en-US" sz="2400" i="1">
                            <a:latin typeface="Cambria Math" panose="02040503050406030204" pitchFamily="18" charset="0"/>
                          </a:rPr>
                          <m:t>𝑎𝑡𝑚</m:t>
                        </m:r>
                        <m:r>
                          <a:rPr lang="en-US" sz="2400" b="0" i="1" smtClean="0">
                            <a:latin typeface="Cambria Math" panose="02040503050406030204" pitchFamily="18" charset="0"/>
                          </a:rPr>
                          <m:t>,</m:t>
                        </m:r>
                        <m:r>
                          <a:rPr lang="en-US" sz="2400" b="0" i="1" smtClean="0">
                            <a:latin typeface="Cambria Math" panose="02040503050406030204" pitchFamily="18" charset="0"/>
                          </a:rPr>
                          <m:t>𝑑</m:t>
                        </m:r>
                      </m:sub>
                    </m:sSub>
                  </m:oMath>
                </a14:m>
                <a:r>
                  <a:rPr lang="en-US" sz="2400" dirty="0"/>
                  <a:t>) and the adiabatic warming by subsiding motions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𝜔</m:t>
                        </m:r>
                      </m:e>
                      <m:sub>
                        <m:r>
                          <a:rPr lang="en-US" sz="2400" i="1">
                            <a:latin typeface="Cambria Math" panose="02040503050406030204" pitchFamily="18" charset="0"/>
                          </a:rPr>
                          <m:t>𝑑</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𝑆</m:t>
                        </m:r>
                      </m:e>
                      <m:sub>
                        <m:r>
                          <a:rPr lang="en-US" sz="2400" i="1">
                            <a:latin typeface="Cambria Math" panose="02040503050406030204" pitchFamily="18" charset="0"/>
                          </a:rPr>
                          <m:t>𝑑</m:t>
                        </m:r>
                      </m:sub>
                    </m:sSub>
                  </m:oMath>
                </a14:m>
                <a:r>
                  <a:rPr lang="en-US" sz="2400" dirty="0"/>
                  <a:t>) in the descent regions of the tropics. </a:t>
                </a:r>
              </a:p>
            </p:txBody>
          </p:sp>
        </mc:Choice>
        <mc:Fallback xmlns="">
          <p:sp>
            <p:nvSpPr>
              <p:cNvPr id="5" name="TextBox 4">
                <a:extLst>
                  <a:ext uri="{FF2B5EF4-FFF2-40B4-BE49-F238E27FC236}">
                    <a16:creationId xmlns:a16="http://schemas.microsoft.com/office/drawing/2014/main" id="{12AC4A5B-911A-8D42-BEBB-49FB48CF481E}"/>
                  </a:ext>
                </a:extLst>
              </p:cNvPr>
              <p:cNvSpPr txBox="1">
                <a:spLocks noRot="1" noChangeAspect="1" noMove="1" noResize="1" noEditPoints="1" noAdjustHandles="1" noChangeArrowheads="1" noChangeShapeType="1" noTextEdit="1"/>
              </p:cNvSpPr>
              <p:nvPr/>
            </p:nvSpPr>
            <p:spPr>
              <a:xfrm>
                <a:off x="1495973" y="928713"/>
                <a:ext cx="9200056" cy="1585883"/>
              </a:xfrm>
              <a:prstGeom prst="rect">
                <a:avLst/>
              </a:prstGeom>
              <a:blipFill>
                <a:blip r:embed="rId4"/>
                <a:stretch>
                  <a:fillRect l="-413" t="-2381" r="-1377" b="-7937"/>
                </a:stretch>
              </a:blipFill>
            </p:spPr>
            <p:txBody>
              <a:bodyPr/>
              <a:lstStyle/>
              <a:p>
                <a:r>
                  <a:rPr lang="en-US">
                    <a:noFill/>
                  </a:rPr>
                  <a:t> </a:t>
                </a:r>
              </a:p>
            </p:txBody>
          </p:sp>
        </mc:Fallback>
      </mc:AlternateContent>
    </p:spTree>
    <p:extLst>
      <p:ext uri="{BB962C8B-B14F-4D97-AF65-F5344CB8AC3E}">
        <p14:creationId xmlns:p14="http://schemas.microsoft.com/office/powerpoint/2010/main" val="20910111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462F309-E9CC-2C4D-A129-F62358D30CAA}"/>
              </a:ext>
            </a:extLst>
          </p:cNvPr>
          <p:cNvSpPr txBox="1"/>
          <p:nvPr/>
        </p:nvSpPr>
        <p:spPr>
          <a:xfrm>
            <a:off x="1937680" y="4086773"/>
            <a:ext cx="8524775" cy="1015663"/>
          </a:xfrm>
          <a:prstGeom prst="rect">
            <a:avLst/>
          </a:prstGeom>
          <a:noFill/>
        </p:spPr>
        <p:txBody>
          <a:bodyPr wrap="square" rtlCol="0">
            <a:spAutoFit/>
          </a:bodyPr>
          <a:lstStyle/>
          <a:p>
            <a:pPr algn="ctr"/>
            <a:r>
              <a:rPr lang="en-US" sz="2000" dirty="0"/>
              <a:t>Increase radiative cooling, increase subsidence.</a:t>
            </a:r>
          </a:p>
          <a:p>
            <a:pPr algn="ctr"/>
            <a:endParaRPr lang="en-US" sz="2000" dirty="0"/>
          </a:p>
          <a:p>
            <a:pPr algn="ctr"/>
            <a:r>
              <a:rPr lang="en-US" sz="2000" dirty="0"/>
              <a:t>Decrease tropospheric stability, increase subsidence.</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EB7284C-CB1F-0448-AADF-528729C8538D}"/>
                  </a:ext>
                </a:extLst>
              </p:cNvPr>
              <p:cNvSpPr txBox="1"/>
              <p:nvPr/>
            </p:nvSpPr>
            <p:spPr>
              <a:xfrm>
                <a:off x="1495973" y="928713"/>
                <a:ext cx="9200056" cy="1585883"/>
              </a:xfrm>
              <a:prstGeom prst="rect">
                <a:avLst/>
              </a:prstGeom>
              <a:noFill/>
            </p:spPr>
            <p:txBody>
              <a:bodyPr wrap="square">
                <a:spAutoFit/>
              </a:bodyPr>
              <a:lstStyle/>
              <a:p>
                <a:pPr algn="ctr"/>
                <a:r>
                  <a:rPr lang="en-US" sz="2400" dirty="0">
                    <a:effectLst/>
                  </a:rPr>
                  <a:t>In the absence of horizontal temperature gradients </a:t>
                </a:r>
                <a:r>
                  <a:rPr lang="en-US" sz="2400" dirty="0"/>
                  <a:t>or other diabatic sources, the energy balance of the free troposphere is between the radiative cooling rate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𝐹</m:t>
                        </m:r>
                      </m:e>
                      <m:sub>
                        <m:r>
                          <a:rPr lang="en-US" sz="2400" i="1">
                            <a:latin typeface="Cambria Math" panose="02040503050406030204" pitchFamily="18" charset="0"/>
                          </a:rPr>
                          <m:t>𝑎𝑡𝑚</m:t>
                        </m:r>
                        <m:r>
                          <a:rPr lang="en-US" sz="2400" b="0" i="1" smtClean="0">
                            <a:latin typeface="Cambria Math" panose="02040503050406030204" pitchFamily="18" charset="0"/>
                          </a:rPr>
                          <m:t>,</m:t>
                        </m:r>
                        <m:r>
                          <a:rPr lang="en-US" sz="2400" b="0" i="1" smtClean="0">
                            <a:latin typeface="Cambria Math" panose="02040503050406030204" pitchFamily="18" charset="0"/>
                          </a:rPr>
                          <m:t>𝑑</m:t>
                        </m:r>
                      </m:sub>
                    </m:sSub>
                  </m:oMath>
                </a14:m>
                <a:r>
                  <a:rPr lang="en-US" sz="2400" dirty="0"/>
                  <a:t>) and the adiabatic warming by subsiding motions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𝜔</m:t>
                        </m:r>
                      </m:e>
                      <m:sub>
                        <m:r>
                          <a:rPr lang="en-US" sz="2400" i="1">
                            <a:latin typeface="Cambria Math" panose="02040503050406030204" pitchFamily="18" charset="0"/>
                          </a:rPr>
                          <m:t>𝑑</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𝑆</m:t>
                        </m:r>
                      </m:e>
                      <m:sub>
                        <m:r>
                          <a:rPr lang="en-US" sz="2400" i="1">
                            <a:latin typeface="Cambria Math" panose="02040503050406030204" pitchFamily="18" charset="0"/>
                          </a:rPr>
                          <m:t>𝑑</m:t>
                        </m:r>
                      </m:sub>
                    </m:sSub>
                  </m:oMath>
                </a14:m>
                <a:r>
                  <a:rPr lang="en-US" sz="2400" dirty="0"/>
                  <a:t>) in the descent regions of the tropics. </a:t>
                </a:r>
              </a:p>
            </p:txBody>
          </p:sp>
        </mc:Choice>
        <mc:Fallback xmlns="">
          <p:sp>
            <p:nvSpPr>
              <p:cNvPr id="6" name="TextBox 5">
                <a:extLst>
                  <a:ext uri="{FF2B5EF4-FFF2-40B4-BE49-F238E27FC236}">
                    <a16:creationId xmlns:a16="http://schemas.microsoft.com/office/drawing/2014/main" id="{EEB7284C-CB1F-0448-AADF-528729C8538D}"/>
                  </a:ext>
                </a:extLst>
              </p:cNvPr>
              <p:cNvSpPr txBox="1">
                <a:spLocks noRot="1" noChangeAspect="1" noMove="1" noResize="1" noEditPoints="1" noAdjustHandles="1" noChangeArrowheads="1" noChangeShapeType="1" noTextEdit="1"/>
              </p:cNvSpPr>
              <p:nvPr/>
            </p:nvSpPr>
            <p:spPr>
              <a:xfrm>
                <a:off x="1495973" y="928713"/>
                <a:ext cx="9200056" cy="1585883"/>
              </a:xfrm>
              <a:prstGeom prst="rect">
                <a:avLst/>
              </a:prstGeom>
              <a:blipFill>
                <a:blip r:embed="rId3"/>
                <a:stretch>
                  <a:fillRect l="-413" t="-2381" r="-1377" b="-79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4683078-8FEA-B240-B3E5-1953267156B3}"/>
                  </a:ext>
                </a:extLst>
              </p:cNvPr>
              <p:cNvSpPr txBox="1"/>
              <p:nvPr/>
            </p:nvSpPr>
            <p:spPr>
              <a:xfrm>
                <a:off x="4129432" y="2853009"/>
                <a:ext cx="3715351" cy="1151982"/>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sSub>
                        <m:sSubPr>
                          <m:ctrlPr>
                            <a:rPr lang="en-US" sz="2400" i="1" smtClean="0">
                              <a:latin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𝜔</m:t>
                          </m:r>
                        </m:e>
                        <m:sub>
                          <m:r>
                            <a:rPr lang="en-US" sz="2400" b="0" i="1" smtClean="0">
                              <a:latin typeface="Cambria Math" panose="02040503050406030204" pitchFamily="18" charset="0"/>
                            </a:rPr>
                            <m:t>𝑑</m:t>
                          </m:r>
                        </m:sub>
                      </m:sSub>
                      <m:r>
                        <a:rPr lang="en-US" sz="2400" b="0" i="1" smtClean="0">
                          <a:latin typeface="Cambria Math" panose="02040503050406030204" pitchFamily="18" charset="0"/>
                          <a:ea typeface="Cambria Math" panose="02040503050406030204" pitchFamily="18" charset="0"/>
                        </a:rPr>
                        <m:t>∝</m:t>
                      </m:r>
                      <m:f>
                        <m:fPr>
                          <m:ctrlPr>
                            <a:rPr lang="en-US" sz="2400" b="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𝐹</m:t>
                              </m:r>
                            </m:e>
                            <m:sub>
                              <m:r>
                                <a:rPr lang="en-US" sz="2400" b="0" i="1" smtClean="0">
                                  <a:latin typeface="Cambria Math" panose="02040503050406030204" pitchFamily="18" charset="0"/>
                                </a:rPr>
                                <m:t>𝑎𝑡𝑚</m:t>
                              </m:r>
                              <m:r>
                                <a:rPr lang="en-US" sz="2400" b="0" i="1" smtClean="0">
                                  <a:latin typeface="Cambria Math" panose="02040503050406030204" pitchFamily="18" charset="0"/>
                                </a:rPr>
                                <m:t>,</m:t>
                              </m:r>
                              <m:r>
                                <a:rPr lang="en-US" sz="2400" b="0" i="1" smtClean="0">
                                  <a:latin typeface="Cambria Math" panose="02040503050406030204" pitchFamily="18" charset="0"/>
                                </a:rPr>
                                <m:t>𝑑</m:t>
                              </m:r>
                            </m:sub>
                          </m:sSub>
                        </m:num>
                        <m:den>
                          <m:sSub>
                            <m:sSubPr>
                              <m:ctrlPr>
                                <a:rPr lang="en-US" sz="2400" b="0" i="1" smtClean="0">
                                  <a:latin typeface="Cambria Math" panose="02040503050406030204" pitchFamily="18" charset="0"/>
                                </a:rPr>
                              </m:ctrlPr>
                            </m:sSubPr>
                            <m:e>
                              <m:r>
                                <a:rPr lang="en-US" sz="2400" i="1">
                                  <a:latin typeface="Cambria Math" panose="02040503050406030204" pitchFamily="18" charset="0"/>
                                </a:rPr>
                                <m:t>𝑆</m:t>
                              </m:r>
                            </m:e>
                            <m:sub>
                              <m:r>
                                <a:rPr lang="en-US" sz="2400" b="0" i="1" smtClean="0">
                                  <a:latin typeface="Cambria Math" panose="02040503050406030204" pitchFamily="18" charset="0"/>
                                </a:rPr>
                                <m:t>𝑑</m:t>
                              </m:r>
                            </m:sub>
                          </m:sSub>
                        </m:den>
                      </m:f>
                    </m:oMath>
                  </m:oMathPara>
                </a14:m>
                <a:endParaRPr lang="en-US" sz="2000" b="0" dirty="0"/>
              </a:p>
              <a:p>
                <a:pPr algn="ctr"/>
                <a:endParaRPr lang="en-US" sz="2000" dirty="0"/>
              </a:p>
            </p:txBody>
          </p:sp>
        </mc:Choice>
        <mc:Fallback xmlns="">
          <p:sp>
            <p:nvSpPr>
              <p:cNvPr id="7" name="TextBox 6">
                <a:extLst>
                  <a:ext uri="{FF2B5EF4-FFF2-40B4-BE49-F238E27FC236}">
                    <a16:creationId xmlns:a16="http://schemas.microsoft.com/office/drawing/2014/main" id="{24683078-8FEA-B240-B3E5-1953267156B3}"/>
                  </a:ext>
                </a:extLst>
              </p:cNvPr>
              <p:cNvSpPr txBox="1">
                <a:spLocks noRot="1" noChangeAspect="1" noMove="1" noResize="1" noEditPoints="1" noAdjustHandles="1" noChangeArrowheads="1" noChangeShapeType="1" noTextEdit="1"/>
              </p:cNvSpPr>
              <p:nvPr/>
            </p:nvSpPr>
            <p:spPr>
              <a:xfrm>
                <a:off x="4129432" y="2853009"/>
                <a:ext cx="3715351" cy="1151982"/>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785539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87E3AED-C9F2-144A-B040-1A6C2D52632B}"/>
                  </a:ext>
                </a:extLst>
              </p:cNvPr>
              <p:cNvSpPr txBox="1"/>
              <p:nvPr/>
            </p:nvSpPr>
            <p:spPr>
              <a:xfrm>
                <a:off x="1495973" y="928713"/>
                <a:ext cx="9200056" cy="1585883"/>
              </a:xfrm>
              <a:prstGeom prst="rect">
                <a:avLst/>
              </a:prstGeom>
              <a:noFill/>
            </p:spPr>
            <p:txBody>
              <a:bodyPr wrap="square">
                <a:spAutoFit/>
              </a:bodyPr>
              <a:lstStyle/>
              <a:p>
                <a:pPr algn="ctr"/>
                <a:r>
                  <a:rPr lang="en-US" sz="2400" dirty="0">
                    <a:effectLst/>
                  </a:rPr>
                  <a:t>In the absence of horizontal temperature gradients </a:t>
                </a:r>
                <a:r>
                  <a:rPr lang="en-US" sz="2400" dirty="0"/>
                  <a:t>or other diabatic sources, the energy balance of the free troposphere is between the radiative cooling rate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𝐹</m:t>
                        </m:r>
                      </m:e>
                      <m:sub>
                        <m:r>
                          <a:rPr lang="en-US" sz="2400" i="1">
                            <a:latin typeface="Cambria Math" panose="02040503050406030204" pitchFamily="18" charset="0"/>
                          </a:rPr>
                          <m:t>𝑎𝑡𝑚</m:t>
                        </m:r>
                        <m:r>
                          <a:rPr lang="en-US" sz="2400" b="0" i="1" smtClean="0">
                            <a:latin typeface="Cambria Math" panose="02040503050406030204" pitchFamily="18" charset="0"/>
                          </a:rPr>
                          <m:t>,</m:t>
                        </m:r>
                        <m:r>
                          <a:rPr lang="en-US" sz="2400" b="0" i="1" smtClean="0">
                            <a:latin typeface="Cambria Math" panose="02040503050406030204" pitchFamily="18" charset="0"/>
                          </a:rPr>
                          <m:t>𝑑</m:t>
                        </m:r>
                      </m:sub>
                    </m:sSub>
                  </m:oMath>
                </a14:m>
                <a:r>
                  <a:rPr lang="en-US" sz="2400" dirty="0"/>
                  <a:t>) and the adiabatic warming by subsiding motions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𝜔</m:t>
                        </m:r>
                      </m:e>
                      <m:sub>
                        <m:r>
                          <a:rPr lang="en-US" sz="2400" i="1">
                            <a:latin typeface="Cambria Math" panose="02040503050406030204" pitchFamily="18" charset="0"/>
                          </a:rPr>
                          <m:t>𝑑</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𝑆</m:t>
                        </m:r>
                      </m:e>
                      <m:sub>
                        <m:r>
                          <a:rPr lang="en-US" sz="2400" i="1">
                            <a:latin typeface="Cambria Math" panose="02040503050406030204" pitchFamily="18" charset="0"/>
                          </a:rPr>
                          <m:t>𝑑</m:t>
                        </m:r>
                      </m:sub>
                    </m:sSub>
                  </m:oMath>
                </a14:m>
                <a:r>
                  <a:rPr lang="en-US" sz="2400" dirty="0"/>
                  <a:t>) in the descent regions of the tropics. </a:t>
                </a:r>
              </a:p>
            </p:txBody>
          </p:sp>
        </mc:Choice>
        <mc:Fallback xmlns="">
          <p:sp>
            <p:nvSpPr>
              <p:cNvPr id="2" name="TextBox 1">
                <a:extLst>
                  <a:ext uri="{FF2B5EF4-FFF2-40B4-BE49-F238E27FC236}">
                    <a16:creationId xmlns:a16="http://schemas.microsoft.com/office/drawing/2014/main" id="{687E3AED-C9F2-144A-B040-1A6C2D52632B}"/>
                  </a:ext>
                </a:extLst>
              </p:cNvPr>
              <p:cNvSpPr txBox="1">
                <a:spLocks noRot="1" noChangeAspect="1" noMove="1" noResize="1" noEditPoints="1" noAdjustHandles="1" noChangeArrowheads="1" noChangeShapeType="1" noTextEdit="1"/>
              </p:cNvSpPr>
              <p:nvPr/>
            </p:nvSpPr>
            <p:spPr>
              <a:xfrm>
                <a:off x="1495973" y="928713"/>
                <a:ext cx="9200056" cy="1585883"/>
              </a:xfrm>
              <a:prstGeom prst="rect">
                <a:avLst/>
              </a:prstGeom>
              <a:blipFill>
                <a:blip r:embed="rId3"/>
                <a:stretch>
                  <a:fillRect l="-413" t="-2381" r="-1377" b="-793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E462F309-E9CC-2C4D-A129-F62358D30CAA}"/>
                  </a:ext>
                </a:extLst>
              </p:cNvPr>
              <p:cNvSpPr txBox="1"/>
              <p:nvPr/>
            </p:nvSpPr>
            <p:spPr>
              <a:xfrm>
                <a:off x="1833612" y="4345143"/>
                <a:ext cx="8524775" cy="2286267"/>
              </a:xfrm>
              <a:prstGeom prst="rect">
                <a:avLst/>
              </a:prstGeom>
              <a:noFill/>
            </p:spPr>
            <p:txBody>
              <a:bodyPr wrap="square" rtlCol="0">
                <a:spAutoFit/>
              </a:bodyPr>
              <a:lstStyle/>
              <a:p>
                <a:pPr algn="ctr"/>
                <a:r>
                  <a:rPr lang="en-US" sz="2000" dirty="0"/>
                  <a:t>Increase </a:t>
                </a:r>
                <a14:m>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rPr>
                          <m:t>𝑑</m:t>
                        </m:r>
                        <m:sSub>
                          <m:sSubPr>
                            <m:ctrlPr>
                              <a:rPr lang="en-US" sz="2000" i="1">
                                <a:latin typeface="Cambria Math" panose="02040503050406030204" pitchFamily="18" charset="0"/>
                              </a:rPr>
                            </m:ctrlPr>
                          </m:sSubPr>
                          <m:e>
                            <m:r>
                              <a:rPr lang="en-US" sz="2000" i="1">
                                <a:latin typeface="Cambria Math" panose="02040503050406030204" pitchFamily="18" charset="0"/>
                              </a:rPr>
                              <m:t>𝐹</m:t>
                            </m:r>
                          </m:e>
                          <m:sub>
                            <m:r>
                              <a:rPr lang="en-US" sz="2000" i="1">
                                <a:latin typeface="Cambria Math" panose="02040503050406030204" pitchFamily="18" charset="0"/>
                              </a:rPr>
                              <m:t>𝑎𝑡𝑚</m:t>
                            </m:r>
                          </m:sub>
                        </m:sSub>
                      </m:num>
                      <m:den>
                        <m:r>
                          <a:rPr lang="en-US" sz="2000" i="1">
                            <a:latin typeface="Cambria Math" panose="02040503050406030204" pitchFamily="18" charset="0"/>
                          </a:rPr>
                          <m:t>𝑑</m:t>
                        </m:r>
                        <m:sSub>
                          <m:sSubPr>
                            <m:ctrlPr>
                              <a:rPr lang="en-US" sz="2000" i="1">
                                <a:latin typeface="Cambria Math" panose="02040503050406030204" pitchFamily="18" charset="0"/>
                              </a:rPr>
                            </m:ctrlPr>
                          </m:sSubPr>
                          <m:e>
                            <m:r>
                              <a:rPr lang="en-US" sz="2000" i="1">
                                <a:latin typeface="Cambria Math" panose="02040503050406030204" pitchFamily="18" charset="0"/>
                              </a:rPr>
                              <m:t>𝑇</m:t>
                            </m:r>
                          </m:e>
                          <m:sub>
                            <m:r>
                              <a:rPr lang="en-US" sz="2000" i="1">
                                <a:latin typeface="Cambria Math" panose="02040503050406030204" pitchFamily="18" charset="0"/>
                              </a:rPr>
                              <m:t>𝑠</m:t>
                            </m:r>
                          </m:sub>
                        </m:sSub>
                      </m:den>
                    </m:f>
                  </m:oMath>
                </a14:m>
                <a:r>
                  <a:rPr lang="en-US" sz="2000" dirty="0"/>
                  <a:t>, </a:t>
                </a:r>
                <a14:m>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rPr>
                          <m:t>𝑑</m:t>
                        </m:r>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𝜔</m:t>
                            </m:r>
                          </m:e>
                          <m:sub>
                            <m:r>
                              <a:rPr lang="en-US" sz="2000" i="1">
                                <a:latin typeface="Cambria Math" panose="02040503050406030204" pitchFamily="18" charset="0"/>
                              </a:rPr>
                              <m:t>𝑑</m:t>
                            </m:r>
                          </m:sub>
                        </m:sSub>
                      </m:num>
                      <m:den>
                        <m:r>
                          <a:rPr lang="en-US" sz="2000" i="1">
                            <a:latin typeface="Cambria Math" panose="02040503050406030204" pitchFamily="18" charset="0"/>
                          </a:rPr>
                          <m:t>𝑑</m:t>
                        </m:r>
                        <m:sSub>
                          <m:sSubPr>
                            <m:ctrlPr>
                              <a:rPr lang="en-US" sz="2000" i="1">
                                <a:latin typeface="Cambria Math" panose="02040503050406030204" pitchFamily="18" charset="0"/>
                              </a:rPr>
                            </m:ctrlPr>
                          </m:sSubPr>
                          <m:e>
                            <m:r>
                              <a:rPr lang="en-US" sz="2000" i="1">
                                <a:latin typeface="Cambria Math" panose="02040503050406030204" pitchFamily="18" charset="0"/>
                              </a:rPr>
                              <m:t>𝑇</m:t>
                            </m:r>
                          </m:e>
                          <m:sub>
                            <m:r>
                              <a:rPr lang="en-US" sz="2000" i="1">
                                <a:latin typeface="Cambria Math" panose="02040503050406030204" pitchFamily="18" charset="0"/>
                              </a:rPr>
                              <m:t>𝑠</m:t>
                            </m:r>
                          </m:sub>
                        </m:sSub>
                      </m:den>
                    </m:f>
                  </m:oMath>
                </a14:m>
                <a:r>
                  <a:rPr lang="en-US" sz="2000" dirty="0"/>
                  <a:t> becomes less negative (subsidence reduces less, stronger circulations preserved)</a:t>
                </a:r>
              </a:p>
              <a:p>
                <a:pPr algn="ctr"/>
                <a:endParaRPr lang="en-US" sz="2000" dirty="0"/>
              </a:p>
              <a:p>
                <a:pPr algn="ctr"/>
                <a:r>
                  <a:rPr lang="en-US" sz="2000" u="sng" dirty="0"/>
                  <a:t>Decrease </a:t>
                </a:r>
                <a14:m>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rPr>
                          <m:t>𝑑𝑆</m:t>
                        </m:r>
                      </m:num>
                      <m:den>
                        <m:r>
                          <a:rPr lang="en-US" sz="2000" i="1">
                            <a:latin typeface="Cambria Math" panose="02040503050406030204" pitchFamily="18" charset="0"/>
                          </a:rPr>
                          <m:t>𝑑</m:t>
                        </m:r>
                        <m:sSub>
                          <m:sSubPr>
                            <m:ctrlPr>
                              <a:rPr lang="en-US" sz="2000" i="1">
                                <a:latin typeface="Cambria Math" panose="02040503050406030204" pitchFamily="18" charset="0"/>
                              </a:rPr>
                            </m:ctrlPr>
                          </m:sSubPr>
                          <m:e>
                            <m:r>
                              <a:rPr lang="en-US" sz="2000" i="1">
                                <a:latin typeface="Cambria Math" panose="02040503050406030204" pitchFamily="18" charset="0"/>
                              </a:rPr>
                              <m:t>𝑇</m:t>
                            </m:r>
                          </m:e>
                          <m:sub>
                            <m:r>
                              <a:rPr lang="en-US" sz="2000" i="1">
                                <a:latin typeface="Cambria Math" panose="02040503050406030204" pitchFamily="18" charset="0"/>
                              </a:rPr>
                              <m:t>𝑠</m:t>
                            </m:r>
                          </m:sub>
                        </m:sSub>
                      </m:den>
                    </m:f>
                  </m:oMath>
                </a14:m>
                <a:r>
                  <a:rPr lang="en-US" sz="1600" dirty="0"/>
                  <a:t>, </a:t>
                </a:r>
                <a14:m>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rPr>
                          <m:t>𝑑</m:t>
                        </m:r>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𝜔</m:t>
                            </m:r>
                          </m:e>
                          <m:sub>
                            <m:r>
                              <a:rPr lang="en-US" sz="2000" i="1">
                                <a:latin typeface="Cambria Math" panose="02040503050406030204" pitchFamily="18" charset="0"/>
                              </a:rPr>
                              <m:t>𝑑</m:t>
                            </m:r>
                          </m:sub>
                        </m:sSub>
                      </m:num>
                      <m:den>
                        <m:r>
                          <a:rPr lang="en-US" sz="2000" i="1">
                            <a:latin typeface="Cambria Math" panose="02040503050406030204" pitchFamily="18" charset="0"/>
                          </a:rPr>
                          <m:t>𝑑</m:t>
                        </m:r>
                        <m:sSub>
                          <m:sSubPr>
                            <m:ctrlPr>
                              <a:rPr lang="en-US" sz="2000" i="1">
                                <a:latin typeface="Cambria Math" panose="02040503050406030204" pitchFamily="18" charset="0"/>
                              </a:rPr>
                            </m:ctrlPr>
                          </m:sSubPr>
                          <m:e>
                            <m:r>
                              <a:rPr lang="en-US" sz="2000" i="1">
                                <a:latin typeface="Cambria Math" panose="02040503050406030204" pitchFamily="18" charset="0"/>
                              </a:rPr>
                              <m:t>𝑇</m:t>
                            </m:r>
                          </m:e>
                          <m:sub>
                            <m:r>
                              <a:rPr lang="en-US" sz="2000" i="1">
                                <a:latin typeface="Cambria Math" panose="02040503050406030204" pitchFamily="18" charset="0"/>
                              </a:rPr>
                              <m:t>𝑠</m:t>
                            </m:r>
                          </m:sub>
                        </m:sSub>
                      </m:den>
                    </m:f>
                  </m:oMath>
                </a14:m>
                <a:r>
                  <a:rPr lang="en-US" sz="2000" dirty="0"/>
                  <a:t> becomes less negative </a:t>
                </a:r>
              </a:p>
              <a:p>
                <a:pPr algn="ctr"/>
                <a:endParaRPr lang="en-US" sz="2000" dirty="0"/>
              </a:p>
              <a:p>
                <a:pPr algn="ctr"/>
                <a:endParaRPr lang="en-US" sz="2000" dirty="0"/>
              </a:p>
            </p:txBody>
          </p:sp>
        </mc:Choice>
        <mc:Fallback>
          <p:sp>
            <p:nvSpPr>
              <p:cNvPr id="4" name="TextBox 3">
                <a:extLst>
                  <a:ext uri="{FF2B5EF4-FFF2-40B4-BE49-F238E27FC236}">
                    <a16:creationId xmlns:a16="http://schemas.microsoft.com/office/drawing/2014/main" id="{E462F309-E9CC-2C4D-A129-F62358D30CAA}"/>
                  </a:ext>
                </a:extLst>
              </p:cNvPr>
              <p:cNvSpPr txBox="1">
                <a:spLocks noRot="1" noChangeAspect="1" noMove="1" noResize="1" noEditPoints="1" noAdjustHandles="1" noChangeArrowheads="1" noChangeShapeType="1" noTextEdit="1"/>
              </p:cNvSpPr>
              <p:nvPr/>
            </p:nvSpPr>
            <p:spPr>
              <a:xfrm>
                <a:off x="1833612" y="4345143"/>
                <a:ext cx="8524775" cy="2286267"/>
              </a:xfrm>
              <a:prstGeom prst="rect">
                <a:avLst/>
              </a:prstGeom>
              <a:blipFill>
                <a:blip r:embed="rId4"/>
                <a:stretch>
                  <a:fillRect r="-4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829A88D-8AFE-DF46-8974-F83E277ADCBD}"/>
                  </a:ext>
                </a:extLst>
              </p:cNvPr>
              <p:cNvSpPr txBox="1"/>
              <p:nvPr/>
            </p:nvSpPr>
            <p:spPr>
              <a:xfrm>
                <a:off x="3570287" y="2443970"/>
                <a:ext cx="5051427" cy="1690719"/>
              </a:xfrm>
              <a:prstGeom prst="rect">
                <a:avLst/>
              </a:prstGeom>
              <a:noFill/>
            </p:spPr>
            <p:txBody>
              <a:bodyPr wrap="square" rtlCol="0">
                <a:spAutoFit/>
              </a:bodyPr>
              <a:lstStyle/>
              <a:p>
                <a:pPr algn="ctr"/>
                <a:endParaRPr lang="en-US" sz="2000" b="0" dirty="0"/>
              </a:p>
              <a:p>
                <a:pPr algn="ctr"/>
                <a:endParaRPr lang="en-US" sz="2000" b="0" dirty="0"/>
              </a:p>
              <a:p>
                <a:pPr algn="ctr"/>
                <a14:m>
                  <m:oMath xmlns:m="http://schemas.openxmlformats.org/officeDocument/2006/math">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m:t>
                        </m:r>
                      </m:num>
                      <m:den>
                        <m:sSub>
                          <m:sSubPr>
                            <m:ctrlPr>
                              <a:rPr lang="en-US" sz="2800" i="1" smtClean="0">
                                <a:latin typeface="Cambria Math" panose="02040503050406030204" pitchFamily="18" charset="0"/>
                              </a:rPr>
                            </m:ctrlPr>
                          </m:sSubPr>
                          <m:e>
                            <m:r>
                              <a:rPr lang="en-US" sz="2800" i="1" smtClean="0">
                                <a:latin typeface="Cambria Math" panose="02040503050406030204" pitchFamily="18" charset="0"/>
                                <a:ea typeface="Cambria Math" panose="02040503050406030204" pitchFamily="18" charset="0"/>
                              </a:rPr>
                              <m:t>𝜔</m:t>
                            </m:r>
                          </m:e>
                          <m:sub>
                            <m:r>
                              <a:rPr lang="en-US" sz="2800" b="0" i="1" smtClean="0">
                                <a:latin typeface="Cambria Math" panose="02040503050406030204" pitchFamily="18" charset="0"/>
                              </a:rPr>
                              <m:t>𝑑</m:t>
                            </m:r>
                          </m:sub>
                        </m:sSub>
                      </m:den>
                    </m:f>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𝑑</m:t>
                        </m:r>
                        <m:sSub>
                          <m:sSubPr>
                            <m:ctrlPr>
                              <a:rPr lang="en-US" sz="2800" i="1" smtClean="0">
                                <a:latin typeface="Cambria Math" panose="02040503050406030204" pitchFamily="18" charset="0"/>
                              </a:rPr>
                            </m:ctrlPr>
                          </m:sSubPr>
                          <m:e>
                            <m:r>
                              <a:rPr lang="en-US" sz="2800" i="1" smtClean="0">
                                <a:latin typeface="Cambria Math" panose="02040503050406030204" pitchFamily="18" charset="0"/>
                                <a:ea typeface="Cambria Math" panose="02040503050406030204" pitchFamily="18" charset="0"/>
                              </a:rPr>
                              <m:t>𝜔</m:t>
                            </m:r>
                          </m:e>
                          <m:sub>
                            <m:r>
                              <a:rPr lang="en-US" sz="2800" b="0" i="1" smtClean="0">
                                <a:latin typeface="Cambria Math" panose="02040503050406030204" pitchFamily="18" charset="0"/>
                              </a:rPr>
                              <m:t>𝑑</m:t>
                            </m:r>
                          </m:sub>
                        </m:sSub>
                      </m:num>
                      <m:den>
                        <m:r>
                          <a:rPr lang="en-US" sz="2800" b="0" i="1" smtClean="0">
                            <a:latin typeface="Cambria Math" panose="02040503050406030204" pitchFamily="18" charset="0"/>
                          </a:rPr>
                          <m:t>𝑑</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𝑇</m:t>
                            </m:r>
                          </m:e>
                          <m:sub>
                            <m:r>
                              <a:rPr lang="en-US" sz="2800" b="0" i="1" smtClean="0">
                                <a:latin typeface="Cambria Math" panose="02040503050406030204" pitchFamily="18" charset="0"/>
                              </a:rPr>
                              <m:t>𝑠</m:t>
                            </m:r>
                          </m:sub>
                        </m:sSub>
                      </m:den>
                    </m:f>
                    <m:r>
                      <a:rPr lang="en-US" sz="2800" b="0" i="1" smtClean="0">
                        <a:latin typeface="Cambria Math" panose="02040503050406030204" pitchFamily="18" charset="0"/>
                      </a:rPr>
                      <m:t>=</m:t>
                    </m:r>
                  </m:oMath>
                </a14:m>
                <a:r>
                  <a:rPr lang="en-US" sz="2800" b="0" dirty="0"/>
                  <a:t> </a:t>
                </a:r>
                <a14:m>
                  <m:oMath xmlns:m="http://schemas.openxmlformats.org/officeDocument/2006/math">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m:t>
                        </m:r>
                      </m:num>
                      <m:den>
                        <m:sSub>
                          <m:sSubPr>
                            <m:ctrlPr>
                              <a:rPr lang="en-US" sz="2800" i="1">
                                <a:latin typeface="Cambria Math" panose="02040503050406030204" pitchFamily="18" charset="0"/>
                              </a:rPr>
                            </m:ctrlPr>
                          </m:sSubPr>
                          <m:e>
                            <m:r>
                              <a:rPr lang="en-US" sz="2800" i="1">
                                <a:latin typeface="Cambria Math" panose="02040503050406030204" pitchFamily="18" charset="0"/>
                              </a:rPr>
                              <m:t>𝐹</m:t>
                            </m:r>
                          </m:e>
                          <m:sub>
                            <m:r>
                              <a:rPr lang="en-US" sz="2800" i="1">
                                <a:latin typeface="Cambria Math" panose="02040503050406030204" pitchFamily="18" charset="0"/>
                              </a:rPr>
                              <m:t>𝑎𝑡𝑚</m:t>
                            </m:r>
                          </m:sub>
                        </m:sSub>
                      </m:den>
                    </m:f>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𝑑</m:t>
                        </m:r>
                        <m:sSub>
                          <m:sSubPr>
                            <m:ctrlPr>
                              <a:rPr lang="en-US" sz="2800" i="1">
                                <a:latin typeface="Cambria Math" panose="02040503050406030204" pitchFamily="18" charset="0"/>
                              </a:rPr>
                            </m:ctrlPr>
                          </m:sSubPr>
                          <m:e>
                            <m:r>
                              <a:rPr lang="en-US" sz="2800" i="1">
                                <a:latin typeface="Cambria Math" panose="02040503050406030204" pitchFamily="18" charset="0"/>
                              </a:rPr>
                              <m:t>𝐹</m:t>
                            </m:r>
                          </m:e>
                          <m:sub>
                            <m:r>
                              <a:rPr lang="en-US" sz="2800" i="1">
                                <a:latin typeface="Cambria Math" panose="02040503050406030204" pitchFamily="18" charset="0"/>
                              </a:rPr>
                              <m:t>𝑎𝑡𝑚</m:t>
                            </m:r>
                          </m:sub>
                        </m:sSub>
                      </m:num>
                      <m:den>
                        <m:r>
                          <a:rPr lang="en-US" sz="2800" b="0" i="1" smtClean="0">
                            <a:latin typeface="Cambria Math" panose="02040503050406030204" pitchFamily="18" charset="0"/>
                          </a:rPr>
                          <m:t>𝑑</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𝑇</m:t>
                            </m:r>
                          </m:e>
                          <m:sub>
                            <m:r>
                              <a:rPr lang="en-US" sz="2800" b="0" i="1" smtClean="0">
                                <a:latin typeface="Cambria Math" panose="02040503050406030204" pitchFamily="18" charset="0"/>
                              </a:rPr>
                              <m:t>𝑠</m:t>
                            </m:r>
                          </m:sub>
                        </m:sSub>
                      </m:den>
                    </m:f>
                    <m:r>
                      <a:rPr lang="en-US" sz="2800" b="0" i="1" smtClean="0">
                        <a:latin typeface="Cambria Math" panose="02040503050406030204" pitchFamily="18" charset="0"/>
                      </a:rPr>
                      <m:t>−</m:t>
                    </m:r>
                  </m:oMath>
                </a14:m>
                <a:r>
                  <a:rPr lang="en-US" sz="2800" b="0" dirty="0"/>
                  <a:t> </a:t>
                </a:r>
                <a14:m>
                  <m:oMath xmlns:m="http://schemas.openxmlformats.org/officeDocument/2006/math">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𝑆</m:t>
                        </m:r>
                      </m:den>
                    </m:f>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𝑑𝑆</m:t>
                        </m:r>
                      </m:num>
                      <m:den>
                        <m:r>
                          <a:rPr lang="en-US" sz="2800" b="0" i="1" smtClean="0">
                            <a:latin typeface="Cambria Math" panose="02040503050406030204" pitchFamily="18" charset="0"/>
                          </a:rPr>
                          <m:t>𝑑</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𝑇</m:t>
                            </m:r>
                          </m:e>
                          <m:sub>
                            <m:r>
                              <a:rPr lang="en-US" sz="2800" b="0" i="1" smtClean="0">
                                <a:latin typeface="Cambria Math" panose="02040503050406030204" pitchFamily="18" charset="0"/>
                              </a:rPr>
                              <m:t>𝑠</m:t>
                            </m:r>
                          </m:sub>
                        </m:sSub>
                      </m:den>
                    </m:f>
                  </m:oMath>
                </a14:m>
                <a:endParaRPr lang="en-US" sz="2000" b="0" dirty="0"/>
              </a:p>
              <a:p>
                <a:pPr algn="ctr"/>
                <a:endParaRPr lang="en-US" sz="2000" dirty="0"/>
              </a:p>
            </p:txBody>
          </p:sp>
        </mc:Choice>
        <mc:Fallback xmlns="">
          <p:sp>
            <p:nvSpPr>
              <p:cNvPr id="5" name="TextBox 4">
                <a:extLst>
                  <a:ext uri="{FF2B5EF4-FFF2-40B4-BE49-F238E27FC236}">
                    <a16:creationId xmlns:a16="http://schemas.microsoft.com/office/drawing/2014/main" id="{D829A88D-8AFE-DF46-8974-F83E277ADCBD}"/>
                  </a:ext>
                </a:extLst>
              </p:cNvPr>
              <p:cNvSpPr txBox="1">
                <a:spLocks noRot="1" noChangeAspect="1" noMove="1" noResize="1" noEditPoints="1" noAdjustHandles="1" noChangeArrowheads="1" noChangeShapeType="1" noTextEdit="1"/>
              </p:cNvSpPr>
              <p:nvPr/>
            </p:nvSpPr>
            <p:spPr>
              <a:xfrm>
                <a:off x="3570287" y="2443970"/>
                <a:ext cx="5051427" cy="1690719"/>
              </a:xfrm>
              <a:prstGeom prst="rect">
                <a:avLst/>
              </a:prstGeom>
              <a:blipFill>
                <a:blip r:embed="rId5"/>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D06C2396-EC37-9E45-8DE7-2FF9D9D3E21F}"/>
              </a:ext>
            </a:extLst>
          </p:cNvPr>
          <p:cNvSpPr txBox="1"/>
          <p:nvPr/>
        </p:nvSpPr>
        <p:spPr>
          <a:xfrm>
            <a:off x="4408372" y="2725050"/>
            <a:ext cx="1398872" cy="307777"/>
          </a:xfrm>
          <a:prstGeom prst="rect">
            <a:avLst/>
          </a:prstGeom>
          <a:noFill/>
        </p:spPr>
        <p:txBody>
          <a:bodyPr wrap="square" rtlCol="0">
            <a:spAutoFit/>
          </a:bodyPr>
          <a:lstStyle/>
          <a:p>
            <a:r>
              <a:rPr lang="en-US" sz="1400" dirty="0">
                <a:solidFill>
                  <a:srgbClr val="FF0000"/>
                </a:solidFill>
              </a:rPr>
              <a:t>negative</a:t>
            </a:r>
          </a:p>
        </p:txBody>
      </p:sp>
    </p:spTree>
    <p:extLst>
      <p:ext uri="{BB962C8B-B14F-4D97-AF65-F5344CB8AC3E}">
        <p14:creationId xmlns:p14="http://schemas.microsoft.com/office/powerpoint/2010/main" val="30810872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28ACF4-6E30-6642-A934-F68DC064591F}"/>
              </a:ext>
            </a:extLst>
          </p:cNvPr>
          <p:cNvSpPr txBox="1"/>
          <p:nvPr/>
        </p:nvSpPr>
        <p:spPr>
          <a:xfrm>
            <a:off x="923164" y="2671792"/>
            <a:ext cx="9640111" cy="1077218"/>
          </a:xfrm>
          <a:prstGeom prst="rect">
            <a:avLst/>
          </a:prstGeom>
          <a:noFill/>
        </p:spPr>
        <p:txBody>
          <a:bodyPr wrap="square" rtlCol="0">
            <a:spAutoFit/>
          </a:bodyPr>
          <a:lstStyle/>
          <a:p>
            <a:r>
              <a:rPr lang="en-US" sz="3200" dirty="0"/>
              <a:t>What controls the subsidence rate and its changes under warming?</a:t>
            </a:r>
          </a:p>
        </p:txBody>
      </p:sp>
      <p:sp>
        <p:nvSpPr>
          <p:cNvPr id="3" name="TextBox 2">
            <a:extLst>
              <a:ext uri="{FF2B5EF4-FFF2-40B4-BE49-F238E27FC236}">
                <a16:creationId xmlns:a16="http://schemas.microsoft.com/office/drawing/2014/main" id="{3BF20506-1E1F-8F7A-B42C-3CCFB3AC6181}"/>
              </a:ext>
            </a:extLst>
          </p:cNvPr>
          <p:cNvSpPr txBox="1"/>
          <p:nvPr/>
        </p:nvSpPr>
        <p:spPr>
          <a:xfrm>
            <a:off x="7074039" y="4303207"/>
            <a:ext cx="4551904" cy="523220"/>
          </a:xfrm>
          <a:prstGeom prst="rect">
            <a:avLst/>
          </a:prstGeom>
          <a:noFill/>
        </p:spPr>
        <p:txBody>
          <a:bodyPr wrap="square" rtlCol="0">
            <a:spAutoFit/>
          </a:bodyPr>
          <a:lstStyle/>
          <a:p>
            <a:r>
              <a:rPr lang="en-US" sz="2800" u="sng" dirty="0"/>
              <a:t>Part 1</a:t>
            </a:r>
            <a:r>
              <a:rPr lang="en-US" sz="2800" dirty="0"/>
              <a:t>: Radiative Cooling</a:t>
            </a:r>
          </a:p>
        </p:txBody>
      </p:sp>
    </p:spTree>
    <p:extLst>
      <p:ext uri="{BB962C8B-B14F-4D97-AF65-F5344CB8AC3E}">
        <p14:creationId xmlns:p14="http://schemas.microsoft.com/office/powerpoint/2010/main" val="893224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ADF80CB-7837-3EE8-47C3-34E7BD0174DD}"/>
              </a:ext>
            </a:extLst>
          </p:cNvPr>
          <p:cNvGrpSpPr/>
          <p:nvPr/>
        </p:nvGrpSpPr>
        <p:grpSpPr>
          <a:xfrm>
            <a:off x="6096000" y="595365"/>
            <a:ext cx="5406014" cy="5365820"/>
            <a:chOff x="6096000" y="746090"/>
            <a:chExt cx="5406014" cy="5365820"/>
          </a:xfrm>
        </p:grpSpPr>
        <p:sp>
          <p:nvSpPr>
            <p:cNvPr id="9" name="Rectangle 8">
              <a:extLst>
                <a:ext uri="{FF2B5EF4-FFF2-40B4-BE49-F238E27FC236}">
                  <a16:creationId xmlns:a16="http://schemas.microsoft.com/office/drawing/2014/main" id="{F3DF2DDF-29E0-22BC-97AD-D4643F541EBE}"/>
                </a:ext>
              </a:extLst>
            </p:cNvPr>
            <p:cNvSpPr/>
            <p:nvPr/>
          </p:nvSpPr>
          <p:spPr>
            <a:xfrm>
              <a:off x="6096000" y="746090"/>
              <a:ext cx="5406014" cy="5365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4CD46467-B54F-3EFB-5CA1-BAFA89C07860}"/>
                </a:ext>
              </a:extLst>
            </p:cNvPr>
            <p:cNvGrpSpPr/>
            <p:nvPr/>
          </p:nvGrpSpPr>
          <p:grpSpPr>
            <a:xfrm>
              <a:off x="6202777" y="841270"/>
              <a:ext cx="5185257" cy="5181249"/>
              <a:chOff x="2890170" y="889000"/>
              <a:chExt cx="5185257" cy="5181249"/>
            </a:xfrm>
          </p:grpSpPr>
          <p:grpSp>
            <p:nvGrpSpPr>
              <p:cNvPr id="3" name="Group 2">
                <a:extLst>
                  <a:ext uri="{FF2B5EF4-FFF2-40B4-BE49-F238E27FC236}">
                    <a16:creationId xmlns:a16="http://schemas.microsoft.com/office/drawing/2014/main" id="{8179A677-35B7-E190-365A-C110693ADF9E}"/>
                  </a:ext>
                </a:extLst>
              </p:cNvPr>
              <p:cNvGrpSpPr/>
              <p:nvPr/>
            </p:nvGrpSpPr>
            <p:grpSpPr>
              <a:xfrm>
                <a:off x="2989142" y="3530249"/>
                <a:ext cx="5086285" cy="2540000"/>
                <a:chOff x="5852160" y="1801649"/>
                <a:chExt cx="5086285" cy="2540000"/>
              </a:xfrm>
            </p:grpSpPr>
            <p:grpSp>
              <p:nvGrpSpPr>
                <p:cNvPr id="5" name="Group 4">
                  <a:extLst>
                    <a:ext uri="{FF2B5EF4-FFF2-40B4-BE49-F238E27FC236}">
                      <a16:creationId xmlns:a16="http://schemas.microsoft.com/office/drawing/2014/main" id="{8D2FB466-8231-F752-E159-CCEC3604DD27}"/>
                    </a:ext>
                  </a:extLst>
                </p:cNvPr>
                <p:cNvGrpSpPr/>
                <p:nvPr/>
              </p:nvGrpSpPr>
              <p:grpSpPr>
                <a:xfrm>
                  <a:off x="8371666" y="1940987"/>
                  <a:ext cx="2566779" cy="1956424"/>
                  <a:chOff x="8897184" y="1678228"/>
                  <a:chExt cx="2566779" cy="1956424"/>
                </a:xfrm>
              </p:grpSpPr>
              <p:pic>
                <p:nvPicPr>
                  <p:cNvPr id="7" name="Picture 6">
                    <a:extLst>
                      <a:ext uri="{FF2B5EF4-FFF2-40B4-BE49-F238E27FC236}">
                        <a16:creationId xmlns:a16="http://schemas.microsoft.com/office/drawing/2014/main" id="{D0185B4F-AD09-F88A-9531-7746C88F0412}"/>
                      </a:ext>
                    </a:extLst>
                  </p:cNvPr>
                  <p:cNvPicPr>
                    <a:picLocks noChangeAspect="1"/>
                  </p:cNvPicPr>
                  <p:nvPr/>
                </p:nvPicPr>
                <p:blipFill rotWithShape="1">
                  <a:blip r:embed="rId3"/>
                  <a:srcRect l="53251" t="7674" r="24581" b="51111"/>
                  <a:stretch/>
                </p:blipFill>
                <p:spPr>
                  <a:xfrm>
                    <a:off x="8897184" y="1678228"/>
                    <a:ext cx="1345478" cy="1876196"/>
                  </a:xfrm>
                  <a:prstGeom prst="rect">
                    <a:avLst/>
                  </a:prstGeom>
                </p:spPr>
              </p:pic>
              <p:pic>
                <p:nvPicPr>
                  <p:cNvPr id="8" name="Picture 7">
                    <a:extLst>
                      <a:ext uri="{FF2B5EF4-FFF2-40B4-BE49-F238E27FC236}">
                        <a16:creationId xmlns:a16="http://schemas.microsoft.com/office/drawing/2014/main" id="{015D725D-D720-DE07-D948-AAE10EFB7DF0}"/>
                      </a:ext>
                    </a:extLst>
                  </p:cNvPr>
                  <p:cNvPicPr>
                    <a:picLocks noChangeAspect="1"/>
                  </p:cNvPicPr>
                  <p:nvPr/>
                </p:nvPicPr>
                <p:blipFill rotWithShape="1">
                  <a:blip r:embed="rId4"/>
                  <a:srcRect l="53251" t="49027" r="24581" b="10641"/>
                  <a:stretch/>
                </p:blipFill>
                <p:spPr>
                  <a:xfrm>
                    <a:off x="10118485" y="1798671"/>
                    <a:ext cx="1345478" cy="1835981"/>
                  </a:xfrm>
                  <a:prstGeom prst="rect">
                    <a:avLst/>
                  </a:prstGeom>
                </p:spPr>
              </p:pic>
            </p:grpSp>
            <p:pic>
              <p:nvPicPr>
                <p:cNvPr id="6" name="Picture 5">
                  <a:extLst>
                    <a:ext uri="{FF2B5EF4-FFF2-40B4-BE49-F238E27FC236}">
                      <a16:creationId xmlns:a16="http://schemas.microsoft.com/office/drawing/2014/main" id="{DFB60F09-6B8E-21C8-768F-C9AC0D03E1DD}"/>
                    </a:ext>
                  </a:extLst>
                </p:cNvPr>
                <p:cNvPicPr>
                  <a:picLocks noChangeAspect="1"/>
                </p:cNvPicPr>
                <p:nvPr/>
              </p:nvPicPr>
              <p:blipFill rotWithShape="1">
                <a:blip r:embed="rId5"/>
                <a:srcRect l="63617" r="7546"/>
                <a:stretch/>
              </p:blipFill>
              <p:spPr>
                <a:xfrm>
                  <a:off x="5852160" y="1801649"/>
                  <a:ext cx="2563648" cy="2540000"/>
                </a:xfrm>
                <a:prstGeom prst="rect">
                  <a:avLst/>
                </a:prstGeom>
              </p:spPr>
            </p:pic>
          </p:grpSp>
          <p:pic>
            <p:nvPicPr>
              <p:cNvPr id="4" name="Picture 3">
                <a:extLst>
                  <a:ext uri="{FF2B5EF4-FFF2-40B4-BE49-F238E27FC236}">
                    <a16:creationId xmlns:a16="http://schemas.microsoft.com/office/drawing/2014/main" id="{AD64CA71-118A-E908-77D9-7320BDB86510}"/>
                  </a:ext>
                </a:extLst>
              </p:cNvPr>
              <p:cNvPicPr>
                <a:picLocks noChangeAspect="1"/>
              </p:cNvPicPr>
              <p:nvPr/>
            </p:nvPicPr>
            <p:blipFill rotWithShape="1">
              <a:blip r:embed="rId5"/>
              <a:srcRect l="6167" r="36325"/>
              <a:stretch/>
            </p:blipFill>
            <p:spPr>
              <a:xfrm>
                <a:off x="2890170" y="889000"/>
                <a:ext cx="5112407" cy="2540000"/>
              </a:xfrm>
              <a:prstGeom prst="rect">
                <a:avLst/>
              </a:prstGeom>
            </p:spPr>
          </p:pic>
        </p:grpSp>
      </p:grpSp>
      <p:sp>
        <p:nvSpPr>
          <p:cNvPr id="12" name="TextBox 11">
            <a:extLst>
              <a:ext uri="{FF2B5EF4-FFF2-40B4-BE49-F238E27FC236}">
                <a16:creationId xmlns:a16="http://schemas.microsoft.com/office/drawing/2014/main" id="{F8CE3091-0C4D-1999-13D8-F1C81FE5145D}"/>
              </a:ext>
            </a:extLst>
          </p:cNvPr>
          <p:cNvSpPr txBox="1"/>
          <p:nvPr/>
        </p:nvSpPr>
        <p:spPr>
          <a:xfrm>
            <a:off x="803966" y="1303778"/>
            <a:ext cx="4935688" cy="4154984"/>
          </a:xfrm>
          <a:prstGeom prst="rect">
            <a:avLst/>
          </a:prstGeom>
          <a:noFill/>
        </p:spPr>
        <p:txBody>
          <a:bodyPr wrap="square" rtlCol="0">
            <a:spAutoFit/>
          </a:bodyPr>
          <a:lstStyle/>
          <a:p>
            <a:pPr marL="342900" indent="-342900">
              <a:buAutoNum type="alphaUcPeriod"/>
            </a:pPr>
            <a:r>
              <a:rPr lang="en-US" sz="2400" dirty="0"/>
              <a:t>The </a:t>
            </a:r>
            <a:r>
              <a:rPr lang="en-US" sz="2400" dirty="0" err="1"/>
              <a:t>intermodel</a:t>
            </a:r>
            <a:r>
              <a:rPr lang="en-US" sz="2400" dirty="0"/>
              <a:t> spread in subsidence rate changes strongly linked to the </a:t>
            </a:r>
            <a:r>
              <a:rPr lang="en-US" sz="2400" dirty="0" err="1"/>
              <a:t>intermodel</a:t>
            </a:r>
            <a:r>
              <a:rPr lang="en-US" sz="2400" dirty="0"/>
              <a:t> spread in changing </a:t>
            </a:r>
            <a:r>
              <a:rPr lang="en-US" sz="2400" dirty="0" err="1"/>
              <a:t>OLR</a:t>
            </a:r>
            <a:r>
              <a:rPr lang="en-US" sz="2400" baseline="-25000" dirty="0" err="1"/>
              <a:t>d</a:t>
            </a:r>
            <a:endParaRPr lang="en-US" sz="2400" dirty="0"/>
          </a:p>
          <a:p>
            <a:pPr marL="342900" indent="-342900">
              <a:buAutoNum type="alphaUcPeriod"/>
            </a:pPr>
            <a:r>
              <a:rPr lang="en-US" sz="2400" dirty="0" err="1"/>
              <a:t>Intermodel</a:t>
            </a:r>
            <a:r>
              <a:rPr lang="en-US" sz="2400" dirty="0"/>
              <a:t> spread in </a:t>
            </a:r>
            <a:r>
              <a:rPr lang="en-US" sz="2400" dirty="0" err="1"/>
              <a:t>OLR</a:t>
            </a:r>
            <a:r>
              <a:rPr lang="en-US" sz="2400" baseline="-25000" dirty="0" err="1"/>
              <a:t>d</a:t>
            </a:r>
            <a:r>
              <a:rPr lang="en-US" sz="2400" dirty="0"/>
              <a:t> explained by changes in high cloudiness, which relates to ascent area changes</a:t>
            </a:r>
          </a:p>
          <a:p>
            <a:pPr marL="342900" indent="-342900">
              <a:buAutoNum type="alphaUcPeriod"/>
            </a:pPr>
            <a:r>
              <a:rPr lang="en-US" sz="2400" dirty="0"/>
              <a:t>… and UT RH changes, which relates to changes in the frequency of heavy precipitation </a:t>
            </a:r>
          </a:p>
        </p:txBody>
      </p:sp>
      <p:sp>
        <p:nvSpPr>
          <p:cNvPr id="14" name="TextBox 13">
            <a:extLst>
              <a:ext uri="{FF2B5EF4-FFF2-40B4-BE49-F238E27FC236}">
                <a16:creationId xmlns:a16="http://schemas.microsoft.com/office/drawing/2014/main" id="{2CEC36D7-3B9E-4982-7866-25E1AFC81B8D}"/>
              </a:ext>
            </a:extLst>
          </p:cNvPr>
          <p:cNvSpPr txBox="1"/>
          <p:nvPr/>
        </p:nvSpPr>
        <p:spPr>
          <a:xfrm>
            <a:off x="8182130" y="6151299"/>
            <a:ext cx="4009870" cy="307777"/>
          </a:xfrm>
          <a:prstGeom prst="rect">
            <a:avLst/>
          </a:prstGeom>
          <a:noFill/>
        </p:spPr>
        <p:txBody>
          <a:bodyPr wrap="square" rtlCol="0">
            <a:spAutoFit/>
          </a:bodyPr>
          <a:lstStyle/>
          <a:p>
            <a:r>
              <a:rPr lang="en-US" sz="1400" dirty="0"/>
              <a:t>Schiro et al. (2022), </a:t>
            </a:r>
            <a:r>
              <a:rPr lang="en-US" sz="1400" i="1" dirty="0"/>
              <a:t>Nat. Comm. in revision</a:t>
            </a:r>
          </a:p>
        </p:txBody>
      </p:sp>
    </p:spTree>
    <p:extLst>
      <p:ext uri="{BB962C8B-B14F-4D97-AF65-F5344CB8AC3E}">
        <p14:creationId xmlns:p14="http://schemas.microsoft.com/office/powerpoint/2010/main" val="11356654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7E3CE6E9-3DAD-6FAD-FFA5-F0B829F0A99C}"/>
              </a:ext>
            </a:extLst>
          </p:cNvPr>
          <p:cNvPicPr>
            <a:picLocks noChangeAspect="1"/>
          </p:cNvPicPr>
          <p:nvPr/>
        </p:nvPicPr>
        <p:blipFill>
          <a:blip r:embed="rId3"/>
          <a:stretch>
            <a:fillRect/>
          </a:stretch>
        </p:blipFill>
        <p:spPr>
          <a:xfrm>
            <a:off x="5502045" y="565715"/>
            <a:ext cx="6157393" cy="5483393"/>
          </a:xfrm>
          <a:prstGeom prst="rect">
            <a:avLst/>
          </a:prstGeom>
        </p:spPr>
      </p:pic>
      <p:sp>
        <p:nvSpPr>
          <p:cNvPr id="3" name="TextBox 2">
            <a:extLst>
              <a:ext uri="{FF2B5EF4-FFF2-40B4-BE49-F238E27FC236}">
                <a16:creationId xmlns:a16="http://schemas.microsoft.com/office/drawing/2014/main" id="{E1E24FE3-FAD6-7A5E-23EA-ABD7F66E02D2}"/>
              </a:ext>
            </a:extLst>
          </p:cNvPr>
          <p:cNvSpPr txBox="1"/>
          <p:nvPr/>
        </p:nvSpPr>
        <p:spPr>
          <a:xfrm>
            <a:off x="612946" y="2967334"/>
            <a:ext cx="4994031" cy="461665"/>
          </a:xfrm>
          <a:prstGeom prst="rect">
            <a:avLst/>
          </a:prstGeom>
          <a:noFill/>
        </p:spPr>
        <p:txBody>
          <a:bodyPr wrap="square" rtlCol="0">
            <a:spAutoFit/>
          </a:bodyPr>
          <a:lstStyle/>
          <a:p>
            <a:r>
              <a:rPr lang="en-US" sz="2400" dirty="0">
                <a:ea typeface="Baskerville" panose="02020502070401020303" pitchFamily="18" charset="0"/>
              </a:rPr>
              <a:t>“Radiation-Subsidence Pathway”</a:t>
            </a:r>
          </a:p>
        </p:txBody>
      </p:sp>
      <p:sp>
        <p:nvSpPr>
          <p:cNvPr id="4" name="Rectangle 3">
            <a:extLst>
              <a:ext uri="{FF2B5EF4-FFF2-40B4-BE49-F238E27FC236}">
                <a16:creationId xmlns:a16="http://schemas.microsoft.com/office/drawing/2014/main" id="{AC18777B-2F45-92AA-28E7-A2E4CC67F718}"/>
              </a:ext>
            </a:extLst>
          </p:cNvPr>
          <p:cNvSpPr/>
          <p:nvPr/>
        </p:nvSpPr>
        <p:spPr>
          <a:xfrm>
            <a:off x="5606977" y="1276140"/>
            <a:ext cx="2582426" cy="271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370EE8A-23B8-E23A-AA82-20FB5885B877}"/>
              </a:ext>
            </a:extLst>
          </p:cNvPr>
          <p:cNvSpPr txBox="1"/>
          <p:nvPr/>
        </p:nvSpPr>
        <p:spPr>
          <a:xfrm>
            <a:off x="8182130" y="6151299"/>
            <a:ext cx="4009870" cy="307777"/>
          </a:xfrm>
          <a:prstGeom prst="rect">
            <a:avLst/>
          </a:prstGeom>
          <a:noFill/>
        </p:spPr>
        <p:txBody>
          <a:bodyPr wrap="square" rtlCol="0">
            <a:spAutoFit/>
          </a:bodyPr>
          <a:lstStyle/>
          <a:p>
            <a:r>
              <a:rPr lang="en-US" sz="1400" dirty="0"/>
              <a:t>Schiro et al. (2022), </a:t>
            </a:r>
            <a:r>
              <a:rPr lang="en-US" sz="1400" i="1" dirty="0"/>
              <a:t>Nat. Comm. in revision</a:t>
            </a:r>
          </a:p>
        </p:txBody>
      </p:sp>
    </p:spTree>
    <p:extLst>
      <p:ext uri="{BB962C8B-B14F-4D97-AF65-F5344CB8AC3E}">
        <p14:creationId xmlns:p14="http://schemas.microsoft.com/office/powerpoint/2010/main" val="19013293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20FA8A-B15D-E94C-0ADE-C963F31F2290}"/>
              </a:ext>
            </a:extLst>
          </p:cNvPr>
          <p:cNvPicPr>
            <a:picLocks noChangeAspect="1"/>
          </p:cNvPicPr>
          <p:nvPr/>
        </p:nvPicPr>
        <p:blipFill>
          <a:blip r:embed="rId3"/>
          <a:stretch>
            <a:fillRect/>
          </a:stretch>
        </p:blipFill>
        <p:spPr>
          <a:xfrm>
            <a:off x="2643345" y="1702672"/>
            <a:ext cx="6905310" cy="3452655"/>
          </a:xfrm>
          <a:prstGeom prst="rect">
            <a:avLst/>
          </a:prstGeom>
        </p:spPr>
      </p:pic>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C1064B3F-D1E2-064E-7C7A-3A95F5DF197C}"/>
                  </a:ext>
                </a:extLst>
              </p:cNvPr>
              <p:cNvSpPr txBox="1"/>
              <p:nvPr/>
            </p:nvSpPr>
            <p:spPr>
              <a:xfrm>
                <a:off x="1368250" y="5294277"/>
                <a:ext cx="9455500" cy="707886"/>
              </a:xfrm>
              <a:prstGeom prst="rect">
                <a:avLst/>
              </a:prstGeom>
              <a:noFill/>
            </p:spPr>
            <p:txBody>
              <a:bodyPr wrap="square" rtlCol="0">
                <a:spAutoFit/>
              </a:bodyPr>
              <a:lstStyle/>
              <a:p>
                <a:r>
                  <a:rPr lang="en-US" sz="2000" dirty="0"/>
                  <a:t>Relationships between OLR and </a:t>
                </a:r>
                <a14:m>
                  <m:oMath xmlns:m="http://schemas.openxmlformats.org/officeDocument/2006/math">
                    <m:r>
                      <a:rPr lang="en-US" sz="2000" b="0" i="1" smtClean="0">
                        <a:latin typeface="Cambria Math" panose="02040503050406030204" pitchFamily="18" charset="0"/>
                      </a:rPr>
                      <m:t>𝜔</m:t>
                    </m:r>
                  </m:oMath>
                </a14:m>
                <a:r>
                  <a:rPr lang="en-US" sz="2000" baseline="-25000" dirty="0"/>
                  <a:t>500</a:t>
                </a:r>
                <a:r>
                  <a:rPr lang="en-US" sz="2000" dirty="0"/>
                  <a:t> are most significant along convective margins (dark blue), which correspond to the areas where </a:t>
                </a:r>
                <a14:m>
                  <m:oMath xmlns:m="http://schemas.openxmlformats.org/officeDocument/2006/math">
                    <m:r>
                      <a:rPr lang="en-US" sz="2000" i="1">
                        <a:latin typeface="Cambria Math" panose="02040503050406030204" pitchFamily="18" charset="0"/>
                      </a:rPr>
                      <m:t>𝜔</m:t>
                    </m:r>
                  </m:oMath>
                </a14:m>
                <a:r>
                  <a:rPr lang="en-US" sz="2000" baseline="-25000" dirty="0"/>
                  <a:t>500</a:t>
                </a:r>
                <a:r>
                  <a:rPr lang="en-US" sz="2000" dirty="0"/>
                  <a:t> and LCF relate most closely. </a:t>
                </a:r>
              </a:p>
            </p:txBody>
          </p:sp>
        </mc:Choice>
        <mc:Fallback>
          <p:sp>
            <p:nvSpPr>
              <p:cNvPr id="4" name="TextBox 3">
                <a:extLst>
                  <a:ext uri="{FF2B5EF4-FFF2-40B4-BE49-F238E27FC236}">
                    <a16:creationId xmlns:a16="http://schemas.microsoft.com/office/drawing/2014/main" id="{C1064B3F-D1E2-064E-7C7A-3A95F5DF197C}"/>
                  </a:ext>
                </a:extLst>
              </p:cNvPr>
              <p:cNvSpPr txBox="1">
                <a:spLocks noRot="1" noChangeAspect="1" noMove="1" noResize="1" noEditPoints="1" noAdjustHandles="1" noChangeArrowheads="1" noChangeShapeType="1" noTextEdit="1"/>
              </p:cNvSpPr>
              <p:nvPr/>
            </p:nvSpPr>
            <p:spPr>
              <a:xfrm>
                <a:off x="1368250" y="5294277"/>
                <a:ext cx="9455500" cy="707886"/>
              </a:xfrm>
              <a:prstGeom prst="rect">
                <a:avLst/>
              </a:prstGeom>
              <a:blipFill>
                <a:blip r:embed="rId4"/>
                <a:stretch>
                  <a:fillRect l="-670" t="-3509" b="-14035"/>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6734D408-C2C7-FFD8-C770-08CDEDE9B3ED}"/>
              </a:ext>
            </a:extLst>
          </p:cNvPr>
          <p:cNvSpPr txBox="1"/>
          <p:nvPr/>
        </p:nvSpPr>
        <p:spPr>
          <a:xfrm>
            <a:off x="895977" y="732725"/>
            <a:ext cx="9455501" cy="830997"/>
          </a:xfrm>
          <a:prstGeom prst="rect">
            <a:avLst/>
          </a:prstGeom>
          <a:noFill/>
        </p:spPr>
        <p:txBody>
          <a:bodyPr wrap="square" rtlCol="0">
            <a:spAutoFit/>
          </a:bodyPr>
          <a:lstStyle/>
          <a:p>
            <a:r>
              <a:rPr lang="en-US" sz="2400" u="sng" dirty="0"/>
              <a:t>Radiation-Subsidence Pathway likely acting most strongly along convective margins.</a:t>
            </a:r>
          </a:p>
        </p:txBody>
      </p:sp>
      <p:sp>
        <p:nvSpPr>
          <p:cNvPr id="8" name="TextBox 7">
            <a:extLst>
              <a:ext uri="{FF2B5EF4-FFF2-40B4-BE49-F238E27FC236}">
                <a16:creationId xmlns:a16="http://schemas.microsoft.com/office/drawing/2014/main" id="{F5A039CE-B6E5-9C51-E25E-35A311AFBF12}"/>
              </a:ext>
            </a:extLst>
          </p:cNvPr>
          <p:cNvSpPr txBox="1"/>
          <p:nvPr/>
        </p:nvSpPr>
        <p:spPr>
          <a:xfrm>
            <a:off x="8182130" y="6151299"/>
            <a:ext cx="4009870" cy="307777"/>
          </a:xfrm>
          <a:prstGeom prst="rect">
            <a:avLst/>
          </a:prstGeom>
          <a:noFill/>
        </p:spPr>
        <p:txBody>
          <a:bodyPr wrap="square" rtlCol="0">
            <a:spAutoFit/>
          </a:bodyPr>
          <a:lstStyle/>
          <a:p>
            <a:r>
              <a:rPr lang="en-US" sz="1400" dirty="0"/>
              <a:t>Schiro et al. (2022), </a:t>
            </a:r>
            <a:r>
              <a:rPr lang="en-US" sz="1400" i="1" dirty="0"/>
              <a:t>Nat. Comm. in revision</a:t>
            </a:r>
          </a:p>
        </p:txBody>
      </p:sp>
    </p:spTree>
    <p:extLst>
      <p:ext uri="{BB962C8B-B14F-4D97-AF65-F5344CB8AC3E}">
        <p14:creationId xmlns:p14="http://schemas.microsoft.com/office/powerpoint/2010/main" val="3590855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Rising CO2 Levels Could Wipe Out Stratocumulus Clouds, Accelerating Climate  Change | Discover Magazine">
            <a:extLst>
              <a:ext uri="{FF2B5EF4-FFF2-40B4-BE49-F238E27FC236}">
                <a16:creationId xmlns:a16="http://schemas.microsoft.com/office/drawing/2014/main" id="{1D13359A-6E90-3A4B-9355-A904FBB0F4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598"/>
          <a:stretch/>
        </p:blipFill>
        <p:spPr bwMode="auto">
          <a:xfrm>
            <a:off x="868748" y="1198605"/>
            <a:ext cx="10482649" cy="337991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789370C-A926-994C-87B0-52B564B9FE3E}"/>
              </a:ext>
            </a:extLst>
          </p:cNvPr>
          <p:cNvSpPr txBox="1"/>
          <p:nvPr/>
        </p:nvSpPr>
        <p:spPr>
          <a:xfrm>
            <a:off x="9119630" y="1198605"/>
            <a:ext cx="3072370" cy="307777"/>
          </a:xfrm>
          <a:prstGeom prst="rect">
            <a:avLst/>
          </a:prstGeom>
          <a:noFill/>
        </p:spPr>
        <p:txBody>
          <a:bodyPr wrap="square" rtlCol="0">
            <a:spAutoFit/>
          </a:bodyPr>
          <a:lstStyle/>
          <a:p>
            <a:r>
              <a:rPr lang="en-US" sz="1400" dirty="0"/>
              <a:t>Photo: Discover Magazine</a:t>
            </a:r>
          </a:p>
        </p:txBody>
      </p:sp>
      <p:pic>
        <p:nvPicPr>
          <p:cNvPr id="16386" name="Picture 2" descr="grl60047-fig-0001">
            <a:extLst>
              <a:ext uri="{FF2B5EF4-FFF2-40B4-BE49-F238E27FC236}">
                <a16:creationId xmlns:a16="http://schemas.microsoft.com/office/drawing/2014/main" id="{6B225C28-4B01-D547-BF5A-1D71E5B5E3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37" r="85265" b="56218"/>
          <a:stretch/>
        </p:blipFill>
        <p:spPr bwMode="auto">
          <a:xfrm>
            <a:off x="1005967" y="1573131"/>
            <a:ext cx="1137454" cy="25198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15AC8FA-1A35-FD4C-A5D0-C26BC1168F94}"/>
              </a:ext>
            </a:extLst>
          </p:cNvPr>
          <p:cNvSpPr txBox="1"/>
          <p:nvPr/>
        </p:nvSpPr>
        <p:spPr>
          <a:xfrm>
            <a:off x="1005967" y="1290536"/>
            <a:ext cx="2273550" cy="261610"/>
          </a:xfrm>
          <a:prstGeom prst="rect">
            <a:avLst/>
          </a:prstGeom>
          <a:noFill/>
        </p:spPr>
        <p:txBody>
          <a:bodyPr wrap="square" rtlCol="0">
            <a:spAutoFit/>
          </a:bodyPr>
          <a:lstStyle/>
          <a:p>
            <a:r>
              <a:rPr lang="en-US" sz="1100" dirty="0" err="1">
                <a:solidFill>
                  <a:schemeClr val="bg1"/>
                </a:solidFill>
              </a:rPr>
              <a:t>Zelinka</a:t>
            </a:r>
            <a:r>
              <a:rPr lang="en-US" sz="1100" dirty="0">
                <a:solidFill>
                  <a:schemeClr val="bg1"/>
                </a:solidFill>
              </a:rPr>
              <a:t> et al. (2020)</a:t>
            </a:r>
          </a:p>
        </p:txBody>
      </p:sp>
      <p:sp>
        <p:nvSpPr>
          <p:cNvPr id="11" name="Rectangle 10">
            <a:extLst>
              <a:ext uri="{FF2B5EF4-FFF2-40B4-BE49-F238E27FC236}">
                <a16:creationId xmlns:a16="http://schemas.microsoft.com/office/drawing/2014/main" id="{C8CBE5AA-31EC-404B-BC08-3C6434C4CE36}"/>
              </a:ext>
            </a:extLst>
          </p:cNvPr>
          <p:cNvSpPr/>
          <p:nvPr/>
        </p:nvSpPr>
        <p:spPr>
          <a:xfrm>
            <a:off x="778775" y="5105054"/>
            <a:ext cx="10482649" cy="923330"/>
          </a:xfrm>
          <a:prstGeom prst="rect">
            <a:avLst/>
          </a:prstGeom>
        </p:spPr>
        <p:txBody>
          <a:bodyPr wrap="square">
            <a:spAutoFit/>
          </a:bodyPr>
          <a:lstStyle/>
          <a:p>
            <a:r>
              <a:rPr lang="en-US" dirty="0"/>
              <a:t>Tropical low cloud feedbacks are known to be a root cause of uncertainty in the strength of the total cloud feedback parameter and the intermodel spread in equilibrium climate sensitivity (ECS) (Bony and Dufresne, 2005; Webb et al., 2006; Medeiros et al., 2008; Vial et al., 2013).</a:t>
            </a:r>
          </a:p>
        </p:txBody>
      </p:sp>
      <p:sp>
        <p:nvSpPr>
          <p:cNvPr id="2" name="TextBox 1">
            <a:extLst>
              <a:ext uri="{FF2B5EF4-FFF2-40B4-BE49-F238E27FC236}">
                <a16:creationId xmlns:a16="http://schemas.microsoft.com/office/drawing/2014/main" id="{D2A1E48A-3112-AD4B-ACAE-680A6C6EA3F2}"/>
              </a:ext>
            </a:extLst>
          </p:cNvPr>
          <p:cNvSpPr txBox="1"/>
          <p:nvPr/>
        </p:nvSpPr>
        <p:spPr>
          <a:xfrm>
            <a:off x="1574694" y="3572124"/>
            <a:ext cx="1137454" cy="261610"/>
          </a:xfrm>
          <a:prstGeom prst="rect">
            <a:avLst/>
          </a:prstGeom>
          <a:noFill/>
        </p:spPr>
        <p:txBody>
          <a:bodyPr wrap="square" rtlCol="0">
            <a:spAutoFit/>
          </a:bodyPr>
          <a:lstStyle/>
          <a:p>
            <a:r>
              <a:rPr lang="en-US" sz="1100" dirty="0">
                <a:solidFill>
                  <a:srgbClr val="FF9300"/>
                </a:solidFill>
              </a:rPr>
              <a:t>CMIP6</a:t>
            </a:r>
          </a:p>
        </p:txBody>
      </p:sp>
      <p:sp>
        <p:nvSpPr>
          <p:cNvPr id="12" name="TextBox 11">
            <a:extLst>
              <a:ext uri="{FF2B5EF4-FFF2-40B4-BE49-F238E27FC236}">
                <a16:creationId xmlns:a16="http://schemas.microsoft.com/office/drawing/2014/main" id="{14131194-6A41-6B44-BD24-15CDDFC4725E}"/>
              </a:ext>
            </a:extLst>
          </p:cNvPr>
          <p:cNvSpPr txBox="1"/>
          <p:nvPr/>
        </p:nvSpPr>
        <p:spPr>
          <a:xfrm>
            <a:off x="1574694" y="3723914"/>
            <a:ext cx="1137454" cy="261610"/>
          </a:xfrm>
          <a:prstGeom prst="rect">
            <a:avLst/>
          </a:prstGeom>
          <a:noFill/>
        </p:spPr>
        <p:txBody>
          <a:bodyPr wrap="square" rtlCol="0">
            <a:spAutoFit/>
          </a:bodyPr>
          <a:lstStyle/>
          <a:p>
            <a:r>
              <a:rPr lang="en-US" sz="1100" dirty="0">
                <a:solidFill>
                  <a:srgbClr val="0070C0"/>
                </a:solidFill>
              </a:rPr>
              <a:t>CMIP5</a:t>
            </a:r>
          </a:p>
        </p:txBody>
      </p:sp>
    </p:spTree>
    <p:extLst>
      <p:ext uri="{BB962C8B-B14F-4D97-AF65-F5344CB8AC3E}">
        <p14:creationId xmlns:p14="http://schemas.microsoft.com/office/powerpoint/2010/main" val="5731779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28ACF4-6E30-6642-A934-F68DC064591F}"/>
              </a:ext>
            </a:extLst>
          </p:cNvPr>
          <p:cNvSpPr txBox="1"/>
          <p:nvPr/>
        </p:nvSpPr>
        <p:spPr>
          <a:xfrm>
            <a:off x="923164" y="2671792"/>
            <a:ext cx="9640111" cy="1077218"/>
          </a:xfrm>
          <a:prstGeom prst="rect">
            <a:avLst/>
          </a:prstGeom>
          <a:noFill/>
        </p:spPr>
        <p:txBody>
          <a:bodyPr wrap="square" rtlCol="0">
            <a:spAutoFit/>
          </a:bodyPr>
          <a:lstStyle/>
          <a:p>
            <a:r>
              <a:rPr lang="en-US" sz="3200" dirty="0"/>
              <a:t>What controls the subsidence rate and its changes under warming?</a:t>
            </a:r>
          </a:p>
        </p:txBody>
      </p:sp>
      <p:sp>
        <p:nvSpPr>
          <p:cNvPr id="3" name="TextBox 2">
            <a:extLst>
              <a:ext uri="{FF2B5EF4-FFF2-40B4-BE49-F238E27FC236}">
                <a16:creationId xmlns:a16="http://schemas.microsoft.com/office/drawing/2014/main" id="{3BF20506-1E1F-8F7A-B42C-3CCFB3AC6181}"/>
              </a:ext>
            </a:extLst>
          </p:cNvPr>
          <p:cNvSpPr txBox="1"/>
          <p:nvPr/>
        </p:nvSpPr>
        <p:spPr>
          <a:xfrm>
            <a:off x="8199454" y="4333352"/>
            <a:ext cx="4551904" cy="523220"/>
          </a:xfrm>
          <a:prstGeom prst="rect">
            <a:avLst/>
          </a:prstGeom>
          <a:noFill/>
        </p:spPr>
        <p:txBody>
          <a:bodyPr wrap="square" rtlCol="0">
            <a:spAutoFit/>
          </a:bodyPr>
          <a:lstStyle/>
          <a:p>
            <a:r>
              <a:rPr lang="en-US" sz="2800" u="sng" dirty="0"/>
              <a:t>Part 2</a:t>
            </a:r>
            <a:r>
              <a:rPr lang="en-US" sz="2800" dirty="0"/>
              <a:t>: Stability</a:t>
            </a:r>
          </a:p>
        </p:txBody>
      </p:sp>
    </p:spTree>
    <p:extLst>
      <p:ext uri="{BB962C8B-B14F-4D97-AF65-F5344CB8AC3E}">
        <p14:creationId xmlns:p14="http://schemas.microsoft.com/office/powerpoint/2010/main" val="18979444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C9226A6-514C-D812-F783-D0F9F0E3093C}"/>
              </a:ext>
            </a:extLst>
          </p:cNvPr>
          <p:cNvGrpSpPr/>
          <p:nvPr/>
        </p:nvGrpSpPr>
        <p:grpSpPr>
          <a:xfrm>
            <a:off x="6849626" y="808617"/>
            <a:ext cx="4632290" cy="5138685"/>
            <a:chOff x="6658707" y="859657"/>
            <a:chExt cx="4632290" cy="5138685"/>
          </a:xfrm>
        </p:grpSpPr>
        <p:sp>
          <p:nvSpPr>
            <p:cNvPr id="5" name="Rectangle 4">
              <a:extLst>
                <a:ext uri="{FF2B5EF4-FFF2-40B4-BE49-F238E27FC236}">
                  <a16:creationId xmlns:a16="http://schemas.microsoft.com/office/drawing/2014/main" id="{F852613A-EBAD-8894-726B-79598FBE6D35}"/>
                </a:ext>
              </a:extLst>
            </p:cNvPr>
            <p:cNvSpPr/>
            <p:nvPr/>
          </p:nvSpPr>
          <p:spPr>
            <a:xfrm>
              <a:off x="6658707" y="859657"/>
              <a:ext cx="4632290" cy="5138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C294B6C4-061B-6476-4B12-FD8C849CE238}"/>
                </a:ext>
              </a:extLst>
            </p:cNvPr>
            <p:cNvGrpSpPr/>
            <p:nvPr/>
          </p:nvGrpSpPr>
          <p:grpSpPr>
            <a:xfrm>
              <a:off x="6813816" y="895349"/>
              <a:ext cx="4477181" cy="5067300"/>
              <a:chOff x="3215472" y="895350"/>
              <a:chExt cx="4477181" cy="5067300"/>
            </a:xfrm>
          </p:grpSpPr>
          <p:pic>
            <p:nvPicPr>
              <p:cNvPr id="3" name="Picture 2">
                <a:extLst>
                  <a:ext uri="{FF2B5EF4-FFF2-40B4-BE49-F238E27FC236}">
                    <a16:creationId xmlns:a16="http://schemas.microsoft.com/office/drawing/2014/main" id="{89662E8F-79F2-4341-AD06-E166D47BD53E}"/>
                  </a:ext>
                </a:extLst>
              </p:cNvPr>
              <p:cNvPicPr>
                <a:picLocks noChangeAspect="1"/>
              </p:cNvPicPr>
              <p:nvPr/>
            </p:nvPicPr>
            <p:blipFill rotWithShape="1">
              <a:blip r:embed="rId3"/>
              <a:srcRect l="53251" t="7675" r="24581" b="10641"/>
              <a:stretch/>
            </p:blipFill>
            <p:spPr>
              <a:xfrm>
                <a:off x="6116102" y="1167741"/>
                <a:ext cx="1576551" cy="4357005"/>
              </a:xfrm>
              <a:prstGeom prst="rect">
                <a:avLst/>
              </a:prstGeom>
            </p:spPr>
          </p:pic>
          <p:pic>
            <p:nvPicPr>
              <p:cNvPr id="4" name="Picture 3">
                <a:extLst>
                  <a:ext uri="{FF2B5EF4-FFF2-40B4-BE49-F238E27FC236}">
                    <a16:creationId xmlns:a16="http://schemas.microsoft.com/office/drawing/2014/main" id="{5F05F0EA-9E4A-19D0-463F-D84BD1ADBCAC}"/>
                  </a:ext>
                </a:extLst>
              </p:cNvPr>
              <p:cNvPicPr>
                <a:picLocks noChangeAspect="1"/>
              </p:cNvPicPr>
              <p:nvPr/>
            </p:nvPicPr>
            <p:blipFill rotWithShape="1">
              <a:blip r:embed="rId4"/>
              <a:srcRect l="3522" r="51730"/>
              <a:stretch/>
            </p:blipFill>
            <p:spPr>
              <a:xfrm>
                <a:off x="3215472" y="895350"/>
                <a:ext cx="2773345" cy="5067300"/>
              </a:xfrm>
              <a:prstGeom prst="rect">
                <a:avLst/>
              </a:prstGeom>
            </p:spPr>
          </p:pic>
        </p:grpSp>
      </p:grpSp>
      <p:sp>
        <p:nvSpPr>
          <p:cNvPr id="6" name="TextBox 5">
            <a:extLst>
              <a:ext uri="{FF2B5EF4-FFF2-40B4-BE49-F238E27FC236}">
                <a16:creationId xmlns:a16="http://schemas.microsoft.com/office/drawing/2014/main" id="{B28A02AA-822F-95EB-6652-74154AF014ED}"/>
              </a:ext>
            </a:extLst>
          </p:cNvPr>
          <p:cNvSpPr txBox="1"/>
          <p:nvPr/>
        </p:nvSpPr>
        <p:spPr>
          <a:xfrm>
            <a:off x="901003" y="1300468"/>
            <a:ext cx="5215095" cy="4154984"/>
          </a:xfrm>
          <a:prstGeom prst="rect">
            <a:avLst/>
          </a:prstGeom>
          <a:noFill/>
        </p:spPr>
        <p:txBody>
          <a:bodyPr wrap="square" rtlCol="0">
            <a:spAutoFit/>
          </a:bodyPr>
          <a:lstStyle/>
          <a:p>
            <a:r>
              <a:rPr lang="en-US" sz="2400" dirty="0"/>
              <a:t>The </a:t>
            </a:r>
            <a:r>
              <a:rPr lang="en-US" sz="2400" dirty="0" err="1"/>
              <a:t>intermodel</a:t>
            </a:r>
            <a:r>
              <a:rPr lang="en-US" sz="2400" dirty="0"/>
              <a:t> spread in upper tropospheric stability tied very closely to the </a:t>
            </a:r>
            <a:r>
              <a:rPr lang="en-US" sz="2400" dirty="0" err="1"/>
              <a:t>intermodel</a:t>
            </a:r>
            <a:r>
              <a:rPr lang="en-US" sz="2400" dirty="0"/>
              <a:t> spread in subsidence rate.</a:t>
            </a:r>
          </a:p>
          <a:p>
            <a:endParaRPr lang="en-US" sz="2400" dirty="0"/>
          </a:p>
          <a:p>
            <a:endParaRPr lang="en-US" sz="1400" dirty="0"/>
          </a:p>
          <a:p>
            <a:endParaRPr lang="en-US" sz="2400" dirty="0"/>
          </a:p>
          <a:p>
            <a:r>
              <a:rPr lang="en-US" sz="2400" dirty="0"/>
              <a:t>Changes to stability are not independent of OLR and are likely driven in large part by the changes in radiative heating.</a:t>
            </a:r>
          </a:p>
        </p:txBody>
      </p:sp>
      <p:sp>
        <p:nvSpPr>
          <p:cNvPr id="7" name="TextBox 6">
            <a:extLst>
              <a:ext uri="{FF2B5EF4-FFF2-40B4-BE49-F238E27FC236}">
                <a16:creationId xmlns:a16="http://schemas.microsoft.com/office/drawing/2014/main" id="{17BFA067-44C1-A932-3210-C08B6BFDC2CC}"/>
              </a:ext>
            </a:extLst>
          </p:cNvPr>
          <p:cNvSpPr txBox="1"/>
          <p:nvPr/>
        </p:nvSpPr>
        <p:spPr>
          <a:xfrm>
            <a:off x="8182130" y="6151299"/>
            <a:ext cx="4009870" cy="307777"/>
          </a:xfrm>
          <a:prstGeom prst="rect">
            <a:avLst/>
          </a:prstGeom>
          <a:noFill/>
        </p:spPr>
        <p:txBody>
          <a:bodyPr wrap="square" rtlCol="0">
            <a:spAutoFit/>
          </a:bodyPr>
          <a:lstStyle/>
          <a:p>
            <a:r>
              <a:rPr lang="en-US" sz="1400" dirty="0"/>
              <a:t>Schiro et al. (2022), </a:t>
            </a:r>
            <a:r>
              <a:rPr lang="en-US" sz="1400" i="1" dirty="0"/>
              <a:t>Nat. Comm. in revision</a:t>
            </a:r>
          </a:p>
        </p:txBody>
      </p:sp>
    </p:spTree>
    <p:extLst>
      <p:ext uri="{BB962C8B-B14F-4D97-AF65-F5344CB8AC3E}">
        <p14:creationId xmlns:p14="http://schemas.microsoft.com/office/powerpoint/2010/main" val="16059729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7E3CE6E9-3DAD-6FAD-FFA5-F0B829F0A99C}"/>
              </a:ext>
            </a:extLst>
          </p:cNvPr>
          <p:cNvPicPr>
            <a:picLocks noChangeAspect="1"/>
          </p:cNvPicPr>
          <p:nvPr/>
        </p:nvPicPr>
        <p:blipFill>
          <a:blip r:embed="rId3"/>
          <a:stretch>
            <a:fillRect/>
          </a:stretch>
        </p:blipFill>
        <p:spPr>
          <a:xfrm>
            <a:off x="5502045" y="565715"/>
            <a:ext cx="6157393" cy="5483393"/>
          </a:xfrm>
          <a:prstGeom prst="rect">
            <a:avLst/>
          </a:prstGeom>
        </p:spPr>
      </p:pic>
      <p:sp>
        <p:nvSpPr>
          <p:cNvPr id="6" name="TextBox 5">
            <a:extLst>
              <a:ext uri="{FF2B5EF4-FFF2-40B4-BE49-F238E27FC236}">
                <a16:creationId xmlns:a16="http://schemas.microsoft.com/office/drawing/2014/main" id="{B370EE8A-23B8-E23A-AA82-20FB5885B877}"/>
              </a:ext>
            </a:extLst>
          </p:cNvPr>
          <p:cNvSpPr txBox="1"/>
          <p:nvPr/>
        </p:nvSpPr>
        <p:spPr>
          <a:xfrm>
            <a:off x="8182130" y="6151299"/>
            <a:ext cx="4009870" cy="307777"/>
          </a:xfrm>
          <a:prstGeom prst="rect">
            <a:avLst/>
          </a:prstGeom>
          <a:noFill/>
        </p:spPr>
        <p:txBody>
          <a:bodyPr wrap="square" rtlCol="0">
            <a:spAutoFit/>
          </a:bodyPr>
          <a:lstStyle/>
          <a:p>
            <a:r>
              <a:rPr lang="en-US" sz="1400" dirty="0"/>
              <a:t>Schiro et al. (2022), </a:t>
            </a:r>
            <a:r>
              <a:rPr lang="en-US" sz="1400" i="1" dirty="0"/>
              <a:t>Nat. Comm. in revision</a:t>
            </a:r>
          </a:p>
        </p:txBody>
      </p:sp>
      <p:sp>
        <p:nvSpPr>
          <p:cNvPr id="5" name="TextBox 4">
            <a:extLst>
              <a:ext uri="{FF2B5EF4-FFF2-40B4-BE49-F238E27FC236}">
                <a16:creationId xmlns:a16="http://schemas.microsoft.com/office/drawing/2014/main" id="{1404D20B-9B9D-4C02-127D-C100112CB1EE}"/>
              </a:ext>
            </a:extLst>
          </p:cNvPr>
          <p:cNvSpPr txBox="1"/>
          <p:nvPr/>
        </p:nvSpPr>
        <p:spPr>
          <a:xfrm>
            <a:off x="612946" y="2967334"/>
            <a:ext cx="4994031" cy="461665"/>
          </a:xfrm>
          <a:prstGeom prst="rect">
            <a:avLst/>
          </a:prstGeom>
          <a:noFill/>
        </p:spPr>
        <p:txBody>
          <a:bodyPr wrap="square" rtlCol="0">
            <a:spAutoFit/>
          </a:bodyPr>
          <a:lstStyle/>
          <a:p>
            <a:r>
              <a:rPr lang="en-US" sz="2400" dirty="0">
                <a:ea typeface="Baskerville" panose="02020502070401020303" pitchFamily="18" charset="0"/>
              </a:rPr>
              <a:t>“Stability-Subsidence Pathway”</a:t>
            </a:r>
          </a:p>
        </p:txBody>
      </p:sp>
    </p:spTree>
    <p:extLst>
      <p:ext uri="{BB962C8B-B14F-4D97-AF65-F5344CB8AC3E}">
        <p14:creationId xmlns:p14="http://schemas.microsoft.com/office/powerpoint/2010/main" val="14240692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3CFC98-3C06-2275-6555-DF17844D3D87}"/>
              </a:ext>
            </a:extLst>
          </p:cNvPr>
          <p:cNvSpPr/>
          <p:nvPr/>
        </p:nvSpPr>
        <p:spPr>
          <a:xfrm>
            <a:off x="6658707" y="859657"/>
            <a:ext cx="4632290" cy="5138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C40FBB9-F3D4-90FC-6C60-531A9670BB03}"/>
              </a:ext>
            </a:extLst>
          </p:cNvPr>
          <p:cNvPicPr>
            <a:picLocks noChangeAspect="1"/>
          </p:cNvPicPr>
          <p:nvPr/>
        </p:nvPicPr>
        <p:blipFill rotWithShape="1">
          <a:blip r:embed="rId3"/>
          <a:srcRect l="48433" r="6925"/>
          <a:stretch/>
        </p:blipFill>
        <p:spPr>
          <a:xfrm>
            <a:off x="6812779" y="895350"/>
            <a:ext cx="2766762" cy="5067300"/>
          </a:xfrm>
          <a:prstGeom prst="rect">
            <a:avLst/>
          </a:prstGeom>
        </p:spPr>
      </p:pic>
      <p:pic>
        <p:nvPicPr>
          <p:cNvPr id="3" name="Picture 2">
            <a:extLst>
              <a:ext uri="{FF2B5EF4-FFF2-40B4-BE49-F238E27FC236}">
                <a16:creationId xmlns:a16="http://schemas.microsoft.com/office/drawing/2014/main" id="{B24753AB-8786-8B60-AE51-EA85D9B524DC}"/>
              </a:ext>
            </a:extLst>
          </p:cNvPr>
          <p:cNvPicPr>
            <a:picLocks noChangeAspect="1"/>
          </p:cNvPicPr>
          <p:nvPr/>
        </p:nvPicPr>
        <p:blipFill rotWithShape="1">
          <a:blip r:embed="rId4"/>
          <a:srcRect l="53251" t="7675" r="24581" b="10641"/>
          <a:stretch/>
        </p:blipFill>
        <p:spPr>
          <a:xfrm>
            <a:off x="9579541" y="1177788"/>
            <a:ext cx="1576551" cy="4357005"/>
          </a:xfrm>
          <a:prstGeom prst="rect">
            <a:avLst/>
          </a:prstGeom>
        </p:spPr>
      </p:pic>
      <p:sp>
        <p:nvSpPr>
          <p:cNvPr id="5" name="TextBox 4">
            <a:extLst>
              <a:ext uri="{FF2B5EF4-FFF2-40B4-BE49-F238E27FC236}">
                <a16:creationId xmlns:a16="http://schemas.microsoft.com/office/drawing/2014/main" id="{DA2B8351-9147-AAE6-9046-39ADEE2E71E3}"/>
              </a:ext>
            </a:extLst>
          </p:cNvPr>
          <p:cNvSpPr txBox="1"/>
          <p:nvPr/>
        </p:nvSpPr>
        <p:spPr>
          <a:xfrm>
            <a:off x="901003" y="1300468"/>
            <a:ext cx="5215095" cy="4001095"/>
          </a:xfrm>
          <a:prstGeom prst="rect">
            <a:avLst/>
          </a:prstGeom>
          <a:noFill/>
        </p:spPr>
        <p:txBody>
          <a:bodyPr wrap="square" rtlCol="0">
            <a:spAutoFit/>
          </a:bodyPr>
          <a:lstStyle/>
          <a:p>
            <a:r>
              <a:rPr lang="en-US" sz="2400" dirty="0"/>
              <a:t>The </a:t>
            </a:r>
            <a:r>
              <a:rPr lang="en-US" sz="2400" dirty="0" err="1"/>
              <a:t>intermodel</a:t>
            </a:r>
            <a:r>
              <a:rPr lang="en-US" sz="2400" dirty="0"/>
              <a:t> spread in mean-state stability also tied very closely to the </a:t>
            </a:r>
            <a:r>
              <a:rPr lang="en-US" sz="2400" dirty="0" err="1"/>
              <a:t>intermodel</a:t>
            </a:r>
            <a:r>
              <a:rPr lang="en-US" sz="2400" dirty="0"/>
              <a:t> spread in subsidence rate.</a:t>
            </a:r>
          </a:p>
          <a:p>
            <a:endParaRPr lang="en-US" sz="2400" dirty="0"/>
          </a:p>
          <a:p>
            <a:endParaRPr lang="en-US" sz="1400" dirty="0"/>
          </a:p>
          <a:p>
            <a:endParaRPr lang="en-US" sz="2400" dirty="0"/>
          </a:p>
          <a:p>
            <a:endParaRPr lang="en-US" sz="2400" dirty="0"/>
          </a:p>
          <a:p>
            <a:r>
              <a:rPr lang="en-US" sz="2400" dirty="0"/>
              <a:t>Changes to mean-state stability are driven less by radiative processes (OLR) and more by diabatic processes (our proxy here: </a:t>
            </a:r>
            <a:r>
              <a:rPr lang="en-US" sz="2400" dirty="0" err="1"/>
              <a:t>F</a:t>
            </a:r>
            <a:r>
              <a:rPr lang="en-US" sz="2400" baseline="-25000" dirty="0" err="1"/>
              <a:t>p</a:t>
            </a:r>
            <a:r>
              <a:rPr lang="en-US" sz="2400" baseline="-25000" dirty="0"/>
              <a:t>&gt;10</a:t>
            </a:r>
            <a:r>
              <a:rPr lang="en-US" sz="2400" dirty="0"/>
              <a:t>)</a:t>
            </a:r>
            <a:endParaRPr lang="en-US" sz="2400" baseline="-25000" dirty="0"/>
          </a:p>
        </p:txBody>
      </p:sp>
      <p:sp>
        <p:nvSpPr>
          <p:cNvPr id="6" name="TextBox 5">
            <a:extLst>
              <a:ext uri="{FF2B5EF4-FFF2-40B4-BE49-F238E27FC236}">
                <a16:creationId xmlns:a16="http://schemas.microsoft.com/office/drawing/2014/main" id="{0F8B236B-812D-437F-8DFB-E797BE540FA1}"/>
              </a:ext>
            </a:extLst>
          </p:cNvPr>
          <p:cNvSpPr txBox="1"/>
          <p:nvPr/>
        </p:nvSpPr>
        <p:spPr>
          <a:xfrm>
            <a:off x="8182130" y="6151299"/>
            <a:ext cx="4009870" cy="307777"/>
          </a:xfrm>
          <a:prstGeom prst="rect">
            <a:avLst/>
          </a:prstGeom>
          <a:noFill/>
        </p:spPr>
        <p:txBody>
          <a:bodyPr wrap="square" rtlCol="0">
            <a:spAutoFit/>
          </a:bodyPr>
          <a:lstStyle/>
          <a:p>
            <a:r>
              <a:rPr lang="en-US" sz="1400" dirty="0"/>
              <a:t>Schiro et al. (2022), </a:t>
            </a:r>
            <a:r>
              <a:rPr lang="en-US" sz="1400" i="1" dirty="0"/>
              <a:t>Nat. Comm. in revision</a:t>
            </a:r>
          </a:p>
        </p:txBody>
      </p:sp>
    </p:spTree>
    <p:extLst>
      <p:ext uri="{BB962C8B-B14F-4D97-AF65-F5344CB8AC3E}">
        <p14:creationId xmlns:p14="http://schemas.microsoft.com/office/powerpoint/2010/main" val="5614981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961CCAA-DECD-5543-F912-61403ACF4C0A}"/>
              </a:ext>
            </a:extLst>
          </p:cNvPr>
          <p:cNvSpPr/>
          <p:nvPr/>
        </p:nvSpPr>
        <p:spPr>
          <a:xfrm>
            <a:off x="5487511" y="1949759"/>
            <a:ext cx="6168578" cy="2958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54F1FEA-8FDD-5713-CBCE-24796F8B5DB1}"/>
              </a:ext>
            </a:extLst>
          </p:cNvPr>
          <p:cNvSpPr txBox="1"/>
          <p:nvPr/>
        </p:nvSpPr>
        <p:spPr>
          <a:xfrm>
            <a:off x="725561" y="840309"/>
            <a:ext cx="9131874" cy="954107"/>
          </a:xfrm>
          <a:prstGeom prst="rect">
            <a:avLst/>
          </a:prstGeom>
          <a:noFill/>
        </p:spPr>
        <p:txBody>
          <a:bodyPr wrap="square" rtlCol="0">
            <a:spAutoFit/>
          </a:bodyPr>
          <a:lstStyle/>
          <a:p>
            <a:r>
              <a:rPr lang="en-US" sz="2800" dirty="0"/>
              <a:t>What could control mean-state static stability differences among models?</a:t>
            </a:r>
          </a:p>
        </p:txBody>
      </p:sp>
      <p:grpSp>
        <p:nvGrpSpPr>
          <p:cNvPr id="13" name="Group 12">
            <a:extLst>
              <a:ext uri="{FF2B5EF4-FFF2-40B4-BE49-F238E27FC236}">
                <a16:creationId xmlns:a16="http://schemas.microsoft.com/office/drawing/2014/main" id="{9EE5E6FF-F1F2-3733-70CE-70992137635E}"/>
              </a:ext>
            </a:extLst>
          </p:cNvPr>
          <p:cNvGrpSpPr/>
          <p:nvPr/>
        </p:nvGrpSpPr>
        <p:grpSpPr>
          <a:xfrm>
            <a:off x="5487510" y="1949759"/>
            <a:ext cx="6059321" cy="2894723"/>
            <a:chOff x="2402667" y="216089"/>
            <a:chExt cx="6059321" cy="2894723"/>
          </a:xfrm>
        </p:grpSpPr>
        <p:pic>
          <p:nvPicPr>
            <p:cNvPr id="15" name="Picture 14">
              <a:extLst>
                <a:ext uri="{FF2B5EF4-FFF2-40B4-BE49-F238E27FC236}">
                  <a16:creationId xmlns:a16="http://schemas.microsoft.com/office/drawing/2014/main" id="{AB62A716-CC01-9C1A-4EB6-5A1386199D3A}"/>
                </a:ext>
              </a:extLst>
            </p:cNvPr>
            <p:cNvPicPr>
              <a:picLocks noChangeAspect="1"/>
            </p:cNvPicPr>
            <p:nvPr/>
          </p:nvPicPr>
          <p:blipFill rotWithShape="1">
            <a:blip r:embed="rId3"/>
            <a:srcRect l="35739" r="35379"/>
            <a:stretch/>
          </p:blipFill>
          <p:spPr>
            <a:xfrm>
              <a:off x="2402667" y="284470"/>
              <a:ext cx="3153104" cy="2826342"/>
            </a:xfrm>
            <a:prstGeom prst="rect">
              <a:avLst/>
            </a:prstGeom>
          </p:spPr>
        </p:pic>
        <p:sp>
          <p:nvSpPr>
            <p:cNvPr id="16" name="TextBox 15">
              <a:extLst>
                <a:ext uri="{FF2B5EF4-FFF2-40B4-BE49-F238E27FC236}">
                  <a16:creationId xmlns:a16="http://schemas.microsoft.com/office/drawing/2014/main" id="{7F29DEDB-26E7-98A9-8190-32A7076D45E7}"/>
                </a:ext>
              </a:extLst>
            </p:cNvPr>
            <p:cNvSpPr txBox="1"/>
            <p:nvPr/>
          </p:nvSpPr>
          <p:spPr>
            <a:xfrm>
              <a:off x="3106862" y="220712"/>
              <a:ext cx="409903"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A</a:t>
              </a:r>
            </a:p>
          </p:txBody>
        </p:sp>
        <p:pic>
          <p:nvPicPr>
            <p:cNvPr id="17" name="Picture 16">
              <a:extLst>
                <a:ext uri="{FF2B5EF4-FFF2-40B4-BE49-F238E27FC236}">
                  <a16:creationId xmlns:a16="http://schemas.microsoft.com/office/drawing/2014/main" id="{3A52C048-0E23-B1F5-8285-E6AD9ECD8B4D}"/>
                </a:ext>
              </a:extLst>
            </p:cNvPr>
            <p:cNvPicPr>
              <a:picLocks noChangeAspect="1"/>
            </p:cNvPicPr>
            <p:nvPr/>
          </p:nvPicPr>
          <p:blipFill rotWithShape="1">
            <a:blip r:embed="rId3"/>
            <a:srcRect l="8638" r="64309"/>
            <a:stretch/>
          </p:blipFill>
          <p:spPr>
            <a:xfrm>
              <a:off x="5508581" y="284470"/>
              <a:ext cx="2953407" cy="2826342"/>
            </a:xfrm>
            <a:prstGeom prst="rect">
              <a:avLst/>
            </a:prstGeom>
          </p:spPr>
        </p:pic>
        <p:sp>
          <p:nvSpPr>
            <p:cNvPr id="18" name="TextBox 17">
              <a:extLst>
                <a:ext uri="{FF2B5EF4-FFF2-40B4-BE49-F238E27FC236}">
                  <a16:creationId xmlns:a16="http://schemas.microsoft.com/office/drawing/2014/main" id="{99167280-F544-DDB3-8DF9-BF6E933664FA}"/>
                </a:ext>
              </a:extLst>
            </p:cNvPr>
            <p:cNvSpPr txBox="1"/>
            <p:nvPr/>
          </p:nvSpPr>
          <p:spPr>
            <a:xfrm>
              <a:off x="6112927" y="216089"/>
              <a:ext cx="409903"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B</a:t>
              </a:r>
            </a:p>
          </p:txBody>
        </p:sp>
      </p:grpSp>
      <p:sp>
        <p:nvSpPr>
          <p:cNvPr id="24" name="TextBox 23">
            <a:extLst>
              <a:ext uri="{FF2B5EF4-FFF2-40B4-BE49-F238E27FC236}">
                <a16:creationId xmlns:a16="http://schemas.microsoft.com/office/drawing/2014/main" id="{9A258260-FFAB-7F79-54BA-4486040B7134}"/>
              </a:ext>
            </a:extLst>
          </p:cNvPr>
          <p:cNvSpPr txBox="1"/>
          <p:nvPr/>
        </p:nvSpPr>
        <p:spPr>
          <a:xfrm>
            <a:off x="738397" y="2201263"/>
            <a:ext cx="4528933" cy="2862322"/>
          </a:xfrm>
          <a:prstGeom prst="rect">
            <a:avLst/>
          </a:prstGeom>
          <a:noFill/>
        </p:spPr>
        <p:txBody>
          <a:bodyPr wrap="square" rtlCol="0">
            <a:spAutoFit/>
          </a:bodyPr>
          <a:lstStyle/>
          <a:p>
            <a:endParaRPr lang="en-US" sz="2000" dirty="0"/>
          </a:p>
          <a:p>
            <a:pPr marL="342900" indent="-342900">
              <a:buFont typeface="Arial" panose="020B0604020202020204" pitchFamily="34" charset="0"/>
              <a:buChar char="•"/>
            </a:pPr>
            <a:r>
              <a:rPr lang="en-US" sz="2000" dirty="0"/>
              <a:t>Static stability higher in climates with lower entrainment </a:t>
            </a:r>
          </a:p>
          <a:p>
            <a:endParaRPr lang="en-US" sz="2000" dirty="0"/>
          </a:p>
          <a:p>
            <a:r>
              <a:rPr lang="en-US" sz="2000" dirty="0"/>
              <a:t>Less stable = stronger subsidence</a:t>
            </a:r>
          </a:p>
          <a:p>
            <a:endParaRPr lang="en-US" sz="2000" dirty="0"/>
          </a:p>
          <a:p>
            <a:r>
              <a:rPr lang="en-US" sz="2000" dirty="0"/>
              <a:t>Stronger subsidence = fewer low clouds</a:t>
            </a:r>
          </a:p>
          <a:p>
            <a:endParaRPr lang="en-US" sz="2000" dirty="0"/>
          </a:p>
          <a:p>
            <a:endParaRPr lang="en-US" sz="2000" dirty="0"/>
          </a:p>
        </p:txBody>
      </p:sp>
      <p:cxnSp>
        <p:nvCxnSpPr>
          <p:cNvPr id="26" name="Straight Arrow Connector 25">
            <a:extLst>
              <a:ext uri="{FF2B5EF4-FFF2-40B4-BE49-F238E27FC236}">
                <a16:creationId xmlns:a16="http://schemas.microsoft.com/office/drawing/2014/main" id="{290F7B06-31C0-3D76-F1FB-2D42CC484B2B}"/>
              </a:ext>
            </a:extLst>
          </p:cNvPr>
          <p:cNvCxnSpPr/>
          <p:nvPr/>
        </p:nvCxnSpPr>
        <p:spPr>
          <a:xfrm flipH="1" flipV="1">
            <a:off x="7104273" y="2602523"/>
            <a:ext cx="1004747" cy="9445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58F41F0-0F80-26F7-5B5A-B2A6FB4236DE}"/>
              </a:ext>
            </a:extLst>
          </p:cNvPr>
          <p:cNvSpPr txBox="1"/>
          <p:nvPr/>
        </p:nvSpPr>
        <p:spPr>
          <a:xfrm>
            <a:off x="7355393" y="2411604"/>
            <a:ext cx="1507253" cy="461665"/>
          </a:xfrm>
          <a:prstGeom prst="rect">
            <a:avLst/>
          </a:prstGeom>
          <a:noFill/>
        </p:spPr>
        <p:txBody>
          <a:bodyPr wrap="square" rtlCol="0">
            <a:spAutoFit/>
          </a:bodyPr>
          <a:lstStyle/>
          <a:p>
            <a:r>
              <a:rPr lang="en-US" sz="1200" dirty="0">
                <a:solidFill>
                  <a:srgbClr val="0070C0"/>
                </a:solidFill>
              </a:rPr>
              <a:t>Increasing entrainment</a:t>
            </a:r>
          </a:p>
        </p:txBody>
      </p:sp>
      <p:sp>
        <p:nvSpPr>
          <p:cNvPr id="28" name="TextBox 27">
            <a:extLst>
              <a:ext uri="{FF2B5EF4-FFF2-40B4-BE49-F238E27FC236}">
                <a16:creationId xmlns:a16="http://schemas.microsoft.com/office/drawing/2014/main" id="{A109E6D2-AA66-DD5C-233B-9F243D0EEEA9}"/>
              </a:ext>
            </a:extLst>
          </p:cNvPr>
          <p:cNvSpPr txBox="1"/>
          <p:nvPr/>
        </p:nvSpPr>
        <p:spPr>
          <a:xfrm>
            <a:off x="10491448" y="2341266"/>
            <a:ext cx="1507253" cy="461665"/>
          </a:xfrm>
          <a:prstGeom prst="rect">
            <a:avLst/>
          </a:prstGeom>
          <a:noFill/>
        </p:spPr>
        <p:txBody>
          <a:bodyPr wrap="square" rtlCol="0">
            <a:spAutoFit/>
          </a:bodyPr>
          <a:lstStyle/>
          <a:p>
            <a:r>
              <a:rPr lang="en-US" sz="1200" dirty="0">
                <a:solidFill>
                  <a:srgbClr val="0070C0"/>
                </a:solidFill>
              </a:rPr>
              <a:t>Increasing entrainment</a:t>
            </a:r>
          </a:p>
        </p:txBody>
      </p:sp>
      <p:cxnSp>
        <p:nvCxnSpPr>
          <p:cNvPr id="30" name="Straight Arrow Connector 29">
            <a:extLst>
              <a:ext uri="{FF2B5EF4-FFF2-40B4-BE49-F238E27FC236}">
                <a16:creationId xmlns:a16="http://schemas.microsoft.com/office/drawing/2014/main" id="{C7DF8E8B-B16B-C791-7670-7C050252B7A7}"/>
              </a:ext>
            </a:extLst>
          </p:cNvPr>
          <p:cNvCxnSpPr/>
          <p:nvPr/>
        </p:nvCxnSpPr>
        <p:spPr>
          <a:xfrm>
            <a:off x="10269416" y="2432876"/>
            <a:ext cx="895622" cy="12950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2DB2598-4756-9D3B-317B-DDC4CBCF2C67}"/>
              </a:ext>
            </a:extLst>
          </p:cNvPr>
          <p:cNvSpPr txBox="1"/>
          <p:nvPr/>
        </p:nvSpPr>
        <p:spPr>
          <a:xfrm>
            <a:off x="5543750" y="5218926"/>
            <a:ext cx="6099348" cy="646331"/>
          </a:xfrm>
          <a:prstGeom prst="rect">
            <a:avLst/>
          </a:prstGeom>
          <a:noFill/>
        </p:spPr>
        <p:txBody>
          <a:bodyPr wrap="square">
            <a:spAutoFit/>
          </a:bodyPr>
          <a:lstStyle/>
          <a:p>
            <a:r>
              <a:rPr lang="en-US" dirty="0"/>
              <a:t>1-5 are tropical mean </a:t>
            </a:r>
            <a:r>
              <a:rPr lang="en-US" dirty="0" err="1"/>
              <a:t>climatologies</a:t>
            </a:r>
            <a:r>
              <a:rPr lang="en-US" dirty="0"/>
              <a:t> in CAM5.3 simulated with increasing entrainment</a:t>
            </a:r>
          </a:p>
        </p:txBody>
      </p:sp>
      <p:sp>
        <p:nvSpPr>
          <p:cNvPr id="34" name="TextBox 33">
            <a:extLst>
              <a:ext uri="{FF2B5EF4-FFF2-40B4-BE49-F238E27FC236}">
                <a16:creationId xmlns:a16="http://schemas.microsoft.com/office/drawing/2014/main" id="{95D2DF22-9158-955E-5AE5-70E188602513}"/>
              </a:ext>
            </a:extLst>
          </p:cNvPr>
          <p:cNvSpPr txBox="1"/>
          <p:nvPr/>
        </p:nvSpPr>
        <p:spPr>
          <a:xfrm>
            <a:off x="8182130" y="6151299"/>
            <a:ext cx="4009870" cy="307777"/>
          </a:xfrm>
          <a:prstGeom prst="rect">
            <a:avLst/>
          </a:prstGeom>
          <a:noFill/>
        </p:spPr>
        <p:txBody>
          <a:bodyPr wrap="square" rtlCol="0">
            <a:spAutoFit/>
          </a:bodyPr>
          <a:lstStyle/>
          <a:p>
            <a:r>
              <a:rPr lang="en-US" sz="1400" dirty="0"/>
              <a:t>Schiro et al. (2022), </a:t>
            </a:r>
            <a:r>
              <a:rPr lang="en-US" sz="1400" i="1" dirty="0"/>
              <a:t>Nat. Comm. in revision</a:t>
            </a:r>
          </a:p>
        </p:txBody>
      </p:sp>
    </p:spTree>
    <p:extLst>
      <p:ext uri="{BB962C8B-B14F-4D97-AF65-F5344CB8AC3E}">
        <p14:creationId xmlns:p14="http://schemas.microsoft.com/office/powerpoint/2010/main" val="24489563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07BB05-737E-6484-EE37-A9090EB42781}"/>
              </a:ext>
            </a:extLst>
          </p:cNvPr>
          <p:cNvPicPr>
            <a:picLocks noChangeAspect="1"/>
          </p:cNvPicPr>
          <p:nvPr/>
        </p:nvPicPr>
        <p:blipFill rotWithShape="1">
          <a:blip r:embed="rId3"/>
          <a:srcRect r="528"/>
          <a:stretch/>
        </p:blipFill>
        <p:spPr>
          <a:xfrm>
            <a:off x="1429890" y="1879041"/>
            <a:ext cx="9332219" cy="3340709"/>
          </a:xfrm>
          <a:prstGeom prst="rect">
            <a:avLst/>
          </a:prstGeom>
        </p:spPr>
      </p:pic>
      <p:sp>
        <p:nvSpPr>
          <p:cNvPr id="3" name="TextBox 2">
            <a:extLst>
              <a:ext uri="{FF2B5EF4-FFF2-40B4-BE49-F238E27FC236}">
                <a16:creationId xmlns:a16="http://schemas.microsoft.com/office/drawing/2014/main" id="{ACCA2AEB-2613-2548-7C8D-A107FA0964D4}"/>
              </a:ext>
            </a:extLst>
          </p:cNvPr>
          <p:cNvSpPr txBox="1"/>
          <p:nvPr/>
        </p:nvSpPr>
        <p:spPr>
          <a:xfrm>
            <a:off x="723481" y="793820"/>
            <a:ext cx="9686611" cy="707886"/>
          </a:xfrm>
          <a:prstGeom prst="rect">
            <a:avLst/>
          </a:prstGeom>
          <a:noFill/>
        </p:spPr>
        <p:txBody>
          <a:bodyPr wrap="square" rtlCol="0">
            <a:spAutoFit/>
          </a:bodyPr>
          <a:lstStyle/>
          <a:p>
            <a:r>
              <a:rPr lang="en-US" sz="2000" dirty="0"/>
              <a:t>Higher entrainment means convection needs a more unstable environment in order to fire due to the enhanced sensitivity of convection to lower tropospheric (LT) moisture.  </a:t>
            </a:r>
          </a:p>
        </p:txBody>
      </p:sp>
      <p:sp>
        <p:nvSpPr>
          <p:cNvPr id="4" name="TextBox 3">
            <a:extLst>
              <a:ext uri="{FF2B5EF4-FFF2-40B4-BE49-F238E27FC236}">
                <a16:creationId xmlns:a16="http://schemas.microsoft.com/office/drawing/2014/main" id="{D213D997-66AA-2703-3245-7CF1B1218369}"/>
              </a:ext>
            </a:extLst>
          </p:cNvPr>
          <p:cNvSpPr txBox="1"/>
          <p:nvPr/>
        </p:nvSpPr>
        <p:spPr>
          <a:xfrm>
            <a:off x="1252693" y="5397030"/>
            <a:ext cx="9686611" cy="400110"/>
          </a:xfrm>
          <a:prstGeom prst="rect">
            <a:avLst/>
          </a:prstGeom>
          <a:noFill/>
        </p:spPr>
        <p:txBody>
          <a:bodyPr wrap="square" rtlCol="0">
            <a:spAutoFit/>
          </a:bodyPr>
          <a:lstStyle/>
          <a:p>
            <a:r>
              <a:rPr lang="en-US" sz="2000" u="sng" dirty="0"/>
              <a:t>In order to maintain energy balance, the system shifts towards a more unstable state. </a:t>
            </a:r>
          </a:p>
        </p:txBody>
      </p:sp>
      <p:sp>
        <p:nvSpPr>
          <p:cNvPr id="5" name="TextBox 4">
            <a:extLst>
              <a:ext uri="{FF2B5EF4-FFF2-40B4-BE49-F238E27FC236}">
                <a16:creationId xmlns:a16="http://schemas.microsoft.com/office/drawing/2014/main" id="{916E329E-A259-2A5E-FC0A-64130CC31FDC}"/>
              </a:ext>
            </a:extLst>
          </p:cNvPr>
          <p:cNvSpPr txBox="1"/>
          <p:nvPr/>
        </p:nvSpPr>
        <p:spPr>
          <a:xfrm>
            <a:off x="8182130" y="6151299"/>
            <a:ext cx="4009870" cy="307777"/>
          </a:xfrm>
          <a:prstGeom prst="rect">
            <a:avLst/>
          </a:prstGeom>
          <a:noFill/>
        </p:spPr>
        <p:txBody>
          <a:bodyPr wrap="square" rtlCol="0">
            <a:spAutoFit/>
          </a:bodyPr>
          <a:lstStyle/>
          <a:p>
            <a:r>
              <a:rPr lang="en-US" sz="1400" dirty="0"/>
              <a:t>Schiro et al. (2022), </a:t>
            </a:r>
            <a:r>
              <a:rPr lang="en-US" sz="1400" i="1" dirty="0"/>
              <a:t>Nat. Comm. in revision</a:t>
            </a:r>
          </a:p>
        </p:txBody>
      </p:sp>
    </p:spTree>
    <p:extLst>
      <p:ext uri="{BB962C8B-B14F-4D97-AF65-F5344CB8AC3E}">
        <p14:creationId xmlns:p14="http://schemas.microsoft.com/office/powerpoint/2010/main" val="11374166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E3E47D-A7DF-85EF-C204-D244F9868F7C}"/>
              </a:ext>
            </a:extLst>
          </p:cNvPr>
          <p:cNvPicPr>
            <a:picLocks noChangeAspect="1"/>
          </p:cNvPicPr>
          <p:nvPr/>
        </p:nvPicPr>
        <p:blipFill>
          <a:blip r:embed="rId3"/>
          <a:stretch>
            <a:fillRect/>
          </a:stretch>
        </p:blipFill>
        <p:spPr>
          <a:xfrm>
            <a:off x="1373318" y="1579057"/>
            <a:ext cx="9826058" cy="4088214"/>
          </a:xfrm>
          <a:prstGeom prst="rect">
            <a:avLst/>
          </a:prstGeom>
        </p:spPr>
      </p:pic>
      <p:sp>
        <p:nvSpPr>
          <p:cNvPr id="8" name="TextBox 7">
            <a:extLst>
              <a:ext uri="{FF2B5EF4-FFF2-40B4-BE49-F238E27FC236}">
                <a16:creationId xmlns:a16="http://schemas.microsoft.com/office/drawing/2014/main" id="{3577E9ED-8732-3234-1295-AC8C6934361D}"/>
              </a:ext>
            </a:extLst>
          </p:cNvPr>
          <p:cNvSpPr txBox="1"/>
          <p:nvPr/>
        </p:nvSpPr>
        <p:spPr>
          <a:xfrm>
            <a:off x="783771" y="723481"/>
            <a:ext cx="2110154" cy="584775"/>
          </a:xfrm>
          <a:prstGeom prst="rect">
            <a:avLst/>
          </a:prstGeom>
          <a:noFill/>
        </p:spPr>
        <p:txBody>
          <a:bodyPr wrap="square" rtlCol="0">
            <a:spAutoFit/>
          </a:bodyPr>
          <a:lstStyle/>
          <a:p>
            <a:r>
              <a:rPr lang="en-US" sz="3200" u="sng" dirty="0"/>
              <a:t>Summary</a:t>
            </a:r>
          </a:p>
        </p:txBody>
      </p:sp>
    </p:spTree>
    <p:extLst>
      <p:ext uri="{BB962C8B-B14F-4D97-AF65-F5344CB8AC3E}">
        <p14:creationId xmlns:p14="http://schemas.microsoft.com/office/powerpoint/2010/main" val="24582360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8B0F324-0DB4-E6A6-E099-BCDE7045D69C}"/>
              </a:ext>
            </a:extLst>
          </p:cNvPr>
          <p:cNvSpPr txBox="1"/>
          <p:nvPr/>
        </p:nvSpPr>
        <p:spPr>
          <a:xfrm>
            <a:off x="783771" y="723481"/>
            <a:ext cx="2110154" cy="584775"/>
          </a:xfrm>
          <a:prstGeom prst="rect">
            <a:avLst/>
          </a:prstGeom>
          <a:noFill/>
        </p:spPr>
        <p:txBody>
          <a:bodyPr wrap="square" rtlCol="0">
            <a:spAutoFit/>
          </a:bodyPr>
          <a:lstStyle/>
          <a:p>
            <a:r>
              <a:rPr lang="en-US" sz="3200" u="sng" dirty="0"/>
              <a:t>Summary</a:t>
            </a:r>
          </a:p>
        </p:txBody>
      </p:sp>
      <p:sp>
        <p:nvSpPr>
          <p:cNvPr id="3" name="TextBox 2">
            <a:extLst>
              <a:ext uri="{FF2B5EF4-FFF2-40B4-BE49-F238E27FC236}">
                <a16:creationId xmlns:a16="http://schemas.microsoft.com/office/drawing/2014/main" id="{924424BC-B20D-3A8A-C4FA-BE2423351E16}"/>
              </a:ext>
            </a:extLst>
          </p:cNvPr>
          <p:cNvSpPr txBox="1"/>
          <p:nvPr/>
        </p:nvSpPr>
        <p:spPr>
          <a:xfrm>
            <a:off x="1333081" y="1597805"/>
            <a:ext cx="9525838" cy="4185761"/>
          </a:xfrm>
          <a:prstGeom prst="rect">
            <a:avLst/>
          </a:prstGeom>
          <a:noFill/>
        </p:spPr>
        <p:txBody>
          <a:bodyPr wrap="square">
            <a:spAutoFit/>
          </a:bodyPr>
          <a:lstStyle/>
          <a:p>
            <a:pPr marL="285750" indent="-285750">
              <a:buFont typeface="Arial" panose="020B0604020202020204" pitchFamily="34" charset="0"/>
              <a:buChar char="•"/>
            </a:pPr>
            <a:r>
              <a:rPr lang="en-US" sz="2000" dirty="0">
                <a:effectLst/>
                <a:ea typeface="Times New Roman" panose="02020603050405020304" pitchFamily="18" charset="0"/>
              </a:rPr>
              <a:t>A reduction of high cloudiness and enhanced free tropospheric drying (negative longwave feedback) due to ascent area reduction and an increase in frequency of heavy precipitation under </a:t>
            </a:r>
            <a:r>
              <a:rPr lang="en-US" sz="2000" dirty="0">
                <a:ea typeface="Times New Roman" panose="02020603050405020304" pitchFamily="18" charset="0"/>
              </a:rPr>
              <a:t>anthropogenic warming </a:t>
            </a:r>
            <a:r>
              <a:rPr lang="en-US" sz="2000" dirty="0">
                <a:effectLst/>
                <a:ea typeface="Times New Roman" panose="02020603050405020304" pitchFamily="18" charset="0"/>
              </a:rPr>
              <a:t>leads to a net positive cloud feedback in CMIP6 models by contributing to a reduction in low cloudiness (positive shortwave feedback). </a:t>
            </a:r>
          </a:p>
          <a:p>
            <a:pPr marL="285750" indent="-285750">
              <a:buFont typeface="Arial" panose="020B0604020202020204" pitchFamily="34" charset="0"/>
              <a:buChar char="•"/>
            </a:pPr>
            <a:endParaRPr lang="en-US" sz="2000" dirty="0">
              <a:ea typeface="Times New Roman" panose="02020603050405020304" pitchFamily="18" charset="0"/>
            </a:endParaRPr>
          </a:p>
          <a:p>
            <a:pPr marL="285750" indent="-285750">
              <a:buFont typeface="Arial" panose="020B0604020202020204" pitchFamily="34" charset="0"/>
              <a:buChar char="•"/>
            </a:pPr>
            <a:r>
              <a:rPr lang="en-US" sz="2000" dirty="0">
                <a:effectLst/>
                <a:ea typeface="Times New Roman" panose="02020603050405020304" pitchFamily="18" charset="0"/>
              </a:rPr>
              <a:t>Two pathways linking changes to deep convection and low cloudiness through changes to subsidence rate: </a:t>
            </a:r>
          </a:p>
          <a:p>
            <a:pPr marL="285750" indent="-285750">
              <a:buFont typeface="Arial" panose="020B0604020202020204" pitchFamily="34" charset="0"/>
              <a:buChar char="•"/>
            </a:pPr>
            <a:endParaRPr lang="en-US" sz="600" dirty="0">
              <a:effectLst/>
              <a:ea typeface="Times New Roman" panose="02020603050405020304" pitchFamily="18" charset="0"/>
            </a:endParaRPr>
          </a:p>
          <a:p>
            <a:pPr marL="742950" lvl="1" indent="-285750">
              <a:buFont typeface="Arial" panose="020B0604020202020204" pitchFamily="34" charset="0"/>
              <a:buChar char="•"/>
            </a:pPr>
            <a:r>
              <a:rPr lang="en-US" sz="2000" dirty="0">
                <a:ea typeface="Times New Roman" panose="02020603050405020304" pitchFamily="18" charset="0"/>
              </a:rPr>
              <a:t>Radiation-Subsidence Pathway</a:t>
            </a:r>
          </a:p>
          <a:p>
            <a:pPr marL="742950" lvl="1" indent="-285750">
              <a:buFont typeface="Arial" panose="020B0604020202020204" pitchFamily="34" charset="0"/>
              <a:buChar char="•"/>
            </a:pPr>
            <a:r>
              <a:rPr lang="en-US" sz="2000" dirty="0">
                <a:effectLst/>
                <a:ea typeface="Times New Roman" panose="02020603050405020304" pitchFamily="18" charset="0"/>
              </a:rPr>
              <a:t>Stability Pathway</a:t>
            </a:r>
          </a:p>
          <a:p>
            <a:endParaRPr lang="en-US" sz="2000" dirty="0">
              <a:effectLst/>
              <a:ea typeface="Times New Roman" panose="02020603050405020304" pitchFamily="18" charset="0"/>
            </a:endParaRPr>
          </a:p>
          <a:p>
            <a:pPr marL="285750" indent="-285750">
              <a:buFont typeface="Arial" panose="020B0604020202020204" pitchFamily="34" charset="0"/>
              <a:buChar char="•"/>
            </a:pPr>
            <a:r>
              <a:rPr lang="en-US" sz="2000" dirty="0">
                <a:effectLst/>
                <a:ea typeface="Times New Roman" panose="02020603050405020304" pitchFamily="18" charset="0"/>
              </a:rPr>
              <a:t>Varying pathway strengths contribute considerably to the </a:t>
            </a:r>
            <a:r>
              <a:rPr lang="en-US" sz="2000" dirty="0" err="1">
                <a:effectLst/>
                <a:ea typeface="Times New Roman" panose="02020603050405020304" pitchFamily="18" charset="0"/>
              </a:rPr>
              <a:t>intermodel</a:t>
            </a:r>
            <a:r>
              <a:rPr lang="en-US" sz="2000" dirty="0">
                <a:effectLst/>
                <a:ea typeface="Times New Roman" panose="02020603050405020304" pitchFamily="18" charset="0"/>
              </a:rPr>
              <a:t> spread in climate sensitivity.</a:t>
            </a:r>
            <a:r>
              <a:rPr lang="en-US" sz="2000" dirty="0">
                <a:effectLst/>
              </a:rPr>
              <a:t> </a:t>
            </a:r>
            <a:endParaRPr lang="en-US" sz="2000" dirty="0"/>
          </a:p>
        </p:txBody>
      </p:sp>
      <p:sp>
        <p:nvSpPr>
          <p:cNvPr id="5" name="TextBox 4">
            <a:extLst>
              <a:ext uri="{FF2B5EF4-FFF2-40B4-BE49-F238E27FC236}">
                <a16:creationId xmlns:a16="http://schemas.microsoft.com/office/drawing/2014/main" id="{AB27F856-B112-2E8A-49C7-8C8093C74980}"/>
              </a:ext>
            </a:extLst>
          </p:cNvPr>
          <p:cNvSpPr txBox="1"/>
          <p:nvPr/>
        </p:nvSpPr>
        <p:spPr>
          <a:xfrm>
            <a:off x="9214338" y="5688394"/>
            <a:ext cx="2783393" cy="584775"/>
          </a:xfrm>
          <a:prstGeom prst="rect">
            <a:avLst/>
          </a:prstGeom>
          <a:noFill/>
        </p:spPr>
        <p:txBody>
          <a:bodyPr wrap="square" rtlCol="0">
            <a:spAutoFit/>
          </a:bodyPr>
          <a:lstStyle/>
          <a:p>
            <a:r>
              <a:rPr lang="en-US" sz="3200" dirty="0"/>
              <a:t>Thank you!</a:t>
            </a:r>
          </a:p>
        </p:txBody>
      </p:sp>
    </p:spTree>
    <p:extLst>
      <p:ext uri="{BB962C8B-B14F-4D97-AF65-F5344CB8AC3E}">
        <p14:creationId xmlns:p14="http://schemas.microsoft.com/office/powerpoint/2010/main" val="19303199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45905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2FAB6BA-625D-864A-A20F-1EACCA05284A}"/>
              </a:ext>
            </a:extLst>
          </p:cNvPr>
          <p:cNvSpPr txBox="1"/>
          <p:nvPr/>
        </p:nvSpPr>
        <p:spPr>
          <a:xfrm>
            <a:off x="8025166" y="3660507"/>
            <a:ext cx="2838615" cy="338554"/>
          </a:xfrm>
          <a:prstGeom prst="rect">
            <a:avLst/>
          </a:prstGeom>
          <a:noFill/>
        </p:spPr>
        <p:txBody>
          <a:bodyPr wrap="square" rtlCol="0">
            <a:spAutoFit/>
          </a:bodyPr>
          <a:lstStyle/>
          <a:p>
            <a:r>
              <a:rPr lang="en-US" sz="1600" dirty="0"/>
              <a:t>Bretherton et al. (2013)</a:t>
            </a:r>
          </a:p>
        </p:txBody>
      </p:sp>
      <p:pic>
        <p:nvPicPr>
          <p:cNvPr id="1028" name="Picture 4" descr="image">
            <a:extLst>
              <a:ext uri="{FF2B5EF4-FFF2-40B4-BE49-F238E27FC236}">
                <a16:creationId xmlns:a16="http://schemas.microsoft.com/office/drawing/2014/main" id="{2C89C0A7-8C0B-6D4E-B756-92A339CBEE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609" t="63" r="1456" b="47929"/>
          <a:stretch/>
        </p:blipFill>
        <p:spPr bwMode="auto">
          <a:xfrm>
            <a:off x="3715352" y="1594604"/>
            <a:ext cx="4210424" cy="243214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604F4B9-E5E7-F84D-828A-7C359AD6701A}"/>
              </a:ext>
            </a:extLst>
          </p:cNvPr>
          <p:cNvSpPr/>
          <p:nvPr/>
        </p:nvSpPr>
        <p:spPr>
          <a:xfrm>
            <a:off x="2312642" y="4359726"/>
            <a:ext cx="7749871" cy="646331"/>
          </a:xfrm>
          <a:prstGeom prst="rect">
            <a:avLst/>
          </a:prstGeom>
        </p:spPr>
        <p:txBody>
          <a:bodyPr wrap="square">
            <a:spAutoFit/>
          </a:bodyPr>
          <a:lstStyle/>
          <a:p>
            <a:r>
              <a:rPr lang="en-US" dirty="0"/>
              <a:t>Weaker subsidence pushes down on the MBL less strongly, allowing clouds to grow higher and thicken, thereby favoring more low-level cloud. </a:t>
            </a:r>
          </a:p>
        </p:txBody>
      </p:sp>
    </p:spTree>
    <p:extLst>
      <p:ext uri="{BB962C8B-B14F-4D97-AF65-F5344CB8AC3E}">
        <p14:creationId xmlns:p14="http://schemas.microsoft.com/office/powerpoint/2010/main" val="4269537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Rising CO2 Levels Could Wipe Out Stratocumulus Clouds, Accelerating Climate  Change | Discover Magazine">
            <a:extLst>
              <a:ext uri="{FF2B5EF4-FFF2-40B4-BE49-F238E27FC236}">
                <a16:creationId xmlns:a16="http://schemas.microsoft.com/office/drawing/2014/main" id="{1D13359A-6E90-3A4B-9355-A904FBB0F4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598"/>
          <a:stretch/>
        </p:blipFill>
        <p:spPr bwMode="auto">
          <a:xfrm>
            <a:off x="868748" y="1198605"/>
            <a:ext cx="10482649" cy="337991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EB0F271-AB29-434E-A5CF-7E935DF2EC11}"/>
              </a:ext>
            </a:extLst>
          </p:cNvPr>
          <p:cNvSpPr/>
          <p:nvPr/>
        </p:nvSpPr>
        <p:spPr>
          <a:xfrm>
            <a:off x="2464038" y="1573131"/>
            <a:ext cx="8699156" cy="2594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Fig. 1">
            <a:extLst>
              <a:ext uri="{FF2B5EF4-FFF2-40B4-BE49-F238E27FC236}">
                <a16:creationId xmlns:a16="http://schemas.microsoft.com/office/drawing/2014/main" id="{1DBAF201-B521-FC43-A57B-4B6968B89D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852" t="61264" r="3304"/>
          <a:stretch/>
        </p:blipFill>
        <p:spPr bwMode="auto">
          <a:xfrm>
            <a:off x="2620624" y="1727005"/>
            <a:ext cx="8385985" cy="228717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F77E333-0A63-D04B-91BC-AB8259D1137B}"/>
              </a:ext>
            </a:extLst>
          </p:cNvPr>
          <p:cNvSpPr txBox="1"/>
          <p:nvPr/>
        </p:nvSpPr>
        <p:spPr>
          <a:xfrm>
            <a:off x="3279517" y="1892407"/>
            <a:ext cx="2949146" cy="307777"/>
          </a:xfrm>
          <a:prstGeom prst="rect">
            <a:avLst/>
          </a:prstGeom>
          <a:noFill/>
        </p:spPr>
        <p:txBody>
          <a:bodyPr wrap="square" rtlCol="0">
            <a:spAutoFit/>
          </a:bodyPr>
          <a:lstStyle/>
          <a:p>
            <a:r>
              <a:rPr lang="en-US" sz="1400" dirty="0" err="1"/>
              <a:t>Cesana</a:t>
            </a:r>
            <a:r>
              <a:rPr lang="en-US" sz="1400" dirty="0"/>
              <a:t> and Del </a:t>
            </a:r>
            <a:r>
              <a:rPr lang="en-US" sz="1400" dirty="0" err="1"/>
              <a:t>Genio</a:t>
            </a:r>
            <a:r>
              <a:rPr lang="en-US" sz="1400" dirty="0"/>
              <a:t> (2021)</a:t>
            </a:r>
          </a:p>
        </p:txBody>
      </p:sp>
      <p:sp>
        <p:nvSpPr>
          <p:cNvPr id="9" name="TextBox 8">
            <a:extLst>
              <a:ext uri="{FF2B5EF4-FFF2-40B4-BE49-F238E27FC236}">
                <a16:creationId xmlns:a16="http://schemas.microsoft.com/office/drawing/2014/main" id="{6789370C-A926-994C-87B0-52B564B9FE3E}"/>
              </a:ext>
            </a:extLst>
          </p:cNvPr>
          <p:cNvSpPr txBox="1"/>
          <p:nvPr/>
        </p:nvSpPr>
        <p:spPr>
          <a:xfrm>
            <a:off x="9119630" y="1198605"/>
            <a:ext cx="3072370" cy="307777"/>
          </a:xfrm>
          <a:prstGeom prst="rect">
            <a:avLst/>
          </a:prstGeom>
          <a:noFill/>
        </p:spPr>
        <p:txBody>
          <a:bodyPr wrap="square" rtlCol="0">
            <a:spAutoFit/>
          </a:bodyPr>
          <a:lstStyle/>
          <a:p>
            <a:r>
              <a:rPr lang="en-US" sz="1400" dirty="0"/>
              <a:t>Photo: Discover Magazine</a:t>
            </a:r>
          </a:p>
        </p:txBody>
      </p:sp>
      <p:pic>
        <p:nvPicPr>
          <p:cNvPr id="16386" name="Picture 2" descr="grl60047-fig-0001">
            <a:extLst>
              <a:ext uri="{FF2B5EF4-FFF2-40B4-BE49-F238E27FC236}">
                <a16:creationId xmlns:a16="http://schemas.microsoft.com/office/drawing/2014/main" id="{6B225C28-4B01-D547-BF5A-1D71E5B5E3C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37" r="85265" b="56218"/>
          <a:stretch/>
        </p:blipFill>
        <p:spPr bwMode="auto">
          <a:xfrm>
            <a:off x="1005967" y="1573131"/>
            <a:ext cx="1137454" cy="25198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15AC8FA-1A35-FD4C-A5D0-C26BC1168F94}"/>
              </a:ext>
            </a:extLst>
          </p:cNvPr>
          <p:cNvSpPr txBox="1"/>
          <p:nvPr/>
        </p:nvSpPr>
        <p:spPr>
          <a:xfrm>
            <a:off x="1005967" y="1290536"/>
            <a:ext cx="2273550" cy="261610"/>
          </a:xfrm>
          <a:prstGeom prst="rect">
            <a:avLst/>
          </a:prstGeom>
          <a:noFill/>
        </p:spPr>
        <p:txBody>
          <a:bodyPr wrap="square" rtlCol="0">
            <a:spAutoFit/>
          </a:bodyPr>
          <a:lstStyle/>
          <a:p>
            <a:r>
              <a:rPr lang="en-US" sz="1100" dirty="0" err="1">
                <a:solidFill>
                  <a:schemeClr val="bg1"/>
                </a:solidFill>
              </a:rPr>
              <a:t>Zelinka</a:t>
            </a:r>
            <a:r>
              <a:rPr lang="en-US" sz="1100" dirty="0">
                <a:solidFill>
                  <a:schemeClr val="bg1"/>
                </a:solidFill>
              </a:rPr>
              <a:t> et al. (2020)</a:t>
            </a:r>
          </a:p>
        </p:txBody>
      </p:sp>
      <p:sp>
        <p:nvSpPr>
          <p:cNvPr id="11" name="Rectangle 10">
            <a:extLst>
              <a:ext uri="{FF2B5EF4-FFF2-40B4-BE49-F238E27FC236}">
                <a16:creationId xmlns:a16="http://schemas.microsoft.com/office/drawing/2014/main" id="{C8CBE5AA-31EC-404B-BC08-3C6434C4CE36}"/>
              </a:ext>
            </a:extLst>
          </p:cNvPr>
          <p:cNvSpPr/>
          <p:nvPr/>
        </p:nvSpPr>
        <p:spPr>
          <a:xfrm>
            <a:off x="778775" y="5105054"/>
            <a:ext cx="10482649" cy="923330"/>
          </a:xfrm>
          <a:prstGeom prst="rect">
            <a:avLst/>
          </a:prstGeom>
        </p:spPr>
        <p:txBody>
          <a:bodyPr wrap="square">
            <a:spAutoFit/>
          </a:bodyPr>
          <a:lstStyle/>
          <a:p>
            <a:r>
              <a:rPr lang="en-US" dirty="0"/>
              <a:t>Tropical low cloud feedbacks are known to be a root cause of uncertainty in the strength of the total cloud feedback parameter and the intermodel spread in equilibrium climate sensitivity (ECS) (Bony and Dufresne, 2005; Webb et al., 2006; Medeiros et al., 2008; Vial et al., 2013).</a:t>
            </a:r>
          </a:p>
        </p:txBody>
      </p:sp>
      <p:sp>
        <p:nvSpPr>
          <p:cNvPr id="10" name="TextBox 9">
            <a:extLst>
              <a:ext uri="{FF2B5EF4-FFF2-40B4-BE49-F238E27FC236}">
                <a16:creationId xmlns:a16="http://schemas.microsoft.com/office/drawing/2014/main" id="{2AADBDC9-5160-A641-8469-A50D4C51349E}"/>
              </a:ext>
            </a:extLst>
          </p:cNvPr>
          <p:cNvSpPr txBox="1"/>
          <p:nvPr/>
        </p:nvSpPr>
        <p:spPr>
          <a:xfrm>
            <a:off x="1574694" y="3572124"/>
            <a:ext cx="1137454" cy="261610"/>
          </a:xfrm>
          <a:prstGeom prst="rect">
            <a:avLst/>
          </a:prstGeom>
          <a:noFill/>
        </p:spPr>
        <p:txBody>
          <a:bodyPr wrap="square" rtlCol="0">
            <a:spAutoFit/>
          </a:bodyPr>
          <a:lstStyle/>
          <a:p>
            <a:r>
              <a:rPr lang="en-US" sz="1100" dirty="0">
                <a:solidFill>
                  <a:srgbClr val="FF9300"/>
                </a:solidFill>
              </a:rPr>
              <a:t>CMIP6</a:t>
            </a:r>
          </a:p>
        </p:txBody>
      </p:sp>
      <p:sp>
        <p:nvSpPr>
          <p:cNvPr id="12" name="TextBox 11">
            <a:extLst>
              <a:ext uri="{FF2B5EF4-FFF2-40B4-BE49-F238E27FC236}">
                <a16:creationId xmlns:a16="http://schemas.microsoft.com/office/drawing/2014/main" id="{DDCED4AD-8847-FA48-836F-C868364EE888}"/>
              </a:ext>
            </a:extLst>
          </p:cNvPr>
          <p:cNvSpPr txBox="1"/>
          <p:nvPr/>
        </p:nvSpPr>
        <p:spPr>
          <a:xfrm>
            <a:off x="1574694" y="3723914"/>
            <a:ext cx="1137454" cy="261610"/>
          </a:xfrm>
          <a:prstGeom prst="rect">
            <a:avLst/>
          </a:prstGeom>
          <a:noFill/>
        </p:spPr>
        <p:txBody>
          <a:bodyPr wrap="square" rtlCol="0">
            <a:spAutoFit/>
          </a:bodyPr>
          <a:lstStyle/>
          <a:p>
            <a:r>
              <a:rPr lang="en-US" sz="1100" dirty="0">
                <a:solidFill>
                  <a:srgbClr val="0070C0"/>
                </a:solidFill>
              </a:rPr>
              <a:t>CMIP5</a:t>
            </a:r>
          </a:p>
        </p:txBody>
      </p:sp>
    </p:spTree>
    <p:extLst>
      <p:ext uri="{BB962C8B-B14F-4D97-AF65-F5344CB8AC3E}">
        <p14:creationId xmlns:p14="http://schemas.microsoft.com/office/powerpoint/2010/main" val="42885931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76C2F4-09F8-A444-9D05-1640FF7B05EA}"/>
              </a:ext>
            </a:extLst>
          </p:cNvPr>
          <p:cNvPicPr>
            <a:picLocks noChangeAspect="1"/>
          </p:cNvPicPr>
          <p:nvPr/>
        </p:nvPicPr>
        <p:blipFill>
          <a:blip r:embed="rId3"/>
          <a:stretch>
            <a:fillRect/>
          </a:stretch>
        </p:blipFill>
        <p:spPr>
          <a:xfrm>
            <a:off x="2127250" y="596900"/>
            <a:ext cx="7937500" cy="5664200"/>
          </a:xfrm>
          <a:prstGeom prst="rect">
            <a:avLst/>
          </a:prstGeom>
        </p:spPr>
      </p:pic>
      <p:sp>
        <p:nvSpPr>
          <p:cNvPr id="3" name="TextBox 2">
            <a:extLst>
              <a:ext uri="{FF2B5EF4-FFF2-40B4-BE49-F238E27FC236}">
                <a16:creationId xmlns:a16="http://schemas.microsoft.com/office/drawing/2014/main" id="{8E31DA02-28CF-8C40-9127-7B4B4A031DAD}"/>
              </a:ext>
            </a:extLst>
          </p:cNvPr>
          <p:cNvSpPr txBox="1"/>
          <p:nvPr/>
        </p:nvSpPr>
        <p:spPr>
          <a:xfrm>
            <a:off x="9076208" y="852615"/>
            <a:ext cx="1977083" cy="338554"/>
          </a:xfrm>
          <a:prstGeom prst="rect">
            <a:avLst/>
          </a:prstGeom>
          <a:solidFill>
            <a:schemeClr val="bg1"/>
          </a:solidFill>
          <a:ln>
            <a:solidFill>
              <a:schemeClr val="tx1"/>
            </a:solidFill>
          </a:ln>
        </p:spPr>
        <p:txBody>
          <a:bodyPr wrap="square" rtlCol="0">
            <a:spAutoFit/>
          </a:bodyPr>
          <a:lstStyle/>
          <a:p>
            <a:pPr algn="ctr"/>
            <a:r>
              <a:rPr lang="en-US" sz="1600" dirty="0"/>
              <a:t>Scott et al. (2020)</a:t>
            </a:r>
          </a:p>
        </p:txBody>
      </p:sp>
      <p:sp>
        <p:nvSpPr>
          <p:cNvPr id="4" name="Oval 3">
            <a:extLst>
              <a:ext uri="{FF2B5EF4-FFF2-40B4-BE49-F238E27FC236}">
                <a16:creationId xmlns:a16="http://schemas.microsoft.com/office/drawing/2014/main" id="{9B92146F-39A5-8948-BC85-13489766B01C}"/>
              </a:ext>
            </a:extLst>
          </p:cNvPr>
          <p:cNvSpPr/>
          <p:nvPr/>
        </p:nvSpPr>
        <p:spPr>
          <a:xfrm>
            <a:off x="4564049" y="852615"/>
            <a:ext cx="1804946" cy="16599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4301B22-B7ED-B44F-A627-1BF03547EC22}"/>
              </a:ext>
            </a:extLst>
          </p:cNvPr>
          <p:cNvSpPr/>
          <p:nvPr/>
        </p:nvSpPr>
        <p:spPr>
          <a:xfrm>
            <a:off x="4603806" y="3978803"/>
            <a:ext cx="1804946" cy="16599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19230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84AE0F-C693-D2DB-B4C1-6E5739EF8390}"/>
              </a:ext>
            </a:extLst>
          </p:cNvPr>
          <p:cNvSpPr/>
          <p:nvPr/>
        </p:nvSpPr>
        <p:spPr>
          <a:xfrm>
            <a:off x="1759972" y="1537397"/>
            <a:ext cx="8672056" cy="3092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Chart, scatter chart&#10;&#10;Description automatically generated">
            <a:extLst>
              <a:ext uri="{FF2B5EF4-FFF2-40B4-BE49-F238E27FC236}">
                <a16:creationId xmlns:a16="http://schemas.microsoft.com/office/drawing/2014/main" id="{266C6F5C-0BA1-DCA9-DB56-3B75CA345632}"/>
              </a:ext>
            </a:extLst>
          </p:cNvPr>
          <p:cNvPicPr>
            <a:picLocks noChangeAspect="1"/>
          </p:cNvPicPr>
          <p:nvPr/>
        </p:nvPicPr>
        <p:blipFill>
          <a:blip r:embed="rId3"/>
          <a:stretch>
            <a:fillRect/>
          </a:stretch>
        </p:blipFill>
        <p:spPr>
          <a:xfrm>
            <a:off x="1759972" y="1679368"/>
            <a:ext cx="8653634" cy="2808733"/>
          </a:xfrm>
          <a:prstGeom prst="rect">
            <a:avLst/>
          </a:prstGeom>
        </p:spPr>
      </p:pic>
    </p:spTree>
    <p:extLst>
      <p:ext uri="{BB962C8B-B14F-4D97-AF65-F5344CB8AC3E}">
        <p14:creationId xmlns:p14="http://schemas.microsoft.com/office/powerpoint/2010/main" val="5017604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868538F-0A55-A5F6-4520-D72295F3A2D6}"/>
              </a:ext>
            </a:extLst>
          </p:cNvPr>
          <p:cNvGrpSpPr/>
          <p:nvPr/>
        </p:nvGrpSpPr>
        <p:grpSpPr>
          <a:xfrm>
            <a:off x="951088" y="1040474"/>
            <a:ext cx="10029019" cy="3370751"/>
            <a:chOff x="850604" y="1562988"/>
            <a:chExt cx="10029019" cy="3370751"/>
          </a:xfrm>
        </p:grpSpPr>
        <p:sp>
          <p:nvSpPr>
            <p:cNvPr id="3" name="Rectangle 2">
              <a:extLst>
                <a:ext uri="{FF2B5EF4-FFF2-40B4-BE49-F238E27FC236}">
                  <a16:creationId xmlns:a16="http://schemas.microsoft.com/office/drawing/2014/main" id="{12CC7871-7740-F73D-BDF0-6A76C4ECAFE9}"/>
                </a:ext>
              </a:extLst>
            </p:cNvPr>
            <p:cNvSpPr/>
            <p:nvPr/>
          </p:nvSpPr>
          <p:spPr>
            <a:xfrm>
              <a:off x="850604" y="1562988"/>
              <a:ext cx="10029019" cy="33707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8.png">
              <a:extLst>
                <a:ext uri="{FF2B5EF4-FFF2-40B4-BE49-F238E27FC236}">
                  <a16:creationId xmlns:a16="http://schemas.microsoft.com/office/drawing/2014/main" id="{1AC26D57-BAA1-D446-8E69-2450151EE22C}"/>
                </a:ext>
              </a:extLst>
            </p:cNvPr>
            <p:cNvPicPr/>
            <p:nvPr/>
          </p:nvPicPr>
          <p:blipFill>
            <a:blip r:embed="rId3"/>
            <a:srcRect l="2403" r="3365"/>
            <a:stretch>
              <a:fillRect/>
            </a:stretch>
          </p:blipFill>
          <p:spPr>
            <a:xfrm>
              <a:off x="850604" y="1562988"/>
              <a:ext cx="10029019" cy="3111876"/>
            </a:xfrm>
            <a:prstGeom prst="rect">
              <a:avLst/>
            </a:prstGeom>
            <a:ln/>
          </p:spPr>
        </p:pic>
      </p:grpSp>
      <p:sp>
        <p:nvSpPr>
          <p:cNvPr id="6" name="TextBox 5">
            <a:extLst>
              <a:ext uri="{FF2B5EF4-FFF2-40B4-BE49-F238E27FC236}">
                <a16:creationId xmlns:a16="http://schemas.microsoft.com/office/drawing/2014/main" id="{7C4AE5B6-F3B4-1E20-BFC6-38B078A30F0A}"/>
              </a:ext>
            </a:extLst>
          </p:cNvPr>
          <p:cNvSpPr txBox="1"/>
          <p:nvPr/>
        </p:nvSpPr>
        <p:spPr>
          <a:xfrm>
            <a:off x="1161651" y="4669399"/>
            <a:ext cx="10029019" cy="1477328"/>
          </a:xfrm>
          <a:prstGeom prst="rect">
            <a:avLst/>
          </a:prstGeom>
          <a:noFill/>
        </p:spPr>
        <p:txBody>
          <a:bodyPr wrap="square">
            <a:spAutoFit/>
          </a:bodyPr>
          <a:lstStyle/>
          <a:p>
            <a:pPr marL="0" marR="0">
              <a:spcBef>
                <a:spcPts val="0"/>
              </a:spcBef>
              <a:spcAft>
                <a:spcPts val="0"/>
              </a:spcAft>
            </a:pPr>
            <a:r>
              <a:rPr lang="en-US" sz="1800" i="1" dirty="0">
                <a:effectLst/>
                <a:latin typeface="Times New Roman" panose="02020603050405020304" pitchFamily="18" charset="0"/>
                <a:ea typeface="Times New Roman" panose="02020603050405020304" pitchFamily="18" charset="0"/>
              </a:rPr>
              <a:t>(left column) The mean HCF in CAM5.3 with the fall speed of stratiform ice modified to be (a) 1400 s</a:t>
            </a:r>
            <a:r>
              <a:rPr lang="en-US" sz="1800" i="1" baseline="30000" dirty="0">
                <a:effectLst/>
                <a:latin typeface="Times New Roman" panose="02020603050405020304" pitchFamily="18" charset="0"/>
                <a:ea typeface="Times New Roman" panose="02020603050405020304" pitchFamily="18" charset="0"/>
              </a:rPr>
              <a:t>-1</a:t>
            </a:r>
            <a:r>
              <a:rPr lang="en-US" sz="1800" i="1" dirty="0">
                <a:effectLst/>
                <a:latin typeface="Times New Roman" panose="02020603050405020304" pitchFamily="18" charset="0"/>
                <a:ea typeface="Times New Roman" panose="02020603050405020304" pitchFamily="18" charset="0"/>
              </a:rPr>
              <a:t> (double the default value of 700 s</a:t>
            </a:r>
            <a:r>
              <a:rPr lang="en-US" sz="1800" i="1" baseline="30000" dirty="0">
                <a:effectLst/>
                <a:latin typeface="Times New Roman" panose="02020603050405020304" pitchFamily="18" charset="0"/>
                <a:ea typeface="Times New Roman" panose="02020603050405020304" pitchFamily="18" charset="0"/>
              </a:rPr>
              <a:t>-1</a:t>
            </a:r>
            <a:r>
              <a:rPr lang="en-US" sz="1800" i="1" dirty="0">
                <a:effectLst/>
                <a:latin typeface="Times New Roman" panose="02020603050405020304" pitchFamily="18" charset="0"/>
                <a:ea typeface="Times New Roman" panose="02020603050405020304" pitchFamily="18" charset="0"/>
              </a:rPr>
              <a:t>) and (c) 350 s</a:t>
            </a:r>
            <a:r>
              <a:rPr lang="en-US" sz="1800" i="1" baseline="30000" dirty="0">
                <a:effectLst/>
                <a:latin typeface="Times New Roman" panose="02020603050405020304" pitchFamily="18" charset="0"/>
                <a:ea typeface="Times New Roman" panose="02020603050405020304" pitchFamily="18" charset="0"/>
              </a:rPr>
              <a:t>-1</a:t>
            </a:r>
            <a:r>
              <a:rPr lang="en-US" sz="1800" i="1" dirty="0">
                <a:effectLst/>
                <a:latin typeface="Times New Roman" panose="02020603050405020304" pitchFamily="18" charset="0"/>
                <a:ea typeface="Times New Roman" panose="02020603050405020304" pitchFamily="18" charset="0"/>
              </a:rPr>
              <a:t> (half of the default value). The difference between panels a and c is shown in (e). (right column) The mean LCF in CAM5.3 with the fall speed of stratiform ice modified to be (b) 1400 s</a:t>
            </a:r>
            <a:r>
              <a:rPr lang="en-US" sz="1800" i="1" baseline="30000" dirty="0">
                <a:effectLst/>
                <a:latin typeface="Times New Roman" panose="02020603050405020304" pitchFamily="18" charset="0"/>
                <a:ea typeface="Times New Roman" panose="02020603050405020304" pitchFamily="18" charset="0"/>
              </a:rPr>
              <a:t>-1</a:t>
            </a:r>
            <a:r>
              <a:rPr lang="en-US" sz="1800" i="1" dirty="0">
                <a:effectLst/>
                <a:latin typeface="Times New Roman" panose="02020603050405020304" pitchFamily="18" charset="0"/>
                <a:ea typeface="Times New Roman" panose="02020603050405020304" pitchFamily="18" charset="0"/>
              </a:rPr>
              <a:t> (double the default value of 700 s</a:t>
            </a:r>
            <a:r>
              <a:rPr lang="en-US" sz="1800" i="1" baseline="30000" dirty="0">
                <a:effectLst/>
                <a:latin typeface="Times New Roman" panose="02020603050405020304" pitchFamily="18" charset="0"/>
                <a:ea typeface="Times New Roman" panose="02020603050405020304" pitchFamily="18" charset="0"/>
              </a:rPr>
              <a:t>-1</a:t>
            </a:r>
            <a:r>
              <a:rPr lang="en-US" sz="1800" i="1" dirty="0">
                <a:effectLst/>
                <a:latin typeface="Times New Roman" panose="02020603050405020304" pitchFamily="18" charset="0"/>
                <a:ea typeface="Times New Roman" panose="02020603050405020304" pitchFamily="18" charset="0"/>
              </a:rPr>
              <a:t>) and (d) 350 s</a:t>
            </a:r>
            <a:r>
              <a:rPr lang="en-US" sz="1800" i="1" baseline="30000" dirty="0">
                <a:effectLst/>
                <a:latin typeface="Times New Roman" panose="02020603050405020304" pitchFamily="18" charset="0"/>
                <a:ea typeface="Times New Roman" panose="02020603050405020304" pitchFamily="18" charset="0"/>
              </a:rPr>
              <a:t>-1</a:t>
            </a:r>
            <a:r>
              <a:rPr lang="en-US" sz="1800" i="1" dirty="0">
                <a:effectLst/>
                <a:latin typeface="Times New Roman" panose="02020603050405020304" pitchFamily="18" charset="0"/>
                <a:ea typeface="Times New Roman" panose="02020603050405020304" pitchFamily="18" charset="0"/>
              </a:rPr>
              <a:t> (half of the default value). The difference between panels b and d is shown in (f).</a:t>
            </a:r>
            <a:endParaRPr lang="en-US" sz="18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2960017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CEBFBD7-5542-290C-B2E3-56BF6CB213C8}"/>
              </a:ext>
            </a:extLst>
          </p:cNvPr>
          <p:cNvGrpSpPr/>
          <p:nvPr/>
        </p:nvGrpSpPr>
        <p:grpSpPr>
          <a:xfrm>
            <a:off x="721247" y="1059288"/>
            <a:ext cx="7112001" cy="4739424"/>
            <a:chOff x="2787973" y="743578"/>
            <a:chExt cx="7112001" cy="4739424"/>
          </a:xfrm>
        </p:grpSpPr>
        <p:sp>
          <p:nvSpPr>
            <p:cNvPr id="2" name="Rectangle 1">
              <a:extLst>
                <a:ext uri="{FF2B5EF4-FFF2-40B4-BE49-F238E27FC236}">
                  <a16:creationId xmlns:a16="http://schemas.microsoft.com/office/drawing/2014/main" id="{360269E6-264A-83CF-C78B-888F8FFDA47F}"/>
                </a:ext>
              </a:extLst>
            </p:cNvPr>
            <p:cNvSpPr/>
            <p:nvPr/>
          </p:nvSpPr>
          <p:spPr>
            <a:xfrm>
              <a:off x="2787973" y="743578"/>
              <a:ext cx="7111999" cy="4739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8A32676-3F43-764E-8162-590181001EF2}"/>
                </a:ext>
              </a:extLst>
            </p:cNvPr>
            <p:cNvPicPr>
              <a:picLocks noChangeAspect="1"/>
            </p:cNvPicPr>
            <p:nvPr/>
          </p:nvPicPr>
          <p:blipFill rotWithShape="1">
            <a:blip r:embed="rId3"/>
            <a:srcRect t="6079" b="67004"/>
            <a:stretch/>
          </p:blipFill>
          <p:spPr>
            <a:xfrm>
              <a:off x="2787974" y="954504"/>
              <a:ext cx="7112000" cy="1435769"/>
            </a:xfrm>
            <a:prstGeom prst="rect">
              <a:avLst/>
            </a:prstGeom>
          </p:spPr>
        </p:pic>
        <p:pic>
          <p:nvPicPr>
            <p:cNvPr id="11" name="Picture 10">
              <a:extLst>
                <a:ext uri="{FF2B5EF4-FFF2-40B4-BE49-F238E27FC236}">
                  <a16:creationId xmlns:a16="http://schemas.microsoft.com/office/drawing/2014/main" id="{F6546B56-4A07-EB4D-8C73-1C90659CB065}"/>
                </a:ext>
              </a:extLst>
            </p:cNvPr>
            <p:cNvPicPr>
              <a:picLocks noChangeAspect="1"/>
            </p:cNvPicPr>
            <p:nvPr/>
          </p:nvPicPr>
          <p:blipFill rotWithShape="1">
            <a:blip r:embed="rId3"/>
            <a:srcRect t="34500" b="37380"/>
            <a:stretch/>
          </p:blipFill>
          <p:spPr>
            <a:xfrm>
              <a:off x="2787974" y="2245895"/>
              <a:ext cx="7112000" cy="1499937"/>
            </a:xfrm>
            <a:prstGeom prst="rect">
              <a:avLst/>
            </a:prstGeom>
          </p:spPr>
        </p:pic>
        <p:pic>
          <p:nvPicPr>
            <p:cNvPr id="12" name="Picture 11">
              <a:extLst>
                <a:ext uri="{FF2B5EF4-FFF2-40B4-BE49-F238E27FC236}">
                  <a16:creationId xmlns:a16="http://schemas.microsoft.com/office/drawing/2014/main" id="{425C24F8-EDD3-3646-8D37-7D7E3678005C}"/>
                </a:ext>
              </a:extLst>
            </p:cNvPr>
            <p:cNvPicPr>
              <a:picLocks noChangeAspect="1"/>
            </p:cNvPicPr>
            <p:nvPr/>
          </p:nvPicPr>
          <p:blipFill rotWithShape="1">
            <a:blip r:embed="rId3"/>
            <a:srcRect t="66530"/>
            <a:stretch/>
          </p:blipFill>
          <p:spPr>
            <a:xfrm>
              <a:off x="2787974" y="3697706"/>
              <a:ext cx="7112000" cy="1785296"/>
            </a:xfrm>
            <a:prstGeom prst="rect">
              <a:avLst/>
            </a:prstGeom>
          </p:spPr>
        </p:pic>
        <p:sp>
          <p:nvSpPr>
            <p:cNvPr id="4" name="TextBox 3">
              <a:extLst>
                <a:ext uri="{FF2B5EF4-FFF2-40B4-BE49-F238E27FC236}">
                  <a16:creationId xmlns:a16="http://schemas.microsoft.com/office/drawing/2014/main" id="{68D565A2-3664-F64A-857C-790C35850BA9}"/>
                </a:ext>
              </a:extLst>
            </p:cNvPr>
            <p:cNvSpPr txBox="1"/>
            <p:nvPr/>
          </p:nvSpPr>
          <p:spPr>
            <a:xfrm>
              <a:off x="3713748" y="954504"/>
              <a:ext cx="232611"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A</a:t>
              </a:r>
            </a:p>
          </p:txBody>
        </p:sp>
        <p:sp>
          <p:nvSpPr>
            <p:cNvPr id="13" name="TextBox 12">
              <a:extLst>
                <a:ext uri="{FF2B5EF4-FFF2-40B4-BE49-F238E27FC236}">
                  <a16:creationId xmlns:a16="http://schemas.microsoft.com/office/drawing/2014/main" id="{94CF456B-76E6-FB49-B23B-691D6A947C80}"/>
                </a:ext>
              </a:extLst>
            </p:cNvPr>
            <p:cNvSpPr txBox="1"/>
            <p:nvPr/>
          </p:nvSpPr>
          <p:spPr>
            <a:xfrm>
              <a:off x="3713747" y="2336266"/>
              <a:ext cx="232611"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B</a:t>
              </a:r>
            </a:p>
          </p:txBody>
        </p:sp>
        <p:sp>
          <p:nvSpPr>
            <p:cNvPr id="14" name="TextBox 13">
              <a:extLst>
                <a:ext uri="{FF2B5EF4-FFF2-40B4-BE49-F238E27FC236}">
                  <a16:creationId xmlns:a16="http://schemas.microsoft.com/office/drawing/2014/main" id="{ED272397-9106-FA48-802B-3901744BFB56}"/>
                </a:ext>
              </a:extLst>
            </p:cNvPr>
            <p:cNvSpPr txBox="1"/>
            <p:nvPr/>
          </p:nvSpPr>
          <p:spPr>
            <a:xfrm>
              <a:off x="3713747" y="3666164"/>
              <a:ext cx="232611"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C</a:t>
              </a:r>
            </a:p>
          </p:txBody>
        </p:sp>
        <p:sp>
          <p:nvSpPr>
            <p:cNvPr id="5" name="TextBox 4">
              <a:extLst>
                <a:ext uri="{FF2B5EF4-FFF2-40B4-BE49-F238E27FC236}">
                  <a16:creationId xmlns:a16="http://schemas.microsoft.com/office/drawing/2014/main" id="{2E6106C4-5207-E04D-9F5B-611516E75DA3}"/>
                </a:ext>
              </a:extLst>
            </p:cNvPr>
            <p:cNvSpPr txBox="1"/>
            <p:nvPr/>
          </p:nvSpPr>
          <p:spPr>
            <a:xfrm>
              <a:off x="5735053" y="4914765"/>
              <a:ext cx="1443790"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Longitude</a:t>
              </a:r>
            </a:p>
          </p:txBody>
        </p:sp>
        <p:sp>
          <p:nvSpPr>
            <p:cNvPr id="15" name="TextBox 14">
              <a:extLst>
                <a:ext uri="{FF2B5EF4-FFF2-40B4-BE49-F238E27FC236}">
                  <a16:creationId xmlns:a16="http://schemas.microsoft.com/office/drawing/2014/main" id="{28EFCE81-3C53-794B-874F-D4ECE0AE98D4}"/>
                </a:ext>
              </a:extLst>
            </p:cNvPr>
            <p:cNvSpPr txBox="1"/>
            <p:nvPr/>
          </p:nvSpPr>
          <p:spPr>
            <a:xfrm rot="16200000">
              <a:off x="2537180" y="2474765"/>
              <a:ext cx="1443790"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Latitude</a:t>
              </a:r>
            </a:p>
          </p:txBody>
        </p:sp>
      </p:grpSp>
      <p:sp>
        <p:nvSpPr>
          <p:cNvPr id="7" name="TextBox 6">
            <a:extLst>
              <a:ext uri="{FF2B5EF4-FFF2-40B4-BE49-F238E27FC236}">
                <a16:creationId xmlns:a16="http://schemas.microsoft.com/office/drawing/2014/main" id="{B00EF833-0DD3-3ECD-98B2-884C98C16C99}"/>
              </a:ext>
            </a:extLst>
          </p:cNvPr>
          <p:cNvSpPr txBox="1"/>
          <p:nvPr/>
        </p:nvSpPr>
        <p:spPr>
          <a:xfrm>
            <a:off x="8279842" y="1814155"/>
            <a:ext cx="2949190" cy="3416320"/>
          </a:xfrm>
          <a:prstGeom prst="rect">
            <a:avLst/>
          </a:prstGeom>
          <a:noFill/>
        </p:spPr>
        <p:txBody>
          <a:bodyPr wrap="square">
            <a:spAutoFit/>
          </a:bodyPr>
          <a:lstStyle/>
          <a:p>
            <a:pPr marL="0" marR="0">
              <a:spcBef>
                <a:spcPts val="0"/>
              </a:spcBef>
              <a:spcAft>
                <a:spcPts val="0"/>
              </a:spcAft>
            </a:pPr>
            <a:r>
              <a:rPr lang="en-US" sz="1800" i="1" dirty="0">
                <a:effectLst/>
                <a:latin typeface="Times New Roman" panose="02020603050405020304" pitchFamily="18" charset="0"/>
                <a:ea typeface="Times New Roman" panose="02020603050405020304" pitchFamily="18" charset="0"/>
              </a:rPr>
              <a:t>Results from an atmosphere-only experiment in which longwave cloud radiative effects were disabled (</a:t>
            </a:r>
            <a:r>
              <a:rPr lang="en-US" sz="1800" i="1" dirty="0" err="1">
                <a:effectLst/>
                <a:latin typeface="Times New Roman" panose="02020603050405020304" pitchFamily="18" charset="0"/>
                <a:ea typeface="Times New Roman" panose="02020603050405020304" pitchFamily="18" charset="0"/>
              </a:rPr>
              <a:t>lwoff</a:t>
            </a:r>
            <a:r>
              <a:rPr lang="en-US" sz="1800" i="1" dirty="0">
                <a:effectLst/>
                <a:latin typeface="Times New Roman" panose="02020603050405020304" pitchFamily="18" charset="0"/>
                <a:ea typeface="Times New Roman" panose="02020603050405020304" pitchFamily="18" charset="0"/>
              </a:rPr>
              <a:t>). The control climate (</a:t>
            </a:r>
            <a:r>
              <a:rPr lang="en-US" sz="1800" i="1" dirty="0" err="1">
                <a:effectLst/>
                <a:latin typeface="Times New Roman" panose="02020603050405020304" pitchFamily="18" charset="0"/>
                <a:ea typeface="Times New Roman" panose="02020603050405020304" pitchFamily="18" charset="0"/>
              </a:rPr>
              <a:t>lwon</a:t>
            </a:r>
            <a:r>
              <a:rPr lang="en-US" sz="1800" i="1" dirty="0">
                <a:effectLst/>
                <a:latin typeface="Times New Roman" panose="02020603050405020304" pitchFamily="18" charset="0"/>
                <a:ea typeface="Times New Roman" panose="02020603050405020304" pitchFamily="18" charset="0"/>
              </a:rPr>
              <a:t>) is subtracted from the </a:t>
            </a:r>
            <a:r>
              <a:rPr lang="en-US" sz="1800" i="1" dirty="0" err="1">
                <a:effectLst/>
                <a:latin typeface="Times New Roman" panose="02020603050405020304" pitchFamily="18" charset="0"/>
                <a:ea typeface="Times New Roman" panose="02020603050405020304" pitchFamily="18" charset="0"/>
              </a:rPr>
              <a:t>lwoff</a:t>
            </a:r>
            <a:r>
              <a:rPr lang="en-US" sz="1800" i="1" dirty="0">
                <a:effectLst/>
                <a:latin typeface="Times New Roman" panose="02020603050405020304" pitchFamily="18" charset="0"/>
                <a:ea typeface="Times New Roman" panose="02020603050405020304" pitchFamily="18" charset="0"/>
              </a:rPr>
              <a:t> mean climate to reflect changes in (a) OLR, (b) LTS, and (c) LCF across the tropics. OLR units are in W m</a:t>
            </a:r>
            <a:r>
              <a:rPr lang="en-US" sz="1800" i="1" baseline="30000" dirty="0">
                <a:effectLst/>
                <a:latin typeface="Times New Roman" panose="02020603050405020304" pitchFamily="18" charset="0"/>
                <a:ea typeface="Times New Roman" panose="02020603050405020304" pitchFamily="18" charset="0"/>
              </a:rPr>
              <a:t>-2</a:t>
            </a:r>
            <a:r>
              <a:rPr lang="en-US" sz="1800" i="1" dirty="0">
                <a:effectLst/>
                <a:latin typeface="Times New Roman" panose="02020603050405020304" pitchFamily="18" charset="0"/>
                <a:ea typeface="Times New Roman" panose="02020603050405020304" pitchFamily="18" charset="0"/>
              </a:rPr>
              <a:t>, LTS units are in K, and LCF units are in %.</a:t>
            </a:r>
            <a:endParaRPr lang="en-US" sz="18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8243129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6FABF7-3A66-A4D7-0C7A-1D59A7952EF7}"/>
              </a:ext>
            </a:extLst>
          </p:cNvPr>
          <p:cNvSpPr/>
          <p:nvPr/>
        </p:nvSpPr>
        <p:spPr>
          <a:xfrm>
            <a:off x="2120202" y="2159000"/>
            <a:ext cx="8285038" cy="2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AE48B6F0-2B2B-D880-4674-4A2FEDA61D5C}"/>
              </a:ext>
            </a:extLst>
          </p:cNvPr>
          <p:cNvGrpSpPr/>
          <p:nvPr/>
        </p:nvGrpSpPr>
        <p:grpSpPr>
          <a:xfrm>
            <a:off x="2120202" y="2159000"/>
            <a:ext cx="8285038" cy="2540000"/>
            <a:chOff x="2120202" y="2159000"/>
            <a:chExt cx="8285038" cy="2540000"/>
          </a:xfrm>
        </p:grpSpPr>
        <p:grpSp>
          <p:nvGrpSpPr>
            <p:cNvPr id="19" name="Group 18">
              <a:extLst>
                <a:ext uri="{FF2B5EF4-FFF2-40B4-BE49-F238E27FC236}">
                  <a16:creationId xmlns:a16="http://schemas.microsoft.com/office/drawing/2014/main" id="{B6D52CB3-C499-8B83-88BB-B25475FEBE42}"/>
                </a:ext>
              </a:extLst>
            </p:cNvPr>
            <p:cNvGrpSpPr/>
            <p:nvPr/>
          </p:nvGrpSpPr>
          <p:grpSpPr>
            <a:xfrm>
              <a:off x="7399283" y="2159000"/>
              <a:ext cx="3005957" cy="2291256"/>
              <a:chOff x="7399283" y="2159000"/>
              <a:chExt cx="3005957" cy="2291256"/>
            </a:xfrm>
          </p:grpSpPr>
          <p:pic>
            <p:nvPicPr>
              <p:cNvPr id="17" name="Picture 16">
                <a:extLst>
                  <a:ext uri="{FF2B5EF4-FFF2-40B4-BE49-F238E27FC236}">
                    <a16:creationId xmlns:a16="http://schemas.microsoft.com/office/drawing/2014/main" id="{82A0C9B1-4CC2-71A7-BE08-07264B4B5C45}"/>
                  </a:ext>
                </a:extLst>
              </p:cNvPr>
              <p:cNvPicPr>
                <a:picLocks noChangeAspect="1"/>
              </p:cNvPicPr>
              <p:nvPr/>
            </p:nvPicPr>
            <p:blipFill rotWithShape="1">
              <a:blip r:embed="rId3"/>
              <a:srcRect l="53251" t="7674" r="24581" b="51111"/>
              <a:stretch/>
            </p:blipFill>
            <p:spPr>
              <a:xfrm>
                <a:off x="7399283" y="2159000"/>
                <a:ext cx="1576551" cy="2198414"/>
              </a:xfrm>
              <a:prstGeom prst="rect">
                <a:avLst/>
              </a:prstGeom>
            </p:spPr>
          </p:pic>
          <p:pic>
            <p:nvPicPr>
              <p:cNvPr id="18" name="Picture 17">
                <a:extLst>
                  <a:ext uri="{FF2B5EF4-FFF2-40B4-BE49-F238E27FC236}">
                    <a16:creationId xmlns:a16="http://schemas.microsoft.com/office/drawing/2014/main" id="{FF5A6845-2A00-180C-C85F-7887BA17753D}"/>
                  </a:ext>
                </a:extLst>
              </p:cNvPr>
              <p:cNvPicPr>
                <a:picLocks noChangeAspect="1"/>
              </p:cNvPicPr>
              <p:nvPr/>
            </p:nvPicPr>
            <p:blipFill rotWithShape="1">
              <a:blip r:embed="rId4"/>
              <a:srcRect l="53251" t="48144" r="24581" b="10641"/>
              <a:stretch/>
            </p:blipFill>
            <p:spPr>
              <a:xfrm>
                <a:off x="8828689" y="2251842"/>
                <a:ext cx="1576551" cy="2198414"/>
              </a:xfrm>
              <a:prstGeom prst="rect">
                <a:avLst/>
              </a:prstGeom>
            </p:spPr>
          </p:pic>
        </p:grpSp>
        <p:pic>
          <p:nvPicPr>
            <p:cNvPr id="22" name="Picture 21">
              <a:extLst>
                <a:ext uri="{FF2B5EF4-FFF2-40B4-BE49-F238E27FC236}">
                  <a16:creationId xmlns:a16="http://schemas.microsoft.com/office/drawing/2014/main" id="{0663F3FB-8E0E-778D-C386-5A2BDE6A9838}"/>
                </a:ext>
              </a:extLst>
            </p:cNvPr>
            <p:cNvPicPr>
              <a:picLocks noChangeAspect="1"/>
            </p:cNvPicPr>
            <p:nvPr/>
          </p:nvPicPr>
          <p:blipFill rotWithShape="1">
            <a:blip r:embed="rId5"/>
            <a:srcRect l="5278" r="35340"/>
            <a:stretch/>
          </p:blipFill>
          <p:spPr>
            <a:xfrm>
              <a:off x="2120202" y="2159000"/>
              <a:ext cx="5279081" cy="2540000"/>
            </a:xfrm>
            <a:prstGeom prst="rect">
              <a:avLst/>
            </a:prstGeom>
          </p:spPr>
        </p:pic>
      </p:grpSp>
    </p:spTree>
    <p:extLst>
      <p:ext uri="{BB962C8B-B14F-4D97-AF65-F5344CB8AC3E}">
        <p14:creationId xmlns:p14="http://schemas.microsoft.com/office/powerpoint/2010/main" val="6052533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32BB4A3-A2C9-0A91-09E4-040EA562948E}"/>
              </a:ext>
            </a:extLst>
          </p:cNvPr>
          <p:cNvGrpSpPr/>
          <p:nvPr/>
        </p:nvGrpSpPr>
        <p:grpSpPr>
          <a:xfrm>
            <a:off x="2533649" y="1076291"/>
            <a:ext cx="7124700" cy="3009900"/>
            <a:chOff x="2818574" y="1839965"/>
            <a:chExt cx="7124700" cy="3009900"/>
          </a:xfrm>
        </p:grpSpPr>
        <p:pic>
          <p:nvPicPr>
            <p:cNvPr id="2" name="Picture 1">
              <a:extLst>
                <a:ext uri="{FF2B5EF4-FFF2-40B4-BE49-F238E27FC236}">
                  <a16:creationId xmlns:a16="http://schemas.microsoft.com/office/drawing/2014/main" id="{BFAC6723-B20B-4BD1-D382-EAEC2AFC3B60}"/>
                </a:ext>
              </a:extLst>
            </p:cNvPr>
            <p:cNvPicPr>
              <a:picLocks noChangeAspect="1"/>
            </p:cNvPicPr>
            <p:nvPr/>
          </p:nvPicPr>
          <p:blipFill>
            <a:blip r:embed="rId3"/>
            <a:stretch>
              <a:fillRect/>
            </a:stretch>
          </p:blipFill>
          <p:spPr>
            <a:xfrm>
              <a:off x="2818574" y="1839965"/>
              <a:ext cx="7124700" cy="3009900"/>
            </a:xfrm>
            <a:prstGeom prst="rect">
              <a:avLst/>
            </a:prstGeom>
          </p:spPr>
        </p:pic>
        <p:sp>
          <p:nvSpPr>
            <p:cNvPr id="3" name="TextBox 2">
              <a:extLst>
                <a:ext uri="{FF2B5EF4-FFF2-40B4-BE49-F238E27FC236}">
                  <a16:creationId xmlns:a16="http://schemas.microsoft.com/office/drawing/2014/main" id="{3C0899B8-CA73-DDEC-91E9-517B2EA13002}"/>
                </a:ext>
              </a:extLst>
            </p:cNvPr>
            <p:cNvSpPr txBox="1"/>
            <p:nvPr/>
          </p:nvSpPr>
          <p:spPr>
            <a:xfrm>
              <a:off x="3788979" y="1874102"/>
              <a:ext cx="677906"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A</a:t>
              </a:r>
            </a:p>
          </p:txBody>
        </p:sp>
        <p:sp>
          <p:nvSpPr>
            <p:cNvPr id="4" name="TextBox 3">
              <a:extLst>
                <a:ext uri="{FF2B5EF4-FFF2-40B4-BE49-F238E27FC236}">
                  <a16:creationId xmlns:a16="http://schemas.microsoft.com/office/drawing/2014/main" id="{257FAB5E-DCFF-E11D-AC6B-FB8891045454}"/>
                </a:ext>
              </a:extLst>
            </p:cNvPr>
            <p:cNvSpPr txBox="1"/>
            <p:nvPr/>
          </p:nvSpPr>
          <p:spPr>
            <a:xfrm>
              <a:off x="3788979" y="3302875"/>
              <a:ext cx="677906"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B</a:t>
              </a:r>
            </a:p>
          </p:txBody>
        </p:sp>
      </p:grpSp>
      <p:sp>
        <p:nvSpPr>
          <p:cNvPr id="6" name="TextBox 5">
            <a:extLst>
              <a:ext uri="{FF2B5EF4-FFF2-40B4-BE49-F238E27FC236}">
                <a16:creationId xmlns:a16="http://schemas.microsoft.com/office/drawing/2014/main" id="{16A5DBA4-91A5-BA66-E5EF-5A0A4518AADE}"/>
              </a:ext>
            </a:extLst>
          </p:cNvPr>
          <p:cNvSpPr txBox="1"/>
          <p:nvPr/>
        </p:nvSpPr>
        <p:spPr>
          <a:xfrm>
            <a:off x="1471246" y="4462550"/>
            <a:ext cx="9249507" cy="1477328"/>
          </a:xfrm>
          <a:prstGeom prst="rect">
            <a:avLst/>
          </a:prstGeom>
          <a:noFill/>
        </p:spPr>
        <p:txBody>
          <a:bodyPr wrap="square">
            <a:spAutoFit/>
          </a:bodyPr>
          <a:lstStyle/>
          <a:p>
            <a:pPr marL="0" marR="0">
              <a:spcBef>
                <a:spcPts val="0"/>
              </a:spcBef>
              <a:spcAft>
                <a:spcPts val="0"/>
              </a:spcAft>
            </a:pPr>
            <a:r>
              <a:rPr lang="en-US" sz="1800" i="1" dirty="0">
                <a:effectLst/>
                <a:latin typeface="Times New Roman" panose="02020603050405020304" pitchFamily="18" charset="0"/>
                <a:ea typeface="Times New Roman" panose="02020603050405020304" pitchFamily="18" charset="0"/>
              </a:rPr>
              <a:t>The local Pearson correlation coefficients (R) between (a) RH</a:t>
            </a:r>
            <a:r>
              <a:rPr lang="en-US" sz="1800" i="1" baseline="-25000" dirty="0">
                <a:effectLst/>
                <a:latin typeface="Times New Roman" panose="02020603050405020304" pitchFamily="18" charset="0"/>
                <a:ea typeface="Times New Roman" panose="02020603050405020304" pitchFamily="18" charset="0"/>
              </a:rPr>
              <a:t>700</a:t>
            </a:r>
            <a:r>
              <a:rPr lang="en-US" sz="1800" i="1" dirty="0">
                <a:effectLst/>
                <a:latin typeface="Times New Roman" panose="02020603050405020304" pitchFamily="18" charset="0"/>
                <a:ea typeface="Times New Roman" panose="02020603050405020304" pitchFamily="18" charset="0"/>
              </a:rPr>
              <a:t> and LCF, and (b) dRH</a:t>
            </a:r>
            <a:r>
              <a:rPr lang="en-US" sz="1800" i="1" baseline="-25000" dirty="0">
                <a:effectLst/>
                <a:latin typeface="Times New Roman" panose="02020603050405020304" pitchFamily="18" charset="0"/>
                <a:ea typeface="Times New Roman" panose="02020603050405020304" pitchFamily="18" charset="0"/>
              </a:rPr>
              <a:t>700</a:t>
            </a:r>
            <a:r>
              <a:rPr lang="en-US" sz="1800" i="1" dirty="0">
                <a:effectLst/>
                <a:latin typeface="Times New Roman" panose="02020603050405020304" pitchFamily="18" charset="0"/>
                <a:ea typeface="Times New Roman" panose="02020603050405020304" pitchFamily="18" charset="0"/>
              </a:rPr>
              <a:t>/</a:t>
            </a:r>
            <a:r>
              <a:rPr lang="en-US" sz="1800" i="1" dirty="0" err="1">
                <a:effectLst/>
                <a:latin typeface="Times New Roman" panose="02020603050405020304" pitchFamily="18" charset="0"/>
                <a:ea typeface="Times New Roman" panose="02020603050405020304" pitchFamily="18" charset="0"/>
              </a:rPr>
              <a:t>dT</a:t>
            </a:r>
            <a:r>
              <a:rPr lang="en-US" sz="1800" i="1" baseline="-25000" dirty="0" err="1">
                <a:effectLst/>
                <a:latin typeface="Times New Roman" panose="02020603050405020304" pitchFamily="18" charset="0"/>
                <a:ea typeface="Times New Roman" panose="02020603050405020304" pitchFamily="18" charset="0"/>
              </a:rPr>
              <a:t>s</a:t>
            </a:r>
            <a:r>
              <a:rPr lang="en-US" sz="1800" i="1" dirty="0">
                <a:effectLst/>
                <a:latin typeface="Times New Roman" panose="02020603050405020304" pitchFamily="18" charset="0"/>
                <a:ea typeface="Times New Roman" panose="02020603050405020304" pitchFamily="18" charset="0"/>
              </a:rPr>
              <a:t> and </a:t>
            </a:r>
            <a:r>
              <a:rPr lang="en-US" sz="1800" i="1" dirty="0" err="1">
                <a:effectLst/>
                <a:latin typeface="Times New Roman" panose="02020603050405020304" pitchFamily="18" charset="0"/>
                <a:ea typeface="Times New Roman" panose="02020603050405020304" pitchFamily="18" charset="0"/>
              </a:rPr>
              <a:t>dLCF</a:t>
            </a:r>
            <a:r>
              <a:rPr lang="en-US" sz="1800" i="1" dirty="0">
                <a:effectLst/>
                <a:latin typeface="Times New Roman" panose="02020603050405020304" pitchFamily="18" charset="0"/>
                <a:ea typeface="Times New Roman" panose="02020603050405020304" pitchFamily="18" charset="0"/>
              </a:rPr>
              <a:t>/</a:t>
            </a:r>
            <a:r>
              <a:rPr lang="en-US" sz="1800" i="1" dirty="0" err="1">
                <a:effectLst/>
                <a:latin typeface="Times New Roman" panose="02020603050405020304" pitchFamily="18" charset="0"/>
                <a:ea typeface="Times New Roman" panose="02020603050405020304" pitchFamily="18" charset="0"/>
              </a:rPr>
              <a:t>dT</a:t>
            </a:r>
            <a:r>
              <a:rPr lang="en-US" sz="1800" i="1" baseline="-25000" dirty="0" err="1">
                <a:effectLst/>
                <a:latin typeface="Times New Roman" panose="02020603050405020304" pitchFamily="18" charset="0"/>
                <a:ea typeface="Times New Roman" panose="02020603050405020304" pitchFamily="18" charset="0"/>
              </a:rPr>
              <a:t>s</a:t>
            </a:r>
            <a:r>
              <a:rPr lang="en-US" sz="1800" i="1" dirty="0">
                <a:effectLst/>
                <a:latin typeface="Times New Roman" panose="02020603050405020304" pitchFamily="18" charset="0"/>
                <a:ea typeface="Times New Roman" panose="02020603050405020304" pitchFamily="18" charset="0"/>
              </a:rPr>
              <a:t>. In (a), each model’s R, calculated for all 180 months at a given grid cell, is averaged together to produce the color shading. In (b), the color shading is the R among the d/</a:t>
            </a:r>
            <a:r>
              <a:rPr lang="en-US" sz="1800" i="1" dirty="0" err="1">
                <a:effectLst/>
                <a:latin typeface="Times New Roman" panose="02020603050405020304" pitchFamily="18" charset="0"/>
                <a:ea typeface="Times New Roman" panose="02020603050405020304" pitchFamily="18" charset="0"/>
              </a:rPr>
              <a:t>dT</a:t>
            </a:r>
            <a:r>
              <a:rPr lang="en-US" sz="1800" i="1" baseline="-25000" dirty="0" err="1">
                <a:effectLst/>
                <a:latin typeface="Times New Roman" panose="02020603050405020304" pitchFamily="18" charset="0"/>
                <a:ea typeface="Times New Roman" panose="02020603050405020304" pitchFamily="18" charset="0"/>
              </a:rPr>
              <a:t>s</a:t>
            </a:r>
            <a:r>
              <a:rPr lang="en-US" sz="1800" i="1" dirty="0">
                <a:effectLst/>
                <a:latin typeface="Times New Roman" panose="02020603050405020304" pitchFamily="18" charset="0"/>
                <a:ea typeface="Times New Roman" panose="02020603050405020304" pitchFamily="18" charset="0"/>
              </a:rPr>
              <a:t> values at each point for the 26 models used in this study. Stippling indicates where correlations are statistically significantly correlated at 95% (p &lt; 0.05).</a:t>
            </a:r>
            <a:endParaRPr lang="en-US" sz="18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8194472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B05B3E-0AF9-77DC-481D-3C1828CF65A2}"/>
              </a:ext>
            </a:extLst>
          </p:cNvPr>
          <p:cNvSpPr/>
          <p:nvPr/>
        </p:nvSpPr>
        <p:spPr>
          <a:xfrm>
            <a:off x="3265714" y="780394"/>
            <a:ext cx="5329722" cy="5179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9DCE4F5-FE44-A8B0-C4C9-3F79BBCA93C4}"/>
              </a:ext>
            </a:extLst>
          </p:cNvPr>
          <p:cNvSpPr/>
          <p:nvPr/>
        </p:nvSpPr>
        <p:spPr>
          <a:xfrm>
            <a:off x="3922806" y="1639047"/>
            <a:ext cx="206188" cy="207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0B498152-2776-7D45-06D1-F9556F60CD4B}"/>
              </a:ext>
            </a:extLst>
          </p:cNvPr>
          <p:cNvGrpSpPr/>
          <p:nvPr/>
        </p:nvGrpSpPr>
        <p:grpSpPr>
          <a:xfrm>
            <a:off x="3265714" y="780394"/>
            <a:ext cx="5329722" cy="5179847"/>
            <a:chOff x="2647706" y="1392096"/>
            <a:chExt cx="5329722" cy="5179847"/>
          </a:xfrm>
        </p:grpSpPr>
        <p:pic>
          <p:nvPicPr>
            <p:cNvPr id="10" name="Picture 9">
              <a:extLst>
                <a:ext uri="{FF2B5EF4-FFF2-40B4-BE49-F238E27FC236}">
                  <a16:creationId xmlns:a16="http://schemas.microsoft.com/office/drawing/2014/main" id="{9EE8EB0F-620F-798B-FAD1-348375B7D9B2}"/>
                </a:ext>
              </a:extLst>
            </p:cNvPr>
            <p:cNvPicPr>
              <a:picLocks noChangeAspect="1"/>
            </p:cNvPicPr>
            <p:nvPr/>
          </p:nvPicPr>
          <p:blipFill rotWithShape="1">
            <a:blip r:embed="rId3"/>
            <a:srcRect l="63927"/>
            <a:stretch/>
          </p:blipFill>
          <p:spPr>
            <a:xfrm>
              <a:off x="2876507" y="4031943"/>
              <a:ext cx="3206881" cy="2540000"/>
            </a:xfrm>
            <a:prstGeom prst="rect">
              <a:avLst/>
            </a:prstGeom>
          </p:spPr>
        </p:pic>
        <p:pic>
          <p:nvPicPr>
            <p:cNvPr id="11" name="Picture 10">
              <a:extLst>
                <a:ext uri="{FF2B5EF4-FFF2-40B4-BE49-F238E27FC236}">
                  <a16:creationId xmlns:a16="http://schemas.microsoft.com/office/drawing/2014/main" id="{4996C141-62B5-2233-3418-6498721DDE23}"/>
                </a:ext>
              </a:extLst>
            </p:cNvPr>
            <p:cNvPicPr>
              <a:picLocks noChangeAspect="1"/>
            </p:cNvPicPr>
            <p:nvPr/>
          </p:nvPicPr>
          <p:blipFill rotWithShape="1">
            <a:blip r:embed="rId3"/>
            <a:srcRect l="5170" r="36227"/>
            <a:stretch/>
          </p:blipFill>
          <p:spPr>
            <a:xfrm>
              <a:off x="2647706" y="1392096"/>
              <a:ext cx="5209828" cy="2540000"/>
            </a:xfrm>
            <a:prstGeom prst="rect">
              <a:avLst/>
            </a:prstGeom>
          </p:spPr>
        </p:pic>
        <p:pic>
          <p:nvPicPr>
            <p:cNvPr id="16" name="Picture 15">
              <a:extLst>
                <a:ext uri="{FF2B5EF4-FFF2-40B4-BE49-F238E27FC236}">
                  <a16:creationId xmlns:a16="http://schemas.microsoft.com/office/drawing/2014/main" id="{4CBCC8E0-8FCC-17CD-EB71-4A1199835E3A}"/>
                </a:ext>
              </a:extLst>
            </p:cNvPr>
            <p:cNvPicPr>
              <a:picLocks noChangeAspect="1"/>
            </p:cNvPicPr>
            <p:nvPr/>
          </p:nvPicPr>
          <p:blipFill rotWithShape="1">
            <a:blip r:embed="rId4"/>
            <a:srcRect l="53251" t="7674" r="24581" b="51111"/>
            <a:stretch/>
          </p:blipFill>
          <p:spPr>
            <a:xfrm>
              <a:off x="5410649" y="4167778"/>
              <a:ext cx="1345478" cy="1876196"/>
            </a:xfrm>
            <a:prstGeom prst="rect">
              <a:avLst/>
            </a:prstGeom>
          </p:spPr>
        </p:pic>
        <p:pic>
          <p:nvPicPr>
            <p:cNvPr id="17" name="Picture 16">
              <a:extLst>
                <a:ext uri="{FF2B5EF4-FFF2-40B4-BE49-F238E27FC236}">
                  <a16:creationId xmlns:a16="http://schemas.microsoft.com/office/drawing/2014/main" id="{78E514C7-7621-267D-F4E4-DA8025327573}"/>
                </a:ext>
              </a:extLst>
            </p:cNvPr>
            <p:cNvPicPr>
              <a:picLocks noChangeAspect="1"/>
            </p:cNvPicPr>
            <p:nvPr/>
          </p:nvPicPr>
          <p:blipFill rotWithShape="1">
            <a:blip r:embed="rId5"/>
            <a:srcRect l="53251" t="49027" r="24581" b="10641"/>
            <a:stretch/>
          </p:blipFill>
          <p:spPr>
            <a:xfrm>
              <a:off x="6631950" y="4288221"/>
              <a:ext cx="1345478" cy="1835981"/>
            </a:xfrm>
            <a:prstGeom prst="rect">
              <a:avLst/>
            </a:prstGeom>
          </p:spPr>
        </p:pic>
      </p:grpSp>
    </p:spTree>
    <p:extLst>
      <p:ext uri="{BB962C8B-B14F-4D97-AF65-F5344CB8AC3E}">
        <p14:creationId xmlns:p14="http://schemas.microsoft.com/office/powerpoint/2010/main" val="2604806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Fig. 5">
            <a:extLst>
              <a:ext uri="{FF2B5EF4-FFF2-40B4-BE49-F238E27FC236}">
                <a16:creationId xmlns:a16="http://schemas.microsoft.com/office/drawing/2014/main" id="{340BEB49-FEB4-1642-83E4-E91E05A20F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85" b="28908"/>
          <a:stretch/>
        </p:blipFill>
        <p:spPr bwMode="auto">
          <a:xfrm>
            <a:off x="1680519" y="934537"/>
            <a:ext cx="9013498" cy="48113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B40F3D-7F45-C74A-B679-B0BC12BAC418}"/>
              </a:ext>
            </a:extLst>
          </p:cNvPr>
          <p:cNvSpPr txBox="1"/>
          <p:nvPr/>
        </p:nvSpPr>
        <p:spPr>
          <a:xfrm>
            <a:off x="9036908" y="626760"/>
            <a:ext cx="2949146" cy="307777"/>
          </a:xfrm>
          <a:prstGeom prst="rect">
            <a:avLst/>
          </a:prstGeom>
          <a:noFill/>
        </p:spPr>
        <p:txBody>
          <a:bodyPr wrap="square" rtlCol="0">
            <a:spAutoFit/>
          </a:bodyPr>
          <a:lstStyle/>
          <a:p>
            <a:r>
              <a:rPr lang="en-US" sz="1400" b="1" dirty="0" err="1"/>
              <a:t>Cesana</a:t>
            </a:r>
            <a:r>
              <a:rPr lang="en-US" sz="1400" b="1" dirty="0"/>
              <a:t> and Del </a:t>
            </a:r>
            <a:r>
              <a:rPr lang="en-US" sz="1400" b="1" dirty="0" err="1"/>
              <a:t>Genio</a:t>
            </a:r>
            <a:r>
              <a:rPr lang="en-US" sz="1400" b="1" dirty="0"/>
              <a:t> (2021)</a:t>
            </a:r>
          </a:p>
        </p:txBody>
      </p:sp>
      <p:sp>
        <p:nvSpPr>
          <p:cNvPr id="8" name="TextBox 7">
            <a:extLst>
              <a:ext uri="{FF2B5EF4-FFF2-40B4-BE49-F238E27FC236}">
                <a16:creationId xmlns:a16="http://schemas.microsoft.com/office/drawing/2014/main" id="{F7506FAF-D43A-9C4A-BBD5-B73B81FE4FA8}"/>
              </a:ext>
            </a:extLst>
          </p:cNvPr>
          <p:cNvSpPr txBox="1"/>
          <p:nvPr/>
        </p:nvSpPr>
        <p:spPr>
          <a:xfrm>
            <a:off x="597671" y="539914"/>
            <a:ext cx="8515487" cy="369332"/>
          </a:xfrm>
          <a:prstGeom prst="rect">
            <a:avLst/>
          </a:prstGeom>
          <a:noFill/>
        </p:spPr>
        <p:txBody>
          <a:bodyPr wrap="square" rtlCol="0">
            <a:spAutoFit/>
          </a:bodyPr>
          <a:lstStyle/>
          <a:p>
            <a:r>
              <a:rPr lang="en-US" dirty="0"/>
              <a:t>Large intermodel differences in </a:t>
            </a:r>
            <a:r>
              <a:rPr lang="en-US" dirty="0" err="1"/>
              <a:t>dSWCRE</a:t>
            </a:r>
            <a:r>
              <a:rPr lang="en-US" dirty="0"/>
              <a:t>/</a:t>
            </a:r>
            <a:r>
              <a:rPr lang="en-US" dirty="0" err="1"/>
              <a:t>dTs</a:t>
            </a:r>
            <a:r>
              <a:rPr lang="en-US" dirty="0"/>
              <a:t> among high vs. low ECS models</a:t>
            </a:r>
          </a:p>
        </p:txBody>
      </p:sp>
    </p:spTree>
    <p:extLst>
      <p:ext uri="{BB962C8B-B14F-4D97-AF65-F5344CB8AC3E}">
        <p14:creationId xmlns:p14="http://schemas.microsoft.com/office/powerpoint/2010/main" val="1614796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Fig. 5">
            <a:extLst>
              <a:ext uri="{FF2B5EF4-FFF2-40B4-BE49-F238E27FC236}">
                <a16:creationId xmlns:a16="http://schemas.microsoft.com/office/drawing/2014/main" id="{340BEB49-FEB4-1642-83E4-E91E05A20F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85" b="28908"/>
          <a:stretch/>
        </p:blipFill>
        <p:spPr bwMode="auto">
          <a:xfrm>
            <a:off x="1680519" y="934537"/>
            <a:ext cx="9013498" cy="48113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B40F3D-7F45-C74A-B679-B0BC12BAC418}"/>
              </a:ext>
            </a:extLst>
          </p:cNvPr>
          <p:cNvSpPr txBox="1"/>
          <p:nvPr/>
        </p:nvSpPr>
        <p:spPr>
          <a:xfrm>
            <a:off x="9036908" y="626760"/>
            <a:ext cx="2949146" cy="307777"/>
          </a:xfrm>
          <a:prstGeom prst="rect">
            <a:avLst/>
          </a:prstGeom>
          <a:noFill/>
        </p:spPr>
        <p:txBody>
          <a:bodyPr wrap="square" rtlCol="0">
            <a:spAutoFit/>
          </a:bodyPr>
          <a:lstStyle/>
          <a:p>
            <a:r>
              <a:rPr lang="en-US" sz="1400" b="1" dirty="0" err="1"/>
              <a:t>Cesana</a:t>
            </a:r>
            <a:r>
              <a:rPr lang="en-US" sz="1400" b="1" dirty="0"/>
              <a:t> and Del </a:t>
            </a:r>
            <a:r>
              <a:rPr lang="en-US" sz="1400" b="1" dirty="0" err="1"/>
              <a:t>Genio</a:t>
            </a:r>
            <a:r>
              <a:rPr lang="en-US" sz="1400" b="1" dirty="0"/>
              <a:t> (2021)</a:t>
            </a:r>
          </a:p>
        </p:txBody>
      </p:sp>
      <p:sp>
        <p:nvSpPr>
          <p:cNvPr id="3" name="Rectangle 2">
            <a:extLst>
              <a:ext uri="{FF2B5EF4-FFF2-40B4-BE49-F238E27FC236}">
                <a16:creationId xmlns:a16="http://schemas.microsoft.com/office/drawing/2014/main" id="{E03F1215-DC23-CC4C-A679-34A7AEBA9B88}"/>
              </a:ext>
            </a:extLst>
          </p:cNvPr>
          <p:cNvSpPr/>
          <p:nvPr/>
        </p:nvSpPr>
        <p:spPr>
          <a:xfrm>
            <a:off x="1989439" y="4144619"/>
            <a:ext cx="8882070" cy="231796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Fig. 1">
            <a:extLst>
              <a:ext uri="{FF2B5EF4-FFF2-40B4-BE49-F238E27FC236}">
                <a16:creationId xmlns:a16="http://schemas.microsoft.com/office/drawing/2014/main" id="{473BF6F3-167F-994D-BA90-A229814297F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79" t="61264" r="50891" b="7175"/>
          <a:stretch/>
        </p:blipFill>
        <p:spPr bwMode="auto">
          <a:xfrm>
            <a:off x="2224216" y="4373218"/>
            <a:ext cx="8437630" cy="181733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7506FAF-D43A-9C4A-BBD5-B73B81FE4FA8}"/>
              </a:ext>
            </a:extLst>
          </p:cNvPr>
          <p:cNvSpPr txBox="1"/>
          <p:nvPr/>
        </p:nvSpPr>
        <p:spPr>
          <a:xfrm>
            <a:off x="597671" y="539914"/>
            <a:ext cx="8515487" cy="369332"/>
          </a:xfrm>
          <a:prstGeom prst="rect">
            <a:avLst/>
          </a:prstGeom>
          <a:noFill/>
        </p:spPr>
        <p:txBody>
          <a:bodyPr wrap="square" rtlCol="0">
            <a:spAutoFit/>
          </a:bodyPr>
          <a:lstStyle/>
          <a:p>
            <a:r>
              <a:rPr lang="en-US" dirty="0"/>
              <a:t>Large intermodel differences in </a:t>
            </a:r>
            <a:r>
              <a:rPr lang="en-US" dirty="0" err="1"/>
              <a:t>dSWCRE</a:t>
            </a:r>
            <a:r>
              <a:rPr lang="en-US" dirty="0"/>
              <a:t>/</a:t>
            </a:r>
            <a:r>
              <a:rPr lang="en-US" dirty="0" err="1"/>
              <a:t>dTs</a:t>
            </a:r>
            <a:r>
              <a:rPr lang="en-US" dirty="0"/>
              <a:t> among high vs. low ECS models</a:t>
            </a:r>
          </a:p>
        </p:txBody>
      </p:sp>
    </p:spTree>
    <p:extLst>
      <p:ext uri="{BB962C8B-B14F-4D97-AF65-F5344CB8AC3E}">
        <p14:creationId xmlns:p14="http://schemas.microsoft.com/office/powerpoint/2010/main" val="1385865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Fig. 5">
            <a:extLst>
              <a:ext uri="{FF2B5EF4-FFF2-40B4-BE49-F238E27FC236}">
                <a16:creationId xmlns:a16="http://schemas.microsoft.com/office/drawing/2014/main" id="{340BEB49-FEB4-1642-83E4-E91E05A20F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85" b="28908"/>
          <a:stretch/>
        </p:blipFill>
        <p:spPr bwMode="auto">
          <a:xfrm>
            <a:off x="1680519" y="934537"/>
            <a:ext cx="9013498" cy="48113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B40F3D-7F45-C74A-B679-B0BC12BAC418}"/>
              </a:ext>
            </a:extLst>
          </p:cNvPr>
          <p:cNvSpPr txBox="1"/>
          <p:nvPr/>
        </p:nvSpPr>
        <p:spPr>
          <a:xfrm>
            <a:off x="9036908" y="626760"/>
            <a:ext cx="2949146" cy="307777"/>
          </a:xfrm>
          <a:prstGeom prst="rect">
            <a:avLst/>
          </a:prstGeom>
          <a:noFill/>
        </p:spPr>
        <p:txBody>
          <a:bodyPr wrap="square" rtlCol="0">
            <a:spAutoFit/>
          </a:bodyPr>
          <a:lstStyle/>
          <a:p>
            <a:r>
              <a:rPr lang="en-US" sz="1400" b="1" dirty="0" err="1"/>
              <a:t>Cesana</a:t>
            </a:r>
            <a:r>
              <a:rPr lang="en-US" sz="1400" b="1" dirty="0"/>
              <a:t> and Del </a:t>
            </a:r>
            <a:r>
              <a:rPr lang="en-US" sz="1400" b="1" dirty="0" err="1"/>
              <a:t>Genio</a:t>
            </a:r>
            <a:r>
              <a:rPr lang="en-US" sz="1400" b="1" dirty="0"/>
              <a:t> (2021)</a:t>
            </a:r>
          </a:p>
        </p:txBody>
      </p:sp>
      <p:sp>
        <p:nvSpPr>
          <p:cNvPr id="8" name="Rectangle 7">
            <a:extLst>
              <a:ext uri="{FF2B5EF4-FFF2-40B4-BE49-F238E27FC236}">
                <a16:creationId xmlns:a16="http://schemas.microsoft.com/office/drawing/2014/main" id="{A53CE981-C5B1-6C4E-8281-FA84DFD508D0}"/>
              </a:ext>
            </a:extLst>
          </p:cNvPr>
          <p:cNvSpPr/>
          <p:nvPr/>
        </p:nvSpPr>
        <p:spPr>
          <a:xfrm>
            <a:off x="7055708" y="3296325"/>
            <a:ext cx="827903" cy="823614"/>
          </a:xfrm>
          <a:prstGeom prst="rect">
            <a:avLst/>
          </a:prstGeom>
          <a:noFill/>
          <a:ln w="603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1ECB6D1-4CE0-0C42-B272-2C4E9B14848B}"/>
              </a:ext>
            </a:extLst>
          </p:cNvPr>
          <p:cNvSpPr/>
          <p:nvPr/>
        </p:nvSpPr>
        <p:spPr>
          <a:xfrm>
            <a:off x="7055707" y="1703624"/>
            <a:ext cx="827903" cy="823614"/>
          </a:xfrm>
          <a:prstGeom prst="rect">
            <a:avLst/>
          </a:prstGeom>
          <a:noFill/>
          <a:ln w="603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B8368CD-1FD4-644B-A491-95968138B38F}"/>
              </a:ext>
            </a:extLst>
          </p:cNvPr>
          <p:cNvSpPr txBox="1"/>
          <p:nvPr/>
        </p:nvSpPr>
        <p:spPr>
          <a:xfrm>
            <a:off x="597671" y="539914"/>
            <a:ext cx="8515487" cy="369332"/>
          </a:xfrm>
          <a:prstGeom prst="rect">
            <a:avLst/>
          </a:prstGeom>
          <a:noFill/>
        </p:spPr>
        <p:txBody>
          <a:bodyPr wrap="square" rtlCol="0">
            <a:spAutoFit/>
          </a:bodyPr>
          <a:lstStyle/>
          <a:p>
            <a:r>
              <a:rPr lang="en-US" dirty="0"/>
              <a:t>Large intermodel differences in </a:t>
            </a:r>
            <a:r>
              <a:rPr lang="en-US" dirty="0" err="1"/>
              <a:t>dSWCRE</a:t>
            </a:r>
            <a:r>
              <a:rPr lang="en-US" dirty="0"/>
              <a:t>/</a:t>
            </a:r>
            <a:r>
              <a:rPr lang="en-US" dirty="0" err="1"/>
              <a:t>dTs</a:t>
            </a:r>
            <a:r>
              <a:rPr lang="en-US" dirty="0"/>
              <a:t> </a:t>
            </a:r>
            <a:r>
              <a:rPr lang="en-US" i="1" u="sng" dirty="0"/>
              <a:t>in stratocumulus regions</a:t>
            </a:r>
          </a:p>
        </p:txBody>
      </p:sp>
      <p:sp>
        <p:nvSpPr>
          <p:cNvPr id="11" name="Rectangle 10">
            <a:extLst>
              <a:ext uri="{FF2B5EF4-FFF2-40B4-BE49-F238E27FC236}">
                <a16:creationId xmlns:a16="http://schemas.microsoft.com/office/drawing/2014/main" id="{789656CA-1481-DA44-B5CF-145EEA75D094}"/>
              </a:ext>
            </a:extLst>
          </p:cNvPr>
          <p:cNvSpPr/>
          <p:nvPr/>
        </p:nvSpPr>
        <p:spPr>
          <a:xfrm>
            <a:off x="1989439" y="4144619"/>
            <a:ext cx="8882070" cy="231796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Fig. 1">
            <a:extLst>
              <a:ext uri="{FF2B5EF4-FFF2-40B4-BE49-F238E27FC236}">
                <a16:creationId xmlns:a16="http://schemas.microsoft.com/office/drawing/2014/main" id="{BA1615D6-C3FE-0647-BE83-5E16D6DD96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79" t="61264" r="50891" b="7175"/>
          <a:stretch/>
        </p:blipFill>
        <p:spPr bwMode="auto">
          <a:xfrm>
            <a:off x="2224216" y="4373218"/>
            <a:ext cx="8437630" cy="181733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038968E-AD97-E248-9219-E2891256457A}"/>
              </a:ext>
            </a:extLst>
          </p:cNvPr>
          <p:cNvSpPr/>
          <p:nvPr/>
        </p:nvSpPr>
        <p:spPr>
          <a:xfrm>
            <a:off x="8948959" y="3274440"/>
            <a:ext cx="827903" cy="823614"/>
          </a:xfrm>
          <a:prstGeom prst="rect">
            <a:avLst/>
          </a:prstGeom>
          <a:noFill/>
          <a:ln w="603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97657A7-9B11-7247-ADC1-2409994A7F18}"/>
              </a:ext>
            </a:extLst>
          </p:cNvPr>
          <p:cNvSpPr/>
          <p:nvPr/>
        </p:nvSpPr>
        <p:spPr>
          <a:xfrm>
            <a:off x="8948959" y="1649097"/>
            <a:ext cx="827903" cy="823614"/>
          </a:xfrm>
          <a:prstGeom prst="rect">
            <a:avLst/>
          </a:prstGeom>
          <a:noFill/>
          <a:ln w="603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51F1871-7567-1C4D-8C52-494DD03B2163}"/>
              </a:ext>
            </a:extLst>
          </p:cNvPr>
          <p:cNvSpPr/>
          <p:nvPr/>
        </p:nvSpPr>
        <p:spPr>
          <a:xfrm>
            <a:off x="3749399" y="3321005"/>
            <a:ext cx="827903" cy="823614"/>
          </a:xfrm>
          <a:prstGeom prst="rect">
            <a:avLst/>
          </a:prstGeom>
          <a:noFill/>
          <a:ln w="603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C5282EB-1B9F-B847-B993-B77AF32A2CA3}"/>
              </a:ext>
            </a:extLst>
          </p:cNvPr>
          <p:cNvSpPr/>
          <p:nvPr/>
        </p:nvSpPr>
        <p:spPr>
          <a:xfrm>
            <a:off x="3749398" y="1728304"/>
            <a:ext cx="827903" cy="823614"/>
          </a:xfrm>
          <a:prstGeom prst="rect">
            <a:avLst/>
          </a:prstGeom>
          <a:noFill/>
          <a:ln w="603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9949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Fig. 5">
            <a:extLst>
              <a:ext uri="{FF2B5EF4-FFF2-40B4-BE49-F238E27FC236}">
                <a16:creationId xmlns:a16="http://schemas.microsoft.com/office/drawing/2014/main" id="{340BEB49-FEB4-1642-83E4-E91E05A20F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85" b="28908"/>
          <a:stretch/>
        </p:blipFill>
        <p:spPr bwMode="auto">
          <a:xfrm>
            <a:off x="1680519" y="934537"/>
            <a:ext cx="9013498" cy="48113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B40F3D-7F45-C74A-B679-B0BC12BAC418}"/>
              </a:ext>
            </a:extLst>
          </p:cNvPr>
          <p:cNvSpPr txBox="1"/>
          <p:nvPr/>
        </p:nvSpPr>
        <p:spPr>
          <a:xfrm>
            <a:off x="9036908" y="626760"/>
            <a:ext cx="2949146" cy="307777"/>
          </a:xfrm>
          <a:prstGeom prst="rect">
            <a:avLst/>
          </a:prstGeom>
          <a:noFill/>
        </p:spPr>
        <p:txBody>
          <a:bodyPr wrap="square" rtlCol="0">
            <a:spAutoFit/>
          </a:bodyPr>
          <a:lstStyle/>
          <a:p>
            <a:r>
              <a:rPr lang="en-US" sz="1400" b="1" dirty="0" err="1"/>
              <a:t>Cesana</a:t>
            </a:r>
            <a:r>
              <a:rPr lang="en-US" sz="1400" b="1" dirty="0"/>
              <a:t> and Del </a:t>
            </a:r>
            <a:r>
              <a:rPr lang="en-US" sz="1400" b="1" dirty="0" err="1"/>
              <a:t>Genio</a:t>
            </a:r>
            <a:r>
              <a:rPr lang="en-US" sz="1400" b="1" dirty="0"/>
              <a:t> (2021)</a:t>
            </a:r>
          </a:p>
        </p:txBody>
      </p:sp>
      <p:sp>
        <p:nvSpPr>
          <p:cNvPr id="2" name="Rectangle 1">
            <a:extLst>
              <a:ext uri="{FF2B5EF4-FFF2-40B4-BE49-F238E27FC236}">
                <a16:creationId xmlns:a16="http://schemas.microsoft.com/office/drawing/2014/main" id="{740E3B3B-2C4A-4846-9778-6F6D008EDC6C}"/>
              </a:ext>
            </a:extLst>
          </p:cNvPr>
          <p:cNvSpPr/>
          <p:nvPr/>
        </p:nvSpPr>
        <p:spPr>
          <a:xfrm>
            <a:off x="4353340" y="3190461"/>
            <a:ext cx="2974218" cy="738098"/>
          </a:xfrm>
          <a:prstGeom prst="rect">
            <a:avLst/>
          </a:prstGeom>
          <a:noFill/>
          <a:ln w="603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A20473B-F785-FC4F-9F1E-4F73137A7F1F}"/>
              </a:ext>
            </a:extLst>
          </p:cNvPr>
          <p:cNvSpPr/>
          <p:nvPr/>
        </p:nvSpPr>
        <p:spPr>
          <a:xfrm>
            <a:off x="4353340" y="1615774"/>
            <a:ext cx="2974218" cy="738098"/>
          </a:xfrm>
          <a:prstGeom prst="rect">
            <a:avLst/>
          </a:prstGeom>
          <a:noFill/>
          <a:ln w="603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11D3C08-90CB-3B4C-BE77-AED6DB445747}"/>
              </a:ext>
            </a:extLst>
          </p:cNvPr>
          <p:cNvSpPr/>
          <p:nvPr/>
        </p:nvSpPr>
        <p:spPr>
          <a:xfrm>
            <a:off x="8274551" y="3165460"/>
            <a:ext cx="1264865" cy="261730"/>
          </a:xfrm>
          <a:prstGeom prst="rect">
            <a:avLst/>
          </a:prstGeom>
          <a:noFill/>
          <a:ln w="603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D5A2EF7-ECF9-9F46-B98B-E7BEA7A41C10}"/>
              </a:ext>
            </a:extLst>
          </p:cNvPr>
          <p:cNvSpPr/>
          <p:nvPr/>
        </p:nvSpPr>
        <p:spPr>
          <a:xfrm>
            <a:off x="8274551" y="1566607"/>
            <a:ext cx="1264865" cy="261730"/>
          </a:xfrm>
          <a:prstGeom prst="rect">
            <a:avLst/>
          </a:prstGeom>
          <a:noFill/>
          <a:ln w="603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02C28BB-EB46-3841-94F5-894214BFA60D}"/>
              </a:ext>
            </a:extLst>
          </p:cNvPr>
          <p:cNvSpPr txBox="1"/>
          <p:nvPr/>
        </p:nvSpPr>
        <p:spPr>
          <a:xfrm>
            <a:off x="597671" y="539914"/>
            <a:ext cx="8515487" cy="369332"/>
          </a:xfrm>
          <a:prstGeom prst="rect">
            <a:avLst/>
          </a:prstGeom>
          <a:noFill/>
        </p:spPr>
        <p:txBody>
          <a:bodyPr wrap="square" rtlCol="0">
            <a:spAutoFit/>
          </a:bodyPr>
          <a:lstStyle/>
          <a:p>
            <a:r>
              <a:rPr lang="en-US" dirty="0"/>
              <a:t>Large intermodel differences in </a:t>
            </a:r>
            <a:r>
              <a:rPr lang="en-US" dirty="0" err="1"/>
              <a:t>dSWCRE</a:t>
            </a:r>
            <a:r>
              <a:rPr lang="en-US" dirty="0"/>
              <a:t>/</a:t>
            </a:r>
            <a:r>
              <a:rPr lang="en-US" dirty="0" err="1"/>
              <a:t>dTs</a:t>
            </a:r>
            <a:r>
              <a:rPr lang="en-US" dirty="0"/>
              <a:t> </a:t>
            </a:r>
            <a:r>
              <a:rPr lang="en-US" i="1" u="sng" dirty="0"/>
              <a:t>also along convective margins</a:t>
            </a:r>
          </a:p>
        </p:txBody>
      </p:sp>
      <p:sp>
        <p:nvSpPr>
          <p:cNvPr id="12" name="Rectangle 11">
            <a:extLst>
              <a:ext uri="{FF2B5EF4-FFF2-40B4-BE49-F238E27FC236}">
                <a16:creationId xmlns:a16="http://schemas.microsoft.com/office/drawing/2014/main" id="{E4B904EF-D592-E849-9CCA-B2910C7CA40A}"/>
              </a:ext>
            </a:extLst>
          </p:cNvPr>
          <p:cNvSpPr/>
          <p:nvPr/>
        </p:nvSpPr>
        <p:spPr>
          <a:xfrm>
            <a:off x="1989439" y="4144619"/>
            <a:ext cx="8882070" cy="231796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Fig. 1">
            <a:extLst>
              <a:ext uri="{FF2B5EF4-FFF2-40B4-BE49-F238E27FC236}">
                <a16:creationId xmlns:a16="http://schemas.microsoft.com/office/drawing/2014/main" id="{0384E6BB-5A04-514F-BA32-88F34BA728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79" t="61264" r="50891" b="7175"/>
          <a:stretch/>
        </p:blipFill>
        <p:spPr bwMode="auto">
          <a:xfrm>
            <a:off x="2224216" y="4373218"/>
            <a:ext cx="8437630" cy="1817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945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1B59A9-561D-8878-62CB-CC6428898407}"/>
              </a:ext>
            </a:extLst>
          </p:cNvPr>
          <p:cNvPicPr>
            <a:picLocks noChangeAspect="1"/>
          </p:cNvPicPr>
          <p:nvPr/>
        </p:nvPicPr>
        <p:blipFill rotWithShape="1">
          <a:blip r:embed="rId3"/>
          <a:srcRect l="5110" t="3717" r="6292"/>
          <a:stretch/>
        </p:blipFill>
        <p:spPr>
          <a:xfrm>
            <a:off x="695011" y="1607779"/>
            <a:ext cx="10801978" cy="3642442"/>
          </a:xfrm>
          <a:prstGeom prst="rect">
            <a:avLst/>
          </a:prstGeom>
        </p:spPr>
      </p:pic>
      <p:sp>
        <p:nvSpPr>
          <p:cNvPr id="4" name="TextBox 3">
            <a:extLst>
              <a:ext uri="{FF2B5EF4-FFF2-40B4-BE49-F238E27FC236}">
                <a16:creationId xmlns:a16="http://schemas.microsoft.com/office/drawing/2014/main" id="{ED39DE5D-A5CA-04A9-4B94-6E869FC21F5A}"/>
              </a:ext>
            </a:extLst>
          </p:cNvPr>
          <p:cNvSpPr txBox="1"/>
          <p:nvPr/>
        </p:nvSpPr>
        <p:spPr>
          <a:xfrm>
            <a:off x="587623" y="791122"/>
            <a:ext cx="9822470" cy="400110"/>
          </a:xfrm>
          <a:prstGeom prst="rect">
            <a:avLst/>
          </a:prstGeom>
          <a:noFill/>
        </p:spPr>
        <p:txBody>
          <a:bodyPr wrap="square" rtlCol="0">
            <a:spAutoFit/>
          </a:bodyPr>
          <a:lstStyle/>
          <a:p>
            <a:r>
              <a:rPr lang="en-US" sz="2000" dirty="0"/>
              <a:t>Large intermodel differences in </a:t>
            </a:r>
            <a:r>
              <a:rPr lang="en-US" sz="2000" dirty="0" err="1"/>
              <a:t>dHCF</a:t>
            </a:r>
            <a:r>
              <a:rPr lang="en-US" sz="2000" dirty="0"/>
              <a:t>/</a:t>
            </a:r>
            <a:r>
              <a:rPr lang="en-US" sz="2000" dirty="0" err="1"/>
              <a:t>dTs</a:t>
            </a:r>
            <a:r>
              <a:rPr lang="en-US" sz="2000" dirty="0"/>
              <a:t> and </a:t>
            </a:r>
            <a:r>
              <a:rPr lang="en-US" sz="2000" dirty="0" err="1"/>
              <a:t>dLCF</a:t>
            </a:r>
            <a:r>
              <a:rPr lang="en-US" sz="2000" dirty="0"/>
              <a:t>/</a:t>
            </a:r>
            <a:r>
              <a:rPr lang="en-US" sz="2000" dirty="0" err="1"/>
              <a:t>dTs</a:t>
            </a:r>
            <a:r>
              <a:rPr lang="en-US" sz="2000" dirty="0"/>
              <a:t> among high vs. low ECS models.</a:t>
            </a:r>
          </a:p>
        </p:txBody>
      </p:sp>
      <p:sp>
        <p:nvSpPr>
          <p:cNvPr id="5" name="TextBox 4">
            <a:extLst>
              <a:ext uri="{FF2B5EF4-FFF2-40B4-BE49-F238E27FC236}">
                <a16:creationId xmlns:a16="http://schemas.microsoft.com/office/drawing/2014/main" id="{01C94199-DEF6-4D61-81ED-711362B95537}"/>
              </a:ext>
            </a:extLst>
          </p:cNvPr>
          <p:cNvSpPr txBox="1"/>
          <p:nvPr/>
        </p:nvSpPr>
        <p:spPr>
          <a:xfrm>
            <a:off x="4704303" y="5469927"/>
            <a:ext cx="6792686" cy="461665"/>
          </a:xfrm>
          <a:prstGeom prst="rect">
            <a:avLst/>
          </a:prstGeom>
          <a:noFill/>
        </p:spPr>
        <p:txBody>
          <a:bodyPr wrap="square" rtlCol="0">
            <a:spAutoFit/>
          </a:bodyPr>
          <a:lstStyle/>
          <a:p>
            <a:r>
              <a:rPr lang="en-US" sz="2400" b="1" u="sng" dirty="0"/>
              <a:t>How interrelated are high and low cloud changes? </a:t>
            </a:r>
          </a:p>
        </p:txBody>
      </p:sp>
      <p:sp>
        <p:nvSpPr>
          <p:cNvPr id="6" name="TextBox 5">
            <a:extLst>
              <a:ext uri="{FF2B5EF4-FFF2-40B4-BE49-F238E27FC236}">
                <a16:creationId xmlns:a16="http://schemas.microsoft.com/office/drawing/2014/main" id="{7F4F63D2-8216-7992-89D7-92AC125FBF0E}"/>
              </a:ext>
            </a:extLst>
          </p:cNvPr>
          <p:cNvSpPr txBox="1"/>
          <p:nvPr/>
        </p:nvSpPr>
        <p:spPr>
          <a:xfrm>
            <a:off x="8182130" y="6151299"/>
            <a:ext cx="4009870" cy="307777"/>
          </a:xfrm>
          <a:prstGeom prst="rect">
            <a:avLst/>
          </a:prstGeom>
          <a:noFill/>
        </p:spPr>
        <p:txBody>
          <a:bodyPr wrap="square" rtlCol="0">
            <a:spAutoFit/>
          </a:bodyPr>
          <a:lstStyle/>
          <a:p>
            <a:r>
              <a:rPr lang="en-US" sz="1400" dirty="0"/>
              <a:t>Schiro et al. (2022), </a:t>
            </a:r>
            <a:r>
              <a:rPr lang="en-US" sz="1400" i="1" dirty="0"/>
              <a:t>Nat. Comm. in revision</a:t>
            </a:r>
          </a:p>
        </p:txBody>
      </p:sp>
    </p:spTree>
    <p:extLst>
      <p:ext uri="{BB962C8B-B14F-4D97-AF65-F5344CB8AC3E}">
        <p14:creationId xmlns:p14="http://schemas.microsoft.com/office/powerpoint/2010/main" val="141985662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AnalogousFromLightSeed_2SEEDS">
      <a:dk1>
        <a:srgbClr val="000000"/>
      </a:dk1>
      <a:lt1>
        <a:srgbClr val="FFFFFF"/>
      </a:lt1>
      <a:dk2>
        <a:srgbClr val="412D24"/>
      </a:dk2>
      <a:lt2>
        <a:srgbClr val="E8E7E2"/>
      </a:lt2>
      <a:accent1>
        <a:srgbClr val="7F8DBA"/>
      </a:accent1>
      <a:accent2>
        <a:srgbClr val="84A9BC"/>
      </a:accent2>
      <a:accent3>
        <a:srgbClr val="9E96C6"/>
      </a:accent3>
      <a:accent4>
        <a:srgbClr val="BA897F"/>
      </a:accent4>
      <a:accent5>
        <a:srgbClr val="B9A07D"/>
      </a:accent5>
      <a:accent6>
        <a:srgbClr val="A6A772"/>
      </a:accent6>
      <a:hlink>
        <a:srgbClr val="908257"/>
      </a:hlink>
      <a:folHlink>
        <a:srgbClr val="7F7F7F"/>
      </a:folHlink>
    </a:clrScheme>
    <a:fontScheme name="Savon">
      <a:majorFont>
        <a:latin typeface="Speak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Selawik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19784</TotalTime>
  <Words>2745</Words>
  <Application>Microsoft Macintosh PowerPoint</Application>
  <PresentationFormat>Widescreen</PresentationFormat>
  <Paragraphs>209</Paragraphs>
  <Slides>46</Slides>
  <Notes>46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Calibri</vt:lpstr>
      <vt:lpstr>Cambria Math</vt:lpstr>
      <vt:lpstr>Garamond</vt:lpstr>
      <vt:lpstr>Selawik Light</vt:lpstr>
      <vt:lpstr>Speak Pro</vt:lpstr>
      <vt:lpstr>Times New Roman</vt:lpstr>
      <vt:lpstr>SavonVTI</vt:lpstr>
      <vt:lpstr>Model spread in the tropical low cloud feedback tied to overturning circulation response to warming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Impacts of deep convection on low cloud feedbacks and climate sensitivity</dc:title>
  <dc:creator>Schiro, Kathleen (kas7ex)</dc:creator>
  <cp:lastModifiedBy>Schiro, Kathleen (kas7ex)</cp:lastModifiedBy>
  <cp:revision>266</cp:revision>
  <dcterms:created xsi:type="dcterms:W3CDTF">2021-03-09T20:30:39Z</dcterms:created>
  <dcterms:modified xsi:type="dcterms:W3CDTF">2022-07-25T15:34:51Z</dcterms:modified>
</cp:coreProperties>
</file>