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52"/>
  </p:notesMasterIdLst>
  <p:sldIdLst>
    <p:sldId id="2397" r:id="rId3"/>
    <p:sldId id="2422" r:id="rId4"/>
    <p:sldId id="2454" r:id="rId5"/>
    <p:sldId id="2486" r:id="rId6"/>
    <p:sldId id="2473" r:id="rId7"/>
    <p:sldId id="2424" r:id="rId8"/>
    <p:sldId id="2438" r:id="rId9"/>
    <p:sldId id="2428" r:id="rId10"/>
    <p:sldId id="2429" r:id="rId11"/>
    <p:sldId id="2437" r:id="rId12"/>
    <p:sldId id="2436" r:id="rId13"/>
    <p:sldId id="2439" r:id="rId14"/>
    <p:sldId id="2442" r:id="rId15"/>
    <p:sldId id="2441" r:id="rId16"/>
    <p:sldId id="2487" r:id="rId17"/>
    <p:sldId id="2489" r:id="rId18"/>
    <p:sldId id="2477" r:id="rId19"/>
    <p:sldId id="2488" r:id="rId20"/>
    <p:sldId id="2476" r:id="rId21"/>
    <p:sldId id="2449" r:id="rId22"/>
    <p:sldId id="2450" r:id="rId23"/>
    <p:sldId id="2474" r:id="rId24"/>
    <p:sldId id="2469" r:id="rId25"/>
    <p:sldId id="2455" r:id="rId26"/>
    <p:sldId id="2458" r:id="rId27"/>
    <p:sldId id="2466" r:id="rId28"/>
    <p:sldId id="2478" r:id="rId29"/>
    <p:sldId id="2357" r:id="rId30"/>
    <p:sldId id="2467" r:id="rId31"/>
    <p:sldId id="2468" r:id="rId32"/>
    <p:sldId id="262" r:id="rId33"/>
    <p:sldId id="256" r:id="rId34"/>
    <p:sldId id="2480" r:id="rId35"/>
    <p:sldId id="261" r:id="rId36"/>
    <p:sldId id="2481" r:id="rId37"/>
    <p:sldId id="2463" r:id="rId38"/>
    <p:sldId id="264" r:id="rId39"/>
    <p:sldId id="2451" r:id="rId40"/>
    <p:sldId id="2482" r:id="rId41"/>
    <p:sldId id="2412" r:id="rId42"/>
    <p:sldId id="2483" r:id="rId43"/>
    <p:sldId id="2456" r:id="rId44"/>
    <p:sldId id="2433" r:id="rId45"/>
    <p:sldId id="2472" r:id="rId46"/>
    <p:sldId id="2457" r:id="rId47"/>
    <p:sldId id="2471" r:id="rId48"/>
    <p:sldId id="2484" r:id="rId49"/>
    <p:sldId id="2485" r:id="rId50"/>
    <p:sldId id="2479" r:id="rId5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n-GASS" id="{196BE041-697F-FF48-B417-ADE789790BCB}">
          <p14:sldIdLst>
            <p14:sldId id="2397"/>
            <p14:sldId id="2422"/>
            <p14:sldId id="2454"/>
            <p14:sldId id="2486"/>
            <p14:sldId id="2473"/>
            <p14:sldId id="2424"/>
            <p14:sldId id="2438"/>
            <p14:sldId id="2428"/>
            <p14:sldId id="2429"/>
            <p14:sldId id="2437"/>
            <p14:sldId id="2436"/>
            <p14:sldId id="2439"/>
            <p14:sldId id="2442"/>
            <p14:sldId id="2441"/>
            <p14:sldId id="2487"/>
            <p14:sldId id="2489"/>
            <p14:sldId id="2477"/>
            <p14:sldId id="2488"/>
            <p14:sldId id="2476"/>
            <p14:sldId id="2449"/>
            <p14:sldId id="2450"/>
            <p14:sldId id="2474"/>
            <p14:sldId id="2469"/>
            <p14:sldId id="2455"/>
            <p14:sldId id="2458"/>
            <p14:sldId id="2466"/>
            <p14:sldId id="2478"/>
            <p14:sldId id="2357"/>
            <p14:sldId id="2467"/>
            <p14:sldId id="2468"/>
            <p14:sldId id="262"/>
            <p14:sldId id="256"/>
            <p14:sldId id="2480"/>
            <p14:sldId id="261"/>
            <p14:sldId id="2481"/>
            <p14:sldId id="2463"/>
            <p14:sldId id="264"/>
            <p14:sldId id="2451"/>
            <p14:sldId id="2482"/>
            <p14:sldId id="2412"/>
            <p14:sldId id="2483"/>
            <p14:sldId id="2456"/>
            <p14:sldId id="2433"/>
            <p14:sldId id="2472"/>
            <p14:sldId id="2457"/>
            <p14:sldId id="2471"/>
            <p14:sldId id="2484"/>
            <p14:sldId id="2485"/>
            <p14:sldId id="24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7A81FF"/>
    <a:srgbClr val="AAD7E5"/>
    <a:srgbClr val="73FEFF"/>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16" autoAdjust="0"/>
    <p:restoredTop sz="94725"/>
  </p:normalViewPr>
  <p:slideViewPr>
    <p:cSldViewPr snapToGrid="0">
      <p:cViewPr>
        <p:scale>
          <a:sx n="81" d="100"/>
          <a:sy n="81" d="100"/>
        </p:scale>
        <p:origin x="-64" y="8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870A96-9323-CC47-B08D-5731F2401ACF}" type="datetimeFigureOut">
              <a:rPr kumimoji="1" lang="ja-JP" altLang="en-US" smtClean="0"/>
              <a:t>2022/7/12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0B987A-2EF7-A444-A516-5A3F9BCB069C}" type="slidenum">
              <a:rPr kumimoji="1" lang="ja-JP" altLang="en-US" smtClean="0"/>
              <a:t>‹#›</a:t>
            </a:fld>
            <a:endParaRPr kumimoji="1" lang="ja-JP" altLang="en-US"/>
          </a:p>
        </p:txBody>
      </p:sp>
    </p:spTree>
    <p:extLst>
      <p:ext uri="{BB962C8B-B14F-4D97-AF65-F5344CB8AC3E}">
        <p14:creationId xmlns:p14="http://schemas.microsoft.com/office/powerpoint/2010/main" val="308065984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B987A-2EF7-A444-A516-5A3F9BCB069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595541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80B987A-2EF7-A444-A516-5A3F9BCB069C}" type="slidenum">
              <a:rPr kumimoji="1" lang="ja-JP" altLang="en-US" smtClean="0"/>
              <a:t>5</a:t>
            </a:fld>
            <a:endParaRPr kumimoji="1" lang="ja-JP" altLang="en-US"/>
          </a:p>
        </p:txBody>
      </p:sp>
    </p:spTree>
    <p:extLst>
      <p:ext uri="{BB962C8B-B14F-4D97-AF65-F5344CB8AC3E}">
        <p14:creationId xmlns:p14="http://schemas.microsoft.com/office/powerpoint/2010/main" val="801364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80B987A-2EF7-A444-A516-5A3F9BCB069C}" type="slidenum">
              <a:rPr kumimoji="1" lang="ja-JP" altLang="en-US" smtClean="0"/>
              <a:t>6</a:t>
            </a:fld>
            <a:endParaRPr kumimoji="1" lang="ja-JP" altLang="en-US"/>
          </a:p>
        </p:txBody>
      </p:sp>
    </p:spTree>
    <p:extLst>
      <p:ext uri="{BB962C8B-B14F-4D97-AF65-F5344CB8AC3E}">
        <p14:creationId xmlns:p14="http://schemas.microsoft.com/office/powerpoint/2010/main" val="1338467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7218AC1-10B6-4239-85B9-60F70183261D}" type="slidenum">
              <a:rPr kumimoji="1" lang="ja-JP" altLang="en-US" smtClean="0"/>
              <a:t>25</a:t>
            </a:fld>
            <a:endParaRPr kumimoji="1" lang="ja-JP" altLang="en-US"/>
          </a:p>
        </p:txBody>
      </p:sp>
    </p:spTree>
    <p:extLst>
      <p:ext uri="{BB962C8B-B14F-4D97-AF65-F5344CB8AC3E}">
        <p14:creationId xmlns:p14="http://schemas.microsoft.com/office/powerpoint/2010/main" val="1463237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本テーマの最重要ターゲットである台風を例に取って、具体的にどのようなことを念頭においているのかを説明いたします。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BAF273-D671-401C-83CF-5DB0FCBAE88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04430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富岳が早く使えたからスイッチを押せばいい、というのものではありませんで、担当研究員が相当な労力をかけて富岳に、、、</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BAF273-D671-401C-83CF-5DB0FCBAE88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01671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80B987A-2EF7-A444-A516-5A3F9BCB069C}" type="slidenum">
              <a:rPr kumimoji="1" lang="ja-JP" altLang="en-US" smtClean="0"/>
              <a:t>33</a:t>
            </a:fld>
            <a:endParaRPr kumimoji="1" lang="ja-JP" altLang="en-US"/>
          </a:p>
        </p:txBody>
      </p:sp>
    </p:spTree>
    <p:extLst>
      <p:ext uri="{BB962C8B-B14F-4D97-AF65-F5344CB8AC3E}">
        <p14:creationId xmlns:p14="http://schemas.microsoft.com/office/powerpoint/2010/main" val="3427914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80B987A-2EF7-A444-A516-5A3F9BCB069C}" type="slidenum">
              <a:rPr kumimoji="1" lang="ja-JP" altLang="en-US" smtClean="0"/>
              <a:t>35</a:t>
            </a:fld>
            <a:endParaRPr kumimoji="1" lang="ja-JP" altLang="en-US"/>
          </a:p>
        </p:txBody>
      </p:sp>
    </p:spTree>
    <p:extLst>
      <p:ext uri="{BB962C8B-B14F-4D97-AF65-F5344CB8AC3E}">
        <p14:creationId xmlns:p14="http://schemas.microsoft.com/office/powerpoint/2010/main" val="3786212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80B987A-2EF7-A444-A516-5A3F9BCB069C}" type="slidenum">
              <a:rPr kumimoji="1" lang="ja-JP" altLang="en-US" smtClean="0"/>
              <a:t>36</a:t>
            </a:fld>
            <a:endParaRPr kumimoji="1" lang="ja-JP" altLang="en-US"/>
          </a:p>
        </p:txBody>
      </p:sp>
    </p:spTree>
    <p:extLst>
      <p:ext uri="{BB962C8B-B14F-4D97-AF65-F5344CB8AC3E}">
        <p14:creationId xmlns:p14="http://schemas.microsoft.com/office/powerpoint/2010/main" val="2219470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0F0E95-6207-4FF0-B539-CE490DED56C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BED4F9A-05D2-44A6-8CA6-67013A6EE7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0566335-9D0E-499B-8CB2-C3FC9818F808}"/>
              </a:ext>
            </a:extLst>
          </p:cNvPr>
          <p:cNvSpPr>
            <a:spLocks noGrp="1"/>
          </p:cNvSpPr>
          <p:nvPr>
            <p:ph type="dt" sz="half" idx="10"/>
          </p:nvPr>
        </p:nvSpPr>
        <p:spPr/>
        <p:txBody>
          <a:bodyPr/>
          <a:lstStyle/>
          <a:p>
            <a:fld id="{547FD09D-1B1E-435F-BCD6-2C13479F3A78}" type="datetimeFigureOut">
              <a:rPr kumimoji="1" lang="ja-JP" altLang="en-US" smtClean="0"/>
              <a:t>2022/7/12</a:t>
            </a:fld>
            <a:endParaRPr kumimoji="1" lang="ja-JP" altLang="en-US"/>
          </a:p>
        </p:txBody>
      </p:sp>
      <p:sp>
        <p:nvSpPr>
          <p:cNvPr id="5" name="フッター プレースホルダー 4">
            <a:extLst>
              <a:ext uri="{FF2B5EF4-FFF2-40B4-BE49-F238E27FC236}">
                <a16:creationId xmlns:a16="http://schemas.microsoft.com/office/drawing/2014/main" id="{85CCB31B-501F-41CD-B4F8-41F378A5671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5760EC-E2C9-4351-8BF5-CDD4FF5A3857}"/>
              </a:ext>
            </a:extLst>
          </p:cNvPr>
          <p:cNvSpPr>
            <a:spLocks noGrp="1"/>
          </p:cNvSpPr>
          <p:nvPr>
            <p:ph type="sldNum" sz="quarter" idx="12"/>
          </p:nvPr>
        </p:nvSpPr>
        <p:spPr/>
        <p:txBody>
          <a:bodyPr/>
          <a:lstStyle/>
          <a:p>
            <a:fld id="{F4EBAEC0-7BD7-4D6E-81C1-8F6EA5B40B50}" type="slidenum">
              <a:rPr kumimoji="1" lang="ja-JP" altLang="en-US" smtClean="0"/>
              <a:t>‹#›</a:t>
            </a:fld>
            <a:endParaRPr kumimoji="1" lang="ja-JP" altLang="en-US"/>
          </a:p>
        </p:txBody>
      </p:sp>
    </p:spTree>
    <p:extLst>
      <p:ext uri="{BB962C8B-B14F-4D97-AF65-F5344CB8AC3E}">
        <p14:creationId xmlns:p14="http://schemas.microsoft.com/office/powerpoint/2010/main" val="3184283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DD75DB-FB93-4E5B-B852-DA46CD3E4CE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D5FFBBA-EE42-41A8-90F6-1A1E40F3A0B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2588D71-F725-41CC-B03D-7399734D9606}"/>
              </a:ext>
            </a:extLst>
          </p:cNvPr>
          <p:cNvSpPr>
            <a:spLocks noGrp="1"/>
          </p:cNvSpPr>
          <p:nvPr>
            <p:ph type="dt" sz="half" idx="10"/>
          </p:nvPr>
        </p:nvSpPr>
        <p:spPr/>
        <p:txBody>
          <a:bodyPr/>
          <a:lstStyle/>
          <a:p>
            <a:fld id="{547FD09D-1B1E-435F-BCD6-2C13479F3A78}" type="datetimeFigureOut">
              <a:rPr kumimoji="1" lang="ja-JP" altLang="en-US" smtClean="0"/>
              <a:t>2022/7/12</a:t>
            </a:fld>
            <a:endParaRPr kumimoji="1" lang="ja-JP" altLang="en-US"/>
          </a:p>
        </p:txBody>
      </p:sp>
      <p:sp>
        <p:nvSpPr>
          <p:cNvPr id="5" name="フッター プレースホルダー 4">
            <a:extLst>
              <a:ext uri="{FF2B5EF4-FFF2-40B4-BE49-F238E27FC236}">
                <a16:creationId xmlns:a16="http://schemas.microsoft.com/office/drawing/2014/main" id="{FBFA6BE3-34DD-473C-B930-762A3386E6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489FD4E-0ACD-4A22-93F0-325039A5A2AC}"/>
              </a:ext>
            </a:extLst>
          </p:cNvPr>
          <p:cNvSpPr>
            <a:spLocks noGrp="1"/>
          </p:cNvSpPr>
          <p:nvPr>
            <p:ph type="sldNum" sz="quarter" idx="12"/>
          </p:nvPr>
        </p:nvSpPr>
        <p:spPr/>
        <p:txBody>
          <a:bodyPr/>
          <a:lstStyle/>
          <a:p>
            <a:fld id="{F4EBAEC0-7BD7-4D6E-81C1-8F6EA5B40B50}" type="slidenum">
              <a:rPr kumimoji="1" lang="ja-JP" altLang="en-US" smtClean="0"/>
              <a:t>‹#›</a:t>
            </a:fld>
            <a:endParaRPr kumimoji="1" lang="ja-JP" altLang="en-US"/>
          </a:p>
        </p:txBody>
      </p:sp>
    </p:spTree>
    <p:extLst>
      <p:ext uri="{BB962C8B-B14F-4D97-AF65-F5344CB8AC3E}">
        <p14:creationId xmlns:p14="http://schemas.microsoft.com/office/powerpoint/2010/main" val="2047375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ED7FCCF-6251-4F70-87A1-51FCEC08967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025E9D4-2B63-437A-A2F2-FE588B18A90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2CBD352-7855-47FC-9982-D0791CBCEAB4}"/>
              </a:ext>
            </a:extLst>
          </p:cNvPr>
          <p:cNvSpPr>
            <a:spLocks noGrp="1"/>
          </p:cNvSpPr>
          <p:nvPr>
            <p:ph type="dt" sz="half" idx="10"/>
          </p:nvPr>
        </p:nvSpPr>
        <p:spPr/>
        <p:txBody>
          <a:bodyPr/>
          <a:lstStyle/>
          <a:p>
            <a:fld id="{547FD09D-1B1E-435F-BCD6-2C13479F3A78}" type="datetimeFigureOut">
              <a:rPr kumimoji="1" lang="ja-JP" altLang="en-US" smtClean="0"/>
              <a:t>2022/7/12</a:t>
            </a:fld>
            <a:endParaRPr kumimoji="1" lang="ja-JP" altLang="en-US"/>
          </a:p>
        </p:txBody>
      </p:sp>
      <p:sp>
        <p:nvSpPr>
          <p:cNvPr id="5" name="フッター プレースホルダー 4">
            <a:extLst>
              <a:ext uri="{FF2B5EF4-FFF2-40B4-BE49-F238E27FC236}">
                <a16:creationId xmlns:a16="http://schemas.microsoft.com/office/drawing/2014/main" id="{D1A7AE87-0A8A-42E5-99D3-3F0C106B67D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D56F642-36B9-4A90-BA90-5B445C7D6838}"/>
              </a:ext>
            </a:extLst>
          </p:cNvPr>
          <p:cNvSpPr>
            <a:spLocks noGrp="1"/>
          </p:cNvSpPr>
          <p:nvPr>
            <p:ph type="sldNum" sz="quarter" idx="12"/>
          </p:nvPr>
        </p:nvSpPr>
        <p:spPr/>
        <p:txBody>
          <a:bodyPr/>
          <a:lstStyle/>
          <a:p>
            <a:fld id="{F4EBAEC0-7BD7-4D6E-81C1-8F6EA5B40B50}" type="slidenum">
              <a:rPr kumimoji="1" lang="ja-JP" altLang="en-US" smtClean="0"/>
              <a:t>‹#›</a:t>
            </a:fld>
            <a:endParaRPr kumimoji="1" lang="ja-JP" altLang="en-US"/>
          </a:p>
        </p:txBody>
      </p:sp>
    </p:spTree>
    <p:extLst>
      <p:ext uri="{BB962C8B-B14F-4D97-AF65-F5344CB8AC3E}">
        <p14:creationId xmlns:p14="http://schemas.microsoft.com/office/powerpoint/2010/main" val="2597677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370468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タイトル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ja-JP" altLang="en-US"/>
              <a:t>マスタ タイトルの書式設定</a:t>
            </a:r>
            <a:endParaRPr lang="en-US"/>
          </a:p>
        </p:txBody>
      </p:sp>
      <p:sp>
        <p:nvSpPr>
          <p:cNvPr id="17" name="サブタイトル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ja-JP" altLang="en-US"/>
              <a:t>マスタ サブタイトルの書式設定</a:t>
            </a:r>
            <a:endParaRPr lang="en-US"/>
          </a:p>
        </p:txBody>
      </p:sp>
      <p:sp>
        <p:nvSpPr>
          <p:cNvPr id="4" name="日付プレースホルダ 29">
            <a:extLst>
              <a:ext uri="{FF2B5EF4-FFF2-40B4-BE49-F238E27FC236}">
                <a16:creationId xmlns:a16="http://schemas.microsoft.com/office/drawing/2014/main" id="{42F520DE-B067-E244-8963-D3C4286B09A7}"/>
              </a:ext>
            </a:extLst>
          </p:cNvPr>
          <p:cNvSpPr>
            <a:spLocks noGrp="1"/>
          </p:cNvSpPr>
          <p:nvPr>
            <p:ph type="dt" sz="half" idx="10"/>
          </p:nvPr>
        </p:nvSpPr>
        <p:spPr/>
        <p:txBody>
          <a:bodyPr/>
          <a:lstStyle>
            <a:lvl1pPr>
              <a:defRPr>
                <a:solidFill>
                  <a:srgbClr val="D1EAEE"/>
                </a:solidFill>
              </a:defRPr>
            </a:lvl1pPr>
          </a:lstStyle>
          <a:p>
            <a:fld id="{B6BDA066-4BD9-8047-BB11-859738246643}" type="datetimeFigureOut">
              <a:rPr lang="ja-JP" altLang="en-US"/>
              <a:pPr/>
              <a:t>2022/7/12</a:t>
            </a:fld>
            <a:endParaRPr lang="ja-JP" altLang="en-US"/>
          </a:p>
        </p:txBody>
      </p:sp>
      <p:sp>
        <p:nvSpPr>
          <p:cNvPr id="5" name="フッター プレースホルダ 18">
            <a:extLst>
              <a:ext uri="{FF2B5EF4-FFF2-40B4-BE49-F238E27FC236}">
                <a16:creationId xmlns:a16="http://schemas.microsoft.com/office/drawing/2014/main" id="{F4655A33-2D8E-FC4A-8F35-D3CFB6B72014}"/>
              </a:ext>
            </a:extLst>
          </p:cNvPr>
          <p:cNvSpPr>
            <a:spLocks noGrp="1"/>
          </p:cNvSpPr>
          <p:nvPr>
            <p:ph type="ftr" sz="quarter" idx="11"/>
          </p:nvPr>
        </p:nvSpPr>
        <p:spPr/>
        <p:txBody>
          <a:bodyPr/>
          <a:lstStyle>
            <a:lvl1pPr>
              <a:defRPr>
                <a:solidFill>
                  <a:srgbClr val="DBF5F9">
                    <a:shade val="90000"/>
                  </a:srgbClr>
                </a:solidFill>
              </a:defRPr>
            </a:lvl1pPr>
          </a:lstStyle>
          <a:p>
            <a:pPr>
              <a:defRPr/>
            </a:pPr>
            <a:endParaRPr lang="ja-JP" altLang="en-US"/>
          </a:p>
        </p:txBody>
      </p:sp>
      <p:sp>
        <p:nvSpPr>
          <p:cNvPr id="6" name="スライド番号プレースホルダ 26">
            <a:extLst>
              <a:ext uri="{FF2B5EF4-FFF2-40B4-BE49-F238E27FC236}">
                <a16:creationId xmlns:a16="http://schemas.microsoft.com/office/drawing/2014/main" id="{21B50727-47DF-3A46-A9CE-DA8ADF33812E}"/>
              </a:ext>
            </a:extLst>
          </p:cNvPr>
          <p:cNvSpPr>
            <a:spLocks noGrp="1"/>
          </p:cNvSpPr>
          <p:nvPr>
            <p:ph type="sldNum" sz="quarter" idx="12"/>
          </p:nvPr>
        </p:nvSpPr>
        <p:spPr/>
        <p:txBody>
          <a:bodyPr/>
          <a:lstStyle>
            <a:lvl1pPr>
              <a:defRPr>
                <a:solidFill>
                  <a:srgbClr val="D1EAEE"/>
                </a:solidFill>
              </a:defRPr>
            </a:lvl1pPr>
          </a:lstStyle>
          <a:p>
            <a:fld id="{94AF54DA-4D54-A74C-82F1-89EC3BA0FECA}" type="slidenum">
              <a:rPr lang="ja-JP" altLang="en-US"/>
              <a:pPr/>
              <a:t>‹#›</a:t>
            </a:fld>
            <a:endParaRPr lang="ja-JP" altLang="en-US"/>
          </a:p>
        </p:txBody>
      </p:sp>
    </p:spTree>
    <p:extLst>
      <p:ext uri="{BB962C8B-B14F-4D97-AF65-F5344CB8AC3E}">
        <p14:creationId xmlns:p14="http://schemas.microsoft.com/office/powerpoint/2010/main" val="67690285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9">
            <a:extLst>
              <a:ext uri="{FF2B5EF4-FFF2-40B4-BE49-F238E27FC236}">
                <a16:creationId xmlns:a16="http://schemas.microsoft.com/office/drawing/2014/main" id="{7D0D10FD-3758-6442-BE7E-9E67D484DBC4}"/>
              </a:ext>
            </a:extLst>
          </p:cNvPr>
          <p:cNvSpPr>
            <a:spLocks noGrp="1"/>
          </p:cNvSpPr>
          <p:nvPr>
            <p:ph type="dt" sz="half" idx="10"/>
          </p:nvPr>
        </p:nvSpPr>
        <p:spPr/>
        <p:txBody>
          <a:bodyPr/>
          <a:lstStyle>
            <a:lvl1pPr>
              <a:defRPr/>
            </a:lvl1pPr>
          </a:lstStyle>
          <a:p>
            <a:fld id="{888826A6-8069-3040-B02A-879BF14471C8}" type="datetimeFigureOut">
              <a:rPr lang="ja-JP" altLang="en-US"/>
              <a:pPr/>
              <a:t>2022/7/12</a:t>
            </a:fld>
            <a:endParaRPr lang="ja-JP" altLang="en-US"/>
          </a:p>
        </p:txBody>
      </p:sp>
      <p:sp>
        <p:nvSpPr>
          <p:cNvPr id="5" name="フッター プレースホルダ 21">
            <a:extLst>
              <a:ext uri="{FF2B5EF4-FFF2-40B4-BE49-F238E27FC236}">
                <a16:creationId xmlns:a16="http://schemas.microsoft.com/office/drawing/2014/main" id="{9C592BF8-3490-3E43-95FC-910F9D81603E}"/>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17">
            <a:extLst>
              <a:ext uri="{FF2B5EF4-FFF2-40B4-BE49-F238E27FC236}">
                <a16:creationId xmlns:a16="http://schemas.microsoft.com/office/drawing/2014/main" id="{7F3A943A-423D-F240-AB69-6C797A947DAA}"/>
              </a:ext>
            </a:extLst>
          </p:cNvPr>
          <p:cNvSpPr>
            <a:spLocks noGrp="1"/>
          </p:cNvSpPr>
          <p:nvPr>
            <p:ph type="sldNum" sz="quarter" idx="12"/>
          </p:nvPr>
        </p:nvSpPr>
        <p:spPr/>
        <p:txBody>
          <a:bodyPr/>
          <a:lstStyle>
            <a:lvl1pPr>
              <a:defRPr/>
            </a:lvl1pPr>
          </a:lstStyle>
          <a:p>
            <a:fld id="{3D7AFCEA-EB7E-C94B-9964-68CBA0949129}" type="slidenum">
              <a:rPr lang="ja-JP" altLang="en-US"/>
              <a:pPr/>
              <a:t>‹#›</a:t>
            </a:fld>
            <a:endParaRPr lang="ja-JP" altLang="en-US"/>
          </a:p>
        </p:txBody>
      </p:sp>
    </p:spTree>
    <p:extLst>
      <p:ext uri="{BB962C8B-B14F-4D97-AF65-F5344CB8AC3E}">
        <p14:creationId xmlns:p14="http://schemas.microsoft.com/office/powerpoint/2010/main" val="2485116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ja-JP" altLang="en-US"/>
              <a:t>マスタ タイトルの書式設定</a:t>
            </a:r>
            <a:endParaRPr lang="en-US"/>
          </a:p>
        </p:txBody>
      </p:sp>
      <p:sp>
        <p:nvSpPr>
          <p:cNvPr id="3" name="テキスト プレースホルダ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ja-JP" altLang="en-US"/>
              <a:t>マスタ テキストの書式設定</a:t>
            </a:r>
          </a:p>
        </p:txBody>
      </p:sp>
      <p:sp>
        <p:nvSpPr>
          <p:cNvPr id="4" name="日付プレースホルダ 3">
            <a:extLst>
              <a:ext uri="{FF2B5EF4-FFF2-40B4-BE49-F238E27FC236}">
                <a16:creationId xmlns:a16="http://schemas.microsoft.com/office/drawing/2014/main" id="{407EFD6C-C9F7-1D4F-BA0D-1F54861FE7F2}"/>
              </a:ext>
            </a:extLst>
          </p:cNvPr>
          <p:cNvSpPr>
            <a:spLocks noGrp="1"/>
          </p:cNvSpPr>
          <p:nvPr>
            <p:ph type="dt" sz="half" idx="10"/>
          </p:nvPr>
        </p:nvSpPr>
        <p:spPr/>
        <p:txBody>
          <a:bodyPr/>
          <a:lstStyle>
            <a:lvl1pPr>
              <a:defRPr>
                <a:solidFill>
                  <a:srgbClr val="D1EAEE"/>
                </a:solidFill>
              </a:defRPr>
            </a:lvl1pPr>
          </a:lstStyle>
          <a:p>
            <a:fld id="{DE454ACB-0DCC-A349-93A6-DF9C297B9B2B}" type="datetimeFigureOut">
              <a:rPr lang="ja-JP" altLang="en-US"/>
              <a:pPr/>
              <a:t>2022/7/12</a:t>
            </a:fld>
            <a:endParaRPr lang="ja-JP" altLang="en-US"/>
          </a:p>
        </p:txBody>
      </p:sp>
      <p:sp>
        <p:nvSpPr>
          <p:cNvPr id="5" name="フッター プレースホルダ 4">
            <a:extLst>
              <a:ext uri="{FF2B5EF4-FFF2-40B4-BE49-F238E27FC236}">
                <a16:creationId xmlns:a16="http://schemas.microsoft.com/office/drawing/2014/main" id="{468E657F-79EC-344D-AC12-AD2CF509B034}"/>
              </a:ext>
            </a:extLst>
          </p:cNvPr>
          <p:cNvSpPr>
            <a:spLocks noGrp="1"/>
          </p:cNvSpPr>
          <p:nvPr>
            <p:ph type="ftr" sz="quarter" idx="11"/>
          </p:nvPr>
        </p:nvSpPr>
        <p:spPr/>
        <p:txBody>
          <a:bodyPr/>
          <a:lstStyle>
            <a:lvl1pPr>
              <a:defRPr>
                <a:solidFill>
                  <a:srgbClr val="DBF5F9">
                    <a:shade val="90000"/>
                  </a:srgbClr>
                </a:solidFill>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E2234E9E-4199-E54F-A841-70FDCE14E875}"/>
              </a:ext>
            </a:extLst>
          </p:cNvPr>
          <p:cNvSpPr>
            <a:spLocks noGrp="1"/>
          </p:cNvSpPr>
          <p:nvPr>
            <p:ph type="sldNum" sz="quarter" idx="12"/>
          </p:nvPr>
        </p:nvSpPr>
        <p:spPr/>
        <p:txBody>
          <a:bodyPr/>
          <a:lstStyle>
            <a:lvl1pPr>
              <a:defRPr>
                <a:solidFill>
                  <a:srgbClr val="D1EAEE"/>
                </a:solidFill>
              </a:defRPr>
            </a:lvl1pPr>
          </a:lstStyle>
          <a:p>
            <a:fld id="{081B9814-16BA-2E48-B727-EFC751C26C90}" type="slidenum">
              <a:rPr lang="ja-JP" altLang="en-US"/>
              <a:pPr/>
              <a:t>‹#›</a:t>
            </a:fld>
            <a:endParaRPr lang="ja-JP" altLang="en-US"/>
          </a:p>
        </p:txBody>
      </p:sp>
    </p:spTree>
    <p:extLst>
      <p:ext uri="{BB962C8B-B14F-4D97-AF65-F5344CB8AC3E}">
        <p14:creationId xmlns:p14="http://schemas.microsoft.com/office/powerpoint/2010/main" val="62249042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704088"/>
            <a:ext cx="10972800" cy="1143000"/>
          </a:xfrm>
        </p:spPr>
        <p:txBody>
          <a:bodyPr/>
          <a:lstStyle/>
          <a:p>
            <a:r>
              <a:rPr lang="ja-JP" altLang="en-US"/>
              <a:t>マスタ タイトルの書式設定</a:t>
            </a:r>
            <a:endParaRPr lang="en-US"/>
          </a:p>
        </p:txBody>
      </p:sp>
      <p:sp>
        <p:nvSpPr>
          <p:cNvPr id="3" name="コンテンツ プレースホルダ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コンテンツ プレースホルダ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 9">
            <a:extLst>
              <a:ext uri="{FF2B5EF4-FFF2-40B4-BE49-F238E27FC236}">
                <a16:creationId xmlns:a16="http://schemas.microsoft.com/office/drawing/2014/main" id="{63D5CCDF-061E-3D4C-941A-42DDF08EFAEC}"/>
              </a:ext>
            </a:extLst>
          </p:cNvPr>
          <p:cNvSpPr>
            <a:spLocks noGrp="1"/>
          </p:cNvSpPr>
          <p:nvPr>
            <p:ph type="dt" sz="half" idx="10"/>
          </p:nvPr>
        </p:nvSpPr>
        <p:spPr/>
        <p:txBody>
          <a:bodyPr/>
          <a:lstStyle>
            <a:lvl1pPr>
              <a:defRPr/>
            </a:lvl1pPr>
          </a:lstStyle>
          <a:p>
            <a:fld id="{B81A05CE-B469-1B44-A035-1B31917D8C31}" type="datetimeFigureOut">
              <a:rPr lang="ja-JP" altLang="en-US"/>
              <a:pPr/>
              <a:t>2022/7/12</a:t>
            </a:fld>
            <a:endParaRPr lang="ja-JP" altLang="en-US"/>
          </a:p>
        </p:txBody>
      </p:sp>
      <p:sp>
        <p:nvSpPr>
          <p:cNvPr id="6" name="フッター プレースホルダ 21">
            <a:extLst>
              <a:ext uri="{FF2B5EF4-FFF2-40B4-BE49-F238E27FC236}">
                <a16:creationId xmlns:a16="http://schemas.microsoft.com/office/drawing/2014/main" id="{B537A521-9E1E-C447-BCDB-24B432BD344C}"/>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17">
            <a:extLst>
              <a:ext uri="{FF2B5EF4-FFF2-40B4-BE49-F238E27FC236}">
                <a16:creationId xmlns:a16="http://schemas.microsoft.com/office/drawing/2014/main" id="{5CC3B0B3-363E-0045-9953-537276B3FB84}"/>
              </a:ext>
            </a:extLst>
          </p:cNvPr>
          <p:cNvSpPr>
            <a:spLocks noGrp="1"/>
          </p:cNvSpPr>
          <p:nvPr>
            <p:ph type="sldNum" sz="quarter" idx="12"/>
          </p:nvPr>
        </p:nvSpPr>
        <p:spPr/>
        <p:txBody>
          <a:bodyPr/>
          <a:lstStyle>
            <a:lvl1pPr>
              <a:defRPr/>
            </a:lvl1pPr>
          </a:lstStyle>
          <a:p>
            <a:fld id="{6E91C481-4849-304B-9BB5-32F2EBA1BCD2}" type="slidenum">
              <a:rPr lang="ja-JP" altLang="en-US"/>
              <a:pPr/>
              <a:t>‹#›</a:t>
            </a:fld>
            <a:endParaRPr lang="ja-JP" altLang="en-US"/>
          </a:p>
        </p:txBody>
      </p:sp>
    </p:spTree>
    <p:extLst>
      <p:ext uri="{BB962C8B-B14F-4D97-AF65-F5344CB8AC3E}">
        <p14:creationId xmlns:p14="http://schemas.microsoft.com/office/powerpoint/2010/main" val="2592570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704088"/>
            <a:ext cx="10972800" cy="1143000"/>
          </a:xfrm>
        </p:spPr>
        <p:txBody>
          <a:bodyPr/>
          <a:lstStyle>
            <a:lvl1pPr>
              <a:defRPr/>
            </a:lvl1pPr>
          </a:lstStyle>
          <a:p>
            <a:r>
              <a:rPr lang="ja-JP" altLang="en-US"/>
              <a:t>マスタ タイトルの書式設定</a:t>
            </a:r>
            <a:endParaRPr lang="en-US"/>
          </a:p>
        </p:txBody>
      </p:sp>
      <p:sp>
        <p:nvSpPr>
          <p:cNvPr id="3" name="テキスト プレースホルダ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ja-JP" altLang="en-US"/>
              <a:t>マスタ テキストの書式設定</a:t>
            </a:r>
          </a:p>
        </p:txBody>
      </p:sp>
      <p:sp>
        <p:nvSpPr>
          <p:cNvPr id="4" name="テキスト プレースホルダ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ja-JP" altLang="en-US"/>
              <a:t>マスタ テキストの書式設定</a:t>
            </a:r>
          </a:p>
        </p:txBody>
      </p:sp>
      <p:sp>
        <p:nvSpPr>
          <p:cNvPr id="5" name="コンテンツ プレースホルダ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コンテンツ プレースホルダ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日付プレースホルダ 9">
            <a:extLst>
              <a:ext uri="{FF2B5EF4-FFF2-40B4-BE49-F238E27FC236}">
                <a16:creationId xmlns:a16="http://schemas.microsoft.com/office/drawing/2014/main" id="{69B8B52B-ABEF-0A47-B191-527E07AB2CB6}"/>
              </a:ext>
            </a:extLst>
          </p:cNvPr>
          <p:cNvSpPr>
            <a:spLocks noGrp="1"/>
          </p:cNvSpPr>
          <p:nvPr>
            <p:ph type="dt" sz="half" idx="10"/>
          </p:nvPr>
        </p:nvSpPr>
        <p:spPr/>
        <p:txBody>
          <a:bodyPr/>
          <a:lstStyle>
            <a:lvl1pPr>
              <a:defRPr/>
            </a:lvl1pPr>
          </a:lstStyle>
          <a:p>
            <a:fld id="{26D4818D-8ADC-C141-96DD-C26B687C677C}" type="datetimeFigureOut">
              <a:rPr lang="ja-JP" altLang="en-US"/>
              <a:pPr/>
              <a:t>2022/7/12</a:t>
            </a:fld>
            <a:endParaRPr lang="ja-JP" altLang="en-US"/>
          </a:p>
        </p:txBody>
      </p:sp>
      <p:sp>
        <p:nvSpPr>
          <p:cNvPr id="8" name="フッター プレースホルダ 21">
            <a:extLst>
              <a:ext uri="{FF2B5EF4-FFF2-40B4-BE49-F238E27FC236}">
                <a16:creationId xmlns:a16="http://schemas.microsoft.com/office/drawing/2014/main" id="{D30DBC45-B5C9-C04F-9AF8-59F118D6AC02}"/>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17">
            <a:extLst>
              <a:ext uri="{FF2B5EF4-FFF2-40B4-BE49-F238E27FC236}">
                <a16:creationId xmlns:a16="http://schemas.microsoft.com/office/drawing/2014/main" id="{DAED048B-851A-0E47-BB1A-C5631533C9C6}"/>
              </a:ext>
            </a:extLst>
          </p:cNvPr>
          <p:cNvSpPr>
            <a:spLocks noGrp="1"/>
          </p:cNvSpPr>
          <p:nvPr>
            <p:ph type="sldNum" sz="quarter" idx="12"/>
          </p:nvPr>
        </p:nvSpPr>
        <p:spPr/>
        <p:txBody>
          <a:bodyPr/>
          <a:lstStyle>
            <a:lvl1pPr>
              <a:defRPr/>
            </a:lvl1pPr>
          </a:lstStyle>
          <a:p>
            <a:fld id="{332BA12D-E822-294C-9B60-44DACCEED4EB}" type="slidenum">
              <a:rPr lang="ja-JP" altLang="en-US"/>
              <a:pPr/>
              <a:t>‹#›</a:t>
            </a:fld>
            <a:endParaRPr lang="ja-JP" altLang="en-US"/>
          </a:p>
        </p:txBody>
      </p:sp>
    </p:spTree>
    <p:extLst>
      <p:ext uri="{BB962C8B-B14F-4D97-AF65-F5344CB8AC3E}">
        <p14:creationId xmlns:p14="http://schemas.microsoft.com/office/powerpoint/2010/main" val="699558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ja-JP" altLang="en-US"/>
              <a:t>マスタ タイトルの書式設定</a:t>
            </a:r>
            <a:endParaRPr lang="en-US"/>
          </a:p>
        </p:txBody>
      </p:sp>
      <p:sp>
        <p:nvSpPr>
          <p:cNvPr id="3" name="日付プレースホルダ 9">
            <a:extLst>
              <a:ext uri="{FF2B5EF4-FFF2-40B4-BE49-F238E27FC236}">
                <a16:creationId xmlns:a16="http://schemas.microsoft.com/office/drawing/2014/main" id="{D28B55B2-E23A-C446-B863-53246CA53BCC}"/>
              </a:ext>
            </a:extLst>
          </p:cNvPr>
          <p:cNvSpPr>
            <a:spLocks noGrp="1"/>
          </p:cNvSpPr>
          <p:nvPr>
            <p:ph type="dt" sz="half" idx="10"/>
          </p:nvPr>
        </p:nvSpPr>
        <p:spPr/>
        <p:txBody>
          <a:bodyPr/>
          <a:lstStyle>
            <a:lvl1pPr>
              <a:defRPr/>
            </a:lvl1pPr>
          </a:lstStyle>
          <a:p>
            <a:fld id="{BE754360-82D3-EA42-B161-DA4573BB5DE9}" type="datetimeFigureOut">
              <a:rPr lang="ja-JP" altLang="en-US"/>
              <a:pPr/>
              <a:t>2022/7/12</a:t>
            </a:fld>
            <a:endParaRPr lang="ja-JP" altLang="en-US"/>
          </a:p>
        </p:txBody>
      </p:sp>
      <p:sp>
        <p:nvSpPr>
          <p:cNvPr id="4" name="フッター プレースホルダ 21">
            <a:extLst>
              <a:ext uri="{FF2B5EF4-FFF2-40B4-BE49-F238E27FC236}">
                <a16:creationId xmlns:a16="http://schemas.microsoft.com/office/drawing/2014/main" id="{E8D8E2CF-FBB2-9543-AD5A-0CD7D54D6233}"/>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17">
            <a:extLst>
              <a:ext uri="{FF2B5EF4-FFF2-40B4-BE49-F238E27FC236}">
                <a16:creationId xmlns:a16="http://schemas.microsoft.com/office/drawing/2014/main" id="{5732E29B-8EF5-F846-8A30-DFC6CBCD85DB}"/>
              </a:ext>
            </a:extLst>
          </p:cNvPr>
          <p:cNvSpPr>
            <a:spLocks noGrp="1"/>
          </p:cNvSpPr>
          <p:nvPr>
            <p:ph type="sldNum" sz="quarter" idx="12"/>
          </p:nvPr>
        </p:nvSpPr>
        <p:spPr/>
        <p:txBody>
          <a:bodyPr/>
          <a:lstStyle>
            <a:lvl1pPr>
              <a:defRPr/>
            </a:lvl1pPr>
          </a:lstStyle>
          <a:p>
            <a:fld id="{01975D41-A6CA-9E41-BEB0-0E3858D7FAD1}" type="slidenum">
              <a:rPr lang="ja-JP" altLang="en-US"/>
              <a:pPr/>
              <a:t>‹#›</a:t>
            </a:fld>
            <a:endParaRPr lang="ja-JP" altLang="en-US"/>
          </a:p>
        </p:txBody>
      </p:sp>
    </p:spTree>
    <p:extLst>
      <p:ext uri="{BB962C8B-B14F-4D97-AF65-F5344CB8AC3E}">
        <p14:creationId xmlns:p14="http://schemas.microsoft.com/office/powerpoint/2010/main" val="1139249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9">
            <a:extLst>
              <a:ext uri="{FF2B5EF4-FFF2-40B4-BE49-F238E27FC236}">
                <a16:creationId xmlns:a16="http://schemas.microsoft.com/office/drawing/2014/main" id="{11486B81-F465-FD44-B094-15FCDCE80E10}"/>
              </a:ext>
            </a:extLst>
          </p:cNvPr>
          <p:cNvSpPr>
            <a:spLocks noGrp="1"/>
          </p:cNvSpPr>
          <p:nvPr>
            <p:ph type="dt" sz="half" idx="10"/>
          </p:nvPr>
        </p:nvSpPr>
        <p:spPr/>
        <p:txBody>
          <a:bodyPr/>
          <a:lstStyle>
            <a:lvl1pPr>
              <a:defRPr/>
            </a:lvl1pPr>
          </a:lstStyle>
          <a:p>
            <a:fld id="{9468BE1D-EF6B-4B4B-AC6C-FAE30135DCA1}" type="datetimeFigureOut">
              <a:rPr lang="ja-JP" altLang="en-US"/>
              <a:pPr/>
              <a:t>2022/7/12</a:t>
            </a:fld>
            <a:endParaRPr lang="ja-JP" altLang="en-US"/>
          </a:p>
        </p:txBody>
      </p:sp>
      <p:sp>
        <p:nvSpPr>
          <p:cNvPr id="3" name="フッター プレースホルダ 21">
            <a:extLst>
              <a:ext uri="{FF2B5EF4-FFF2-40B4-BE49-F238E27FC236}">
                <a16:creationId xmlns:a16="http://schemas.microsoft.com/office/drawing/2014/main" id="{1B6109D9-6927-E943-BFAE-E4BC250DC0EC}"/>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17">
            <a:extLst>
              <a:ext uri="{FF2B5EF4-FFF2-40B4-BE49-F238E27FC236}">
                <a16:creationId xmlns:a16="http://schemas.microsoft.com/office/drawing/2014/main" id="{9D93C0E8-C424-FB47-AB01-8FC8C71879C5}"/>
              </a:ext>
            </a:extLst>
          </p:cNvPr>
          <p:cNvSpPr>
            <a:spLocks noGrp="1"/>
          </p:cNvSpPr>
          <p:nvPr>
            <p:ph type="sldNum" sz="quarter" idx="12"/>
          </p:nvPr>
        </p:nvSpPr>
        <p:spPr/>
        <p:txBody>
          <a:bodyPr/>
          <a:lstStyle>
            <a:lvl1pPr>
              <a:defRPr/>
            </a:lvl1pPr>
          </a:lstStyle>
          <a:p>
            <a:fld id="{8743FDD8-B251-BC4F-88BA-06933130FCB8}" type="slidenum">
              <a:rPr lang="ja-JP" altLang="en-US"/>
              <a:pPr/>
              <a:t>‹#›</a:t>
            </a:fld>
            <a:endParaRPr lang="ja-JP" altLang="en-US"/>
          </a:p>
        </p:txBody>
      </p:sp>
    </p:spTree>
    <p:extLst>
      <p:ext uri="{BB962C8B-B14F-4D97-AF65-F5344CB8AC3E}">
        <p14:creationId xmlns:p14="http://schemas.microsoft.com/office/powerpoint/2010/main" val="665942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40E024-7827-4CC6-9F8A-E42BB7C866E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9608283-20C9-4862-B886-C1D41AF5038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080ECEC-9C53-4BBB-A422-B6AE219A0700}"/>
              </a:ext>
            </a:extLst>
          </p:cNvPr>
          <p:cNvSpPr>
            <a:spLocks noGrp="1"/>
          </p:cNvSpPr>
          <p:nvPr>
            <p:ph type="dt" sz="half" idx="10"/>
          </p:nvPr>
        </p:nvSpPr>
        <p:spPr/>
        <p:txBody>
          <a:bodyPr/>
          <a:lstStyle/>
          <a:p>
            <a:fld id="{547FD09D-1B1E-435F-BCD6-2C13479F3A78}" type="datetimeFigureOut">
              <a:rPr kumimoji="1" lang="ja-JP" altLang="en-US" smtClean="0"/>
              <a:t>2022/7/12</a:t>
            </a:fld>
            <a:endParaRPr kumimoji="1" lang="ja-JP" altLang="en-US"/>
          </a:p>
        </p:txBody>
      </p:sp>
      <p:sp>
        <p:nvSpPr>
          <p:cNvPr id="5" name="フッター プレースホルダー 4">
            <a:extLst>
              <a:ext uri="{FF2B5EF4-FFF2-40B4-BE49-F238E27FC236}">
                <a16:creationId xmlns:a16="http://schemas.microsoft.com/office/drawing/2014/main" id="{58EF6ADE-B873-4196-B67A-9BF6B7A8924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6DE482C-6C76-4319-AAC3-BB91C98C8C92}"/>
              </a:ext>
            </a:extLst>
          </p:cNvPr>
          <p:cNvSpPr>
            <a:spLocks noGrp="1"/>
          </p:cNvSpPr>
          <p:nvPr>
            <p:ph type="sldNum" sz="quarter" idx="12"/>
          </p:nvPr>
        </p:nvSpPr>
        <p:spPr/>
        <p:txBody>
          <a:bodyPr/>
          <a:lstStyle/>
          <a:p>
            <a:fld id="{F4EBAEC0-7BD7-4D6E-81C1-8F6EA5B40B50}" type="slidenum">
              <a:rPr kumimoji="1" lang="ja-JP" altLang="en-US" smtClean="0"/>
              <a:t>‹#›</a:t>
            </a:fld>
            <a:endParaRPr kumimoji="1" lang="ja-JP" altLang="en-US"/>
          </a:p>
        </p:txBody>
      </p:sp>
    </p:spTree>
    <p:extLst>
      <p:ext uri="{BB962C8B-B14F-4D97-AF65-F5344CB8AC3E}">
        <p14:creationId xmlns:p14="http://schemas.microsoft.com/office/powerpoint/2010/main" val="2729678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ja-JP" altLang="en-US"/>
              <a:t>マスタ タイトルの書式設定</a:t>
            </a:r>
            <a:endParaRPr lang="en-US"/>
          </a:p>
        </p:txBody>
      </p:sp>
      <p:sp>
        <p:nvSpPr>
          <p:cNvPr id="3" name="テキスト プレースホルダ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ja-JP" altLang="en-US"/>
              <a:t>マスタ テキストの書式設定</a:t>
            </a:r>
          </a:p>
        </p:txBody>
      </p:sp>
      <p:sp>
        <p:nvSpPr>
          <p:cNvPr id="4" name="コンテンツ プレースホルダ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 9">
            <a:extLst>
              <a:ext uri="{FF2B5EF4-FFF2-40B4-BE49-F238E27FC236}">
                <a16:creationId xmlns:a16="http://schemas.microsoft.com/office/drawing/2014/main" id="{84D39AEE-79C9-B040-B0AD-18CEF65606D3}"/>
              </a:ext>
            </a:extLst>
          </p:cNvPr>
          <p:cNvSpPr>
            <a:spLocks noGrp="1"/>
          </p:cNvSpPr>
          <p:nvPr>
            <p:ph type="dt" sz="half" idx="10"/>
          </p:nvPr>
        </p:nvSpPr>
        <p:spPr/>
        <p:txBody>
          <a:bodyPr/>
          <a:lstStyle>
            <a:lvl1pPr>
              <a:defRPr/>
            </a:lvl1pPr>
          </a:lstStyle>
          <a:p>
            <a:fld id="{19AEDF24-E2B3-E24B-9FB1-962D38699A23}" type="datetimeFigureOut">
              <a:rPr lang="ja-JP" altLang="en-US"/>
              <a:pPr/>
              <a:t>2022/7/12</a:t>
            </a:fld>
            <a:endParaRPr lang="ja-JP" altLang="en-US"/>
          </a:p>
        </p:txBody>
      </p:sp>
      <p:sp>
        <p:nvSpPr>
          <p:cNvPr id="6" name="フッター プレースホルダ 21">
            <a:extLst>
              <a:ext uri="{FF2B5EF4-FFF2-40B4-BE49-F238E27FC236}">
                <a16:creationId xmlns:a16="http://schemas.microsoft.com/office/drawing/2014/main" id="{148E3889-2F31-764C-9A5A-754FFE13E47D}"/>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17">
            <a:extLst>
              <a:ext uri="{FF2B5EF4-FFF2-40B4-BE49-F238E27FC236}">
                <a16:creationId xmlns:a16="http://schemas.microsoft.com/office/drawing/2014/main" id="{8556248A-F276-AF49-A96D-2ABD8C17BEB5}"/>
              </a:ext>
            </a:extLst>
          </p:cNvPr>
          <p:cNvSpPr>
            <a:spLocks noGrp="1"/>
          </p:cNvSpPr>
          <p:nvPr>
            <p:ph type="sldNum" sz="quarter" idx="12"/>
          </p:nvPr>
        </p:nvSpPr>
        <p:spPr/>
        <p:txBody>
          <a:bodyPr/>
          <a:lstStyle>
            <a:lvl1pPr>
              <a:defRPr/>
            </a:lvl1pPr>
          </a:lstStyle>
          <a:p>
            <a:fld id="{A86D0D5E-7FAE-6C42-BC08-47106E838FBF}" type="slidenum">
              <a:rPr lang="ja-JP" altLang="en-US"/>
              <a:pPr/>
              <a:t>‹#›</a:t>
            </a:fld>
            <a:endParaRPr lang="ja-JP" altLang="en-US"/>
          </a:p>
        </p:txBody>
      </p:sp>
    </p:spTree>
    <p:extLst>
      <p:ext uri="{BB962C8B-B14F-4D97-AF65-F5344CB8AC3E}">
        <p14:creationId xmlns:p14="http://schemas.microsoft.com/office/powerpoint/2010/main" val="174550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1 つの角を丸めた四角形 13">
            <a:extLst>
              <a:ext uri="{FF2B5EF4-FFF2-40B4-BE49-F238E27FC236}">
                <a16:creationId xmlns:a16="http://schemas.microsoft.com/office/drawing/2014/main" id="{E62BB066-E1AD-9A4A-9CB8-1E64F134737A}"/>
              </a:ext>
            </a:extLst>
          </p:cNvPr>
          <p:cNvSpPr>
            <a:spLocks/>
          </p:cNvSpPr>
          <p:nvPr/>
        </p:nvSpPr>
        <p:spPr bwMode="auto">
          <a:xfrm rot="420000" flipV="1">
            <a:off x="4220633" y="1108075"/>
            <a:ext cx="7010400" cy="4114800"/>
          </a:xfrm>
          <a:custGeom>
            <a:avLst/>
            <a:gdLst>
              <a:gd name="T0" fmla="*/ 5257800 w 5257800"/>
              <a:gd name="T1" fmla="*/ 2057400 h 4114800"/>
              <a:gd name="T2" fmla="*/ 2628900 w 5257800"/>
              <a:gd name="T3" fmla="*/ 4114800 h 4114800"/>
              <a:gd name="T4" fmla="*/ 0 w 5257800"/>
              <a:gd name="T5" fmla="*/ 2057400 h 4114800"/>
              <a:gd name="T6" fmla="*/ 2628900 w 5257800"/>
              <a:gd name="T7" fmla="*/ 0 h 4114800"/>
              <a:gd name="T8" fmla="*/ 0 60000 65536"/>
              <a:gd name="T9" fmla="*/ 5898240 60000 65536"/>
              <a:gd name="T10" fmla="*/ 11796480 60000 65536"/>
              <a:gd name="T11" fmla="*/ 17694720 60000 65536"/>
              <a:gd name="T12" fmla="*/ 0 w 5257800"/>
              <a:gd name="T13" fmla="*/ 0 h 4114800"/>
              <a:gd name="T14" fmla="*/ 5182785 w 5257800"/>
              <a:gd name="T15" fmla="*/ 4114800 h 4114800"/>
            </a:gdLst>
            <a:ahLst/>
            <a:cxnLst>
              <a:cxn ang="T8">
                <a:pos x="T0" y="T1"/>
              </a:cxn>
              <a:cxn ang="T9">
                <a:pos x="T2" y="T3"/>
              </a:cxn>
              <a:cxn ang="T10">
                <a:pos x="T4" y="T5"/>
              </a:cxn>
              <a:cxn ang="T11">
                <a:pos x="T6" y="T7"/>
              </a:cxn>
            </a:cxnLst>
            <a:rect l="T12" t="T13" r="T14" b="T15"/>
            <a:pathLst>
              <a:path w="5257800" h="4114800">
                <a:moveTo>
                  <a:pt x="0" y="0"/>
                </a:moveTo>
                <a:lnTo>
                  <a:pt x="5107774" y="0"/>
                </a:lnTo>
                <a:lnTo>
                  <a:pt x="5257800" y="150026"/>
                </a:lnTo>
                <a:lnTo>
                  <a:pt x="5257800" y="4114800"/>
                </a:lnTo>
                <a:lnTo>
                  <a:pt x="0" y="4114800"/>
                </a:lnTo>
                <a:lnTo>
                  <a:pt x="0" y="0"/>
                </a:lnTo>
                <a:close/>
              </a:path>
            </a:pathLst>
          </a:custGeom>
          <a:solidFill>
            <a:srgbClr val="FFFFFF"/>
          </a:solidFill>
          <a:ln w="3175" cap="rnd" cmpd="sng">
            <a:solidFill>
              <a:srgbClr val="C0C0C0"/>
            </a:solidFill>
            <a:prstDash val="solid"/>
            <a:round/>
            <a:headEnd/>
            <a:tailEnd/>
          </a:ln>
          <a:effectLst>
            <a:outerShdw blurRad="63500" dist="38500" dir="7500041" sx="98500" sy="100079" kx="99984" algn="tl" rotWithShape="0">
              <a:srgbClr val="000000">
                <a:alpha val="25000"/>
              </a:srgbClr>
            </a:outerShdw>
          </a:effectLst>
        </p:spPr>
        <p:txBody>
          <a:bodyPr anchor="ctr"/>
          <a:lstStyle/>
          <a:p>
            <a:endParaRPr lang="ja-JP" altLang="en-US" sz="1800"/>
          </a:p>
        </p:txBody>
      </p:sp>
      <p:sp>
        <p:nvSpPr>
          <p:cNvPr id="6" name="直角三角形 5">
            <a:extLst>
              <a:ext uri="{FF2B5EF4-FFF2-40B4-BE49-F238E27FC236}">
                <a16:creationId xmlns:a16="http://schemas.microsoft.com/office/drawing/2014/main" id="{20166435-A104-DB43-AA24-93BD3BA67642}"/>
              </a:ext>
            </a:extLst>
          </p:cNvPr>
          <p:cNvSpPr>
            <a:spLocks noChangeArrowheads="1"/>
          </p:cNvSpPr>
          <p:nvPr/>
        </p:nvSpPr>
        <p:spPr bwMode="auto">
          <a:xfrm rot="420000" flipV="1">
            <a:off x="10672234" y="5359401"/>
            <a:ext cx="207433" cy="155575"/>
          </a:xfrm>
          <a:prstGeom prst="rtTriangle">
            <a:avLst/>
          </a:prstGeom>
          <a:solidFill>
            <a:srgbClr val="FFFFFF"/>
          </a:solidFill>
          <a:ln w="12700">
            <a:solidFill>
              <a:srgbClr val="FFFFFF"/>
            </a:solidFill>
            <a:bevel/>
            <a:headEnd/>
            <a:tailEnd/>
          </a:ln>
          <a:effectLst>
            <a:outerShdw blurRad="63500" dist="6350" dir="12899787" algn="tl" rotWithShape="0">
              <a:srgbClr val="000000">
                <a:alpha val="46999"/>
              </a:srgbClr>
            </a:outerShdw>
          </a:effectLst>
        </p:spPr>
        <p:txBody>
          <a:bodyPr anchor="ctr"/>
          <a:lstStyle/>
          <a:p>
            <a:pPr algn="ctr" fontAlgn="auto">
              <a:spcBef>
                <a:spcPts val="0"/>
              </a:spcBef>
              <a:spcAft>
                <a:spcPts val="0"/>
              </a:spcAft>
              <a:defRPr/>
            </a:pPr>
            <a:endParaRPr kumimoji="0" lang="en-US" sz="1800">
              <a:solidFill>
                <a:prstClr val="white"/>
              </a:solidFill>
              <a:latin typeface="+mn-lt"/>
              <a:ea typeface="+mn-ea"/>
            </a:endParaRPr>
          </a:p>
        </p:txBody>
      </p:sp>
      <p:sp>
        <p:nvSpPr>
          <p:cNvPr id="7" name="フリーフォーム 6">
            <a:extLst>
              <a:ext uri="{FF2B5EF4-FFF2-40B4-BE49-F238E27FC236}">
                <a16:creationId xmlns:a16="http://schemas.microsoft.com/office/drawing/2014/main" id="{6CC79414-8F26-8E4E-9EFD-02740CF93C9C}"/>
              </a:ext>
            </a:extLst>
          </p:cNvPr>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en-US" sz="1800">
              <a:solidFill>
                <a:prstClr val="black"/>
              </a:solidFill>
              <a:latin typeface="+mn-lt"/>
              <a:ea typeface="+mn-ea"/>
            </a:endParaRPr>
          </a:p>
        </p:txBody>
      </p:sp>
      <p:sp>
        <p:nvSpPr>
          <p:cNvPr id="8" name="フリーフォーム 7">
            <a:extLst>
              <a:ext uri="{FF2B5EF4-FFF2-40B4-BE49-F238E27FC236}">
                <a16:creationId xmlns:a16="http://schemas.microsoft.com/office/drawing/2014/main" id="{A781A328-653D-F44F-8B2E-B10238569236}"/>
              </a:ext>
            </a:extLst>
          </p:cNvPr>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en-US" sz="1800">
              <a:solidFill>
                <a:prstClr val="black"/>
              </a:solidFill>
              <a:latin typeface="+mn-lt"/>
              <a:ea typeface="+mn-ea"/>
            </a:endParaRPr>
          </a:p>
        </p:txBody>
      </p:sp>
      <p:sp>
        <p:nvSpPr>
          <p:cNvPr id="2" name="タイトル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ja-JP" altLang="en-US"/>
              <a:t>マスタ タイトルの書式設定</a:t>
            </a:r>
            <a:endParaRPr lang="en-US"/>
          </a:p>
        </p:txBody>
      </p:sp>
      <p:sp>
        <p:nvSpPr>
          <p:cNvPr id="4" name="テキスト プレースホルダ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ja-JP" altLang="en-US"/>
              <a:t>マスタ テキストの書式設定</a:t>
            </a:r>
          </a:p>
        </p:txBody>
      </p:sp>
      <p:sp>
        <p:nvSpPr>
          <p:cNvPr id="3" name="図プレースホルダ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ja-JP" altLang="en-US" noProof="0"/>
              <a:t>アイコンをクリックして図を追加</a:t>
            </a:r>
            <a:endParaRPr lang="en-US" noProof="0" dirty="0"/>
          </a:p>
        </p:txBody>
      </p:sp>
      <p:sp>
        <p:nvSpPr>
          <p:cNvPr id="9" name="日付プレースホルダ 4">
            <a:extLst>
              <a:ext uri="{FF2B5EF4-FFF2-40B4-BE49-F238E27FC236}">
                <a16:creationId xmlns:a16="http://schemas.microsoft.com/office/drawing/2014/main" id="{864B1E04-2488-6A4E-A913-1F3D80B2F221}"/>
              </a:ext>
            </a:extLst>
          </p:cNvPr>
          <p:cNvSpPr>
            <a:spLocks noGrp="1"/>
          </p:cNvSpPr>
          <p:nvPr>
            <p:ph type="dt" sz="half" idx="10"/>
          </p:nvPr>
        </p:nvSpPr>
        <p:spPr/>
        <p:txBody>
          <a:bodyPr/>
          <a:lstStyle>
            <a:lvl1pPr>
              <a:defRPr/>
            </a:lvl1pPr>
          </a:lstStyle>
          <a:p>
            <a:fld id="{3A498BE1-9102-CF4F-8F6B-72CDB83EB244}" type="datetimeFigureOut">
              <a:rPr lang="ja-JP" altLang="en-US"/>
              <a:pPr/>
              <a:t>2022/7/12</a:t>
            </a:fld>
            <a:endParaRPr lang="ja-JP" altLang="en-US"/>
          </a:p>
        </p:txBody>
      </p:sp>
      <p:sp>
        <p:nvSpPr>
          <p:cNvPr id="10" name="フッター プレースホルダ 5">
            <a:extLst>
              <a:ext uri="{FF2B5EF4-FFF2-40B4-BE49-F238E27FC236}">
                <a16:creationId xmlns:a16="http://schemas.microsoft.com/office/drawing/2014/main" id="{3F5021E3-B13C-3F4D-9B27-46EB51AA5C6E}"/>
              </a:ext>
            </a:extLst>
          </p:cNvPr>
          <p:cNvSpPr>
            <a:spLocks noGrp="1"/>
          </p:cNvSpPr>
          <p:nvPr>
            <p:ph type="ftr" sz="quarter" idx="11"/>
          </p:nvPr>
        </p:nvSpPr>
        <p:spPr/>
        <p:txBody>
          <a:bodyPr/>
          <a:lstStyle>
            <a:lvl1pPr>
              <a:defRPr/>
            </a:lvl1pPr>
          </a:lstStyle>
          <a:p>
            <a:pPr>
              <a:defRPr/>
            </a:pPr>
            <a:endParaRPr lang="ja-JP" altLang="en-US"/>
          </a:p>
        </p:txBody>
      </p:sp>
      <p:sp>
        <p:nvSpPr>
          <p:cNvPr id="11" name="スライド番号プレースホルダ 6">
            <a:extLst>
              <a:ext uri="{FF2B5EF4-FFF2-40B4-BE49-F238E27FC236}">
                <a16:creationId xmlns:a16="http://schemas.microsoft.com/office/drawing/2014/main" id="{431DA231-4D4F-4348-A0AD-95442AA5D2B6}"/>
              </a:ext>
            </a:extLst>
          </p:cNvPr>
          <p:cNvSpPr>
            <a:spLocks noGrp="1"/>
          </p:cNvSpPr>
          <p:nvPr>
            <p:ph type="sldNum" sz="quarter" idx="12"/>
          </p:nvPr>
        </p:nvSpPr>
        <p:spPr>
          <a:xfrm>
            <a:off x="10769600" y="6356351"/>
            <a:ext cx="812800" cy="365125"/>
          </a:xfrm>
        </p:spPr>
        <p:txBody>
          <a:bodyPr/>
          <a:lstStyle>
            <a:lvl1pPr>
              <a:defRPr/>
            </a:lvl1pPr>
          </a:lstStyle>
          <a:p>
            <a:fld id="{0970064A-75C1-CA4E-9B94-FADE5D3908FE}" type="slidenum">
              <a:rPr lang="ja-JP" altLang="en-US"/>
              <a:pPr/>
              <a:t>‹#›</a:t>
            </a:fld>
            <a:endParaRPr lang="ja-JP" altLang="en-US"/>
          </a:p>
        </p:txBody>
      </p:sp>
    </p:spTree>
    <p:extLst>
      <p:ext uri="{BB962C8B-B14F-4D97-AF65-F5344CB8AC3E}">
        <p14:creationId xmlns:p14="http://schemas.microsoft.com/office/powerpoint/2010/main" val="2151422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9">
            <a:extLst>
              <a:ext uri="{FF2B5EF4-FFF2-40B4-BE49-F238E27FC236}">
                <a16:creationId xmlns:a16="http://schemas.microsoft.com/office/drawing/2014/main" id="{A89F29C5-C334-8B44-82BC-BBB0528FE60D}"/>
              </a:ext>
            </a:extLst>
          </p:cNvPr>
          <p:cNvSpPr>
            <a:spLocks noGrp="1"/>
          </p:cNvSpPr>
          <p:nvPr>
            <p:ph type="dt" sz="half" idx="10"/>
          </p:nvPr>
        </p:nvSpPr>
        <p:spPr/>
        <p:txBody>
          <a:bodyPr/>
          <a:lstStyle>
            <a:lvl1pPr>
              <a:defRPr/>
            </a:lvl1pPr>
          </a:lstStyle>
          <a:p>
            <a:fld id="{196D43FD-5965-404E-BAD5-ABCC88200D62}" type="datetimeFigureOut">
              <a:rPr lang="ja-JP" altLang="en-US"/>
              <a:pPr/>
              <a:t>2022/7/12</a:t>
            </a:fld>
            <a:endParaRPr lang="ja-JP" altLang="en-US"/>
          </a:p>
        </p:txBody>
      </p:sp>
      <p:sp>
        <p:nvSpPr>
          <p:cNvPr id="5" name="フッター プレースホルダ 21">
            <a:extLst>
              <a:ext uri="{FF2B5EF4-FFF2-40B4-BE49-F238E27FC236}">
                <a16:creationId xmlns:a16="http://schemas.microsoft.com/office/drawing/2014/main" id="{040FD3AE-9D4F-9D49-AB17-E5C79308C7BA}"/>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17">
            <a:extLst>
              <a:ext uri="{FF2B5EF4-FFF2-40B4-BE49-F238E27FC236}">
                <a16:creationId xmlns:a16="http://schemas.microsoft.com/office/drawing/2014/main" id="{8931A965-4FC8-4346-BB9D-5F71E2BD0F99}"/>
              </a:ext>
            </a:extLst>
          </p:cNvPr>
          <p:cNvSpPr>
            <a:spLocks noGrp="1"/>
          </p:cNvSpPr>
          <p:nvPr>
            <p:ph type="sldNum" sz="quarter" idx="12"/>
          </p:nvPr>
        </p:nvSpPr>
        <p:spPr/>
        <p:txBody>
          <a:bodyPr/>
          <a:lstStyle>
            <a:lvl1pPr>
              <a:defRPr/>
            </a:lvl1pPr>
          </a:lstStyle>
          <a:p>
            <a:fld id="{77641E24-A4A6-3B4F-A12E-E59919800DEF}" type="slidenum">
              <a:rPr lang="ja-JP" altLang="en-US"/>
              <a:pPr/>
              <a:t>‹#›</a:t>
            </a:fld>
            <a:endParaRPr lang="ja-JP" altLang="en-US"/>
          </a:p>
        </p:txBody>
      </p:sp>
    </p:spTree>
    <p:extLst>
      <p:ext uri="{BB962C8B-B14F-4D97-AF65-F5344CB8AC3E}">
        <p14:creationId xmlns:p14="http://schemas.microsoft.com/office/powerpoint/2010/main" val="720238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914402"/>
            <a:ext cx="2743200" cy="5211763"/>
          </a:xfrm>
        </p:spPr>
        <p:txBody>
          <a:bodyPr vert="eaVert"/>
          <a:lstStyle/>
          <a:p>
            <a:r>
              <a:rPr lang="ja-JP" altLang="en-US"/>
              <a:t>マスタ タイトルの書式設定</a:t>
            </a:r>
            <a:endParaRPr lang="en-US"/>
          </a:p>
        </p:txBody>
      </p:sp>
      <p:sp>
        <p:nvSpPr>
          <p:cNvPr id="3" name="縦書きテキスト プレースホルダ 2"/>
          <p:cNvSpPr>
            <a:spLocks noGrp="1"/>
          </p:cNvSpPr>
          <p:nvPr>
            <p:ph type="body" orient="vert" idx="1"/>
          </p:nvPr>
        </p:nvSpPr>
        <p:spPr>
          <a:xfrm>
            <a:off x="609600" y="914402"/>
            <a:ext cx="8026400" cy="52117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9">
            <a:extLst>
              <a:ext uri="{FF2B5EF4-FFF2-40B4-BE49-F238E27FC236}">
                <a16:creationId xmlns:a16="http://schemas.microsoft.com/office/drawing/2014/main" id="{2E027D2D-79ED-3742-B8E5-53C9A44B0412}"/>
              </a:ext>
            </a:extLst>
          </p:cNvPr>
          <p:cNvSpPr>
            <a:spLocks noGrp="1"/>
          </p:cNvSpPr>
          <p:nvPr>
            <p:ph type="dt" sz="half" idx="10"/>
          </p:nvPr>
        </p:nvSpPr>
        <p:spPr/>
        <p:txBody>
          <a:bodyPr/>
          <a:lstStyle>
            <a:lvl1pPr>
              <a:defRPr/>
            </a:lvl1pPr>
          </a:lstStyle>
          <a:p>
            <a:fld id="{A4557437-A503-2B42-BCE3-28246CD4A54E}" type="datetimeFigureOut">
              <a:rPr lang="ja-JP" altLang="en-US"/>
              <a:pPr/>
              <a:t>2022/7/12</a:t>
            </a:fld>
            <a:endParaRPr lang="ja-JP" altLang="en-US"/>
          </a:p>
        </p:txBody>
      </p:sp>
      <p:sp>
        <p:nvSpPr>
          <p:cNvPr id="5" name="フッター プレースホルダ 21">
            <a:extLst>
              <a:ext uri="{FF2B5EF4-FFF2-40B4-BE49-F238E27FC236}">
                <a16:creationId xmlns:a16="http://schemas.microsoft.com/office/drawing/2014/main" id="{F97FC0F5-92B8-A840-B6BC-BEEF4E0B1FB9}"/>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17">
            <a:extLst>
              <a:ext uri="{FF2B5EF4-FFF2-40B4-BE49-F238E27FC236}">
                <a16:creationId xmlns:a16="http://schemas.microsoft.com/office/drawing/2014/main" id="{F859FC2E-11EC-2C4C-B4A4-6F5277CEFB97}"/>
              </a:ext>
            </a:extLst>
          </p:cNvPr>
          <p:cNvSpPr>
            <a:spLocks noGrp="1"/>
          </p:cNvSpPr>
          <p:nvPr>
            <p:ph type="sldNum" sz="quarter" idx="12"/>
          </p:nvPr>
        </p:nvSpPr>
        <p:spPr/>
        <p:txBody>
          <a:bodyPr/>
          <a:lstStyle>
            <a:lvl1pPr>
              <a:defRPr/>
            </a:lvl1pPr>
          </a:lstStyle>
          <a:p>
            <a:fld id="{24E9F424-89C8-DA47-B94F-65B3E9B43E8A}" type="slidenum">
              <a:rPr lang="ja-JP" altLang="en-US"/>
              <a:pPr/>
              <a:t>‹#›</a:t>
            </a:fld>
            <a:endParaRPr lang="ja-JP" altLang="en-US"/>
          </a:p>
        </p:txBody>
      </p:sp>
    </p:spTree>
    <p:extLst>
      <p:ext uri="{BB962C8B-B14F-4D97-AF65-F5344CB8AC3E}">
        <p14:creationId xmlns:p14="http://schemas.microsoft.com/office/powerpoint/2010/main" val="2255172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C2487A-33E2-4E51-A63F-4963A028E66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392DBA9-6A68-4A9B-9FC6-0FC3C84F97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D49C94D-9288-4B9C-9A9F-009A975BCD80}"/>
              </a:ext>
            </a:extLst>
          </p:cNvPr>
          <p:cNvSpPr>
            <a:spLocks noGrp="1"/>
          </p:cNvSpPr>
          <p:nvPr>
            <p:ph type="dt" sz="half" idx="10"/>
          </p:nvPr>
        </p:nvSpPr>
        <p:spPr/>
        <p:txBody>
          <a:bodyPr/>
          <a:lstStyle/>
          <a:p>
            <a:fld id="{547FD09D-1B1E-435F-BCD6-2C13479F3A78}" type="datetimeFigureOut">
              <a:rPr kumimoji="1" lang="ja-JP" altLang="en-US" smtClean="0"/>
              <a:t>2022/7/12</a:t>
            </a:fld>
            <a:endParaRPr kumimoji="1" lang="ja-JP" altLang="en-US"/>
          </a:p>
        </p:txBody>
      </p:sp>
      <p:sp>
        <p:nvSpPr>
          <p:cNvPr id="5" name="フッター プレースホルダー 4">
            <a:extLst>
              <a:ext uri="{FF2B5EF4-FFF2-40B4-BE49-F238E27FC236}">
                <a16:creationId xmlns:a16="http://schemas.microsoft.com/office/drawing/2014/main" id="{F04BF88A-17EB-40DA-930B-0902DCD2ED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E118D8-8DBC-40C6-8331-934A280133BE}"/>
              </a:ext>
            </a:extLst>
          </p:cNvPr>
          <p:cNvSpPr>
            <a:spLocks noGrp="1"/>
          </p:cNvSpPr>
          <p:nvPr>
            <p:ph type="sldNum" sz="quarter" idx="12"/>
          </p:nvPr>
        </p:nvSpPr>
        <p:spPr/>
        <p:txBody>
          <a:bodyPr/>
          <a:lstStyle/>
          <a:p>
            <a:fld id="{F4EBAEC0-7BD7-4D6E-81C1-8F6EA5B40B50}" type="slidenum">
              <a:rPr kumimoji="1" lang="ja-JP" altLang="en-US" smtClean="0"/>
              <a:t>‹#›</a:t>
            </a:fld>
            <a:endParaRPr kumimoji="1" lang="ja-JP" altLang="en-US"/>
          </a:p>
        </p:txBody>
      </p:sp>
    </p:spTree>
    <p:extLst>
      <p:ext uri="{BB962C8B-B14F-4D97-AF65-F5344CB8AC3E}">
        <p14:creationId xmlns:p14="http://schemas.microsoft.com/office/powerpoint/2010/main" val="330539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1F43CF-0958-4A3E-A1EF-5E583979977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802F17B-0E88-44AD-AFE0-5A55653DEED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D364601-9CC3-44A9-9A0E-5328C8C9088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BDF0855-4066-42DC-885F-7B569F6D06AF}"/>
              </a:ext>
            </a:extLst>
          </p:cNvPr>
          <p:cNvSpPr>
            <a:spLocks noGrp="1"/>
          </p:cNvSpPr>
          <p:nvPr>
            <p:ph type="dt" sz="half" idx="10"/>
          </p:nvPr>
        </p:nvSpPr>
        <p:spPr/>
        <p:txBody>
          <a:bodyPr/>
          <a:lstStyle/>
          <a:p>
            <a:fld id="{547FD09D-1B1E-435F-BCD6-2C13479F3A78}" type="datetimeFigureOut">
              <a:rPr kumimoji="1" lang="ja-JP" altLang="en-US" smtClean="0"/>
              <a:t>2022/7/12</a:t>
            </a:fld>
            <a:endParaRPr kumimoji="1" lang="ja-JP" altLang="en-US"/>
          </a:p>
        </p:txBody>
      </p:sp>
      <p:sp>
        <p:nvSpPr>
          <p:cNvPr id="6" name="フッター プレースホルダー 5">
            <a:extLst>
              <a:ext uri="{FF2B5EF4-FFF2-40B4-BE49-F238E27FC236}">
                <a16:creationId xmlns:a16="http://schemas.microsoft.com/office/drawing/2014/main" id="{9D298141-1DB4-4A58-B1D4-CFF18CDC708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7128E91-63B5-4D87-961A-9A05CCFC72ED}"/>
              </a:ext>
            </a:extLst>
          </p:cNvPr>
          <p:cNvSpPr>
            <a:spLocks noGrp="1"/>
          </p:cNvSpPr>
          <p:nvPr>
            <p:ph type="sldNum" sz="quarter" idx="12"/>
          </p:nvPr>
        </p:nvSpPr>
        <p:spPr/>
        <p:txBody>
          <a:bodyPr/>
          <a:lstStyle/>
          <a:p>
            <a:fld id="{F4EBAEC0-7BD7-4D6E-81C1-8F6EA5B40B50}" type="slidenum">
              <a:rPr kumimoji="1" lang="ja-JP" altLang="en-US" smtClean="0"/>
              <a:t>‹#›</a:t>
            </a:fld>
            <a:endParaRPr kumimoji="1" lang="ja-JP" altLang="en-US"/>
          </a:p>
        </p:txBody>
      </p:sp>
    </p:spTree>
    <p:extLst>
      <p:ext uri="{BB962C8B-B14F-4D97-AF65-F5344CB8AC3E}">
        <p14:creationId xmlns:p14="http://schemas.microsoft.com/office/powerpoint/2010/main" val="2599486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FF9960-A948-4164-ACF9-82E52C46751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167BFA0-426C-452A-A13F-A7C3E283E7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D738A6B-C5DC-4CED-9857-96FF595FDAC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0796ECF-C217-4594-84ED-0C90A92461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C24D2BC-4B45-46A5-BED0-40CD2773B38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3C888F8-ECFF-492E-83F7-B3F8BE4FF6EE}"/>
              </a:ext>
            </a:extLst>
          </p:cNvPr>
          <p:cNvSpPr>
            <a:spLocks noGrp="1"/>
          </p:cNvSpPr>
          <p:nvPr>
            <p:ph type="dt" sz="half" idx="10"/>
          </p:nvPr>
        </p:nvSpPr>
        <p:spPr/>
        <p:txBody>
          <a:bodyPr/>
          <a:lstStyle/>
          <a:p>
            <a:fld id="{547FD09D-1B1E-435F-BCD6-2C13479F3A78}" type="datetimeFigureOut">
              <a:rPr kumimoji="1" lang="ja-JP" altLang="en-US" smtClean="0"/>
              <a:t>2022/7/12</a:t>
            </a:fld>
            <a:endParaRPr kumimoji="1" lang="ja-JP" altLang="en-US"/>
          </a:p>
        </p:txBody>
      </p:sp>
      <p:sp>
        <p:nvSpPr>
          <p:cNvPr id="8" name="フッター プレースホルダー 7">
            <a:extLst>
              <a:ext uri="{FF2B5EF4-FFF2-40B4-BE49-F238E27FC236}">
                <a16:creationId xmlns:a16="http://schemas.microsoft.com/office/drawing/2014/main" id="{C67C0BAB-04CF-4488-8518-B7985FDB70E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03CEEC6-9A45-4918-AD63-1A4B3EDCE28C}"/>
              </a:ext>
            </a:extLst>
          </p:cNvPr>
          <p:cNvSpPr>
            <a:spLocks noGrp="1"/>
          </p:cNvSpPr>
          <p:nvPr>
            <p:ph type="sldNum" sz="quarter" idx="12"/>
          </p:nvPr>
        </p:nvSpPr>
        <p:spPr/>
        <p:txBody>
          <a:bodyPr/>
          <a:lstStyle/>
          <a:p>
            <a:fld id="{F4EBAEC0-7BD7-4D6E-81C1-8F6EA5B40B50}" type="slidenum">
              <a:rPr kumimoji="1" lang="ja-JP" altLang="en-US" smtClean="0"/>
              <a:t>‹#›</a:t>
            </a:fld>
            <a:endParaRPr kumimoji="1" lang="ja-JP" altLang="en-US"/>
          </a:p>
        </p:txBody>
      </p:sp>
    </p:spTree>
    <p:extLst>
      <p:ext uri="{BB962C8B-B14F-4D97-AF65-F5344CB8AC3E}">
        <p14:creationId xmlns:p14="http://schemas.microsoft.com/office/powerpoint/2010/main" val="2223256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2C39AF-8D17-4088-BA4B-169719DBE3D2}"/>
              </a:ext>
            </a:extLst>
          </p:cNvPr>
          <p:cNvSpPr>
            <a:spLocks noGrp="1"/>
          </p:cNvSpPr>
          <p:nvPr>
            <p:ph type="title"/>
          </p:nvPr>
        </p:nvSpPr>
        <p:spPr>
          <a:xfrm>
            <a:off x="118536" y="1"/>
            <a:ext cx="12192001" cy="587512"/>
          </a:xfrm>
        </p:spPr>
        <p:txBody>
          <a:bodyPr>
            <a:normAutofit/>
          </a:bodyPr>
          <a:lstStyle>
            <a:lvl1pPr>
              <a:defRPr sz="3200"/>
            </a:lvl1pPr>
          </a:lstStyle>
          <a:p>
            <a:r>
              <a:rPr kumimoji="1" lang="ja-JP" altLang="en-US" dirty="0"/>
              <a:t>マスター タイトルの書式設定</a:t>
            </a:r>
          </a:p>
        </p:txBody>
      </p:sp>
      <p:sp>
        <p:nvSpPr>
          <p:cNvPr id="3" name="日付プレースホルダー 2">
            <a:extLst>
              <a:ext uri="{FF2B5EF4-FFF2-40B4-BE49-F238E27FC236}">
                <a16:creationId xmlns:a16="http://schemas.microsoft.com/office/drawing/2014/main" id="{2A7B7844-BD2B-4ABA-85C9-2D0CF3A4C77D}"/>
              </a:ext>
            </a:extLst>
          </p:cNvPr>
          <p:cNvSpPr>
            <a:spLocks noGrp="1"/>
          </p:cNvSpPr>
          <p:nvPr>
            <p:ph type="dt" sz="half" idx="10"/>
          </p:nvPr>
        </p:nvSpPr>
        <p:spPr/>
        <p:txBody>
          <a:bodyPr/>
          <a:lstStyle/>
          <a:p>
            <a:fld id="{547FD09D-1B1E-435F-BCD6-2C13479F3A78}" type="datetimeFigureOut">
              <a:rPr kumimoji="1" lang="ja-JP" altLang="en-US" smtClean="0"/>
              <a:t>2022/7/12</a:t>
            </a:fld>
            <a:endParaRPr kumimoji="1" lang="ja-JP" altLang="en-US"/>
          </a:p>
        </p:txBody>
      </p:sp>
      <p:sp>
        <p:nvSpPr>
          <p:cNvPr id="4" name="フッター プレースホルダー 3">
            <a:extLst>
              <a:ext uri="{FF2B5EF4-FFF2-40B4-BE49-F238E27FC236}">
                <a16:creationId xmlns:a16="http://schemas.microsoft.com/office/drawing/2014/main" id="{D042E46C-E3D4-4EFF-883D-C3650BF6F39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F708EBA-76CE-4C78-ADA4-C9F3F741ED35}"/>
              </a:ext>
            </a:extLst>
          </p:cNvPr>
          <p:cNvSpPr>
            <a:spLocks noGrp="1"/>
          </p:cNvSpPr>
          <p:nvPr>
            <p:ph type="sldNum" sz="quarter" idx="12"/>
          </p:nvPr>
        </p:nvSpPr>
        <p:spPr/>
        <p:txBody>
          <a:bodyPr/>
          <a:lstStyle/>
          <a:p>
            <a:fld id="{F4EBAEC0-7BD7-4D6E-81C1-8F6EA5B40B50}" type="slidenum">
              <a:rPr kumimoji="1" lang="ja-JP" altLang="en-US" smtClean="0"/>
              <a:t>‹#›</a:t>
            </a:fld>
            <a:endParaRPr kumimoji="1" lang="ja-JP" altLang="en-US"/>
          </a:p>
        </p:txBody>
      </p:sp>
      <p:cxnSp>
        <p:nvCxnSpPr>
          <p:cNvPr id="7" name="直線コネクタ 6">
            <a:extLst>
              <a:ext uri="{FF2B5EF4-FFF2-40B4-BE49-F238E27FC236}">
                <a16:creationId xmlns:a16="http://schemas.microsoft.com/office/drawing/2014/main" id="{5D97BEC9-485A-44AB-A73B-DA64529FBD7F}"/>
              </a:ext>
            </a:extLst>
          </p:cNvPr>
          <p:cNvCxnSpPr/>
          <p:nvPr userDrawn="1"/>
        </p:nvCxnSpPr>
        <p:spPr>
          <a:xfrm>
            <a:off x="83930" y="508000"/>
            <a:ext cx="11966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847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5DAF4FE-9915-446E-847A-4A70F5CAFE1E}"/>
              </a:ext>
            </a:extLst>
          </p:cNvPr>
          <p:cNvSpPr>
            <a:spLocks noGrp="1"/>
          </p:cNvSpPr>
          <p:nvPr>
            <p:ph type="dt" sz="half" idx="10"/>
          </p:nvPr>
        </p:nvSpPr>
        <p:spPr/>
        <p:txBody>
          <a:bodyPr/>
          <a:lstStyle/>
          <a:p>
            <a:fld id="{547FD09D-1B1E-435F-BCD6-2C13479F3A78}" type="datetimeFigureOut">
              <a:rPr kumimoji="1" lang="ja-JP" altLang="en-US" smtClean="0"/>
              <a:t>2022/7/12</a:t>
            </a:fld>
            <a:endParaRPr kumimoji="1" lang="ja-JP" altLang="en-US"/>
          </a:p>
        </p:txBody>
      </p:sp>
      <p:sp>
        <p:nvSpPr>
          <p:cNvPr id="3" name="フッター プレースホルダー 2">
            <a:extLst>
              <a:ext uri="{FF2B5EF4-FFF2-40B4-BE49-F238E27FC236}">
                <a16:creationId xmlns:a16="http://schemas.microsoft.com/office/drawing/2014/main" id="{C9FE4B8B-2BB3-4702-819B-E805046E0C7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190EE05-00B7-4E49-91B9-3675936652F6}"/>
              </a:ext>
            </a:extLst>
          </p:cNvPr>
          <p:cNvSpPr>
            <a:spLocks noGrp="1"/>
          </p:cNvSpPr>
          <p:nvPr>
            <p:ph type="sldNum" sz="quarter" idx="12"/>
          </p:nvPr>
        </p:nvSpPr>
        <p:spPr/>
        <p:txBody>
          <a:bodyPr/>
          <a:lstStyle/>
          <a:p>
            <a:fld id="{F4EBAEC0-7BD7-4D6E-81C1-8F6EA5B40B50}" type="slidenum">
              <a:rPr kumimoji="1" lang="ja-JP" altLang="en-US" smtClean="0"/>
              <a:t>‹#›</a:t>
            </a:fld>
            <a:endParaRPr kumimoji="1" lang="ja-JP" altLang="en-US"/>
          </a:p>
        </p:txBody>
      </p:sp>
    </p:spTree>
    <p:extLst>
      <p:ext uri="{BB962C8B-B14F-4D97-AF65-F5344CB8AC3E}">
        <p14:creationId xmlns:p14="http://schemas.microsoft.com/office/powerpoint/2010/main" val="1245045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A1359B-D40F-4F25-87BE-1FC8206E696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481626C-4BE8-4B02-A7D6-03CEEF04A5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AAAFD35-64D4-4731-BC8D-896773998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467B77C-34E3-46C9-A09F-02E8B8DBE0FC}"/>
              </a:ext>
            </a:extLst>
          </p:cNvPr>
          <p:cNvSpPr>
            <a:spLocks noGrp="1"/>
          </p:cNvSpPr>
          <p:nvPr>
            <p:ph type="dt" sz="half" idx="10"/>
          </p:nvPr>
        </p:nvSpPr>
        <p:spPr/>
        <p:txBody>
          <a:bodyPr/>
          <a:lstStyle/>
          <a:p>
            <a:fld id="{547FD09D-1B1E-435F-BCD6-2C13479F3A78}" type="datetimeFigureOut">
              <a:rPr kumimoji="1" lang="ja-JP" altLang="en-US" smtClean="0"/>
              <a:t>2022/7/12</a:t>
            </a:fld>
            <a:endParaRPr kumimoji="1" lang="ja-JP" altLang="en-US"/>
          </a:p>
        </p:txBody>
      </p:sp>
      <p:sp>
        <p:nvSpPr>
          <p:cNvPr id="6" name="フッター プレースホルダー 5">
            <a:extLst>
              <a:ext uri="{FF2B5EF4-FFF2-40B4-BE49-F238E27FC236}">
                <a16:creationId xmlns:a16="http://schemas.microsoft.com/office/drawing/2014/main" id="{E2FCA398-1D9F-4597-9205-5D2E75F2346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9DF494A-9C7C-472E-9AFD-E8146173B09F}"/>
              </a:ext>
            </a:extLst>
          </p:cNvPr>
          <p:cNvSpPr>
            <a:spLocks noGrp="1"/>
          </p:cNvSpPr>
          <p:nvPr>
            <p:ph type="sldNum" sz="quarter" idx="12"/>
          </p:nvPr>
        </p:nvSpPr>
        <p:spPr/>
        <p:txBody>
          <a:bodyPr/>
          <a:lstStyle/>
          <a:p>
            <a:fld id="{F4EBAEC0-7BD7-4D6E-81C1-8F6EA5B40B50}" type="slidenum">
              <a:rPr kumimoji="1" lang="ja-JP" altLang="en-US" smtClean="0"/>
              <a:t>‹#›</a:t>
            </a:fld>
            <a:endParaRPr kumimoji="1" lang="ja-JP" altLang="en-US"/>
          </a:p>
        </p:txBody>
      </p:sp>
    </p:spTree>
    <p:extLst>
      <p:ext uri="{BB962C8B-B14F-4D97-AF65-F5344CB8AC3E}">
        <p14:creationId xmlns:p14="http://schemas.microsoft.com/office/powerpoint/2010/main" val="968577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7305C3-E64C-497D-B2F4-31A3B474805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4534F8F-DE0E-4EC4-B8BD-B56AA4CC20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D6C3CB3-6A78-4ADC-92FC-EE6F8B02CC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CC577E6-5333-49DD-ACEE-733B8FF0E5F9}"/>
              </a:ext>
            </a:extLst>
          </p:cNvPr>
          <p:cNvSpPr>
            <a:spLocks noGrp="1"/>
          </p:cNvSpPr>
          <p:nvPr>
            <p:ph type="dt" sz="half" idx="10"/>
          </p:nvPr>
        </p:nvSpPr>
        <p:spPr/>
        <p:txBody>
          <a:bodyPr/>
          <a:lstStyle/>
          <a:p>
            <a:fld id="{547FD09D-1B1E-435F-BCD6-2C13479F3A78}" type="datetimeFigureOut">
              <a:rPr kumimoji="1" lang="ja-JP" altLang="en-US" smtClean="0"/>
              <a:t>2022/7/12</a:t>
            </a:fld>
            <a:endParaRPr kumimoji="1" lang="ja-JP" altLang="en-US"/>
          </a:p>
        </p:txBody>
      </p:sp>
      <p:sp>
        <p:nvSpPr>
          <p:cNvPr id="6" name="フッター プレースホルダー 5">
            <a:extLst>
              <a:ext uri="{FF2B5EF4-FFF2-40B4-BE49-F238E27FC236}">
                <a16:creationId xmlns:a16="http://schemas.microsoft.com/office/drawing/2014/main" id="{F0734A2A-8DA0-4FDD-A2B5-034603341EF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8898C4F-C735-4D71-981B-FB70F8BCB025}"/>
              </a:ext>
            </a:extLst>
          </p:cNvPr>
          <p:cNvSpPr>
            <a:spLocks noGrp="1"/>
          </p:cNvSpPr>
          <p:nvPr>
            <p:ph type="sldNum" sz="quarter" idx="12"/>
          </p:nvPr>
        </p:nvSpPr>
        <p:spPr/>
        <p:txBody>
          <a:bodyPr/>
          <a:lstStyle/>
          <a:p>
            <a:fld id="{F4EBAEC0-7BD7-4D6E-81C1-8F6EA5B40B50}" type="slidenum">
              <a:rPr kumimoji="1" lang="ja-JP" altLang="en-US" smtClean="0"/>
              <a:t>‹#›</a:t>
            </a:fld>
            <a:endParaRPr kumimoji="1" lang="ja-JP" altLang="en-US"/>
          </a:p>
        </p:txBody>
      </p:sp>
    </p:spTree>
    <p:extLst>
      <p:ext uri="{BB962C8B-B14F-4D97-AF65-F5344CB8AC3E}">
        <p14:creationId xmlns:p14="http://schemas.microsoft.com/office/powerpoint/2010/main" val="2950102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8D16FF1-59DC-4031-B8C7-CAE22EF3B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FEB5E5C-37A9-45B5-A4FB-B2CA367B07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CF566C5-A7A0-45CD-B357-86A52426EC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FD09D-1B1E-435F-BCD6-2C13479F3A78}" type="datetimeFigureOut">
              <a:rPr kumimoji="1" lang="ja-JP" altLang="en-US" smtClean="0"/>
              <a:t>2022/7/12</a:t>
            </a:fld>
            <a:endParaRPr kumimoji="1" lang="ja-JP" altLang="en-US"/>
          </a:p>
        </p:txBody>
      </p:sp>
      <p:sp>
        <p:nvSpPr>
          <p:cNvPr id="5" name="フッター プレースホルダー 4">
            <a:extLst>
              <a:ext uri="{FF2B5EF4-FFF2-40B4-BE49-F238E27FC236}">
                <a16:creationId xmlns:a16="http://schemas.microsoft.com/office/drawing/2014/main" id="{2123A9D9-437D-448E-9C12-821AD045E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4F0BC2E-B6DE-4E78-8730-69374CED9B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BAEC0-7BD7-4D6E-81C1-8F6EA5B40B50}" type="slidenum">
              <a:rPr kumimoji="1" lang="ja-JP" altLang="en-US" smtClean="0"/>
              <a:t>‹#›</a:t>
            </a:fld>
            <a:endParaRPr kumimoji="1" lang="ja-JP" altLang="en-US"/>
          </a:p>
        </p:txBody>
      </p:sp>
    </p:spTree>
    <p:extLst>
      <p:ext uri="{BB962C8B-B14F-4D97-AF65-F5344CB8AC3E}">
        <p14:creationId xmlns:p14="http://schemas.microsoft.com/office/powerpoint/2010/main" val="1853308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6"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フリーフォーム 6">
            <a:extLst>
              <a:ext uri="{FF2B5EF4-FFF2-40B4-BE49-F238E27FC236}">
                <a16:creationId xmlns:a16="http://schemas.microsoft.com/office/drawing/2014/main" id="{4F5D4920-7E75-024A-8280-9CD74386D852}"/>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en-US" sz="1800">
              <a:solidFill>
                <a:prstClr val="black"/>
              </a:solidFill>
              <a:latin typeface="+mn-lt"/>
              <a:ea typeface="+mn-ea"/>
            </a:endParaRPr>
          </a:p>
        </p:txBody>
      </p:sp>
      <p:sp>
        <p:nvSpPr>
          <p:cNvPr id="8" name="フリーフォーム 7">
            <a:extLst>
              <a:ext uri="{FF2B5EF4-FFF2-40B4-BE49-F238E27FC236}">
                <a16:creationId xmlns:a16="http://schemas.microsoft.com/office/drawing/2014/main" id="{B8C92FF2-F9CD-5E4D-9F60-05F74610D96E}"/>
              </a:ext>
            </a:extLst>
          </p:cNvPr>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en-US" sz="1800">
              <a:solidFill>
                <a:prstClr val="black"/>
              </a:solidFill>
              <a:latin typeface="+mn-lt"/>
              <a:ea typeface="+mn-ea"/>
            </a:endParaRPr>
          </a:p>
        </p:txBody>
      </p:sp>
      <p:sp>
        <p:nvSpPr>
          <p:cNvPr id="47108" name="タイトル プレースホルダ 8">
            <a:extLst>
              <a:ext uri="{FF2B5EF4-FFF2-40B4-BE49-F238E27FC236}">
                <a16:creationId xmlns:a16="http://schemas.microsoft.com/office/drawing/2014/main" id="{DB75DF17-9F79-074B-B058-CA106EF65B66}"/>
              </a:ext>
            </a:extLst>
          </p:cNvPr>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ja-JP" altLang="en-US"/>
              <a:t>マスタ タイトルの書式設定</a:t>
            </a:r>
            <a:endParaRPr lang="en-US" altLang="en-US"/>
          </a:p>
        </p:txBody>
      </p:sp>
      <p:sp>
        <p:nvSpPr>
          <p:cNvPr id="47109" name="テキスト プレースホルダ 29">
            <a:extLst>
              <a:ext uri="{FF2B5EF4-FFF2-40B4-BE49-F238E27FC236}">
                <a16:creationId xmlns:a16="http://schemas.microsoft.com/office/drawing/2014/main" id="{DF5F4719-D80F-2744-90B5-BA3EBB419D87}"/>
              </a:ext>
            </a:extLst>
          </p:cNvPr>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10" name="日付プレースホルダ 9">
            <a:extLst>
              <a:ext uri="{FF2B5EF4-FFF2-40B4-BE49-F238E27FC236}">
                <a16:creationId xmlns:a16="http://schemas.microsoft.com/office/drawing/2014/main" id="{2C466D67-AA90-104E-9837-E43CACEFE51C}"/>
              </a:ext>
            </a:extLst>
          </p:cNvPr>
          <p:cNvSpPr>
            <a:spLocks noGrp="1"/>
          </p:cNvSpPr>
          <p:nvPr>
            <p:ph type="dt" sz="half" idx="2"/>
          </p:nvPr>
        </p:nvSpPr>
        <p:spPr>
          <a:xfrm>
            <a:off x="609600" y="6356351"/>
            <a:ext cx="2844800" cy="365125"/>
          </a:xfrm>
          <a:prstGeom prst="rect">
            <a:avLst/>
          </a:prstGeom>
        </p:spPr>
        <p:txBody>
          <a:bodyPr vert="horz" wrap="square" lIns="0" tIns="0" rIns="0" bIns="0" numCol="1" anchor="b" anchorCtr="0" compatLnSpc="1">
            <a:prstTxWarp prst="textNoShape">
              <a:avLst/>
            </a:prstTxWarp>
          </a:bodyPr>
          <a:lstStyle>
            <a:lvl1pPr>
              <a:defRPr sz="1200">
                <a:solidFill>
                  <a:srgbClr val="045C75"/>
                </a:solidFill>
                <a:latin typeface="Constantia" panose="02030602050306030303" pitchFamily="18" charset="0"/>
                <a:ea typeface="HGP明朝E" panose="02020900000000000000" pitchFamily="18" charset="-128"/>
              </a:defRPr>
            </a:lvl1pPr>
          </a:lstStyle>
          <a:p>
            <a:fld id="{34CCAEAD-14EB-574A-90A1-AC742F89767B}" type="datetimeFigureOut">
              <a:rPr lang="ja-JP" altLang="en-US"/>
              <a:pPr/>
              <a:t>2022/7/12</a:t>
            </a:fld>
            <a:endParaRPr lang="ja-JP" altLang="en-US"/>
          </a:p>
        </p:txBody>
      </p:sp>
      <p:sp>
        <p:nvSpPr>
          <p:cNvPr id="22" name="フッター プレースホルダ 21">
            <a:extLst>
              <a:ext uri="{FF2B5EF4-FFF2-40B4-BE49-F238E27FC236}">
                <a16:creationId xmlns:a16="http://schemas.microsoft.com/office/drawing/2014/main" id="{A20E82A3-0E51-BC4E-9DD4-41051395C0F2}"/>
              </a:ext>
            </a:extLst>
          </p:cNvPr>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fontAlgn="auto" latinLnBrk="0" hangingPunct="1">
              <a:spcBef>
                <a:spcPts val="0"/>
              </a:spcBef>
              <a:spcAft>
                <a:spcPts val="0"/>
              </a:spcAft>
              <a:defRPr kumimoji="1" sz="1200">
                <a:solidFill>
                  <a:srgbClr val="04617B">
                    <a:shade val="90000"/>
                  </a:srgbClr>
                </a:solidFill>
                <a:latin typeface="+mn-lt"/>
                <a:ea typeface="+mn-ea"/>
                <a:cs typeface="+mn-cs"/>
              </a:defRPr>
            </a:lvl1pPr>
          </a:lstStyle>
          <a:p>
            <a:pPr>
              <a:defRPr/>
            </a:pPr>
            <a:endParaRPr lang="ja-JP" altLang="en-US"/>
          </a:p>
        </p:txBody>
      </p:sp>
      <p:sp>
        <p:nvSpPr>
          <p:cNvPr id="18" name="スライド番号プレースホルダ 17">
            <a:extLst>
              <a:ext uri="{FF2B5EF4-FFF2-40B4-BE49-F238E27FC236}">
                <a16:creationId xmlns:a16="http://schemas.microsoft.com/office/drawing/2014/main" id="{A5310CFD-7CB6-924D-89E8-14BAF499896A}"/>
              </a:ext>
            </a:extLst>
          </p:cNvPr>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Constantia" panose="02030602050306030303" pitchFamily="18" charset="0"/>
                <a:ea typeface="HGP明朝E" panose="02020900000000000000" pitchFamily="18" charset="-128"/>
              </a:defRPr>
            </a:lvl1pPr>
          </a:lstStyle>
          <a:p>
            <a:fld id="{B89919D8-495F-7C4F-9AC0-13FDD707606B}" type="slidenum">
              <a:rPr lang="ja-JP" altLang="en-US"/>
              <a:pPr/>
              <a:t>‹#›</a:t>
            </a:fld>
            <a:endParaRPr lang="ja-JP" altLang="en-US"/>
          </a:p>
        </p:txBody>
      </p:sp>
      <p:grpSp>
        <p:nvGrpSpPr>
          <p:cNvPr id="47113" name="グループ化 1">
            <a:extLst>
              <a:ext uri="{FF2B5EF4-FFF2-40B4-BE49-F238E27FC236}">
                <a16:creationId xmlns:a16="http://schemas.microsoft.com/office/drawing/2014/main" id="{E9A486C9-77F3-6449-BDC1-0E7FE861BCBA}"/>
              </a:ext>
            </a:extLst>
          </p:cNvPr>
          <p:cNvGrpSpPr>
            <a:grpSpLocks/>
          </p:cNvGrpSpPr>
          <p:nvPr/>
        </p:nvGrpSpPr>
        <p:grpSpPr bwMode="auto">
          <a:xfrm>
            <a:off x="-25399" y="203200"/>
            <a:ext cx="12240684" cy="647700"/>
            <a:chOff x="-19045" y="216550"/>
            <a:chExt cx="9180548" cy="649224"/>
          </a:xfrm>
        </p:grpSpPr>
        <p:sp>
          <p:nvSpPr>
            <p:cNvPr id="12" name="フリーフォーム 11">
              <a:extLst>
                <a:ext uri="{FF2B5EF4-FFF2-40B4-BE49-F238E27FC236}">
                  <a16:creationId xmlns:a16="http://schemas.microsoft.com/office/drawing/2014/main" id="{2AE24B12-BC27-2946-A06A-5CE44C6C2076}"/>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kumimoji="0" lang="en-US" sz="1800">
                <a:solidFill>
                  <a:prstClr val="black"/>
                </a:solidFill>
                <a:latin typeface="+mn-lt"/>
                <a:ea typeface="+mn-ea"/>
              </a:endParaRPr>
            </a:p>
          </p:txBody>
        </p:sp>
        <p:sp>
          <p:nvSpPr>
            <p:cNvPr id="13" name="フリーフォーム 12">
              <a:extLst>
                <a:ext uri="{FF2B5EF4-FFF2-40B4-BE49-F238E27FC236}">
                  <a16:creationId xmlns:a16="http://schemas.microsoft.com/office/drawing/2014/main" id="{86F343E6-8B44-184D-99C0-149FEE81EAB2}"/>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kumimoji="0" lang="en-US" sz="1800">
                <a:solidFill>
                  <a:prstClr val="black"/>
                </a:solidFill>
                <a:latin typeface="+mn-lt"/>
                <a:ea typeface="+mn-ea"/>
              </a:endParaRPr>
            </a:p>
          </p:txBody>
        </p:sp>
      </p:grpSp>
    </p:spTree>
    <p:extLst>
      <p:ext uri="{BB962C8B-B14F-4D97-AF65-F5344CB8AC3E}">
        <p14:creationId xmlns:p14="http://schemas.microsoft.com/office/powerpoint/2010/main" val="197016625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rtl="0" eaLnBrk="0" fontAlgn="base" hangingPunct="0">
        <a:spcBef>
          <a:spcPct val="0"/>
        </a:spcBef>
        <a:spcAft>
          <a:spcPct val="0"/>
        </a:spcAft>
        <a:defRPr kumimoji="1" sz="5000" kern="1200">
          <a:solidFill>
            <a:schemeClr val="tx2"/>
          </a:solidFill>
          <a:latin typeface="+mj-lt"/>
          <a:ea typeface="+mj-ea"/>
          <a:cs typeface="ＭＳ Ｐゴシック" charset="0"/>
        </a:defRPr>
      </a:lvl1pPr>
      <a:lvl2pPr algn="l" rtl="0" eaLnBrk="0" fontAlgn="base" hangingPunct="0">
        <a:spcBef>
          <a:spcPct val="0"/>
        </a:spcBef>
        <a:spcAft>
          <a:spcPct val="0"/>
        </a:spcAft>
        <a:defRPr kumimoji="1" sz="5000">
          <a:solidFill>
            <a:schemeClr val="tx2"/>
          </a:solidFill>
          <a:latin typeface="Calibri" pitchFamily="34" charset="0"/>
          <a:ea typeface="ＭＳ Ｐゴシック" pitchFamily="50" charset="-128"/>
          <a:cs typeface="ＭＳ Ｐゴシック" charset="0"/>
        </a:defRPr>
      </a:lvl2pPr>
      <a:lvl3pPr algn="l" rtl="0" eaLnBrk="0" fontAlgn="base" hangingPunct="0">
        <a:spcBef>
          <a:spcPct val="0"/>
        </a:spcBef>
        <a:spcAft>
          <a:spcPct val="0"/>
        </a:spcAft>
        <a:defRPr kumimoji="1" sz="5000">
          <a:solidFill>
            <a:schemeClr val="tx2"/>
          </a:solidFill>
          <a:latin typeface="Calibri" pitchFamily="34" charset="0"/>
          <a:ea typeface="ＭＳ Ｐゴシック" pitchFamily="50" charset="-128"/>
          <a:cs typeface="ＭＳ Ｐゴシック" charset="0"/>
        </a:defRPr>
      </a:lvl3pPr>
      <a:lvl4pPr algn="l" rtl="0" eaLnBrk="0" fontAlgn="base" hangingPunct="0">
        <a:spcBef>
          <a:spcPct val="0"/>
        </a:spcBef>
        <a:spcAft>
          <a:spcPct val="0"/>
        </a:spcAft>
        <a:defRPr kumimoji="1" sz="5000">
          <a:solidFill>
            <a:schemeClr val="tx2"/>
          </a:solidFill>
          <a:latin typeface="Calibri" pitchFamily="34" charset="0"/>
          <a:ea typeface="ＭＳ Ｐゴシック" pitchFamily="50" charset="-128"/>
          <a:cs typeface="ＭＳ Ｐゴシック" charset="0"/>
        </a:defRPr>
      </a:lvl4pPr>
      <a:lvl5pPr algn="l" rtl="0" eaLnBrk="0" fontAlgn="base" hangingPunct="0">
        <a:spcBef>
          <a:spcPct val="0"/>
        </a:spcBef>
        <a:spcAft>
          <a:spcPct val="0"/>
        </a:spcAft>
        <a:defRPr kumimoji="1" sz="5000">
          <a:solidFill>
            <a:schemeClr val="tx2"/>
          </a:solidFill>
          <a:latin typeface="Calibri" pitchFamily="34" charset="0"/>
          <a:ea typeface="ＭＳ Ｐゴシック" pitchFamily="50" charset="-128"/>
          <a:cs typeface="ＭＳ Ｐゴシック" charset="0"/>
        </a:defRPr>
      </a:lvl5pPr>
      <a:lvl6pPr marL="457200" algn="l" rtl="0" fontAlgn="base">
        <a:spcBef>
          <a:spcPct val="0"/>
        </a:spcBef>
        <a:spcAft>
          <a:spcPct val="0"/>
        </a:spcAft>
        <a:defRPr kumimoji="1" sz="5000">
          <a:solidFill>
            <a:schemeClr val="tx2"/>
          </a:solidFill>
          <a:latin typeface="Calibri" pitchFamily="34" charset="0"/>
          <a:ea typeface="ＭＳ Ｐゴシック" pitchFamily="50" charset="-128"/>
        </a:defRPr>
      </a:lvl6pPr>
      <a:lvl7pPr marL="914400" algn="l" rtl="0" fontAlgn="base">
        <a:spcBef>
          <a:spcPct val="0"/>
        </a:spcBef>
        <a:spcAft>
          <a:spcPct val="0"/>
        </a:spcAft>
        <a:defRPr kumimoji="1" sz="5000">
          <a:solidFill>
            <a:schemeClr val="tx2"/>
          </a:solidFill>
          <a:latin typeface="Calibri" pitchFamily="34" charset="0"/>
          <a:ea typeface="ＭＳ Ｐゴシック" pitchFamily="50" charset="-128"/>
        </a:defRPr>
      </a:lvl7pPr>
      <a:lvl8pPr marL="1371600" algn="l" rtl="0" fontAlgn="base">
        <a:spcBef>
          <a:spcPct val="0"/>
        </a:spcBef>
        <a:spcAft>
          <a:spcPct val="0"/>
        </a:spcAft>
        <a:defRPr kumimoji="1" sz="5000">
          <a:solidFill>
            <a:schemeClr val="tx2"/>
          </a:solidFill>
          <a:latin typeface="Calibri" pitchFamily="34" charset="0"/>
          <a:ea typeface="ＭＳ Ｐゴシック" pitchFamily="50" charset="-128"/>
        </a:defRPr>
      </a:lvl8pPr>
      <a:lvl9pPr marL="1828800" algn="l" rtl="0" fontAlgn="base">
        <a:spcBef>
          <a:spcPct val="0"/>
        </a:spcBef>
        <a:spcAft>
          <a:spcPct val="0"/>
        </a:spcAft>
        <a:defRPr kumimoji="1" sz="5000">
          <a:solidFill>
            <a:schemeClr val="tx2"/>
          </a:solidFill>
          <a:latin typeface="Calibri" pitchFamily="34" charset="0"/>
          <a:ea typeface="ＭＳ Ｐゴシック" pitchFamily="50" charset="-128"/>
        </a:defRPr>
      </a:lvl9pPr>
    </p:titleStyle>
    <p:bodyStyle>
      <a:lvl1pPr marL="273050" indent="-273050" algn="l" rtl="0" eaLnBrk="0" fontAlgn="base" hangingPunct="0">
        <a:spcBef>
          <a:spcPct val="20000"/>
        </a:spcBef>
        <a:spcAft>
          <a:spcPct val="0"/>
        </a:spcAft>
        <a:buClr>
          <a:srgbClr val="0BD0D9"/>
        </a:buClr>
        <a:buSzPct val="95000"/>
        <a:buFont typeface="Wingdings 2" pitchFamily="2" charset="2"/>
        <a:buChar char=""/>
        <a:defRPr kumimoji="1" sz="2600" kern="1200">
          <a:solidFill>
            <a:schemeClr val="tx1"/>
          </a:solidFill>
          <a:latin typeface="+mn-lt"/>
          <a:ea typeface="+mn-ea"/>
          <a:cs typeface="HGP明朝E" charset="0"/>
        </a:defRPr>
      </a:lvl1pPr>
      <a:lvl2pPr marL="639763" indent="-246063" algn="l" rtl="0" eaLnBrk="0" fontAlgn="base" hangingPunct="0">
        <a:spcBef>
          <a:spcPct val="20000"/>
        </a:spcBef>
        <a:spcAft>
          <a:spcPct val="0"/>
        </a:spcAft>
        <a:buClr>
          <a:schemeClr val="accent1"/>
        </a:buClr>
        <a:buSzPct val="85000"/>
        <a:buFont typeface="Wingdings 2" pitchFamily="2" charset="2"/>
        <a:buChar char=""/>
        <a:defRPr kumimoji="1" sz="2400" kern="1200">
          <a:solidFill>
            <a:schemeClr val="tx1"/>
          </a:solidFill>
          <a:latin typeface="+mn-lt"/>
          <a:ea typeface="+mn-ea"/>
          <a:cs typeface="HGP明朝E" charset="0"/>
        </a:defRPr>
      </a:lvl2pPr>
      <a:lvl3pPr marL="914400" indent="-246063" algn="l" rtl="0" eaLnBrk="0" fontAlgn="base" hangingPunct="0">
        <a:spcBef>
          <a:spcPct val="20000"/>
        </a:spcBef>
        <a:spcAft>
          <a:spcPct val="0"/>
        </a:spcAft>
        <a:buClr>
          <a:schemeClr val="accent2"/>
        </a:buClr>
        <a:buSzPct val="70000"/>
        <a:buFont typeface="Wingdings 2" pitchFamily="2" charset="2"/>
        <a:buChar char=""/>
        <a:defRPr kumimoji="1" sz="2100" kern="1200">
          <a:solidFill>
            <a:schemeClr val="tx1"/>
          </a:solidFill>
          <a:latin typeface="+mn-lt"/>
          <a:ea typeface="+mn-ea"/>
          <a:cs typeface="HGP明朝E" charset="0"/>
        </a:defRPr>
      </a:lvl3pPr>
      <a:lvl4pPr marL="1187450" indent="-209550" algn="l" rtl="0" eaLnBrk="0" fontAlgn="base" hangingPunct="0">
        <a:spcBef>
          <a:spcPct val="20000"/>
        </a:spcBef>
        <a:spcAft>
          <a:spcPct val="0"/>
        </a:spcAft>
        <a:buClr>
          <a:srgbClr val="0BD0D9"/>
        </a:buClr>
        <a:buSzPct val="65000"/>
        <a:buFont typeface="Wingdings 2" pitchFamily="2" charset="2"/>
        <a:buChar char=""/>
        <a:defRPr kumimoji="1" sz="2000" kern="1200">
          <a:solidFill>
            <a:schemeClr val="tx1"/>
          </a:solidFill>
          <a:latin typeface="+mn-lt"/>
          <a:ea typeface="+mn-ea"/>
          <a:cs typeface="HGP明朝E" charset="0"/>
        </a:defRPr>
      </a:lvl4pPr>
      <a:lvl5pPr marL="1462088" indent="-209550" algn="l" rtl="0" eaLnBrk="0" fontAlgn="base" hangingPunct="0">
        <a:spcBef>
          <a:spcPct val="20000"/>
        </a:spcBef>
        <a:spcAft>
          <a:spcPct val="0"/>
        </a:spcAft>
        <a:buClr>
          <a:srgbClr val="10CF9B"/>
        </a:buClr>
        <a:buSzPct val="65000"/>
        <a:buFont typeface="Wingdings 2" pitchFamily="2" charset="2"/>
        <a:buChar char=""/>
        <a:defRPr kumimoji="1" sz="2000" kern="1200">
          <a:solidFill>
            <a:schemeClr val="tx1"/>
          </a:solidFill>
          <a:latin typeface="+mn-lt"/>
          <a:ea typeface="+mn-ea"/>
          <a:cs typeface="HGP明朝E" charset="0"/>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4.gif"/><Relationship Id="rId4" Type="http://schemas.openxmlformats.org/officeDocument/2006/relationships/image" Target="../media/image53.gif"/></Relationships>
</file>

<file path=ppt/slides/_rels/slide3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4.gif"/><Relationship Id="rId4" Type="http://schemas.openxmlformats.org/officeDocument/2006/relationships/image" Target="../media/image53.gif"/></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g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45.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5.png"/><Relationship Id="rId3" Type="http://schemas.openxmlformats.org/officeDocument/2006/relationships/image" Target="../media/image10.jpeg"/><Relationship Id="rId7" Type="http://schemas.openxmlformats.org/officeDocument/2006/relationships/image" Target="../media/image72.jpeg"/><Relationship Id="rId12" Type="http://schemas.openxmlformats.org/officeDocument/2006/relationships/image" Target="../media/image18.jp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67.jpg"/><Relationship Id="rId5" Type="http://schemas.openxmlformats.org/officeDocument/2006/relationships/image" Target="../media/image70.jpeg"/><Relationship Id="rId15" Type="http://schemas.openxmlformats.org/officeDocument/2006/relationships/image" Target="../media/image76.png"/><Relationship Id="rId10" Type="http://schemas.openxmlformats.org/officeDocument/2006/relationships/image" Target="../media/image74.png"/><Relationship Id="rId4" Type="http://schemas.openxmlformats.org/officeDocument/2006/relationships/image" Target="../media/image69.jpeg"/><Relationship Id="rId9" Type="http://schemas.openxmlformats.org/officeDocument/2006/relationships/image" Target="../media/image73.png"/><Relationship Id="rId14" Type="http://schemas.openxmlformats.org/officeDocument/2006/relationships/image" Target="../media/image6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79.pn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61.jpeg"/><Relationship Id="rId17" Type="http://schemas.openxmlformats.org/officeDocument/2006/relationships/image" Target="../media/image83.png"/><Relationship Id="rId2" Type="http://schemas.openxmlformats.org/officeDocument/2006/relationships/image" Target="../media/image29.png"/><Relationship Id="rId16"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78.png"/><Relationship Id="rId5" Type="http://schemas.openxmlformats.org/officeDocument/2006/relationships/image" Target="../media/image32.png"/><Relationship Id="rId15" Type="http://schemas.openxmlformats.org/officeDocument/2006/relationships/image" Target="../media/image81.png"/><Relationship Id="rId10" Type="http://schemas.openxmlformats.org/officeDocument/2006/relationships/image" Target="../media/image77.jpeg"/><Relationship Id="rId4" Type="http://schemas.openxmlformats.org/officeDocument/2006/relationships/image" Target="../media/image31.png"/><Relationship Id="rId9" Type="http://schemas.openxmlformats.org/officeDocument/2006/relationships/image" Target="../media/image42.jpeg"/><Relationship Id="rId1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コンテンツ プレースホルダ 2">
            <a:extLst>
              <a:ext uri="{FF2B5EF4-FFF2-40B4-BE49-F238E27FC236}">
                <a16:creationId xmlns:a16="http://schemas.microsoft.com/office/drawing/2014/main" id="{D30677CF-BC9F-EA47-A547-F97F34FEA882}"/>
              </a:ext>
            </a:extLst>
          </p:cNvPr>
          <p:cNvSpPr>
            <a:spLocks noGrp="1"/>
          </p:cNvSpPr>
          <p:nvPr>
            <p:ph idx="1"/>
          </p:nvPr>
        </p:nvSpPr>
        <p:spPr>
          <a:xfrm>
            <a:off x="2747149" y="1976438"/>
            <a:ext cx="6818543" cy="1778682"/>
          </a:xfrm>
        </p:spPr>
        <p:txBody>
          <a:bodyPr/>
          <a:lstStyle/>
          <a:p>
            <a:pPr marL="0" indent="0">
              <a:buNone/>
            </a:pPr>
            <a:r>
              <a:rPr lang="en" altLang="ja-JP" sz="3600" b="1" dirty="0"/>
              <a:t>Global storm and ocean-eddy </a:t>
            </a:r>
            <a:br>
              <a:rPr lang="en" altLang="ja-JP" sz="3600" b="1" dirty="0"/>
            </a:br>
            <a:r>
              <a:rPr lang="en" altLang="ja-JP" sz="3600" b="1" dirty="0"/>
              <a:t>resolving earth system models </a:t>
            </a:r>
            <a:endParaRPr lang="en" altLang="ja-JP" sz="3600" dirty="0">
              <a:effectLst/>
            </a:endParaRPr>
          </a:p>
        </p:txBody>
      </p:sp>
      <p:pic>
        <p:nvPicPr>
          <p:cNvPr id="113666" name="図 3" descr="thumb2.jpg">
            <a:extLst>
              <a:ext uri="{FF2B5EF4-FFF2-40B4-BE49-F238E27FC236}">
                <a16:creationId xmlns:a16="http://schemas.microsoft.com/office/drawing/2014/main" id="{32926CEC-63FA-6A45-9B19-CF960457E4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208" y="1598137"/>
            <a:ext cx="2182006" cy="215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49CAE97F-BFD6-0940-86AB-168F96F009EF}"/>
              </a:ext>
            </a:extLst>
          </p:cNvPr>
          <p:cNvPicPr>
            <a:picLocks noChangeAspect="1"/>
          </p:cNvPicPr>
          <p:nvPr/>
        </p:nvPicPr>
        <p:blipFill>
          <a:blip r:embed="rId3"/>
          <a:stretch>
            <a:fillRect/>
          </a:stretch>
        </p:blipFill>
        <p:spPr>
          <a:xfrm>
            <a:off x="6843659" y="5663061"/>
            <a:ext cx="3581400" cy="1054100"/>
          </a:xfrm>
          <a:prstGeom prst="rect">
            <a:avLst/>
          </a:prstGeom>
        </p:spPr>
      </p:pic>
      <p:pic>
        <p:nvPicPr>
          <p:cNvPr id="4" name="図 3">
            <a:extLst>
              <a:ext uri="{FF2B5EF4-FFF2-40B4-BE49-F238E27FC236}">
                <a16:creationId xmlns:a16="http://schemas.microsoft.com/office/drawing/2014/main" id="{3384E5B3-4F35-5940-BB18-38DE1E05D2B8}"/>
              </a:ext>
            </a:extLst>
          </p:cNvPr>
          <p:cNvPicPr>
            <a:picLocks noChangeAspect="1"/>
          </p:cNvPicPr>
          <p:nvPr/>
        </p:nvPicPr>
        <p:blipFill>
          <a:blip r:embed="rId4"/>
          <a:stretch>
            <a:fillRect/>
          </a:stretch>
        </p:blipFill>
        <p:spPr>
          <a:xfrm>
            <a:off x="2064077" y="5828160"/>
            <a:ext cx="4914900" cy="939800"/>
          </a:xfrm>
          <a:prstGeom prst="rect">
            <a:avLst/>
          </a:prstGeom>
        </p:spPr>
      </p:pic>
      <p:sp>
        <p:nvSpPr>
          <p:cNvPr id="10" name="字幕 2">
            <a:extLst>
              <a:ext uri="{FF2B5EF4-FFF2-40B4-BE49-F238E27FC236}">
                <a16:creationId xmlns:a16="http://schemas.microsoft.com/office/drawing/2014/main" id="{BE5C27E7-841A-524C-960F-0BD298DA0762}"/>
              </a:ext>
            </a:extLst>
          </p:cNvPr>
          <p:cNvSpPr txBox="1">
            <a:spLocks/>
          </p:cNvSpPr>
          <p:nvPr/>
        </p:nvSpPr>
        <p:spPr>
          <a:xfrm>
            <a:off x="3206227" y="5158345"/>
            <a:ext cx="6359465" cy="8984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800" i="0" u="none" strike="noStrike" kern="1200" cap="none" spc="0" normalizeH="0" baseline="0" noProof="0" dirty="0">
                <a:ln>
                  <a:noFill/>
                </a:ln>
                <a:effectLst/>
                <a:uLnTx/>
                <a:uFillTx/>
                <a:latin typeface="Arial" panose="020B0604020202020204" pitchFamily="34" charset="0"/>
                <a:ea typeface="游ゴシック" panose="020B0400000000000000" pitchFamily="34" charset="-128"/>
                <a:cs typeface="Arial" panose="020B0604020202020204" pitchFamily="34" charset="0"/>
              </a:rPr>
              <a:t>Tomoki Miyakawa  and  Daniel </a:t>
            </a:r>
            <a:r>
              <a:rPr kumimoji="1" lang="en-US" altLang="ja-JP" sz="2800" i="0" u="none" strike="noStrike" kern="1200" cap="none" spc="0" normalizeH="0" baseline="0" noProof="0" dirty="0" err="1">
                <a:ln>
                  <a:noFill/>
                </a:ln>
                <a:effectLst/>
                <a:uLnTx/>
                <a:uFillTx/>
                <a:latin typeface="Arial" panose="020B0604020202020204" pitchFamily="34" charset="0"/>
                <a:ea typeface="游ゴシック" panose="020B0400000000000000" pitchFamily="34" charset="-128"/>
                <a:cs typeface="Arial" panose="020B0604020202020204" pitchFamily="34" charset="0"/>
              </a:rPr>
              <a:t>Klocke</a:t>
            </a:r>
            <a:endParaRPr kumimoji="1" lang="en-US" altLang="ja-JP" sz="2800" i="0" u="none" strike="noStrike" kern="1200" cap="none" spc="0" normalizeH="0" baseline="0" noProof="0" dirty="0">
              <a:ln>
                <a:noFill/>
              </a:ln>
              <a:effectLst/>
              <a:uLnTx/>
              <a:uFillTx/>
              <a:latin typeface="Arial" panose="020B0604020202020204" pitchFamily="34" charset="0"/>
              <a:ea typeface="游ゴシック" panose="020B0400000000000000" pitchFamily="34" charset="-128"/>
              <a:cs typeface="Arial" panose="020B0604020202020204" pitchFamily="34" charset="0"/>
            </a:endParaRPr>
          </a:p>
        </p:txBody>
      </p:sp>
      <p:pic>
        <p:nvPicPr>
          <p:cNvPr id="11" name="図 10" descr="スクリーンショット 2016-02-23 22.46.01.png">
            <a:extLst>
              <a:ext uri="{FF2B5EF4-FFF2-40B4-BE49-F238E27FC236}">
                <a16:creationId xmlns:a16="http://schemas.microsoft.com/office/drawing/2014/main" id="{BCB39790-5579-F04B-98CD-B765F290AC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5692" y="1659937"/>
            <a:ext cx="2357133" cy="2014432"/>
          </a:xfrm>
          <a:prstGeom prst="rect">
            <a:avLst/>
          </a:prstGeom>
        </p:spPr>
      </p:pic>
    </p:spTree>
    <p:extLst>
      <p:ext uri="{BB962C8B-B14F-4D97-AF65-F5344CB8AC3E}">
        <p14:creationId xmlns:p14="http://schemas.microsoft.com/office/powerpoint/2010/main" val="2032959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B913AD1-194F-7F4C-9B8F-4658F8B732DD}"/>
              </a:ext>
            </a:extLst>
          </p:cNvPr>
          <p:cNvSpPr txBox="1"/>
          <p:nvPr/>
        </p:nvSpPr>
        <p:spPr>
          <a:xfrm>
            <a:off x="406395" y="50799"/>
            <a:ext cx="10049938"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2800" dirty="0">
                <a:latin typeface="Arial" panose="020B0604020202020204" pitchFamily="34" charset="0"/>
                <a:ea typeface="游ゴシック" panose="020B0400000000000000" pitchFamily="34" charset="-128"/>
                <a:cs typeface="Arial" panose="020B0604020202020204" pitchFamily="34" charset="0"/>
              </a:rPr>
              <a:t>Asian monsoon, pentad  #4 (day 16 - 20) </a:t>
            </a:r>
          </a:p>
        </p:txBody>
      </p:sp>
      <p:pic>
        <p:nvPicPr>
          <p:cNvPr id="7" name="図 6">
            <a:extLst>
              <a:ext uri="{FF2B5EF4-FFF2-40B4-BE49-F238E27FC236}">
                <a16:creationId xmlns:a16="http://schemas.microsoft.com/office/drawing/2014/main" id="{22902646-A9F0-B349-A1C2-DB3FF643F27D}"/>
              </a:ext>
            </a:extLst>
          </p:cNvPr>
          <p:cNvPicPr>
            <a:picLocks noChangeAspect="1"/>
          </p:cNvPicPr>
          <p:nvPr/>
        </p:nvPicPr>
        <p:blipFill rotWithShape="1">
          <a:blip r:embed="rId2">
            <a:extLst>
              <a:ext uri="{28A0092B-C50C-407E-A947-70E740481C1C}">
                <a14:useLocalDpi xmlns:a14="http://schemas.microsoft.com/office/drawing/2010/main" val="0"/>
              </a:ext>
            </a:extLst>
          </a:blip>
          <a:srcRect l="89291" t="39849" r="2146" b="10109"/>
          <a:stretch/>
        </p:blipFill>
        <p:spPr>
          <a:xfrm rot="5400000">
            <a:off x="2402021" y="3928575"/>
            <a:ext cx="621215" cy="5137401"/>
          </a:xfrm>
          <a:prstGeom prst="rect">
            <a:avLst/>
          </a:prstGeom>
        </p:spPr>
      </p:pic>
      <p:grpSp>
        <p:nvGrpSpPr>
          <p:cNvPr id="9" name="グループ化 8">
            <a:extLst>
              <a:ext uri="{FF2B5EF4-FFF2-40B4-BE49-F238E27FC236}">
                <a16:creationId xmlns:a16="http://schemas.microsoft.com/office/drawing/2014/main" id="{D7C00D8D-4FDB-4C42-901A-48DCDEF0E2F4}"/>
              </a:ext>
            </a:extLst>
          </p:cNvPr>
          <p:cNvGrpSpPr/>
          <p:nvPr/>
        </p:nvGrpSpPr>
        <p:grpSpPr>
          <a:xfrm>
            <a:off x="914385" y="530930"/>
            <a:ext cx="10049938" cy="5655738"/>
            <a:chOff x="1269997" y="1220664"/>
            <a:chExt cx="9213997" cy="5226238"/>
          </a:xfrm>
        </p:grpSpPr>
        <p:pic>
          <p:nvPicPr>
            <p:cNvPr id="6" name="図 5">
              <a:extLst>
                <a:ext uri="{FF2B5EF4-FFF2-40B4-BE49-F238E27FC236}">
                  <a16:creationId xmlns:a16="http://schemas.microsoft.com/office/drawing/2014/main" id="{888B7800-CCB1-2340-B69D-3BD9E2976CD2}"/>
                </a:ext>
              </a:extLst>
            </p:cNvPr>
            <p:cNvPicPr>
              <a:picLocks noChangeAspect="1"/>
            </p:cNvPicPr>
            <p:nvPr/>
          </p:nvPicPr>
          <p:blipFill rotWithShape="1">
            <a:blip r:embed="rId2">
              <a:extLst>
                <a:ext uri="{28A0092B-C50C-407E-A947-70E740481C1C}">
                  <a14:useLocalDpi xmlns:a14="http://schemas.microsoft.com/office/drawing/2010/main" val="0"/>
                </a:ext>
              </a:extLst>
            </a:blip>
            <a:srcRect l="49189" t="4929" r="17385" b="7793"/>
            <a:stretch/>
          </p:blipFill>
          <p:spPr>
            <a:xfrm rot="5400000">
              <a:off x="4617812" y="614585"/>
              <a:ext cx="2484502" cy="9180131"/>
            </a:xfrm>
            <a:prstGeom prst="rect">
              <a:avLst/>
            </a:prstGeom>
          </p:spPr>
        </p:pic>
        <p:pic>
          <p:nvPicPr>
            <p:cNvPr id="8" name="図 7">
              <a:extLst>
                <a:ext uri="{FF2B5EF4-FFF2-40B4-BE49-F238E27FC236}">
                  <a16:creationId xmlns:a16="http://schemas.microsoft.com/office/drawing/2014/main" id="{DDE197D3-3E03-3644-86E3-451A3BB69112}"/>
                </a:ext>
              </a:extLst>
            </p:cNvPr>
            <p:cNvPicPr>
              <a:picLocks noChangeAspect="1"/>
            </p:cNvPicPr>
            <p:nvPr/>
          </p:nvPicPr>
          <p:blipFill rotWithShape="1">
            <a:blip r:embed="rId3">
              <a:extLst>
                <a:ext uri="{28A0092B-C50C-407E-A947-70E740481C1C}">
                  <a14:useLocalDpi xmlns:a14="http://schemas.microsoft.com/office/drawing/2010/main" val="0"/>
                </a:ext>
              </a:extLst>
            </a:blip>
            <a:srcRect l="7474" t="4350" r="59100" b="8371"/>
            <a:stretch/>
          </p:blipFill>
          <p:spPr>
            <a:xfrm rot="5400000">
              <a:off x="4651678" y="-2127151"/>
              <a:ext cx="2484502" cy="9180131"/>
            </a:xfrm>
            <a:prstGeom prst="rect">
              <a:avLst/>
            </a:prstGeom>
          </p:spPr>
        </p:pic>
      </p:grpSp>
      <p:sp>
        <p:nvSpPr>
          <p:cNvPr id="11" name="テキスト ボックス 10">
            <a:extLst>
              <a:ext uri="{FF2B5EF4-FFF2-40B4-BE49-F238E27FC236}">
                <a16:creationId xmlns:a16="http://schemas.microsoft.com/office/drawing/2014/main" id="{AC94369F-D947-1F44-89E7-22B267874F9A}"/>
              </a:ext>
            </a:extLst>
          </p:cNvPr>
          <p:cNvSpPr txBox="1"/>
          <p:nvPr/>
        </p:nvSpPr>
        <p:spPr>
          <a:xfrm>
            <a:off x="5952072" y="6120756"/>
            <a:ext cx="6096000" cy="71917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1800" dirty="0">
                <a:latin typeface="Arial" panose="020B0604020202020204" pitchFamily="34" charset="0"/>
                <a:ea typeface="游ゴシック" panose="020B0400000000000000" pitchFamily="34" charset="-128"/>
                <a:cs typeface="Arial" panose="020B0604020202020204" pitchFamily="34" charset="0"/>
              </a:rPr>
              <a:t> 2m Temperature (colors, anomaly from ensemble mean)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1800" dirty="0">
                <a:latin typeface="Arial" panose="020B0604020202020204" pitchFamily="34" charset="0"/>
                <a:ea typeface="游ゴシック" panose="020B0400000000000000" pitchFamily="34" charset="-128"/>
                <a:cs typeface="Arial" panose="020B0604020202020204" pitchFamily="34" charset="0"/>
              </a:rPr>
              <a:t>   10m U , V  (vectors, raw value)</a:t>
            </a:r>
            <a:endParaRPr lang="ja-JP" altLang="en-US"/>
          </a:p>
        </p:txBody>
      </p:sp>
      <p:sp>
        <p:nvSpPr>
          <p:cNvPr id="13" name="テキスト ボックス 12">
            <a:extLst>
              <a:ext uri="{FF2B5EF4-FFF2-40B4-BE49-F238E27FC236}">
                <a16:creationId xmlns:a16="http://schemas.microsoft.com/office/drawing/2014/main" id="{9E9CC5AF-D602-1E40-9400-33B81DDECF84}"/>
              </a:ext>
            </a:extLst>
          </p:cNvPr>
          <p:cNvSpPr txBox="1"/>
          <p:nvPr/>
        </p:nvSpPr>
        <p:spPr>
          <a:xfrm>
            <a:off x="37888" y="997745"/>
            <a:ext cx="1524005"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2000" dirty="0">
                <a:latin typeface="Arial" panose="020B0604020202020204" pitchFamily="34" charset="0"/>
                <a:ea typeface="游ゴシック" panose="020B0400000000000000" pitchFamily="34" charset="-128"/>
                <a:cs typeface="Arial" panose="020B0604020202020204" pitchFamily="34" charset="0"/>
              </a:rPr>
              <a:t>Model A</a:t>
            </a:r>
          </a:p>
        </p:txBody>
      </p:sp>
      <p:sp>
        <p:nvSpPr>
          <p:cNvPr id="16" name="テキスト ボックス 15">
            <a:extLst>
              <a:ext uri="{FF2B5EF4-FFF2-40B4-BE49-F238E27FC236}">
                <a16:creationId xmlns:a16="http://schemas.microsoft.com/office/drawing/2014/main" id="{2F135D87-50FD-804A-BE79-14920AB31B49}"/>
              </a:ext>
            </a:extLst>
          </p:cNvPr>
          <p:cNvSpPr txBox="1"/>
          <p:nvPr/>
        </p:nvSpPr>
        <p:spPr>
          <a:xfrm>
            <a:off x="37890" y="3842524"/>
            <a:ext cx="1524005"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2000" dirty="0">
                <a:latin typeface="Arial" panose="020B0604020202020204" pitchFamily="34" charset="0"/>
                <a:ea typeface="游ゴシック" panose="020B0400000000000000" pitchFamily="34" charset="-128"/>
                <a:cs typeface="Arial" panose="020B0604020202020204" pitchFamily="34" charset="0"/>
              </a:rPr>
              <a:t>Model C</a:t>
            </a:r>
          </a:p>
        </p:txBody>
      </p:sp>
      <p:sp>
        <p:nvSpPr>
          <p:cNvPr id="17" name="テキスト ボックス 16">
            <a:extLst>
              <a:ext uri="{FF2B5EF4-FFF2-40B4-BE49-F238E27FC236}">
                <a16:creationId xmlns:a16="http://schemas.microsoft.com/office/drawing/2014/main" id="{B4E94B58-FEB2-D74D-AFEE-0BD00B22388B}"/>
              </a:ext>
            </a:extLst>
          </p:cNvPr>
          <p:cNvSpPr txBox="1"/>
          <p:nvPr/>
        </p:nvSpPr>
        <p:spPr>
          <a:xfrm>
            <a:off x="10693398" y="945535"/>
            <a:ext cx="1524005"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2000" dirty="0">
                <a:latin typeface="Arial" panose="020B0604020202020204" pitchFamily="34" charset="0"/>
                <a:ea typeface="游ゴシック" panose="020B0400000000000000" pitchFamily="34" charset="-128"/>
                <a:cs typeface="Arial" panose="020B0604020202020204" pitchFamily="34" charset="0"/>
              </a:rPr>
              <a:t>Model B</a:t>
            </a:r>
          </a:p>
        </p:txBody>
      </p:sp>
      <p:sp>
        <p:nvSpPr>
          <p:cNvPr id="18" name="テキスト ボックス 17">
            <a:extLst>
              <a:ext uri="{FF2B5EF4-FFF2-40B4-BE49-F238E27FC236}">
                <a16:creationId xmlns:a16="http://schemas.microsoft.com/office/drawing/2014/main" id="{E85EDB05-72DE-CE4D-BBAE-39F4390B5E5D}"/>
              </a:ext>
            </a:extLst>
          </p:cNvPr>
          <p:cNvSpPr txBox="1"/>
          <p:nvPr/>
        </p:nvSpPr>
        <p:spPr>
          <a:xfrm>
            <a:off x="10778066" y="3891910"/>
            <a:ext cx="1524005"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2000" dirty="0">
                <a:latin typeface="Arial" panose="020B0604020202020204" pitchFamily="34" charset="0"/>
                <a:ea typeface="游ゴシック" panose="020B0400000000000000" pitchFamily="34" charset="-128"/>
                <a:cs typeface="Arial" panose="020B0604020202020204" pitchFamily="34" charset="0"/>
              </a:rPr>
              <a:t>Model D</a:t>
            </a:r>
          </a:p>
        </p:txBody>
      </p:sp>
      <p:sp>
        <p:nvSpPr>
          <p:cNvPr id="20" name="テキスト ボックス 19">
            <a:extLst>
              <a:ext uri="{FF2B5EF4-FFF2-40B4-BE49-F238E27FC236}">
                <a16:creationId xmlns:a16="http://schemas.microsoft.com/office/drawing/2014/main" id="{BBEDA31C-9AA1-1A4A-B3BC-10A4A925E4B3}"/>
              </a:ext>
            </a:extLst>
          </p:cNvPr>
          <p:cNvSpPr txBox="1"/>
          <p:nvPr/>
        </p:nvSpPr>
        <p:spPr>
          <a:xfrm>
            <a:off x="5281329" y="6438552"/>
            <a:ext cx="620926"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[K]</a:t>
            </a:r>
            <a:endParaRPr lang="ja-JP" altLang="en-US"/>
          </a:p>
        </p:txBody>
      </p:sp>
    </p:spTree>
    <p:extLst>
      <p:ext uri="{BB962C8B-B14F-4D97-AF65-F5344CB8AC3E}">
        <p14:creationId xmlns:p14="http://schemas.microsoft.com/office/powerpoint/2010/main" val="3268380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2B5F787-2019-AB43-A02D-10C3BA4BBB41}"/>
              </a:ext>
            </a:extLst>
          </p:cNvPr>
          <p:cNvSpPr txBox="1"/>
          <p:nvPr/>
        </p:nvSpPr>
        <p:spPr>
          <a:xfrm>
            <a:off x="406395" y="50799"/>
            <a:ext cx="10049938"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2800" dirty="0">
                <a:latin typeface="Arial" panose="020B0604020202020204" pitchFamily="34" charset="0"/>
                <a:ea typeface="游ゴシック" panose="020B0400000000000000" pitchFamily="34" charset="-128"/>
                <a:cs typeface="Arial" panose="020B0604020202020204" pitchFamily="34" charset="0"/>
              </a:rPr>
              <a:t>Madden-Julian Oscillation (MJO) </a:t>
            </a:r>
          </a:p>
        </p:txBody>
      </p:sp>
      <p:pic>
        <p:nvPicPr>
          <p:cNvPr id="6146" name="Picture 2">
            <a:extLst>
              <a:ext uri="{FF2B5EF4-FFF2-40B4-BE49-F238E27FC236}">
                <a16:creationId xmlns:a16="http://schemas.microsoft.com/office/drawing/2014/main" id="{FBB3403B-CAC0-3448-AB97-E30C790AEB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36" t="9431" r="82639" b="63471"/>
          <a:stretch/>
        </p:blipFill>
        <p:spPr bwMode="auto">
          <a:xfrm>
            <a:off x="1100668" y="898350"/>
            <a:ext cx="3986628" cy="497751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0ECDF1C6-06FD-2A46-B0E0-AD34921EDBB2}"/>
              </a:ext>
            </a:extLst>
          </p:cNvPr>
          <p:cNvSpPr txBox="1"/>
          <p:nvPr/>
        </p:nvSpPr>
        <p:spPr>
          <a:xfrm>
            <a:off x="224360" y="1238826"/>
            <a:ext cx="1299639"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Jan 20</a:t>
            </a:r>
            <a:endParaRPr lang="ja-JP" altLang="en-US"/>
          </a:p>
        </p:txBody>
      </p:sp>
      <p:sp>
        <p:nvSpPr>
          <p:cNvPr id="7" name="テキスト ボックス 6">
            <a:extLst>
              <a:ext uri="{FF2B5EF4-FFF2-40B4-BE49-F238E27FC236}">
                <a16:creationId xmlns:a16="http://schemas.microsoft.com/office/drawing/2014/main" id="{7795ED19-F886-FD4F-AEFE-D35F4FD5613B}"/>
              </a:ext>
            </a:extLst>
          </p:cNvPr>
          <p:cNvSpPr txBox="1"/>
          <p:nvPr/>
        </p:nvSpPr>
        <p:spPr>
          <a:xfrm>
            <a:off x="224360" y="4896426"/>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Feb</a:t>
            </a:r>
            <a:r>
              <a:rPr lang="en-US" altLang="ja-JP" sz="1800" dirty="0">
                <a:latin typeface="Arial" panose="020B0604020202020204" pitchFamily="34" charset="0"/>
                <a:ea typeface="游ゴシック" panose="020B0400000000000000" pitchFamily="34" charset="-128"/>
                <a:cs typeface="Arial" panose="020B0604020202020204" pitchFamily="34" charset="0"/>
              </a:rPr>
              <a:t> 28</a:t>
            </a:r>
            <a:endParaRPr lang="ja-JP" altLang="en-US"/>
          </a:p>
        </p:txBody>
      </p:sp>
      <p:pic>
        <p:nvPicPr>
          <p:cNvPr id="21" name="図 20">
            <a:extLst>
              <a:ext uri="{FF2B5EF4-FFF2-40B4-BE49-F238E27FC236}">
                <a16:creationId xmlns:a16="http://schemas.microsoft.com/office/drawing/2014/main" id="{F635B24B-81ED-C341-801B-80883CCE07D7}"/>
              </a:ext>
            </a:extLst>
          </p:cNvPr>
          <p:cNvPicPr>
            <a:picLocks noChangeAspect="1"/>
          </p:cNvPicPr>
          <p:nvPr/>
        </p:nvPicPr>
        <p:blipFill>
          <a:blip r:embed="rId3"/>
          <a:stretch>
            <a:fillRect/>
          </a:stretch>
        </p:blipFill>
        <p:spPr>
          <a:xfrm>
            <a:off x="5963604" y="633841"/>
            <a:ext cx="5830014" cy="5590318"/>
          </a:xfrm>
          <a:prstGeom prst="rect">
            <a:avLst/>
          </a:prstGeom>
        </p:spPr>
      </p:pic>
      <p:sp>
        <p:nvSpPr>
          <p:cNvPr id="22" name="テキスト ボックス 21">
            <a:extLst>
              <a:ext uri="{FF2B5EF4-FFF2-40B4-BE49-F238E27FC236}">
                <a16:creationId xmlns:a16="http://schemas.microsoft.com/office/drawing/2014/main" id="{13D9C24D-6D5B-2341-96DF-08C4A8EA7477}"/>
              </a:ext>
            </a:extLst>
          </p:cNvPr>
          <p:cNvSpPr txBox="1"/>
          <p:nvPr/>
        </p:nvSpPr>
        <p:spPr>
          <a:xfrm>
            <a:off x="7636946" y="419802"/>
            <a:ext cx="3986629"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MJO INDEX (real time)</a:t>
            </a:r>
            <a:endParaRPr lang="ja-JP" altLang="en-US"/>
          </a:p>
        </p:txBody>
      </p:sp>
      <p:sp>
        <p:nvSpPr>
          <p:cNvPr id="23" name="テキスト ボックス 22">
            <a:extLst>
              <a:ext uri="{FF2B5EF4-FFF2-40B4-BE49-F238E27FC236}">
                <a16:creationId xmlns:a16="http://schemas.microsoft.com/office/drawing/2014/main" id="{6E5150EE-1E44-E740-B93A-FAE0C0C9D072}"/>
              </a:ext>
            </a:extLst>
          </p:cNvPr>
          <p:cNvSpPr txBox="1"/>
          <p:nvPr/>
        </p:nvSpPr>
        <p:spPr>
          <a:xfrm>
            <a:off x="7561043" y="1432575"/>
            <a:ext cx="1299639"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Jan 20</a:t>
            </a:r>
            <a:endParaRPr lang="ja-JP" altLang="en-US"/>
          </a:p>
        </p:txBody>
      </p:sp>
      <p:sp>
        <p:nvSpPr>
          <p:cNvPr id="24" name="テキスト ボックス 23">
            <a:extLst>
              <a:ext uri="{FF2B5EF4-FFF2-40B4-BE49-F238E27FC236}">
                <a16:creationId xmlns:a16="http://schemas.microsoft.com/office/drawing/2014/main" id="{6D6D8DCF-E078-F24C-A344-E97E0F29E3DC}"/>
              </a:ext>
            </a:extLst>
          </p:cNvPr>
          <p:cNvSpPr txBox="1"/>
          <p:nvPr/>
        </p:nvSpPr>
        <p:spPr>
          <a:xfrm>
            <a:off x="7662325" y="4516005"/>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Feb</a:t>
            </a:r>
            <a:r>
              <a:rPr lang="en-US" altLang="ja-JP" sz="1800" dirty="0">
                <a:latin typeface="Arial" panose="020B0604020202020204" pitchFamily="34" charset="0"/>
                <a:ea typeface="游ゴシック" panose="020B0400000000000000" pitchFamily="34" charset="-128"/>
                <a:cs typeface="Arial" panose="020B0604020202020204" pitchFamily="34" charset="0"/>
              </a:rPr>
              <a:t> 28</a:t>
            </a:r>
            <a:endParaRPr lang="ja-JP" altLang="en-US"/>
          </a:p>
        </p:txBody>
      </p:sp>
      <p:cxnSp>
        <p:nvCxnSpPr>
          <p:cNvPr id="25" name="直線コネクタ 24">
            <a:extLst>
              <a:ext uri="{FF2B5EF4-FFF2-40B4-BE49-F238E27FC236}">
                <a16:creationId xmlns:a16="http://schemas.microsoft.com/office/drawing/2014/main" id="{77BD9E01-DBB9-AB43-9C99-1A1A4F396FB3}"/>
              </a:ext>
            </a:extLst>
          </p:cNvPr>
          <p:cNvCxnSpPr>
            <a:cxnSpLocks/>
          </p:cNvCxnSpPr>
          <p:nvPr/>
        </p:nvCxnSpPr>
        <p:spPr>
          <a:xfrm flipV="1">
            <a:off x="8241887" y="3375162"/>
            <a:ext cx="717177" cy="1115904"/>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F33050D-44B5-524D-9464-CA413DF8F531}"/>
              </a:ext>
            </a:extLst>
          </p:cNvPr>
          <p:cNvCxnSpPr>
            <a:cxnSpLocks/>
          </p:cNvCxnSpPr>
          <p:nvPr/>
        </p:nvCxnSpPr>
        <p:spPr>
          <a:xfrm flipH="1" flipV="1">
            <a:off x="8080522" y="1682625"/>
            <a:ext cx="573742" cy="429714"/>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AECA110D-C563-1E43-922C-C0578F55D983}"/>
              </a:ext>
            </a:extLst>
          </p:cNvPr>
          <p:cNvSpPr txBox="1"/>
          <p:nvPr/>
        </p:nvSpPr>
        <p:spPr>
          <a:xfrm>
            <a:off x="9915788" y="6006353"/>
            <a:ext cx="1707787" cy="5909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3600" dirty="0">
                <a:latin typeface="Arial" panose="020B0604020202020204" pitchFamily="34" charset="0"/>
                <a:ea typeface="游ゴシック" panose="020B0400000000000000" pitchFamily="34" charset="-128"/>
                <a:cs typeface="Arial" panose="020B0604020202020204" pitchFamily="34" charset="0"/>
              </a:rPr>
              <a:t>MJO? </a:t>
            </a:r>
          </a:p>
        </p:txBody>
      </p:sp>
    </p:spTree>
    <p:extLst>
      <p:ext uri="{BB962C8B-B14F-4D97-AF65-F5344CB8AC3E}">
        <p14:creationId xmlns:p14="http://schemas.microsoft.com/office/powerpoint/2010/main" val="1215029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57E29CA-2082-6048-8251-07B7F438E689}"/>
              </a:ext>
            </a:extLst>
          </p:cNvPr>
          <p:cNvPicPr>
            <a:picLocks noChangeAspect="1"/>
          </p:cNvPicPr>
          <p:nvPr/>
        </p:nvPicPr>
        <p:blipFill rotWithShape="1">
          <a:blip r:embed="rId2"/>
          <a:srcRect l="9504" t="2990" r="12628" b="966"/>
          <a:stretch/>
        </p:blipFill>
        <p:spPr>
          <a:xfrm>
            <a:off x="6743053" y="1354479"/>
            <a:ext cx="5364688" cy="4673366"/>
          </a:xfrm>
          <a:prstGeom prst="rect">
            <a:avLst/>
          </a:prstGeom>
        </p:spPr>
      </p:pic>
      <p:sp>
        <p:nvSpPr>
          <p:cNvPr id="5" name="テキスト ボックス 4">
            <a:extLst>
              <a:ext uri="{FF2B5EF4-FFF2-40B4-BE49-F238E27FC236}">
                <a16:creationId xmlns:a16="http://schemas.microsoft.com/office/drawing/2014/main" id="{E996C0AA-E0E7-1F40-A511-D818EAAB4002}"/>
              </a:ext>
            </a:extLst>
          </p:cNvPr>
          <p:cNvSpPr txBox="1"/>
          <p:nvPr/>
        </p:nvSpPr>
        <p:spPr>
          <a:xfrm>
            <a:off x="9306160" y="1778574"/>
            <a:ext cx="1299639"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Jan 20</a:t>
            </a:r>
            <a:endParaRPr lang="ja-JP" altLang="en-US"/>
          </a:p>
        </p:txBody>
      </p:sp>
      <p:sp>
        <p:nvSpPr>
          <p:cNvPr id="6" name="テキスト ボックス 5">
            <a:extLst>
              <a:ext uri="{FF2B5EF4-FFF2-40B4-BE49-F238E27FC236}">
                <a16:creationId xmlns:a16="http://schemas.microsoft.com/office/drawing/2014/main" id="{5C193DB2-BDB1-8349-A77C-58A2BD764645}"/>
              </a:ext>
            </a:extLst>
          </p:cNvPr>
          <p:cNvSpPr txBox="1"/>
          <p:nvPr/>
        </p:nvSpPr>
        <p:spPr>
          <a:xfrm>
            <a:off x="9306161" y="3583182"/>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Feb</a:t>
            </a:r>
            <a:r>
              <a:rPr lang="en-US" altLang="ja-JP" sz="1800" dirty="0">
                <a:latin typeface="Arial" panose="020B0604020202020204" pitchFamily="34" charset="0"/>
                <a:ea typeface="游ゴシック" panose="020B0400000000000000" pitchFamily="34" charset="-128"/>
                <a:cs typeface="Arial" panose="020B0604020202020204" pitchFamily="34" charset="0"/>
              </a:rPr>
              <a:t> 28</a:t>
            </a:r>
            <a:endParaRPr lang="ja-JP" altLang="en-US"/>
          </a:p>
        </p:txBody>
      </p:sp>
      <p:sp>
        <p:nvSpPr>
          <p:cNvPr id="7" name="テキスト ボックス 6">
            <a:extLst>
              <a:ext uri="{FF2B5EF4-FFF2-40B4-BE49-F238E27FC236}">
                <a16:creationId xmlns:a16="http://schemas.microsoft.com/office/drawing/2014/main" id="{4B8CB69C-005F-8B4B-B0F5-87E690A85FB4}"/>
              </a:ext>
            </a:extLst>
          </p:cNvPr>
          <p:cNvSpPr txBox="1"/>
          <p:nvPr/>
        </p:nvSpPr>
        <p:spPr>
          <a:xfrm>
            <a:off x="6342733" y="397679"/>
            <a:ext cx="6257364" cy="830997"/>
          </a:xfrm>
          <a:prstGeom prst="rect">
            <a:avLst/>
          </a:prstGeom>
          <a:noFill/>
        </p:spPr>
        <p:txBody>
          <a:bodyPr wrap="square">
            <a:spAutoFit/>
          </a:bodyPr>
          <a:lstStyle/>
          <a:p>
            <a:pPr algn="ctr"/>
            <a:r>
              <a:rPr lang="en-US" altLang="ja-JP" sz="2400" dirty="0">
                <a:latin typeface="Arial" panose="020B0604020202020204" pitchFamily="34" charset="0"/>
                <a:ea typeface="游ゴシック" panose="020B0400000000000000" pitchFamily="34" charset="-128"/>
                <a:cs typeface="Arial" panose="020B0604020202020204" pitchFamily="34" charset="0"/>
              </a:rPr>
              <a:t>MJO INDEX </a:t>
            </a:r>
            <a:br>
              <a:rPr lang="en-US" altLang="ja-JP" sz="2400" dirty="0">
                <a:latin typeface="Arial" panose="020B0604020202020204" pitchFamily="34" charset="0"/>
                <a:ea typeface="游ゴシック" panose="020B0400000000000000" pitchFamily="34" charset="-128"/>
                <a:cs typeface="Arial" panose="020B0604020202020204" pitchFamily="34" charset="0"/>
              </a:rPr>
            </a:br>
            <a:r>
              <a:rPr lang="en-US" altLang="ja-JP" sz="2400" dirty="0">
                <a:latin typeface="Arial" panose="020B0604020202020204" pitchFamily="34" charset="0"/>
                <a:ea typeface="游ゴシック" panose="020B0400000000000000" pitchFamily="34" charset="-128"/>
                <a:cs typeface="Arial" panose="020B0604020202020204" pitchFamily="34" charset="0"/>
              </a:rPr>
              <a:t>(filtered with data after Feb 28 included)</a:t>
            </a:r>
            <a:endParaRPr lang="ja-JP" altLang="en-US" sz="2400"/>
          </a:p>
        </p:txBody>
      </p:sp>
      <p:pic>
        <p:nvPicPr>
          <p:cNvPr id="8" name="図 7">
            <a:extLst>
              <a:ext uri="{FF2B5EF4-FFF2-40B4-BE49-F238E27FC236}">
                <a16:creationId xmlns:a16="http://schemas.microsoft.com/office/drawing/2014/main" id="{182B7728-1BAD-6F4D-828D-478206EBA86F}"/>
              </a:ext>
            </a:extLst>
          </p:cNvPr>
          <p:cNvPicPr>
            <a:picLocks noChangeAspect="1"/>
          </p:cNvPicPr>
          <p:nvPr/>
        </p:nvPicPr>
        <p:blipFill>
          <a:blip r:embed="rId3"/>
          <a:stretch>
            <a:fillRect/>
          </a:stretch>
        </p:blipFill>
        <p:spPr>
          <a:xfrm>
            <a:off x="19255" y="849968"/>
            <a:ext cx="5830014" cy="5590318"/>
          </a:xfrm>
          <a:prstGeom prst="rect">
            <a:avLst/>
          </a:prstGeom>
        </p:spPr>
      </p:pic>
      <p:sp>
        <p:nvSpPr>
          <p:cNvPr id="9" name="テキスト ボックス 8">
            <a:extLst>
              <a:ext uri="{FF2B5EF4-FFF2-40B4-BE49-F238E27FC236}">
                <a16:creationId xmlns:a16="http://schemas.microsoft.com/office/drawing/2014/main" id="{7CFEE5F2-C1EC-124E-A59A-1BEE1AB3FA8A}"/>
              </a:ext>
            </a:extLst>
          </p:cNvPr>
          <p:cNvSpPr txBox="1"/>
          <p:nvPr/>
        </p:nvSpPr>
        <p:spPr>
          <a:xfrm>
            <a:off x="1021400" y="455052"/>
            <a:ext cx="3986629"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MJO INDEX (real time)</a:t>
            </a:r>
            <a:endParaRPr lang="ja-JP" altLang="en-US" sz="2400"/>
          </a:p>
        </p:txBody>
      </p:sp>
      <p:sp>
        <p:nvSpPr>
          <p:cNvPr id="10" name="テキスト ボックス 9">
            <a:extLst>
              <a:ext uri="{FF2B5EF4-FFF2-40B4-BE49-F238E27FC236}">
                <a16:creationId xmlns:a16="http://schemas.microsoft.com/office/drawing/2014/main" id="{D95F1A25-B148-0B42-9D50-E26C09B14FBE}"/>
              </a:ext>
            </a:extLst>
          </p:cNvPr>
          <p:cNvSpPr txBox="1"/>
          <p:nvPr/>
        </p:nvSpPr>
        <p:spPr>
          <a:xfrm>
            <a:off x="1616694" y="1648702"/>
            <a:ext cx="1299639"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Jan 20</a:t>
            </a:r>
            <a:endParaRPr lang="ja-JP" altLang="en-US"/>
          </a:p>
        </p:txBody>
      </p:sp>
      <p:sp>
        <p:nvSpPr>
          <p:cNvPr id="11" name="テキスト ボックス 10">
            <a:extLst>
              <a:ext uri="{FF2B5EF4-FFF2-40B4-BE49-F238E27FC236}">
                <a16:creationId xmlns:a16="http://schemas.microsoft.com/office/drawing/2014/main" id="{420E55FF-4FB2-8840-B1EA-3074A2AAB4C4}"/>
              </a:ext>
            </a:extLst>
          </p:cNvPr>
          <p:cNvSpPr txBox="1"/>
          <p:nvPr/>
        </p:nvSpPr>
        <p:spPr>
          <a:xfrm>
            <a:off x="1717976" y="4732132"/>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Feb</a:t>
            </a:r>
            <a:r>
              <a:rPr lang="en-US" altLang="ja-JP" sz="1800" dirty="0">
                <a:latin typeface="Arial" panose="020B0604020202020204" pitchFamily="34" charset="0"/>
                <a:ea typeface="游ゴシック" panose="020B0400000000000000" pitchFamily="34" charset="-128"/>
                <a:cs typeface="Arial" panose="020B0604020202020204" pitchFamily="34" charset="0"/>
              </a:rPr>
              <a:t> 28</a:t>
            </a:r>
            <a:endParaRPr lang="ja-JP" altLang="en-US"/>
          </a:p>
        </p:txBody>
      </p:sp>
      <p:cxnSp>
        <p:nvCxnSpPr>
          <p:cNvPr id="12" name="直線コネクタ 11">
            <a:extLst>
              <a:ext uri="{FF2B5EF4-FFF2-40B4-BE49-F238E27FC236}">
                <a16:creationId xmlns:a16="http://schemas.microsoft.com/office/drawing/2014/main" id="{714CF7B9-905D-E047-803B-E2B5B358FC6A}"/>
              </a:ext>
            </a:extLst>
          </p:cNvPr>
          <p:cNvCxnSpPr>
            <a:cxnSpLocks/>
          </p:cNvCxnSpPr>
          <p:nvPr/>
        </p:nvCxnSpPr>
        <p:spPr>
          <a:xfrm flipV="1">
            <a:off x="2297538" y="3591289"/>
            <a:ext cx="717177" cy="1115904"/>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862F8C35-FAD6-604B-85D4-2CECC835F5D4}"/>
              </a:ext>
            </a:extLst>
          </p:cNvPr>
          <p:cNvCxnSpPr>
            <a:cxnSpLocks/>
          </p:cNvCxnSpPr>
          <p:nvPr/>
        </p:nvCxnSpPr>
        <p:spPr>
          <a:xfrm flipH="1" flipV="1">
            <a:off x="2136173" y="1898752"/>
            <a:ext cx="573742" cy="429714"/>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15" name="Picture 5" descr="A person smiling at the camera&#10;&#10;Description automatically generated with low confidence">
            <a:extLst>
              <a:ext uri="{FF2B5EF4-FFF2-40B4-BE49-F238E27FC236}">
                <a16:creationId xmlns:a16="http://schemas.microsoft.com/office/drawing/2014/main" id="{3744BC6A-1759-F248-A2C9-8CE6DC78F8F5}"/>
              </a:ext>
            </a:extLst>
          </p:cNvPr>
          <p:cNvPicPr>
            <a:picLocks noChangeAspect="1"/>
          </p:cNvPicPr>
          <p:nvPr/>
        </p:nvPicPr>
        <p:blipFill>
          <a:blip r:embed="rId4"/>
          <a:stretch>
            <a:fillRect/>
          </a:stretch>
        </p:blipFill>
        <p:spPr>
          <a:xfrm>
            <a:off x="5467250" y="4145147"/>
            <a:ext cx="1508512" cy="1647048"/>
          </a:xfrm>
          <a:prstGeom prst="ellipse">
            <a:avLst/>
          </a:prstGeom>
        </p:spPr>
      </p:pic>
      <p:sp>
        <p:nvSpPr>
          <p:cNvPr id="16" name="テキスト ボックス 15">
            <a:extLst>
              <a:ext uri="{FF2B5EF4-FFF2-40B4-BE49-F238E27FC236}">
                <a16:creationId xmlns:a16="http://schemas.microsoft.com/office/drawing/2014/main" id="{6FFB895F-912C-A440-93F4-B97D7D7E46DB}"/>
              </a:ext>
            </a:extLst>
          </p:cNvPr>
          <p:cNvSpPr txBox="1"/>
          <p:nvPr/>
        </p:nvSpPr>
        <p:spPr>
          <a:xfrm>
            <a:off x="7717610" y="6025922"/>
            <a:ext cx="1707787" cy="5909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3600" dirty="0">
                <a:latin typeface="Arial" panose="020B0604020202020204" pitchFamily="34" charset="0"/>
                <a:ea typeface="游ゴシック" panose="020B0400000000000000" pitchFamily="34" charset="-128"/>
                <a:cs typeface="Arial" panose="020B0604020202020204" pitchFamily="34" charset="0"/>
              </a:rPr>
              <a:t>MJO ! </a:t>
            </a:r>
          </a:p>
        </p:txBody>
      </p:sp>
      <p:sp>
        <p:nvSpPr>
          <p:cNvPr id="17" name="テキスト ボックス 16">
            <a:extLst>
              <a:ext uri="{FF2B5EF4-FFF2-40B4-BE49-F238E27FC236}">
                <a16:creationId xmlns:a16="http://schemas.microsoft.com/office/drawing/2014/main" id="{AD51D3FF-537C-3F40-B7E5-27DD24F62611}"/>
              </a:ext>
            </a:extLst>
          </p:cNvPr>
          <p:cNvSpPr txBox="1"/>
          <p:nvPr/>
        </p:nvSpPr>
        <p:spPr>
          <a:xfrm>
            <a:off x="5235117" y="5792195"/>
            <a:ext cx="2215232" cy="923330"/>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Tamaki Suematsu</a:t>
            </a:r>
          </a:p>
          <a:p>
            <a:r>
              <a:rPr lang="en-US" altLang="ja-JP" dirty="0">
                <a:latin typeface="Arial" panose="020B0604020202020204" pitchFamily="34" charset="0"/>
                <a:ea typeface="游ゴシック" panose="020B0400000000000000" pitchFamily="34" charset="-128"/>
                <a:cs typeface="Arial" panose="020B0604020202020204" pitchFamily="34" charset="0"/>
              </a:rPr>
              <a:t>U. Tokyo </a:t>
            </a:r>
            <a:r>
              <a:rPr lang="ja-JP" altLang="en-US">
                <a:latin typeface="Arial" panose="020B0604020202020204" pitchFamily="34" charset="0"/>
                <a:ea typeface="游ゴシック" panose="020B0400000000000000" pitchFamily="34" charset="-128"/>
                <a:cs typeface="Arial" panose="020B0604020202020204" pitchFamily="34" charset="0"/>
              </a:rPr>
              <a:t>→</a:t>
            </a:r>
            <a:r>
              <a:rPr lang="en-US" altLang="ja-JP" dirty="0">
                <a:latin typeface="Arial" panose="020B0604020202020204" pitchFamily="34" charset="0"/>
                <a:ea typeface="游ゴシック" panose="020B0400000000000000" pitchFamily="34" charset="-128"/>
                <a:cs typeface="Arial" panose="020B0604020202020204" pitchFamily="34" charset="0"/>
              </a:rPr>
              <a:t>  RIKEN</a:t>
            </a:r>
          </a:p>
          <a:p>
            <a:r>
              <a:rPr lang="en-US" altLang="ja-JP" dirty="0">
                <a:latin typeface="Arial" panose="020B0604020202020204" pitchFamily="34" charset="0"/>
                <a:ea typeface="游ゴシック" panose="020B0400000000000000" pitchFamily="34" charset="-128"/>
                <a:cs typeface="Arial" panose="020B0604020202020204" pitchFamily="34" charset="0"/>
              </a:rPr>
              <a:t>now visiting MPI</a:t>
            </a:r>
            <a:endParaRPr lang="ja-JP" altLang="en-US"/>
          </a:p>
        </p:txBody>
      </p:sp>
      <p:cxnSp>
        <p:nvCxnSpPr>
          <p:cNvPr id="19" name="直線矢印コネクタ 18">
            <a:extLst>
              <a:ext uri="{FF2B5EF4-FFF2-40B4-BE49-F238E27FC236}">
                <a16:creationId xmlns:a16="http://schemas.microsoft.com/office/drawing/2014/main" id="{607A4640-AC02-D049-9DCA-F980AF998B96}"/>
              </a:ext>
            </a:extLst>
          </p:cNvPr>
          <p:cNvCxnSpPr>
            <a:cxnSpLocks/>
          </p:cNvCxnSpPr>
          <p:nvPr/>
        </p:nvCxnSpPr>
        <p:spPr>
          <a:xfrm>
            <a:off x="5219750" y="2994212"/>
            <a:ext cx="1756012" cy="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987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17154537-1320-6949-A531-63521F02D0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618"/>
          <a:stretch/>
        </p:blipFill>
        <p:spPr bwMode="auto">
          <a:xfrm>
            <a:off x="484105" y="-286864"/>
            <a:ext cx="9179859" cy="712816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CC986EB4-A551-3845-850B-20DC4A20D0B7}"/>
              </a:ext>
            </a:extLst>
          </p:cNvPr>
          <p:cNvSpPr txBox="1"/>
          <p:nvPr/>
        </p:nvSpPr>
        <p:spPr>
          <a:xfrm>
            <a:off x="116690" y="405185"/>
            <a:ext cx="1299639"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Jan 20</a:t>
            </a:r>
            <a:endParaRPr lang="ja-JP" altLang="en-US"/>
          </a:p>
        </p:txBody>
      </p:sp>
      <p:sp>
        <p:nvSpPr>
          <p:cNvPr id="6" name="テキスト ボックス 5">
            <a:extLst>
              <a:ext uri="{FF2B5EF4-FFF2-40B4-BE49-F238E27FC236}">
                <a16:creationId xmlns:a16="http://schemas.microsoft.com/office/drawing/2014/main" id="{0084A56C-A30F-7048-B4B8-4F1873E00C92}"/>
              </a:ext>
            </a:extLst>
          </p:cNvPr>
          <p:cNvSpPr txBox="1"/>
          <p:nvPr/>
        </p:nvSpPr>
        <p:spPr>
          <a:xfrm>
            <a:off x="116690" y="1904548"/>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Feb</a:t>
            </a:r>
            <a:r>
              <a:rPr lang="en-US" altLang="ja-JP" sz="1800" dirty="0">
                <a:latin typeface="Arial" panose="020B0604020202020204" pitchFamily="34" charset="0"/>
                <a:ea typeface="游ゴシック" panose="020B0400000000000000" pitchFamily="34" charset="-128"/>
                <a:cs typeface="Arial" panose="020B0604020202020204" pitchFamily="34" charset="0"/>
              </a:rPr>
              <a:t> 28</a:t>
            </a:r>
            <a:endParaRPr lang="ja-JP" altLang="en-US"/>
          </a:p>
        </p:txBody>
      </p:sp>
      <p:sp>
        <p:nvSpPr>
          <p:cNvPr id="7" name="テキスト ボックス 6">
            <a:extLst>
              <a:ext uri="{FF2B5EF4-FFF2-40B4-BE49-F238E27FC236}">
                <a16:creationId xmlns:a16="http://schemas.microsoft.com/office/drawing/2014/main" id="{5303A2DC-66E2-8C48-9E7F-0DD341FFFA21}"/>
              </a:ext>
            </a:extLst>
          </p:cNvPr>
          <p:cNvSpPr txBox="1"/>
          <p:nvPr/>
        </p:nvSpPr>
        <p:spPr>
          <a:xfrm>
            <a:off x="116690" y="2414622"/>
            <a:ext cx="1299639"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Jan 20</a:t>
            </a:r>
            <a:endParaRPr lang="ja-JP" altLang="en-US"/>
          </a:p>
        </p:txBody>
      </p:sp>
      <p:sp>
        <p:nvSpPr>
          <p:cNvPr id="8" name="テキスト ボックス 7">
            <a:extLst>
              <a:ext uri="{FF2B5EF4-FFF2-40B4-BE49-F238E27FC236}">
                <a16:creationId xmlns:a16="http://schemas.microsoft.com/office/drawing/2014/main" id="{795C100D-AB09-4A47-AE3D-6381C0704297}"/>
              </a:ext>
            </a:extLst>
          </p:cNvPr>
          <p:cNvSpPr txBox="1"/>
          <p:nvPr/>
        </p:nvSpPr>
        <p:spPr>
          <a:xfrm>
            <a:off x="116690" y="3855991"/>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Feb</a:t>
            </a:r>
            <a:r>
              <a:rPr lang="en-US" altLang="ja-JP" sz="1800" dirty="0">
                <a:latin typeface="Arial" panose="020B0604020202020204" pitchFamily="34" charset="0"/>
                <a:ea typeface="游ゴシック" panose="020B0400000000000000" pitchFamily="34" charset="-128"/>
                <a:cs typeface="Arial" panose="020B0604020202020204" pitchFamily="34" charset="0"/>
              </a:rPr>
              <a:t> 28</a:t>
            </a:r>
            <a:endParaRPr lang="ja-JP" altLang="en-US"/>
          </a:p>
        </p:txBody>
      </p:sp>
      <p:sp>
        <p:nvSpPr>
          <p:cNvPr id="9" name="テキスト ボックス 8">
            <a:extLst>
              <a:ext uri="{FF2B5EF4-FFF2-40B4-BE49-F238E27FC236}">
                <a16:creationId xmlns:a16="http://schemas.microsoft.com/office/drawing/2014/main" id="{FFB5F41F-F8AE-8E4E-A3BC-3838FBC30399}"/>
              </a:ext>
            </a:extLst>
          </p:cNvPr>
          <p:cNvSpPr txBox="1"/>
          <p:nvPr/>
        </p:nvSpPr>
        <p:spPr>
          <a:xfrm>
            <a:off x="116690" y="4425869"/>
            <a:ext cx="1299639"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Jan 20</a:t>
            </a:r>
            <a:endParaRPr lang="ja-JP" altLang="en-US"/>
          </a:p>
        </p:txBody>
      </p:sp>
      <p:sp>
        <p:nvSpPr>
          <p:cNvPr id="10" name="テキスト ボックス 9">
            <a:extLst>
              <a:ext uri="{FF2B5EF4-FFF2-40B4-BE49-F238E27FC236}">
                <a16:creationId xmlns:a16="http://schemas.microsoft.com/office/drawing/2014/main" id="{E394834F-EDCA-294A-B72D-288E1BDD0783}"/>
              </a:ext>
            </a:extLst>
          </p:cNvPr>
          <p:cNvSpPr txBox="1"/>
          <p:nvPr/>
        </p:nvSpPr>
        <p:spPr>
          <a:xfrm>
            <a:off x="116690" y="5868832"/>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Feb</a:t>
            </a:r>
            <a:r>
              <a:rPr lang="en-US" altLang="ja-JP" sz="1800" dirty="0">
                <a:latin typeface="Arial" panose="020B0604020202020204" pitchFamily="34" charset="0"/>
                <a:ea typeface="游ゴシック" panose="020B0400000000000000" pitchFamily="34" charset="-128"/>
                <a:cs typeface="Arial" panose="020B0604020202020204" pitchFamily="34" charset="0"/>
              </a:rPr>
              <a:t> 28</a:t>
            </a:r>
            <a:endParaRPr lang="ja-JP" altLang="en-US"/>
          </a:p>
        </p:txBody>
      </p:sp>
      <p:sp>
        <p:nvSpPr>
          <p:cNvPr id="11" name="テキスト ボックス 10">
            <a:extLst>
              <a:ext uri="{FF2B5EF4-FFF2-40B4-BE49-F238E27FC236}">
                <a16:creationId xmlns:a16="http://schemas.microsoft.com/office/drawing/2014/main" id="{3673C6D6-07AB-354C-AC15-7903F3136596}"/>
              </a:ext>
            </a:extLst>
          </p:cNvPr>
          <p:cNvSpPr txBox="1"/>
          <p:nvPr/>
        </p:nvSpPr>
        <p:spPr>
          <a:xfrm>
            <a:off x="1595722" y="93113"/>
            <a:ext cx="1452282" cy="461665"/>
          </a:xfrm>
          <a:prstGeom prst="rect">
            <a:avLst/>
          </a:prstGeom>
          <a:solidFill>
            <a:schemeClr val="lt1"/>
          </a:solidFill>
        </p:spPr>
        <p:txBody>
          <a:bodyPr wrap="square">
            <a:spAutoFit/>
          </a:bodyPr>
          <a:lstStyle/>
          <a:p>
            <a:r>
              <a:rPr lang="en-US" altLang="ja-JP" sz="1200" dirty="0">
                <a:latin typeface="Arial" panose="020B0604020202020204" pitchFamily="34" charset="0"/>
                <a:ea typeface="游ゴシック" panose="020B0400000000000000" pitchFamily="34" charset="-128"/>
                <a:cs typeface="Arial" panose="020B0604020202020204" pitchFamily="34" charset="0"/>
              </a:rPr>
              <a:t>Observation</a:t>
            </a:r>
            <a:br>
              <a:rPr lang="en-US" altLang="ja-JP" sz="1200" dirty="0">
                <a:latin typeface="Arial" panose="020B0604020202020204" pitchFamily="34" charset="0"/>
                <a:ea typeface="游ゴシック" panose="020B0400000000000000" pitchFamily="34" charset="-128"/>
                <a:cs typeface="Arial" panose="020B0604020202020204" pitchFamily="34" charset="0"/>
              </a:rPr>
            </a:br>
            <a:r>
              <a:rPr lang="en-US" altLang="ja-JP" sz="1200" dirty="0">
                <a:latin typeface="Arial" panose="020B0604020202020204" pitchFamily="34" charset="0"/>
                <a:ea typeface="游ゴシック" panose="020B0400000000000000" pitchFamily="34" charset="-128"/>
                <a:cs typeface="Arial" panose="020B0604020202020204" pitchFamily="34" charset="0"/>
              </a:rPr>
              <a:t>(NOAA OLR)</a:t>
            </a:r>
            <a:endParaRPr lang="ja-JP" altLang="en-US" sz="1200"/>
          </a:p>
        </p:txBody>
      </p:sp>
      <p:sp>
        <p:nvSpPr>
          <p:cNvPr id="12" name="テキスト ボックス 11">
            <a:extLst>
              <a:ext uri="{FF2B5EF4-FFF2-40B4-BE49-F238E27FC236}">
                <a16:creationId xmlns:a16="http://schemas.microsoft.com/office/drawing/2014/main" id="{1043B069-30B5-434C-9216-FB230DF8B563}"/>
              </a:ext>
            </a:extLst>
          </p:cNvPr>
          <p:cNvSpPr txBox="1"/>
          <p:nvPr/>
        </p:nvSpPr>
        <p:spPr>
          <a:xfrm>
            <a:off x="3039025" y="281372"/>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13" name="テキスト ボックス 12">
            <a:extLst>
              <a:ext uri="{FF2B5EF4-FFF2-40B4-BE49-F238E27FC236}">
                <a16:creationId xmlns:a16="http://schemas.microsoft.com/office/drawing/2014/main" id="{7EFCD01C-C2F1-F641-8B86-B8B44B200D76}"/>
              </a:ext>
            </a:extLst>
          </p:cNvPr>
          <p:cNvSpPr txBox="1"/>
          <p:nvPr/>
        </p:nvSpPr>
        <p:spPr>
          <a:xfrm>
            <a:off x="6285632" y="285199"/>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14" name="テキスト ボックス 13">
            <a:extLst>
              <a:ext uri="{FF2B5EF4-FFF2-40B4-BE49-F238E27FC236}">
                <a16:creationId xmlns:a16="http://schemas.microsoft.com/office/drawing/2014/main" id="{0018F84B-8074-E742-8F4F-5E2DFFC59F08}"/>
              </a:ext>
            </a:extLst>
          </p:cNvPr>
          <p:cNvSpPr txBox="1"/>
          <p:nvPr/>
        </p:nvSpPr>
        <p:spPr>
          <a:xfrm>
            <a:off x="4635429" y="290334"/>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15" name="テキスト ボックス 14">
            <a:extLst>
              <a:ext uri="{FF2B5EF4-FFF2-40B4-BE49-F238E27FC236}">
                <a16:creationId xmlns:a16="http://schemas.microsoft.com/office/drawing/2014/main" id="{97707F28-7420-3749-B615-490A5A00AF15}"/>
              </a:ext>
            </a:extLst>
          </p:cNvPr>
          <p:cNvSpPr txBox="1"/>
          <p:nvPr/>
        </p:nvSpPr>
        <p:spPr>
          <a:xfrm>
            <a:off x="8050320" y="297980"/>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16" name="テキスト ボックス 15">
            <a:extLst>
              <a:ext uri="{FF2B5EF4-FFF2-40B4-BE49-F238E27FC236}">
                <a16:creationId xmlns:a16="http://schemas.microsoft.com/office/drawing/2014/main" id="{9DCE3E91-9002-354F-A115-FCBEBA1E7051}"/>
              </a:ext>
            </a:extLst>
          </p:cNvPr>
          <p:cNvSpPr txBox="1"/>
          <p:nvPr/>
        </p:nvSpPr>
        <p:spPr>
          <a:xfrm>
            <a:off x="3065922" y="2316343"/>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17" name="テキスト ボックス 16">
            <a:extLst>
              <a:ext uri="{FF2B5EF4-FFF2-40B4-BE49-F238E27FC236}">
                <a16:creationId xmlns:a16="http://schemas.microsoft.com/office/drawing/2014/main" id="{3D53A96C-8871-A447-BD8F-E92D0C45E405}"/>
              </a:ext>
            </a:extLst>
          </p:cNvPr>
          <p:cNvSpPr txBox="1"/>
          <p:nvPr/>
        </p:nvSpPr>
        <p:spPr>
          <a:xfrm>
            <a:off x="6312529" y="2320170"/>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18" name="テキスト ボックス 17">
            <a:extLst>
              <a:ext uri="{FF2B5EF4-FFF2-40B4-BE49-F238E27FC236}">
                <a16:creationId xmlns:a16="http://schemas.microsoft.com/office/drawing/2014/main" id="{C8D46B69-27FB-1445-A34C-D5C92C44C775}"/>
              </a:ext>
            </a:extLst>
          </p:cNvPr>
          <p:cNvSpPr txBox="1"/>
          <p:nvPr/>
        </p:nvSpPr>
        <p:spPr>
          <a:xfrm>
            <a:off x="4662326" y="2325305"/>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19" name="テキスト ボックス 18">
            <a:extLst>
              <a:ext uri="{FF2B5EF4-FFF2-40B4-BE49-F238E27FC236}">
                <a16:creationId xmlns:a16="http://schemas.microsoft.com/office/drawing/2014/main" id="{B9A3CB97-9779-144B-95DA-7A1D20C03450}"/>
              </a:ext>
            </a:extLst>
          </p:cNvPr>
          <p:cNvSpPr txBox="1"/>
          <p:nvPr/>
        </p:nvSpPr>
        <p:spPr>
          <a:xfrm>
            <a:off x="8077217" y="2332951"/>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20" name="テキスト ボックス 19">
            <a:extLst>
              <a:ext uri="{FF2B5EF4-FFF2-40B4-BE49-F238E27FC236}">
                <a16:creationId xmlns:a16="http://schemas.microsoft.com/office/drawing/2014/main" id="{78E17F94-02B4-4143-BA36-481FA1C2EA79}"/>
              </a:ext>
            </a:extLst>
          </p:cNvPr>
          <p:cNvSpPr txBox="1"/>
          <p:nvPr/>
        </p:nvSpPr>
        <p:spPr>
          <a:xfrm>
            <a:off x="2976276" y="4342342"/>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21" name="テキスト ボックス 20">
            <a:extLst>
              <a:ext uri="{FF2B5EF4-FFF2-40B4-BE49-F238E27FC236}">
                <a16:creationId xmlns:a16="http://schemas.microsoft.com/office/drawing/2014/main" id="{990724EB-3C21-BA4C-9FF5-C8B8EEA8B7C6}"/>
              </a:ext>
            </a:extLst>
          </p:cNvPr>
          <p:cNvSpPr txBox="1"/>
          <p:nvPr/>
        </p:nvSpPr>
        <p:spPr>
          <a:xfrm>
            <a:off x="6258741" y="4328240"/>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22" name="テキスト ボックス 21">
            <a:extLst>
              <a:ext uri="{FF2B5EF4-FFF2-40B4-BE49-F238E27FC236}">
                <a16:creationId xmlns:a16="http://schemas.microsoft.com/office/drawing/2014/main" id="{0482634D-95F4-A44E-B374-0E27D15754C0}"/>
              </a:ext>
            </a:extLst>
          </p:cNvPr>
          <p:cNvSpPr txBox="1"/>
          <p:nvPr/>
        </p:nvSpPr>
        <p:spPr>
          <a:xfrm>
            <a:off x="4572680" y="4333375"/>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23" name="テキスト ボックス 22">
            <a:extLst>
              <a:ext uri="{FF2B5EF4-FFF2-40B4-BE49-F238E27FC236}">
                <a16:creationId xmlns:a16="http://schemas.microsoft.com/office/drawing/2014/main" id="{1FBBEE4B-7CF4-9B44-A7DD-15A976E73699}"/>
              </a:ext>
            </a:extLst>
          </p:cNvPr>
          <p:cNvSpPr txBox="1"/>
          <p:nvPr/>
        </p:nvSpPr>
        <p:spPr>
          <a:xfrm>
            <a:off x="7987571" y="4341021"/>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24" name="テキスト ボックス 23">
            <a:extLst>
              <a:ext uri="{FF2B5EF4-FFF2-40B4-BE49-F238E27FC236}">
                <a16:creationId xmlns:a16="http://schemas.microsoft.com/office/drawing/2014/main" id="{C67982D7-05BA-5D41-AF5F-3FD65CBE6016}"/>
              </a:ext>
            </a:extLst>
          </p:cNvPr>
          <p:cNvSpPr txBox="1"/>
          <p:nvPr/>
        </p:nvSpPr>
        <p:spPr>
          <a:xfrm>
            <a:off x="1247435" y="2325302"/>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25" name="テキスト ボックス 24">
            <a:extLst>
              <a:ext uri="{FF2B5EF4-FFF2-40B4-BE49-F238E27FC236}">
                <a16:creationId xmlns:a16="http://schemas.microsoft.com/office/drawing/2014/main" id="{480C5907-DA60-AE4C-9E78-C1B5D3169609}"/>
              </a:ext>
            </a:extLst>
          </p:cNvPr>
          <p:cNvSpPr txBox="1"/>
          <p:nvPr/>
        </p:nvSpPr>
        <p:spPr>
          <a:xfrm>
            <a:off x="1419031" y="4367760"/>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26" name="テキスト ボックス 25">
            <a:extLst>
              <a:ext uri="{FF2B5EF4-FFF2-40B4-BE49-F238E27FC236}">
                <a16:creationId xmlns:a16="http://schemas.microsoft.com/office/drawing/2014/main" id="{26153655-447E-E445-85F6-72BB606BC2F3}"/>
              </a:ext>
            </a:extLst>
          </p:cNvPr>
          <p:cNvSpPr txBox="1"/>
          <p:nvPr/>
        </p:nvSpPr>
        <p:spPr>
          <a:xfrm>
            <a:off x="1416329" y="6291791"/>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Longitude</a:t>
            </a:r>
            <a:endParaRPr lang="ja-JP" altLang="en-US"/>
          </a:p>
        </p:txBody>
      </p:sp>
      <p:sp>
        <p:nvSpPr>
          <p:cNvPr id="27" name="テキスト ボックス 26">
            <a:extLst>
              <a:ext uri="{FF2B5EF4-FFF2-40B4-BE49-F238E27FC236}">
                <a16:creationId xmlns:a16="http://schemas.microsoft.com/office/drawing/2014/main" id="{DCA07057-3067-9443-96AC-1E1211A1E170}"/>
              </a:ext>
            </a:extLst>
          </p:cNvPr>
          <p:cNvSpPr txBox="1"/>
          <p:nvPr/>
        </p:nvSpPr>
        <p:spPr>
          <a:xfrm>
            <a:off x="9538467" y="5296439"/>
            <a:ext cx="2653533" cy="1200329"/>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Longitude-time sections of  OLR</a:t>
            </a:r>
          </a:p>
          <a:p>
            <a:endParaRPr lang="en-US" altLang="ja-JP" dirty="0">
              <a:latin typeface="Arial" panose="020B0604020202020204" pitchFamily="34" charset="0"/>
              <a:ea typeface="游ゴシック" panose="020B0400000000000000" pitchFamily="34" charset="-128"/>
              <a:cs typeface="Arial" panose="020B0604020202020204" pitchFamily="34" charset="0"/>
            </a:endParaRPr>
          </a:p>
          <a:p>
            <a:r>
              <a:rPr lang="en-US" altLang="ja-JP" dirty="0">
                <a:latin typeface="Arial" panose="020B0604020202020204" pitchFamily="34" charset="0"/>
                <a:ea typeface="游ゴシック" panose="020B0400000000000000" pitchFamily="34" charset="-128"/>
                <a:cs typeface="Arial" panose="020B0604020202020204" pitchFamily="34" charset="0"/>
              </a:rPr>
              <a:t>Averaged over 5N - 5S</a:t>
            </a:r>
            <a:endParaRPr lang="ja-JP" altLang="en-US"/>
          </a:p>
        </p:txBody>
      </p:sp>
    </p:spTree>
    <p:extLst>
      <p:ext uri="{BB962C8B-B14F-4D97-AF65-F5344CB8AC3E}">
        <p14:creationId xmlns:p14="http://schemas.microsoft.com/office/powerpoint/2010/main" val="3074715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8ACE7E0-F113-2F48-926D-4EC24A8A8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765" y="361232"/>
            <a:ext cx="9015702" cy="654915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A0AD8A40-87D9-AD4E-B700-D60118D84A5E}"/>
              </a:ext>
            </a:extLst>
          </p:cNvPr>
          <p:cNvSpPr txBox="1"/>
          <p:nvPr/>
        </p:nvSpPr>
        <p:spPr>
          <a:xfrm>
            <a:off x="116690" y="405185"/>
            <a:ext cx="1299639"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Jan 20</a:t>
            </a:r>
            <a:endParaRPr lang="ja-JP" altLang="en-US"/>
          </a:p>
        </p:txBody>
      </p:sp>
      <p:sp>
        <p:nvSpPr>
          <p:cNvPr id="7" name="テキスト ボックス 6">
            <a:extLst>
              <a:ext uri="{FF2B5EF4-FFF2-40B4-BE49-F238E27FC236}">
                <a16:creationId xmlns:a16="http://schemas.microsoft.com/office/drawing/2014/main" id="{CA213508-BF58-834B-9503-26D1B4CB2D17}"/>
              </a:ext>
            </a:extLst>
          </p:cNvPr>
          <p:cNvSpPr txBox="1"/>
          <p:nvPr/>
        </p:nvSpPr>
        <p:spPr>
          <a:xfrm>
            <a:off x="116690" y="1904548"/>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Feb</a:t>
            </a:r>
            <a:r>
              <a:rPr lang="en-US" altLang="ja-JP" sz="1800" dirty="0">
                <a:latin typeface="Arial" panose="020B0604020202020204" pitchFamily="34" charset="0"/>
                <a:ea typeface="游ゴシック" panose="020B0400000000000000" pitchFamily="34" charset="-128"/>
                <a:cs typeface="Arial" panose="020B0604020202020204" pitchFamily="34" charset="0"/>
              </a:rPr>
              <a:t> 28</a:t>
            </a:r>
            <a:endParaRPr lang="ja-JP" altLang="en-US"/>
          </a:p>
        </p:txBody>
      </p:sp>
      <p:sp>
        <p:nvSpPr>
          <p:cNvPr id="8" name="テキスト ボックス 7">
            <a:extLst>
              <a:ext uri="{FF2B5EF4-FFF2-40B4-BE49-F238E27FC236}">
                <a16:creationId xmlns:a16="http://schemas.microsoft.com/office/drawing/2014/main" id="{DB1A47DE-3D19-0148-83B3-0A41DF1001FF}"/>
              </a:ext>
            </a:extLst>
          </p:cNvPr>
          <p:cNvSpPr txBox="1"/>
          <p:nvPr/>
        </p:nvSpPr>
        <p:spPr>
          <a:xfrm>
            <a:off x="116690" y="2414622"/>
            <a:ext cx="1299639"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Jan 20</a:t>
            </a:r>
            <a:endParaRPr lang="ja-JP" altLang="en-US"/>
          </a:p>
        </p:txBody>
      </p:sp>
      <p:sp>
        <p:nvSpPr>
          <p:cNvPr id="9" name="テキスト ボックス 8">
            <a:extLst>
              <a:ext uri="{FF2B5EF4-FFF2-40B4-BE49-F238E27FC236}">
                <a16:creationId xmlns:a16="http://schemas.microsoft.com/office/drawing/2014/main" id="{6513D1D1-7000-5147-937D-BC70B791C492}"/>
              </a:ext>
            </a:extLst>
          </p:cNvPr>
          <p:cNvSpPr txBox="1"/>
          <p:nvPr/>
        </p:nvSpPr>
        <p:spPr>
          <a:xfrm>
            <a:off x="116690" y="3855991"/>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Feb</a:t>
            </a:r>
            <a:r>
              <a:rPr lang="en-US" altLang="ja-JP" sz="1800" dirty="0">
                <a:latin typeface="Arial" panose="020B0604020202020204" pitchFamily="34" charset="0"/>
                <a:ea typeface="游ゴシック" panose="020B0400000000000000" pitchFamily="34" charset="-128"/>
                <a:cs typeface="Arial" panose="020B0604020202020204" pitchFamily="34" charset="0"/>
              </a:rPr>
              <a:t> 28</a:t>
            </a:r>
            <a:endParaRPr lang="ja-JP" altLang="en-US"/>
          </a:p>
        </p:txBody>
      </p:sp>
      <p:sp>
        <p:nvSpPr>
          <p:cNvPr id="10" name="テキスト ボックス 9">
            <a:extLst>
              <a:ext uri="{FF2B5EF4-FFF2-40B4-BE49-F238E27FC236}">
                <a16:creationId xmlns:a16="http://schemas.microsoft.com/office/drawing/2014/main" id="{5E8388DE-AF6C-6548-842C-ABF6CDFAE178}"/>
              </a:ext>
            </a:extLst>
          </p:cNvPr>
          <p:cNvSpPr txBox="1"/>
          <p:nvPr/>
        </p:nvSpPr>
        <p:spPr>
          <a:xfrm>
            <a:off x="116690" y="4425869"/>
            <a:ext cx="1299639"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Jan 20</a:t>
            </a:r>
            <a:endParaRPr lang="ja-JP" altLang="en-US"/>
          </a:p>
        </p:txBody>
      </p:sp>
      <p:sp>
        <p:nvSpPr>
          <p:cNvPr id="11" name="テキスト ボックス 10">
            <a:extLst>
              <a:ext uri="{FF2B5EF4-FFF2-40B4-BE49-F238E27FC236}">
                <a16:creationId xmlns:a16="http://schemas.microsoft.com/office/drawing/2014/main" id="{2F7648FF-7E1E-DD4B-8A37-C1F5F64CD5F4}"/>
              </a:ext>
            </a:extLst>
          </p:cNvPr>
          <p:cNvSpPr txBox="1"/>
          <p:nvPr/>
        </p:nvSpPr>
        <p:spPr>
          <a:xfrm>
            <a:off x="116690" y="5868832"/>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Feb</a:t>
            </a:r>
            <a:r>
              <a:rPr lang="en-US" altLang="ja-JP" sz="1800" dirty="0">
                <a:latin typeface="Arial" panose="020B0604020202020204" pitchFamily="34" charset="0"/>
                <a:ea typeface="游ゴシック" panose="020B0400000000000000" pitchFamily="34" charset="-128"/>
                <a:cs typeface="Arial" panose="020B0604020202020204" pitchFamily="34" charset="0"/>
              </a:rPr>
              <a:t> 28</a:t>
            </a:r>
            <a:endParaRPr lang="ja-JP" altLang="en-US"/>
          </a:p>
        </p:txBody>
      </p:sp>
      <p:sp>
        <p:nvSpPr>
          <p:cNvPr id="12" name="テキスト ボックス 11">
            <a:extLst>
              <a:ext uri="{FF2B5EF4-FFF2-40B4-BE49-F238E27FC236}">
                <a16:creationId xmlns:a16="http://schemas.microsoft.com/office/drawing/2014/main" id="{8E2DC83D-8ABC-0246-AD05-B82FA800175D}"/>
              </a:ext>
            </a:extLst>
          </p:cNvPr>
          <p:cNvSpPr txBox="1"/>
          <p:nvPr/>
        </p:nvSpPr>
        <p:spPr>
          <a:xfrm>
            <a:off x="1595722" y="93113"/>
            <a:ext cx="1452282" cy="461665"/>
          </a:xfrm>
          <a:prstGeom prst="rect">
            <a:avLst/>
          </a:prstGeom>
          <a:solidFill>
            <a:schemeClr val="lt1"/>
          </a:solidFill>
        </p:spPr>
        <p:txBody>
          <a:bodyPr wrap="square">
            <a:spAutoFit/>
          </a:bodyPr>
          <a:lstStyle/>
          <a:p>
            <a:r>
              <a:rPr lang="en-US" altLang="ja-JP" sz="1200" dirty="0">
                <a:latin typeface="Arial" panose="020B0604020202020204" pitchFamily="34" charset="0"/>
                <a:ea typeface="游ゴシック" panose="020B0400000000000000" pitchFamily="34" charset="-128"/>
                <a:cs typeface="Arial" panose="020B0604020202020204" pitchFamily="34" charset="0"/>
              </a:rPr>
              <a:t>Observation</a:t>
            </a:r>
            <a:br>
              <a:rPr lang="en-US" altLang="ja-JP" sz="1200" dirty="0">
                <a:latin typeface="Arial" panose="020B0604020202020204" pitchFamily="34" charset="0"/>
                <a:ea typeface="游ゴシック" panose="020B0400000000000000" pitchFamily="34" charset="-128"/>
                <a:cs typeface="Arial" panose="020B0604020202020204" pitchFamily="34" charset="0"/>
              </a:rPr>
            </a:br>
            <a:r>
              <a:rPr lang="en-US" altLang="ja-JP" sz="1200" dirty="0">
                <a:latin typeface="Arial" panose="020B0604020202020204" pitchFamily="34" charset="0"/>
                <a:ea typeface="游ゴシック" panose="020B0400000000000000" pitchFamily="34" charset="-128"/>
                <a:cs typeface="Arial" panose="020B0604020202020204" pitchFamily="34" charset="0"/>
              </a:rPr>
              <a:t>(NOAA OLR)</a:t>
            </a:r>
            <a:endParaRPr lang="ja-JP" altLang="en-US" sz="1200"/>
          </a:p>
        </p:txBody>
      </p:sp>
      <p:sp>
        <p:nvSpPr>
          <p:cNvPr id="13" name="テキスト ボックス 12">
            <a:extLst>
              <a:ext uri="{FF2B5EF4-FFF2-40B4-BE49-F238E27FC236}">
                <a16:creationId xmlns:a16="http://schemas.microsoft.com/office/drawing/2014/main" id="{3110F75D-13F9-834B-AEFD-B8C2AEDD2AA9}"/>
              </a:ext>
            </a:extLst>
          </p:cNvPr>
          <p:cNvSpPr txBox="1"/>
          <p:nvPr/>
        </p:nvSpPr>
        <p:spPr>
          <a:xfrm>
            <a:off x="3039025" y="281372"/>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14" name="テキスト ボックス 13">
            <a:extLst>
              <a:ext uri="{FF2B5EF4-FFF2-40B4-BE49-F238E27FC236}">
                <a16:creationId xmlns:a16="http://schemas.microsoft.com/office/drawing/2014/main" id="{FBF9F143-136B-9D4E-A8EA-78D15503C60B}"/>
              </a:ext>
            </a:extLst>
          </p:cNvPr>
          <p:cNvSpPr txBox="1"/>
          <p:nvPr/>
        </p:nvSpPr>
        <p:spPr>
          <a:xfrm>
            <a:off x="6285632" y="285199"/>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15" name="テキスト ボックス 14">
            <a:extLst>
              <a:ext uri="{FF2B5EF4-FFF2-40B4-BE49-F238E27FC236}">
                <a16:creationId xmlns:a16="http://schemas.microsoft.com/office/drawing/2014/main" id="{756B294E-A185-9347-8AD1-5B140E3E331A}"/>
              </a:ext>
            </a:extLst>
          </p:cNvPr>
          <p:cNvSpPr txBox="1"/>
          <p:nvPr/>
        </p:nvSpPr>
        <p:spPr>
          <a:xfrm>
            <a:off x="4635429" y="290334"/>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16" name="テキスト ボックス 15">
            <a:extLst>
              <a:ext uri="{FF2B5EF4-FFF2-40B4-BE49-F238E27FC236}">
                <a16:creationId xmlns:a16="http://schemas.microsoft.com/office/drawing/2014/main" id="{60F9C600-8C56-F64D-BE22-733EEEDCB5AF}"/>
              </a:ext>
            </a:extLst>
          </p:cNvPr>
          <p:cNvSpPr txBox="1"/>
          <p:nvPr/>
        </p:nvSpPr>
        <p:spPr>
          <a:xfrm>
            <a:off x="7978604" y="297980"/>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17" name="テキスト ボックス 16">
            <a:extLst>
              <a:ext uri="{FF2B5EF4-FFF2-40B4-BE49-F238E27FC236}">
                <a16:creationId xmlns:a16="http://schemas.microsoft.com/office/drawing/2014/main" id="{4825D3D2-09AE-E445-96A0-1C66707AC678}"/>
              </a:ext>
            </a:extLst>
          </p:cNvPr>
          <p:cNvSpPr txBox="1"/>
          <p:nvPr/>
        </p:nvSpPr>
        <p:spPr>
          <a:xfrm>
            <a:off x="3012135" y="2316343"/>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18" name="テキスト ボックス 17">
            <a:extLst>
              <a:ext uri="{FF2B5EF4-FFF2-40B4-BE49-F238E27FC236}">
                <a16:creationId xmlns:a16="http://schemas.microsoft.com/office/drawing/2014/main" id="{DCD15A1D-988A-9A45-9A39-EC1E682892F8}"/>
              </a:ext>
            </a:extLst>
          </p:cNvPr>
          <p:cNvSpPr txBox="1"/>
          <p:nvPr/>
        </p:nvSpPr>
        <p:spPr>
          <a:xfrm>
            <a:off x="6312529" y="2320170"/>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19" name="テキスト ボックス 18">
            <a:extLst>
              <a:ext uri="{FF2B5EF4-FFF2-40B4-BE49-F238E27FC236}">
                <a16:creationId xmlns:a16="http://schemas.microsoft.com/office/drawing/2014/main" id="{74F3FDF0-BF88-184A-AC46-1C27CBDD3BD7}"/>
              </a:ext>
            </a:extLst>
          </p:cNvPr>
          <p:cNvSpPr txBox="1"/>
          <p:nvPr/>
        </p:nvSpPr>
        <p:spPr>
          <a:xfrm>
            <a:off x="4662326" y="2325305"/>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20" name="テキスト ボックス 19">
            <a:extLst>
              <a:ext uri="{FF2B5EF4-FFF2-40B4-BE49-F238E27FC236}">
                <a16:creationId xmlns:a16="http://schemas.microsoft.com/office/drawing/2014/main" id="{92A3599C-CEEC-7D46-A944-43878919A6B1}"/>
              </a:ext>
            </a:extLst>
          </p:cNvPr>
          <p:cNvSpPr txBox="1"/>
          <p:nvPr/>
        </p:nvSpPr>
        <p:spPr>
          <a:xfrm>
            <a:off x="7987572" y="2315022"/>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21" name="テキスト ボックス 20">
            <a:extLst>
              <a:ext uri="{FF2B5EF4-FFF2-40B4-BE49-F238E27FC236}">
                <a16:creationId xmlns:a16="http://schemas.microsoft.com/office/drawing/2014/main" id="{17619DE7-F4E5-2D44-8AE9-7D601F48C410}"/>
              </a:ext>
            </a:extLst>
          </p:cNvPr>
          <p:cNvSpPr txBox="1"/>
          <p:nvPr/>
        </p:nvSpPr>
        <p:spPr>
          <a:xfrm>
            <a:off x="2976276" y="4324413"/>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22" name="テキスト ボックス 21">
            <a:extLst>
              <a:ext uri="{FF2B5EF4-FFF2-40B4-BE49-F238E27FC236}">
                <a16:creationId xmlns:a16="http://schemas.microsoft.com/office/drawing/2014/main" id="{9193E57F-14B7-8745-AC3E-DCA571E4F9B3}"/>
              </a:ext>
            </a:extLst>
          </p:cNvPr>
          <p:cNvSpPr txBox="1"/>
          <p:nvPr/>
        </p:nvSpPr>
        <p:spPr>
          <a:xfrm>
            <a:off x="6258741" y="4310311"/>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23" name="テキスト ボックス 22">
            <a:extLst>
              <a:ext uri="{FF2B5EF4-FFF2-40B4-BE49-F238E27FC236}">
                <a16:creationId xmlns:a16="http://schemas.microsoft.com/office/drawing/2014/main" id="{267656FE-2225-0949-9C28-950D2744F23A}"/>
              </a:ext>
            </a:extLst>
          </p:cNvPr>
          <p:cNvSpPr txBox="1"/>
          <p:nvPr/>
        </p:nvSpPr>
        <p:spPr>
          <a:xfrm>
            <a:off x="4572680" y="4315446"/>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24" name="テキスト ボックス 23">
            <a:extLst>
              <a:ext uri="{FF2B5EF4-FFF2-40B4-BE49-F238E27FC236}">
                <a16:creationId xmlns:a16="http://schemas.microsoft.com/office/drawing/2014/main" id="{B2DB201D-620C-A049-9717-497314FCF46C}"/>
              </a:ext>
            </a:extLst>
          </p:cNvPr>
          <p:cNvSpPr txBox="1"/>
          <p:nvPr/>
        </p:nvSpPr>
        <p:spPr>
          <a:xfrm>
            <a:off x="7987571" y="4323092"/>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25" name="テキスト ボックス 24">
            <a:extLst>
              <a:ext uri="{FF2B5EF4-FFF2-40B4-BE49-F238E27FC236}">
                <a16:creationId xmlns:a16="http://schemas.microsoft.com/office/drawing/2014/main" id="{EDC9BC38-023D-7E43-B001-56790982A926}"/>
              </a:ext>
            </a:extLst>
          </p:cNvPr>
          <p:cNvSpPr txBox="1"/>
          <p:nvPr/>
        </p:nvSpPr>
        <p:spPr>
          <a:xfrm>
            <a:off x="1247435" y="2325302"/>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26" name="テキスト ボックス 25">
            <a:extLst>
              <a:ext uri="{FF2B5EF4-FFF2-40B4-BE49-F238E27FC236}">
                <a16:creationId xmlns:a16="http://schemas.microsoft.com/office/drawing/2014/main" id="{BD9A4AC7-AEBD-A046-83AC-15AFA8D06B96}"/>
              </a:ext>
            </a:extLst>
          </p:cNvPr>
          <p:cNvSpPr txBox="1"/>
          <p:nvPr/>
        </p:nvSpPr>
        <p:spPr>
          <a:xfrm>
            <a:off x="1419031" y="4331902"/>
            <a:ext cx="1452282" cy="276999"/>
          </a:xfrm>
          <a:prstGeom prst="rect">
            <a:avLst/>
          </a:prstGeom>
          <a:solidFill>
            <a:schemeClr val="lt1"/>
          </a:solidFill>
        </p:spPr>
        <p:txBody>
          <a:bodyPr wrap="square">
            <a:spAutoFit/>
          </a:bodyPr>
          <a:lstStyle/>
          <a:p>
            <a:pPr algn="ctr"/>
            <a:r>
              <a:rPr lang="en-US" altLang="ja-JP" sz="1200" dirty="0">
                <a:latin typeface="Arial" panose="020B0604020202020204" pitchFamily="34" charset="0"/>
                <a:ea typeface="游ゴシック" panose="020B0400000000000000" pitchFamily="34" charset="-128"/>
                <a:cs typeface="Arial" panose="020B0604020202020204" pitchFamily="34" charset="0"/>
              </a:rPr>
              <a:t>Model </a:t>
            </a:r>
            <a:endParaRPr lang="ja-JP" altLang="en-US" sz="1200"/>
          </a:p>
        </p:txBody>
      </p:sp>
      <p:sp>
        <p:nvSpPr>
          <p:cNvPr id="27" name="テキスト ボックス 26">
            <a:extLst>
              <a:ext uri="{FF2B5EF4-FFF2-40B4-BE49-F238E27FC236}">
                <a16:creationId xmlns:a16="http://schemas.microsoft.com/office/drawing/2014/main" id="{39F7AE21-174A-9140-885A-97BE869B2067}"/>
              </a:ext>
            </a:extLst>
          </p:cNvPr>
          <p:cNvSpPr txBox="1"/>
          <p:nvPr/>
        </p:nvSpPr>
        <p:spPr>
          <a:xfrm>
            <a:off x="1416329" y="6291791"/>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Longitude</a:t>
            </a:r>
            <a:endParaRPr lang="ja-JP" altLang="en-US"/>
          </a:p>
        </p:txBody>
      </p:sp>
      <p:sp>
        <p:nvSpPr>
          <p:cNvPr id="28" name="テキスト ボックス 27">
            <a:extLst>
              <a:ext uri="{FF2B5EF4-FFF2-40B4-BE49-F238E27FC236}">
                <a16:creationId xmlns:a16="http://schemas.microsoft.com/office/drawing/2014/main" id="{6739529F-16A1-AA45-9A84-D253A3508FF2}"/>
              </a:ext>
            </a:extLst>
          </p:cNvPr>
          <p:cNvSpPr txBox="1"/>
          <p:nvPr/>
        </p:nvSpPr>
        <p:spPr>
          <a:xfrm>
            <a:off x="9538467" y="4795201"/>
            <a:ext cx="2653533" cy="1477328"/>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Longitude-time sections of  OLR anomalies from local 40-day averages</a:t>
            </a:r>
          </a:p>
          <a:p>
            <a:endParaRPr lang="en-US" altLang="ja-JP" dirty="0">
              <a:latin typeface="Arial" panose="020B0604020202020204" pitchFamily="34" charset="0"/>
              <a:ea typeface="游ゴシック" panose="020B0400000000000000" pitchFamily="34" charset="-128"/>
              <a:cs typeface="Arial" panose="020B0604020202020204" pitchFamily="34" charset="0"/>
            </a:endParaRPr>
          </a:p>
          <a:p>
            <a:r>
              <a:rPr lang="en-US" altLang="ja-JP" dirty="0">
                <a:latin typeface="Arial" panose="020B0604020202020204" pitchFamily="34" charset="0"/>
                <a:ea typeface="游ゴシック" panose="020B0400000000000000" pitchFamily="34" charset="-128"/>
                <a:cs typeface="Arial" panose="020B0604020202020204" pitchFamily="34" charset="0"/>
              </a:rPr>
              <a:t>Averaged over 5N - 5S</a:t>
            </a:r>
            <a:endParaRPr lang="ja-JP" altLang="en-US"/>
          </a:p>
        </p:txBody>
      </p:sp>
    </p:spTree>
    <p:extLst>
      <p:ext uri="{BB962C8B-B14F-4D97-AF65-F5344CB8AC3E}">
        <p14:creationId xmlns:p14="http://schemas.microsoft.com/office/powerpoint/2010/main" val="3557791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26ED442-3FBA-8546-B102-68D83989EC14}"/>
              </a:ext>
            </a:extLst>
          </p:cNvPr>
          <p:cNvPicPr>
            <a:picLocks noChangeAspect="1"/>
          </p:cNvPicPr>
          <p:nvPr/>
        </p:nvPicPr>
        <p:blipFill rotWithShape="1">
          <a:blip r:embed="rId2">
            <a:extLst>
              <a:ext uri="{28A0092B-C50C-407E-A947-70E740481C1C}">
                <a14:useLocalDpi xmlns:a14="http://schemas.microsoft.com/office/drawing/2010/main" val="0"/>
              </a:ext>
            </a:extLst>
          </a:blip>
          <a:srcRect l="9619" t="55956" r="62119" b="5698"/>
          <a:stretch/>
        </p:blipFill>
        <p:spPr>
          <a:xfrm rot="5400000">
            <a:off x="2113623" y="-944437"/>
            <a:ext cx="3872752" cy="6800358"/>
          </a:xfrm>
          <a:prstGeom prst="rect">
            <a:avLst/>
          </a:prstGeom>
        </p:spPr>
      </p:pic>
      <p:sp>
        <p:nvSpPr>
          <p:cNvPr id="10" name="テキスト ボックス 9">
            <a:extLst>
              <a:ext uri="{FF2B5EF4-FFF2-40B4-BE49-F238E27FC236}">
                <a16:creationId xmlns:a16="http://schemas.microsoft.com/office/drawing/2014/main" id="{186A7A94-394D-4642-8EB9-2B37703A5B5D}"/>
              </a:ext>
            </a:extLst>
          </p:cNvPr>
          <p:cNvSpPr txBox="1"/>
          <p:nvPr/>
        </p:nvSpPr>
        <p:spPr>
          <a:xfrm>
            <a:off x="1775669" y="226978"/>
            <a:ext cx="1657144" cy="584775"/>
          </a:xfrm>
          <a:prstGeom prst="rect">
            <a:avLst/>
          </a:prstGeom>
          <a:solidFill>
            <a:schemeClr val="lt1"/>
          </a:solidFill>
        </p:spPr>
        <p:txBody>
          <a:bodyPr wrap="square">
            <a:spAutoFit/>
          </a:bodyPr>
          <a:lstStyle/>
          <a:p>
            <a:r>
              <a:rPr lang="en-US" altLang="ja-JP" sz="1600" dirty="0">
                <a:latin typeface="Arial" panose="020B0604020202020204" pitchFamily="34" charset="0"/>
                <a:ea typeface="游ゴシック" panose="020B0400000000000000" pitchFamily="34" charset="-128"/>
                <a:cs typeface="Arial" panose="020B0604020202020204" pitchFamily="34" charset="0"/>
              </a:rPr>
              <a:t>Observation</a:t>
            </a:r>
            <a:br>
              <a:rPr lang="en-US" altLang="ja-JP" sz="1600" dirty="0">
                <a:latin typeface="Arial" panose="020B0604020202020204" pitchFamily="34" charset="0"/>
                <a:ea typeface="游ゴシック" panose="020B0400000000000000" pitchFamily="34" charset="-128"/>
                <a:cs typeface="Arial" panose="020B0604020202020204" pitchFamily="34" charset="0"/>
              </a:rPr>
            </a:br>
            <a:r>
              <a:rPr lang="en-US" altLang="ja-JP" sz="1600" dirty="0">
                <a:latin typeface="Arial" panose="020B0604020202020204" pitchFamily="34" charset="0"/>
                <a:ea typeface="游ゴシック" panose="020B0400000000000000" pitchFamily="34" charset="-128"/>
                <a:cs typeface="Arial" panose="020B0604020202020204" pitchFamily="34" charset="0"/>
              </a:rPr>
              <a:t>(NOAA OLR)</a:t>
            </a:r>
            <a:endParaRPr lang="ja-JP" altLang="en-US" sz="1600"/>
          </a:p>
        </p:txBody>
      </p:sp>
      <p:sp>
        <p:nvSpPr>
          <p:cNvPr id="11" name="テキスト ボックス 10">
            <a:extLst>
              <a:ext uri="{FF2B5EF4-FFF2-40B4-BE49-F238E27FC236}">
                <a16:creationId xmlns:a16="http://schemas.microsoft.com/office/drawing/2014/main" id="{2A749A6E-8FB9-E842-9693-08965910545A}"/>
              </a:ext>
            </a:extLst>
          </p:cNvPr>
          <p:cNvSpPr txBox="1"/>
          <p:nvPr/>
        </p:nvSpPr>
        <p:spPr>
          <a:xfrm>
            <a:off x="4967226" y="473199"/>
            <a:ext cx="1907729" cy="338554"/>
          </a:xfrm>
          <a:prstGeom prst="rect">
            <a:avLst/>
          </a:prstGeom>
          <a:solidFill>
            <a:schemeClr val="lt1"/>
          </a:solidFill>
        </p:spPr>
        <p:txBody>
          <a:bodyPr wrap="square">
            <a:spAutoFit/>
          </a:bodyPr>
          <a:lstStyle/>
          <a:p>
            <a:pPr algn="ctr"/>
            <a:r>
              <a:rPr lang="en-US" altLang="ja-JP" sz="1600" dirty="0">
                <a:latin typeface="Arial" panose="020B0604020202020204" pitchFamily="34" charset="0"/>
                <a:ea typeface="游ゴシック" panose="020B0400000000000000" pitchFamily="34" charset="-128"/>
                <a:cs typeface="Arial" panose="020B0604020202020204" pitchFamily="34" charset="0"/>
              </a:rPr>
              <a:t>Multi-model mean</a:t>
            </a:r>
            <a:endParaRPr lang="ja-JP" altLang="en-US" sz="1600"/>
          </a:p>
        </p:txBody>
      </p:sp>
      <p:sp>
        <p:nvSpPr>
          <p:cNvPr id="15" name="テキスト ボックス 14">
            <a:extLst>
              <a:ext uri="{FF2B5EF4-FFF2-40B4-BE49-F238E27FC236}">
                <a16:creationId xmlns:a16="http://schemas.microsoft.com/office/drawing/2014/main" id="{4F7E748A-5E42-6541-8B7D-BFBFD3445880}"/>
              </a:ext>
            </a:extLst>
          </p:cNvPr>
          <p:cNvSpPr txBox="1"/>
          <p:nvPr/>
        </p:nvSpPr>
        <p:spPr>
          <a:xfrm>
            <a:off x="146247" y="644762"/>
            <a:ext cx="1299639"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Jan 20</a:t>
            </a:r>
            <a:endParaRPr lang="ja-JP" altLang="en-US"/>
          </a:p>
        </p:txBody>
      </p:sp>
      <p:sp>
        <p:nvSpPr>
          <p:cNvPr id="16" name="テキスト ボックス 15">
            <a:extLst>
              <a:ext uri="{FF2B5EF4-FFF2-40B4-BE49-F238E27FC236}">
                <a16:creationId xmlns:a16="http://schemas.microsoft.com/office/drawing/2014/main" id="{1213893F-A646-7344-82D4-FA67A6A3FD49}"/>
              </a:ext>
            </a:extLst>
          </p:cNvPr>
          <p:cNvSpPr txBox="1"/>
          <p:nvPr/>
        </p:nvSpPr>
        <p:spPr>
          <a:xfrm>
            <a:off x="0" y="3565215"/>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Feb</a:t>
            </a:r>
            <a:r>
              <a:rPr lang="en-US" altLang="ja-JP" sz="1800" dirty="0">
                <a:latin typeface="Arial" panose="020B0604020202020204" pitchFamily="34" charset="0"/>
                <a:ea typeface="游ゴシック" panose="020B0400000000000000" pitchFamily="34" charset="-128"/>
                <a:cs typeface="Arial" panose="020B0604020202020204" pitchFamily="34" charset="0"/>
              </a:rPr>
              <a:t> 28</a:t>
            </a:r>
            <a:endParaRPr lang="ja-JP" altLang="en-US"/>
          </a:p>
        </p:txBody>
      </p:sp>
    </p:spTree>
    <p:extLst>
      <p:ext uri="{BB962C8B-B14F-4D97-AF65-F5344CB8AC3E}">
        <p14:creationId xmlns:p14="http://schemas.microsoft.com/office/powerpoint/2010/main" val="78769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26ED442-3FBA-8546-B102-68D83989EC14}"/>
              </a:ext>
            </a:extLst>
          </p:cNvPr>
          <p:cNvPicPr>
            <a:picLocks noChangeAspect="1"/>
          </p:cNvPicPr>
          <p:nvPr/>
        </p:nvPicPr>
        <p:blipFill rotWithShape="1">
          <a:blip r:embed="rId2">
            <a:extLst>
              <a:ext uri="{28A0092B-C50C-407E-A947-70E740481C1C}">
                <a14:useLocalDpi xmlns:a14="http://schemas.microsoft.com/office/drawing/2010/main" val="0"/>
              </a:ext>
            </a:extLst>
          </a:blip>
          <a:srcRect l="9619" t="55956" r="62119" b="5698"/>
          <a:stretch/>
        </p:blipFill>
        <p:spPr>
          <a:xfrm rot="5400000">
            <a:off x="2113623" y="-944437"/>
            <a:ext cx="3872752" cy="6800358"/>
          </a:xfrm>
          <a:prstGeom prst="rect">
            <a:avLst/>
          </a:prstGeom>
        </p:spPr>
      </p:pic>
      <p:sp>
        <p:nvSpPr>
          <p:cNvPr id="10" name="テキスト ボックス 9">
            <a:extLst>
              <a:ext uri="{FF2B5EF4-FFF2-40B4-BE49-F238E27FC236}">
                <a16:creationId xmlns:a16="http://schemas.microsoft.com/office/drawing/2014/main" id="{186A7A94-394D-4642-8EB9-2B37703A5B5D}"/>
              </a:ext>
            </a:extLst>
          </p:cNvPr>
          <p:cNvSpPr txBox="1"/>
          <p:nvPr/>
        </p:nvSpPr>
        <p:spPr>
          <a:xfrm>
            <a:off x="1775669" y="226978"/>
            <a:ext cx="1657144" cy="584775"/>
          </a:xfrm>
          <a:prstGeom prst="rect">
            <a:avLst/>
          </a:prstGeom>
          <a:solidFill>
            <a:schemeClr val="lt1"/>
          </a:solidFill>
        </p:spPr>
        <p:txBody>
          <a:bodyPr wrap="square">
            <a:spAutoFit/>
          </a:bodyPr>
          <a:lstStyle/>
          <a:p>
            <a:r>
              <a:rPr lang="en-US" altLang="ja-JP" sz="1600" dirty="0">
                <a:latin typeface="Arial" panose="020B0604020202020204" pitchFamily="34" charset="0"/>
                <a:ea typeface="游ゴシック" panose="020B0400000000000000" pitchFamily="34" charset="-128"/>
                <a:cs typeface="Arial" panose="020B0604020202020204" pitchFamily="34" charset="0"/>
              </a:rPr>
              <a:t>Observation</a:t>
            </a:r>
            <a:br>
              <a:rPr lang="en-US" altLang="ja-JP" sz="1600" dirty="0">
                <a:latin typeface="Arial" panose="020B0604020202020204" pitchFamily="34" charset="0"/>
                <a:ea typeface="游ゴシック" panose="020B0400000000000000" pitchFamily="34" charset="-128"/>
                <a:cs typeface="Arial" panose="020B0604020202020204" pitchFamily="34" charset="0"/>
              </a:rPr>
            </a:br>
            <a:r>
              <a:rPr lang="en-US" altLang="ja-JP" sz="1600" dirty="0">
                <a:latin typeface="Arial" panose="020B0604020202020204" pitchFamily="34" charset="0"/>
                <a:ea typeface="游ゴシック" panose="020B0400000000000000" pitchFamily="34" charset="-128"/>
                <a:cs typeface="Arial" panose="020B0604020202020204" pitchFamily="34" charset="0"/>
              </a:rPr>
              <a:t>(NOAA OLR)</a:t>
            </a:r>
            <a:endParaRPr lang="ja-JP" altLang="en-US" sz="1600"/>
          </a:p>
        </p:txBody>
      </p:sp>
      <p:sp>
        <p:nvSpPr>
          <p:cNvPr id="11" name="テキスト ボックス 10">
            <a:extLst>
              <a:ext uri="{FF2B5EF4-FFF2-40B4-BE49-F238E27FC236}">
                <a16:creationId xmlns:a16="http://schemas.microsoft.com/office/drawing/2014/main" id="{2A749A6E-8FB9-E842-9693-08965910545A}"/>
              </a:ext>
            </a:extLst>
          </p:cNvPr>
          <p:cNvSpPr txBox="1"/>
          <p:nvPr/>
        </p:nvSpPr>
        <p:spPr>
          <a:xfrm>
            <a:off x="4967226" y="473199"/>
            <a:ext cx="1907729" cy="338554"/>
          </a:xfrm>
          <a:prstGeom prst="rect">
            <a:avLst/>
          </a:prstGeom>
          <a:solidFill>
            <a:schemeClr val="lt1"/>
          </a:solidFill>
        </p:spPr>
        <p:txBody>
          <a:bodyPr wrap="square">
            <a:spAutoFit/>
          </a:bodyPr>
          <a:lstStyle/>
          <a:p>
            <a:pPr algn="ctr"/>
            <a:r>
              <a:rPr lang="en-US" altLang="ja-JP" sz="1600" dirty="0">
                <a:latin typeface="Arial" panose="020B0604020202020204" pitchFamily="34" charset="0"/>
                <a:ea typeface="游ゴシック" panose="020B0400000000000000" pitchFamily="34" charset="-128"/>
                <a:cs typeface="Arial" panose="020B0604020202020204" pitchFamily="34" charset="0"/>
              </a:rPr>
              <a:t>Multi-model mean</a:t>
            </a:r>
            <a:endParaRPr lang="ja-JP" altLang="en-US" sz="1600"/>
          </a:p>
        </p:txBody>
      </p:sp>
      <p:pic>
        <p:nvPicPr>
          <p:cNvPr id="12" name="図 11">
            <a:extLst>
              <a:ext uri="{FF2B5EF4-FFF2-40B4-BE49-F238E27FC236}">
                <a16:creationId xmlns:a16="http://schemas.microsoft.com/office/drawing/2014/main" id="{AD40DAA6-02EB-4F4A-AD1A-E25DD749C1E7}"/>
              </a:ext>
            </a:extLst>
          </p:cNvPr>
          <p:cNvPicPr>
            <a:picLocks noChangeAspect="1"/>
          </p:cNvPicPr>
          <p:nvPr/>
        </p:nvPicPr>
        <p:blipFill rotWithShape="1">
          <a:blip r:embed="rId2">
            <a:extLst>
              <a:ext uri="{28A0092B-C50C-407E-A947-70E740481C1C}">
                <a14:useLocalDpi xmlns:a14="http://schemas.microsoft.com/office/drawing/2010/main" val="0"/>
              </a:ext>
            </a:extLst>
          </a:blip>
          <a:srcRect l="11588" t="33727" r="60150" b="43438"/>
          <a:stretch/>
        </p:blipFill>
        <p:spPr>
          <a:xfrm rot="5400000">
            <a:off x="8198202" y="703231"/>
            <a:ext cx="3872752" cy="4049667"/>
          </a:xfrm>
          <a:prstGeom prst="rect">
            <a:avLst/>
          </a:prstGeom>
        </p:spPr>
      </p:pic>
      <p:sp>
        <p:nvSpPr>
          <p:cNvPr id="13" name="テキスト ボックス 12">
            <a:extLst>
              <a:ext uri="{FF2B5EF4-FFF2-40B4-BE49-F238E27FC236}">
                <a16:creationId xmlns:a16="http://schemas.microsoft.com/office/drawing/2014/main" id="{2D2025EB-C50E-4B49-B016-194948CFFA48}"/>
              </a:ext>
            </a:extLst>
          </p:cNvPr>
          <p:cNvSpPr txBox="1"/>
          <p:nvPr/>
        </p:nvSpPr>
        <p:spPr>
          <a:xfrm>
            <a:off x="8409368" y="226978"/>
            <a:ext cx="2906504" cy="584775"/>
          </a:xfrm>
          <a:prstGeom prst="rect">
            <a:avLst/>
          </a:prstGeom>
          <a:solidFill>
            <a:schemeClr val="lt1"/>
          </a:solidFill>
        </p:spPr>
        <p:txBody>
          <a:bodyPr wrap="square">
            <a:spAutoFit/>
          </a:bodyPr>
          <a:lstStyle/>
          <a:p>
            <a:pPr algn="ctr"/>
            <a:r>
              <a:rPr lang="en-US" altLang="ja-JP" sz="1600" dirty="0">
                <a:latin typeface="Arial" panose="020B0604020202020204" pitchFamily="34" charset="0"/>
                <a:ea typeface="游ゴシック" panose="020B0400000000000000" pitchFamily="34" charset="-128"/>
                <a:cs typeface="Arial" panose="020B0604020202020204" pitchFamily="34" charset="0"/>
              </a:rPr>
              <a:t>Multi-model mean</a:t>
            </a:r>
          </a:p>
          <a:p>
            <a:pPr algn="ctr"/>
            <a:r>
              <a:rPr lang="en-US" altLang="ja-JP" sz="1600" dirty="0">
                <a:latin typeface="Arial" panose="020B0604020202020204" pitchFamily="34" charset="0"/>
                <a:ea typeface="游ゴシック" panose="020B0400000000000000" pitchFamily="34" charset="-128"/>
                <a:cs typeface="Arial" panose="020B0604020202020204" pitchFamily="34" charset="0"/>
              </a:rPr>
              <a:t>exaggerated linearly with time</a:t>
            </a:r>
            <a:endParaRPr lang="ja-JP" altLang="en-US" sz="1600"/>
          </a:p>
        </p:txBody>
      </p:sp>
      <p:sp>
        <p:nvSpPr>
          <p:cNvPr id="15" name="テキスト ボックス 14">
            <a:extLst>
              <a:ext uri="{FF2B5EF4-FFF2-40B4-BE49-F238E27FC236}">
                <a16:creationId xmlns:a16="http://schemas.microsoft.com/office/drawing/2014/main" id="{4F7E748A-5E42-6541-8B7D-BFBFD3445880}"/>
              </a:ext>
            </a:extLst>
          </p:cNvPr>
          <p:cNvSpPr txBox="1"/>
          <p:nvPr/>
        </p:nvSpPr>
        <p:spPr>
          <a:xfrm>
            <a:off x="146247" y="644762"/>
            <a:ext cx="1299639"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Jan 20</a:t>
            </a:r>
            <a:endParaRPr lang="ja-JP" altLang="en-US"/>
          </a:p>
        </p:txBody>
      </p:sp>
      <p:sp>
        <p:nvSpPr>
          <p:cNvPr id="16" name="テキスト ボックス 15">
            <a:extLst>
              <a:ext uri="{FF2B5EF4-FFF2-40B4-BE49-F238E27FC236}">
                <a16:creationId xmlns:a16="http://schemas.microsoft.com/office/drawing/2014/main" id="{1213893F-A646-7344-82D4-FA67A6A3FD49}"/>
              </a:ext>
            </a:extLst>
          </p:cNvPr>
          <p:cNvSpPr txBox="1"/>
          <p:nvPr/>
        </p:nvSpPr>
        <p:spPr>
          <a:xfrm>
            <a:off x="0" y="3565215"/>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Feb</a:t>
            </a:r>
            <a:r>
              <a:rPr lang="en-US" altLang="ja-JP" sz="1800" dirty="0">
                <a:latin typeface="Arial" panose="020B0604020202020204" pitchFamily="34" charset="0"/>
                <a:ea typeface="游ゴシック" panose="020B0400000000000000" pitchFamily="34" charset="-128"/>
                <a:cs typeface="Arial" panose="020B0604020202020204" pitchFamily="34" charset="0"/>
              </a:rPr>
              <a:t> 28</a:t>
            </a:r>
            <a:endParaRPr lang="ja-JP" altLang="en-US"/>
          </a:p>
        </p:txBody>
      </p:sp>
    </p:spTree>
    <p:extLst>
      <p:ext uri="{BB962C8B-B14F-4D97-AF65-F5344CB8AC3E}">
        <p14:creationId xmlns:p14="http://schemas.microsoft.com/office/powerpoint/2010/main" val="1231340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26ED442-3FBA-8546-B102-68D83989EC14}"/>
              </a:ext>
            </a:extLst>
          </p:cNvPr>
          <p:cNvPicPr>
            <a:picLocks noChangeAspect="1"/>
          </p:cNvPicPr>
          <p:nvPr/>
        </p:nvPicPr>
        <p:blipFill rotWithShape="1">
          <a:blip r:embed="rId2">
            <a:extLst>
              <a:ext uri="{28A0092B-C50C-407E-A947-70E740481C1C}">
                <a14:useLocalDpi xmlns:a14="http://schemas.microsoft.com/office/drawing/2010/main" val="0"/>
              </a:ext>
            </a:extLst>
          </a:blip>
          <a:srcRect l="9619" t="55956" r="62119" b="5698"/>
          <a:stretch/>
        </p:blipFill>
        <p:spPr>
          <a:xfrm rot="5400000">
            <a:off x="2113623" y="-944437"/>
            <a:ext cx="3872752" cy="6800358"/>
          </a:xfrm>
          <a:prstGeom prst="rect">
            <a:avLst/>
          </a:prstGeom>
        </p:spPr>
      </p:pic>
      <p:sp>
        <p:nvSpPr>
          <p:cNvPr id="10" name="テキスト ボックス 9">
            <a:extLst>
              <a:ext uri="{FF2B5EF4-FFF2-40B4-BE49-F238E27FC236}">
                <a16:creationId xmlns:a16="http://schemas.microsoft.com/office/drawing/2014/main" id="{186A7A94-394D-4642-8EB9-2B37703A5B5D}"/>
              </a:ext>
            </a:extLst>
          </p:cNvPr>
          <p:cNvSpPr txBox="1"/>
          <p:nvPr/>
        </p:nvSpPr>
        <p:spPr>
          <a:xfrm>
            <a:off x="1775669" y="226978"/>
            <a:ext cx="1657144" cy="584775"/>
          </a:xfrm>
          <a:prstGeom prst="rect">
            <a:avLst/>
          </a:prstGeom>
          <a:solidFill>
            <a:schemeClr val="lt1"/>
          </a:solidFill>
        </p:spPr>
        <p:txBody>
          <a:bodyPr wrap="square">
            <a:spAutoFit/>
          </a:bodyPr>
          <a:lstStyle/>
          <a:p>
            <a:r>
              <a:rPr lang="en-US" altLang="ja-JP" sz="1600" dirty="0">
                <a:latin typeface="Arial" panose="020B0604020202020204" pitchFamily="34" charset="0"/>
                <a:ea typeface="游ゴシック" panose="020B0400000000000000" pitchFamily="34" charset="-128"/>
                <a:cs typeface="Arial" panose="020B0604020202020204" pitchFamily="34" charset="0"/>
              </a:rPr>
              <a:t>Observation</a:t>
            </a:r>
            <a:br>
              <a:rPr lang="en-US" altLang="ja-JP" sz="1600" dirty="0">
                <a:latin typeface="Arial" panose="020B0604020202020204" pitchFamily="34" charset="0"/>
                <a:ea typeface="游ゴシック" panose="020B0400000000000000" pitchFamily="34" charset="-128"/>
                <a:cs typeface="Arial" panose="020B0604020202020204" pitchFamily="34" charset="0"/>
              </a:rPr>
            </a:br>
            <a:r>
              <a:rPr lang="en-US" altLang="ja-JP" sz="1600" dirty="0">
                <a:latin typeface="Arial" panose="020B0604020202020204" pitchFamily="34" charset="0"/>
                <a:ea typeface="游ゴシック" panose="020B0400000000000000" pitchFamily="34" charset="-128"/>
                <a:cs typeface="Arial" panose="020B0604020202020204" pitchFamily="34" charset="0"/>
              </a:rPr>
              <a:t>(NOAA OLR)</a:t>
            </a:r>
            <a:endParaRPr lang="ja-JP" altLang="en-US" sz="1600"/>
          </a:p>
        </p:txBody>
      </p:sp>
      <p:sp>
        <p:nvSpPr>
          <p:cNvPr id="11" name="テキスト ボックス 10">
            <a:extLst>
              <a:ext uri="{FF2B5EF4-FFF2-40B4-BE49-F238E27FC236}">
                <a16:creationId xmlns:a16="http://schemas.microsoft.com/office/drawing/2014/main" id="{2A749A6E-8FB9-E842-9693-08965910545A}"/>
              </a:ext>
            </a:extLst>
          </p:cNvPr>
          <p:cNvSpPr txBox="1"/>
          <p:nvPr/>
        </p:nvSpPr>
        <p:spPr>
          <a:xfrm>
            <a:off x="4967226" y="473199"/>
            <a:ext cx="1907729" cy="338554"/>
          </a:xfrm>
          <a:prstGeom prst="rect">
            <a:avLst/>
          </a:prstGeom>
          <a:solidFill>
            <a:schemeClr val="lt1"/>
          </a:solidFill>
        </p:spPr>
        <p:txBody>
          <a:bodyPr wrap="square">
            <a:spAutoFit/>
          </a:bodyPr>
          <a:lstStyle/>
          <a:p>
            <a:pPr algn="ctr"/>
            <a:r>
              <a:rPr lang="en-US" altLang="ja-JP" sz="1600" dirty="0">
                <a:latin typeface="Arial" panose="020B0604020202020204" pitchFamily="34" charset="0"/>
                <a:ea typeface="游ゴシック" panose="020B0400000000000000" pitchFamily="34" charset="-128"/>
                <a:cs typeface="Arial" panose="020B0604020202020204" pitchFamily="34" charset="0"/>
              </a:rPr>
              <a:t>Multi-model mean</a:t>
            </a:r>
            <a:endParaRPr lang="ja-JP" altLang="en-US" sz="1600"/>
          </a:p>
        </p:txBody>
      </p:sp>
      <p:pic>
        <p:nvPicPr>
          <p:cNvPr id="12" name="図 11">
            <a:extLst>
              <a:ext uri="{FF2B5EF4-FFF2-40B4-BE49-F238E27FC236}">
                <a16:creationId xmlns:a16="http://schemas.microsoft.com/office/drawing/2014/main" id="{AD40DAA6-02EB-4F4A-AD1A-E25DD749C1E7}"/>
              </a:ext>
            </a:extLst>
          </p:cNvPr>
          <p:cNvPicPr>
            <a:picLocks noChangeAspect="1"/>
          </p:cNvPicPr>
          <p:nvPr/>
        </p:nvPicPr>
        <p:blipFill rotWithShape="1">
          <a:blip r:embed="rId2">
            <a:extLst>
              <a:ext uri="{28A0092B-C50C-407E-A947-70E740481C1C}">
                <a14:useLocalDpi xmlns:a14="http://schemas.microsoft.com/office/drawing/2010/main" val="0"/>
              </a:ext>
            </a:extLst>
          </a:blip>
          <a:srcRect l="11588" t="33727" r="60150" b="43438"/>
          <a:stretch/>
        </p:blipFill>
        <p:spPr>
          <a:xfrm rot="5400000">
            <a:off x="8198202" y="703231"/>
            <a:ext cx="3872752" cy="4049667"/>
          </a:xfrm>
          <a:prstGeom prst="rect">
            <a:avLst/>
          </a:prstGeom>
        </p:spPr>
      </p:pic>
      <p:sp>
        <p:nvSpPr>
          <p:cNvPr id="13" name="テキスト ボックス 12">
            <a:extLst>
              <a:ext uri="{FF2B5EF4-FFF2-40B4-BE49-F238E27FC236}">
                <a16:creationId xmlns:a16="http://schemas.microsoft.com/office/drawing/2014/main" id="{2D2025EB-C50E-4B49-B016-194948CFFA48}"/>
              </a:ext>
            </a:extLst>
          </p:cNvPr>
          <p:cNvSpPr txBox="1"/>
          <p:nvPr/>
        </p:nvSpPr>
        <p:spPr>
          <a:xfrm>
            <a:off x="8409368" y="226978"/>
            <a:ext cx="2906504" cy="584775"/>
          </a:xfrm>
          <a:prstGeom prst="rect">
            <a:avLst/>
          </a:prstGeom>
          <a:solidFill>
            <a:schemeClr val="lt1"/>
          </a:solidFill>
        </p:spPr>
        <p:txBody>
          <a:bodyPr wrap="square">
            <a:spAutoFit/>
          </a:bodyPr>
          <a:lstStyle/>
          <a:p>
            <a:pPr algn="ctr"/>
            <a:r>
              <a:rPr lang="en-US" altLang="ja-JP" sz="1600" dirty="0">
                <a:latin typeface="Arial" panose="020B0604020202020204" pitchFamily="34" charset="0"/>
                <a:ea typeface="游ゴシック" panose="020B0400000000000000" pitchFamily="34" charset="-128"/>
                <a:cs typeface="Arial" panose="020B0604020202020204" pitchFamily="34" charset="0"/>
              </a:rPr>
              <a:t>Multi-model mean</a:t>
            </a:r>
          </a:p>
          <a:p>
            <a:pPr algn="ctr"/>
            <a:r>
              <a:rPr lang="en-US" altLang="ja-JP" sz="1600" dirty="0">
                <a:latin typeface="Arial" panose="020B0604020202020204" pitchFamily="34" charset="0"/>
                <a:ea typeface="游ゴシック" panose="020B0400000000000000" pitchFamily="34" charset="-128"/>
                <a:cs typeface="Arial" panose="020B0604020202020204" pitchFamily="34" charset="0"/>
              </a:rPr>
              <a:t>exaggerated linearly with time</a:t>
            </a:r>
            <a:endParaRPr lang="ja-JP" altLang="en-US" sz="1600"/>
          </a:p>
        </p:txBody>
      </p:sp>
      <p:sp>
        <p:nvSpPr>
          <p:cNvPr id="15" name="テキスト ボックス 14">
            <a:extLst>
              <a:ext uri="{FF2B5EF4-FFF2-40B4-BE49-F238E27FC236}">
                <a16:creationId xmlns:a16="http://schemas.microsoft.com/office/drawing/2014/main" id="{4F7E748A-5E42-6541-8B7D-BFBFD3445880}"/>
              </a:ext>
            </a:extLst>
          </p:cNvPr>
          <p:cNvSpPr txBox="1"/>
          <p:nvPr/>
        </p:nvSpPr>
        <p:spPr>
          <a:xfrm>
            <a:off x="146247" y="644762"/>
            <a:ext cx="1299639"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Jan 20</a:t>
            </a:r>
            <a:endParaRPr lang="ja-JP" altLang="en-US"/>
          </a:p>
        </p:txBody>
      </p:sp>
      <p:sp>
        <p:nvSpPr>
          <p:cNvPr id="16" name="テキスト ボックス 15">
            <a:extLst>
              <a:ext uri="{FF2B5EF4-FFF2-40B4-BE49-F238E27FC236}">
                <a16:creationId xmlns:a16="http://schemas.microsoft.com/office/drawing/2014/main" id="{1213893F-A646-7344-82D4-FA67A6A3FD49}"/>
              </a:ext>
            </a:extLst>
          </p:cNvPr>
          <p:cNvSpPr txBox="1"/>
          <p:nvPr/>
        </p:nvSpPr>
        <p:spPr>
          <a:xfrm>
            <a:off x="0" y="3565215"/>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Feb</a:t>
            </a:r>
            <a:r>
              <a:rPr lang="en-US" altLang="ja-JP" sz="1800" dirty="0">
                <a:latin typeface="Arial" panose="020B0604020202020204" pitchFamily="34" charset="0"/>
                <a:ea typeface="游ゴシック" panose="020B0400000000000000" pitchFamily="34" charset="-128"/>
                <a:cs typeface="Arial" panose="020B0604020202020204" pitchFamily="34" charset="0"/>
              </a:rPr>
              <a:t> 28</a:t>
            </a:r>
            <a:endParaRPr lang="ja-JP" altLang="en-US"/>
          </a:p>
        </p:txBody>
      </p:sp>
      <p:sp>
        <p:nvSpPr>
          <p:cNvPr id="17" name="テキスト ボックス 16">
            <a:extLst>
              <a:ext uri="{FF2B5EF4-FFF2-40B4-BE49-F238E27FC236}">
                <a16:creationId xmlns:a16="http://schemas.microsoft.com/office/drawing/2014/main" id="{6F6FA12B-717D-BD4F-975A-1B389F42C6FC}"/>
              </a:ext>
            </a:extLst>
          </p:cNvPr>
          <p:cNvSpPr txBox="1"/>
          <p:nvPr/>
        </p:nvSpPr>
        <p:spPr>
          <a:xfrm>
            <a:off x="1445886" y="4071345"/>
            <a:ext cx="9183865"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Multi model mean appear to do a fairly good job until 〜25 days. </a:t>
            </a:r>
            <a:endParaRPr lang="ja-JP" altLang="en-US" sz="2400"/>
          </a:p>
        </p:txBody>
      </p:sp>
      <p:sp>
        <p:nvSpPr>
          <p:cNvPr id="3" name="正方形/長方形 2">
            <a:extLst>
              <a:ext uri="{FF2B5EF4-FFF2-40B4-BE49-F238E27FC236}">
                <a16:creationId xmlns:a16="http://schemas.microsoft.com/office/drawing/2014/main" id="{00F5B5E8-6438-9E48-8D83-07EBAAA2C02D}"/>
              </a:ext>
            </a:extLst>
          </p:cNvPr>
          <p:cNvSpPr/>
          <p:nvPr/>
        </p:nvSpPr>
        <p:spPr>
          <a:xfrm>
            <a:off x="283779" y="2648617"/>
            <a:ext cx="11908221" cy="22702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51251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26ED442-3FBA-8546-B102-68D83989EC14}"/>
              </a:ext>
            </a:extLst>
          </p:cNvPr>
          <p:cNvPicPr>
            <a:picLocks noChangeAspect="1"/>
          </p:cNvPicPr>
          <p:nvPr/>
        </p:nvPicPr>
        <p:blipFill rotWithShape="1">
          <a:blip r:embed="rId2">
            <a:extLst>
              <a:ext uri="{28A0092B-C50C-407E-A947-70E740481C1C}">
                <a14:useLocalDpi xmlns:a14="http://schemas.microsoft.com/office/drawing/2010/main" val="0"/>
              </a:ext>
            </a:extLst>
          </a:blip>
          <a:srcRect l="9619" t="55956" r="62119" b="5698"/>
          <a:stretch/>
        </p:blipFill>
        <p:spPr>
          <a:xfrm rot="5400000">
            <a:off x="2113623" y="-944437"/>
            <a:ext cx="3872752" cy="6800358"/>
          </a:xfrm>
          <a:prstGeom prst="rect">
            <a:avLst/>
          </a:prstGeom>
        </p:spPr>
      </p:pic>
      <p:sp>
        <p:nvSpPr>
          <p:cNvPr id="10" name="テキスト ボックス 9">
            <a:extLst>
              <a:ext uri="{FF2B5EF4-FFF2-40B4-BE49-F238E27FC236}">
                <a16:creationId xmlns:a16="http://schemas.microsoft.com/office/drawing/2014/main" id="{186A7A94-394D-4642-8EB9-2B37703A5B5D}"/>
              </a:ext>
            </a:extLst>
          </p:cNvPr>
          <p:cNvSpPr txBox="1"/>
          <p:nvPr/>
        </p:nvSpPr>
        <p:spPr>
          <a:xfrm>
            <a:off x="1775669" y="226978"/>
            <a:ext cx="1657144" cy="584775"/>
          </a:xfrm>
          <a:prstGeom prst="rect">
            <a:avLst/>
          </a:prstGeom>
          <a:solidFill>
            <a:schemeClr val="lt1"/>
          </a:solidFill>
        </p:spPr>
        <p:txBody>
          <a:bodyPr wrap="square">
            <a:spAutoFit/>
          </a:bodyPr>
          <a:lstStyle/>
          <a:p>
            <a:r>
              <a:rPr lang="en-US" altLang="ja-JP" sz="1600" dirty="0">
                <a:latin typeface="Arial" panose="020B0604020202020204" pitchFamily="34" charset="0"/>
                <a:ea typeface="游ゴシック" panose="020B0400000000000000" pitchFamily="34" charset="-128"/>
                <a:cs typeface="Arial" panose="020B0604020202020204" pitchFamily="34" charset="0"/>
              </a:rPr>
              <a:t>Observation</a:t>
            </a:r>
            <a:br>
              <a:rPr lang="en-US" altLang="ja-JP" sz="1600" dirty="0">
                <a:latin typeface="Arial" panose="020B0604020202020204" pitchFamily="34" charset="0"/>
                <a:ea typeface="游ゴシック" panose="020B0400000000000000" pitchFamily="34" charset="-128"/>
                <a:cs typeface="Arial" panose="020B0604020202020204" pitchFamily="34" charset="0"/>
              </a:rPr>
            </a:br>
            <a:r>
              <a:rPr lang="en-US" altLang="ja-JP" sz="1600" dirty="0">
                <a:latin typeface="Arial" panose="020B0604020202020204" pitchFamily="34" charset="0"/>
                <a:ea typeface="游ゴシック" panose="020B0400000000000000" pitchFamily="34" charset="-128"/>
                <a:cs typeface="Arial" panose="020B0604020202020204" pitchFamily="34" charset="0"/>
              </a:rPr>
              <a:t>(NOAA OLR)</a:t>
            </a:r>
            <a:endParaRPr lang="ja-JP" altLang="en-US" sz="1600"/>
          </a:p>
        </p:txBody>
      </p:sp>
      <p:sp>
        <p:nvSpPr>
          <p:cNvPr id="11" name="テキスト ボックス 10">
            <a:extLst>
              <a:ext uri="{FF2B5EF4-FFF2-40B4-BE49-F238E27FC236}">
                <a16:creationId xmlns:a16="http://schemas.microsoft.com/office/drawing/2014/main" id="{2A749A6E-8FB9-E842-9693-08965910545A}"/>
              </a:ext>
            </a:extLst>
          </p:cNvPr>
          <p:cNvSpPr txBox="1"/>
          <p:nvPr/>
        </p:nvSpPr>
        <p:spPr>
          <a:xfrm>
            <a:off x="4967226" y="473199"/>
            <a:ext cx="1907729" cy="338554"/>
          </a:xfrm>
          <a:prstGeom prst="rect">
            <a:avLst/>
          </a:prstGeom>
          <a:solidFill>
            <a:schemeClr val="lt1"/>
          </a:solidFill>
        </p:spPr>
        <p:txBody>
          <a:bodyPr wrap="square">
            <a:spAutoFit/>
          </a:bodyPr>
          <a:lstStyle/>
          <a:p>
            <a:pPr algn="ctr"/>
            <a:r>
              <a:rPr lang="en-US" altLang="ja-JP" sz="1600" dirty="0">
                <a:latin typeface="Arial" panose="020B0604020202020204" pitchFamily="34" charset="0"/>
                <a:ea typeface="游ゴシック" panose="020B0400000000000000" pitchFamily="34" charset="-128"/>
                <a:cs typeface="Arial" panose="020B0604020202020204" pitchFamily="34" charset="0"/>
              </a:rPr>
              <a:t>Multi-model mean</a:t>
            </a:r>
            <a:endParaRPr lang="ja-JP" altLang="en-US" sz="1600"/>
          </a:p>
        </p:txBody>
      </p:sp>
      <p:pic>
        <p:nvPicPr>
          <p:cNvPr id="12" name="図 11">
            <a:extLst>
              <a:ext uri="{FF2B5EF4-FFF2-40B4-BE49-F238E27FC236}">
                <a16:creationId xmlns:a16="http://schemas.microsoft.com/office/drawing/2014/main" id="{AD40DAA6-02EB-4F4A-AD1A-E25DD749C1E7}"/>
              </a:ext>
            </a:extLst>
          </p:cNvPr>
          <p:cNvPicPr>
            <a:picLocks noChangeAspect="1"/>
          </p:cNvPicPr>
          <p:nvPr/>
        </p:nvPicPr>
        <p:blipFill rotWithShape="1">
          <a:blip r:embed="rId2">
            <a:extLst>
              <a:ext uri="{28A0092B-C50C-407E-A947-70E740481C1C}">
                <a14:useLocalDpi xmlns:a14="http://schemas.microsoft.com/office/drawing/2010/main" val="0"/>
              </a:ext>
            </a:extLst>
          </a:blip>
          <a:srcRect l="11588" t="33727" r="60150" b="43438"/>
          <a:stretch/>
        </p:blipFill>
        <p:spPr>
          <a:xfrm rot="5400000">
            <a:off x="8198202" y="703231"/>
            <a:ext cx="3872752" cy="4049667"/>
          </a:xfrm>
          <a:prstGeom prst="rect">
            <a:avLst/>
          </a:prstGeom>
        </p:spPr>
      </p:pic>
      <p:sp>
        <p:nvSpPr>
          <p:cNvPr id="13" name="テキスト ボックス 12">
            <a:extLst>
              <a:ext uri="{FF2B5EF4-FFF2-40B4-BE49-F238E27FC236}">
                <a16:creationId xmlns:a16="http://schemas.microsoft.com/office/drawing/2014/main" id="{2D2025EB-C50E-4B49-B016-194948CFFA48}"/>
              </a:ext>
            </a:extLst>
          </p:cNvPr>
          <p:cNvSpPr txBox="1"/>
          <p:nvPr/>
        </p:nvSpPr>
        <p:spPr>
          <a:xfrm>
            <a:off x="8409368" y="226978"/>
            <a:ext cx="2906504" cy="584775"/>
          </a:xfrm>
          <a:prstGeom prst="rect">
            <a:avLst/>
          </a:prstGeom>
          <a:solidFill>
            <a:schemeClr val="lt1"/>
          </a:solidFill>
        </p:spPr>
        <p:txBody>
          <a:bodyPr wrap="square">
            <a:spAutoFit/>
          </a:bodyPr>
          <a:lstStyle/>
          <a:p>
            <a:pPr algn="ctr"/>
            <a:r>
              <a:rPr lang="en-US" altLang="ja-JP" sz="1600" dirty="0">
                <a:latin typeface="Arial" panose="020B0604020202020204" pitchFamily="34" charset="0"/>
                <a:ea typeface="游ゴシック" panose="020B0400000000000000" pitchFamily="34" charset="-128"/>
                <a:cs typeface="Arial" panose="020B0604020202020204" pitchFamily="34" charset="0"/>
              </a:rPr>
              <a:t>Multi-model mean</a:t>
            </a:r>
          </a:p>
          <a:p>
            <a:pPr algn="ctr"/>
            <a:r>
              <a:rPr lang="en-US" altLang="ja-JP" sz="1600" dirty="0">
                <a:latin typeface="Arial" panose="020B0604020202020204" pitchFamily="34" charset="0"/>
                <a:ea typeface="游ゴシック" panose="020B0400000000000000" pitchFamily="34" charset="-128"/>
                <a:cs typeface="Arial" panose="020B0604020202020204" pitchFamily="34" charset="0"/>
              </a:rPr>
              <a:t>exaggerated linearly with time</a:t>
            </a:r>
            <a:endParaRPr lang="ja-JP" altLang="en-US" sz="1600"/>
          </a:p>
        </p:txBody>
      </p:sp>
      <p:sp>
        <p:nvSpPr>
          <p:cNvPr id="15" name="テキスト ボックス 14">
            <a:extLst>
              <a:ext uri="{FF2B5EF4-FFF2-40B4-BE49-F238E27FC236}">
                <a16:creationId xmlns:a16="http://schemas.microsoft.com/office/drawing/2014/main" id="{4F7E748A-5E42-6541-8B7D-BFBFD3445880}"/>
              </a:ext>
            </a:extLst>
          </p:cNvPr>
          <p:cNvSpPr txBox="1"/>
          <p:nvPr/>
        </p:nvSpPr>
        <p:spPr>
          <a:xfrm>
            <a:off x="146247" y="644762"/>
            <a:ext cx="1299639"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Jan 20</a:t>
            </a:r>
            <a:endParaRPr lang="ja-JP" altLang="en-US"/>
          </a:p>
        </p:txBody>
      </p:sp>
      <p:sp>
        <p:nvSpPr>
          <p:cNvPr id="16" name="テキスト ボックス 15">
            <a:extLst>
              <a:ext uri="{FF2B5EF4-FFF2-40B4-BE49-F238E27FC236}">
                <a16:creationId xmlns:a16="http://schemas.microsoft.com/office/drawing/2014/main" id="{1213893F-A646-7344-82D4-FA67A6A3FD49}"/>
              </a:ext>
            </a:extLst>
          </p:cNvPr>
          <p:cNvSpPr txBox="1"/>
          <p:nvPr/>
        </p:nvSpPr>
        <p:spPr>
          <a:xfrm>
            <a:off x="0" y="3565215"/>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Feb</a:t>
            </a:r>
            <a:r>
              <a:rPr lang="en-US" altLang="ja-JP" sz="1800" dirty="0">
                <a:latin typeface="Arial" panose="020B0604020202020204" pitchFamily="34" charset="0"/>
                <a:ea typeface="游ゴシック" panose="020B0400000000000000" pitchFamily="34" charset="-128"/>
                <a:cs typeface="Arial" panose="020B0604020202020204" pitchFamily="34" charset="0"/>
              </a:rPr>
              <a:t> 28</a:t>
            </a:r>
            <a:endParaRPr lang="ja-JP" altLang="en-US"/>
          </a:p>
        </p:txBody>
      </p:sp>
      <p:sp>
        <p:nvSpPr>
          <p:cNvPr id="17" name="テキスト ボックス 16">
            <a:extLst>
              <a:ext uri="{FF2B5EF4-FFF2-40B4-BE49-F238E27FC236}">
                <a16:creationId xmlns:a16="http://schemas.microsoft.com/office/drawing/2014/main" id="{6F6FA12B-717D-BD4F-975A-1B389F42C6FC}"/>
              </a:ext>
            </a:extLst>
          </p:cNvPr>
          <p:cNvSpPr txBox="1"/>
          <p:nvPr/>
        </p:nvSpPr>
        <p:spPr>
          <a:xfrm>
            <a:off x="1445886" y="4071345"/>
            <a:ext cx="9183865"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Multi model mean appear to do a fairly good job until 〜25 days. </a:t>
            </a:r>
            <a:endParaRPr lang="ja-JP" altLang="en-US" sz="2400"/>
          </a:p>
        </p:txBody>
      </p:sp>
    </p:spTree>
    <p:extLst>
      <p:ext uri="{BB962C8B-B14F-4D97-AF65-F5344CB8AC3E}">
        <p14:creationId xmlns:p14="http://schemas.microsoft.com/office/powerpoint/2010/main" val="2281606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26ED442-3FBA-8546-B102-68D83989EC14}"/>
              </a:ext>
            </a:extLst>
          </p:cNvPr>
          <p:cNvPicPr>
            <a:picLocks noChangeAspect="1"/>
          </p:cNvPicPr>
          <p:nvPr/>
        </p:nvPicPr>
        <p:blipFill rotWithShape="1">
          <a:blip r:embed="rId2">
            <a:extLst>
              <a:ext uri="{28A0092B-C50C-407E-A947-70E740481C1C}">
                <a14:useLocalDpi xmlns:a14="http://schemas.microsoft.com/office/drawing/2010/main" val="0"/>
              </a:ext>
            </a:extLst>
          </a:blip>
          <a:srcRect l="9619" t="55956" r="62119" b="5698"/>
          <a:stretch/>
        </p:blipFill>
        <p:spPr>
          <a:xfrm rot="5400000">
            <a:off x="2113623" y="-944437"/>
            <a:ext cx="3872752" cy="6800358"/>
          </a:xfrm>
          <a:prstGeom prst="rect">
            <a:avLst/>
          </a:prstGeom>
        </p:spPr>
      </p:pic>
      <p:sp>
        <p:nvSpPr>
          <p:cNvPr id="10" name="テキスト ボックス 9">
            <a:extLst>
              <a:ext uri="{FF2B5EF4-FFF2-40B4-BE49-F238E27FC236}">
                <a16:creationId xmlns:a16="http://schemas.microsoft.com/office/drawing/2014/main" id="{186A7A94-394D-4642-8EB9-2B37703A5B5D}"/>
              </a:ext>
            </a:extLst>
          </p:cNvPr>
          <p:cNvSpPr txBox="1"/>
          <p:nvPr/>
        </p:nvSpPr>
        <p:spPr>
          <a:xfrm>
            <a:off x="1775669" y="226978"/>
            <a:ext cx="1657144" cy="584775"/>
          </a:xfrm>
          <a:prstGeom prst="rect">
            <a:avLst/>
          </a:prstGeom>
          <a:solidFill>
            <a:schemeClr val="lt1"/>
          </a:solidFill>
        </p:spPr>
        <p:txBody>
          <a:bodyPr wrap="square">
            <a:spAutoFit/>
          </a:bodyPr>
          <a:lstStyle/>
          <a:p>
            <a:r>
              <a:rPr lang="en-US" altLang="ja-JP" sz="1600" dirty="0">
                <a:latin typeface="Arial" panose="020B0604020202020204" pitchFamily="34" charset="0"/>
                <a:ea typeface="游ゴシック" panose="020B0400000000000000" pitchFamily="34" charset="-128"/>
                <a:cs typeface="Arial" panose="020B0604020202020204" pitchFamily="34" charset="0"/>
              </a:rPr>
              <a:t>Observation</a:t>
            </a:r>
            <a:br>
              <a:rPr lang="en-US" altLang="ja-JP" sz="1600" dirty="0">
                <a:latin typeface="Arial" panose="020B0604020202020204" pitchFamily="34" charset="0"/>
                <a:ea typeface="游ゴシック" panose="020B0400000000000000" pitchFamily="34" charset="-128"/>
                <a:cs typeface="Arial" panose="020B0604020202020204" pitchFamily="34" charset="0"/>
              </a:rPr>
            </a:br>
            <a:r>
              <a:rPr lang="en-US" altLang="ja-JP" sz="1600" dirty="0">
                <a:latin typeface="Arial" panose="020B0604020202020204" pitchFamily="34" charset="0"/>
                <a:ea typeface="游ゴシック" panose="020B0400000000000000" pitchFamily="34" charset="-128"/>
                <a:cs typeface="Arial" panose="020B0604020202020204" pitchFamily="34" charset="0"/>
              </a:rPr>
              <a:t>(NOAA OLR)</a:t>
            </a:r>
            <a:endParaRPr lang="ja-JP" altLang="en-US" sz="1600"/>
          </a:p>
        </p:txBody>
      </p:sp>
      <p:sp>
        <p:nvSpPr>
          <p:cNvPr id="11" name="テキスト ボックス 10">
            <a:extLst>
              <a:ext uri="{FF2B5EF4-FFF2-40B4-BE49-F238E27FC236}">
                <a16:creationId xmlns:a16="http://schemas.microsoft.com/office/drawing/2014/main" id="{2A749A6E-8FB9-E842-9693-08965910545A}"/>
              </a:ext>
            </a:extLst>
          </p:cNvPr>
          <p:cNvSpPr txBox="1"/>
          <p:nvPr/>
        </p:nvSpPr>
        <p:spPr>
          <a:xfrm>
            <a:off x="4967226" y="473199"/>
            <a:ext cx="1907729" cy="338554"/>
          </a:xfrm>
          <a:prstGeom prst="rect">
            <a:avLst/>
          </a:prstGeom>
          <a:solidFill>
            <a:schemeClr val="lt1"/>
          </a:solidFill>
        </p:spPr>
        <p:txBody>
          <a:bodyPr wrap="square">
            <a:spAutoFit/>
          </a:bodyPr>
          <a:lstStyle/>
          <a:p>
            <a:pPr algn="ctr"/>
            <a:r>
              <a:rPr lang="en-US" altLang="ja-JP" sz="1600" dirty="0">
                <a:latin typeface="Arial" panose="020B0604020202020204" pitchFamily="34" charset="0"/>
                <a:ea typeface="游ゴシック" panose="020B0400000000000000" pitchFamily="34" charset="-128"/>
                <a:cs typeface="Arial" panose="020B0604020202020204" pitchFamily="34" charset="0"/>
              </a:rPr>
              <a:t>Multi-model mean</a:t>
            </a:r>
            <a:endParaRPr lang="ja-JP" altLang="en-US" sz="1600"/>
          </a:p>
        </p:txBody>
      </p:sp>
      <p:pic>
        <p:nvPicPr>
          <p:cNvPr id="12" name="図 11">
            <a:extLst>
              <a:ext uri="{FF2B5EF4-FFF2-40B4-BE49-F238E27FC236}">
                <a16:creationId xmlns:a16="http://schemas.microsoft.com/office/drawing/2014/main" id="{AD40DAA6-02EB-4F4A-AD1A-E25DD749C1E7}"/>
              </a:ext>
            </a:extLst>
          </p:cNvPr>
          <p:cNvPicPr>
            <a:picLocks noChangeAspect="1"/>
          </p:cNvPicPr>
          <p:nvPr/>
        </p:nvPicPr>
        <p:blipFill rotWithShape="1">
          <a:blip r:embed="rId2">
            <a:extLst>
              <a:ext uri="{28A0092B-C50C-407E-A947-70E740481C1C}">
                <a14:useLocalDpi xmlns:a14="http://schemas.microsoft.com/office/drawing/2010/main" val="0"/>
              </a:ext>
            </a:extLst>
          </a:blip>
          <a:srcRect l="11588" t="33727" r="60150" b="43438"/>
          <a:stretch/>
        </p:blipFill>
        <p:spPr>
          <a:xfrm rot="5400000">
            <a:off x="8198202" y="703231"/>
            <a:ext cx="3872752" cy="4049667"/>
          </a:xfrm>
          <a:prstGeom prst="rect">
            <a:avLst/>
          </a:prstGeom>
        </p:spPr>
      </p:pic>
      <p:sp>
        <p:nvSpPr>
          <p:cNvPr id="13" name="テキスト ボックス 12">
            <a:extLst>
              <a:ext uri="{FF2B5EF4-FFF2-40B4-BE49-F238E27FC236}">
                <a16:creationId xmlns:a16="http://schemas.microsoft.com/office/drawing/2014/main" id="{2D2025EB-C50E-4B49-B016-194948CFFA48}"/>
              </a:ext>
            </a:extLst>
          </p:cNvPr>
          <p:cNvSpPr txBox="1"/>
          <p:nvPr/>
        </p:nvSpPr>
        <p:spPr>
          <a:xfrm>
            <a:off x="8409368" y="226978"/>
            <a:ext cx="2906504" cy="584775"/>
          </a:xfrm>
          <a:prstGeom prst="rect">
            <a:avLst/>
          </a:prstGeom>
          <a:solidFill>
            <a:schemeClr val="lt1"/>
          </a:solidFill>
        </p:spPr>
        <p:txBody>
          <a:bodyPr wrap="square">
            <a:spAutoFit/>
          </a:bodyPr>
          <a:lstStyle/>
          <a:p>
            <a:pPr algn="ctr"/>
            <a:r>
              <a:rPr lang="en-US" altLang="ja-JP" sz="1600" dirty="0">
                <a:latin typeface="Arial" panose="020B0604020202020204" pitchFamily="34" charset="0"/>
                <a:ea typeface="游ゴシック" panose="020B0400000000000000" pitchFamily="34" charset="-128"/>
                <a:cs typeface="Arial" panose="020B0604020202020204" pitchFamily="34" charset="0"/>
              </a:rPr>
              <a:t>Multi-model mean</a:t>
            </a:r>
          </a:p>
          <a:p>
            <a:pPr algn="ctr"/>
            <a:r>
              <a:rPr lang="en-US" altLang="ja-JP" sz="1600" dirty="0">
                <a:latin typeface="Arial" panose="020B0604020202020204" pitchFamily="34" charset="0"/>
                <a:ea typeface="游ゴシック" panose="020B0400000000000000" pitchFamily="34" charset="-128"/>
                <a:cs typeface="Arial" panose="020B0604020202020204" pitchFamily="34" charset="0"/>
              </a:rPr>
              <a:t>exaggerated linearly with time</a:t>
            </a:r>
            <a:endParaRPr lang="ja-JP" altLang="en-US" sz="1600"/>
          </a:p>
        </p:txBody>
      </p:sp>
      <p:sp>
        <p:nvSpPr>
          <p:cNvPr id="15" name="テキスト ボックス 14">
            <a:extLst>
              <a:ext uri="{FF2B5EF4-FFF2-40B4-BE49-F238E27FC236}">
                <a16:creationId xmlns:a16="http://schemas.microsoft.com/office/drawing/2014/main" id="{4F7E748A-5E42-6541-8B7D-BFBFD3445880}"/>
              </a:ext>
            </a:extLst>
          </p:cNvPr>
          <p:cNvSpPr txBox="1"/>
          <p:nvPr/>
        </p:nvSpPr>
        <p:spPr>
          <a:xfrm>
            <a:off x="146247" y="644762"/>
            <a:ext cx="1299639"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Jan 20</a:t>
            </a:r>
            <a:endParaRPr lang="ja-JP" altLang="en-US"/>
          </a:p>
        </p:txBody>
      </p:sp>
      <p:sp>
        <p:nvSpPr>
          <p:cNvPr id="16" name="テキスト ボックス 15">
            <a:extLst>
              <a:ext uri="{FF2B5EF4-FFF2-40B4-BE49-F238E27FC236}">
                <a16:creationId xmlns:a16="http://schemas.microsoft.com/office/drawing/2014/main" id="{1213893F-A646-7344-82D4-FA67A6A3FD49}"/>
              </a:ext>
            </a:extLst>
          </p:cNvPr>
          <p:cNvSpPr txBox="1"/>
          <p:nvPr/>
        </p:nvSpPr>
        <p:spPr>
          <a:xfrm>
            <a:off x="0" y="3565215"/>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Feb</a:t>
            </a:r>
            <a:r>
              <a:rPr lang="en-US" altLang="ja-JP" sz="1800" dirty="0">
                <a:latin typeface="Arial" panose="020B0604020202020204" pitchFamily="34" charset="0"/>
                <a:ea typeface="游ゴシック" panose="020B0400000000000000" pitchFamily="34" charset="-128"/>
                <a:cs typeface="Arial" panose="020B0604020202020204" pitchFamily="34" charset="0"/>
              </a:rPr>
              <a:t> 28</a:t>
            </a:r>
            <a:endParaRPr lang="ja-JP" altLang="en-US"/>
          </a:p>
        </p:txBody>
      </p:sp>
      <p:sp>
        <p:nvSpPr>
          <p:cNvPr id="17" name="テキスト ボックス 16">
            <a:extLst>
              <a:ext uri="{FF2B5EF4-FFF2-40B4-BE49-F238E27FC236}">
                <a16:creationId xmlns:a16="http://schemas.microsoft.com/office/drawing/2014/main" id="{6F6FA12B-717D-BD4F-975A-1B389F42C6FC}"/>
              </a:ext>
            </a:extLst>
          </p:cNvPr>
          <p:cNvSpPr txBox="1"/>
          <p:nvPr/>
        </p:nvSpPr>
        <p:spPr>
          <a:xfrm>
            <a:off x="1445886" y="4071345"/>
            <a:ext cx="9183865"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Multi model mean appear to do a fairly good job until 〜25 days. </a:t>
            </a:r>
            <a:endParaRPr lang="ja-JP" altLang="en-US" sz="2400"/>
          </a:p>
        </p:txBody>
      </p:sp>
      <p:sp>
        <p:nvSpPr>
          <p:cNvPr id="2" name="円/楕円 1">
            <a:extLst>
              <a:ext uri="{FF2B5EF4-FFF2-40B4-BE49-F238E27FC236}">
                <a16:creationId xmlns:a16="http://schemas.microsoft.com/office/drawing/2014/main" id="{431C4170-4A8B-7B4C-9F81-A0A10120C32D}"/>
              </a:ext>
            </a:extLst>
          </p:cNvPr>
          <p:cNvSpPr/>
          <p:nvPr/>
        </p:nvSpPr>
        <p:spPr>
          <a:xfrm>
            <a:off x="3025793" y="2848130"/>
            <a:ext cx="1108885" cy="1128503"/>
          </a:xfrm>
          <a:prstGeom prst="ellipse">
            <a:avLst/>
          </a:prstGeom>
          <a:noFill/>
          <a:ln w="349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a:extLst>
              <a:ext uri="{FF2B5EF4-FFF2-40B4-BE49-F238E27FC236}">
                <a16:creationId xmlns:a16="http://schemas.microsoft.com/office/drawing/2014/main" id="{9577D521-0029-4344-B76F-11403FB9CB40}"/>
              </a:ext>
            </a:extLst>
          </p:cNvPr>
          <p:cNvSpPr/>
          <p:nvPr/>
        </p:nvSpPr>
        <p:spPr>
          <a:xfrm>
            <a:off x="10366873" y="2779046"/>
            <a:ext cx="1108885" cy="1128503"/>
          </a:xfrm>
          <a:prstGeom prst="ellipse">
            <a:avLst/>
          </a:prstGeom>
          <a:noFill/>
          <a:ln w="349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AE99DC5E-8EAF-DD44-8F81-63C6EDD83235}"/>
              </a:ext>
            </a:extLst>
          </p:cNvPr>
          <p:cNvSpPr txBox="1"/>
          <p:nvPr/>
        </p:nvSpPr>
        <p:spPr>
          <a:xfrm>
            <a:off x="1445885" y="4525933"/>
            <a:ext cx="9183865"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Low OLR near 60W (purple circle).  Any value here?</a:t>
            </a:r>
            <a:endParaRPr lang="ja-JP" altLang="en-US" sz="2400"/>
          </a:p>
        </p:txBody>
      </p:sp>
    </p:spTree>
    <p:extLst>
      <p:ext uri="{BB962C8B-B14F-4D97-AF65-F5344CB8AC3E}">
        <p14:creationId xmlns:p14="http://schemas.microsoft.com/office/powerpoint/2010/main" val="333989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コンテンツ プレースホルダ 2">
            <a:extLst>
              <a:ext uri="{FF2B5EF4-FFF2-40B4-BE49-F238E27FC236}">
                <a16:creationId xmlns:a16="http://schemas.microsoft.com/office/drawing/2014/main" id="{D30677CF-BC9F-EA47-A547-F97F34FEA882}"/>
              </a:ext>
            </a:extLst>
          </p:cNvPr>
          <p:cNvSpPr>
            <a:spLocks noGrp="1"/>
          </p:cNvSpPr>
          <p:nvPr>
            <p:ph idx="1"/>
          </p:nvPr>
        </p:nvSpPr>
        <p:spPr>
          <a:xfrm>
            <a:off x="2512507" y="768798"/>
            <a:ext cx="7201511" cy="4006404"/>
          </a:xfrm>
        </p:spPr>
        <p:txBody>
          <a:bodyPr/>
          <a:lstStyle/>
          <a:p>
            <a:pPr marL="0" indent="0" algn="ctr">
              <a:buNone/>
            </a:pPr>
            <a:r>
              <a:rPr lang="en" altLang="ja-JP" sz="3600" b="1" dirty="0"/>
              <a:t>DYAMOND Phase </a:t>
            </a:r>
            <a:r>
              <a:rPr lang="en" altLang="ja-JP" sz="4800" b="1" dirty="0"/>
              <a:t>2</a:t>
            </a:r>
            <a:endParaRPr lang="en" altLang="ja-JP" sz="3600" b="1" dirty="0"/>
          </a:p>
          <a:p>
            <a:pPr marL="0" indent="0" algn="ctr">
              <a:buNone/>
            </a:pPr>
            <a:r>
              <a:rPr lang="en" altLang="ja-JP" sz="3600" b="1" dirty="0">
                <a:effectLst/>
              </a:rPr>
              <a:t> &amp; </a:t>
            </a:r>
          </a:p>
          <a:p>
            <a:pPr marL="0" indent="0" algn="ctr">
              <a:buNone/>
            </a:pPr>
            <a:r>
              <a:rPr lang="en" altLang="ja-JP" sz="3600" b="1" dirty="0"/>
              <a:t>some works by NICAM/NICOCO on </a:t>
            </a:r>
            <a:r>
              <a:rPr lang="en" altLang="ja-JP" sz="3600" b="1" dirty="0" err="1"/>
              <a:t>Fugaku</a:t>
            </a:r>
            <a:r>
              <a:rPr lang="en" altLang="ja-JP" sz="3600" b="1" dirty="0"/>
              <a:t> </a:t>
            </a:r>
          </a:p>
          <a:p>
            <a:pPr marL="0" indent="0" algn="ctr">
              <a:buNone/>
            </a:pPr>
            <a:r>
              <a:rPr lang="en" altLang="ja-JP" sz="3600" b="1" dirty="0"/>
              <a:t>&amp;</a:t>
            </a:r>
          </a:p>
          <a:p>
            <a:pPr marL="0" indent="0" algn="ctr">
              <a:buNone/>
            </a:pPr>
            <a:r>
              <a:rPr lang="en" altLang="ja-JP" sz="3600" b="1" dirty="0"/>
              <a:t>a v</a:t>
            </a:r>
            <a:r>
              <a:rPr lang="en" altLang="ja-JP" sz="3600" b="1" dirty="0">
                <a:effectLst/>
              </a:rPr>
              <a:t>iew into the near future</a:t>
            </a:r>
          </a:p>
        </p:txBody>
      </p:sp>
      <p:pic>
        <p:nvPicPr>
          <p:cNvPr id="113666" name="図 3" descr="thumb2.jpg">
            <a:extLst>
              <a:ext uri="{FF2B5EF4-FFF2-40B4-BE49-F238E27FC236}">
                <a16:creationId xmlns:a16="http://schemas.microsoft.com/office/drawing/2014/main" id="{32926CEC-63FA-6A45-9B19-CF960457E4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208" y="1598137"/>
            <a:ext cx="2182006" cy="215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descr="スクリーンショット 2016-02-23 22.46.01.png">
            <a:extLst>
              <a:ext uri="{FF2B5EF4-FFF2-40B4-BE49-F238E27FC236}">
                <a16:creationId xmlns:a16="http://schemas.microsoft.com/office/drawing/2014/main" id="{8A32E395-E16C-C246-9DA4-D4C169429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5692" y="1659937"/>
            <a:ext cx="2357133" cy="2014432"/>
          </a:xfrm>
          <a:prstGeom prst="rect">
            <a:avLst/>
          </a:prstGeom>
        </p:spPr>
      </p:pic>
      <p:sp>
        <p:nvSpPr>
          <p:cNvPr id="7" name="字幕 2">
            <a:extLst>
              <a:ext uri="{FF2B5EF4-FFF2-40B4-BE49-F238E27FC236}">
                <a16:creationId xmlns:a16="http://schemas.microsoft.com/office/drawing/2014/main" id="{C2D3546F-37D2-A44C-B4EF-506AE695552C}"/>
              </a:ext>
            </a:extLst>
          </p:cNvPr>
          <p:cNvSpPr txBox="1">
            <a:spLocks/>
          </p:cNvSpPr>
          <p:nvPr/>
        </p:nvSpPr>
        <p:spPr>
          <a:xfrm>
            <a:off x="3206227" y="5158345"/>
            <a:ext cx="6359465" cy="8984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800" i="0" u="none" strike="noStrike" kern="1200" cap="none" spc="0" normalizeH="0" baseline="0" noProof="0" dirty="0">
                <a:ln>
                  <a:noFill/>
                </a:ln>
                <a:effectLst/>
                <a:uLnTx/>
                <a:uFillTx/>
                <a:latin typeface="Arial" panose="020B0604020202020204" pitchFamily="34" charset="0"/>
                <a:ea typeface="游ゴシック" panose="020B0400000000000000" pitchFamily="34" charset="-128"/>
                <a:cs typeface="Arial" panose="020B0604020202020204" pitchFamily="34" charset="0"/>
              </a:rPr>
              <a:t>Tomoki Miyakawa  and  Daniel </a:t>
            </a:r>
            <a:r>
              <a:rPr kumimoji="1" lang="en-US" altLang="ja-JP" sz="2800" i="0" u="none" strike="noStrike" kern="1200" cap="none" spc="0" normalizeH="0" baseline="0" noProof="0" dirty="0" err="1">
                <a:ln>
                  <a:noFill/>
                </a:ln>
                <a:effectLst/>
                <a:uLnTx/>
                <a:uFillTx/>
                <a:latin typeface="Arial" panose="020B0604020202020204" pitchFamily="34" charset="0"/>
                <a:ea typeface="游ゴシック" panose="020B0400000000000000" pitchFamily="34" charset="-128"/>
                <a:cs typeface="Arial" panose="020B0604020202020204" pitchFamily="34" charset="0"/>
              </a:rPr>
              <a:t>Klocke</a:t>
            </a:r>
            <a:endParaRPr kumimoji="1" lang="en-US" altLang="ja-JP" sz="2800" i="0" u="none" strike="noStrike" kern="1200" cap="none" spc="0" normalizeH="0" baseline="0" noProof="0" dirty="0">
              <a:ln>
                <a:noFill/>
              </a:ln>
              <a:effectLst/>
              <a:uLnTx/>
              <a:uFillTx/>
              <a:latin typeface="Arial" panose="020B0604020202020204" pitchFamily="34" charset="0"/>
              <a:ea typeface="游ゴシック" panose="020B0400000000000000" pitchFamily="34" charset="-128"/>
              <a:cs typeface="Arial" panose="020B0604020202020204" pitchFamily="34" charset="0"/>
            </a:endParaRPr>
          </a:p>
        </p:txBody>
      </p:sp>
      <p:pic>
        <p:nvPicPr>
          <p:cNvPr id="8" name="図 7">
            <a:extLst>
              <a:ext uri="{FF2B5EF4-FFF2-40B4-BE49-F238E27FC236}">
                <a16:creationId xmlns:a16="http://schemas.microsoft.com/office/drawing/2014/main" id="{85C30644-9556-414D-B0D1-9CD7935DF46D}"/>
              </a:ext>
            </a:extLst>
          </p:cNvPr>
          <p:cNvPicPr>
            <a:picLocks noChangeAspect="1"/>
          </p:cNvPicPr>
          <p:nvPr/>
        </p:nvPicPr>
        <p:blipFill>
          <a:blip r:embed="rId4"/>
          <a:stretch>
            <a:fillRect/>
          </a:stretch>
        </p:blipFill>
        <p:spPr>
          <a:xfrm>
            <a:off x="6843659" y="5663061"/>
            <a:ext cx="3581400" cy="1054100"/>
          </a:xfrm>
          <a:prstGeom prst="rect">
            <a:avLst/>
          </a:prstGeom>
        </p:spPr>
      </p:pic>
      <p:pic>
        <p:nvPicPr>
          <p:cNvPr id="9" name="図 8">
            <a:extLst>
              <a:ext uri="{FF2B5EF4-FFF2-40B4-BE49-F238E27FC236}">
                <a16:creationId xmlns:a16="http://schemas.microsoft.com/office/drawing/2014/main" id="{0C6D1C7D-EE45-DC4F-86E8-B5EAE682EC1E}"/>
              </a:ext>
            </a:extLst>
          </p:cNvPr>
          <p:cNvPicPr>
            <a:picLocks noChangeAspect="1"/>
          </p:cNvPicPr>
          <p:nvPr/>
        </p:nvPicPr>
        <p:blipFill>
          <a:blip r:embed="rId5"/>
          <a:stretch>
            <a:fillRect/>
          </a:stretch>
        </p:blipFill>
        <p:spPr>
          <a:xfrm>
            <a:off x="2064077" y="5828160"/>
            <a:ext cx="4914900" cy="939800"/>
          </a:xfrm>
          <a:prstGeom prst="rect">
            <a:avLst/>
          </a:prstGeom>
        </p:spPr>
      </p:pic>
    </p:spTree>
    <p:extLst>
      <p:ext uri="{BB962C8B-B14F-4D97-AF65-F5344CB8AC3E}">
        <p14:creationId xmlns:p14="http://schemas.microsoft.com/office/powerpoint/2010/main" val="427778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C1FD71A-A1CE-7246-A143-2B6502C5DACD}"/>
              </a:ext>
            </a:extLst>
          </p:cNvPr>
          <p:cNvPicPr>
            <a:picLocks noChangeAspect="1"/>
          </p:cNvPicPr>
          <p:nvPr/>
        </p:nvPicPr>
        <p:blipFill rotWithShape="1">
          <a:blip r:embed="rId2">
            <a:extLst>
              <a:ext uri="{28A0092B-C50C-407E-A947-70E740481C1C}">
                <a14:useLocalDpi xmlns:a14="http://schemas.microsoft.com/office/drawing/2010/main" val="0"/>
              </a:ext>
            </a:extLst>
          </a:blip>
          <a:srcRect l="33330" t="17628" r="16477" b="25959"/>
          <a:stretch/>
        </p:blipFill>
        <p:spPr>
          <a:xfrm rot="5400000">
            <a:off x="4032295" y="-1563854"/>
            <a:ext cx="4646137" cy="10294625"/>
          </a:xfrm>
          <a:prstGeom prst="rect">
            <a:avLst/>
          </a:prstGeom>
        </p:spPr>
      </p:pic>
      <p:sp>
        <p:nvSpPr>
          <p:cNvPr id="6" name="テキスト ボックス 5">
            <a:extLst>
              <a:ext uri="{FF2B5EF4-FFF2-40B4-BE49-F238E27FC236}">
                <a16:creationId xmlns:a16="http://schemas.microsoft.com/office/drawing/2014/main" id="{D78E04AD-8943-9E48-825E-2E9D45DFF9B0}"/>
              </a:ext>
            </a:extLst>
          </p:cNvPr>
          <p:cNvSpPr txBox="1"/>
          <p:nvPr/>
        </p:nvSpPr>
        <p:spPr>
          <a:xfrm>
            <a:off x="1060235" y="6096000"/>
            <a:ext cx="1299639" cy="461665"/>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   </a:t>
            </a:r>
            <a:r>
              <a:rPr lang="en-US" altLang="ja-JP" sz="2400" dirty="0">
                <a:latin typeface="Arial" panose="020B0604020202020204" pitchFamily="34" charset="0"/>
                <a:ea typeface="游ゴシック" panose="020B0400000000000000" pitchFamily="34" charset="-128"/>
                <a:cs typeface="Arial" panose="020B0604020202020204" pitchFamily="34" charset="0"/>
              </a:rPr>
              <a:t>0</a:t>
            </a:r>
            <a:endParaRPr lang="ja-JP" altLang="en-US" sz="2400"/>
          </a:p>
        </p:txBody>
      </p:sp>
      <p:sp>
        <p:nvSpPr>
          <p:cNvPr id="7" name="テキスト ボックス 6">
            <a:extLst>
              <a:ext uri="{FF2B5EF4-FFF2-40B4-BE49-F238E27FC236}">
                <a16:creationId xmlns:a16="http://schemas.microsoft.com/office/drawing/2014/main" id="{954A91DA-80C0-524A-831D-C9FEC86B3F10}"/>
              </a:ext>
            </a:extLst>
          </p:cNvPr>
          <p:cNvSpPr txBox="1"/>
          <p:nvPr/>
        </p:nvSpPr>
        <p:spPr>
          <a:xfrm>
            <a:off x="10591876" y="6096000"/>
            <a:ext cx="1600124" cy="461665"/>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  </a:t>
            </a:r>
            <a:r>
              <a:rPr lang="en-US" altLang="ja-JP" sz="2400" dirty="0">
                <a:latin typeface="Arial" panose="020B0604020202020204" pitchFamily="34" charset="0"/>
                <a:ea typeface="游ゴシック" panose="020B0400000000000000" pitchFamily="34" charset="-128"/>
                <a:cs typeface="Arial" panose="020B0604020202020204" pitchFamily="34" charset="0"/>
              </a:rPr>
              <a:t>40   (day)</a:t>
            </a:r>
            <a:endParaRPr lang="ja-JP" altLang="en-US" sz="2400"/>
          </a:p>
        </p:txBody>
      </p:sp>
      <p:sp>
        <p:nvSpPr>
          <p:cNvPr id="8" name="テキスト ボックス 7">
            <a:extLst>
              <a:ext uri="{FF2B5EF4-FFF2-40B4-BE49-F238E27FC236}">
                <a16:creationId xmlns:a16="http://schemas.microsoft.com/office/drawing/2014/main" id="{809AEDFB-D1F5-714E-9A18-54FDCBDB8D48}"/>
              </a:ext>
            </a:extLst>
          </p:cNvPr>
          <p:cNvSpPr txBox="1"/>
          <p:nvPr/>
        </p:nvSpPr>
        <p:spPr>
          <a:xfrm>
            <a:off x="5589615" y="6096000"/>
            <a:ext cx="1299639" cy="461665"/>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    </a:t>
            </a:r>
            <a:r>
              <a:rPr lang="en-US" altLang="ja-JP" sz="2400" dirty="0">
                <a:latin typeface="Arial" panose="020B0604020202020204" pitchFamily="34" charset="0"/>
                <a:ea typeface="游ゴシック" panose="020B0400000000000000" pitchFamily="34" charset="-128"/>
                <a:cs typeface="Arial" panose="020B0604020202020204" pitchFamily="34" charset="0"/>
              </a:rPr>
              <a:t>20</a:t>
            </a:r>
            <a:endParaRPr lang="ja-JP" altLang="en-US" sz="2400"/>
          </a:p>
        </p:txBody>
      </p:sp>
      <p:sp>
        <p:nvSpPr>
          <p:cNvPr id="9" name="テキスト ボックス 8">
            <a:extLst>
              <a:ext uri="{FF2B5EF4-FFF2-40B4-BE49-F238E27FC236}">
                <a16:creationId xmlns:a16="http://schemas.microsoft.com/office/drawing/2014/main" id="{D0214752-FEE9-1B42-A760-1F569984CD5C}"/>
              </a:ext>
            </a:extLst>
          </p:cNvPr>
          <p:cNvSpPr txBox="1"/>
          <p:nvPr/>
        </p:nvSpPr>
        <p:spPr>
          <a:xfrm>
            <a:off x="3032739" y="6096000"/>
            <a:ext cx="1299639" cy="461665"/>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    </a:t>
            </a:r>
            <a:r>
              <a:rPr lang="en-US" altLang="ja-JP" sz="2400" dirty="0">
                <a:latin typeface="Arial" panose="020B0604020202020204" pitchFamily="34" charset="0"/>
                <a:ea typeface="游ゴシック" panose="020B0400000000000000" pitchFamily="34" charset="-128"/>
                <a:cs typeface="Arial" panose="020B0604020202020204" pitchFamily="34" charset="0"/>
              </a:rPr>
              <a:t>10</a:t>
            </a:r>
            <a:endParaRPr lang="ja-JP" altLang="en-US" sz="2400"/>
          </a:p>
        </p:txBody>
      </p:sp>
      <p:sp>
        <p:nvSpPr>
          <p:cNvPr id="10" name="テキスト ボックス 9">
            <a:extLst>
              <a:ext uri="{FF2B5EF4-FFF2-40B4-BE49-F238E27FC236}">
                <a16:creationId xmlns:a16="http://schemas.microsoft.com/office/drawing/2014/main" id="{C6A2854E-908D-654B-92AC-77032E17AF0F}"/>
              </a:ext>
            </a:extLst>
          </p:cNvPr>
          <p:cNvSpPr txBox="1"/>
          <p:nvPr/>
        </p:nvSpPr>
        <p:spPr>
          <a:xfrm>
            <a:off x="8090745" y="6104967"/>
            <a:ext cx="1299639" cy="461665"/>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    </a:t>
            </a:r>
            <a:r>
              <a:rPr lang="en-US" altLang="ja-JP" sz="2400" dirty="0">
                <a:latin typeface="Arial" panose="020B0604020202020204" pitchFamily="34" charset="0"/>
                <a:ea typeface="游ゴシック" panose="020B0400000000000000" pitchFamily="34" charset="-128"/>
                <a:cs typeface="Arial" panose="020B0604020202020204" pitchFamily="34" charset="0"/>
              </a:rPr>
              <a:t>30</a:t>
            </a:r>
            <a:endParaRPr lang="ja-JP" altLang="en-US" sz="2400"/>
          </a:p>
        </p:txBody>
      </p:sp>
      <p:sp>
        <p:nvSpPr>
          <p:cNvPr id="11" name="テキスト ボックス 10">
            <a:extLst>
              <a:ext uri="{FF2B5EF4-FFF2-40B4-BE49-F238E27FC236}">
                <a16:creationId xmlns:a16="http://schemas.microsoft.com/office/drawing/2014/main" id="{8EBD0A7C-FFD6-3C4F-9D84-DD48C0EABCA2}"/>
              </a:ext>
            </a:extLst>
          </p:cNvPr>
          <p:cNvSpPr txBox="1"/>
          <p:nvPr/>
        </p:nvSpPr>
        <p:spPr>
          <a:xfrm>
            <a:off x="533519" y="4796120"/>
            <a:ext cx="1299639"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   0</a:t>
            </a:r>
            <a:endParaRPr lang="ja-JP" altLang="en-US" sz="2400"/>
          </a:p>
        </p:txBody>
      </p:sp>
      <p:sp>
        <p:nvSpPr>
          <p:cNvPr id="12" name="テキスト ボックス 11">
            <a:extLst>
              <a:ext uri="{FF2B5EF4-FFF2-40B4-BE49-F238E27FC236}">
                <a16:creationId xmlns:a16="http://schemas.microsoft.com/office/drawing/2014/main" id="{61E8442A-52A4-0548-B57A-EF8F048E36A9}"/>
              </a:ext>
            </a:extLst>
          </p:cNvPr>
          <p:cNvSpPr txBox="1"/>
          <p:nvPr/>
        </p:nvSpPr>
        <p:spPr>
          <a:xfrm>
            <a:off x="496656" y="1606932"/>
            <a:ext cx="1299639"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   1</a:t>
            </a:r>
            <a:endParaRPr lang="ja-JP" altLang="en-US" sz="2400"/>
          </a:p>
        </p:txBody>
      </p:sp>
      <p:sp>
        <p:nvSpPr>
          <p:cNvPr id="13" name="テキスト ボックス 12">
            <a:extLst>
              <a:ext uri="{FF2B5EF4-FFF2-40B4-BE49-F238E27FC236}">
                <a16:creationId xmlns:a16="http://schemas.microsoft.com/office/drawing/2014/main" id="{59428C7A-06DE-5E48-8780-9AE0AABD74F4}"/>
              </a:ext>
            </a:extLst>
          </p:cNvPr>
          <p:cNvSpPr txBox="1"/>
          <p:nvPr/>
        </p:nvSpPr>
        <p:spPr>
          <a:xfrm>
            <a:off x="302841" y="3198167"/>
            <a:ext cx="1299639"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   0.5</a:t>
            </a:r>
            <a:endParaRPr lang="ja-JP" altLang="en-US" sz="2400"/>
          </a:p>
        </p:txBody>
      </p:sp>
      <p:sp>
        <p:nvSpPr>
          <p:cNvPr id="14" name="テキスト ボックス 13">
            <a:extLst>
              <a:ext uri="{FF2B5EF4-FFF2-40B4-BE49-F238E27FC236}">
                <a16:creationId xmlns:a16="http://schemas.microsoft.com/office/drawing/2014/main" id="{DC40F944-85E1-2D4B-9E5B-69F59D0FA125}"/>
              </a:ext>
            </a:extLst>
          </p:cNvPr>
          <p:cNvSpPr txBox="1"/>
          <p:nvPr/>
        </p:nvSpPr>
        <p:spPr>
          <a:xfrm>
            <a:off x="302841" y="156077"/>
            <a:ext cx="11392503" cy="954107"/>
          </a:xfrm>
          <a:prstGeom prst="rect">
            <a:avLst/>
          </a:prstGeom>
          <a:noFill/>
        </p:spPr>
        <p:txBody>
          <a:bodyPr wrap="square">
            <a:spAutoFit/>
          </a:bodyPr>
          <a:lstStyle/>
          <a:p>
            <a:r>
              <a:rPr lang="en-US" altLang="ja-JP" sz="2800" dirty="0">
                <a:latin typeface="Arial" panose="020B0604020202020204" pitchFamily="34" charset="0"/>
                <a:ea typeface="游ゴシック" panose="020B0400000000000000" pitchFamily="34" charset="-128"/>
                <a:cs typeface="Arial" panose="020B0604020202020204" pitchFamily="34" charset="0"/>
              </a:rPr>
              <a:t>Model to model pattern correlation of column water vapor anomaly</a:t>
            </a:r>
          </a:p>
          <a:p>
            <a:r>
              <a:rPr lang="en-US" altLang="ja-JP" sz="2800" dirty="0">
                <a:latin typeface="Arial" panose="020B0604020202020204" pitchFamily="34" charset="0"/>
                <a:ea typeface="游ゴシック" panose="020B0400000000000000" pitchFamily="34" charset="-128"/>
                <a:cs typeface="Arial" panose="020B0604020202020204" pitchFamily="34" charset="0"/>
              </a:rPr>
              <a:t> (20N – 20S, ERA5 local 40 day averages subtracted from all models) </a:t>
            </a:r>
            <a:endParaRPr lang="ja-JP" altLang="en-US" sz="2800"/>
          </a:p>
        </p:txBody>
      </p:sp>
      <p:sp>
        <p:nvSpPr>
          <p:cNvPr id="16" name="テキスト ボックス 15">
            <a:extLst>
              <a:ext uri="{FF2B5EF4-FFF2-40B4-BE49-F238E27FC236}">
                <a16:creationId xmlns:a16="http://schemas.microsoft.com/office/drawing/2014/main" id="{1CEF3C5A-450F-CC42-8F91-FC1C0149F88D}"/>
              </a:ext>
            </a:extLst>
          </p:cNvPr>
          <p:cNvSpPr txBox="1"/>
          <p:nvPr/>
        </p:nvSpPr>
        <p:spPr>
          <a:xfrm rot="16200000">
            <a:off x="-239694" y="3435733"/>
            <a:ext cx="1299639"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COR</a:t>
            </a:r>
            <a:endParaRPr lang="ja-JP" altLang="en-US" sz="2400"/>
          </a:p>
        </p:txBody>
      </p:sp>
      <p:sp>
        <p:nvSpPr>
          <p:cNvPr id="17" name="テキスト ボックス 16">
            <a:extLst>
              <a:ext uri="{FF2B5EF4-FFF2-40B4-BE49-F238E27FC236}">
                <a16:creationId xmlns:a16="http://schemas.microsoft.com/office/drawing/2014/main" id="{9E101724-48C2-2948-8847-8DFD077EDED0}"/>
              </a:ext>
            </a:extLst>
          </p:cNvPr>
          <p:cNvSpPr txBox="1"/>
          <p:nvPr/>
        </p:nvSpPr>
        <p:spPr>
          <a:xfrm>
            <a:off x="7018109" y="1837764"/>
            <a:ext cx="4744550" cy="1015663"/>
          </a:xfrm>
          <a:prstGeom prst="rect">
            <a:avLst/>
          </a:prstGeom>
          <a:noFill/>
        </p:spPr>
        <p:txBody>
          <a:bodyPr wrap="square">
            <a:spAutoFit/>
          </a:bodyPr>
          <a:lstStyle/>
          <a:p>
            <a:r>
              <a:rPr lang="en-US" altLang="ja-JP" sz="2000" dirty="0">
                <a:latin typeface="Arial" panose="020B0604020202020204" pitchFamily="34" charset="0"/>
                <a:ea typeface="游ゴシック" panose="020B0400000000000000" pitchFamily="34" charset="-128"/>
                <a:cs typeface="Arial" panose="020B0604020202020204" pitchFamily="34" charset="0"/>
              </a:rPr>
              <a:t>               Pink:  Model vs Model </a:t>
            </a:r>
          </a:p>
          <a:p>
            <a:r>
              <a:rPr lang="en-US" altLang="ja-JP" sz="2000" dirty="0">
                <a:latin typeface="Arial" panose="020B0604020202020204" pitchFamily="34" charset="0"/>
                <a:ea typeface="游ゴシック" panose="020B0400000000000000" pitchFamily="34" charset="-128"/>
                <a:cs typeface="Arial" panose="020B0604020202020204" pitchFamily="34" charset="0"/>
              </a:rPr>
              <a:t>               Blue:  ERA5 vs Model</a:t>
            </a:r>
          </a:p>
          <a:p>
            <a:r>
              <a:rPr lang="en-US" altLang="ja-JP" sz="2000" dirty="0">
                <a:latin typeface="Arial" panose="020B0604020202020204" pitchFamily="34" charset="0"/>
                <a:ea typeface="游ゴシック" panose="020B0400000000000000" pitchFamily="34" charset="-128"/>
                <a:cs typeface="Arial" panose="020B0604020202020204" pitchFamily="34" charset="0"/>
              </a:rPr>
              <a:t>Dashed black:  Average of Pink</a:t>
            </a:r>
            <a:endParaRPr lang="ja-JP" altLang="en-US" sz="2000"/>
          </a:p>
        </p:txBody>
      </p:sp>
    </p:spTree>
    <p:extLst>
      <p:ext uri="{BB962C8B-B14F-4D97-AF65-F5344CB8AC3E}">
        <p14:creationId xmlns:p14="http://schemas.microsoft.com/office/powerpoint/2010/main" val="3513246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C1FD71A-A1CE-7246-A143-2B6502C5DACD}"/>
              </a:ext>
            </a:extLst>
          </p:cNvPr>
          <p:cNvPicPr>
            <a:picLocks noChangeAspect="1"/>
          </p:cNvPicPr>
          <p:nvPr/>
        </p:nvPicPr>
        <p:blipFill rotWithShape="1">
          <a:blip r:embed="rId2">
            <a:extLst>
              <a:ext uri="{28A0092B-C50C-407E-A947-70E740481C1C}">
                <a14:useLocalDpi xmlns:a14="http://schemas.microsoft.com/office/drawing/2010/main" val="0"/>
              </a:ext>
            </a:extLst>
          </a:blip>
          <a:srcRect l="33330" t="17628" r="16477" b="25959"/>
          <a:stretch/>
        </p:blipFill>
        <p:spPr>
          <a:xfrm rot="5400000">
            <a:off x="4032295" y="-1563854"/>
            <a:ext cx="4646137" cy="10294625"/>
          </a:xfrm>
          <a:prstGeom prst="rect">
            <a:avLst/>
          </a:prstGeom>
        </p:spPr>
      </p:pic>
      <p:sp>
        <p:nvSpPr>
          <p:cNvPr id="6" name="テキスト ボックス 5">
            <a:extLst>
              <a:ext uri="{FF2B5EF4-FFF2-40B4-BE49-F238E27FC236}">
                <a16:creationId xmlns:a16="http://schemas.microsoft.com/office/drawing/2014/main" id="{D78E04AD-8943-9E48-825E-2E9D45DFF9B0}"/>
              </a:ext>
            </a:extLst>
          </p:cNvPr>
          <p:cNvSpPr txBox="1"/>
          <p:nvPr/>
        </p:nvSpPr>
        <p:spPr>
          <a:xfrm>
            <a:off x="1060235" y="6096000"/>
            <a:ext cx="1299639" cy="461665"/>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   </a:t>
            </a:r>
            <a:r>
              <a:rPr lang="en-US" altLang="ja-JP" sz="2400" dirty="0">
                <a:latin typeface="Arial" panose="020B0604020202020204" pitchFamily="34" charset="0"/>
                <a:ea typeface="游ゴシック" panose="020B0400000000000000" pitchFamily="34" charset="-128"/>
                <a:cs typeface="Arial" panose="020B0604020202020204" pitchFamily="34" charset="0"/>
              </a:rPr>
              <a:t>0</a:t>
            </a:r>
            <a:endParaRPr lang="ja-JP" altLang="en-US" sz="2400"/>
          </a:p>
        </p:txBody>
      </p:sp>
      <p:sp>
        <p:nvSpPr>
          <p:cNvPr id="7" name="テキスト ボックス 6">
            <a:extLst>
              <a:ext uri="{FF2B5EF4-FFF2-40B4-BE49-F238E27FC236}">
                <a16:creationId xmlns:a16="http://schemas.microsoft.com/office/drawing/2014/main" id="{954A91DA-80C0-524A-831D-C9FEC86B3F10}"/>
              </a:ext>
            </a:extLst>
          </p:cNvPr>
          <p:cNvSpPr txBox="1"/>
          <p:nvPr/>
        </p:nvSpPr>
        <p:spPr>
          <a:xfrm>
            <a:off x="10591876" y="6096000"/>
            <a:ext cx="1600124" cy="461665"/>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  </a:t>
            </a:r>
            <a:r>
              <a:rPr lang="en-US" altLang="ja-JP" sz="2400" dirty="0">
                <a:latin typeface="Arial" panose="020B0604020202020204" pitchFamily="34" charset="0"/>
                <a:ea typeface="游ゴシック" panose="020B0400000000000000" pitchFamily="34" charset="-128"/>
                <a:cs typeface="Arial" panose="020B0604020202020204" pitchFamily="34" charset="0"/>
              </a:rPr>
              <a:t>40   (day)</a:t>
            </a:r>
            <a:endParaRPr lang="ja-JP" altLang="en-US" sz="2400"/>
          </a:p>
        </p:txBody>
      </p:sp>
      <p:sp>
        <p:nvSpPr>
          <p:cNvPr id="8" name="テキスト ボックス 7">
            <a:extLst>
              <a:ext uri="{FF2B5EF4-FFF2-40B4-BE49-F238E27FC236}">
                <a16:creationId xmlns:a16="http://schemas.microsoft.com/office/drawing/2014/main" id="{809AEDFB-D1F5-714E-9A18-54FDCBDB8D48}"/>
              </a:ext>
            </a:extLst>
          </p:cNvPr>
          <p:cNvSpPr txBox="1"/>
          <p:nvPr/>
        </p:nvSpPr>
        <p:spPr>
          <a:xfrm>
            <a:off x="5589615" y="6096000"/>
            <a:ext cx="1299639" cy="461665"/>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    </a:t>
            </a:r>
            <a:r>
              <a:rPr lang="en-US" altLang="ja-JP" sz="2400" dirty="0">
                <a:latin typeface="Arial" panose="020B0604020202020204" pitchFamily="34" charset="0"/>
                <a:ea typeface="游ゴシック" panose="020B0400000000000000" pitchFamily="34" charset="-128"/>
                <a:cs typeface="Arial" panose="020B0604020202020204" pitchFamily="34" charset="0"/>
              </a:rPr>
              <a:t>20</a:t>
            </a:r>
            <a:endParaRPr lang="ja-JP" altLang="en-US" sz="2400"/>
          </a:p>
        </p:txBody>
      </p:sp>
      <p:sp>
        <p:nvSpPr>
          <p:cNvPr id="9" name="テキスト ボックス 8">
            <a:extLst>
              <a:ext uri="{FF2B5EF4-FFF2-40B4-BE49-F238E27FC236}">
                <a16:creationId xmlns:a16="http://schemas.microsoft.com/office/drawing/2014/main" id="{D0214752-FEE9-1B42-A760-1F569984CD5C}"/>
              </a:ext>
            </a:extLst>
          </p:cNvPr>
          <p:cNvSpPr txBox="1"/>
          <p:nvPr/>
        </p:nvSpPr>
        <p:spPr>
          <a:xfrm>
            <a:off x="3032739" y="6096000"/>
            <a:ext cx="1299639" cy="461665"/>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    </a:t>
            </a:r>
            <a:r>
              <a:rPr lang="en-US" altLang="ja-JP" sz="2400" dirty="0">
                <a:latin typeface="Arial" panose="020B0604020202020204" pitchFamily="34" charset="0"/>
                <a:ea typeface="游ゴシック" panose="020B0400000000000000" pitchFamily="34" charset="-128"/>
                <a:cs typeface="Arial" panose="020B0604020202020204" pitchFamily="34" charset="0"/>
              </a:rPr>
              <a:t>10</a:t>
            </a:r>
            <a:endParaRPr lang="ja-JP" altLang="en-US" sz="2400"/>
          </a:p>
        </p:txBody>
      </p:sp>
      <p:sp>
        <p:nvSpPr>
          <p:cNvPr id="10" name="テキスト ボックス 9">
            <a:extLst>
              <a:ext uri="{FF2B5EF4-FFF2-40B4-BE49-F238E27FC236}">
                <a16:creationId xmlns:a16="http://schemas.microsoft.com/office/drawing/2014/main" id="{C6A2854E-908D-654B-92AC-77032E17AF0F}"/>
              </a:ext>
            </a:extLst>
          </p:cNvPr>
          <p:cNvSpPr txBox="1"/>
          <p:nvPr/>
        </p:nvSpPr>
        <p:spPr>
          <a:xfrm>
            <a:off x="8090745" y="6104967"/>
            <a:ext cx="1299639" cy="461665"/>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    </a:t>
            </a:r>
            <a:r>
              <a:rPr lang="en-US" altLang="ja-JP" sz="2400" dirty="0">
                <a:latin typeface="Arial" panose="020B0604020202020204" pitchFamily="34" charset="0"/>
                <a:ea typeface="游ゴシック" panose="020B0400000000000000" pitchFamily="34" charset="-128"/>
                <a:cs typeface="Arial" panose="020B0604020202020204" pitchFamily="34" charset="0"/>
              </a:rPr>
              <a:t>30</a:t>
            </a:r>
            <a:endParaRPr lang="ja-JP" altLang="en-US" sz="2400"/>
          </a:p>
        </p:txBody>
      </p:sp>
      <p:sp>
        <p:nvSpPr>
          <p:cNvPr id="11" name="テキスト ボックス 10">
            <a:extLst>
              <a:ext uri="{FF2B5EF4-FFF2-40B4-BE49-F238E27FC236}">
                <a16:creationId xmlns:a16="http://schemas.microsoft.com/office/drawing/2014/main" id="{8EBD0A7C-FFD6-3C4F-9D84-DD48C0EABCA2}"/>
              </a:ext>
            </a:extLst>
          </p:cNvPr>
          <p:cNvSpPr txBox="1"/>
          <p:nvPr/>
        </p:nvSpPr>
        <p:spPr>
          <a:xfrm>
            <a:off x="533519" y="4796120"/>
            <a:ext cx="1299639"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   0</a:t>
            </a:r>
            <a:endParaRPr lang="ja-JP" altLang="en-US" sz="2400"/>
          </a:p>
        </p:txBody>
      </p:sp>
      <p:sp>
        <p:nvSpPr>
          <p:cNvPr id="12" name="テキスト ボックス 11">
            <a:extLst>
              <a:ext uri="{FF2B5EF4-FFF2-40B4-BE49-F238E27FC236}">
                <a16:creationId xmlns:a16="http://schemas.microsoft.com/office/drawing/2014/main" id="{61E8442A-52A4-0548-B57A-EF8F048E36A9}"/>
              </a:ext>
            </a:extLst>
          </p:cNvPr>
          <p:cNvSpPr txBox="1"/>
          <p:nvPr/>
        </p:nvSpPr>
        <p:spPr>
          <a:xfrm>
            <a:off x="496656" y="1606932"/>
            <a:ext cx="1299639"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   1</a:t>
            </a:r>
            <a:endParaRPr lang="ja-JP" altLang="en-US" sz="2400"/>
          </a:p>
        </p:txBody>
      </p:sp>
      <p:sp>
        <p:nvSpPr>
          <p:cNvPr id="13" name="テキスト ボックス 12">
            <a:extLst>
              <a:ext uri="{FF2B5EF4-FFF2-40B4-BE49-F238E27FC236}">
                <a16:creationId xmlns:a16="http://schemas.microsoft.com/office/drawing/2014/main" id="{59428C7A-06DE-5E48-8780-9AE0AABD74F4}"/>
              </a:ext>
            </a:extLst>
          </p:cNvPr>
          <p:cNvSpPr txBox="1"/>
          <p:nvPr/>
        </p:nvSpPr>
        <p:spPr>
          <a:xfrm>
            <a:off x="302841" y="3198167"/>
            <a:ext cx="1299639"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   0.5</a:t>
            </a:r>
            <a:endParaRPr lang="ja-JP" altLang="en-US" sz="2400"/>
          </a:p>
        </p:txBody>
      </p:sp>
      <p:sp>
        <p:nvSpPr>
          <p:cNvPr id="14" name="テキスト ボックス 13">
            <a:extLst>
              <a:ext uri="{FF2B5EF4-FFF2-40B4-BE49-F238E27FC236}">
                <a16:creationId xmlns:a16="http://schemas.microsoft.com/office/drawing/2014/main" id="{DC40F944-85E1-2D4B-9E5B-69F59D0FA125}"/>
              </a:ext>
            </a:extLst>
          </p:cNvPr>
          <p:cNvSpPr txBox="1"/>
          <p:nvPr/>
        </p:nvSpPr>
        <p:spPr>
          <a:xfrm>
            <a:off x="302841" y="156077"/>
            <a:ext cx="11392503" cy="954107"/>
          </a:xfrm>
          <a:prstGeom prst="rect">
            <a:avLst/>
          </a:prstGeom>
          <a:noFill/>
        </p:spPr>
        <p:txBody>
          <a:bodyPr wrap="square">
            <a:spAutoFit/>
          </a:bodyPr>
          <a:lstStyle/>
          <a:p>
            <a:r>
              <a:rPr lang="en-US" altLang="ja-JP" sz="2800" dirty="0">
                <a:latin typeface="Arial" panose="020B0604020202020204" pitchFamily="34" charset="0"/>
                <a:ea typeface="游ゴシック" panose="020B0400000000000000" pitchFamily="34" charset="-128"/>
                <a:cs typeface="Arial" panose="020B0604020202020204" pitchFamily="34" charset="0"/>
              </a:rPr>
              <a:t>Model to model pattern correlation of column water vapor anomaly</a:t>
            </a:r>
          </a:p>
          <a:p>
            <a:r>
              <a:rPr lang="en-US" altLang="ja-JP" sz="2800" dirty="0">
                <a:latin typeface="Arial" panose="020B0604020202020204" pitchFamily="34" charset="0"/>
                <a:ea typeface="游ゴシック" panose="020B0400000000000000" pitchFamily="34" charset="-128"/>
                <a:cs typeface="Arial" panose="020B0604020202020204" pitchFamily="34" charset="0"/>
              </a:rPr>
              <a:t> (20N – 20S, ERA5 local 40 day averages subtracted from all models) </a:t>
            </a:r>
            <a:endParaRPr lang="ja-JP" altLang="en-US" sz="2800"/>
          </a:p>
        </p:txBody>
      </p:sp>
      <p:sp>
        <p:nvSpPr>
          <p:cNvPr id="15" name="テキスト ボックス 14">
            <a:extLst>
              <a:ext uri="{FF2B5EF4-FFF2-40B4-BE49-F238E27FC236}">
                <a16:creationId xmlns:a16="http://schemas.microsoft.com/office/drawing/2014/main" id="{0FD06DF9-7376-C343-B059-8E96D62A2042}"/>
              </a:ext>
            </a:extLst>
          </p:cNvPr>
          <p:cNvSpPr txBox="1"/>
          <p:nvPr/>
        </p:nvSpPr>
        <p:spPr>
          <a:xfrm>
            <a:off x="7018109" y="1837764"/>
            <a:ext cx="4744550" cy="1015663"/>
          </a:xfrm>
          <a:prstGeom prst="rect">
            <a:avLst/>
          </a:prstGeom>
          <a:noFill/>
        </p:spPr>
        <p:txBody>
          <a:bodyPr wrap="square">
            <a:spAutoFit/>
          </a:bodyPr>
          <a:lstStyle/>
          <a:p>
            <a:r>
              <a:rPr lang="en-US" altLang="ja-JP" sz="2000" dirty="0">
                <a:latin typeface="Arial" panose="020B0604020202020204" pitchFamily="34" charset="0"/>
                <a:ea typeface="游ゴシック" panose="020B0400000000000000" pitchFamily="34" charset="-128"/>
                <a:cs typeface="Arial" panose="020B0604020202020204" pitchFamily="34" charset="0"/>
              </a:rPr>
              <a:t>               Pink:  Model vs Model </a:t>
            </a:r>
          </a:p>
          <a:p>
            <a:r>
              <a:rPr lang="en-US" altLang="ja-JP" sz="2000" dirty="0">
                <a:latin typeface="Arial" panose="020B0604020202020204" pitchFamily="34" charset="0"/>
                <a:ea typeface="游ゴシック" panose="020B0400000000000000" pitchFamily="34" charset="-128"/>
                <a:cs typeface="Arial" panose="020B0604020202020204" pitchFamily="34" charset="0"/>
              </a:rPr>
              <a:t>               Blue:  ERA5 vs Model</a:t>
            </a:r>
          </a:p>
          <a:p>
            <a:r>
              <a:rPr lang="en-US" altLang="ja-JP" sz="2000" dirty="0">
                <a:latin typeface="Arial" panose="020B0604020202020204" pitchFamily="34" charset="0"/>
                <a:ea typeface="游ゴシック" panose="020B0400000000000000" pitchFamily="34" charset="-128"/>
                <a:cs typeface="Arial" panose="020B0604020202020204" pitchFamily="34" charset="0"/>
              </a:rPr>
              <a:t>Dashed black:  Average of Pink</a:t>
            </a:r>
            <a:endParaRPr lang="ja-JP" altLang="en-US" sz="2000"/>
          </a:p>
        </p:txBody>
      </p:sp>
      <p:sp>
        <p:nvSpPr>
          <p:cNvPr id="16" name="テキスト ボックス 15">
            <a:extLst>
              <a:ext uri="{FF2B5EF4-FFF2-40B4-BE49-F238E27FC236}">
                <a16:creationId xmlns:a16="http://schemas.microsoft.com/office/drawing/2014/main" id="{1CEF3C5A-450F-CC42-8F91-FC1C0149F88D}"/>
              </a:ext>
            </a:extLst>
          </p:cNvPr>
          <p:cNvSpPr txBox="1"/>
          <p:nvPr/>
        </p:nvSpPr>
        <p:spPr>
          <a:xfrm rot="16200000">
            <a:off x="-239694" y="3435733"/>
            <a:ext cx="1299639"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COR</a:t>
            </a:r>
            <a:endParaRPr lang="ja-JP" altLang="en-US" sz="2400"/>
          </a:p>
        </p:txBody>
      </p:sp>
      <p:sp>
        <p:nvSpPr>
          <p:cNvPr id="17" name="テキスト ボックス 16">
            <a:extLst>
              <a:ext uri="{FF2B5EF4-FFF2-40B4-BE49-F238E27FC236}">
                <a16:creationId xmlns:a16="http://schemas.microsoft.com/office/drawing/2014/main" id="{D7753DB8-9085-BD48-A9CC-11568BC997D5}"/>
              </a:ext>
            </a:extLst>
          </p:cNvPr>
          <p:cNvSpPr txBox="1"/>
          <p:nvPr/>
        </p:nvSpPr>
        <p:spPr>
          <a:xfrm>
            <a:off x="1462919" y="4498047"/>
            <a:ext cx="4320043" cy="1200329"/>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Outlier is …. ERA5 </a:t>
            </a:r>
          </a:p>
          <a:p>
            <a:endParaRPr lang="en-US" altLang="ja-JP" dirty="0"/>
          </a:p>
          <a:p>
            <a:r>
              <a:rPr lang="en-US" altLang="ja-JP" sz="1800" dirty="0"/>
              <a:t>GSRM making common mistakes?</a:t>
            </a:r>
          </a:p>
          <a:p>
            <a:r>
              <a:rPr lang="en-US" altLang="ja-JP" dirty="0"/>
              <a:t>Bias in ERA5 ?      </a:t>
            </a:r>
          </a:p>
        </p:txBody>
      </p:sp>
      <p:sp>
        <p:nvSpPr>
          <p:cNvPr id="18" name="テキスト ボックス 17">
            <a:extLst>
              <a:ext uri="{FF2B5EF4-FFF2-40B4-BE49-F238E27FC236}">
                <a16:creationId xmlns:a16="http://schemas.microsoft.com/office/drawing/2014/main" id="{F787754F-04D7-5D45-8565-B9D7FCFB0C48}"/>
              </a:ext>
            </a:extLst>
          </p:cNvPr>
          <p:cNvSpPr txBox="1"/>
          <p:nvPr/>
        </p:nvSpPr>
        <p:spPr>
          <a:xfrm>
            <a:off x="2674439" y="1625754"/>
            <a:ext cx="4060124" cy="923330"/>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Model skills to predict each other </a:t>
            </a:r>
            <a:br>
              <a:rPr lang="en-US" altLang="ja-JP" sz="1800" dirty="0">
                <a:latin typeface="Arial" panose="020B0604020202020204" pitchFamily="34" charset="0"/>
                <a:ea typeface="游ゴシック" panose="020B0400000000000000" pitchFamily="34" charset="-128"/>
                <a:cs typeface="Arial" panose="020B0604020202020204" pitchFamily="34" charset="0"/>
              </a:rPr>
            </a:br>
            <a:r>
              <a:rPr lang="en-US" altLang="ja-JP" sz="1800" dirty="0">
                <a:latin typeface="Arial" panose="020B0604020202020204" pitchFamily="34" charset="0"/>
                <a:ea typeface="游ゴシック" panose="020B0400000000000000" pitchFamily="34" charset="-128"/>
                <a:cs typeface="Arial" panose="020B0604020202020204" pitchFamily="34" charset="0"/>
              </a:rPr>
              <a:t>are lost in about 2 - 3 weeks </a:t>
            </a:r>
            <a:r>
              <a:rPr lang="en-US" altLang="ja-JP" dirty="0">
                <a:latin typeface="Arial" panose="020B0604020202020204" pitchFamily="34" charset="0"/>
                <a:ea typeface="游ゴシック" panose="020B0400000000000000" pitchFamily="34" charset="-128"/>
                <a:cs typeface="Arial" panose="020B0604020202020204" pitchFamily="34" charset="0"/>
              </a:rPr>
              <a:t>in terms </a:t>
            </a:r>
            <a:br>
              <a:rPr lang="en-US" altLang="ja-JP" dirty="0">
                <a:latin typeface="Arial" panose="020B0604020202020204" pitchFamily="34" charset="0"/>
                <a:ea typeface="游ゴシック" panose="020B0400000000000000" pitchFamily="34" charset="-128"/>
                <a:cs typeface="Arial" panose="020B0604020202020204" pitchFamily="34" charset="0"/>
              </a:rPr>
            </a:br>
            <a:r>
              <a:rPr lang="en-US" altLang="ja-JP" dirty="0">
                <a:latin typeface="Arial" panose="020B0604020202020204" pitchFamily="34" charset="0"/>
                <a:ea typeface="游ゴシック" panose="020B0400000000000000" pitchFamily="34" charset="-128"/>
                <a:cs typeface="Arial" panose="020B0604020202020204" pitchFamily="34" charset="0"/>
              </a:rPr>
              <a:t>of tropical column water vapor  </a:t>
            </a:r>
            <a:endParaRPr lang="en-US" altLang="ja-JP" sz="1800" dirty="0">
              <a:latin typeface="Arial" panose="020B0604020202020204" pitchFamily="34" charset="0"/>
              <a:ea typeface="游ゴシック" panose="020B0400000000000000" pitchFamily="34" charset="-128"/>
              <a:cs typeface="Arial" panose="020B0604020202020204" pitchFamily="34" charset="0"/>
            </a:endParaRPr>
          </a:p>
        </p:txBody>
      </p:sp>
    </p:spTree>
    <p:extLst>
      <p:ext uri="{BB962C8B-B14F-4D97-AF65-F5344CB8AC3E}">
        <p14:creationId xmlns:p14="http://schemas.microsoft.com/office/powerpoint/2010/main" val="2779042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26ED442-3FBA-8546-B102-68D83989EC14}"/>
              </a:ext>
            </a:extLst>
          </p:cNvPr>
          <p:cNvPicPr>
            <a:picLocks noChangeAspect="1"/>
          </p:cNvPicPr>
          <p:nvPr/>
        </p:nvPicPr>
        <p:blipFill rotWithShape="1">
          <a:blip r:embed="rId2">
            <a:extLst>
              <a:ext uri="{28A0092B-C50C-407E-A947-70E740481C1C}">
                <a14:useLocalDpi xmlns:a14="http://schemas.microsoft.com/office/drawing/2010/main" val="0"/>
              </a:ext>
            </a:extLst>
          </a:blip>
          <a:srcRect l="9619" t="55956" r="62119" b="5698"/>
          <a:stretch/>
        </p:blipFill>
        <p:spPr>
          <a:xfrm rot="5400000">
            <a:off x="2113623" y="-944437"/>
            <a:ext cx="3872752" cy="6800358"/>
          </a:xfrm>
          <a:prstGeom prst="rect">
            <a:avLst/>
          </a:prstGeom>
        </p:spPr>
      </p:pic>
      <p:sp>
        <p:nvSpPr>
          <p:cNvPr id="10" name="テキスト ボックス 9">
            <a:extLst>
              <a:ext uri="{FF2B5EF4-FFF2-40B4-BE49-F238E27FC236}">
                <a16:creationId xmlns:a16="http://schemas.microsoft.com/office/drawing/2014/main" id="{186A7A94-394D-4642-8EB9-2B37703A5B5D}"/>
              </a:ext>
            </a:extLst>
          </p:cNvPr>
          <p:cNvSpPr txBox="1"/>
          <p:nvPr/>
        </p:nvSpPr>
        <p:spPr>
          <a:xfrm>
            <a:off x="1775669" y="226978"/>
            <a:ext cx="1657144" cy="584775"/>
          </a:xfrm>
          <a:prstGeom prst="rect">
            <a:avLst/>
          </a:prstGeom>
          <a:solidFill>
            <a:schemeClr val="lt1"/>
          </a:solidFill>
        </p:spPr>
        <p:txBody>
          <a:bodyPr wrap="square">
            <a:spAutoFit/>
          </a:bodyPr>
          <a:lstStyle/>
          <a:p>
            <a:r>
              <a:rPr lang="en-US" altLang="ja-JP" sz="1600" dirty="0">
                <a:latin typeface="Arial" panose="020B0604020202020204" pitchFamily="34" charset="0"/>
                <a:ea typeface="游ゴシック" panose="020B0400000000000000" pitchFamily="34" charset="-128"/>
                <a:cs typeface="Arial" panose="020B0604020202020204" pitchFamily="34" charset="0"/>
              </a:rPr>
              <a:t>Observation</a:t>
            </a:r>
            <a:br>
              <a:rPr lang="en-US" altLang="ja-JP" sz="1600" dirty="0">
                <a:latin typeface="Arial" panose="020B0604020202020204" pitchFamily="34" charset="0"/>
                <a:ea typeface="游ゴシック" panose="020B0400000000000000" pitchFamily="34" charset="-128"/>
                <a:cs typeface="Arial" panose="020B0604020202020204" pitchFamily="34" charset="0"/>
              </a:rPr>
            </a:br>
            <a:r>
              <a:rPr lang="en-US" altLang="ja-JP" sz="1600" dirty="0">
                <a:latin typeface="Arial" panose="020B0604020202020204" pitchFamily="34" charset="0"/>
                <a:ea typeface="游ゴシック" panose="020B0400000000000000" pitchFamily="34" charset="-128"/>
                <a:cs typeface="Arial" panose="020B0604020202020204" pitchFamily="34" charset="0"/>
              </a:rPr>
              <a:t>(NOAA OLR)</a:t>
            </a:r>
            <a:endParaRPr lang="ja-JP" altLang="en-US" sz="1600"/>
          </a:p>
        </p:txBody>
      </p:sp>
      <p:sp>
        <p:nvSpPr>
          <p:cNvPr id="11" name="テキスト ボックス 10">
            <a:extLst>
              <a:ext uri="{FF2B5EF4-FFF2-40B4-BE49-F238E27FC236}">
                <a16:creationId xmlns:a16="http://schemas.microsoft.com/office/drawing/2014/main" id="{2A749A6E-8FB9-E842-9693-08965910545A}"/>
              </a:ext>
            </a:extLst>
          </p:cNvPr>
          <p:cNvSpPr txBox="1"/>
          <p:nvPr/>
        </p:nvSpPr>
        <p:spPr>
          <a:xfrm>
            <a:off x="4967226" y="473199"/>
            <a:ext cx="1907729" cy="338554"/>
          </a:xfrm>
          <a:prstGeom prst="rect">
            <a:avLst/>
          </a:prstGeom>
          <a:solidFill>
            <a:schemeClr val="lt1"/>
          </a:solidFill>
        </p:spPr>
        <p:txBody>
          <a:bodyPr wrap="square">
            <a:spAutoFit/>
          </a:bodyPr>
          <a:lstStyle/>
          <a:p>
            <a:pPr algn="ctr"/>
            <a:r>
              <a:rPr lang="en-US" altLang="ja-JP" sz="1600" dirty="0">
                <a:latin typeface="Arial" panose="020B0604020202020204" pitchFamily="34" charset="0"/>
                <a:ea typeface="游ゴシック" panose="020B0400000000000000" pitchFamily="34" charset="-128"/>
                <a:cs typeface="Arial" panose="020B0604020202020204" pitchFamily="34" charset="0"/>
              </a:rPr>
              <a:t>Multi-model mean</a:t>
            </a:r>
            <a:endParaRPr lang="ja-JP" altLang="en-US" sz="1600"/>
          </a:p>
        </p:txBody>
      </p:sp>
      <p:pic>
        <p:nvPicPr>
          <p:cNvPr id="12" name="図 11">
            <a:extLst>
              <a:ext uri="{FF2B5EF4-FFF2-40B4-BE49-F238E27FC236}">
                <a16:creationId xmlns:a16="http://schemas.microsoft.com/office/drawing/2014/main" id="{AD40DAA6-02EB-4F4A-AD1A-E25DD749C1E7}"/>
              </a:ext>
            </a:extLst>
          </p:cNvPr>
          <p:cNvPicPr>
            <a:picLocks noChangeAspect="1"/>
          </p:cNvPicPr>
          <p:nvPr/>
        </p:nvPicPr>
        <p:blipFill rotWithShape="1">
          <a:blip r:embed="rId2">
            <a:extLst>
              <a:ext uri="{28A0092B-C50C-407E-A947-70E740481C1C}">
                <a14:useLocalDpi xmlns:a14="http://schemas.microsoft.com/office/drawing/2010/main" val="0"/>
              </a:ext>
            </a:extLst>
          </a:blip>
          <a:srcRect l="11588" t="33727" r="60150" b="43438"/>
          <a:stretch/>
        </p:blipFill>
        <p:spPr>
          <a:xfrm rot="5400000">
            <a:off x="8198202" y="703231"/>
            <a:ext cx="3872752" cy="4049667"/>
          </a:xfrm>
          <a:prstGeom prst="rect">
            <a:avLst/>
          </a:prstGeom>
        </p:spPr>
      </p:pic>
      <p:sp>
        <p:nvSpPr>
          <p:cNvPr id="13" name="テキスト ボックス 12">
            <a:extLst>
              <a:ext uri="{FF2B5EF4-FFF2-40B4-BE49-F238E27FC236}">
                <a16:creationId xmlns:a16="http://schemas.microsoft.com/office/drawing/2014/main" id="{2D2025EB-C50E-4B49-B016-194948CFFA48}"/>
              </a:ext>
            </a:extLst>
          </p:cNvPr>
          <p:cNvSpPr txBox="1"/>
          <p:nvPr/>
        </p:nvSpPr>
        <p:spPr>
          <a:xfrm>
            <a:off x="8409368" y="226978"/>
            <a:ext cx="2906504" cy="584775"/>
          </a:xfrm>
          <a:prstGeom prst="rect">
            <a:avLst/>
          </a:prstGeom>
          <a:solidFill>
            <a:schemeClr val="lt1"/>
          </a:solidFill>
        </p:spPr>
        <p:txBody>
          <a:bodyPr wrap="square">
            <a:spAutoFit/>
          </a:bodyPr>
          <a:lstStyle/>
          <a:p>
            <a:pPr algn="ctr"/>
            <a:r>
              <a:rPr lang="en-US" altLang="ja-JP" sz="1600" dirty="0">
                <a:latin typeface="Arial" panose="020B0604020202020204" pitchFamily="34" charset="0"/>
                <a:ea typeface="游ゴシック" panose="020B0400000000000000" pitchFamily="34" charset="-128"/>
                <a:cs typeface="Arial" panose="020B0604020202020204" pitchFamily="34" charset="0"/>
              </a:rPr>
              <a:t>Multi-model mean</a:t>
            </a:r>
          </a:p>
          <a:p>
            <a:pPr algn="ctr"/>
            <a:r>
              <a:rPr lang="en-US" altLang="ja-JP" sz="1600" dirty="0">
                <a:latin typeface="Arial" panose="020B0604020202020204" pitchFamily="34" charset="0"/>
                <a:ea typeface="游ゴシック" panose="020B0400000000000000" pitchFamily="34" charset="-128"/>
                <a:cs typeface="Arial" panose="020B0604020202020204" pitchFamily="34" charset="0"/>
              </a:rPr>
              <a:t>exaggerated linearly with time</a:t>
            </a:r>
            <a:endParaRPr lang="ja-JP" altLang="en-US" sz="1600"/>
          </a:p>
        </p:txBody>
      </p:sp>
      <p:sp>
        <p:nvSpPr>
          <p:cNvPr id="15" name="テキスト ボックス 14">
            <a:extLst>
              <a:ext uri="{FF2B5EF4-FFF2-40B4-BE49-F238E27FC236}">
                <a16:creationId xmlns:a16="http://schemas.microsoft.com/office/drawing/2014/main" id="{4F7E748A-5E42-6541-8B7D-BFBFD3445880}"/>
              </a:ext>
            </a:extLst>
          </p:cNvPr>
          <p:cNvSpPr txBox="1"/>
          <p:nvPr/>
        </p:nvSpPr>
        <p:spPr>
          <a:xfrm>
            <a:off x="146247" y="644762"/>
            <a:ext cx="1299639"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Jan 20</a:t>
            </a:r>
            <a:endParaRPr lang="ja-JP" altLang="en-US"/>
          </a:p>
        </p:txBody>
      </p:sp>
      <p:sp>
        <p:nvSpPr>
          <p:cNvPr id="16" name="テキスト ボックス 15">
            <a:extLst>
              <a:ext uri="{FF2B5EF4-FFF2-40B4-BE49-F238E27FC236}">
                <a16:creationId xmlns:a16="http://schemas.microsoft.com/office/drawing/2014/main" id="{1213893F-A646-7344-82D4-FA67A6A3FD49}"/>
              </a:ext>
            </a:extLst>
          </p:cNvPr>
          <p:cNvSpPr txBox="1"/>
          <p:nvPr/>
        </p:nvSpPr>
        <p:spPr>
          <a:xfrm>
            <a:off x="0" y="3565215"/>
            <a:ext cx="1299639" cy="369332"/>
          </a:xfrm>
          <a:prstGeom prst="rect">
            <a:avLst/>
          </a:prstGeom>
          <a:noFill/>
        </p:spPr>
        <p:txBody>
          <a:bodyPr wrap="square">
            <a:spAutoFit/>
          </a:bodyPr>
          <a:lstStyle/>
          <a:p>
            <a:r>
              <a:rPr lang="en-US" altLang="ja-JP" dirty="0">
                <a:latin typeface="Arial" panose="020B0604020202020204" pitchFamily="34" charset="0"/>
                <a:ea typeface="游ゴシック" panose="020B0400000000000000" pitchFamily="34" charset="-128"/>
                <a:cs typeface="Arial" panose="020B0604020202020204" pitchFamily="34" charset="0"/>
              </a:rPr>
              <a:t>Feb</a:t>
            </a:r>
            <a:r>
              <a:rPr lang="en-US" altLang="ja-JP" sz="1800" dirty="0">
                <a:latin typeface="Arial" panose="020B0604020202020204" pitchFamily="34" charset="0"/>
                <a:ea typeface="游ゴシック" panose="020B0400000000000000" pitchFamily="34" charset="-128"/>
                <a:cs typeface="Arial" panose="020B0604020202020204" pitchFamily="34" charset="0"/>
              </a:rPr>
              <a:t> 28</a:t>
            </a:r>
            <a:endParaRPr lang="ja-JP" altLang="en-US"/>
          </a:p>
        </p:txBody>
      </p:sp>
      <p:sp>
        <p:nvSpPr>
          <p:cNvPr id="2" name="円/楕円 1">
            <a:extLst>
              <a:ext uri="{FF2B5EF4-FFF2-40B4-BE49-F238E27FC236}">
                <a16:creationId xmlns:a16="http://schemas.microsoft.com/office/drawing/2014/main" id="{431C4170-4A8B-7B4C-9F81-A0A10120C32D}"/>
              </a:ext>
            </a:extLst>
          </p:cNvPr>
          <p:cNvSpPr/>
          <p:nvPr/>
        </p:nvSpPr>
        <p:spPr>
          <a:xfrm>
            <a:off x="3025793" y="2848130"/>
            <a:ext cx="1108885" cy="1128503"/>
          </a:xfrm>
          <a:prstGeom prst="ellipse">
            <a:avLst/>
          </a:prstGeom>
          <a:noFill/>
          <a:ln w="349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a:extLst>
              <a:ext uri="{FF2B5EF4-FFF2-40B4-BE49-F238E27FC236}">
                <a16:creationId xmlns:a16="http://schemas.microsoft.com/office/drawing/2014/main" id="{9577D521-0029-4344-B76F-11403FB9CB40}"/>
              </a:ext>
            </a:extLst>
          </p:cNvPr>
          <p:cNvSpPr/>
          <p:nvPr/>
        </p:nvSpPr>
        <p:spPr>
          <a:xfrm>
            <a:off x="10366873" y="2779046"/>
            <a:ext cx="1108885" cy="1128503"/>
          </a:xfrm>
          <a:prstGeom prst="ellipse">
            <a:avLst/>
          </a:prstGeom>
          <a:noFill/>
          <a:ln w="349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74F82F45-867C-1940-95AE-9F3B4F005FB4}"/>
              </a:ext>
            </a:extLst>
          </p:cNvPr>
          <p:cNvPicPr>
            <a:picLocks noChangeAspect="1"/>
          </p:cNvPicPr>
          <p:nvPr/>
        </p:nvPicPr>
        <p:blipFill>
          <a:blip r:embed="rId3"/>
          <a:stretch>
            <a:fillRect/>
          </a:stretch>
        </p:blipFill>
        <p:spPr>
          <a:xfrm>
            <a:off x="544889" y="5072380"/>
            <a:ext cx="4191000" cy="1371600"/>
          </a:xfrm>
          <a:prstGeom prst="rect">
            <a:avLst/>
          </a:prstGeom>
        </p:spPr>
      </p:pic>
      <p:pic>
        <p:nvPicPr>
          <p:cNvPr id="4" name="図 3">
            <a:extLst>
              <a:ext uri="{FF2B5EF4-FFF2-40B4-BE49-F238E27FC236}">
                <a16:creationId xmlns:a16="http://schemas.microsoft.com/office/drawing/2014/main" id="{38F8E356-7D10-1C44-999D-756C4794DBD2}"/>
              </a:ext>
            </a:extLst>
          </p:cNvPr>
          <p:cNvPicPr>
            <a:picLocks noChangeAspect="1"/>
          </p:cNvPicPr>
          <p:nvPr/>
        </p:nvPicPr>
        <p:blipFill>
          <a:blip r:embed="rId4"/>
          <a:stretch>
            <a:fillRect/>
          </a:stretch>
        </p:blipFill>
        <p:spPr>
          <a:xfrm>
            <a:off x="6313868" y="5046210"/>
            <a:ext cx="4191000" cy="1016000"/>
          </a:xfrm>
          <a:prstGeom prst="rect">
            <a:avLst/>
          </a:prstGeom>
        </p:spPr>
      </p:pic>
      <p:sp>
        <p:nvSpPr>
          <p:cNvPr id="19" name="テキスト ボックス 18">
            <a:extLst>
              <a:ext uri="{FF2B5EF4-FFF2-40B4-BE49-F238E27FC236}">
                <a16:creationId xmlns:a16="http://schemas.microsoft.com/office/drawing/2014/main" id="{622836EA-B4B7-FD4A-ABCB-9A4E00EFE379}"/>
              </a:ext>
            </a:extLst>
          </p:cNvPr>
          <p:cNvSpPr txBox="1"/>
          <p:nvPr/>
        </p:nvSpPr>
        <p:spPr>
          <a:xfrm>
            <a:off x="9608695" y="6443980"/>
            <a:ext cx="2742817" cy="338554"/>
          </a:xfrm>
          <a:prstGeom prst="rect">
            <a:avLst/>
          </a:prstGeom>
          <a:noFill/>
        </p:spPr>
        <p:txBody>
          <a:bodyPr wrap="square">
            <a:spAutoFit/>
          </a:bodyPr>
          <a:lstStyle/>
          <a:p>
            <a:r>
              <a:rPr lang="en-US" altLang="ja-JP" sz="1600" dirty="0">
                <a:latin typeface="Arial" panose="020B0604020202020204" pitchFamily="34" charset="0"/>
                <a:ea typeface="游ゴシック" panose="020B0400000000000000" pitchFamily="34" charset="-128"/>
                <a:cs typeface="Arial" panose="020B0604020202020204" pitchFamily="34" charset="0"/>
              </a:rPr>
              <a:t>Madden and Julian (1972)</a:t>
            </a:r>
            <a:endParaRPr lang="ja-JP" altLang="en-US" sz="1600"/>
          </a:p>
        </p:txBody>
      </p:sp>
      <p:sp>
        <p:nvSpPr>
          <p:cNvPr id="5" name="右矢印 4">
            <a:extLst>
              <a:ext uri="{FF2B5EF4-FFF2-40B4-BE49-F238E27FC236}">
                <a16:creationId xmlns:a16="http://schemas.microsoft.com/office/drawing/2014/main" id="{31011D01-D41E-3F46-A53A-1E8510C518B1}"/>
              </a:ext>
            </a:extLst>
          </p:cNvPr>
          <p:cNvSpPr/>
          <p:nvPr/>
        </p:nvSpPr>
        <p:spPr>
          <a:xfrm>
            <a:off x="5017694" y="5461995"/>
            <a:ext cx="1034321" cy="508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48D34F3-3BFD-8345-9C84-5564ACEC4ECA}"/>
              </a:ext>
            </a:extLst>
          </p:cNvPr>
          <p:cNvSpPr txBox="1"/>
          <p:nvPr/>
        </p:nvSpPr>
        <p:spPr>
          <a:xfrm>
            <a:off x="751096" y="6383525"/>
            <a:ext cx="4066981"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Slow, convectively coupled</a:t>
            </a:r>
            <a:endParaRPr lang="ja-JP" altLang="en-US" sz="2400"/>
          </a:p>
        </p:txBody>
      </p:sp>
      <p:sp>
        <p:nvSpPr>
          <p:cNvPr id="22" name="テキスト ボックス 21">
            <a:extLst>
              <a:ext uri="{FF2B5EF4-FFF2-40B4-BE49-F238E27FC236}">
                <a16:creationId xmlns:a16="http://schemas.microsoft.com/office/drawing/2014/main" id="{E3E45D70-0F8A-E845-A9BC-00174C87A414}"/>
              </a:ext>
            </a:extLst>
          </p:cNvPr>
          <p:cNvSpPr txBox="1"/>
          <p:nvPr/>
        </p:nvSpPr>
        <p:spPr>
          <a:xfrm>
            <a:off x="6437887" y="6282472"/>
            <a:ext cx="4066981"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Fast, less coupled</a:t>
            </a:r>
            <a:endParaRPr lang="ja-JP" altLang="en-US" sz="2400"/>
          </a:p>
        </p:txBody>
      </p:sp>
      <p:sp>
        <p:nvSpPr>
          <p:cNvPr id="20" name="テキスト ボックス 19">
            <a:extLst>
              <a:ext uri="{FF2B5EF4-FFF2-40B4-BE49-F238E27FC236}">
                <a16:creationId xmlns:a16="http://schemas.microsoft.com/office/drawing/2014/main" id="{7A8FE01B-4349-1644-9134-C78B2AE1D354}"/>
              </a:ext>
            </a:extLst>
          </p:cNvPr>
          <p:cNvSpPr txBox="1"/>
          <p:nvPr/>
        </p:nvSpPr>
        <p:spPr>
          <a:xfrm>
            <a:off x="10573304" y="5282825"/>
            <a:ext cx="1328886"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Maybe?</a:t>
            </a:r>
            <a:endParaRPr lang="ja-JP" altLang="en-US" sz="2400"/>
          </a:p>
        </p:txBody>
      </p:sp>
      <p:sp>
        <p:nvSpPr>
          <p:cNvPr id="23" name="テキスト ボックス 22">
            <a:extLst>
              <a:ext uri="{FF2B5EF4-FFF2-40B4-BE49-F238E27FC236}">
                <a16:creationId xmlns:a16="http://schemas.microsoft.com/office/drawing/2014/main" id="{0D8C81BB-94F7-734F-82DB-2D6725D354A0}"/>
              </a:ext>
            </a:extLst>
          </p:cNvPr>
          <p:cNvSpPr txBox="1"/>
          <p:nvPr/>
        </p:nvSpPr>
        <p:spPr>
          <a:xfrm>
            <a:off x="796066" y="4014800"/>
            <a:ext cx="9763904"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Moisture patterns don’t seem to carry predictability in to the 4th week.</a:t>
            </a:r>
            <a:endParaRPr lang="ja-JP" altLang="en-US" sz="2400"/>
          </a:p>
        </p:txBody>
      </p:sp>
      <p:sp>
        <p:nvSpPr>
          <p:cNvPr id="24" name="テキスト ボックス 23">
            <a:extLst>
              <a:ext uri="{FF2B5EF4-FFF2-40B4-BE49-F238E27FC236}">
                <a16:creationId xmlns:a16="http://schemas.microsoft.com/office/drawing/2014/main" id="{1AE458ED-9E19-5D45-8E66-985D7FA333AE}"/>
              </a:ext>
            </a:extLst>
          </p:cNvPr>
          <p:cNvSpPr txBox="1"/>
          <p:nvPr/>
        </p:nvSpPr>
        <p:spPr>
          <a:xfrm>
            <a:off x="809400" y="4465633"/>
            <a:ext cx="9763904"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Perhaps through a dry dynamical process then?</a:t>
            </a:r>
            <a:endParaRPr lang="ja-JP" altLang="en-US" sz="2400"/>
          </a:p>
        </p:txBody>
      </p:sp>
    </p:spTree>
    <p:extLst>
      <p:ext uri="{BB962C8B-B14F-4D97-AF65-F5344CB8AC3E}">
        <p14:creationId xmlns:p14="http://schemas.microsoft.com/office/powerpoint/2010/main" val="3378020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3C1933-5FE6-0446-82A5-BD2B220AEFCF}"/>
              </a:ext>
            </a:extLst>
          </p:cNvPr>
          <p:cNvSpPr>
            <a:spLocks noGrp="1"/>
          </p:cNvSpPr>
          <p:nvPr>
            <p:ph type="title"/>
          </p:nvPr>
        </p:nvSpPr>
        <p:spPr>
          <a:xfrm>
            <a:off x="253583" y="185244"/>
            <a:ext cx="10515600" cy="639216"/>
          </a:xfrm>
        </p:spPr>
        <p:txBody>
          <a:bodyPr>
            <a:normAutofit fontScale="90000"/>
          </a:bodyPr>
          <a:lstStyle/>
          <a:p>
            <a:r>
              <a:rPr kumimoji="1" lang="en-US" altLang="ja-JP" dirty="0"/>
              <a:t>DYAMOND summary</a:t>
            </a:r>
            <a:endParaRPr kumimoji="1" lang="ja-JP" altLang="en-US"/>
          </a:p>
        </p:txBody>
      </p:sp>
      <p:sp>
        <p:nvSpPr>
          <p:cNvPr id="3" name="コンテンツ プレースホルダー 2">
            <a:extLst>
              <a:ext uri="{FF2B5EF4-FFF2-40B4-BE49-F238E27FC236}">
                <a16:creationId xmlns:a16="http://schemas.microsoft.com/office/drawing/2014/main" id="{C9428C8C-2BBD-464A-B2DC-B3AB5720F3A5}"/>
              </a:ext>
            </a:extLst>
          </p:cNvPr>
          <p:cNvSpPr>
            <a:spLocks noGrp="1"/>
          </p:cNvSpPr>
          <p:nvPr>
            <p:ph idx="1"/>
          </p:nvPr>
        </p:nvSpPr>
        <p:spPr>
          <a:xfrm>
            <a:off x="-9994" y="1109272"/>
            <a:ext cx="12201994" cy="5563484"/>
          </a:xfrm>
        </p:spPr>
        <p:txBody>
          <a:bodyPr>
            <a:normAutofit fontScale="85000" lnSpcReduction="20000"/>
          </a:bodyPr>
          <a:lstStyle/>
          <a:p>
            <a:pPr marL="0" indent="0">
              <a:buNone/>
            </a:pPr>
            <a:r>
              <a:rPr lang="ja-JP" altLang="en-US"/>
              <a:t>・</a:t>
            </a:r>
            <a:r>
              <a:rPr lang="en-US" altLang="ja-JP" dirty="0"/>
              <a:t>Zonal mean precipitation in pretty good agreement,</a:t>
            </a:r>
          </a:p>
          <a:p>
            <a:pPr marL="0" indent="0">
              <a:buNone/>
            </a:pPr>
            <a:r>
              <a:rPr lang="en-US" altLang="ja-JP" dirty="0"/>
              <a:t>     but with peak shifted southward</a:t>
            </a:r>
          </a:p>
          <a:p>
            <a:pPr marL="0" indent="0">
              <a:buNone/>
            </a:pPr>
            <a:endParaRPr lang="en-US" altLang="ja-JP" dirty="0"/>
          </a:p>
          <a:p>
            <a:pPr marL="0" indent="0">
              <a:buNone/>
            </a:pPr>
            <a:r>
              <a:rPr lang="ja-JP" altLang="en-US"/>
              <a:t>・</a:t>
            </a:r>
            <a:r>
              <a:rPr lang="en-US" altLang="ja-JP" dirty="0"/>
              <a:t>Diurnal cycle in good agreement. </a:t>
            </a:r>
          </a:p>
          <a:p>
            <a:pPr marL="0" indent="0">
              <a:buNone/>
            </a:pPr>
            <a:r>
              <a:rPr lang="en-US" altLang="ja-JP" dirty="0"/>
              <a:t>     Early peak for IFS-9km precipitation over land.</a:t>
            </a:r>
          </a:p>
          <a:p>
            <a:pPr marL="0" indent="0">
              <a:buNone/>
            </a:pPr>
            <a:endParaRPr lang="en-US" altLang="ja-JP" dirty="0"/>
          </a:p>
          <a:p>
            <a:pPr marL="0" indent="0">
              <a:buNone/>
            </a:pPr>
            <a:r>
              <a:rPr kumimoji="1" lang="ja-JP" altLang="en-US"/>
              <a:t>・</a:t>
            </a:r>
            <a:r>
              <a:rPr lang="en-US" altLang="ja-JP" dirty="0"/>
              <a:t>Monsoon circulations differ a lot. </a:t>
            </a:r>
          </a:p>
          <a:p>
            <a:pPr marL="0" indent="0">
              <a:buNone/>
            </a:pPr>
            <a:r>
              <a:rPr lang="en-US" altLang="ja-JP" dirty="0"/>
              <a:t>    Topography, land-</a:t>
            </a:r>
            <a:r>
              <a:rPr lang="en-US" altLang="ja-JP" dirty="0" err="1"/>
              <a:t>processe</a:t>
            </a:r>
            <a:r>
              <a:rPr lang="en-US" altLang="ja-JP" dirty="0"/>
              <a:t>, land-initialization can be issues.</a:t>
            </a:r>
            <a:endParaRPr kumimoji="1" lang="en-US" altLang="ja-JP" dirty="0"/>
          </a:p>
          <a:p>
            <a:pPr marL="0" indent="0">
              <a:buNone/>
            </a:pPr>
            <a:endParaRPr lang="en-US" altLang="ja-JP" dirty="0"/>
          </a:p>
          <a:p>
            <a:pPr marL="0" indent="0">
              <a:buNone/>
            </a:pPr>
            <a:r>
              <a:rPr lang="ja-JP" altLang="en-US"/>
              <a:t>・</a:t>
            </a:r>
            <a:r>
              <a:rPr lang="en-US" altLang="ja-JP" dirty="0"/>
              <a:t>MJO looking good for 2-3 weeks in OLR. </a:t>
            </a:r>
          </a:p>
          <a:p>
            <a:pPr marL="0" indent="0">
              <a:buNone/>
            </a:pPr>
            <a:r>
              <a:rPr lang="en-US" altLang="ja-JP" dirty="0"/>
              <a:t>     Predictability lost in column water earlier.</a:t>
            </a:r>
          </a:p>
          <a:p>
            <a:pPr marL="0" indent="0">
              <a:buNone/>
            </a:pPr>
            <a:r>
              <a:rPr lang="en-US" altLang="ja-JP" dirty="0"/>
              <a:t>     Something else holding the predictability after MJO convection decays?</a:t>
            </a:r>
          </a:p>
          <a:p>
            <a:pPr marL="0" indent="0">
              <a:buNone/>
            </a:pPr>
            <a:endParaRPr lang="en-US" altLang="ja-JP" dirty="0"/>
          </a:p>
          <a:p>
            <a:pPr marL="0" indent="0">
              <a:buNone/>
            </a:pPr>
            <a:r>
              <a:rPr lang="ja-JP" altLang="en-US"/>
              <a:t>・</a:t>
            </a:r>
            <a:r>
              <a:rPr lang="en-US" altLang="ja-JP" dirty="0"/>
              <a:t>GSRMS similar with each other more than with ERA5.</a:t>
            </a:r>
          </a:p>
          <a:p>
            <a:pPr marL="0" indent="0">
              <a:buNone/>
            </a:pPr>
            <a:endParaRPr lang="en-US" altLang="ja-JP" dirty="0"/>
          </a:p>
          <a:p>
            <a:pPr marL="0" indent="0">
              <a:buNone/>
            </a:pPr>
            <a:endParaRPr kumimoji="1" lang="ja-JP" altLang="en-US"/>
          </a:p>
        </p:txBody>
      </p:sp>
    </p:spTree>
    <p:extLst>
      <p:ext uri="{BB962C8B-B14F-4D97-AF65-F5344CB8AC3E}">
        <p14:creationId xmlns:p14="http://schemas.microsoft.com/office/powerpoint/2010/main" val="2802284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コンテンツ プレースホルダ 2">
            <a:extLst>
              <a:ext uri="{FF2B5EF4-FFF2-40B4-BE49-F238E27FC236}">
                <a16:creationId xmlns:a16="http://schemas.microsoft.com/office/drawing/2014/main" id="{D30677CF-BC9F-EA47-A547-F97F34FEA882}"/>
              </a:ext>
            </a:extLst>
          </p:cNvPr>
          <p:cNvSpPr>
            <a:spLocks noGrp="1"/>
          </p:cNvSpPr>
          <p:nvPr>
            <p:ph idx="1"/>
          </p:nvPr>
        </p:nvSpPr>
        <p:spPr>
          <a:xfrm>
            <a:off x="2495244" y="1425798"/>
            <a:ext cx="7201511" cy="4006404"/>
          </a:xfrm>
        </p:spPr>
        <p:txBody>
          <a:bodyPr/>
          <a:lstStyle/>
          <a:p>
            <a:pPr marL="0" indent="0" algn="ctr">
              <a:buNone/>
            </a:pPr>
            <a:r>
              <a:rPr lang="en" altLang="ja-JP" sz="3600" b="1" dirty="0">
                <a:solidFill>
                  <a:schemeClr val="bg1">
                    <a:lumMod val="85000"/>
                  </a:schemeClr>
                </a:solidFill>
              </a:rPr>
              <a:t>DYAMOND Phase </a:t>
            </a:r>
            <a:r>
              <a:rPr lang="en" altLang="ja-JP" sz="4800" b="1" dirty="0">
                <a:solidFill>
                  <a:schemeClr val="bg1">
                    <a:lumMod val="85000"/>
                  </a:schemeClr>
                </a:solidFill>
              </a:rPr>
              <a:t>2</a:t>
            </a:r>
            <a:endParaRPr lang="en" altLang="ja-JP" sz="3600" b="1" dirty="0">
              <a:solidFill>
                <a:schemeClr val="bg1">
                  <a:lumMod val="85000"/>
                </a:schemeClr>
              </a:solidFill>
            </a:endParaRPr>
          </a:p>
          <a:p>
            <a:pPr marL="0" indent="0" algn="ctr">
              <a:buNone/>
            </a:pPr>
            <a:r>
              <a:rPr lang="en" altLang="ja-JP" sz="3600" b="1" dirty="0">
                <a:solidFill>
                  <a:schemeClr val="bg1">
                    <a:lumMod val="85000"/>
                  </a:schemeClr>
                </a:solidFill>
                <a:effectLst/>
              </a:rPr>
              <a:t> &amp; </a:t>
            </a:r>
          </a:p>
          <a:p>
            <a:pPr marL="0" indent="0" algn="ctr">
              <a:buNone/>
            </a:pPr>
            <a:r>
              <a:rPr lang="en" altLang="ja-JP" sz="3600" b="1" dirty="0"/>
              <a:t>some works by NICAM/NICOCO on </a:t>
            </a:r>
            <a:r>
              <a:rPr lang="en" altLang="ja-JP" sz="3600" b="1" dirty="0" err="1"/>
              <a:t>Fugaku</a:t>
            </a:r>
            <a:r>
              <a:rPr lang="en" altLang="ja-JP" sz="3600" b="1" dirty="0"/>
              <a:t> </a:t>
            </a:r>
          </a:p>
          <a:p>
            <a:pPr marL="0" indent="0" algn="ctr">
              <a:buNone/>
            </a:pPr>
            <a:r>
              <a:rPr lang="en" altLang="ja-JP" sz="3600" b="1" dirty="0">
                <a:solidFill>
                  <a:schemeClr val="bg1">
                    <a:lumMod val="85000"/>
                  </a:schemeClr>
                </a:solidFill>
              </a:rPr>
              <a:t>&amp;</a:t>
            </a:r>
          </a:p>
          <a:p>
            <a:pPr marL="0" indent="0" algn="ctr">
              <a:buNone/>
            </a:pPr>
            <a:r>
              <a:rPr lang="en" altLang="ja-JP" sz="3600" b="1" dirty="0">
                <a:solidFill>
                  <a:schemeClr val="bg1">
                    <a:lumMod val="85000"/>
                  </a:schemeClr>
                </a:solidFill>
              </a:rPr>
              <a:t>a v</a:t>
            </a:r>
            <a:r>
              <a:rPr lang="en" altLang="ja-JP" sz="3600" b="1" dirty="0">
                <a:solidFill>
                  <a:schemeClr val="bg1">
                    <a:lumMod val="85000"/>
                  </a:schemeClr>
                </a:solidFill>
                <a:effectLst/>
              </a:rPr>
              <a:t>iew into the near future</a:t>
            </a:r>
          </a:p>
        </p:txBody>
      </p:sp>
      <p:pic>
        <p:nvPicPr>
          <p:cNvPr id="113666" name="図 3" descr="thumb2.jpg">
            <a:extLst>
              <a:ext uri="{FF2B5EF4-FFF2-40B4-BE49-F238E27FC236}">
                <a16:creationId xmlns:a16="http://schemas.microsoft.com/office/drawing/2014/main" id="{32926CEC-63FA-6A45-9B19-CF960457E4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945" y="2255137"/>
            <a:ext cx="2182006" cy="215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descr="スクリーンショット 2016-02-23 22.46.01.png">
            <a:extLst>
              <a:ext uri="{FF2B5EF4-FFF2-40B4-BE49-F238E27FC236}">
                <a16:creationId xmlns:a16="http://schemas.microsoft.com/office/drawing/2014/main" id="{8A32E395-E16C-C246-9DA4-D4C169429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8429" y="2316937"/>
            <a:ext cx="2357133" cy="2014432"/>
          </a:xfrm>
          <a:prstGeom prst="rect">
            <a:avLst/>
          </a:prstGeom>
        </p:spPr>
      </p:pic>
      <p:sp>
        <p:nvSpPr>
          <p:cNvPr id="10" name="テキスト ボックス 9">
            <a:extLst>
              <a:ext uri="{FF2B5EF4-FFF2-40B4-BE49-F238E27FC236}">
                <a16:creationId xmlns:a16="http://schemas.microsoft.com/office/drawing/2014/main" id="{A6CDCD30-8077-4542-88E5-9DF5EC77FA7E}"/>
              </a:ext>
            </a:extLst>
          </p:cNvPr>
          <p:cNvSpPr txBox="1"/>
          <p:nvPr/>
        </p:nvSpPr>
        <p:spPr>
          <a:xfrm>
            <a:off x="7894818" y="5850492"/>
            <a:ext cx="4172263" cy="923330"/>
          </a:xfrm>
          <a:prstGeom prst="rect">
            <a:avLst/>
          </a:prstGeom>
          <a:noFill/>
        </p:spPr>
        <p:txBody>
          <a:bodyPr wrap="square">
            <a:spAutoFit/>
          </a:bodyPr>
          <a:lstStyle/>
          <a:p>
            <a:r>
              <a:rPr lang="en-US" altLang="ja-JP" sz="1800" b="0" i="0" dirty="0">
                <a:solidFill>
                  <a:srgbClr val="3C4A60"/>
                </a:solidFill>
                <a:effectLst/>
                <a:latin typeface="Lato" panose="020B0604020202020204" pitchFamily="34" charset="0"/>
              </a:rPr>
              <a:t>Program ID: JPMXP1020200305</a:t>
            </a:r>
          </a:p>
          <a:p>
            <a:r>
              <a:rPr lang="en-US" altLang="ja-JP" sz="1800" b="0" i="0" dirty="0">
                <a:solidFill>
                  <a:srgbClr val="3C4A60"/>
                </a:solidFill>
                <a:effectLst/>
                <a:latin typeface="Lato" panose="020B0604020202020204" pitchFamily="34" charset="0"/>
              </a:rPr>
              <a:t>We used Super computer </a:t>
            </a:r>
            <a:r>
              <a:rPr lang="en-US" altLang="ja-JP" sz="1800" b="0" i="0" dirty="0" err="1">
                <a:solidFill>
                  <a:srgbClr val="3C4A60"/>
                </a:solidFill>
                <a:effectLst/>
                <a:latin typeface="Lato" panose="020B0604020202020204" pitchFamily="34" charset="0"/>
              </a:rPr>
              <a:t>Fugaku</a:t>
            </a:r>
            <a:r>
              <a:rPr lang="en-US" altLang="ja-JP" sz="1800" b="0" i="0" dirty="0">
                <a:solidFill>
                  <a:srgbClr val="3C4A60"/>
                </a:solidFill>
                <a:effectLst/>
                <a:latin typeface="Lato" panose="020B0604020202020204" pitchFamily="34" charset="0"/>
              </a:rPr>
              <a:t> </a:t>
            </a:r>
            <a:br>
              <a:rPr lang="en-US" altLang="ja-JP" sz="1800" b="0" i="0" dirty="0">
                <a:solidFill>
                  <a:srgbClr val="3C4A60"/>
                </a:solidFill>
                <a:effectLst/>
                <a:latin typeface="Lato" panose="020B0604020202020204" pitchFamily="34" charset="0"/>
              </a:rPr>
            </a:br>
            <a:r>
              <a:rPr lang="en-US" altLang="ja-JP" sz="1800" b="0" i="0" dirty="0">
                <a:solidFill>
                  <a:srgbClr val="3C4A60"/>
                </a:solidFill>
                <a:effectLst/>
                <a:latin typeface="Lato" panose="020B0604020202020204" pitchFamily="34" charset="0"/>
              </a:rPr>
              <a:t>(hp200128, hp210166, hp220167</a:t>
            </a:r>
            <a:r>
              <a:rPr lang="en-US" altLang="ja-JP" dirty="0">
                <a:solidFill>
                  <a:srgbClr val="3C4A60"/>
                </a:solidFill>
                <a:latin typeface="Lato" panose="020B0604020202020204" pitchFamily="34" charset="0"/>
              </a:rPr>
              <a:t>)</a:t>
            </a:r>
            <a:endParaRPr lang="ja-JP" altLang="en-US"/>
          </a:p>
        </p:txBody>
      </p:sp>
    </p:spTree>
    <p:extLst>
      <p:ext uri="{BB962C8B-B14F-4D97-AF65-F5344CB8AC3E}">
        <p14:creationId xmlns:p14="http://schemas.microsoft.com/office/powerpoint/2010/main" val="2787520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bwMode="auto">
          <a:xfrm>
            <a:off x="8983777" y="6422904"/>
            <a:ext cx="3128711" cy="2563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41791" tIns="5001" rIns="41791" bIns="5001" rtlCol="0">
            <a:spAutoFit/>
          </a:bodyPr>
          <a:lstStyle/>
          <a:p>
            <a:pPr algn="just"/>
            <a:r>
              <a:rPr lang="en-US" altLang="ja-JP" sz="1600" b="1" dirty="0" err="1">
                <a:solidFill>
                  <a:srgbClr val="00B0F0"/>
                </a:solidFill>
                <a:latin typeface="Arial" panose="020B0604020202020204" pitchFamily="34" charset="0"/>
                <a:cs typeface="Arial" panose="020B0604020202020204" pitchFamily="34" charset="0"/>
              </a:rPr>
              <a:t>Miyakawa</a:t>
            </a:r>
            <a:r>
              <a:rPr lang="en-US" altLang="ja-JP" sz="1600" b="1" dirty="0">
                <a:solidFill>
                  <a:srgbClr val="00B0F0"/>
                </a:solidFill>
                <a:latin typeface="Arial" panose="020B0604020202020204" pitchFamily="34" charset="0"/>
                <a:cs typeface="Arial" panose="020B0604020202020204" pitchFamily="34" charset="0"/>
              </a:rPr>
              <a:t> et al. (2017, GRL)</a:t>
            </a:r>
            <a:endParaRPr lang="ja-JP" altLang="en-US" sz="1600" b="1" dirty="0">
              <a:solidFill>
                <a:srgbClr val="00B0F0"/>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F19CFBC5-C640-4E1C-8316-6033E83D94A3}"/>
              </a:ext>
            </a:extLst>
          </p:cNvPr>
          <p:cNvSpPr>
            <a:spLocks noChangeArrowheads="1"/>
          </p:cNvSpPr>
          <p:nvPr/>
        </p:nvSpPr>
        <p:spPr bwMode="auto">
          <a:xfrm>
            <a:off x="0" y="-22926"/>
            <a:ext cx="12192000" cy="708285"/>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ln w="9525">
            <a:noFill/>
            <a:miter lim="800000"/>
            <a:headEnd/>
            <a:tailEnd/>
          </a:ln>
        </p:spPr>
        <p:txBody>
          <a:bodyPr anchor="ctr"/>
          <a:lstStyle/>
          <a:p>
            <a:pPr>
              <a:defRPr/>
            </a:pPr>
            <a:r>
              <a:rPr lang="en-US" altLang="ja-JP" sz="3200" dirty="0">
                <a:solidFill>
                  <a:prstClr val="white"/>
                </a:solidFill>
                <a:latin typeface="Times New Roman" pitchFamily="18" charset="0"/>
                <a:ea typeface="メイリオ"/>
              </a:rPr>
              <a:t>      Weather/climate studies with K computer &amp; </a:t>
            </a:r>
            <a:r>
              <a:rPr lang="en-US" altLang="ja-JP" sz="3200" dirty="0" err="1">
                <a:solidFill>
                  <a:prstClr val="white"/>
                </a:solidFill>
                <a:latin typeface="Times New Roman" pitchFamily="18" charset="0"/>
                <a:ea typeface="メイリオ"/>
              </a:rPr>
              <a:t>Fugaku</a:t>
            </a:r>
            <a:r>
              <a:rPr lang="en-US" altLang="ja-JP" sz="3200" dirty="0">
                <a:solidFill>
                  <a:prstClr val="white"/>
                </a:solidFill>
                <a:latin typeface="Times New Roman" pitchFamily="18" charset="0"/>
                <a:ea typeface="メイリオ"/>
              </a:rPr>
              <a:t>      </a:t>
            </a:r>
            <a:r>
              <a:rPr lang="en-US" altLang="ja-JP" sz="1600" dirty="0">
                <a:solidFill>
                  <a:prstClr val="white"/>
                </a:solidFill>
                <a:latin typeface="Times New Roman" pitchFamily="18" charset="0"/>
                <a:ea typeface="メイリオ"/>
              </a:rPr>
              <a:t>slide by </a:t>
            </a:r>
            <a:r>
              <a:rPr lang="en-US" altLang="ja-JP" sz="1400" dirty="0">
                <a:solidFill>
                  <a:prstClr val="white"/>
                </a:solidFill>
                <a:latin typeface="Times New Roman" pitchFamily="18" charset="0"/>
                <a:ea typeface="メイリオ"/>
              </a:rPr>
              <a:t>courtesy of Satoh</a:t>
            </a:r>
            <a:endParaRPr lang="ja-JP" altLang="en-US" sz="1400" dirty="0">
              <a:solidFill>
                <a:prstClr val="white"/>
              </a:solidFill>
              <a:latin typeface="Times New Roman" pitchFamily="18" charset="0"/>
              <a:ea typeface="メイリオ"/>
            </a:endParaRPr>
          </a:p>
        </p:txBody>
      </p:sp>
      <p:grpSp>
        <p:nvGrpSpPr>
          <p:cNvPr id="2" name="グループ化 1"/>
          <p:cNvGrpSpPr/>
          <p:nvPr/>
        </p:nvGrpSpPr>
        <p:grpSpPr>
          <a:xfrm>
            <a:off x="142654" y="821543"/>
            <a:ext cx="11969834" cy="5970969"/>
            <a:chOff x="-2134886" y="40056"/>
            <a:chExt cx="13731679" cy="7487698"/>
          </a:xfrm>
        </p:grpSpPr>
        <p:pic>
          <p:nvPicPr>
            <p:cNvPr id="24" name="図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4886" y="512065"/>
              <a:ext cx="3441007" cy="2368559"/>
            </a:xfrm>
            <a:prstGeom prst="rect">
              <a:avLst/>
            </a:prstGeom>
          </p:spPr>
        </p:pic>
        <p:sp>
          <p:nvSpPr>
            <p:cNvPr id="20" name="Text Box 13"/>
            <p:cNvSpPr txBox="1">
              <a:spLocks noChangeArrowheads="1"/>
            </p:cNvSpPr>
            <p:nvPr/>
          </p:nvSpPr>
          <p:spPr bwMode="auto">
            <a:xfrm>
              <a:off x="-2096023" y="2613741"/>
              <a:ext cx="4269785" cy="110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01" tIns="25702" rIns="51401" bIns="25702">
              <a:spAutoFit/>
            </a:bodyPr>
            <a:lstStyle>
              <a:lvl1pPr defTabSz="449263">
                <a:defRPr sz="2000">
                  <a:solidFill>
                    <a:schemeClr val="tx1"/>
                  </a:solidFill>
                  <a:latin typeface="Arial" charset="0"/>
                  <a:ea typeface="ＭＳ Ｐゴシック" charset="-128"/>
                </a:defRPr>
              </a:lvl1pPr>
              <a:lvl2pPr marL="37931725" indent="-37474525" defTabSz="449263">
                <a:defRPr sz="2000">
                  <a:solidFill>
                    <a:schemeClr val="tx1"/>
                  </a:solidFill>
                  <a:latin typeface="Arial" charset="0"/>
                  <a:ea typeface="ＭＳ Ｐゴシック" charset="-128"/>
                </a:defRPr>
              </a:lvl2pPr>
              <a:lvl3pPr>
                <a:defRPr sz="2000">
                  <a:solidFill>
                    <a:schemeClr val="tx1"/>
                  </a:solidFill>
                  <a:latin typeface="Arial" charset="0"/>
                  <a:ea typeface="ＭＳ Ｐゴシック" charset="-128"/>
                </a:defRPr>
              </a:lvl3pPr>
              <a:lvl4pPr>
                <a:defRPr sz="2000">
                  <a:solidFill>
                    <a:schemeClr val="tx1"/>
                  </a:solidFill>
                  <a:latin typeface="Arial" charset="0"/>
                  <a:ea typeface="ＭＳ Ｐゴシック" charset="-128"/>
                </a:defRPr>
              </a:lvl4pPr>
              <a:lvl5pPr>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r>
                <a:rPr lang="en-US" altLang="ja-JP" sz="1800" b="1" dirty="0">
                  <a:solidFill>
                    <a:srgbClr val="FF0000"/>
                  </a:solidFill>
                  <a:latin typeface="+mn-ea"/>
                  <a:ea typeface="+mn-ea"/>
                </a:rPr>
                <a:t>High resolution climate simulation </a:t>
              </a:r>
            </a:p>
            <a:p>
              <a:r>
                <a:rPr lang="en-US" altLang="ja-JP" sz="1800" b="1" dirty="0">
                  <a:solidFill>
                    <a:prstClr val="black"/>
                  </a:solidFill>
                  <a:latin typeface="Helvetica" pitchFamily="-110" charset="0"/>
                </a:rPr>
                <a:t>NICAM-AMIP 30 years </a:t>
              </a:r>
            </a:p>
            <a:p>
              <a:r>
                <a:rPr lang="en-US" altLang="ja-JP" sz="1800" b="1" dirty="0" err="1">
                  <a:solidFill>
                    <a:prstClr val="black"/>
                  </a:solidFill>
                  <a:latin typeface="Helvetica" pitchFamily="-110" charset="0"/>
                </a:rPr>
                <a:t>HighResMIP</a:t>
              </a:r>
              <a:r>
                <a:rPr lang="en-US" altLang="ja-JP" sz="1800" b="1" dirty="0">
                  <a:solidFill>
                    <a:prstClr val="black"/>
                  </a:solidFill>
                  <a:latin typeface="Helvetica" pitchFamily="-110" charset="0"/>
                </a:rPr>
                <a:t> 100 years</a:t>
              </a:r>
              <a:r>
                <a:rPr lang="ja-JP" altLang="en-US" sz="1800" b="1">
                  <a:solidFill>
                    <a:prstClr val="black"/>
                  </a:solidFill>
                  <a:latin typeface="Helvetica" pitchFamily="-110" charset="0"/>
                </a:rPr>
                <a:t>　　</a:t>
              </a:r>
              <a:endParaRPr lang="en-US" altLang="ja-JP" sz="1800" b="1" dirty="0">
                <a:solidFill>
                  <a:prstClr val="black"/>
                </a:solidFill>
                <a:latin typeface="Helvetica" pitchFamily="-110" charset="0"/>
              </a:endParaRPr>
            </a:p>
          </p:txBody>
        </p:sp>
        <p:grpSp>
          <p:nvGrpSpPr>
            <p:cNvPr id="426" name="Group 426"/>
            <p:cNvGrpSpPr/>
            <p:nvPr/>
          </p:nvGrpSpPr>
          <p:grpSpPr>
            <a:xfrm>
              <a:off x="3040065" y="1478366"/>
              <a:ext cx="4036219" cy="4036219"/>
              <a:chOff x="0" y="0"/>
              <a:chExt cx="5740400" cy="5740400"/>
            </a:xfrm>
          </p:grpSpPr>
          <p:sp>
            <p:nvSpPr>
              <p:cNvPr id="422" name="Shape 422"/>
              <p:cNvSpPr/>
              <p:nvPr/>
            </p:nvSpPr>
            <p:spPr>
              <a:xfrm>
                <a:off x="0" y="0"/>
                <a:ext cx="5740400" cy="5740400"/>
              </a:xfrm>
              <a:prstGeom prst="diamond">
                <a:avLst/>
              </a:prstGeom>
              <a:noFill/>
              <a:ln w="63500" cap="flat">
                <a:solidFill>
                  <a:srgbClr val="BBBBBB"/>
                </a:solidFill>
                <a:prstDash val="solid"/>
                <a:miter lim="400000"/>
              </a:ln>
              <a:effectLst>
                <a:outerShdw blurRad="50800" dist="12700" rotWithShape="0">
                  <a:srgbClr val="000000">
                    <a:alpha val="50000"/>
                  </a:srgbClr>
                </a:outerShdw>
              </a:effectLst>
            </p:spPr>
            <p:txBody>
              <a:bodyPr wrap="square" lIns="20092" tIns="20092" rIns="20092" bIns="20092" numCol="1" anchor="ctr">
                <a:noAutofit/>
              </a:bodyPr>
              <a:lstStyle/>
              <a:p>
                <a:pPr>
                  <a:defRPr>
                    <a:solidFill>
                      <a:srgbClr val="FFFFFF"/>
                    </a:solidFill>
                    <a:latin typeface="Hoefler Text"/>
                    <a:ea typeface="Hoefler Text"/>
                    <a:cs typeface="Hoefler Text"/>
                    <a:sym typeface="Hoefler Text"/>
                  </a:defRPr>
                </a:pPr>
                <a:endParaRPr sz="825">
                  <a:solidFill>
                    <a:srgbClr val="FFFFFF"/>
                  </a:solidFill>
                  <a:latin typeface="Hoefler Text"/>
                  <a:ea typeface="Hoefler Text"/>
                  <a:cs typeface="Hoefler Text"/>
                  <a:sym typeface="Hoefler Text"/>
                </a:endParaRPr>
              </a:p>
            </p:txBody>
          </p:sp>
          <p:sp>
            <p:nvSpPr>
              <p:cNvPr id="423" name="Shape 423"/>
              <p:cNvSpPr/>
              <p:nvPr/>
            </p:nvSpPr>
            <p:spPr>
              <a:xfrm>
                <a:off x="572007" y="573701"/>
                <a:ext cx="4596386" cy="4596385"/>
              </a:xfrm>
              <a:prstGeom prst="diamond">
                <a:avLst/>
              </a:prstGeom>
              <a:noFill/>
              <a:ln w="63500" cap="flat">
                <a:solidFill>
                  <a:srgbClr val="BBBBBB"/>
                </a:solidFill>
                <a:prstDash val="solid"/>
                <a:miter lim="400000"/>
              </a:ln>
              <a:effectLst>
                <a:outerShdw blurRad="50800" dist="12700" rotWithShape="0">
                  <a:srgbClr val="000000">
                    <a:alpha val="50000"/>
                  </a:srgbClr>
                </a:outerShdw>
              </a:effectLst>
            </p:spPr>
            <p:txBody>
              <a:bodyPr wrap="square" lIns="20092" tIns="20092" rIns="20092" bIns="20092" numCol="1" anchor="ctr">
                <a:noAutofit/>
              </a:bodyPr>
              <a:lstStyle/>
              <a:p>
                <a:pPr>
                  <a:defRPr>
                    <a:solidFill>
                      <a:srgbClr val="FFFFFF"/>
                    </a:solidFill>
                    <a:latin typeface="Hoefler Text"/>
                    <a:ea typeface="Hoefler Text"/>
                    <a:cs typeface="Hoefler Text"/>
                    <a:sym typeface="Hoefler Text"/>
                  </a:defRPr>
                </a:pPr>
                <a:endParaRPr sz="825">
                  <a:solidFill>
                    <a:srgbClr val="FFFFFF"/>
                  </a:solidFill>
                  <a:latin typeface="Hoefler Text"/>
                  <a:ea typeface="Hoefler Text"/>
                  <a:cs typeface="Hoefler Text"/>
                  <a:sym typeface="Hoefler Text"/>
                </a:endParaRPr>
              </a:p>
            </p:txBody>
          </p:sp>
          <p:sp>
            <p:nvSpPr>
              <p:cNvPr id="424" name="Shape 424"/>
              <p:cNvSpPr/>
              <p:nvPr/>
            </p:nvSpPr>
            <p:spPr>
              <a:xfrm>
                <a:off x="1100535" y="1113522"/>
                <a:ext cx="3446725" cy="3446724"/>
              </a:xfrm>
              <a:prstGeom prst="diamond">
                <a:avLst/>
              </a:prstGeom>
              <a:noFill/>
              <a:ln w="63500" cap="flat">
                <a:solidFill>
                  <a:srgbClr val="BBBBBB"/>
                </a:solidFill>
                <a:prstDash val="solid"/>
                <a:miter lim="400000"/>
              </a:ln>
              <a:effectLst>
                <a:outerShdw blurRad="50800" dist="12700" rotWithShape="0">
                  <a:srgbClr val="000000">
                    <a:alpha val="50000"/>
                  </a:srgbClr>
                </a:outerShdw>
              </a:effectLst>
            </p:spPr>
            <p:txBody>
              <a:bodyPr wrap="square" lIns="20092" tIns="20092" rIns="20092" bIns="20092" numCol="1" anchor="ctr">
                <a:noAutofit/>
              </a:bodyPr>
              <a:lstStyle/>
              <a:p>
                <a:pPr>
                  <a:defRPr>
                    <a:solidFill>
                      <a:srgbClr val="FFFFFF"/>
                    </a:solidFill>
                    <a:latin typeface="Hoefler Text"/>
                    <a:ea typeface="Hoefler Text"/>
                    <a:cs typeface="Hoefler Text"/>
                    <a:sym typeface="Hoefler Text"/>
                  </a:defRPr>
                </a:pPr>
                <a:endParaRPr sz="825">
                  <a:solidFill>
                    <a:srgbClr val="FFFFFF"/>
                  </a:solidFill>
                  <a:latin typeface="Hoefler Text"/>
                  <a:ea typeface="Hoefler Text"/>
                  <a:cs typeface="Hoefler Text"/>
                  <a:sym typeface="Hoefler Text"/>
                </a:endParaRPr>
              </a:p>
            </p:txBody>
          </p:sp>
          <p:sp>
            <p:nvSpPr>
              <p:cNvPr id="425" name="Shape 425"/>
              <p:cNvSpPr/>
              <p:nvPr/>
            </p:nvSpPr>
            <p:spPr>
              <a:xfrm>
                <a:off x="1721668" y="1723362"/>
                <a:ext cx="2297064" cy="2297064"/>
              </a:xfrm>
              <a:prstGeom prst="diamond">
                <a:avLst/>
              </a:prstGeom>
              <a:noFill/>
              <a:ln w="63500" cap="flat">
                <a:solidFill>
                  <a:srgbClr val="BBBBBB"/>
                </a:solidFill>
                <a:prstDash val="solid"/>
                <a:miter lim="400000"/>
              </a:ln>
              <a:effectLst>
                <a:outerShdw blurRad="50800" dist="12700" rotWithShape="0">
                  <a:srgbClr val="000000">
                    <a:alpha val="50000"/>
                  </a:srgbClr>
                </a:outerShdw>
              </a:effectLst>
            </p:spPr>
            <p:txBody>
              <a:bodyPr wrap="square" lIns="20092" tIns="20092" rIns="20092" bIns="20092" numCol="1" anchor="ctr">
                <a:noAutofit/>
              </a:bodyPr>
              <a:lstStyle/>
              <a:p>
                <a:pPr>
                  <a:defRPr>
                    <a:solidFill>
                      <a:srgbClr val="FFFFFF"/>
                    </a:solidFill>
                    <a:latin typeface="Hoefler Text"/>
                    <a:ea typeface="Hoefler Text"/>
                    <a:cs typeface="Hoefler Text"/>
                    <a:sym typeface="Hoefler Text"/>
                  </a:defRPr>
                </a:pPr>
                <a:endParaRPr sz="825">
                  <a:solidFill>
                    <a:srgbClr val="FFFFFF"/>
                  </a:solidFill>
                  <a:latin typeface="Hoefler Text"/>
                  <a:ea typeface="Hoefler Text"/>
                  <a:cs typeface="Hoefler Text"/>
                  <a:sym typeface="Hoefler Text"/>
                </a:endParaRPr>
              </a:p>
            </p:txBody>
          </p:sp>
        </p:grpSp>
        <p:sp>
          <p:nvSpPr>
            <p:cNvPr id="427" name="Shape 427"/>
            <p:cNvSpPr/>
            <p:nvPr/>
          </p:nvSpPr>
          <p:spPr>
            <a:xfrm>
              <a:off x="4317086" y="837207"/>
              <a:ext cx="1689171" cy="436841"/>
            </a:xfrm>
            <a:prstGeom prst="rect">
              <a:avLst/>
            </a:prstGeom>
            <a:ln w="12700">
              <a:solidFill>
                <a:schemeClr val="bg1">
                  <a:lumMod val="50000"/>
                </a:schemeClr>
              </a:solidFill>
              <a:miter lim="400000"/>
            </a:ln>
            <a:extLst>
              <a:ext uri="{C572A759-6A51-4108-AA02-DFA0A04FC94B}">
                <ma14:wrappingTextBoxFlag xmlns="" xmlns:ma14="http://schemas.microsoft.com/office/mac/drawingml/2011/main" val="1"/>
              </a:ext>
            </a:extLst>
          </p:spPr>
          <p:txBody>
            <a:bodyPr wrap="none" lIns="20092" tIns="20092" rIns="20092" bIns="20092" anchor="ctr">
              <a:spAutoFit/>
            </a:bodyPr>
            <a:lstStyle>
              <a:lvl1pPr>
                <a:buClr>
                  <a:srgbClr val="858585"/>
                </a:buClr>
                <a:buFont typeface="Bookman Old Style"/>
                <a:defRPr sz="3400">
                  <a:solidFill>
                    <a:srgbClr val="858585"/>
                  </a:solidFill>
                  <a:uFill>
                    <a:solidFill>
                      <a:srgbClr val="858585"/>
                    </a:solidFill>
                  </a:uFill>
                  <a:latin typeface="Futura"/>
                  <a:ea typeface="Futura"/>
                  <a:cs typeface="Futura"/>
                  <a:sym typeface="Futura"/>
                </a:defRPr>
              </a:lvl1pPr>
            </a:lstStyle>
            <a:p>
              <a:pPr algn="ctr"/>
              <a:r>
                <a:rPr sz="2000" b="1" dirty="0"/>
                <a:t>Resolution</a:t>
              </a:r>
              <a:endParaRPr sz="1800" b="1" dirty="0"/>
            </a:p>
          </p:txBody>
        </p:sp>
        <p:sp>
          <p:nvSpPr>
            <p:cNvPr id="428" name="Shape 428"/>
            <p:cNvSpPr/>
            <p:nvPr/>
          </p:nvSpPr>
          <p:spPr>
            <a:xfrm>
              <a:off x="3904037" y="5849533"/>
              <a:ext cx="2231222" cy="436841"/>
            </a:xfrm>
            <a:prstGeom prst="rect">
              <a:avLst/>
            </a:prstGeom>
            <a:ln w="12700">
              <a:solidFill>
                <a:schemeClr val="bg1">
                  <a:lumMod val="50000"/>
                </a:schemeClr>
              </a:solidFill>
              <a:miter lim="400000"/>
            </a:ln>
            <a:extLst>
              <a:ext uri="{C572A759-6A51-4108-AA02-DFA0A04FC94B}">
                <ma14:wrappingTextBoxFlag xmlns="" xmlns:ma14="http://schemas.microsoft.com/office/mac/drawingml/2011/main" val="1"/>
              </a:ext>
            </a:extLst>
          </p:spPr>
          <p:txBody>
            <a:bodyPr wrap="none" lIns="20092" tIns="20092" rIns="20092" bIns="20092" anchor="ctr">
              <a:spAutoFit/>
            </a:bodyPr>
            <a:lstStyle>
              <a:lvl1pPr>
                <a:buClr>
                  <a:srgbClr val="858585"/>
                </a:buClr>
                <a:buFont typeface="Bookman Old Style"/>
                <a:defRPr sz="3400">
                  <a:solidFill>
                    <a:srgbClr val="858585"/>
                  </a:solidFill>
                  <a:uFill>
                    <a:solidFill>
                      <a:srgbClr val="858585"/>
                    </a:solidFill>
                  </a:uFill>
                  <a:latin typeface="Futura"/>
                  <a:ea typeface="Futura"/>
                  <a:cs typeface="Futura"/>
                  <a:sym typeface="Futura"/>
                </a:defRPr>
              </a:lvl1pPr>
            </a:lstStyle>
            <a:p>
              <a:pPr algn="ctr"/>
              <a:r>
                <a:rPr sz="2000" b="1" dirty="0"/>
                <a:t>Ensemble</a:t>
              </a:r>
              <a:r>
                <a:rPr lang="en-US" sz="2000" b="1" dirty="0"/>
                <a:t> size</a:t>
              </a:r>
              <a:endParaRPr sz="2000" b="1" dirty="0"/>
            </a:p>
          </p:txBody>
        </p:sp>
        <p:sp>
          <p:nvSpPr>
            <p:cNvPr id="429" name="Shape 429"/>
            <p:cNvSpPr/>
            <p:nvPr/>
          </p:nvSpPr>
          <p:spPr>
            <a:xfrm>
              <a:off x="1411500" y="3274384"/>
              <a:ext cx="1425761" cy="436841"/>
            </a:xfrm>
            <a:prstGeom prst="rect">
              <a:avLst/>
            </a:prstGeom>
            <a:ln w="12700">
              <a:solidFill>
                <a:schemeClr val="bg1">
                  <a:lumMod val="50000"/>
                </a:schemeClr>
              </a:solidFill>
              <a:miter lim="400000"/>
            </a:ln>
            <a:extLst>
              <a:ext uri="{C572A759-6A51-4108-AA02-DFA0A04FC94B}">
                <ma14:wrappingTextBoxFlag xmlns="" xmlns:ma14="http://schemas.microsoft.com/office/mac/drawingml/2011/main" val="1"/>
              </a:ext>
            </a:extLst>
          </p:spPr>
          <p:txBody>
            <a:bodyPr wrap="none" lIns="20092" tIns="20092" rIns="20092" bIns="20092" anchor="ctr">
              <a:spAutoFit/>
            </a:bodyPr>
            <a:lstStyle>
              <a:lvl1pPr>
                <a:buClr>
                  <a:srgbClr val="858585"/>
                </a:buClr>
                <a:buFont typeface="Bookman Old Style"/>
                <a:defRPr sz="3400">
                  <a:solidFill>
                    <a:srgbClr val="858585"/>
                  </a:solidFill>
                  <a:uFill>
                    <a:solidFill>
                      <a:srgbClr val="858585"/>
                    </a:solidFill>
                  </a:uFill>
                  <a:latin typeface="Futura"/>
                  <a:ea typeface="Futura"/>
                  <a:cs typeface="Futura"/>
                  <a:sym typeface="Futura"/>
                </a:defRPr>
              </a:lvl1pPr>
            </a:lstStyle>
            <a:p>
              <a:pPr algn="ctr"/>
              <a:r>
                <a:rPr sz="2000" b="1" dirty="0"/>
                <a:t>Duration</a:t>
              </a:r>
            </a:p>
          </p:txBody>
        </p:sp>
        <p:sp>
          <p:nvSpPr>
            <p:cNvPr id="430" name="Shape 430"/>
            <p:cNvSpPr/>
            <p:nvPr/>
          </p:nvSpPr>
          <p:spPr>
            <a:xfrm>
              <a:off x="7236626" y="3212983"/>
              <a:ext cx="1849234" cy="436841"/>
            </a:xfrm>
            <a:prstGeom prst="rect">
              <a:avLst/>
            </a:prstGeom>
            <a:ln w="12700">
              <a:solidFill>
                <a:schemeClr val="bg1">
                  <a:lumMod val="50000"/>
                </a:schemeClr>
              </a:solidFill>
              <a:miter lim="400000"/>
            </a:ln>
            <a:extLst>
              <a:ext uri="{C572A759-6A51-4108-AA02-DFA0A04FC94B}">
                <ma14:wrappingTextBoxFlag xmlns="" xmlns:ma14="http://schemas.microsoft.com/office/mac/drawingml/2011/main" val="1"/>
              </a:ext>
            </a:extLst>
          </p:spPr>
          <p:txBody>
            <a:bodyPr wrap="none" lIns="20092" tIns="20092" rIns="20092" bIns="20092" anchor="ctr">
              <a:spAutoFit/>
            </a:bodyPr>
            <a:lstStyle>
              <a:lvl1pPr>
                <a:buClr>
                  <a:srgbClr val="858585"/>
                </a:buClr>
                <a:buFont typeface="Bookman Old Style"/>
                <a:defRPr sz="3400">
                  <a:solidFill>
                    <a:srgbClr val="858585"/>
                  </a:solidFill>
                  <a:uFill>
                    <a:solidFill>
                      <a:srgbClr val="858585"/>
                    </a:solidFill>
                  </a:uFill>
                  <a:latin typeface="Futura"/>
                  <a:ea typeface="Futura"/>
                  <a:cs typeface="Futura"/>
                  <a:sym typeface="Futura"/>
                </a:defRPr>
              </a:lvl1pPr>
            </a:lstStyle>
            <a:p>
              <a:pPr algn="ctr"/>
              <a:r>
                <a:rPr sz="2000" b="1" dirty="0"/>
                <a:t>Complexity</a:t>
              </a:r>
            </a:p>
          </p:txBody>
        </p:sp>
        <p:sp>
          <p:nvSpPr>
            <p:cNvPr id="431" name="Shape 431"/>
            <p:cNvSpPr/>
            <p:nvPr/>
          </p:nvSpPr>
          <p:spPr>
            <a:xfrm>
              <a:off x="3200743" y="2866655"/>
              <a:ext cx="3656818" cy="1259639"/>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wrap="square" lIns="40184" tIns="40184" rIns="40184" bIns="40184" anchor="ctr">
              <a:spAutoFit/>
            </a:bodyPr>
            <a:lstStyle/>
            <a:p>
              <a:pPr algn="ctr">
                <a:defRPr sz="2600">
                  <a:solidFill>
                    <a:srgbClr val="FFFFFF"/>
                  </a:solidFill>
                  <a:latin typeface="Gill Sans"/>
                  <a:ea typeface="Gill Sans"/>
                  <a:cs typeface="Gill Sans"/>
                  <a:sym typeface="Gill Sans"/>
                </a:defRPr>
              </a:pPr>
              <a:r>
                <a:rPr lang="en-US" sz="2000" dirty="0">
                  <a:solidFill>
                    <a:srgbClr val="FFFFFF"/>
                  </a:solidFill>
                  <a:latin typeface="Gill Sans"/>
                  <a:ea typeface="Gill Sans"/>
                  <a:cs typeface="Gill Sans"/>
                  <a:sym typeface="Gill Sans"/>
                </a:rPr>
                <a:t>Computer resources</a:t>
              </a:r>
              <a:br>
                <a:rPr lang="en-US" sz="2000" dirty="0">
                  <a:solidFill>
                    <a:srgbClr val="FFFFFF"/>
                  </a:solidFill>
                  <a:latin typeface="Gill Sans"/>
                  <a:ea typeface="Gill Sans"/>
                  <a:cs typeface="Gill Sans"/>
                  <a:sym typeface="Gill Sans"/>
                </a:rPr>
              </a:br>
              <a:r>
                <a:rPr lang="en-US" sz="2000" dirty="0">
                  <a:solidFill>
                    <a:srgbClr val="FFFFFF"/>
                  </a:solidFill>
                  <a:latin typeface="Gill Sans"/>
                  <a:ea typeface="Gill Sans"/>
                  <a:cs typeface="Gill Sans"/>
                  <a:sym typeface="Gill Sans"/>
                </a:rPr>
                <a:t>with good computational efficiency</a:t>
              </a:r>
              <a:endParaRPr sz="2000" dirty="0">
                <a:solidFill>
                  <a:srgbClr val="FFFFFF"/>
                </a:solidFill>
                <a:latin typeface="Gill Sans"/>
                <a:ea typeface="Gill Sans"/>
                <a:cs typeface="Gill Sans"/>
                <a:sym typeface="Gill Sans"/>
              </a:endParaRPr>
            </a:p>
          </p:txBody>
        </p:sp>
        <p:sp>
          <p:nvSpPr>
            <p:cNvPr id="13" name="テキスト ボックス 12"/>
            <p:cNvSpPr txBox="1"/>
            <p:nvPr/>
          </p:nvSpPr>
          <p:spPr bwMode="auto">
            <a:xfrm>
              <a:off x="5950786" y="1370658"/>
              <a:ext cx="2969522" cy="6687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41791" tIns="5001" rIns="41791" bIns="5001" rtlCol="0">
              <a:spAutoFit/>
            </a:bodyPr>
            <a:lstStyle/>
            <a:p>
              <a:pPr algn="just"/>
              <a:r>
                <a:rPr lang="en-US" altLang="ja-JP" sz="1600" b="1" dirty="0">
                  <a:solidFill>
                    <a:srgbClr val="FF0000"/>
                  </a:solidFill>
                  <a:latin typeface="Helvetica" panose="020B0604020202020204" pitchFamily="34" charset="0"/>
                  <a:cs typeface="Helvetica" panose="020B0604020202020204" pitchFamily="34" charset="0"/>
                </a:rPr>
                <a:t>Super-high resolution</a:t>
              </a:r>
            </a:p>
            <a:p>
              <a:r>
                <a:rPr lang="en-US" altLang="ja-JP" b="1" dirty="0">
                  <a:solidFill>
                    <a:prstClr val="black"/>
                  </a:solidFill>
                  <a:latin typeface="Helvetica" panose="020B0604020202020204" pitchFamily="34" charset="0"/>
                  <a:cs typeface="Helvetica" panose="020B0604020202020204" pitchFamily="34" charset="0"/>
                </a:rPr>
                <a:t>Global 870m mesh</a:t>
              </a:r>
            </a:p>
          </p:txBody>
        </p:sp>
        <p:sp>
          <p:nvSpPr>
            <p:cNvPr id="15" name="テキスト ボックス 14"/>
            <p:cNvSpPr txBox="1"/>
            <p:nvPr/>
          </p:nvSpPr>
          <p:spPr bwMode="auto">
            <a:xfrm>
              <a:off x="8298547" y="40056"/>
              <a:ext cx="3298246" cy="3214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41791" tIns="5001" rIns="41791" bIns="5001" rtlCol="0">
              <a:spAutoFit/>
            </a:bodyPr>
            <a:lstStyle/>
            <a:p>
              <a:pPr algn="just"/>
              <a:r>
                <a:rPr lang="en-US" altLang="ja-JP" sz="1600" b="1" dirty="0">
                  <a:solidFill>
                    <a:srgbClr val="00B0F0"/>
                  </a:solidFill>
                  <a:latin typeface="Arial" panose="020B0604020202020204" pitchFamily="34" charset="0"/>
                  <a:cs typeface="Arial" panose="020B0604020202020204" pitchFamily="34" charset="0"/>
                </a:rPr>
                <a:t>Miyamoto et al.(2013, GRL)</a:t>
              </a:r>
              <a:endParaRPr lang="ja-JP" altLang="en-US" sz="1600" b="1" dirty="0">
                <a:solidFill>
                  <a:srgbClr val="00B0F0"/>
                </a:solidFill>
                <a:latin typeface="Arial" panose="020B0604020202020204" pitchFamily="34" charset="0"/>
                <a:cs typeface="Arial" panose="020B0604020202020204" pitchFamily="34" charset="0"/>
              </a:endParaRPr>
            </a:p>
          </p:txBody>
        </p:sp>
        <p:sp>
          <p:nvSpPr>
            <p:cNvPr id="17" name="テキスト ボックス 16"/>
            <p:cNvSpPr txBox="1"/>
            <p:nvPr/>
          </p:nvSpPr>
          <p:spPr bwMode="auto">
            <a:xfrm>
              <a:off x="7197227" y="3955476"/>
              <a:ext cx="4036220" cy="10547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41791" tIns="5001" rIns="41791" bIns="5001" rtlCol="0">
              <a:spAutoFit/>
            </a:bodyPr>
            <a:lstStyle/>
            <a:p>
              <a:r>
                <a:rPr lang="en-US" altLang="ja-JP" b="1" dirty="0">
                  <a:solidFill>
                    <a:srgbClr val="FF0000"/>
                  </a:solidFill>
                  <a:latin typeface="Helvetica" panose="020B0604020202020204" pitchFamily="34" charset="0"/>
                  <a:cs typeface="Helvetica" panose="020B0604020202020204" pitchFamily="34" charset="0"/>
                </a:rPr>
                <a:t>Global cloud &amp; ocean eddy resolving coupled simulation</a:t>
              </a:r>
            </a:p>
            <a:p>
              <a:r>
                <a:rPr lang="en-US" altLang="ja-JP" b="1" dirty="0">
                  <a:latin typeface="Helvetica" panose="020B0604020202020204" pitchFamily="34" charset="0"/>
                  <a:cs typeface="Helvetica" panose="020B0604020202020204" pitchFamily="34" charset="0"/>
                </a:rPr>
                <a:t>NICAM+COCO MJO experiment</a:t>
              </a:r>
            </a:p>
          </p:txBody>
        </p:sp>
        <p:pic>
          <p:nvPicPr>
            <p:cNvPr id="18" name="図 7" descr="hiCOCOsample2.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59923" y="5225055"/>
              <a:ext cx="2959438" cy="17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テキスト ボックス 20"/>
            <p:cNvSpPr txBox="1"/>
            <p:nvPr/>
          </p:nvSpPr>
          <p:spPr bwMode="auto">
            <a:xfrm>
              <a:off x="-2096023" y="40056"/>
              <a:ext cx="4465401" cy="3214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41791" tIns="5001" rIns="41791" bIns="5001" rtlCol="0">
              <a:spAutoFit/>
            </a:bodyPr>
            <a:lstStyle/>
            <a:p>
              <a:pPr algn="just"/>
              <a:r>
                <a:rPr lang="en-US" altLang="ja-JP" sz="1600" b="1" dirty="0">
                  <a:solidFill>
                    <a:srgbClr val="00B0F0"/>
                  </a:solidFill>
                  <a:latin typeface="Arial" panose="020B0604020202020204" pitchFamily="34" charset="0"/>
                  <a:cs typeface="Arial" panose="020B0604020202020204" pitchFamily="34" charset="0"/>
                </a:rPr>
                <a:t>Kodama et al. (2015 JMSJ; 2020 GMD)</a:t>
              </a:r>
              <a:endParaRPr lang="ja-JP" altLang="en-US" sz="1600" b="1" dirty="0">
                <a:solidFill>
                  <a:srgbClr val="00B0F0"/>
                </a:solidFill>
                <a:latin typeface="Arial" panose="020B0604020202020204" pitchFamily="34" charset="0"/>
                <a:cs typeface="Arial" panose="020B0604020202020204" pitchFamily="34" charset="0"/>
              </a:endParaRPr>
            </a:p>
          </p:txBody>
        </p:sp>
        <p:pic>
          <p:nvPicPr>
            <p:cNvPr id="2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37349" y="3855426"/>
              <a:ext cx="2679714" cy="331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bwMode="auto">
            <a:xfrm>
              <a:off x="-1985243" y="7206323"/>
              <a:ext cx="3589227" cy="3214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41791" tIns="5001" rIns="41791" bIns="5001" rtlCol="0">
              <a:spAutoFit/>
            </a:bodyPr>
            <a:lstStyle/>
            <a:p>
              <a:pPr algn="just"/>
              <a:r>
                <a:rPr lang="en-US" altLang="ja-JP" sz="1600" b="1" dirty="0">
                  <a:solidFill>
                    <a:srgbClr val="00B0F0"/>
                  </a:solidFill>
                  <a:latin typeface="Arial" panose="020B0604020202020204" pitchFamily="34" charset="0"/>
                  <a:cs typeface="Arial" panose="020B0604020202020204" pitchFamily="34" charset="0"/>
                </a:rPr>
                <a:t>Miyoshi et al. (2015, Computer)</a:t>
              </a:r>
              <a:endParaRPr lang="ja-JP" altLang="en-US" sz="1600" b="1" dirty="0">
                <a:solidFill>
                  <a:srgbClr val="00B0F0"/>
                </a:solidFill>
                <a:latin typeface="Arial" panose="020B0604020202020204" pitchFamily="34" charset="0"/>
                <a:cs typeface="Arial" panose="020B0604020202020204" pitchFamily="34" charset="0"/>
              </a:endParaRPr>
            </a:p>
          </p:txBody>
        </p:sp>
        <p:sp>
          <p:nvSpPr>
            <p:cNvPr id="25" name="Text Box 8"/>
            <p:cNvSpPr txBox="1">
              <a:spLocks noChangeArrowheads="1"/>
            </p:cNvSpPr>
            <p:nvPr/>
          </p:nvSpPr>
          <p:spPr bwMode="auto">
            <a:xfrm>
              <a:off x="1446164" y="5862380"/>
              <a:ext cx="3187801" cy="14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01" tIns="25702" rIns="51401" bIns="25702">
              <a:spAutoFit/>
            </a:bodyPr>
            <a:lstStyle>
              <a:lvl1pPr defTabSz="449263">
                <a:defRPr sz="2000">
                  <a:solidFill>
                    <a:schemeClr val="tx1"/>
                  </a:solidFill>
                  <a:latin typeface="Arial" charset="0"/>
                  <a:ea typeface="ＭＳ Ｐゴシック" charset="-128"/>
                </a:defRPr>
              </a:lvl1pPr>
              <a:lvl2pPr marL="37931725" indent="-37474525" defTabSz="449263">
                <a:defRPr sz="2000">
                  <a:solidFill>
                    <a:schemeClr val="tx1"/>
                  </a:solidFill>
                  <a:latin typeface="Arial" charset="0"/>
                  <a:ea typeface="ＭＳ Ｐゴシック" charset="-128"/>
                </a:defRPr>
              </a:lvl2pPr>
              <a:lvl3pPr>
                <a:defRPr sz="2000">
                  <a:solidFill>
                    <a:schemeClr val="tx1"/>
                  </a:solidFill>
                  <a:latin typeface="Arial" charset="0"/>
                  <a:ea typeface="ＭＳ Ｐゴシック" charset="-128"/>
                </a:defRPr>
              </a:lvl3pPr>
              <a:lvl4pPr>
                <a:defRPr sz="2000">
                  <a:solidFill>
                    <a:schemeClr val="tx1"/>
                  </a:solidFill>
                  <a:latin typeface="Arial" charset="0"/>
                  <a:ea typeface="ＭＳ Ｐゴシック" charset="-128"/>
                </a:defRPr>
              </a:lvl4pPr>
              <a:lvl5pPr>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r>
                <a:rPr lang="en-US" altLang="ja-JP" sz="1800" b="1" dirty="0">
                  <a:solidFill>
                    <a:srgbClr val="FF0000"/>
                  </a:solidFill>
                  <a:latin typeface="+mn-ea"/>
                  <a:ea typeface="+mn-ea"/>
                </a:rPr>
                <a:t>Large Ensemble</a:t>
              </a:r>
            </a:p>
            <a:p>
              <a:r>
                <a:rPr lang="en-US" altLang="ja-JP" sz="1800" b="1" dirty="0">
                  <a:solidFill>
                    <a:prstClr val="black"/>
                  </a:solidFill>
                  <a:latin typeface="Helvetica" pitchFamily="-110" charset="0"/>
                </a:rPr>
                <a:t>NICAM-LETKF</a:t>
              </a:r>
            </a:p>
            <a:p>
              <a:r>
                <a:rPr lang="en-US" altLang="ja-JP" sz="1800" b="1" dirty="0">
                  <a:solidFill>
                    <a:prstClr val="black"/>
                  </a:solidFill>
                  <a:latin typeface="Helvetica" pitchFamily="-110" charset="0"/>
                </a:rPr>
                <a:t>1000 ensemble </a:t>
              </a:r>
            </a:p>
            <a:p>
              <a:r>
                <a:rPr lang="en-US" altLang="ja-JP" sz="1800" b="1" dirty="0">
                  <a:solidFill>
                    <a:prstClr val="black"/>
                  </a:solidFill>
                  <a:latin typeface="Helvetica" pitchFamily="-110" charset="0"/>
                </a:rPr>
                <a:t>Data assimilation</a:t>
              </a:r>
            </a:p>
          </p:txBody>
        </p:sp>
      </p:grpSp>
      <p:pic>
        <p:nvPicPr>
          <p:cNvPr id="6" name="図 5">
            <a:extLst>
              <a:ext uri="{FF2B5EF4-FFF2-40B4-BE49-F238E27FC236}">
                <a16:creationId xmlns:a16="http://schemas.microsoft.com/office/drawing/2014/main" id="{149E5B6D-1CBB-4387-8A75-5804402CBF6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41517" y="1106143"/>
            <a:ext cx="2579726" cy="1302164"/>
          </a:xfrm>
          <a:prstGeom prst="rect">
            <a:avLst/>
          </a:prstGeom>
        </p:spPr>
      </p:pic>
      <p:pic>
        <p:nvPicPr>
          <p:cNvPr id="8" name="図 7">
            <a:extLst>
              <a:ext uri="{FF2B5EF4-FFF2-40B4-BE49-F238E27FC236}">
                <a16:creationId xmlns:a16="http://schemas.microsoft.com/office/drawing/2014/main" id="{E26BB354-946F-4FD3-BEA6-CDF0E9BFCBC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25604" y="2205918"/>
            <a:ext cx="1359526" cy="701101"/>
          </a:xfrm>
          <a:prstGeom prst="rect">
            <a:avLst/>
          </a:prstGeom>
        </p:spPr>
      </p:pic>
    </p:spTree>
    <p:extLst>
      <p:ext uri="{BB962C8B-B14F-4D97-AF65-F5344CB8AC3E}">
        <p14:creationId xmlns:p14="http://schemas.microsoft.com/office/powerpoint/2010/main" val="4210346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2BA40ECC-192C-5C4C-B70E-985E30EED1C6}"/>
              </a:ext>
            </a:extLst>
          </p:cNvPr>
          <p:cNvSpPr txBox="1"/>
          <p:nvPr/>
        </p:nvSpPr>
        <p:spPr>
          <a:xfrm>
            <a:off x="216793" y="99435"/>
            <a:ext cx="6100996" cy="523220"/>
          </a:xfrm>
          <a:prstGeom prst="rect">
            <a:avLst/>
          </a:prstGeom>
          <a:noFill/>
        </p:spPr>
        <p:txBody>
          <a:bodyPr wrap="square">
            <a:spAutoFit/>
          </a:bodyPr>
          <a:lstStyle/>
          <a:p>
            <a:r>
              <a:rPr lang="en-US" altLang="ja-JP" sz="2800" dirty="0">
                <a:solidFill>
                  <a:srgbClr val="002060"/>
                </a:solidFill>
                <a:latin typeface="Times New Roman" pitchFamily="18" charset="0"/>
                <a:ea typeface="メイリオ"/>
              </a:rPr>
              <a:t>Currently on </a:t>
            </a:r>
            <a:r>
              <a:rPr lang="en-US" altLang="ja-JP" sz="2800" dirty="0" err="1">
                <a:solidFill>
                  <a:srgbClr val="002060"/>
                </a:solidFill>
                <a:latin typeface="Times New Roman" pitchFamily="18" charset="0"/>
                <a:ea typeface="メイリオ"/>
              </a:rPr>
              <a:t>Fugaku</a:t>
            </a:r>
            <a:r>
              <a:rPr lang="en-US" altLang="ja-JP" sz="2800" dirty="0">
                <a:solidFill>
                  <a:srgbClr val="002060"/>
                </a:solidFill>
                <a:latin typeface="Times New Roman" pitchFamily="18" charset="0"/>
                <a:ea typeface="メイリオ"/>
              </a:rPr>
              <a:t>…</a:t>
            </a:r>
            <a:endParaRPr lang="ja-JP" altLang="en-US" sz="2800">
              <a:solidFill>
                <a:srgbClr val="002060"/>
              </a:solidFill>
            </a:endParaRPr>
          </a:p>
        </p:txBody>
      </p:sp>
      <p:grpSp>
        <p:nvGrpSpPr>
          <p:cNvPr id="16" name="グループ化 15">
            <a:extLst>
              <a:ext uri="{FF2B5EF4-FFF2-40B4-BE49-F238E27FC236}">
                <a16:creationId xmlns:a16="http://schemas.microsoft.com/office/drawing/2014/main" id="{EED17A33-1E38-9340-B385-4CF30A2C71C5}"/>
              </a:ext>
            </a:extLst>
          </p:cNvPr>
          <p:cNvGrpSpPr/>
          <p:nvPr/>
        </p:nvGrpSpPr>
        <p:grpSpPr>
          <a:xfrm>
            <a:off x="5806348" y="809661"/>
            <a:ext cx="4237062" cy="1932447"/>
            <a:chOff x="2367850" y="3054031"/>
            <a:chExt cx="4775001" cy="2292992"/>
          </a:xfrm>
        </p:grpSpPr>
        <p:sp>
          <p:nvSpPr>
            <p:cNvPr id="17" name="角丸四角形 16">
              <a:extLst>
                <a:ext uri="{FF2B5EF4-FFF2-40B4-BE49-F238E27FC236}">
                  <a16:creationId xmlns:a16="http://schemas.microsoft.com/office/drawing/2014/main" id="{BAB26392-0A31-FB4D-8A95-3C65849B13B0}"/>
                </a:ext>
              </a:extLst>
            </p:cNvPr>
            <p:cNvSpPr/>
            <p:nvPr/>
          </p:nvSpPr>
          <p:spPr>
            <a:xfrm>
              <a:off x="2367850" y="3054031"/>
              <a:ext cx="4775001" cy="229299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B5901E37-D9CA-6443-84B2-B2A6AED85A42}"/>
                </a:ext>
              </a:extLst>
            </p:cNvPr>
            <p:cNvPicPr>
              <a:picLocks noChangeAspect="1"/>
            </p:cNvPicPr>
            <p:nvPr/>
          </p:nvPicPr>
          <p:blipFill rotWithShape="1">
            <a:blip r:embed="rId2"/>
            <a:srcRect l="8613" r="7819" b="26008"/>
            <a:stretch/>
          </p:blipFill>
          <p:spPr>
            <a:xfrm>
              <a:off x="3257386" y="3103524"/>
              <a:ext cx="2218073" cy="1109747"/>
            </a:xfrm>
            <a:prstGeom prst="rect">
              <a:avLst/>
            </a:prstGeom>
          </p:spPr>
        </p:pic>
        <p:pic>
          <p:nvPicPr>
            <p:cNvPr id="18" name="DNA_logo_English.jpg" descr="DNA_logo_English.jpg">
              <a:extLst>
                <a:ext uri="{FF2B5EF4-FFF2-40B4-BE49-F238E27FC236}">
                  <a16:creationId xmlns:a16="http://schemas.microsoft.com/office/drawing/2014/main" id="{A0CC47DF-689A-304B-9874-46D4807A7067}"/>
                </a:ext>
              </a:extLst>
            </p:cNvPr>
            <p:cNvPicPr>
              <a:picLocks noChangeAspect="1"/>
            </p:cNvPicPr>
            <p:nvPr/>
          </p:nvPicPr>
          <p:blipFill>
            <a:blip r:embed="rId3"/>
            <a:stretch>
              <a:fillRect/>
            </a:stretch>
          </p:blipFill>
          <p:spPr>
            <a:xfrm>
              <a:off x="2728633" y="4213271"/>
              <a:ext cx="4164709" cy="1041909"/>
            </a:xfrm>
            <a:prstGeom prst="rect">
              <a:avLst/>
            </a:prstGeom>
            <a:ln w="12700">
              <a:miter lim="400000"/>
            </a:ln>
          </p:spPr>
        </p:pic>
      </p:grpSp>
      <p:sp>
        <p:nvSpPr>
          <p:cNvPr id="20" name="角丸四角形 19">
            <a:extLst>
              <a:ext uri="{FF2B5EF4-FFF2-40B4-BE49-F238E27FC236}">
                <a16:creationId xmlns:a16="http://schemas.microsoft.com/office/drawing/2014/main" id="{D2C50529-6B69-634B-B3D2-B747B9CFEDA2}"/>
              </a:ext>
            </a:extLst>
          </p:cNvPr>
          <p:cNvSpPr/>
          <p:nvPr/>
        </p:nvSpPr>
        <p:spPr>
          <a:xfrm>
            <a:off x="626829" y="820563"/>
            <a:ext cx="4563056" cy="193244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DB184FFA-A4EA-014C-8861-6A10135AC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699" y="2076004"/>
            <a:ext cx="3937000" cy="533400"/>
          </a:xfrm>
          <a:prstGeom prst="rect">
            <a:avLst/>
          </a:prstGeom>
        </p:spPr>
      </p:pic>
      <p:pic>
        <p:nvPicPr>
          <p:cNvPr id="22" name="図 21">
            <a:extLst>
              <a:ext uri="{FF2B5EF4-FFF2-40B4-BE49-F238E27FC236}">
                <a16:creationId xmlns:a16="http://schemas.microsoft.com/office/drawing/2014/main" id="{4D204405-AEBB-DB43-90DE-BDB855F8A4A5}"/>
              </a:ext>
            </a:extLst>
          </p:cNvPr>
          <p:cNvPicPr>
            <a:picLocks noChangeAspect="1"/>
          </p:cNvPicPr>
          <p:nvPr/>
        </p:nvPicPr>
        <p:blipFill>
          <a:blip r:embed="rId5"/>
          <a:stretch>
            <a:fillRect/>
          </a:stretch>
        </p:blipFill>
        <p:spPr>
          <a:xfrm>
            <a:off x="2297268" y="1026902"/>
            <a:ext cx="977700" cy="995316"/>
          </a:xfrm>
          <a:prstGeom prst="rect">
            <a:avLst/>
          </a:prstGeom>
        </p:spPr>
      </p:pic>
      <p:pic>
        <p:nvPicPr>
          <p:cNvPr id="25" name="図 24">
            <a:extLst>
              <a:ext uri="{FF2B5EF4-FFF2-40B4-BE49-F238E27FC236}">
                <a16:creationId xmlns:a16="http://schemas.microsoft.com/office/drawing/2014/main" id="{8E521F2A-8955-F04A-B097-D33DEF3CE3FD}"/>
              </a:ext>
            </a:extLst>
          </p:cNvPr>
          <p:cNvPicPr>
            <a:picLocks noChangeAspect="1"/>
          </p:cNvPicPr>
          <p:nvPr/>
        </p:nvPicPr>
        <p:blipFill>
          <a:blip r:embed="rId6"/>
          <a:stretch>
            <a:fillRect/>
          </a:stretch>
        </p:blipFill>
        <p:spPr>
          <a:xfrm>
            <a:off x="3284678" y="1026000"/>
            <a:ext cx="1339634" cy="988056"/>
          </a:xfrm>
          <a:prstGeom prst="rect">
            <a:avLst/>
          </a:prstGeom>
        </p:spPr>
      </p:pic>
      <p:pic>
        <p:nvPicPr>
          <p:cNvPr id="26" name="Picture 2" descr="東大理学部 高校生のための冬休み講座2021online - 東京大学 大学院理学系研究科・理学部">
            <a:extLst>
              <a:ext uri="{FF2B5EF4-FFF2-40B4-BE49-F238E27FC236}">
                <a16:creationId xmlns:a16="http://schemas.microsoft.com/office/drawing/2014/main" id="{08B8527D-FBCF-1042-89F6-40860E8958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4049"/>
          <a:stretch/>
        </p:blipFill>
        <p:spPr bwMode="auto">
          <a:xfrm>
            <a:off x="8563863" y="851372"/>
            <a:ext cx="924911" cy="935253"/>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宮川知己 (Tomoki Miyakawa)">
            <a:extLst>
              <a:ext uri="{FF2B5EF4-FFF2-40B4-BE49-F238E27FC236}">
                <a16:creationId xmlns:a16="http://schemas.microsoft.com/office/drawing/2014/main" id="{2DBF2A4C-2BBF-4A4B-9C7A-A67540C95A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6332" y="1009578"/>
            <a:ext cx="878708" cy="1025159"/>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721CF519-E471-A14C-BD27-F98CCBA3D9B2}"/>
              </a:ext>
            </a:extLst>
          </p:cNvPr>
          <p:cNvSpPr txBox="1"/>
          <p:nvPr/>
        </p:nvSpPr>
        <p:spPr>
          <a:xfrm>
            <a:off x="744519" y="2700908"/>
            <a:ext cx="448535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Segoe UI"/>
                <a:ea typeface="游ゴシック"/>
                <a:cs typeface="+mn-cs"/>
              </a:rPr>
              <a:t>Short to seasonal range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Segoe UI"/>
                <a:ea typeface="游ゴシック"/>
              </a:rPr>
              <a:t>NICAM group leaders</a:t>
            </a:r>
            <a:br>
              <a:rPr lang="en-US" altLang="ja-JP" dirty="0">
                <a:solidFill>
                  <a:prstClr val="black"/>
                </a:solidFill>
                <a:latin typeface="Segoe UI"/>
                <a:ea typeface="游ゴシック"/>
              </a:rPr>
            </a:br>
            <a:r>
              <a:rPr lang="en-US" altLang="ja-JP" dirty="0">
                <a:solidFill>
                  <a:prstClr val="black"/>
                </a:solidFill>
                <a:latin typeface="Segoe UI"/>
                <a:ea typeface="游ゴシック"/>
              </a:rPr>
              <a:t>Miyakawa, Nakano, Yashiro</a:t>
            </a:r>
          </a:p>
        </p:txBody>
      </p:sp>
      <p:sp>
        <p:nvSpPr>
          <p:cNvPr id="29" name="テキスト ボックス 28">
            <a:extLst>
              <a:ext uri="{FF2B5EF4-FFF2-40B4-BE49-F238E27FC236}">
                <a16:creationId xmlns:a16="http://schemas.microsoft.com/office/drawing/2014/main" id="{481582F0-9A7A-244E-AC09-782F8952225F}"/>
              </a:ext>
            </a:extLst>
          </p:cNvPr>
          <p:cNvSpPr txBox="1"/>
          <p:nvPr/>
        </p:nvSpPr>
        <p:spPr>
          <a:xfrm>
            <a:off x="6265891" y="2725074"/>
            <a:ext cx="355267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Segoe UI"/>
                <a:ea typeface="游ゴシック"/>
                <a:cs typeface="+mn-cs"/>
              </a:rPr>
              <a:t>Towards Climate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prstClr val="black"/>
                </a:solidFill>
                <a:effectLst/>
                <a:uLnTx/>
                <a:uFillTx/>
                <a:latin typeface="Segoe UI"/>
                <a:ea typeface="游ゴシック"/>
                <a:cs typeface="+mn-cs"/>
              </a:rPr>
              <a:t>NICAM group leaders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Segoe UI"/>
                <a:ea typeface="游ゴシック"/>
              </a:rPr>
              <a:t>Kodama, Miura</a:t>
            </a:r>
            <a:endParaRPr kumimoji="1" lang="ja-JP" altLang="en-US" b="0" i="0" u="none" strike="noStrike" kern="1200" cap="none" spc="0" normalizeH="0" baseline="0" noProof="0" dirty="0">
              <a:ln>
                <a:noFill/>
              </a:ln>
              <a:solidFill>
                <a:prstClr val="black"/>
              </a:solidFill>
              <a:effectLst/>
              <a:uLnTx/>
              <a:uFillTx/>
              <a:latin typeface="Segoe UI"/>
              <a:ea typeface="游ゴシック"/>
              <a:cs typeface="+mn-cs"/>
            </a:endParaRPr>
          </a:p>
        </p:txBody>
      </p:sp>
    </p:spTree>
    <p:extLst>
      <p:ext uri="{BB962C8B-B14F-4D97-AF65-F5344CB8AC3E}">
        <p14:creationId xmlns:p14="http://schemas.microsoft.com/office/powerpoint/2010/main" val="1881154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D9D7FDF-6BE2-8947-943F-D28E7597E2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6445" y="2911604"/>
            <a:ext cx="6354462" cy="3640375"/>
          </a:xfrm>
          <a:prstGeom prst="rect">
            <a:avLst/>
          </a:prstGeom>
        </p:spPr>
      </p:pic>
      <p:sp>
        <p:nvSpPr>
          <p:cNvPr id="8" name="スライド番号プレースホルダー 7">
            <a:extLst>
              <a:ext uri="{FF2B5EF4-FFF2-40B4-BE49-F238E27FC236}">
                <a16:creationId xmlns:a16="http://schemas.microsoft.com/office/drawing/2014/main" id="{DCEEF8FC-6148-1542-B994-C041D10C8575}"/>
              </a:ext>
            </a:extLst>
          </p:cNvPr>
          <p:cNvSpPr>
            <a:spLocks noGrp="1"/>
          </p:cNvSpPr>
          <p:nvPr>
            <p:ph type="sldNum" sz="quarter" idx="12"/>
          </p:nvPr>
        </p:nvSpPr>
        <p:spPr/>
        <p:txBody>
          <a:bodyPr/>
          <a:lstStyle/>
          <a:p>
            <a:pPr defTabSz="685797">
              <a:defRPr/>
            </a:pPr>
            <a:fld id="{6B6AA3E5-47C6-1B4D-ADC0-7396DDED20A2}" type="slidenum">
              <a:rPr kumimoji="1" lang="ja-JP" altLang="en-US" kern="1200">
                <a:latin typeface="Calibri"/>
                <a:ea typeface="ＭＳ Ｐゴシック" panose="020B0600070205080204" pitchFamily="34" charset="-128"/>
                <a:cs typeface="+mn-cs"/>
              </a:rPr>
              <a:pPr defTabSz="685797">
                <a:defRPr/>
              </a:pPr>
              <a:t>27</a:t>
            </a:fld>
            <a:endParaRPr kumimoji="1" lang="ja-JP" altLang="en-US" kern="1200">
              <a:latin typeface="Calibri"/>
              <a:ea typeface="ＭＳ Ｐゴシック" panose="020B0600070205080204" pitchFamily="34" charset="-128"/>
              <a:cs typeface="+mn-cs"/>
            </a:endParaRPr>
          </a:p>
        </p:txBody>
      </p:sp>
      <p:pic>
        <p:nvPicPr>
          <p:cNvPr id="10" name="Picture 2">
            <a:extLst>
              <a:ext uri="{FF2B5EF4-FFF2-40B4-BE49-F238E27FC236}">
                <a16:creationId xmlns:a16="http://schemas.microsoft.com/office/drawing/2014/main" id="{0183123D-0163-8F46-8B39-12ADD812715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987775" y="4332605"/>
            <a:ext cx="2889266" cy="1531150"/>
          </a:xfrm>
          <a:prstGeom prst="rect">
            <a:avLst/>
          </a:prstGeom>
          <a:noFill/>
          <a:ln w="31750">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Shape 430">
            <a:extLst>
              <a:ext uri="{FF2B5EF4-FFF2-40B4-BE49-F238E27FC236}">
                <a16:creationId xmlns:a16="http://schemas.microsoft.com/office/drawing/2014/main" id="{5F7D5460-A9BA-F742-B2FD-2C2FE0A30545}"/>
              </a:ext>
            </a:extLst>
          </p:cNvPr>
          <p:cNvSpPr/>
          <p:nvPr/>
        </p:nvSpPr>
        <p:spPr>
          <a:xfrm flipH="1">
            <a:off x="5824147" y="6126606"/>
            <a:ext cx="473396" cy="261265"/>
          </a:xfrm>
          <a:prstGeom prst="rect">
            <a:avLst/>
          </a:prstGeom>
          <a:ln w="25400">
            <a:solidFill>
              <a:srgbClr val="FF0000"/>
            </a:solidFill>
            <a:miter lim="400000"/>
          </a:ln>
          <a:extLst>
            <a:ext uri="{C572A759-6A51-4108-AA02-DFA0A04FC94B}">
              <ma14:wrappingTextBoxFlag xmlns="" xmlns:ma14="http://schemas.microsoft.com/office/mac/drawingml/2011/main" val="1"/>
            </a:ext>
          </a:extLst>
        </p:spPr>
        <p:txBody>
          <a:bodyPr wrap="square" lIns="15069" tIns="15069" rIns="15069" bIns="15069" anchor="ctr">
            <a:spAutoFit/>
          </a:bodyPr>
          <a:lstStyle>
            <a:lvl1pPr>
              <a:buClr>
                <a:srgbClr val="858585"/>
              </a:buClr>
              <a:buFont typeface="Bookman Old Style"/>
              <a:defRPr sz="3400">
                <a:solidFill>
                  <a:srgbClr val="858585"/>
                </a:solidFill>
                <a:uFill>
                  <a:solidFill>
                    <a:srgbClr val="858585"/>
                  </a:solidFill>
                </a:uFill>
                <a:latin typeface="Futura"/>
                <a:ea typeface="Futura"/>
                <a:cs typeface="Futura"/>
                <a:sym typeface="Futura"/>
              </a:defRPr>
            </a:lvl1pPr>
          </a:lstStyle>
          <a:p>
            <a:pPr defTabSz="685797"/>
            <a:endParaRPr sz="1500" b="1" dirty="0"/>
          </a:p>
        </p:txBody>
      </p:sp>
      <p:cxnSp>
        <p:nvCxnSpPr>
          <p:cNvPr id="12" name="直線コネクタ 11">
            <a:extLst>
              <a:ext uri="{FF2B5EF4-FFF2-40B4-BE49-F238E27FC236}">
                <a16:creationId xmlns:a16="http://schemas.microsoft.com/office/drawing/2014/main" id="{4E8CA8CD-00D1-0443-A2D1-8A58A5255903}"/>
              </a:ext>
            </a:extLst>
          </p:cNvPr>
          <p:cNvCxnSpPr/>
          <p:nvPr/>
        </p:nvCxnSpPr>
        <p:spPr>
          <a:xfrm flipV="1">
            <a:off x="5824147" y="4309745"/>
            <a:ext cx="1163628" cy="17703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BC5FFB36-0EAF-B640-B68C-EEC05E2B04AA}"/>
              </a:ext>
            </a:extLst>
          </p:cNvPr>
          <p:cNvCxnSpPr>
            <a:cxnSpLocks/>
          </p:cNvCxnSpPr>
          <p:nvPr/>
        </p:nvCxnSpPr>
        <p:spPr>
          <a:xfrm flipV="1">
            <a:off x="6312031" y="5886615"/>
            <a:ext cx="3565010" cy="52490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正方形/長方形 22">
            <a:extLst>
              <a:ext uri="{FF2B5EF4-FFF2-40B4-BE49-F238E27FC236}">
                <a16:creationId xmlns:a16="http://schemas.microsoft.com/office/drawing/2014/main" id="{4EABF707-1585-7146-B5E5-976E84A49326}"/>
              </a:ext>
            </a:extLst>
          </p:cNvPr>
          <p:cNvSpPr/>
          <p:nvPr/>
        </p:nvSpPr>
        <p:spPr>
          <a:xfrm>
            <a:off x="1890468" y="6444476"/>
            <a:ext cx="3943195" cy="300082"/>
          </a:xfrm>
          <a:prstGeom prst="rect">
            <a:avLst/>
          </a:prstGeom>
        </p:spPr>
        <p:txBody>
          <a:bodyPr wrap="none">
            <a:spAutoFit/>
          </a:bodyPr>
          <a:lstStyle/>
          <a:p>
            <a:pPr defTabSz="685797"/>
            <a:r>
              <a:rPr lang="ja-JP" altLang="en-US" sz="1350">
                <a:solidFill>
                  <a:prstClr val="black"/>
                </a:solidFill>
                <a:latin typeface="Calibri"/>
                <a:ea typeface="ＭＳ Ｐゴシック" panose="020B0600070205080204" pitchFamily="34" charset="-128"/>
              </a:rPr>
              <a:t>https://cesd.aori.u-tokyo.ac.jp/fugaku/index_en.html</a:t>
            </a:r>
          </a:p>
        </p:txBody>
      </p:sp>
      <p:sp>
        <p:nvSpPr>
          <p:cNvPr id="24" name="正方形/長方形 23">
            <a:extLst>
              <a:ext uri="{FF2B5EF4-FFF2-40B4-BE49-F238E27FC236}">
                <a16:creationId xmlns:a16="http://schemas.microsoft.com/office/drawing/2014/main" id="{B27CB076-CF39-C04F-9C4B-8652C1F7849E}"/>
              </a:ext>
            </a:extLst>
          </p:cNvPr>
          <p:cNvSpPr/>
          <p:nvPr/>
        </p:nvSpPr>
        <p:spPr>
          <a:xfrm>
            <a:off x="1131183" y="2833974"/>
            <a:ext cx="8949690" cy="3887501"/>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defTabSz="685797"/>
            <a:endParaRPr lang="ja-JP" altLang="en-US" sz="1350">
              <a:solidFill>
                <a:prstClr val="white"/>
              </a:solidFill>
              <a:latin typeface="Calibri"/>
              <a:ea typeface="ＭＳ Ｐゴシック" panose="020B0600070205080204" pitchFamily="34" charset="-128"/>
            </a:endParaRPr>
          </a:p>
        </p:txBody>
      </p:sp>
      <p:sp>
        <p:nvSpPr>
          <p:cNvPr id="14" name="テキスト ボックス 13">
            <a:extLst>
              <a:ext uri="{FF2B5EF4-FFF2-40B4-BE49-F238E27FC236}">
                <a16:creationId xmlns:a16="http://schemas.microsoft.com/office/drawing/2014/main" id="{2BA40ECC-192C-5C4C-B70E-985E30EED1C6}"/>
              </a:ext>
            </a:extLst>
          </p:cNvPr>
          <p:cNvSpPr txBox="1"/>
          <p:nvPr/>
        </p:nvSpPr>
        <p:spPr>
          <a:xfrm>
            <a:off x="216793" y="99435"/>
            <a:ext cx="6100996" cy="523220"/>
          </a:xfrm>
          <a:prstGeom prst="rect">
            <a:avLst/>
          </a:prstGeom>
          <a:noFill/>
        </p:spPr>
        <p:txBody>
          <a:bodyPr wrap="square">
            <a:spAutoFit/>
          </a:bodyPr>
          <a:lstStyle/>
          <a:p>
            <a:r>
              <a:rPr lang="en-US" altLang="ja-JP" sz="2800" dirty="0">
                <a:solidFill>
                  <a:srgbClr val="002060"/>
                </a:solidFill>
                <a:latin typeface="Times New Roman" pitchFamily="18" charset="0"/>
                <a:ea typeface="メイリオ"/>
              </a:rPr>
              <a:t>Currently on </a:t>
            </a:r>
            <a:r>
              <a:rPr lang="en-US" altLang="ja-JP" sz="2800" dirty="0" err="1">
                <a:solidFill>
                  <a:srgbClr val="002060"/>
                </a:solidFill>
                <a:latin typeface="Times New Roman" pitchFamily="18" charset="0"/>
                <a:ea typeface="メイリオ"/>
              </a:rPr>
              <a:t>Fugaku</a:t>
            </a:r>
            <a:r>
              <a:rPr lang="en-US" altLang="ja-JP" sz="2800" dirty="0">
                <a:solidFill>
                  <a:srgbClr val="002060"/>
                </a:solidFill>
                <a:latin typeface="Times New Roman" pitchFamily="18" charset="0"/>
                <a:ea typeface="メイリオ"/>
              </a:rPr>
              <a:t>…</a:t>
            </a:r>
            <a:endParaRPr lang="ja-JP" altLang="en-US" sz="2800">
              <a:solidFill>
                <a:srgbClr val="002060"/>
              </a:solidFill>
            </a:endParaRPr>
          </a:p>
        </p:txBody>
      </p:sp>
      <p:sp>
        <p:nvSpPr>
          <p:cNvPr id="20" name="角丸四角形 19">
            <a:extLst>
              <a:ext uri="{FF2B5EF4-FFF2-40B4-BE49-F238E27FC236}">
                <a16:creationId xmlns:a16="http://schemas.microsoft.com/office/drawing/2014/main" id="{D2C50529-6B69-634B-B3D2-B747B9CFEDA2}"/>
              </a:ext>
            </a:extLst>
          </p:cNvPr>
          <p:cNvSpPr/>
          <p:nvPr/>
        </p:nvSpPr>
        <p:spPr>
          <a:xfrm>
            <a:off x="626829" y="820563"/>
            <a:ext cx="4563056" cy="193244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DB184FFA-A4EA-014C-8861-6A10135AC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699" y="2076004"/>
            <a:ext cx="3937000" cy="533400"/>
          </a:xfrm>
          <a:prstGeom prst="rect">
            <a:avLst/>
          </a:prstGeom>
        </p:spPr>
      </p:pic>
      <p:pic>
        <p:nvPicPr>
          <p:cNvPr id="22" name="図 21">
            <a:extLst>
              <a:ext uri="{FF2B5EF4-FFF2-40B4-BE49-F238E27FC236}">
                <a16:creationId xmlns:a16="http://schemas.microsoft.com/office/drawing/2014/main" id="{4D204405-AEBB-DB43-90DE-BDB855F8A4A5}"/>
              </a:ext>
            </a:extLst>
          </p:cNvPr>
          <p:cNvPicPr>
            <a:picLocks noChangeAspect="1"/>
          </p:cNvPicPr>
          <p:nvPr/>
        </p:nvPicPr>
        <p:blipFill>
          <a:blip r:embed="rId5"/>
          <a:stretch>
            <a:fillRect/>
          </a:stretch>
        </p:blipFill>
        <p:spPr>
          <a:xfrm>
            <a:off x="2402198" y="1026902"/>
            <a:ext cx="977700" cy="995316"/>
          </a:xfrm>
          <a:prstGeom prst="rect">
            <a:avLst/>
          </a:prstGeom>
        </p:spPr>
      </p:pic>
      <p:pic>
        <p:nvPicPr>
          <p:cNvPr id="25" name="図 24">
            <a:extLst>
              <a:ext uri="{FF2B5EF4-FFF2-40B4-BE49-F238E27FC236}">
                <a16:creationId xmlns:a16="http://schemas.microsoft.com/office/drawing/2014/main" id="{8E521F2A-8955-F04A-B097-D33DEF3CE3FD}"/>
              </a:ext>
            </a:extLst>
          </p:cNvPr>
          <p:cNvPicPr>
            <a:picLocks noChangeAspect="1"/>
          </p:cNvPicPr>
          <p:nvPr/>
        </p:nvPicPr>
        <p:blipFill>
          <a:blip r:embed="rId6"/>
          <a:stretch>
            <a:fillRect/>
          </a:stretch>
        </p:blipFill>
        <p:spPr>
          <a:xfrm>
            <a:off x="3389608" y="1026000"/>
            <a:ext cx="1339634" cy="988056"/>
          </a:xfrm>
          <a:prstGeom prst="rect">
            <a:avLst/>
          </a:prstGeom>
        </p:spPr>
      </p:pic>
      <p:pic>
        <p:nvPicPr>
          <p:cNvPr id="27650" name="Picture 2" descr="宮川知己 (Tomoki Miyakawa)">
            <a:extLst>
              <a:ext uri="{FF2B5EF4-FFF2-40B4-BE49-F238E27FC236}">
                <a16:creationId xmlns:a16="http://schemas.microsoft.com/office/drawing/2014/main" id="{2DBF2A4C-2BBF-4A4B-9C7A-A67540C95A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1282" y="1009578"/>
            <a:ext cx="914080" cy="1066426"/>
          </a:xfrm>
          <a:prstGeom prst="rect">
            <a:avLst/>
          </a:prstGeom>
          <a:noFill/>
          <a:extLst>
            <a:ext uri="{909E8E84-426E-40DD-AFC4-6F175D3DCCD1}">
              <a14:hiddenFill xmlns:a14="http://schemas.microsoft.com/office/drawing/2010/main">
                <a:solidFill>
                  <a:srgbClr val="FFFFFF"/>
                </a:solidFill>
              </a14:hiddenFill>
            </a:ext>
          </a:extLst>
        </p:spPr>
      </p:pic>
      <p:sp>
        <p:nvSpPr>
          <p:cNvPr id="27" name="角丸四角形 26">
            <a:extLst>
              <a:ext uri="{FF2B5EF4-FFF2-40B4-BE49-F238E27FC236}">
                <a16:creationId xmlns:a16="http://schemas.microsoft.com/office/drawing/2014/main" id="{83F09736-DF6C-BD4B-8545-0F13C4A706C2}"/>
              </a:ext>
            </a:extLst>
          </p:cNvPr>
          <p:cNvSpPr/>
          <p:nvPr/>
        </p:nvSpPr>
        <p:spPr>
          <a:xfrm>
            <a:off x="626829" y="820563"/>
            <a:ext cx="4563056" cy="193244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2120BB5C-5DC3-3349-B274-BE09C0D36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699" y="2076004"/>
            <a:ext cx="3937000" cy="533400"/>
          </a:xfrm>
          <a:prstGeom prst="rect">
            <a:avLst/>
          </a:prstGeom>
        </p:spPr>
      </p:pic>
      <p:pic>
        <p:nvPicPr>
          <p:cNvPr id="29" name="図 28">
            <a:extLst>
              <a:ext uri="{FF2B5EF4-FFF2-40B4-BE49-F238E27FC236}">
                <a16:creationId xmlns:a16="http://schemas.microsoft.com/office/drawing/2014/main" id="{63D3CF49-6EFD-2347-84A0-E7A0A8C9F335}"/>
              </a:ext>
            </a:extLst>
          </p:cNvPr>
          <p:cNvPicPr>
            <a:picLocks noChangeAspect="1"/>
          </p:cNvPicPr>
          <p:nvPr/>
        </p:nvPicPr>
        <p:blipFill>
          <a:blip r:embed="rId5"/>
          <a:stretch>
            <a:fillRect/>
          </a:stretch>
        </p:blipFill>
        <p:spPr>
          <a:xfrm>
            <a:off x="2297268" y="1026902"/>
            <a:ext cx="977700" cy="995316"/>
          </a:xfrm>
          <a:prstGeom prst="rect">
            <a:avLst/>
          </a:prstGeom>
        </p:spPr>
      </p:pic>
      <p:pic>
        <p:nvPicPr>
          <p:cNvPr id="30" name="図 29">
            <a:extLst>
              <a:ext uri="{FF2B5EF4-FFF2-40B4-BE49-F238E27FC236}">
                <a16:creationId xmlns:a16="http://schemas.microsoft.com/office/drawing/2014/main" id="{7496C87C-D819-464C-81F5-B835E065A272}"/>
              </a:ext>
            </a:extLst>
          </p:cNvPr>
          <p:cNvPicPr>
            <a:picLocks noChangeAspect="1"/>
          </p:cNvPicPr>
          <p:nvPr/>
        </p:nvPicPr>
        <p:blipFill>
          <a:blip r:embed="rId6"/>
          <a:stretch>
            <a:fillRect/>
          </a:stretch>
        </p:blipFill>
        <p:spPr>
          <a:xfrm>
            <a:off x="3284678" y="1026000"/>
            <a:ext cx="1339634" cy="988056"/>
          </a:xfrm>
          <a:prstGeom prst="rect">
            <a:avLst/>
          </a:prstGeom>
        </p:spPr>
      </p:pic>
      <p:pic>
        <p:nvPicPr>
          <p:cNvPr id="31" name="Picture 2" descr="宮川知己 (Tomoki Miyakawa)">
            <a:extLst>
              <a:ext uri="{FF2B5EF4-FFF2-40B4-BE49-F238E27FC236}">
                <a16:creationId xmlns:a16="http://schemas.microsoft.com/office/drawing/2014/main" id="{7EB56D82-8FBC-494C-A8E5-D520F9AB08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6332" y="1009578"/>
            <a:ext cx="878708" cy="1025159"/>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a:extLst>
              <a:ext uri="{FF2B5EF4-FFF2-40B4-BE49-F238E27FC236}">
                <a16:creationId xmlns:a16="http://schemas.microsoft.com/office/drawing/2014/main" id="{08D7F4FD-DB22-2A48-AD5F-D458EEEE0DD9}"/>
              </a:ext>
            </a:extLst>
          </p:cNvPr>
          <p:cNvSpPr txBox="1"/>
          <p:nvPr/>
        </p:nvSpPr>
        <p:spPr>
          <a:xfrm>
            <a:off x="5581755" y="957709"/>
            <a:ext cx="5567273"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Segoe UI"/>
                <a:ea typeface="游ゴシック"/>
                <a:cs typeface="+mn-cs"/>
              </a:rPr>
              <a:t>“</a:t>
            </a:r>
            <a:r>
              <a:rPr kumimoji="1" lang="en-US" altLang="ja-JP" sz="2800" b="1" i="1" u="none" strike="noStrike" kern="1200" cap="none" spc="0" normalizeH="0" baseline="0" noProof="0" dirty="0">
                <a:ln>
                  <a:noFill/>
                </a:ln>
                <a:solidFill>
                  <a:prstClr val="black"/>
                </a:solidFill>
                <a:effectLst/>
                <a:uLnTx/>
                <a:uFillTx/>
                <a:latin typeface="Segoe UI"/>
                <a:ea typeface="游ゴシック"/>
                <a:cs typeface="+mn-cs"/>
              </a:rPr>
              <a:t>Large ensemble</a:t>
            </a:r>
            <a:r>
              <a:rPr kumimoji="1" lang="en-US" altLang="ja-JP" sz="2800" b="0" i="0" u="none" strike="noStrike" kern="1200" cap="none" spc="0" normalizeH="0" baseline="0" noProof="0" dirty="0">
                <a:ln>
                  <a:noFill/>
                </a:ln>
                <a:solidFill>
                  <a:prstClr val="black"/>
                </a:solidFill>
                <a:effectLst/>
                <a:uLnTx/>
                <a:uFillTx/>
                <a:latin typeface="Segoe UI"/>
                <a:ea typeface="游ゴシック"/>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800" dirty="0">
                <a:solidFill>
                  <a:prstClr val="black"/>
                </a:solidFill>
                <a:latin typeface="Segoe UI"/>
                <a:ea typeface="游ゴシック"/>
              </a:rPr>
              <a:t>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800" dirty="0">
                <a:solidFill>
                  <a:prstClr val="black"/>
                </a:solidFill>
                <a:latin typeface="Segoe UI"/>
                <a:ea typeface="游ゴシック"/>
              </a:rPr>
              <a:t>14 km – 3.5 km resolutions</a:t>
            </a:r>
          </a:p>
        </p:txBody>
      </p:sp>
    </p:spTree>
    <p:extLst>
      <p:ext uri="{BB962C8B-B14F-4D97-AF65-F5344CB8AC3E}">
        <p14:creationId xmlns:p14="http://schemas.microsoft.com/office/powerpoint/2010/main" val="3400780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6F74573-BF99-704F-9E4F-17E80FD946AC}"/>
              </a:ext>
            </a:extLst>
          </p:cNvPr>
          <p:cNvSpPr txBox="1"/>
          <p:nvPr/>
        </p:nvSpPr>
        <p:spPr>
          <a:xfrm>
            <a:off x="487297" y="310631"/>
            <a:ext cx="851198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Segoe UI"/>
                <a:ea typeface="游ゴシック"/>
                <a:cs typeface="+mn-cs"/>
              </a:rPr>
              <a:t>Specifically</a:t>
            </a:r>
            <a:r>
              <a:rPr lang="en-US" altLang="ja-JP" sz="3600" dirty="0">
                <a:solidFill>
                  <a:prstClr val="black"/>
                </a:solidFill>
                <a:latin typeface="Segoe UI"/>
                <a:ea typeface="游ゴシック"/>
              </a:rPr>
              <a:t>…</a:t>
            </a:r>
            <a:endParaRPr kumimoji="1" lang="ja-JP" altLang="en-US" sz="3600" b="0" i="0" u="none" strike="noStrike" kern="1200" cap="none" spc="0" normalizeH="0" baseline="0" noProof="0" dirty="0">
              <a:ln>
                <a:noFill/>
              </a:ln>
              <a:solidFill>
                <a:prstClr val="black"/>
              </a:solidFill>
              <a:effectLst/>
              <a:uLnTx/>
              <a:uFillTx/>
              <a:latin typeface="Segoe UI"/>
              <a:ea typeface="游ゴシック"/>
              <a:cs typeface="+mn-cs"/>
            </a:endParaRPr>
          </a:p>
        </p:txBody>
      </p:sp>
      <p:grpSp>
        <p:nvGrpSpPr>
          <p:cNvPr id="4" name="グループ化 3">
            <a:extLst>
              <a:ext uri="{FF2B5EF4-FFF2-40B4-BE49-F238E27FC236}">
                <a16:creationId xmlns:a16="http://schemas.microsoft.com/office/drawing/2014/main" id="{8FF0F767-B079-C742-88EC-F2CD7447E4F3}"/>
              </a:ext>
            </a:extLst>
          </p:cNvPr>
          <p:cNvGrpSpPr/>
          <p:nvPr/>
        </p:nvGrpSpPr>
        <p:grpSpPr>
          <a:xfrm>
            <a:off x="322640" y="1698494"/>
            <a:ext cx="6496482" cy="4212404"/>
            <a:chOff x="1241630" y="2303875"/>
            <a:chExt cx="6692401" cy="3547617"/>
          </a:xfrm>
        </p:grpSpPr>
        <p:pic>
          <p:nvPicPr>
            <p:cNvPr id="39" name="Picture 4">
              <a:extLst>
                <a:ext uri="{FF2B5EF4-FFF2-40B4-BE49-F238E27FC236}">
                  <a16:creationId xmlns:a16="http://schemas.microsoft.com/office/drawing/2014/main" id="{3F1DC6EB-7DA6-5345-BBE5-03AF48E4EA7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7111"/>
            <a:stretch/>
          </p:blipFill>
          <p:spPr bwMode="auto">
            <a:xfrm>
              <a:off x="1241630" y="2303875"/>
              <a:ext cx="6692401" cy="3547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 name="グループ化 39">
              <a:extLst>
                <a:ext uri="{FF2B5EF4-FFF2-40B4-BE49-F238E27FC236}">
                  <a16:creationId xmlns:a16="http://schemas.microsoft.com/office/drawing/2014/main" id="{84D92E9B-D41B-FB40-A16F-5A1AA6829AF7}"/>
                </a:ext>
              </a:extLst>
            </p:cNvPr>
            <p:cNvGrpSpPr>
              <a:grpSpLocks noChangeAspect="1"/>
            </p:cNvGrpSpPr>
            <p:nvPr/>
          </p:nvGrpSpPr>
          <p:grpSpPr>
            <a:xfrm>
              <a:off x="4662010" y="2826000"/>
              <a:ext cx="691130" cy="720610"/>
              <a:chOff x="3827721" y="2480228"/>
              <a:chExt cx="3291096" cy="3431474"/>
            </a:xfrm>
          </p:grpSpPr>
          <p:sp>
            <p:nvSpPr>
              <p:cNvPr id="41" name="フリーフォーム 40">
                <a:extLst>
                  <a:ext uri="{FF2B5EF4-FFF2-40B4-BE49-F238E27FC236}">
                    <a16:creationId xmlns:a16="http://schemas.microsoft.com/office/drawing/2014/main" id="{CA2AA0E8-D348-3D40-AFB5-77776360131D}"/>
                  </a:ext>
                </a:extLst>
              </p:cNvPr>
              <p:cNvSpPr>
                <a:spLocks noChangeAspect="1"/>
              </p:cNvSpPr>
              <p:nvPr/>
            </p:nvSpPr>
            <p:spPr>
              <a:xfrm>
                <a:off x="5922150" y="2480228"/>
                <a:ext cx="1196667" cy="903767"/>
              </a:xfrm>
              <a:custGeom>
                <a:avLst/>
                <a:gdLst>
                  <a:gd name="connsiteX0" fmla="*/ 861237 w 949197"/>
                  <a:gd name="connsiteY0" fmla="*/ 223284 h 723014"/>
                  <a:gd name="connsiteX1" fmla="*/ 808075 w 949197"/>
                  <a:gd name="connsiteY1" fmla="*/ 244549 h 723014"/>
                  <a:gd name="connsiteX2" fmla="*/ 574158 w 949197"/>
                  <a:gd name="connsiteY2" fmla="*/ 244549 h 723014"/>
                  <a:gd name="connsiteX3" fmla="*/ 542261 w 949197"/>
                  <a:gd name="connsiteY3" fmla="*/ 212651 h 723014"/>
                  <a:gd name="connsiteX4" fmla="*/ 531628 w 949197"/>
                  <a:gd name="connsiteY4" fmla="*/ 180753 h 723014"/>
                  <a:gd name="connsiteX5" fmla="*/ 467833 w 949197"/>
                  <a:gd name="connsiteY5" fmla="*/ 138223 h 723014"/>
                  <a:gd name="connsiteX6" fmla="*/ 446568 w 949197"/>
                  <a:gd name="connsiteY6" fmla="*/ 106326 h 723014"/>
                  <a:gd name="connsiteX7" fmla="*/ 404037 w 949197"/>
                  <a:gd name="connsiteY7" fmla="*/ 63795 h 723014"/>
                  <a:gd name="connsiteX8" fmla="*/ 382772 w 949197"/>
                  <a:gd name="connsiteY8" fmla="*/ 31898 h 723014"/>
                  <a:gd name="connsiteX9" fmla="*/ 350875 w 949197"/>
                  <a:gd name="connsiteY9" fmla="*/ 21265 h 723014"/>
                  <a:gd name="connsiteX10" fmla="*/ 318977 w 949197"/>
                  <a:gd name="connsiteY10" fmla="*/ 0 h 723014"/>
                  <a:gd name="connsiteX11" fmla="*/ 297712 w 949197"/>
                  <a:gd name="connsiteY11" fmla="*/ 74428 h 723014"/>
                  <a:gd name="connsiteX12" fmla="*/ 255182 w 949197"/>
                  <a:gd name="connsiteY12" fmla="*/ 287079 h 723014"/>
                  <a:gd name="connsiteX13" fmla="*/ 233917 w 949197"/>
                  <a:gd name="connsiteY13" fmla="*/ 318977 h 723014"/>
                  <a:gd name="connsiteX14" fmla="*/ 85061 w 949197"/>
                  <a:gd name="connsiteY14" fmla="*/ 435935 h 723014"/>
                  <a:gd name="connsiteX15" fmla="*/ 74428 w 949197"/>
                  <a:gd name="connsiteY15" fmla="*/ 478465 h 723014"/>
                  <a:gd name="connsiteX16" fmla="*/ 31898 w 949197"/>
                  <a:gd name="connsiteY16" fmla="*/ 489098 h 723014"/>
                  <a:gd name="connsiteX17" fmla="*/ 10633 w 949197"/>
                  <a:gd name="connsiteY17" fmla="*/ 552893 h 723014"/>
                  <a:gd name="connsiteX18" fmla="*/ 0 w 949197"/>
                  <a:gd name="connsiteY18" fmla="*/ 584791 h 723014"/>
                  <a:gd name="connsiteX19" fmla="*/ 10633 w 949197"/>
                  <a:gd name="connsiteY19" fmla="*/ 680484 h 723014"/>
                  <a:gd name="connsiteX20" fmla="*/ 21265 w 949197"/>
                  <a:gd name="connsiteY20" fmla="*/ 712381 h 723014"/>
                  <a:gd name="connsiteX21" fmla="*/ 53163 w 949197"/>
                  <a:gd name="connsiteY21" fmla="*/ 723014 h 723014"/>
                  <a:gd name="connsiteX22" fmla="*/ 116958 w 949197"/>
                  <a:gd name="connsiteY22" fmla="*/ 691116 h 723014"/>
                  <a:gd name="connsiteX23" fmla="*/ 95693 w 949197"/>
                  <a:gd name="connsiteY23" fmla="*/ 659219 h 723014"/>
                  <a:gd name="connsiteX24" fmla="*/ 74428 w 949197"/>
                  <a:gd name="connsiteY24" fmla="*/ 637953 h 723014"/>
                  <a:gd name="connsiteX25" fmla="*/ 42530 w 949197"/>
                  <a:gd name="connsiteY25" fmla="*/ 574158 h 723014"/>
                  <a:gd name="connsiteX26" fmla="*/ 53163 w 949197"/>
                  <a:gd name="connsiteY26" fmla="*/ 520995 h 723014"/>
                  <a:gd name="connsiteX27" fmla="*/ 85061 w 949197"/>
                  <a:gd name="connsiteY27" fmla="*/ 531628 h 723014"/>
                  <a:gd name="connsiteX28" fmla="*/ 106326 w 949197"/>
                  <a:gd name="connsiteY28" fmla="*/ 563526 h 723014"/>
                  <a:gd name="connsiteX29" fmla="*/ 138223 w 949197"/>
                  <a:gd name="connsiteY29" fmla="*/ 584791 h 723014"/>
                  <a:gd name="connsiteX30" fmla="*/ 159489 w 949197"/>
                  <a:gd name="connsiteY30" fmla="*/ 563526 h 723014"/>
                  <a:gd name="connsiteX31" fmla="*/ 191386 w 949197"/>
                  <a:gd name="connsiteY31" fmla="*/ 552893 h 723014"/>
                  <a:gd name="connsiteX32" fmla="*/ 223284 w 949197"/>
                  <a:gd name="connsiteY32" fmla="*/ 531628 h 723014"/>
                  <a:gd name="connsiteX33" fmla="*/ 308344 w 949197"/>
                  <a:gd name="connsiteY33" fmla="*/ 542260 h 723014"/>
                  <a:gd name="connsiteX34" fmla="*/ 329610 w 949197"/>
                  <a:gd name="connsiteY34" fmla="*/ 563526 h 723014"/>
                  <a:gd name="connsiteX35" fmla="*/ 393405 w 949197"/>
                  <a:gd name="connsiteY35" fmla="*/ 584791 h 723014"/>
                  <a:gd name="connsiteX36" fmla="*/ 425303 w 949197"/>
                  <a:gd name="connsiteY36" fmla="*/ 606056 h 723014"/>
                  <a:gd name="connsiteX37" fmla="*/ 489098 w 949197"/>
                  <a:gd name="connsiteY37" fmla="*/ 627321 h 723014"/>
                  <a:gd name="connsiteX38" fmla="*/ 520996 w 949197"/>
                  <a:gd name="connsiteY38" fmla="*/ 637953 h 723014"/>
                  <a:gd name="connsiteX39" fmla="*/ 552893 w 949197"/>
                  <a:gd name="connsiteY39" fmla="*/ 627321 h 723014"/>
                  <a:gd name="connsiteX40" fmla="*/ 574158 w 949197"/>
                  <a:gd name="connsiteY40" fmla="*/ 563526 h 723014"/>
                  <a:gd name="connsiteX41" fmla="*/ 606056 w 949197"/>
                  <a:gd name="connsiteY41" fmla="*/ 499730 h 723014"/>
                  <a:gd name="connsiteX42" fmla="*/ 637954 w 949197"/>
                  <a:gd name="connsiteY42" fmla="*/ 478465 h 723014"/>
                  <a:gd name="connsiteX43" fmla="*/ 808075 w 949197"/>
                  <a:gd name="connsiteY43" fmla="*/ 457200 h 723014"/>
                  <a:gd name="connsiteX44" fmla="*/ 839972 w 949197"/>
                  <a:gd name="connsiteY44" fmla="*/ 435935 h 723014"/>
                  <a:gd name="connsiteX45" fmla="*/ 861237 w 949197"/>
                  <a:gd name="connsiteY45" fmla="*/ 404037 h 723014"/>
                  <a:gd name="connsiteX46" fmla="*/ 893135 w 949197"/>
                  <a:gd name="connsiteY46" fmla="*/ 393405 h 723014"/>
                  <a:gd name="connsiteX47" fmla="*/ 946298 w 949197"/>
                  <a:gd name="connsiteY47" fmla="*/ 404037 h 723014"/>
                  <a:gd name="connsiteX48" fmla="*/ 903768 w 949197"/>
                  <a:gd name="connsiteY48" fmla="*/ 393405 h 723014"/>
                  <a:gd name="connsiteX49" fmla="*/ 861237 w 949197"/>
                  <a:gd name="connsiteY49" fmla="*/ 350874 h 723014"/>
                  <a:gd name="connsiteX50" fmla="*/ 829340 w 949197"/>
                  <a:gd name="connsiteY50" fmla="*/ 329609 h 723014"/>
                  <a:gd name="connsiteX51" fmla="*/ 839972 w 949197"/>
                  <a:gd name="connsiteY51" fmla="*/ 244549 h 723014"/>
                  <a:gd name="connsiteX52" fmla="*/ 861237 w 949197"/>
                  <a:gd name="connsiteY52" fmla="*/ 223284 h 723014"/>
                  <a:gd name="connsiteX0" fmla="*/ 861237 w 949197"/>
                  <a:gd name="connsiteY0" fmla="*/ 223284 h 723014"/>
                  <a:gd name="connsiteX1" fmla="*/ 808075 w 949197"/>
                  <a:gd name="connsiteY1" fmla="*/ 244549 h 723014"/>
                  <a:gd name="connsiteX2" fmla="*/ 574158 w 949197"/>
                  <a:gd name="connsiteY2" fmla="*/ 244549 h 723014"/>
                  <a:gd name="connsiteX3" fmla="*/ 563527 w 949197"/>
                  <a:gd name="connsiteY3" fmla="*/ 202018 h 723014"/>
                  <a:gd name="connsiteX4" fmla="*/ 531628 w 949197"/>
                  <a:gd name="connsiteY4" fmla="*/ 180753 h 723014"/>
                  <a:gd name="connsiteX5" fmla="*/ 467833 w 949197"/>
                  <a:gd name="connsiteY5" fmla="*/ 138223 h 723014"/>
                  <a:gd name="connsiteX6" fmla="*/ 446568 w 949197"/>
                  <a:gd name="connsiteY6" fmla="*/ 106326 h 723014"/>
                  <a:gd name="connsiteX7" fmla="*/ 404037 w 949197"/>
                  <a:gd name="connsiteY7" fmla="*/ 63795 h 723014"/>
                  <a:gd name="connsiteX8" fmla="*/ 382772 w 949197"/>
                  <a:gd name="connsiteY8" fmla="*/ 31898 h 723014"/>
                  <a:gd name="connsiteX9" fmla="*/ 350875 w 949197"/>
                  <a:gd name="connsiteY9" fmla="*/ 21265 h 723014"/>
                  <a:gd name="connsiteX10" fmla="*/ 318977 w 949197"/>
                  <a:gd name="connsiteY10" fmla="*/ 0 h 723014"/>
                  <a:gd name="connsiteX11" fmla="*/ 297712 w 949197"/>
                  <a:gd name="connsiteY11" fmla="*/ 74428 h 723014"/>
                  <a:gd name="connsiteX12" fmla="*/ 255182 w 949197"/>
                  <a:gd name="connsiteY12" fmla="*/ 287079 h 723014"/>
                  <a:gd name="connsiteX13" fmla="*/ 233917 w 949197"/>
                  <a:gd name="connsiteY13" fmla="*/ 318977 h 723014"/>
                  <a:gd name="connsiteX14" fmla="*/ 85061 w 949197"/>
                  <a:gd name="connsiteY14" fmla="*/ 435935 h 723014"/>
                  <a:gd name="connsiteX15" fmla="*/ 74428 w 949197"/>
                  <a:gd name="connsiteY15" fmla="*/ 478465 h 723014"/>
                  <a:gd name="connsiteX16" fmla="*/ 31898 w 949197"/>
                  <a:gd name="connsiteY16" fmla="*/ 489098 h 723014"/>
                  <a:gd name="connsiteX17" fmla="*/ 10633 w 949197"/>
                  <a:gd name="connsiteY17" fmla="*/ 552893 h 723014"/>
                  <a:gd name="connsiteX18" fmla="*/ 0 w 949197"/>
                  <a:gd name="connsiteY18" fmla="*/ 584791 h 723014"/>
                  <a:gd name="connsiteX19" fmla="*/ 10633 w 949197"/>
                  <a:gd name="connsiteY19" fmla="*/ 680484 h 723014"/>
                  <a:gd name="connsiteX20" fmla="*/ 21265 w 949197"/>
                  <a:gd name="connsiteY20" fmla="*/ 712381 h 723014"/>
                  <a:gd name="connsiteX21" fmla="*/ 53163 w 949197"/>
                  <a:gd name="connsiteY21" fmla="*/ 723014 h 723014"/>
                  <a:gd name="connsiteX22" fmla="*/ 116958 w 949197"/>
                  <a:gd name="connsiteY22" fmla="*/ 691116 h 723014"/>
                  <a:gd name="connsiteX23" fmla="*/ 95693 w 949197"/>
                  <a:gd name="connsiteY23" fmla="*/ 659219 h 723014"/>
                  <a:gd name="connsiteX24" fmla="*/ 74428 w 949197"/>
                  <a:gd name="connsiteY24" fmla="*/ 637953 h 723014"/>
                  <a:gd name="connsiteX25" fmla="*/ 42530 w 949197"/>
                  <a:gd name="connsiteY25" fmla="*/ 574158 h 723014"/>
                  <a:gd name="connsiteX26" fmla="*/ 53163 w 949197"/>
                  <a:gd name="connsiteY26" fmla="*/ 520995 h 723014"/>
                  <a:gd name="connsiteX27" fmla="*/ 85061 w 949197"/>
                  <a:gd name="connsiteY27" fmla="*/ 531628 h 723014"/>
                  <a:gd name="connsiteX28" fmla="*/ 106326 w 949197"/>
                  <a:gd name="connsiteY28" fmla="*/ 563526 h 723014"/>
                  <a:gd name="connsiteX29" fmla="*/ 138223 w 949197"/>
                  <a:gd name="connsiteY29" fmla="*/ 584791 h 723014"/>
                  <a:gd name="connsiteX30" fmla="*/ 159489 w 949197"/>
                  <a:gd name="connsiteY30" fmla="*/ 563526 h 723014"/>
                  <a:gd name="connsiteX31" fmla="*/ 191386 w 949197"/>
                  <a:gd name="connsiteY31" fmla="*/ 552893 h 723014"/>
                  <a:gd name="connsiteX32" fmla="*/ 223284 w 949197"/>
                  <a:gd name="connsiteY32" fmla="*/ 531628 h 723014"/>
                  <a:gd name="connsiteX33" fmla="*/ 308344 w 949197"/>
                  <a:gd name="connsiteY33" fmla="*/ 542260 h 723014"/>
                  <a:gd name="connsiteX34" fmla="*/ 329610 w 949197"/>
                  <a:gd name="connsiteY34" fmla="*/ 563526 h 723014"/>
                  <a:gd name="connsiteX35" fmla="*/ 393405 w 949197"/>
                  <a:gd name="connsiteY35" fmla="*/ 584791 h 723014"/>
                  <a:gd name="connsiteX36" fmla="*/ 425303 w 949197"/>
                  <a:gd name="connsiteY36" fmla="*/ 606056 h 723014"/>
                  <a:gd name="connsiteX37" fmla="*/ 489098 w 949197"/>
                  <a:gd name="connsiteY37" fmla="*/ 627321 h 723014"/>
                  <a:gd name="connsiteX38" fmla="*/ 520996 w 949197"/>
                  <a:gd name="connsiteY38" fmla="*/ 637953 h 723014"/>
                  <a:gd name="connsiteX39" fmla="*/ 552893 w 949197"/>
                  <a:gd name="connsiteY39" fmla="*/ 627321 h 723014"/>
                  <a:gd name="connsiteX40" fmla="*/ 574158 w 949197"/>
                  <a:gd name="connsiteY40" fmla="*/ 563526 h 723014"/>
                  <a:gd name="connsiteX41" fmla="*/ 606056 w 949197"/>
                  <a:gd name="connsiteY41" fmla="*/ 499730 h 723014"/>
                  <a:gd name="connsiteX42" fmla="*/ 637954 w 949197"/>
                  <a:gd name="connsiteY42" fmla="*/ 478465 h 723014"/>
                  <a:gd name="connsiteX43" fmla="*/ 808075 w 949197"/>
                  <a:gd name="connsiteY43" fmla="*/ 457200 h 723014"/>
                  <a:gd name="connsiteX44" fmla="*/ 839972 w 949197"/>
                  <a:gd name="connsiteY44" fmla="*/ 435935 h 723014"/>
                  <a:gd name="connsiteX45" fmla="*/ 861237 w 949197"/>
                  <a:gd name="connsiteY45" fmla="*/ 404037 h 723014"/>
                  <a:gd name="connsiteX46" fmla="*/ 893135 w 949197"/>
                  <a:gd name="connsiteY46" fmla="*/ 393405 h 723014"/>
                  <a:gd name="connsiteX47" fmla="*/ 946298 w 949197"/>
                  <a:gd name="connsiteY47" fmla="*/ 404037 h 723014"/>
                  <a:gd name="connsiteX48" fmla="*/ 903768 w 949197"/>
                  <a:gd name="connsiteY48" fmla="*/ 393405 h 723014"/>
                  <a:gd name="connsiteX49" fmla="*/ 861237 w 949197"/>
                  <a:gd name="connsiteY49" fmla="*/ 350874 h 723014"/>
                  <a:gd name="connsiteX50" fmla="*/ 829340 w 949197"/>
                  <a:gd name="connsiteY50" fmla="*/ 329609 h 723014"/>
                  <a:gd name="connsiteX51" fmla="*/ 839972 w 949197"/>
                  <a:gd name="connsiteY51" fmla="*/ 244549 h 723014"/>
                  <a:gd name="connsiteX52" fmla="*/ 861237 w 949197"/>
                  <a:gd name="connsiteY52" fmla="*/ 223284 h 723014"/>
                  <a:gd name="connsiteX0" fmla="*/ 861237 w 949197"/>
                  <a:gd name="connsiteY0" fmla="*/ 223284 h 723014"/>
                  <a:gd name="connsiteX1" fmla="*/ 808075 w 949197"/>
                  <a:gd name="connsiteY1" fmla="*/ 244549 h 723014"/>
                  <a:gd name="connsiteX2" fmla="*/ 627321 w 949197"/>
                  <a:gd name="connsiteY2" fmla="*/ 244549 h 723014"/>
                  <a:gd name="connsiteX3" fmla="*/ 563527 w 949197"/>
                  <a:gd name="connsiteY3" fmla="*/ 202018 h 723014"/>
                  <a:gd name="connsiteX4" fmla="*/ 531628 w 949197"/>
                  <a:gd name="connsiteY4" fmla="*/ 180753 h 723014"/>
                  <a:gd name="connsiteX5" fmla="*/ 467833 w 949197"/>
                  <a:gd name="connsiteY5" fmla="*/ 138223 h 723014"/>
                  <a:gd name="connsiteX6" fmla="*/ 446568 w 949197"/>
                  <a:gd name="connsiteY6" fmla="*/ 106326 h 723014"/>
                  <a:gd name="connsiteX7" fmla="*/ 404037 w 949197"/>
                  <a:gd name="connsiteY7" fmla="*/ 63795 h 723014"/>
                  <a:gd name="connsiteX8" fmla="*/ 382772 w 949197"/>
                  <a:gd name="connsiteY8" fmla="*/ 31898 h 723014"/>
                  <a:gd name="connsiteX9" fmla="*/ 350875 w 949197"/>
                  <a:gd name="connsiteY9" fmla="*/ 21265 h 723014"/>
                  <a:gd name="connsiteX10" fmla="*/ 318977 w 949197"/>
                  <a:gd name="connsiteY10" fmla="*/ 0 h 723014"/>
                  <a:gd name="connsiteX11" fmla="*/ 297712 w 949197"/>
                  <a:gd name="connsiteY11" fmla="*/ 74428 h 723014"/>
                  <a:gd name="connsiteX12" fmla="*/ 255182 w 949197"/>
                  <a:gd name="connsiteY12" fmla="*/ 287079 h 723014"/>
                  <a:gd name="connsiteX13" fmla="*/ 233917 w 949197"/>
                  <a:gd name="connsiteY13" fmla="*/ 318977 h 723014"/>
                  <a:gd name="connsiteX14" fmla="*/ 85061 w 949197"/>
                  <a:gd name="connsiteY14" fmla="*/ 435935 h 723014"/>
                  <a:gd name="connsiteX15" fmla="*/ 74428 w 949197"/>
                  <a:gd name="connsiteY15" fmla="*/ 478465 h 723014"/>
                  <a:gd name="connsiteX16" fmla="*/ 31898 w 949197"/>
                  <a:gd name="connsiteY16" fmla="*/ 489098 h 723014"/>
                  <a:gd name="connsiteX17" fmla="*/ 10633 w 949197"/>
                  <a:gd name="connsiteY17" fmla="*/ 552893 h 723014"/>
                  <a:gd name="connsiteX18" fmla="*/ 0 w 949197"/>
                  <a:gd name="connsiteY18" fmla="*/ 584791 h 723014"/>
                  <a:gd name="connsiteX19" fmla="*/ 10633 w 949197"/>
                  <a:gd name="connsiteY19" fmla="*/ 680484 h 723014"/>
                  <a:gd name="connsiteX20" fmla="*/ 21265 w 949197"/>
                  <a:gd name="connsiteY20" fmla="*/ 712381 h 723014"/>
                  <a:gd name="connsiteX21" fmla="*/ 53163 w 949197"/>
                  <a:gd name="connsiteY21" fmla="*/ 723014 h 723014"/>
                  <a:gd name="connsiteX22" fmla="*/ 116958 w 949197"/>
                  <a:gd name="connsiteY22" fmla="*/ 691116 h 723014"/>
                  <a:gd name="connsiteX23" fmla="*/ 95693 w 949197"/>
                  <a:gd name="connsiteY23" fmla="*/ 659219 h 723014"/>
                  <a:gd name="connsiteX24" fmla="*/ 74428 w 949197"/>
                  <a:gd name="connsiteY24" fmla="*/ 637953 h 723014"/>
                  <a:gd name="connsiteX25" fmla="*/ 42530 w 949197"/>
                  <a:gd name="connsiteY25" fmla="*/ 574158 h 723014"/>
                  <a:gd name="connsiteX26" fmla="*/ 53163 w 949197"/>
                  <a:gd name="connsiteY26" fmla="*/ 520995 h 723014"/>
                  <a:gd name="connsiteX27" fmla="*/ 85061 w 949197"/>
                  <a:gd name="connsiteY27" fmla="*/ 531628 h 723014"/>
                  <a:gd name="connsiteX28" fmla="*/ 106326 w 949197"/>
                  <a:gd name="connsiteY28" fmla="*/ 563526 h 723014"/>
                  <a:gd name="connsiteX29" fmla="*/ 138223 w 949197"/>
                  <a:gd name="connsiteY29" fmla="*/ 584791 h 723014"/>
                  <a:gd name="connsiteX30" fmla="*/ 159489 w 949197"/>
                  <a:gd name="connsiteY30" fmla="*/ 563526 h 723014"/>
                  <a:gd name="connsiteX31" fmla="*/ 191386 w 949197"/>
                  <a:gd name="connsiteY31" fmla="*/ 552893 h 723014"/>
                  <a:gd name="connsiteX32" fmla="*/ 223284 w 949197"/>
                  <a:gd name="connsiteY32" fmla="*/ 531628 h 723014"/>
                  <a:gd name="connsiteX33" fmla="*/ 308344 w 949197"/>
                  <a:gd name="connsiteY33" fmla="*/ 542260 h 723014"/>
                  <a:gd name="connsiteX34" fmla="*/ 329610 w 949197"/>
                  <a:gd name="connsiteY34" fmla="*/ 563526 h 723014"/>
                  <a:gd name="connsiteX35" fmla="*/ 393405 w 949197"/>
                  <a:gd name="connsiteY35" fmla="*/ 584791 h 723014"/>
                  <a:gd name="connsiteX36" fmla="*/ 425303 w 949197"/>
                  <a:gd name="connsiteY36" fmla="*/ 606056 h 723014"/>
                  <a:gd name="connsiteX37" fmla="*/ 489098 w 949197"/>
                  <a:gd name="connsiteY37" fmla="*/ 627321 h 723014"/>
                  <a:gd name="connsiteX38" fmla="*/ 520996 w 949197"/>
                  <a:gd name="connsiteY38" fmla="*/ 637953 h 723014"/>
                  <a:gd name="connsiteX39" fmla="*/ 552893 w 949197"/>
                  <a:gd name="connsiteY39" fmla="*/ 627321 h 723014"/>
                  <a:gd name="connsiteX40" fmla="*/ 574158 w 949197"/>
                  <a:gd name="connsiteY40" fmla="*/ 563526 h 723014"/>
                  <a:gd name="connsiteX41" fmla="*/ 606056 w 949197"/>
                  <a:gd name="connsiteY41" fmla="*/ 499730 h 723014"/>
                  <a:gd name="connsiteX42" fmla="*/ 637954 w 949197"/>
                  <a:gd name="connsiteY42" fmla="*/ 478465 h 723014"/>
                  <a:gd name="connsiteX43" fmla="*/ 808075 w 949197"/>
                  <a:gd name="connsiteY43" fmla="*/ 457200 h 723014"/>
                  <a:gd name="connsiteX44" fmla="*/ 839972 w 949197"/>
                  <a:gd name="connsiteY44" fmla="*/ 435935 h 723014"/>
                  <a:gd name="connsiteX45" fmla="*/ 861237 w 949197"/>
                  <a:gd name="connsiteY45" fmla="*/ 404037 h 723014"/>
                  <a:gd name="connsiteX46" fmla="*/ 893135 w 949197"/>
                  <a:gd name="connsiteY46" fmla="*/ 393405 h 723014"/>
                  <a:gd name="connsiteX47" fmla="*/ 946298 w 949197"/>
                  <a:gd name="connsiteY47" fmla="*/ 404037 h 723014"/>
                  <a:gd name="connsiteX48" fmla="*/ 903768 w 949197"/>
                  <a:gd name="connsiteY48" fmla="*/ 393405 h 723014"/>
                  <a:gd name="connsiteX49" fmla="*/ 861237 w 949197"/>
                  <a:gd name="connsiteY49" fmla="*/ 350874 h 723014"/>
                  <a:gd name="connsiteX50" fmla="*/ 829340 w 949197"/>
                  <a:gd name="connsiteY50" fmla="*/ 329609 h 723014"/>
                  <a:gd name="connsiteX51" fmla="*/ 839972 w 949197"/>
                  <a:gd name="connsiteY51" fmla="*/ 244549 h 723014"/>
                  <a:gd name="connsiteX52" fmla="*/ 861237 w 949197"/>
                  <a:gd name="connsiteY52" fmla="*/ 223284 h 723014"/>
                  <a:gd name="connsiteX0" fmla="*/ 861237 w 949197"/>
                  <a:gd name="connsiteY0" fmla="*/ 223284 h 723014"/>
                  <a:gd name="connsiteX1" fmla="*/ 808075 w 949197"/>
                  <a:gd name="connsiteY1" fmla="*/ 244549 h 723014"/>
                  <a:gd name="connsiteX2" fmla="*/ 627321 w 949197"/>
                  <a:gd name="connsiteY2" fmla="*/ 244549 h 723014"/>
                  <a:gd name="connsiteX3" fmla="*/ 563527 w 949197"/>
                  <a:gd name="connsiteY3" fmla="*/ 202018 h 723014"/>
                  <a:gd name="connsiteX4" fmla="*/ 531628 w 949197"/>
                  <a:gd name="connsiteY4" fmla="*/ 180753 h 723014"/>
                  <a:gd name="connsiteX5" fmla="*/ 467833 w 949197"/>
                  <a:gd name="connsiteY5" fmla="*/ 138223 h 723014"/>
                  <a:gd name="connsiteX6" fmla="*/ 446568 w 949197"/>
                  <a:gd name="connsiteY6" fmla="*/ 106326 h 723014"/>
                  <a:gd name="connsiteX7" fmla="*/ 404037 w 949197"/>
                  <a:gd name="connsiteY7" fmla="*/ 63795 h 723014"/>
                  <a:gd name="connsiteX8" fmla="*/ 382772 w 949197"/>
                  <a:gd name="connsiteY8" fmla="*/ 31898 h 723014"/>
                  <a:gd name="connsiteX9" fmla="*/ 350875 w 949197"/>
                  <a:gd name="connsiteY9" fmla="*/ 21265 h 723014"/>
                  <a:gd name="connsiteX10" fmla="*/ 318977 w 949197"/>
                  <a:gd name="connsiteY10" fmla="*/ 0 h 723014"/>
                  <a:gd name="connsiteX11" fmla="*/ 297712 w 949197"/>
                  <a:gd name="connsiteY11" fmla="*/ 74428 h 723014"/>
                  <a:gd name="connsiteX12" fmla="*/ 255182 w 949197"/>
                  <a:gd name="connsiteY12" fmla="*/ 287079 h 723014"/>
                  <a:gd name="connsiteX13" fmla="*/ 233917 w 949197"/>
                  <a:gd name="connsiteY13" fmla="*/ 318977 h 723014"/>
                  <a:gd name="connsiteX14" fmla="*/ 85061 w 949197"/>
                  <a:gd name="connsiteY14" fmla="*/ 435935 h 723014"/>
                  <a:gd name="connsiteX15" fmla="*/ 74428 w 949197"/>
                  <a:gd name="connsiteY15" fmla="*/ 478465 h 723014"/>
                  <a:gd name="connsiteX16" fmla="*/ 31898 w 949197"/>
                  <a:gd name="connsiteY16" fmla="*/ 489098 h 723014"/>
                  <a:gd name="connsiteX17" fmla="*/ 10633 w 949197"/>
                  <a:gd name="connsiteY17" fmla="*/ 552893 h 723014"/>
                  <a:gd name="connsiteX18" fmla="*/ 0 w 949197"/>
                  <a:gd name="connsiteY18" fmla="*/ 584791 h 723014"/>
                  <a:gd name="connsiteX19" fmla="*/ 10633 w 949197"/>
                  <a:gd name="connsiteY19" fmla="*/ 680484 h 723014"/>
                  <a:gd name="connsiteX20" fmla="*/ 21265 w 949197"/>
                  <a:gd name="connsiteY20" fmla="*/ 712381 h 723014"/>
                  <a:gd name="connsiteX21" fmla="*/ 53163 w 949197"/>
                  <a:gd name="connsiteY21" fmla="*/ 723014 h 723014"/>
                  <a:gd name="connsiteX22" fmla="*/ 116958 w 949197"/>
                  <a:gd name="connsiteY22" fmla="*/ 691116 h 723014"/>
                  <a:gd name="connsiteX23" fmla="*/ 95693 w 949197"/>
                  <a:gd name="connsiteY23" fmla="*/ 659219 h 723014"/>
                  <a:gd name="connsiteX24" fmla="*/ 74428 w 949197"/>
                  <a:gd name="connsiteY24" fmla="*/ 637953 h 723014"/>
                  <a:gd name="connsiteX25" fmla="*/ 42530 w 949197"/>
                  <a:gd name="connsiteY25" fmla="*/ 574158 h 723014"/>
                  <a:gd name="connsiteX26" fmla="*/ 53163 w 949197"/>
                  <a:gd name="connsiteY26" fmla="*/ 520995 h 723014"/>
                  <a:gd name="connsiteX27" fmla="*/ 85061 w 949197"/>
                  <a:gd name="connsiteY27" fmla="*/ 531628 h 723014"/>
                  <a:gd name="connsiteX28" fmla="*/ 106326 w 949197"/>
                  <a:gd name="connsiteY28" fmla="*/ 563526 h 723014"/>
                  <a:gd name="connsiteX29" fmla="*/ 159488 w 949197"/>
                  <a:gd name="connsiteY29" fmla="*/ 563526 h 723014"/>
                  <a:gd name="connsiteX30" fmla="*/ 159489 w 949197"/>
                  <a:gd name="connsiteY30" fmla="*/ 563526 h 723014"/>
                  <a:gd name="connsiteX31" fmla="*/ 191386 w 949197"/>
                  <a:gd name="connsiteY31" fmla="*/ 552893 h 723014"/>
                  <a:gd name="connsiteX32" fmla="*/ 223284 w 949197"/>
                  <a:gd name="connsiteY32" fmla="*/ 531628 h 723014"/>
                  <a:gd name="connsiteX33" fmla="*/ 308344 w 949197"/>
                  <a:gd name="connsiteY33" fmla="*/ 542260 h 723014"/>
                  <a:gd name="connsiteX34" fmla="*/ 329610 w 949197"/>
                  <a:gd name="connsiteY34" fmla="*/ 563526 h 723014"/>
                  <a:gd name="connsiteX35" fmla="*/ 393405 w 949197"/>
                  <a:gd name="connsiteY35" fmla="*/ 584791 h 723014"/>
                  <a:gd name="connsiteX36" fmla="*/ 425303 w 949197"/>
                  <a:gd name="connsiteY36" fmla="*/ 606056 h 723014"/>
                  <a:gd name="connsiteX37" fmla="*/ 489098 w 949197"/>
                  <a:gd name="connsiteY37" fmla="*/ 627321 h 723014"/>
                  <a:gd name="connsiteX38" fmla="*/ 520996 w 949197"/>
                  <a:gd name="connsiteY38" fmla="*/ 637953 h 723014"/>
                  <a:gd name="connsiteX39" fmla="*/ 552893 w 949197"/>
                  <a:gd name="connsiteY39" fmla="*/ 627321 h 723014"/>
                  <a:gd name="connsiteX40" fmla="*/ 574158 w 949197"/>
                  <a:gd name="connsiteY40" fmla="*/ 563526 h 723014"/>
                  <a:gd name="connsiteX41" fmla="*/ 606056 w 949197"/>
                  <a:gd name="connsiteY41" fmla="*/ 499730 h 723014"/>
                  <a:gd name="connsiteX42" fmla="*/ 637954 w 949197"/>
                  <a:gd name="connsiteY42" fmla="*/ 478465 h 723014"/>
                  <a:gd name="connsiteX43" fmla="*/ 808075 w 949197"/>
                  <a:gd name="connsiteY43" fmla="*/ 457200 h 723014"/>
                  <a:gd name="connsiteX44" fmla="*/ 839972 w 949197"/>
                  <a:gd name="connsiteY44" fmla="*/ 435935 h 723014"/>
                  <a:gd name="connsiteX45" fmla="*/ 861237 w 949197"/>
                  <a:gd name="connsiteY45" fmla="*/ 404037 h 723014"/>
                  <a:gd name="connsiteX46" fmla="*/ 893135 w 949197"/>
                  <a:gd name="connsiteY46" fmla="*/ 393405 h 723014"/>
                  <a:gd name="connsiteX47" fmla="*/ 946298 w 949197"/>
                  <a:gd name="connsiteY47" fmla="*/ 404037 h 723014"/>
                  <a:gd name="connsiteX48" fmla="*/ 903768 w 949197"/>
                  <a:gd name="connsiteY48" fmla="*/ 393405 h 723014"/>
                  <a:gd name="connsiteX49" fmla="*/ 861237 w 949197"/>
                  <a:gd name="connsiteY49" fmla="*/ 350874 h 723014"/>
                  <a:gd name="connsiteX50" fmla="*/ 829340 w 949197"/>
                  <a:gd name="connsiteY50" fmla="*/ 329609 h 723014"/>
                  <a:gd name="connsiteX51" fmla="*/ 839972 w 949197"/>
                  <a:gd name="connsiteY51" fmla="*/ 244549 h 723014"/>
                  <a:gd name="connsiteX52" fmla="*/ 861237 w 949197"/>
                  <a:gd name="connsiteY52" fmla="*/ 223284 h 723014"/>
                  <a:gd name="connsiteX0" fmla="*/ 861237 w 949197"/>
                  <a:gd name="connsiteY0" fmla="*/ 223284 h 723014"/>
                  <a:gd name="connsiteX1" fmla="*/ 808075 w 949197"/>
                  <a:gd name="connsiteY1" fmla="*/ 244549 h 723014"/>
                  <a:gd name="connsiteX2" fmla="*/ 627321 w 949197"/>
                  <a:gd name="connsiteY2" fmla="*/ 244549 h 723014"/>
                  <a:gd name="connsiteX3" fmla="*/ 563527 w 949197"/>
                  <a:gd name="connsiteY3" fmla="*/ 202018 h 723014"/>
                  <a:gd name="connsiteX4" fmla="*/ 531628 w 949197"/>
                  <a:gd name="connsiteY4" fmla="*/ 180753 h 723014"/>
                  <a:gd name="connsiteX5" fmla="*/ 467833 w 949197"/>
                  <a:gd name="connsiteY5" fmla="*/ 138223 h 723014"/>
                  <a:gd name="connsiteX6" fmla="*/ 446568 w 949197"/>
                  <a:gd name="connsiteY6" fmla="*/ 106326 h 723014"/>
                  <a:gd name="connsiteX7" fmla="*/ 404037 w 949197"/>
                  <a:gd name="connsiteY7" fmla="*/ 63795 h 723014"/>
                  <a:gd name="connsiteX8" fmla="*/ 382772 w 949197"/>
                  <a:gd name="connsiteY8" fmla="*/ 31898 h 723014"/>
                  <a:gd name="connsiteX9" fmla="*/ 350875 w 949197"/>
                  <a:gd name="connsiteY9" fmla="*/ 21265 h 723014"/>
                  <a:gd name="connsiteX10" fmla="*/ 318977 w 949197"/>
                  <a:gd name="connsiteY10" fmla="*/ 0 h 723014"/>
                  <a:gd name="connsiteX11" fmla="*/ 297712 w 949197"/>
                  <a:gd name="connsiteY11" fmla="*/ 74428 h 723014"/>
                  <a:gd name="connsiteX12" fmla="*/ 255182 w 949197"/>
                  <a:gd name="connsiteY12" fmla="*/ 287079 h 723014"/>
                  <a:gd name="connsiteX13" fmla="*/ 233917 w 949197"/>
                  <a:gd name="connsiteY13" fmla="*/ 318977 h 723014"/>
                  <a:gd name="connsiteX14" fmla="*/ 85061 w 949197"/>
                  <a:gd name="connsiteY14" fmla="*/ 435935 h 723014"/>
                  <a:gd name="connsiteX15" fmla="*/ 74428 w 949197"/>
                  <a:gd name="connsiteY15" fmla="*/ 478465 h 723014"/>
                  <a:gd name="connsiteX16" fmla="*/ 31898 w 949197"/>
                  <a:gd name="connsiteY16" fmla="*/ 489098 h 723014"/>
                  <a:gd name="connsiteX17" fmla="*/ 10633 w 949197"/>
                  <a:gd name="connsiteY17" fmla="*/ 552893 h 723014"/>
                  <a:gd name="connsiteX18" fmla="*/ 0 w 949197"/>
                  <a:gd name="connsiteY18" fmla="*/ 584791 h 723014"/>
                  <a:gd name="connsiteX19" fmla="*/ 10633 w 949197"/>
                  <a:gd name="connsiteY19" fmla="*/ 680484 h 723014"/>
                  <a:gd name="connsiteX20" fmla="*/ 21265 w 949197"/>
                  <a:gd name="connsiteY20" fmla="*/ 712381 h 723014"/>
                  <a:gd name="connsiteX21" fmla="*/ 53163 w 949197"/>
                  <a:gd name="connsiteY21" fmla="*/ 723014 h 723014"/>
                  <a:gd name="connsiteX22" fmla="*/ 116958 w 949197"/>
                  <a:gd name="connsiteY22" fmla="*/ 691116 h 723014"/>
                  <a:gd name="connsiteX23" fmla="*/ 95693 w 949197"/>
                  <a:gd name="connsiteY23" fmla="*/ 659219 h 723014"/>
                  <a:gd name="connsiteX24" fmla="*/ 106325 w 949197"/>
                  <a:gd name="connsiteY24" fmla="*/ 606055 h 723014"/>
                  <a:gd name="connsiteX25" fmla="*/ 42530 w 949197"/>
                  <a:gd name="connsiteY25" fmla="*/ 574158 h 723014"/>
                  <a:gd name="connsiteX26" fmla="*/ 53163 w 949197"/>
                  <a:gd name="connsiteY26" fmla="*/ 520995 h 723014"/>
                  <a:gd name="connsiteX27" fmla="*/ 85061 w 949197"/>
                  <a:gd name="connsiteY27" fmla="*/ 531628 h 723014"/>
                  <a:gd name="connsiteX28" fmla="*/ 106326 w 949197"/>
                  <a:gd name="connsiteY28" fmla="*/ 563526 h 723014"/>
                  <a:gd name="connsiteX29" fmla="*/ 159488 w 949197"/>
                  <a:gd name="connsiteY29" fmla="*/ 563526 h 723014"/>
                  <a:gd name="connsiteX30" fmla="*/ 159489 w 949197"/>
                  <a:gd name="connsiteY30" fmla="*/ 563526 h 723014"/>
                  <a:gd name="connsiteX31" fmla="*/ 191386 w 949197"/>
                  <a:gd name="connsiteY31" fmla="*/ 552893 h 723014"/>
                  <a:gd name="connsiteX32" fmla="*/ 223284 w 949197"/>
                  <a:gd name="connsiteY32" fmla="*/ 531628 h 723014"/>
                  <a:gd name="connsiteX33" fmla="*/ 308344 w 949197"/>
                  <a:gd name="connsiteY33" fmla="*/ 542260 h 723014"/>
                  <a:gd name="connsiteX34" fmla="*/ 329610 w 949197"/>
                  <a:gd name="connsiteY34" fmla="*/ 563526 h 723014"/>
                  <a:gd name="connsiteX35" fmla="*/ 393405 w 949197"/>
                  <a:gd name="connsiteY35" fmla="*/ 584791 h 723014"/>
                  <a:gd name="connsiteX36" fmla="*/ 425303 w 949197"/>
                  <a:gd name="connsiteY36" fmla="*/ 606056 h 723014"/>
                  <a:gd name="connsiteX37" fmla="*/ 489098 w 949197"/>
                  <a:gd name="connsiteY37" fmla="*/ 627321 h 723014"/>
                  <a:gd name="connsiteX38" fmla="*/ 520996 w 949197"/>
                  <a:gd name="connsiteY38" fmla="*/ 637953 h 723014"/>
                  <a:gd name="connsiteX39" fmla="*/ 552893 w 949197"/>
                  <a:gd name="connsiteY39" fmla="*/ 627321 h 723014"/>
                  <a:gd name="connsiteX40" fmla="*/ 574158 w 949197"/>
                  <a:gd name="connsiteY40" fmla="*/ 563526 h 723014"/>
                  <a:gd name="connsiteX41" fmla="*/ 606056 w 949197"/>
                  <a:gd name="connsiteY41" fmla="*/ 499730 h 723014"/>
                  <a:gd name="connsiteX42" fmla="*/ 637954 w 949197"/>
                  <a:gd name="connsiteY42" fmla="*/ 478465 h 723014"/>
                  <a:gd name="connsiteX43" fmla="*/ 808075 w 949197"/>
                  <a:gd name="connsiteY43" fmla="*/ 457200 h 723014"/>
                  <a:gd name="connsiteX44" fmla="*/ 839972 w 949197"/>
                  <a:gd name="connsiteY44" fmla="*/ 435935 h 723014"/>
                  <a:gd name="connsiteX45" fmla="*/ 861237 w 949197"/>
                  <a:gd name="connsiteY45" fmla="*/ 404037 h 723014"/>
                  <a:gd name="connsiteX46" fmla="*/ 893135 w 949197"/>
                  <a:gd name="connsiteY46" fmla="*/ 393405 h 723014"/>
                  <a:gd name="connsiteX47" fmla="*/ 946298 w 949197"/>
                  <a:gd name="connsiteY47" fmla="*/ 404037 h 723014"/>
                  <a:gd name="connsiteX48" fmla="*/ 903768 w 949197"/>
                  <a:gd name="connsiteY48" fmla="*/ 393405 h 723014"/>
                  <a:gd name="connsiteX49" fmla="*/ 861237 w 949197"/>
                  <a:gd name="connsiteY49" fmla="*/ 350874 h 723014"/>
                  <a:gd name="connsiteX50" fmla="*/ 829340 w 949197"/>
                  <a:gd name="connsiteY50" fmla="*/ 329609 h 723014"/>
                  <a:gd name="connsiteX51" fmla="*/ 839972 w 949197"/>
                  <a:gd name="connsiteY51" fmla="*/ 244549 h 723014"/>
                  <a:gd name="connsiteX52" fmla="*/ 861237 w 949197"/>
                  <a:gd name="connsiteY52" fmla="*/ 223284 h 723014"/>
                  <a:gd name="connsiteX0" fmla="*/ 861237 w 949197"/>
                  <a:gd name="connsiteY0" fmla="*/ 223284 h 723014"/>
                  <a:gd name="connsiteX1" fmla="*/ 808075 w 949197"/>
                  <a:gd name="connsiteY1" fmla="*/ 244549 h 723014"/>
                  <a:gd name="connsiteX2" fmla="*/ 627321 w 949197"/>
                  <a:gd name="connsiteY2" fmla="*/ 244549 h 723014"/>
                  <a:gd name="connsiteX3" fmla="*/ 563527 w 949197"/>
                  <a:gd name="connsiteY3" fmla="*/ 202018 h 723014"/>
                  <a:gd name="connsiteX4" fmla="*/ 531628 w 949197"/>
                  <a:gd name="connsiteY4" fmla="*/ 180753 h 723014"/>
                  <a:gd name="connsiteX5" fmla="*/ 467833 w 949197"/>
                  <a:gd name="connsiteY5" fmla="*/ 138223 h 723014"/>
                  <a:gd name="connsiteX6" fmla="*/ 446568 w 949197"/>
                  <a:gd name="connsiteY6" fmla="*/ 106326 h 723014"/>
                  <a:gd name="connsiteX7" fmla="*/ 404037 w 949197"/>
                  <a:gd name="connsiteY7" fmla="*/ 63795 h 723014"/>
                  <a:gd name="connsiteX8" fmla="*/ 382772 w 949197"/>
                  <a:gd name="connsiteY8" fmla="*/ 31898 h 723014"/>
                  <a:gd name="connsiteX9" fmla="*/ 350875 w 949197"/>
                  <a:gd name="connsiteY9" fmla="*/ 21265 h 723014"/>
                  <a:gd name="connsiteX10" fmla="*/ 318977 w 949197"/>
                  <a:gd name="connsiteY10" fmla="*/ 0 h 723014"/>
                  <a:gd name="connsiteX11" fmla="*/ 297712 w 949197"/>
                  <a:gd name="connsiteY11" fmla="*/ 74428 h 723014"/>
                  <a:gd name="connsiteX12" fmla="*/ 255182 w 949197"/>
                  <a:gd name="connsiteY12" fmla="*/ 287079 h 723014"/>
                  <a:gd name="connsiteX13" fmla="*/ 233917 w 949197"/>
                  <a:gd name="connsiteY13" fmla="*/ 318977 h 723014"/>
                  <a:gd name="connsiteX14" fmla="*/ 85061 w 949197"/>
                  <a:gd name="connsiteY14" fmla="*/ 435935 h 723014"/>
                  <a:gd name="connsiteX15" fmla="*/ 74428 w 949197"/>
                  <a:gd name="connsiteY15" fmla="*/ 478465 h 723014"/>
                  <a:gd name="connsiteX16" fmla="*/ 31898 w 949197"/>
                  <a:gd name="connsiteY16" fmla="*/ 489098 h 723014"/>
                  <a:gd name="connsiteX17" fmla="*/ 10633 w 949197"/>
                  <a:gd name="connsiteY17" fmla="*/ 552893 h 723014"/>
                  <a:gd name="connsiteX18" fmla="*/ 0 w 949197"/>
                  <a:gd name="connsiteY18" fmla="*/ 584791 h 723014"/>
                  <a:gd name="connsiteX19" fmla="*/ 10633 w 949197"/>
                  <a:gd name="connsiteY19" fmla="*/ 680484 h 723014"/>
                  <a:gd name="connsiteX20" fmla="*/ 21265 w 949197"/>
                  <a:gd name="connsiteY20" fmla="*/ 712381 h 723014"/>
                  <a:gd name="connsiteX21" fmla="*/ 53163 w 949197"/>
                  <a:gd name="connsiteY21" fmla="*/ 723014 h 723014"/>
                  <a:gd name="connsiteX22" fmla="*/ 116958 w 949197"/>
                  <a:gd name="connsiteY22" fmla="*/ 691116 h 723014"/>
                  <a:gd name="connsiteX23" fmla="*/ 172247 w 949197"/>
                  <a:gd name="connsiteY23" fmla="*/ 659219 h 723014"/>
                  <a:gd name="connsiteX24" fmla="*/ 106325 w 949197"/>
                  <a:gd name="connsiteY24" fmla="*/ 606055 h 723014"/>
                  <a:gd name="connsiteX25" fmla="*/ 42530 w 949197"/>
                  <a:gd name="connsiteY25" fmla="*/ 574158 h 723014"/>
                  <a:gd name="connsiteX26" fmla="*/ 53163 w 949197"/>
                  <a:gd name="connsiteY26" fmla="*/ 520995 h 723014"/>
                  <a:gd name="connsiteX27" fmla="*/ 85061 w 949197"/>
                  <a:gd name="connsiteY27" fmla="*/ 531628 h 723014"/>
                  <a:gd name="connsiteX28" fmla="*/ 106326 w 949197"/>
                  <a:gd name="connsiteY28" fmla="*/ 563526 h 723014"/>
                  <a:gd name="connsiteX29" fmla="*/ 159488 w 949197"/>
                  <a:gd name="connsiteY29" fmla="*/ 563526 h 723014"/>
                  <a:gd name="connsiteX30" fmla="*/ 159489 w 949197"/>
                  <a:gd name="connsiteY30" fmla="*/ 563526 h 723014"/>
                  <a:gd name="connsiteX31" fmla="*/ 191386 w 949197"/>
                  <a:gd name="connsiteY31" fmla="*/ 552893 h 723014"/>
                  <a:gd name="connsiteX32" fmla="*/ 223284 w 949197"/>
                  <a:gd name="connsiteY32" fmla="*/ 531628 h 723014"/>
                  <a:gd name="connsiteX33" fmla="*/ 308344 w 949197"/>
                  <a:gd name="connsiteY33" fmla="*/ 542260 h 723014"/>
                  <a:gd name="connsiteX34" fmla="*/ 329610 w 949197"/>
                  <a:gd name="connsiteY34" fmla="*/ 563526 h 723014"/>
                  <a:gd name="connsiteX35" fmla="*/ 393405 w 949197"/>
                  <a:gd name="connsiteY35" fmla="*/ 584791 h 723014"/>
                  <a:gd name="connsiteX36" fmla="*/ 425303 w 949197"/>
                  <a:gd name="connsiteY36" fmla="*/ 606056 h 723014"/>
                  <a:gd name="connsiteX37" fmla="*/ 489098 w 949197"/>
                  <a:gd name="connsiteY37" fmla="*/ 627321 h 723014"/>
                  <a:gd name="connsiteX38" fmla="*/ 520996 w 949197"/>
                  <a:gd name="connsiteY38" fmla="*/ 637953 h 723014"/>
                  <a:gd name="connsiteX39" fmla="*/ 552893 w 949197"/>
                  <a:gd name="connsiteY39" fmla="*/ 627321 h 723014"/>
                  <a:gd name="connsiteX40" fmla="*/ 574158 w 949197"/>
                  <a:gd name="connsiteY40" fmla="*/ 563526 h 723014"/>
                  <a:gd name="connsiteX41" fmla="*/ 606056 w 949197"/>
                  <a:gd name="connsiteY41" fmla="*/ 499730 h 723014"/>
                  <a:gd name="connsiteX42" fmla="*/ 637954 w 949197"/>
                  <a:gd name="connsiteY42" fmla="*/ 478465 h 723014"/>
                  <a:gd name="connsiteX43" fmla="*/ 808075 w 949197"/>
                  <a:gd name="connsiteY43" fmla="*/ 457200 h 723014"/>
                  <a:gd name="connsiteX44" fmla="*/ 839972 w 949197"/>
                  <a:gd name="connsiteY44" fmla="*/ 435935 h 723014"/>
                  <a:gd name="connsiteX45" fmla="*/ 861237 w 949197"/>
                  <a:gd name="connsiteY45" fmla="*/ 404037 h 723014"/>
                  <a:gd name="connsiteX46" fmla="*/ 893135 w 949197"/>
                  <a:gd name="connsiteY46" fmla="*/ 393405 h 723014"/>
                  <a:gd name="connsiteX47" fmla="*/ 946298 w 949197"/>
                  <a:gd name="connsiteY47" fmla="*/ 404037 h 723014"/>
                  <a:gd name="connsiteX48" fmla="*/ 903768 w 949197"/>
                  <a:gd name="connsiteY48" fmla="*/ 393405 h 723014"/>
                  <a:gd name="connsiteX49" fmla="*/ 861237 w 949197"/>
                  <a:gd name="connsiteY49" fmla="*/ 350874 h 723014"/>
                  <a:gd name="connsiteX50" fmla="*/ 829340 w 949197"/>
                  <a:gd name="connsiteY50" fmla="*/ 329609 h 723014"/>
                  <a:gd name="connsiteX51" fmla="*/ 839972 w 949197"/>
                  <a:gd name="connsiteY51" fmla="*/ 244549 h 723014"/>
                  <a:gd name="connsiteX52" fmla="*/ 861237 w 949197"/>
                  <a:gd name="connsiteY52" fmla="*/ 223284 h 723014"/>
                  <a:gd name="connsiteX0" fmla="*/ 861237 w 949197"/>
                  <a:gd name="connsiteY0" fmla="*/ 223284 h 723014"/>
                  <a:gd name="connsiteX1" fmla="*/ 808075 w 949197"/>
                  <a:gd name="connsiteY1" fmla="*/ 244549 h 723014"/>
                  <a:gd name="connsiteX2" fmla="*/ 627321 w 949197"/>
                  <a:gd name="connsiteY2" fmla="*/ 244549 h 723014"/>
                  <a:gd name="connsiteX3" fmla="*/ 563527 w 949197"/>
                  <a:gd name="connsiteY3" fmla="*/ 202018 h 723014"/>
                  <a:gd name="connsiteX4" fmla="*/ 531628 w 949197"/>
                  <a:gd name="connsiteY4" fmla="*/ 180753 h 723014"/>
                  <a:gd name="connsiteX5" fmla="*/ 467833 w 949197"/>
                  <a:gd name="connsiteY5" fmla="*/ 138223 h 723014"/>
                  <a:gd name="connsiteX6" fmla="*/ 446568 w 949197"/>
                  <a:gd name="connsiteY6" fmla="*/ 106326 h 723014"/>
                  <a:gd name="connsiteX7" fmla="*/ 404037 w 949197"/>
                  <a:gd name="connsiteY7" fmla="*/ 63795 h 723014"/>
                  <a:gd name="connsiteX8" fmla="*/ 382772 w 949197"/>
                  <a:gd name="connsiteY8" fmla="*/ 31898 h 723014"/>
                  <a:gd name="connsiteX9" fmla="*/ 350875 w 949197"/>
                  <a:gd name="connsiteY9" fmla="*/ 21265 h 723014"/>
                  <a:gd name="connsiteX10" fmla="*/ 318977 w 949197"/>
                  <a:gd name="connsiteY10" fmla="*/ 0 h 723014"/>
                  <a:gd name="connsiteX11" fmla="*/ 297712 w 949197"/>
                  <a:gd name="connsiteY11" fmla="*/ 74428 h 723014"/>
                  <a:gd name="connsiteX12" fmla="*/ 255182 w 949197"/>
                  <a:gd name="connsiteY12" fmla="*/ 287079 h 723014"/>
                  <a:gd name="connsiteX13" fmla="*/ 233917 w 949197"/>
                  <a:gd name="connsiteY13" fmla="*/ 318977 h 723014"/>
                  <a:gd name="connsiteX14" fmla="*/ 85061 w 949197"/>
                  <a:gd name="connsiteY14" fmla="*/ 435935 h 723014"/>
                  <a:gd name="connsiteX15" fmla="*/ 74428 w 949197"/>
                  <a:gd name="connsiteY15" fmla="*/ 478465 h 723014"/>
                  <a:gd name="connsiteX16" fmla="*/ 31898 w 949197"/>
                  <a:gd name="connsiteY16" fmla="*/ 489098 h 723014"/>
                  <a:gd name="connsiteX17" fmla="*/ 10633 w 949197"/>
                  <a:gd name="connsiteY17" fmla="*/ 552893 h 723014"/>
                  <a:gd name="connsiteX18" fmla="*/ 0 w 949197"/>
                  <a:gd name="connsiteY18" fmla="*/ 584791 h 723014"/>
                  <a:gd name="connsiteX19" fmla="*/ 10633 w 949197"/>
                  <a:gd name="connsiteY19" fmla="*/ 680484 h 723014"/>
                  <a:gd name="connsiteX20" fmla="*/ 21265 w 949197"/>
                  <a:gd name="connsiteY20" fmla="*/ 712381 h 723014"/>
                  <a:gd name="connsiteX21" fmla="*/ 53163 w 949197"/>
                  <a:gd name="connsiteY21" fmla="*/ 723014 h 723014"/>
                  <a:gd name="connsiteX22" fmla="*/ 116958 w 949197"/>
                  <a:gd name="connsiteY22" fmla="*/ 691116 h 723014"/>
                  <a:gd name="connsiteX23" fmla="*/ 172247 w 949197"/>
                  <a:gd name="connsiteY23" fmla="*/ 659219 h 723014"/>
                  <a:gd name="connsiteX24" fmla="*/ 106325 w 949197"/>
                  <a:gd name="connsiteY24" fmla="*/ 606055 h 723014"/>
                  <a:gd name="connsiteX25" fmla="*/ 42530 w 949197"/>
                  <a:gd name="connsiteY25" fmla="*/ 574158 h 723014"/>
                  <a:gd name="connsiteX26" fmla="*/ 53163 w 949197"/>
                  <a:gd name="connsiteY26" fmla="*/ 520995 h 723014"/>
                  <a:gd name="connsiteX27" fmla="*/ 85061 w 949197"/>
                  <a:gd name="connsiteY27" fmla="*/ 531628 h 723014"/>
                  <a:gd name="connsiteX28" fmla="*/ 106326 w 949197"/>
                  <a:gd name="connsiteY28" fmla="*/ 563526 h 723014"/>
                  <a:gd name="connsiteX29" fmla="*/ 159488 w 949197"/>
                  <a:gd name="connsiteY29" fmla="*/ 563526 h 723014"/>
                  <a:gd name="connsiteX30" fmla="*/ 159489 w 949197"/>
                  <a:gd name="connsiteY30" fmla="*/ 563526 h 723014"/>
                  <a:gd name="connsiteX31" fmla="*/ 191386 w 949197"/>
                  <a:gd name="connsiteY31" fmla="*/ 552893 h 723014"/>
                  <a:gd name="connsiteX32" fmla="*/ 223284 w 949197"/>
                  <a:gd name="connsiteY32" fmla="*/ 531628 h 723014"/>
                  <a:gd name="connsiteX33" fmla="*/ 308344 w 949197"/>
                  <a:gd name="connsiteY33" fmla="*/ 542260 h 723014"/>
                  <a:gd name="connsiteX34" fmla="*/ 329610 w 949197"/>
                  <a:gd name="connsiteY34" fmla="*/ 563526 h 723014"/>
                  <a:gd name="connsiteX35" fmla="*/ 393405 w 949197"/>
                  <a:gd name="connsiteY35" fmla="*/ 584791 h 723014"/>
                  <a:gd name="connsiteX36" fmla="*/ 425303 w 949197"/>
                  <a:gd name="connsiteY36" fmla="*/ 606056 h 723014"/>
                  <a:gd name="connsiteX37" fmla="*/ 489098 w 949197"/>
                  <a:gd name="connsiteY37" fmla="*/ 627321 h 723014"/>
                  <a:gd name="connsiteX38" fmla="*/ 520996 w 949197"/>
                  <a:gd name="connsiteY38" fmla="*/ 637953 h 723014"/>
                  <a:gd name="connsiteX39" fmla="*/ 552893 w 949197"/>
                  <a:gd name="connsiteY39" fmla="*/ 627321 h 723014"/>
                  <a:gd name="connsiteX40" fmla="*/ 574158 w 949197"/>
                  <a:gd name="connsiteY40" fmla="*/ 563526 h 723014"/>
                  <a:gd name="connsiteX41" fmla="*/ 606056 w 949197"/>
                  <a:gd name="connsiteY41" fmla="*/ 499730 h 723014"/>
                  <a:gd name="connsiteX42" fmla="*/ 654966 w 949197"/>
                  <a:gd name="connsiteY42" fmla="*/ 478465 h 723014"/>
                  <a:gd name="connsiteX43" fmla="*/ 808075 w 949197"/>
                  <a:gd name="connsiteY43" fmla="*/ 457200 h 723014"/>
                  <a:gd name="connsiteX44" fmla="*/ 839972 w 949197"/>
                  <a:gd name="connsiteY44" fmla="*/ 435935 h 723014"/>
                  <a:gd name="connsiteX45" fmla="*/ 861237 w 949197"/>
                  <a:gd name="connsiteY45" fmla="*/ 404037 h 723014"/>
                  <a:gd name="connsiteX46" fmla="*/ 893135 w 949197"/>
                  <a:gd name="connsiteY46" fmla="*/ 393405 h 723014"/>
                  <a:gd name="connsiteX47" fmla="*/ 946298 w 949197"/>
                  <a:gd name="connsiteY47" fmla="*/ 404037 h 723014"/>
                  <a:gd name="connsiteX48" fmla="*/ 903768 w 949197"/>
                  <a:gd name="connsiteY48" fmla="*/ 393405 h 723014"/>
                  <a:gd name="connsiteX49" fmla="*/ 861237 w 949197"/>
                  <a:gd name="connsiteY49" fmla="*/ 350874 h 723014"/>
                  <a:gd name="connsiteX50" fmla="*/ 829340 w 949197"/>
                  <a:gd name="connsiteY50" fmla="*/ 329609 h 723014"/>
                  <a:gd name="connsiteX51" fmla="*/ 839972 w 949197"/>
                  <a:gd name="connsiteY51" fmla="*/ 244549 h 723014"/>
                  <a:gd name="connsiteX52" fmla="*/ 861237 w 949197"/>
                  <a:gd name="connsiteY52" fmla="*/ 223284 h 723014"/>
                  <a:gd name="connsiteX0" fmla="*/ 861237 w 949197"/>
                  <a:gd name="connsiteY0" fmla="*/ 223284 h 723014"/>
                  <a:gd name="connsiteX1" fmla="*/ 808075 w 949197"/>
                  <a:gd name="connsiteY1" fmla="*/ 244549 h 723014"/>
                  <a:gd name="connsiteX2" fmla="*/ 627321 w 949197"/>
                  <a:gd name="connsiteY2" fmla="*/ 244549 h 723014"/>
                  <a:gd name="connsiteX3" fmla="*/ 563527 w 949197"/>
                  <a:gd name="connsiteY3" fmla="*/ 202018 h 723014"/>
                  <a:gd name="connsiteX4" fmla="*/ 531628 w 949197"/>
                  <a:gd name="connsiteY4" fmla="*/ 180753 h 723014"/>
                  <a:gd name="connsiteX5" fmla="*/ 467833 w 949197"/>
                  <a:gd name="connsiteY5" fmla="*/ 138223 h 723014"/>
                  <a:gd name="connsiteX6" fmla="*/ 446568 w 949197"/>
                  <a:gd name="connsiteY6" fmla="*/ 106326 h 723014"/>
                  <a:gd name="connsiteX7" fmla="*/ 404037 w 949197"/>
                  <a:gd name="connsiteY7" fmla="*/ 63795 h 723014"/>
                  <a:gd name="connsiteX8" fmla="*/ 382772 w 949197"/>
                  <a:gd name="connsiteY8" fmla="*/ 31898 h 723014"/>
                  <a:gd name="connsiteX9" fmla="*/ 350875 w 949197"/>
                  <a:gd name="connsiteY9" fmla="*/ 21265 h 723014"/>
                  <a:gd name="connsiteX10" fmla="*/ 318977 w 949197"/>
                  <a:gd name="connsiteY10" fmla="*/ 0 h 723014"/>
                  <a:gd name="connsiteX11" fmla="*/ 297712 w 949197"/>
                  <a:gd name="connsiteY11" fmla="*/ 74428 h 723014"/>
                  <a:gd name="connsiteX12" fmla="*/ 255182 w 949197"/>
                  <a:gd name="connsiteY12" fmla="*/ 287079 h 723014"/>
                  <a:gd name="connsiteX13" fmla="*/ 233917 w 949197"/>
                  <a:gd name="connsiteY13" fmla="*/ 318977 h 723014"/>
                  <a:gd name="connsiteX14" fmla="*/ 85061 w 949197"/>
                  <a:gd name="connsiteY14" fmla="*/ 435935 h 723014"/>
                  <a:gd name="connsiteX15" fmla="*/ 74428 w 949197"/>
                  <a:gd name="connsiteY15" fmla="*/ 478465 h 723014"/>
                  <a:gd name="connsiteX16" fmla="*/ 31898 w 949197"/>
                  <a:gd name="connsiteY16" fmla="*/ 489098 h 723014"/>
                  <a:gd name="connsiteX17" fmla="*/ 10633 w 949197"/>
                  <a:gd name="connsiteY17" fmla="*/ 552893 h 723014"/>
                  <a:gd name="connsiteX18" fmla="*/ 0 w 949197"/>
                  <a:gd name="connsiteY18" fmla="*/ 584791 h 723014"/>
                  <a:gd name="connsiteX19" fmla="*/ 10633 w 949197"/>
                  <a:gd name="connsiteY19" fmla="*/ 680484 h 723014"/>
                  <a:gd name="connsiteX20" fmla="*/ 21265 w 949197"/>
                  <a:gd name="connsiteY20" fmla="*/ 712381 h 723014"/>
                  <a:gd name="connsiteX21" fmla="*/ 53163 w 949197"/>
                  <a:gd name="connsiteY21" fmla="*/ 723014 h 723014"/>
                  <a:gd name="connsiteX22" fmla="*/ 116958 w 949197"/>
                  <a:gd name="connsiteY22" fmla="*/ 691116 h 723014"/>
                  <a:gd name="connsiteX23" fmla="*/ 172247 w 949197"/>
                  <a:gd name="connsiteY23" fmla="*/ 659219 h 723014"/>
                  <a:gd name="connsiteX24" fmla="*/ 106325 w 949197"/>
                  <a:gd name="connsiteY24" fmla="*/ 606055 h 723014"/>
                  <a:gd name="connsiteX25" fmla="*/ 42530 w 949197"/>
                  <a:gd name="connsiteY25" fmla="*/ 574158 h 723014"/>
                  <a:gd name="connsiteX26" fmla="*/ 53163 w 949197"/>
                  <a:gd name="connsiteY26" fmla="*/ 520995 h 723014"/>
                  <a:gd name="connsiteX27" fmla="*/ 85061 w 949197"/>
                  <a:gd name="connsiteY27" fmla="*/ 531628 h 723014"/>
                  <a:gd name="connsiteX28" fmla="*/ 106326 w 949197"/>
                  <a:gd name="connsiteY28" fmla="*/ 563526 h 723014"/>
                  <a:gd name="connsiteX29" fmla="*/ 159488 w 949197"/>
                  <a:gd name="connsiteY29" fmla="*/ 563526 h 723014"/>
                  <a:gd name="connsiteX30" fmla="*/ 159489 w 949197"/>
                  <a:gd name="connsiteY30" fmla="*/ 563526 h 723014"/>
                  <a:gd name="connsiteX31" fmla="*/ 191386 w 949197"/>
                  <a:gd name="connsiteY31" fmla="*/ 552893 h 723014"/>
                  <a:gd name="connsiteX32" fmla="*/ 223284 w 949197"/>
                  <a:gd name="connsiteY32" fmla="*/ 531628 h 723014"/>
                  <a:gd name="connsiteX33" fmla="*/ 308344 w 949197"/>
                  <a:gd name="connsiteY33" fmla="*/ 542260 h 723014"/>
                  <a:gd name="connsiteX34" fmla="*/ 329610 w 949197"/>
                  <a:gd name="connsiteY34" fmla="*/ 563526 h 723014"/>
                  <a:gd name="connsiteX35" fmla="*/ 393405 w 949197"/>
                  <a:gd name="connsiteY35" fmla="*/ 584791 h 723014"/>
                  <a:gd name="connsiteX36" fmla="*/ 425303 w 949197"/>
                  <a:gd name="connsiteY36" fmla="*/ 606056 h 723014"/>
                  <a:gd name="connsiteX37" fmla="*/ 489098 w 949197"/>
                  <a:gd name="connsiteY37" fmla="*/ 627321 h 723014"/>
                  <a:gd name="connsiteX38" fmla="*/ 520996 w 949197"/>
                  <a:gd name="connsiteY38" fmla="*/ 637953 h 723014"/>
                  <a:gd name="connsiteX39" fmla="*/ 552893 w 949197"/>
                  <a:gd name="connsiteY39" fmla="*/ 627321 h 723014"/>
                  <a:gd name="connsiteX40" fmla="*/ 574158 w 949197"/>
                  <a:gd name="connsiteY40" fmla="*/ 563526 h 723014"/>
                  <a:gd name="connsiteX41" fmla="*/ 606056 w 949197"/>
                  <a:gd name="connsiteY41" fmla="*/ 499730 h 723014"/>
                  <a:gd name="connsiteX42" fmla="*/ 663471 w 949197"/>
                  <a:gd name="connsiteY42" fmla="*/ 486971 h 723014"/>
                  <a:gd name="connsiteX43" fmla="*/ 808075 w 949197"/>
                  <a:gd name="connsiteY43" fmla="*/ 457200 h 723014"/>
                  <a:gd name="connsiteX44" fmla="*/ 839972 w 949197"/>
                  <a:gd name="connsiteY44" fmla="*/ 435935 h 723014"/>
                  <a:gd name="connsiteX45" fmla="*/ 861237 w 949197"/>
                  <a:gd name="connsiteY45" fmla="*/ 404037 h 723014"/>
                  <a:gd name="connsiteX46" fmla="*/ 893135 w 949197"/>
                  <a:gd name="connsiteY46" fmla="*/ 393405 h 723014"/>
                  <a:gd name="connsiteX47" fmla="*/ 946298 w 949197"/>
                  <a:gd name="connsiteY47" fmla="*/ 404037 h 723014"/>
                  <a:gd name="connsiteX48" fmla="*/ 903768 w 949197"/>
                  <a:gd name="connsiteY48" fmla="*/ 393405 h 723014"/>
                  <a:gd name="connsiteX49" fmla="*/ 861237 w 949197"/>
                  <a:gd name="connsiteY49" fmla="*/ 350874 h 723014"/>
                  <a:gd name="connsiteX50" fmla="*/ 829340 w 949197"/>
                  <a:gd name="connsiteY50" fmla="*/ 329609 h 723014"/>
                  <a:gd name="connsiteX51" fmla="*/ 839972 w 949197"/>
                  <a:gd name="connsiteY51" fmla="*/ 244549 h 723014"/>
                  <a:gd name="connsiteX52" fmla="*/ 861237 w 949197"/>
                  <a:gd name="connsiteY52" fmla="*/ 223284 h 723014"/>
                  <a:gd name="connsiteX0" fmla="*/ 861237 w 949197"/>
                  <a:gd name="connsiteY0" fmla="*/ 223284 h 723014"/>
                  <a:gd name="connsiteX1" fmla="*/ 808075 w 949197"/>
                  <a:gd name="connsiteY1" fmla="*/ 244549 h 723014"/>
                  <a:gd name="connsiteX2" fmla="*/ 627321 w 949197"/>
                  <a:gd name="connsiteY2" fmla="*/ 244549 h 723014"/>
                  <a:gd name="connsiteX3" fmla="*/ 563527 w 949197"/>
                  <a:gd name="connsiteY3" fmla="*/ 202018 h 723014"/>
                  <a:gd name="connsiteX4" fmla="*/ 531628 w 949197"/>
                  <a:gd name="connsiteY4" fmla="*/ 180753 h 723014"/>
                  <a:gd name="connsiteX5" fmla="*/ 467833 w 949197"/>
                  <a:gd name="connsiteY5" fmla="*/ 138223 h 723014"/>
                  <a:gd name="connsiteX6" fmla="*/ 446568 w 949197"/>
                  <a:gd name="connsiteY6" fmla="*/ 106326 h 723014"/>
                  <a:gd name="connsiteX7" fmla="*/ 404037 w 949197"/>
                  <a:gd name="connsiteY7" fmla="*/ 63795 h 723014"/>
                  <a:gd name="connsiteX8" fmla="*/ 382772 w 949197"/>
                  <a:gd name="connsiteY8" fmla="*/ 31898 h 723014"/>
                  <a:gd name="connsiteX9" fmla="*/ 350875 w 949197"/>
                  <a:gd name="connsiteY9" fmla="*/ 21265 h 723014"/>
                  <a:gd name="connsiteX10" fmla="*/ 318977 w 949197"/>
                  <a:gd name="connsiteY10" fmla="*/ 0 h 723014"/>
                  <a:gd name="connsiteX11" fmla="*/ 297712 w 949197"/>
                  <a:gd name="connsiteY11" fmla="*/ 74428 h 723014"/>
                  <a:gd name="connsiteX12" fmla="*/ 255182 w 949197"/>
                  <a:gd name="connsiteY12" fmla="*/ 287079 h 723014"/>
                  <a:gd name="connsiteX13" fmla="*/ 233917 w 949197"/>
                  <a:gd name="connsiteY13" fmla="*/ 318977 h 723014"/>
                  <a:gd name="connsiteX14" fmla="*/ 85061 w 949197"/>
                  <a:gd name="connsiteY14" fmla="*/ 435935 h 723014"/>
                  <a:gd name="connsiteX15" fmla="*/ 74428 w 949197"/>
                  <a:gd name="connsiteY15" fmla="*/ 478465 h 723014"/>
                  <a:gd name="connsiteX16" fmla="*/ 31898 w 949197"/>
                  <a:gd name="connsiteY16" fmla="*/ 489098 h 723014"/>
                  <a:gd name="connsiteX17" fmla="*/ 10633 w 949197"/>
                  <a:gd name="connsiteY17" fmla="*/ 552893 h 723014"/>
                  <a:gd name="connsiteX18" fmla="*/ 0 w 949197"/>
                  <a:gd name="connsiteY18" fmla="*/ 584791 h 723014"/>
                  <a:gd name="connsiteX19" fmla="*/ 10633 w 949197"/>
                  <a:gd name="connsiteY19" fmla="*/ 680484 h 723014"/>
                  <a:gd name="connsiteX20" fmla="*/ 21265 w 949197"/>
                  <a:gd name="connsiteY20" fmla="*/ 712381 h 723014"/>
                  <a:gd name="connsiteX21" fmla="*/ 53163 w 949197"/>
                  <a:gd name="connsiteY21" fmla="*/ 723014 h 723014"/>
                  <a:gd name="connsiteX22" fmla="*/ 116958 w 949197"/>
                  <a:gd name="connsiteY22" fmla="*/ 691116 h 723014"/>
                  <a:gd name="connsiteX23" fmla="*/ 172247 w 949197"/>
                  <a:gd name="connsiteY23" fmla="*/ 659219 h 723014"/>
                  <a:gd name="connsiteX24" fmla="*/ 106325 w 949197"/>
                  <a:gd name="connsiteY24" fmla="*/ 606055 h 723014"/>
                  <a:gd name="connsiteX25" fmla="*/ 42530 w 949197"/>
                  <a:gd name="connsiteY25" fmla="*/ 574158 h 723014"/>
                  <a:gd name="connsiteX26" fmla="*/ 53163 w 949197"/>
                  <a:gd name="connsiteY26" fmla="*/ 520995 h 723014"/>
                  <a:gd name="connsiteX27" fmla="*/ 85061 w 949197"/>
                  <a:gd name="connsiteY27" fmla="*/ 531628 h 723014"/>
                  <a:gd name="connsiteX28" fmla="*/ 106326 w 949197"/>
                  <a:gd name="connsiteY28" fmla="*/ 563526 h 723014"/>
                  <a:gd name="connsiteX29" fmla="*/ 159488 w 949197"/>
                  <a:gd name="connsiteY29" fmla="*/ 563526 h 723014"/>
                  <a:gd name="connsiteX30" fmla="*/ 159489 w 949197"/>
                  <a:gd name="connsiteY30" fmla="*/ 563526 h 723014"/>
                  <a:gd name="connsiteX31" fmla="*/ 191386 w 949197"/>
                  <a:gd name="connsiteY31" fmla="*/ 552893 h 723014"/>
                  <a:gd name="connsiteX32" fmla="*/ 223284 w 949197"/>
                  <a:gd name="connsiteY32" fmla="*/ 531628 h 723014"/>
                  <a:gd name="connsiteX33" fmla="*/ 308344 w 949197"/>
                  <a:gd name="connsiteY33" fmla="*/ 542260 h 723014"/>
                  <a:gd name="connsiteX34" fmla="*/ 329610 w 949197"/>
                  <a:gd name="connsiteY34" fmla="*/ 563526 h 723014"/>
                  <a:gd name="connsiteX35" fmla="*/ 393405 w 949197"/>
                  <a:gd name="connsiteY35" fmla="*/ 584791 h 723014"/>
                  <a:gd name="connsiteX36" fmla="*/ 425303 w 949197"/>
                  <a:gd name="connsiteY36" fmla="*/ 606056 h 723014"/>
                  <a:gd name="connsiteX37" fmla="*/ 489098 w 949197"/>
                  <a:gd name="connsiteY37" fmla="*/ 627321 h 723014"/>
                  <a:gd name="connsiteX38" fmla="*/ 520996 w 949197"/>
                  <a:gd name="connsiteY38" fmla="*/ 637953 h 723014"/>
                  <a:gd name="connsiteX39" fmla="*/ 552893 w 949197"/>
                  <a:gd name="connsiteY39" fmla="*/ 627321 h 723014"/>
                  <a:gd name="connsiteX40" fmla="*/ 582664 w 949197"/>
                  <a:gd name="connsiteY40" fmla="*/ 563526 h 723014"/>
                  <a:gd name="connsiteX41" fmla="*/ 606056 w 949197"/>
                  <a:gd name="connsiteY41" fmla="*/ 499730 h 723014"/>
                  <a:gd name="connsiteX42" fmla="*/ 663471 w 949197"/>
                  <a:gd name="connsiteY42" fmla="*/ 486971 h 723014"/>
                  <a:gd name="connsiteX43" fmla="*/ 808075 w 949197"/>
                  <a:gd name="connsiteY43" fmla="*/ 457200 h 723014"/>
                  <a:gd name="connsiteX44" fmla="*/ 839972 w 949197"/>
                  <a:gd name="connsiteY44" fmla="*/ 435935 h 723014"/>
                  <a:gd name="connsiteX45" fmla="*/ 861237 w 949197"/>
                  <a:gd name="connsiteY45" fmla="*/ 404037 h 723014"/>
                  <a:gd name="connsiteX46" fmla="*/ 893135 w 949197"/>
                  <a:gd name="connsiteY46" fmla="*/ 393405 h 723014"/>
                  <a:gd name="connsiteX47" fmla="*/ 946298 w 949197"/>
                  <a:gd name="connsiteY47" fmla="*/ 404037 h 723014"/>
                  <a:gd name="connsiteX48" fmla="*/ 903768 w 949197"/>
                  <a:gd name="connsiteY48" fmla="*/ 393405 h 723014"/>
                  <a:gd name="connsiteX49" fmla="*/ 861237 w 949197"/>
                  <a:gd name="connsiteY49" fmla="*/ 350874 h 723014"/>
                  <a:gd name="connsiteX50" fmla="*/ 829340 w 949197"/>
                  <a:gd name="connsiteY50" fmla="*/ 329609 h 723014"/>
                  <a:gd name="connsiteX51" fmla="*/ 839972 w 949197"/>
                  <a:gd name="connsiteY51" fmla="*/ 244549 h 723014"/>
                  <a:gd name="connsiteX52" fmla="*/ 861237 w 949197"/>
                  <a:gd name="connsiteY52" fmla="*/ 223284 h 723014"/>
                  <a:gd name="connsiteX0" fmla="*/ 861237 w 949197"/>
                  <a:gd name="connsiteY0" fmla="*/ 223284 h 723014"/>
                  <a:gd name="connsiteX1" fmla="*/ 808075 w 949197"/>
                  <a:gd name="connsiteY1" fmla="*/ 244549 h 723014"/>
                  <a:gd name="connsiteX2" fmla="*/ 627321 w 949197"/>
                  <a:gd name="connsiteY2" fmla="*/ 244549 h 723014"/>
                  <a:gd name="connsiteX3" fmla="*/ 563527 w 949197"/>
                  <a:gd name="connsiteY3" fmla="*/ 202018 h 723014"/>
                  <a:gd name="connsiteX4" fmla="*/ 531628 w 949197"/>
                  <a:gd name="connsiteY4" fmla="*/ 180753 h 723014"/>
                  <a:gd name="connsiteX5" fmla="*/ 467833 w 949197"/>
                  <a:gd name="connsiteY5" fmla="*/ 138223 h 723014"/>
                  <a:gd name="connsiteX6" fmla="*/ 446568 w 949197"/>
                  <a:gd name="connsiteY6" fmla="*/ 106326 h 723014"/>
                  <a:gd name="connsiteX7" fmla="*/ 404037 w 949197"/>
                  <a:gd name="connsiteY7" fmla="*/ 63795 h 723014"/>
                  <a:gd name="connsiteX8" fmla="*/ 382772 w 949197"/>
                  <a:gd name="connsiteY8" fmla="*/ 31898 h 723014"/>
                  <a:gd name="connsiteX9" fmla="*/ 350875 w 949197"/>
                  <a:gd name="connsiteY9" fmla="*/ 21265 h 723014"/>
                  <a:gd name="connsiteX10" fmla="*/ 318977 w 949197"/>
                  <a:gd name="connsiteY10" fmla="*/ 0 h 723014"/>
                  <a:gd name="connsiteX11" fmla="*/ 297712 w 949197"/>
                  <a:gd name="connsiteY11" fmla="*/ 74428 h 723014"/>
                  <a:gd name="connsiteX12" fmla="*/ 255182 w 949197"/>
                  <a:gd name="connsiteY12" fmla="*/ 287079 h 723014"/>
                  <a:gd name="connsiteX13" fmla="*/ 233917 w 949197"/>
                  <a:gd name="connsiteY13" fmla="*/ 318977 h 723014"/>
                  <a:gd name="connsiteX14" fmla="*/ 85061 w 949197"/>
                  <a:gd name="connsiteY14" fmla="*/ 435935 h 723014"/>
                  <a:gd name="connsiteX15" fmla="*/ 74428 w 949197"/>
                  <a:gd name="connsiteY15" fmla="*/ 478465 h 723014"/>
                  <a:gd name="connsiteX16" fmla="*/ 31898 w 949197"/>
                  <a:gd name="connsiteY16" fmla="*/ 489098 h 723014"/>
                  <a:gd name="connsiteX17" fmla="*/ 10633 w 949197"/>
                  <a:gd name="connsiteY17" fmla="*/ 552893 h 723014"/>
                  <a:gd name="connsiteX18" fmla="*/ 0 w 949197"/>
                  <a:gd name="connsiteY18" fmla="*/ 584791 h 723014"/>
                  <a:gd name="connsiteX19" fmla="*/ 10633 w 949197"/>
                  <a:gd name="connsiteY19" fmla="*/ 680484 h 723014"/>
                  <a:gd name="connsiteX20" fmla="*/ 21265 w 949197"/>
                  <a:gd name="connsiteY20" fmla="*/ 712381 h 723014"/>
                  <a:gd name="connsiteX21" fmla="*/ 53163 w 949197"/>
                  <a:gd name="connsiteY21" fmla="*/ 723014 h 723014"/>
                  <a:gd name="connsiteX22" fmla="*/ 116958 w 949197"/>
                  <a:gd name="connsiteY22" fmla="*/ 691116 h 723014"/>
                  <a:gd name="connsiteX23" fmla="*/ 172247 w 949197"/>
                  <a:gd name="connsiteY23" fmla="*/ 659219 h 723014"/>
                  <a:gd name="connsiteX24" fmla="*/ 106325 w 949197"/>
                  <a:gd name="connsiteY24" fmla="*/ 606055 h 723014"/>
                  <a:gd name="connsiteX25" fmla="*/ 42530 w 949197"/>
                  <a:gd name="connsiteY25" fmla="*/ 574158 h 723014"/>
                  <a:gd name="connsiteX26" fmla="*/ 53163 w 949197"/>
                  <a:gd name="connsiteY26" fmla="*/ 520995 h 723014"/>
                  <a:gd name="connsiteX27" fmla="*/ 85061 w 949197"/>
                  <a:gd name="connsiteY27" fmla="*/ 531628 h 723014"/>
                  <a:gd name="connsiteX28" fmla="*/ 106326 w 949197"/>
                  <a:gd name="connsiteY28" fmla="*/ 563526 h 723014"/>
                  <a:gd name="connsiteX29" fmla="*/ 159488 w 949197"/>
                  <a:gd name="connsiteY29" fmla="*/ 563526 h 723014"/>
                  <a:gd name="connsiteX30" fmla="*/ 159489 w 949197"/>
                  <a:gd name="connsiteY30" fmla="*/ 563526 h 723014"/>
                  <a:gd name="connsiteX31" fmla="*/ 191386 w 949197"/>
                  <a:gd name="connsiteY31" fmla="*/ 552893 h 723014"/>
                  <a:gd name="connsiteX32" fmla="*/ 223284 w 949197"/>
                  <a:gd name="connsiteY32" fmla="*/ 531628 h 723014"/>
                  <a:gd name="connsiteX33" fmla="*/ 308344 w 949197"/>
                  <a:gd name="connsiteY33" fmla="*/ 542260 h 723014"/>
                  <a:gd name="connsiteX34" fmla="*/ 329610 w 949197"/>
                  <a:gd name="connsiteY34" fmla="*/ 563526 h 723014"/>
                  <a:gd name="connsiteX35" fmla="*/ 393405 w 949197"/>
                  <a:gd name="connsiteY35" fmla="*/ 584791 h 723014"/>
                  <a:gd name="connsiteX36" fmla="*/ 425303 w 949197"/>
                  <a:gd name="connsiteY36" fmla="*/ 606056 h 723014"/>
                  <a:gd name="connsiteX37" fmla="*/ 489098 w 949197"/>
                  <a:gd name="connsiteY37" fmla="*/ 627321 h 723014"/>
                  <a:gd name="connsiteX38" fmla="*/ 520996 w 949197"/>
                  <a:gd name="connsiteY38" fmla="*/ 637953 h 723014"/>
                  <a:gd name="connsiteX39" fmla="*/ 552893 w 949197"/>
                  <a:gd name="connsiteY39" fmla="*/ 627321 h 723014"/>
                  <a:gd name="connsiteX40" fmla="*/ 582664 w 949197"/>
                  <a:gd name="connsiteY40" fmla="*/ 563526 h 723014"/>
                  <a:gd name="connsiteX41" fmla="*/ 623068 w 949197"/>
                  <a:gd name="connsiteY41" fmla="*/ 525248 h 723014"/>
                  <a:gd name="connsiteX42" fmla="*/ 663471 w 949197"/>
                  <a:gd name="connsiteY42" fmla="*/ 486971 h 723014"/>
                  <a:gd name="connsiteX43" fmla="*/ 808075 w 949197"/>
                  <a:gd name="connsiteY43" fmla="*/ 457200 h 723014"/>
                  <a:gd name="connsiteX44" fmla="*/ 839972 w 949197"/>
                  <a:gd name="connsiteY44" fmla="*/ 435935 h 723014"/>
                  <a:gd name="connsiteX45" fmla="*/ 861237 w 949197"/>
                  <a:gd name="connsiteY45" fmla="*/ 404037 h 723014"/>
                  <a:gd name="connsiteX46" fmla="*/ 893135 w 949197"/>
                  <a:gd name="connsiteY46" fmla="*/ 393405 h 723014"/>
                  <a:gd name="connsiteX47" fmla="*/ 946298 w 949197"/>
                  <a:gd name="connsiteY47" fmla="*/ 404037 h 723014"/>
                  <a:gd name="connsiteX48" fmla="*/ 903768 w 949197"/>
                  <a:gd name="connsiteY48" fmla="*/ 393405 h 723014"/>
                  <a:gd name="connsiteX49" fmla="*/ 861237 w 949197"/>
                  <a:gd name="connsiteY49" fmla="*/ 350874 h 723014"/>
                  <a:gd name="connsiteX50" fmla="*/ 829340 w 949197"/>
                  <a:gd name="connsiteY50" fmla="*/ 329609 h 723014"/>
                  <a:gd name="connsiteX51" fmla="*/ 839972 w 949197"/>
                  <a:gd name="connsiteY51" fmla="*/ 244549 h 723014"/>
                  <a:gd name="connsiteX52" fmla="*/ 861237 w 949197"/>
                  <a:gd name="connsiteY52" fmla="*/ 223284 h 723014"/>
                  <a:gd name="connsiteX0" fmla="*/ 861237 w 949197"/>
                  <a:gd name="connsiteY0" fmla="*/ 223284 h 723014"/>
                  <a:gd name="connsiteX1" fmla="*/ 808075 w 949197"/>
                  <a:gd name="connsiteY1" fmla="*/ 244549 h 723014"/>
                  <a:gd name="connsiteX2" fmla="*/ 627321 w 949197"/>
                  <a:gd name="connsiteY2" fmla="*/ 244549 h 723014"/>
                  <a:gd name="connsiteX3" fmla="*/ 563527 w 949197"/>
                  <a:gd name="connsiteY3" fmla="*/ 202018 h 723014"/>
                  <a:gd name="connsiteX4" fmla="*/ 531628 w 949197"/>
                  <a:gd name="connsiteY4" fmla="*/ 180753 h 723014"/>
                  <a:gd name="connsiteX5" fmla="*/ 467833 w 949197"/>
                  <a:gd name="connsiteY5" fmla="*/ 138223 h 723014"/>
                  <a:gd name="connsiteX6" fmla="*/ 446568 w 949197"/>
                  <a:gd name="connsiteY6" fmla="*/ 106326 h 723014"/>
                  <a:gd name="connsiteX7" fmla="*/ 404037 w 949197"/>
                  <a:gd name="connsiteY7" fmla="*/ 63795 h 723014"/>
                  <a:gd name="connsiteX8" fmla="*/ 382772 w 949197"/>
                  <a:gd name="connsiteY8" fmla="*/ 31898 h 723014"/>
                  <a:gd name="connsiteX9" fmla="*/ 350875 w 949197"/>
                  <a:gd name="connsiteY9" fmla="*/ 21265 h 723014"/>
                  <a:gd name="connsiteX10" fmla="*/ 318977 w 949197"/>
                  <a:gd name="connsiteY10" fmla="*/ 0 h 723014"/>
                  <a:gd name="connsiteX11" fmla="*/ 297712 w 949197"/>
                  <a:gd name="connsiteY11" fmla="*/ 74428 h 723014"/>
                  <a:gd name="connsiteX12" fmla="*/ 255182 w 949197"/>
                  <a:gd name="connsiteY12" fmla="*/ 287079 h 723014"/>
                  <a:gd name="connsiteX13" fmla="*/ 233917 w 949197"/>
                  <a:gd name="connsiteY13" fmla="*/ 318977 h 723014"/>
                  <a:gd name="connsiteX14" fmla="*/ 85061 w 949197"/>
                  <a:gd name="connsiteY14" fmla="*/ 435935 h 723014"/>
                  <a:gd name="connsiteX15" fmla="*/ 74428 w 949197"/>
                  <a:gd name="connsiteY15" fmla="*/ 478465 h 723014"/>
                  <a:gd name="connsiteX16" fmla="*/ 31898 w 949197"/>
                  <a:gd name="connsiteY16" fmla="*/ 489098 h 723014"/>
                  <a:gd name="connsiteX17" fmla="*/ 10633 w 949197"/>
                  <a:gd name="connsiteY17" fmla="*/ 552893 h 723014"/>
                  <a:gd name="connsiteX18" fmla="*/ 0 w 949197"/>
                  <a:gd name="connsiteY18" fmla="*/ 584791 h 723014"/>
                  <a:gd name="connsiteX19" fmla="*/ 10633 w 949197"/>
                  <a:gd name="connsiteY19" fmla="*/ 680484 h 723014"/>
                  <a:gd name="connsiteX20" fmla="*/ 21265 w 949197"/>
                  <a:gd name="connsiteY20" fmla="*/ 712381 h 723014"/>
                  <a:gd name="connsiteX21" fmla="*/ 53163 w 949197"/>
                  <a:gd name="connsiteY21" fmla="*/ 723014 h 723014"/>
                  <a:gd name="connsiteX22" fmla="*/ 116958 w 949197"/>
                  <a:gd name="connsiteY22" fmla="*/ 691116 h 723014"/>
                  <a:gd name="connsiteX23" fmla="*/ 172247 w 949197"/>
                  <a:gd name="connsiteY23" fmla="*/ 659219 h 723014"/>
                  <a:gd name="connsiteX24" fmla="*/ 106325 w 949197"/>
                  <a:gd name="connsiteY24" fmla="*/ 606055 h 723014"/>
                  <a:gd name="connsiteX25" fmla="*/ 42530 w 949197"/>
                  <a:gd name="connsiteY25" fmla="*/ 574158 h 723014"/>
                  <a:gd name="connsiteX26" fmla="*/ 53163 w 949197"/>
                  <a:gd name="connsiteY26" fmla="*/ 520995 h 723014"/>
                  <a:gd name="connsiteX27" fmla="*/ 85061 w 949197"/>
                  <a:gd name="connsiteY27" fmla="*/ 531628 h 723014"/>
                  <a:gd name="connsiteX28" fmla="*/ 106326 w 949197"/>
                  <a:gd name="connsiteY28" fmla="*/ 563526 h 723014"/>
                  <a:gd name="connsiteX29" fmla="*/ 159488 w 949197"/>
                  <a:gd name="connsiteY29" fmla="*/ 563526 h 723014"/>
                  <a:gd name="connsiteX30" fmla="*/ 159489 w 949197"/>
                  <a:gd name="connsiteY30" fmla="*/ 563526 h 723014"/>
                  <a:gd name="connsiteX31" fmla="*/ 191386 w 949197"/>
                  <a:gd name="connsiteY31" fmla="*/ 552893 h 723014"/>
                  <a:gd name="connsiteX32" fmla="*/ 223284 w 949197"/>
                  <a:gd name="connsiteY32" fmla="*/ 531628 h 723014"/>
                  <a:gd name="connsiteX33" fmla="*/ 308344 w 949197"/>
                  <a:gd name="connsiteY33" fmla="*/ 542260 h 723014"/>
                  <a:gd name="connsiteX34" fmla="*/ 329610 w 949197"/>
                  <a:gd name="connsiteY34" fmla="*/ 563526 h 723014"/>
                  <a:gd name="connsiteX35" fmla="*/ 393405 w 949197"/>
                  <a:gd name="connsiteY35" fmla="*/ 584791 h 723014"/>
                  <a:gd name="connsiteX36" fmla="*/ 425303 w 949197"/>
                  <a:gd name="connsiteY36" fmla="*/ 606056 h 723014"/>
                  <a:gd name="connsiteX37" fmla="*/ 489098 w 949197"/>
                  <a:gd name="connsiteY37" fmla="*/ 627321 h 723014"/>
                  <a:gd name="connsiteX38" fmla="*/ 520996 w 949197"/>
                  <a:gd name="connsiteY38" fmla="*/ 637953 h 723014"/>
                  <a:gd name="connsiteX39" fmla="*/ 552893 w 949197"/>
                  <a:gd name="connsiteY39" fmla="*/ 627321 h 723014"/>
                  <a:gd name="connsiteX40" fmla="*/ 582664 w 949197"/>
                  <a:gd name="connsiteY40" fmla="*/ 563526 h 723014"/>
                  <a:gd name="connsiteX41" fmla="*/ 623068 w 949197"/>
                  <a:gd name="connsiteY41" fmla="*/ 525248 h 723014"/>
                  <a:gd name="connsiteX42" fmla="*/ 663471 w 949197"/>
                  <a:gd name="connsiteY42" fmla="*/ 486971 h 723014"/>
                  <a:gd name="connsiteX43" fmla="*/ 808075 w 949197"/>
                  <a:gd name="connsiteY43" fmla="*/ 457200 h 723014"/>
                  <a:gd name="connsiteX44" fmla="*/ 839972 w 949197"/>
                  <a:gd name="connsiteY44" fmla="*/ 435935 h 723014"/>
                  <a:gd name="connsiteX45" fmla="*/ 861237 w 949197"/>
                  <a:gd name="connsiteY45" fmla="*/ 404037 h 723014"/>
                  <a:gd name="connsiteX46" fmla="*/ 893135 w 949197"/>
                  <a:gd name="connsiteY46" fmla="*/ 393405 h 723014"/>
                  <a:gd name="connsiteX47" fmla="*/ 946298 w 949197"/>
                  <a:gd name="connsiteY47" fmla="*/ 404037 h 723014"/>
                  <a:gd name="connsiteX48" fmla="*/ 903768 w 949197"/>
                  <a:gd name="connsiteY48" fmla="*/ 393405 h 723014"/>
                  <a:gd name="connsiteX49" fmla="*/ 861237 w 949197"/>
                  <a:gd name="connsiteY49" fmla="*/ 350874 h 723014"/>
                  <a:gd name="connsiteX50" fmla="*/ 863364 w 949197"/>
                  <a:gd name="connsiteY50" fmla="*/ 321103 h 723014"/>
                  <a:gd name="connsiteX51" fmla="*/ 839972 w 949197"/>
                  <a:gd name="connsiteY51" fmla="*/ 244549 h 723014"/>
                  <a:gd name="connsiteX52" fmla="*/ 861237 w 949197"/>
                  <a:gd name="connsiteY52" fmla="*/ 223284 h 723014"/>
                  <a:gd name="connsiteX0" fmla="*/ 861237 w 949197"/>
                  <a:gd name="connsiteY0" fmla="*/ 223284 h 723014"/>
                  <a:gd name="connsiteX1" fmla="*/ 808075 w 949197"/>
                  <a:gd name="connsiteY1" fmla="*/ 244549 h 723014"/>
                  <a:gd name="connsiteX2" fmla="*/ 627321 w 949197"/>
                  <a:gd name="connsiteY2" fmla="*/ 244549 h 723014"/>
                  <a:gd name="connsiteX3" fmla="*/ 563527 w 949197"/>
                  <a:gd name="connsiteY3" fmla="*/ 202018 h 723014"/>
                  <a:gd name="connsiteX4" fmla="*/ 531628 w 949197"/>
                  <a:gd name="connsiteY4" fmla="*/ 180753 h 723014"/>
                  <a:gd name="connsiteX5" fmla="*/ 467833 w 949197"/>
                  <a:gd name="connsiteY5" fmla="*/ 138223 h 723014"/>
                  <a:gd name="connsiteX6" fmla="*/ 446568 w 949197"/>
                  <a:gd name="connsiteY6" fmla="*/ 106326 h 723014"/>
                  <a:gd name="connsiteX7" fmla="*/ 404037 w 949197"/>
                  <a:gd name="connsiteY7" fmla="*/ 63795 h 723014"/>
                  <a:gd name="connsiteX8" fmla="*/ 382772 w 949197"/>
                  <a:gd name="connsiteY8" fmla="*/ 31898 h 723014"/>
                  <a:gd name="connsiteX9" fmla="*/ 350875 w 949197"/>
                  <a:gd name="connsiteY9" fmla="*/ 21265 h 723014"/>
                  <a:gd name="connsiteX10" fmla="*/ 318977 w 949197"/>
                  <a:gd name="connsiteY10" fmla="*/ 0 h 723014"/>
                  <a:gd name="connsiteX11" fmla="*/ 297712 w 949197"/>
                  <a:gd name="connsiteY11" fmla="*/ 74428 h 723014"/>
                  <a:gd name="connsiteX12" fmla="*/ 255182 w 949197"/>
                  <a:gd name="connsiteY12" fmla="*/ 287079 h 723014"/>
                  <a:gd name="connsiteX13" fmla="*/ 233917 w 949197"/>
                  <a:gd name="connsiteY13" fmla="*/ 318977 h 723014"/>
                  <a:gd name="connsiteX14" fmla="*/ 85061 w 949197"/>
                  <a:gd name="connsiteY14" fmla="*/ 435935 h 723014"/>
                  <a:gd name="connsiteX15" fmla="*/ 74428 w 949197"/>
                  <a:gd name="connsiteY15" fmla="*/ 478465 h 723014"/>
                  <a:gd name="connsiteX16" fmla="*/ 31898 w 949197"/>
                  <a:gd name="connsiteY16" fmla="*/ 489098 h 723014"/>
                  <a:gd name="connsiteX17" fmla="*/ 10633 w 949197"/>
                  <a:gd name="connsiteY17" fmla="*/ 552893 h 723014"/>
                  <a:gd name="connsiteX18" fmla="*/ 0 w 949197"/>
                  <a:gd name="connsiteY18" fmla="*/ 584791 h 723014"/>
                  <a:gd name="connsiteX19" fmla="*/ 10633 w 949197"/>
                  <a:gd name="connsiteY19" fmla="*/ 680484 h 723014"/>
                  <a:gd name="connsiteX20" fmla="*/ 21265 w 949197"/>
                  <a:gd name="connsiteY20" fmla="*/ 712381 h 723014"/>
                  <a:gd name="connsiteX21" fmla="*/ 53163 w 949197"/>
                  <a:gd name="connsiteY21" fmla="*/ 723014 h 723014"/>
                  <a:gd name="connsiteX22" fmla="*/ 116958 w 949197"/>
                  <a:gd name="connsiteY22" fmla="*/ 691116 h 723014"/>
                  <a:gd name="connsiteX23" fmla="*/ 172247 w 949197"/>
                  <a:gd name="connsiteY23" fmla="*/ 659219 h 723014"/>
                  <a:gd name="connsiteX24" fmla="*/ 106325 w 949197"/>
                  <a:gd name="connsiteY24" fmla="*/ 606055 h 723014"/>
                  <a:gd name="connsiteX25" fmla="*/ 42530 w 949197"/>
                  <a:gd name="connsiteY25" fmla="*/ 574158 h 723014"/>
                  <a:gd name="connsiteX26" fmla="*/ 53163 w 949197"/>
                  <a:gd name="connsiteY26" fmla="*/ 520995 h 723014"/>
                  <a:gd name="connsiteX27" fmla="*/ 85061 w 949197"/>
                  <a:gd name="connsiteY27" fmla="*/ 531628 h 723014"/>
                  <a:gd name="connsiteX28" fmla="*/ 106326 w 949197"/>
                  <a:gd name="connsiteY28" fmla="*/ 563526 h 723014"/>
                  <a:gd name="connsiteX29" fmla="*/ 159488 w 949197"/>
                  <a:gd name="connsiteY29" fmla="*/ 563526 h 723014"/>
                  <a:gd name="connsiteX30" fmla="*/ 159489 w 949197"/>
                  <a:gd name="connsiteY30" fmla="*/ 563526 h 723014"/>
                  <a:gd name="connsiteX31" fmla="*/ 191386 w 949197"/>
                  <a:gd name="connsiteY31" fmla="*/ 552893 h 723014"/>
                  <a:gd name="connsiteX32" fmla="*/ 223284 w 949197"/>
                  <a:gd name="connsiteY32" fmla="*/ 531628 h 723014"/>
                  <a:gd name="connsiteX33" fmla="*/ 308344 w 949197"/>
                  <a:gd name="connsiteY33" fmla="*/ 542260 h 723014"/>
                  <a:gd name="connsiteX34" fmla="*/ 329610 w 949197"/>
                  <a:gd name="connsiteY34" fmla="*/ 563526 h 723014"/>
                  <a:gd name="connsiteX35" fmla="*/ 393405 w 949197"/>
                  <a:gd name="connsiteY35" fmla="*/ 584791 h 723014"/>
                  <a:gd name="connsiteX36" fmla="*/ 425303 w 949197"/>
                  <a:gd name="connsiteY36" fmla="*/ 606056 h 723014"/>
                  <a:gd name="connsiteX37" fmla="*/ 489098 w 949197"/>
                  <a:gd name="connsiteY37" fmla="*/ 627321 h 723014"/>
                  <a:gd name="connsiteX38" fmla="*/ 520996 w 949197"/>
                  <a:gd name="connsiteY38" fmla="*/ 637953 h 723014"/>
                  <a:gd name="connsiteX39" fmla="*/ 552893 w 949197"/>
                  <a:gd name="connsiteY39" fmla="*/ 627321 h 723014"/>
                  <a:gd name="connsiteX40" fmla="*/ 582664 w 949197"/>
                  <a:gd name="connsiteY40" fmla="*/ 563526 h 723014"/>
                  <a:gd name="connsiteX41" fmla="*/ 623068 w 949197"/>
                  <a:gd name="connsiteY41" fmla="*/ 525248 h 723014"/>
                  <a:gd name="connsiteX42" fmla="*/ 663471 w 949197"/>
                  <a:gd name="connsiteY42" fmla="*/ 486971 h 723014"/>
                  <a:gd name="connsiteX43" fmla="*/ 808075 w 949197"/>
                  <a:gd name="connsiteY43" fmla="*/ 457200 h 723014"/>
                  <a:gd name="connsiteX44" fmla="*/ 839972 w 949197"/>
                  <a:gd name="connsiteY44" fmla="*/ 435935 h 723014"/>
                  <a:gd name="connsiteX45" fmla="*/ 861237 w 949197"/>
                  <a:gd name="connsiteY45" fmla="*/ 404037 h 723014"/>
                  <a:gd name="connsiteX46" fmla="*/ 893135 w 949197"/>
                  <a:gd name="connsiteY46" fmla="*/ 393405 h 723014"/>
                  <a:gd name="connsiteX47" fmla="*/ 946298 w 949197"/>
                  <a:gd name="connsiteY47" fmla="*/ 404037 h 723014"/>
                  <a:gd name="connsiteX48" fmla="*/ 903768 w 949197"/>
                  <a:gd name="connsiteY48" fmla="*/ 393405 h 723014"/>
                  <a:gd name="connsiteX49" fmla="*/ 861237 w 949197"/>
                  <a:gd name="connsiteY49" fmla="*/ 350874 h 723014"/>
                  <a:gd name="connsiteX50" fmla="*/ 888882 w 949197"/>
                  <a:gd name="connsiteY50" fmla="*/ 338115 h 723014"/>
                  <a:gd name="connsiteX51" fmla="*/ 839972 w 949197"/>
                  <a:gd name="connsiteY51" fmla="*/ 244549 h 723014"/>
                  <a:gd name="connsiteX52" fmla="*/ 861237 w 949197"/>
                  <a:gd name="connsiteY52" fmla="*/ 223284 h 723014"/>
                  <a:gd name="connsiteX0" fmla="*/ 861237 w 949197"/>
                  <a:gd name="connsiteY0" fmla="*/ 223284 h 723014"/>
                  <a:gd name="connsiteX1" fmla="*/ 808075 w 949197"/>
                  <a:gd name="connsiteY1" fmla="*/ 244549 h 723014"/>
                  <a:gd name="connsiteX2" fmla="*/ 627321 w 949197"/>
                  <a:gd name="connsiteY2" fmla="*/ 244549 h 723014"/>
                  <a:gd name="connsiteX3" fmla="*/ 563527 w 949197"/>
                  <a:gd name="connsiteY3" fmla="*/ 202018 h 723014"/>
                  <a:gd name="connsiteX4" fmla="*/ 531628 w 949197"/>
                  <a:gd name="connsiteY4" fmla="*/ 180753 h 723014"/>
                  <a:gd name="connsiteX5" fmla="*/ 467833 w 949197"/>
                  <a:gd name="connsiteY5" fmla="*/ 138223 h 723014"/>
                  <a:gd name="connsiteX6" fmla="*/ 446568 w 949197"/>
                  <a:gd name="connsiteY6" fmla="*/ 106326 h 723014"/>
                  <a:gd name="connsiteX7" fmla="*/ 404037 w 949197"/>
                  <a:gd name="connsiteY7" fmla="*/ 63795 h 723014"/>
                  <a:gd name="connsiteX8" fmla="*/ 382772 w 949197"/>
                  <a:gd name="connsiteY8" fmla="*/ 31898 h 723014"/>
                  <a:gd name="connsiteX9" fmla="*/ 350875 w 949197"/>
                  <a:gd name="connsiteY9" fmla="*/ 21265 h 723014"/>
                  <a:gd name="connsiteX10" fmla="*/ 318977 w 949197"/>
                  <a:gd name="connsiteY10" fmla="*/ 0 h 723014"/>
                  <a:gd name="connsiteX11" fmla="*/ 297712 w 949197"/>
                  <a:gd name="connsiteY11" fmla="*/ 74428 h 723014"/>
                  <a:gd name="connsiteX12" fmla="*/ 255182 w 949197"/>
                  <a:gd name="connsiteY12" fmla="*/ 287079 h 723014"/>
                  <a:gd name="connsiteX13" fmla="*/ 233917 w 949197"/>
                  <a:gd name="connsiteY13" fmla="*/ 318977 h 723014"/>
                  <a:gd name="connsiteX14" fmla="*/ 85061 w 949197"/>
                  <a:gd name="connsiteY14" fmla="*/ 435935 h 723014"/>
                  <a:gd name="connsiteX15" fmla="*/ 74428 w 949197"/>
                  <a:gd name="connsiteY15" fmla="*/ 478465 h 723014"/>
                  <a:gd name="connsiteX16" fmla="*/ 31898 w 949197"/>
                  <a:gd name="connsiteY16" fmla="*/ 489098 h 723014"/>
                  <a:gd name="connsiteX17" fmla="*/ 10633 w 949197"/>
                  <a:gd name="connsiteY17" fmla="*/ 552893 h 723014"/>
                  <a:gd name="connsiteX18" fmla="*/ 0 w 949197"/>
                  <a:gd name="connsiteY18" fmla="*/ 584791 h 723014"/>
                  <a:gd name="connsiteX19" fmla="*/ 10633 w 949197"/>
                  <a:gd name="connsiteY19" fmla="*/ 680484 h 723014"/>
                  <a:gd name="connsiteX20" fmla="*/ 21265 w 949197"/>
                  <a:gd name="connsiteY20" fmla="*/ 712381 h 723014"/>
                  <a:gd name="connsiteX21" fmla="*/ 53163 w 949197"/>
                  <a:gd name="connsiteY21" fmla="*/ 723014 h 723014"/>
                  <a:gd name="connsiteX22" fmla="*/ 116958 w 949197"/>
                  <a:gd name="connsiteY22" fmla="*/ 691116 h 723014"/>
                  <a:gd name="connsiteX23" fmla="*/ 172247 w 949197"/>
                  <a:gd name="connsiteY23" fmla="*/ 659219 h 723014"/>
                  <a:gd name="connsiteX24" fmla="*/ 106325 w 949197"/>
                  <a:gd name="connsiteY24" fmla="*/ 606055 h 723014"/>
                  <a:gd name="connsiteX25" fmla="*/ 42530 w 949197"/>
                  <a:gd name="connsiteY25" fmla="*/ 574158 h 723014"/>
                  <a:gd name="connsiteX26" fmla="*/ 53163 w 949197"/>
                  <a:gd name="connsiteY26" fmla="*/ 520995 h 723014"/>
                  <a:gd name="connsiteX27" fmla="*/ 85061 w 949197"/>
                  <a:gd name="connsiteY27" fmla="*/ 531628 h 723014"/>
                  <a:gd name="connsiteX28" fmla="*/ 106326 w 949197"/>
                  <a:gd name="connsiteY28" fmla="*/ 563526 h 723014"/>
                  <a:gd name="connsiteX29" fmla="*/ 159488 w 949197"/>
                  <a:gd name="connsiteY29" fmla="*/ 563526 h 723014"/>
                  <a:gd name="connsiteX30" fmla="*/ 159489 w 949197"/>
                  <a:gd name="connsiteY30" fmla="*/ 563526 h 723014"/>
                  <a:gd name="connsiteX31" fmla="*/ 191386 w 949197"/>
                  <a:gd name="connsiteY31" fmla="*/ 552893 h 723014"/>
                  <a:gd name="connsiteX32" fmla="*/ 223284 w 949197"/>
                  <a:gd name="connsiteY32" fmla="*/ 531628 h 723014"/>
                  <a:gd name="connsiteX33" fmla="*/ 308344 w 949197"/>
                  <a:gd name="connsiteY33" fmla="*/ 542260 h 723014"/>
                  <a:gd name="connsiteX34" fmla="*/ 329610 w 949197"/>
                  <a:gd name="connsiteY34" fmla="*/ 563526 h 723014"/>
                  <a:gd name="connsiteX35" fmla="*/ 393405 w 949197"/>
                  <a:gd name="connsiteY35" fmla="*/ 584791 h 723014"/>
                  <a:gd name="connsiteX36" fmla="*/ 425303 w 949197"/>
                  <a:gd name="connsiteY36" fmla="*/ 606056 h 723014"/>
                  <a:gd name="connsiteX37" fmla="*/ 489098 w 949197"/>
                  <a:gd name="connsiteY37" fmla="*/ 627321 h 723014"/>
                  <a:gd name="connsiteX38" fmla="*/ 520996 w 949197"/>
                  <a:gd name="connsiteY38" fmla="*/ 637953 h 723014"/>
                  <a:gd name="connsiteX39" fmla="*/ 552893 w 949197"/>
                  <a:gd name="connsiteY39" fmla="*/ 627321 h 723014"/>
                  <a:gd name="connsiteX40" fmla="*/ 582664 w 949197"/>
                  <a:gd name="connsiteY40" fmla="*/ 563526 h 723014"/>
                  <a:gd name="connsiteX41" fmla="*/ 623068 w 949197"/>
                  <a:gd name="connsiteY41" fmla="*/ 525248 h 723014"/>
                  <a:gd name="connsiteX42" fmla="*/ 663471 w 949197"/>
                  <a:gd name="connsiteY42" fmla="*/ 486971 h 723014"/>
                  <a:gd name="connsiteX43" fmla="*/ 808075 w 949197"/>
                  <a:gd name="connsiteY43" fmla="*/ 457200 h 723014"/>
                  <a:gd name="connsiteX44" fmla="*/ 839972 w 949197"/>
                  <a:gd name="connsiteY44" fmla="*/ 435935 h 723014"/>
                  <a:gd name="connsiteX45" fmla="*/ 861237 w 949197"/>
                  <a:gd name="connsiteY45" fmla="*/ 404037 h 723014"/>
                  <a:gd name="connsiteX46" fmla="*/ 893135 w 949197"/>
                  <a:gd name="connsiteY46" fmla="*/ 393405 h 723014"/>
                  <a:gd name="connsiteX47" fmla="*/ 946298 w 949197"/>
                  <a:gd name="connsiteY47" fmla="*/ 404037 h 723014"/>
                  <a:gd name="connsiteX48" fmla="*/ 903768 w 949197"/>
                  <a:gd name="connsiteY48" fmla="*/ 393405 h 723014"/>
                  <a:gd name="connsiteX49" fmla="*/ 861237 w 949197"/>
                  <a:gd name="connsiteY49" fmla="*/ 350874 h 723014"/>
                  <a:gd name="connsiteX50" fmla="*/ 839972 w 949197"/>
                  <a:gd name="connsiteY50" fmla="*/ 244549 h 723014"/>
                  <a:gd name="connsiteX51" fmla="*/ 861237 w 949197"/>
                  <a:gd name="connsiteY51" fmla="*/ 223284 h 723014"/>
                  <a:gd name="connsiteX0" fmla="*/ 861237 w 949146"/>
                  <a:gd name="connsiteY0" fmla="*/ 223284 h 723014"/>
                  <a:gd name="connsiteX1" fmla="*/ 808075 w 949146"/>
                  <a:gd name="connsiteY1" fmla="*/ 244549 h 723014"/>
                  <a:gd name="connsiteX2" fmla="*/ 627321 w 949146"/>
                  <a:gd name="connsiteY2" fmla="*/ 244549 h 723014"/>
                  <a:gd name="connsiteX3" fmla="*/ 563527 w 949146"/>
                  <a:gd name="connsiteY3" fmla="*/ 202018 h 723014"/>
                  <a:gd name="connsiteX4" fmla="*/ 531628 w 949146"/>
                  <a:gd name="connsiteY4" fmla="*/ 180753 h 723014"/>
                  <a:gd name="connsiteX5" fmla="*/ 467833 w 949146"/>
                  <a:gd name="connsiteY5" fmla="*/ 138223 h 723014"/>
                  <a:gd name="connsiteX6" fmla="*/ 446568 w 949146"/>
                  <a:gd name="connsiteY6" fmla="*/ 106326 h 723014"/>
                  <a:gd name="connsiteX7" fmla="*/ 404037 w 949146"/>
                  <a:gd name="connsiteY7" fmla="*/ 63795 h 723014"/>
                  <a:gd name="connsiteX8" fmla="*/ 382772 w 949146"/>
                  <a:gd name="connsiteY8" fmla="*/ 31898 h 723014"/>
                  <a:gd name="connsiteX9" fmla="*/ 350875 w 949146"/>
                  <a:gd name="connsiteY9" fmla="*/ 21265 h 723014"/>
                  <a:gd name="connsiteX10" fmla="*/ 318977 w 949146"/>
                  <a:gd name="connsiteY10" fmla="*/ 0 h 723014"/>
                  <a:gd name="connsiteX11" fmla="*/ 297712 w 949146"/>
                  <a:gd name="connsiteY11" fmla="*/ 74428 h 723014"/>
                  <a:gd name="connsiteX12" fmla="*/ 255182 w 949146"/>
                  <a:gd name="connsiteY12" fmla="*/ 287079 h 723014"/>
                  <a:gd name="connsiteX13" fmla="*/ 233917 w 949146"/>
                  <a:gd name="connsiteY13" fmla="*/ 318977 h 723014"/>
                  <a:gd name="connsiteX14" fmla="*/ 85061 w 949146"/>
                  <a:gd name="connsiteY14" fmla="*/ 435935 h 723014"/>
                  <a:gd name="connsiteX15" fmla="*/ 74428 w 949146"/>
                  <a:gd name="connsiteY15" fmla="*/ 478465 h 723014"/>
                  <a:gd name="connsiteX16" fmla="*/ 31898 w 949146"/>
                  <a:gd name="connsiteY16" fmla="*/ 489098 h 723014"/>
                  <a:gd name="connsiteX17" fmla="*/ 10633 w 949146"/>
                  <a:gd name="connsiteY17" fmla="*/ 552893 h 723014"/>
                  <a:gd name="connsiteX18" fmla="*/ 0 w 949146"/>
                  <a:gd name="connsiteY18" fmla="*/ 584791 h 723014"/>
                  <a:gd name="connsiteX19" fmla="*/ 10633 w 949146"/>
                  <a:gd name="connsiteY19" fmla="*/ 680484 h 723014"/>
                  <a:gd name="connsiteX20" fmla="*/ 21265 w 949146"/>
                  <a:gd name="connsiteY20" fmla="*/ 712381 h 723014"/>
                  <a:gd name="connsiteX21" fmla="*/ 53163 w 949146"/>
                  <a:gd name="connsiteY21" fmla="*/ 723014 h 723014"/>
                  <a:gd name="connsiteX22" fmla="*/ 116958 w 949146"/>
                  <a:gd name="connsiteY22" fmla="*/ 691116 h 723014"/>
                  <a:gd name="connsiteX23" fmla="*/ 172247 w 949146"/>
                  <a:gd name="connsiteY23" fmla="*/ 659219 h 723014"/>
                  <a:gd name="connsiteX24" fmla="*/ 106325 w 949146"/>
                  <a:gd name="connsiteY24" fmla="*/ 606055 h 723014"/>
                  <a:gd name="connsiteX25" fmla="*/ 42530 w 949146"/>
                  <a:gd name="connsiteY25" fmla="*/ 574158 h 723014"/>
                  <a:gd name="connsiteX26" fmla="*/ 53163 w 949146"/>
                  <a:gd name="connsiteY26" fmla="*/ 520995 h 723014"/>
                  <a:gd name="connsiteX27" fmla="*/ 85061 w 949146"/>
                  <a:gd name="connsiteY27" fmla="*/ 531628 h 723014"/>
                  <a:gd name="connsiteX28" fmla="*/ 106326 w 949146"/>
                  <a:gd name="connsiteY28" fmla="*/ 563526 h 723014"/>
                  <a:gd name="connsiteX29" fmla="*/ 159488 w 949146"/>
                  <a:gd name="connsiteY29" fmla="*/ 563526 h 723014"/>
                  <a:gd name="connsiteX30" fmla="*/ 159489 w 949146"/>
                  <a:gd name="connsiteY30" fmla="*/ 563526 h 723014"/>
                  <a:gd name="connsiteX31" fmla="*/ 191386 w 949146"/>
                  <a:gd name="connsiteY31" fmla="*/ 552893 h 723014"/>
                  <a:gd name="connsiteX32" fmla="*/ 223284 w 949146"/>
                  <a:gd name="connsiteY32" fmla="*/ 531628 h 723014"/>
                  <a:gd name="connsiteX33" fmla="*/ 308344 w 949146"/>
                  <a:gd name="connsiteY33" fmla="*/ 542260 h 723014"/>
                  <a:gd name="connsiteX34" fmla="*/ 329610 w 949146"/>
                  <a:gd name="connsiteY34" fmla="*/ 563526 h 723014"/>
                  <a:gd name="connsiteX35" fmla="*/ 393405 w 949146"/>
                  <a:gd name="connsiteY35" fmla="*/ 584791 h 723014"/>
                  <a:gd name="connsiteX36" fmla="*/ 425303 w 949146"/>
                  <a:gd name="connsiteY36" fmla="*/ 606056 h 723014"/>
                  <a:gd name="connsiteX37" fmla="*/ 489098 w 949146"/>
                  <a:gd name="connsiteY37" fmla="*/ 627321 h 723014"/>
                  <a:gd name="connsiteX38" fmla="*/ 520996 w 949146"/>
                  <a:gd name="connsiteY38" fmla="*/ 637953 h 723014"/>
                  <a:gd name="connsiteX39" fmla="*/ 552893 w 949146"/>
                  <a:gd name="connsiteY39" fmla="*/ 627321 h 723014"/>
                  <a:gd name="connsiteX40" fmla="*/ 582664 w 949146"/>
                  <a:gd name="connsiteY40" fmla="*/ 563526 h 723014"/>
                  <a:gd name="connsiteX41" fmla="*/ 623068 w 949146"/>
                  <a:gd name="connsiteY41" fmla="*/ 525248 h 723014"/>
                  <a:gd name="connsiteX42" fmla="*/ 663471 w 949146"/>
                  <a:gd name="connsiteY42" fmla="*/ 486971 h 723014"/>
                  <a:gd name="connsiteX43" fmla="*/ 808075 w 949146"/>
                  <a:gd name="connsiteY43" fmla="*/ 457200 h 723014"/>
                  <a:gd name="connsiteX44" fmla="*/ 839972 w 949146"/>
                  <a:gd name="connsiteY44" fmla="*/ 435935 h 723014"/>
                  <a:gd name="connsiteX45" fmla="*/ 861237 w 949146"/>
                  <a:gd name="connsiteY45" fmla="*/ 404037 h 723014"/>
                  <a:gd name="connsiteX46" fmla="*/ 893135 w 949146"/>
                  <a:gd name="connsiteY46" fmla="*/ 393405 h 723014"/>
                  <a:gd name="connsiteX47" fmla="*/ 946298 w 949146"/>
                  <a:gd name="connsiteY47" fmla="*/ 404037 h 723014"/>
                  <a:gd name="connsiteX48" fmla="*/ 903768 w 949146"/>
                  <a:gd name="connsiteY48" fmla="*/ 393405 h 723014"/>
                  <a:gd name="connsiteX49" fmla="*/ 878249 w 949146"/>
                  <a:gd name="connsiteY49" fmla="*/ 342367 h 723014"/>
                  <a:gd name="connsiteX50" fmla="*/ 839972 w 949146"/>
                  <a:gd name="connsiteY50" fmla="*/ 244549 h 723014"/>
                  <a:gd name="connsiteX51" fmla="*/ 861237 w 949146"/>
                  <a:gd name="connsiteY51" fmla="*/ 223284 h 723014"/>
                  <a:gd name="connsiteX0" fmla="*/ 861237 w 957334"/>
                  <a:gd name="connsiteY0" fmla="*/ 223284 h 723014"/>
                  <a:gd name="connsiteX1" fmla="*/ 808075 w 957334"/>
                  <a:gd name="connsiteY1" fmla="*/ 244549 h 723014"/>
                  <a:gd name="connsiteX2" fmla="*/ 627321 w 957334"/>
                  <a:gd name="connsiteY2" fmla="*/ 244549 h 723014"/>
                  <a:gd name="connsiteX3" fmla="*/ 563527 w 957334"/>
                  <a:gd name="connsiteY3" fmla="*/ 202018 h 723014"/>
                  <a:gd name="connsiteX4" fmla="*/ 531628 w 957334"/>
                  <a:gd name="connsiteY4" fmla="*/ 180753 h 723014"/>
                  <a:gd name="connsiteX5" fmla="*/ 467833 w 957334"/>
                  <a:gd name="connsiteY5" fmla="*/ 138223 h 723014"/>
                  <a:gd name="connsiteX6" fmla="*/ 446568 w 957334"/>
                  <a:gd name="connsiteY6" fmla="*/ 106326 h 723014"/>
                  <a:gd name="connsiteX7" fmla="*/ 404037 w 957334"/>
                  <a:gd name="connsiteY7" fmla="*/ 63795 h 723014"/>
                  <a:gd name="connsiteX8" fmla="*/ 382772 w 957334"/>
                  <a:gd name="connsiteY8" fmla="*/ 31898 h 723014"/>
                  <a:gd name="connsiteX9" fmla="*/ 350875 w 957334"/>
                  <a:gd name="connsiteY9" fmla="*/ 21265 h 723014"/>
                  <a:gd name="connsiteX10" fmla="*/ 318977 w 957334"/>
                  <a:gd name="connsiteY10" fmla="*/ 0 h 723014"/>
                  <a:gd name="connsiteX11" fmla="*/ 297712 w 957334"/>
                  <a:gd name="connsiteY11" fmla="*/ 74428 h 723014"/>
                  <a:gd name="connsiteX12" fmla="*/ 255182 w 957334"/>
                  <a:gd name="connsiteY12" fmla="*/ 287079 h 723014"/>
                  <a:gd name="connsiteX13" fmla="*/ 233917 w 957334"/>
                  <a:gd name="connsiteY13" fmla="*/ 318977 h 723014"/>
                  <a:gd name="connsiteX14" fmla="*/ 85061 w 957334"/>
                  <a:gd name="connsiteY14" fmla="*/ 435935 h 723014"/>
                  <a:gd name="connsiteX15" fmla="*/ 74428 w 957334"/>
                  <a:gd name="connsiteY15" fmla="*/ 478465 h 723014"/>
                  <a:gd name="connsiteX16" fmla="*/ 31898 w 957334"/>
                  <a:gd name="connsiteY16" fmla="*/ 489098 h 723014"/>
                  <a:gd name="connsiteX17" fmla="*/ 10633 w 957334"/>
                  <a:gd name="connsiteY17" fmla="*/ 552893 h 723014"/>
                  <a:gd name="connsiteX18" fmla="*/ 0 w 957334"/>
                  <a:gd name="connsiteY18" fmla="*/ 584791 h 723014"/>
                  <a:gd name="connsiteX19" fmla="*/ 10633 w 957334"/>
                  <a:gd name="connsiteY19" fmla="*/ 680484 h 723014"/>
                  <a:gd name="connsiteX20" fmla="*/ 21265 w 957334"/>
                  <a:gd name="connsiteY20" fmla="*/ 712381 h 723014"/>
                  <a:gd name="connsiteX21" fmla="*/ 53163 w 957334"/>
                  <a:gd name="connsiteY21" fmla="*/ 723014 h 723014"/>
                  <a:gd name="connsiteX22" fmla="*/ 116958 w 957334"/>
                  <a:gd name="connsiteY22" fmla="*/ 691116 h 723014"/>
                  <a:gd name="connsiteX23" fmla="*/ 172247 w 957334"/>
                  <a:gd name="connsiteY23" fmla="*/ 659219 h 723014"/>
                  <a:gd name="connsiteX24" fmla="*/ 106325 w 957334"/>
                  <a:gd name="connsiteY24" fmla="*/ 606055 h 723014"/>
                  <a:gd name="connsiteX25" fmla="*/ 42530 w 957334"/>
                  <a:gd name="connsiteY25" fmla="*/ 574158 h 723014"/>
                  <a:gd name="connsiteX26" fmla="*/ 53163 w 957334"/>
                  <a:gd name="connsiteY26" fmla="*/ 520995 h 723014"/>
                  <a:gd name="connsiteX27" fmla="*/ 85061 w 957334"/>
                  <a:gd name="connsiteY27" fmla="*/ 531628 h 723014"/>
                  <a:gd name="connsiteX28" fmla="*/ 106326 w 957334"/>
                  <a:gd name="connsiteY28" fmla="*/ 563526 h 723014"/>
                  <a:gd name="connsiteX29" fmla="*/ 159488 w 957334"/>
                  <a:gd name="connsiteY29" fmla="*/ 563526 h 723014"/>
                  <a:gd name="connsiteX30" fmla="*/ 159489 w 957334"/>
                  <a:gd name="connsiteY30" fmla="*/ 563526 h 723014"/>
                  <a:gd name="connsiteX31" fmla="*/ 191386 w 957334"/>
                  <a:gd name="connsiteY31" fmla="*/ 552893 h 723014"/>
                  <a:gd name="connsiteX32" fmla="*/ 223284 w 957334"/>
                  <a:gd name="connsiteY32" fmla="*/ 531628 h 723014"/>
                  <a:gd name="connsiteX33" fmla="*/ 308344 w 957334"/>
                  <a:gd name="connsiteY33" fmla="*/ 542260 h 723014"/>
                  <a:gd name="connsiteX34" fmla="*/ 329610 w 957334"/>
                  <a:gd name="connsiteY34" fmla="*/ 563526 h 723014"/>
                  <a:gd name="connsiteX35" fmla="*/ 393405 w 957334"/>
                  <a:gd name="connsiteY35" fmla="*/ 584791 h 723014"/>
                  <a:gd name="connsiteX36" fmla="*/ 425303 w 957334"/>
                  <a:gd name="connsiteY36" fmla="*/ 606056 h 723014"/>
                  <a:gd name="connsiteX37" fmla="*/ 489098 w 957334"/>
                  <a:gd name="connsiteY37" fmla="*/ 627321 h 723014"/>
                  <a:gd name="connsiteX38" fmla="*/ 520996 w 957334"/>
                  <a:gd name="connsiteY38" fmla="*/ 637953 h 723014"/>
                  <a:gd name="connsiteX39" fmla="*/ 552893 w 957334"/>
                  <a:gd name="connsiteY39" fmla="*/ 627321 h 723014"/>
                  <a:gd name="connsiteX40" fmla="*/ 582664 w 957334"/>
                  <a:gd name="connsiteY40" fmla="*/ 563526 h 723014"/>
                  <a:gd name="connsiteX41" fmla="*/ 623068 w 957334"/>
                  <a:gd name="connsiteY41" fmla="*/ 525248 h 723014"/>
                  <a:gd name="connsiteX42" fmla="*/ 663471 w 957334"/>
                  <a:gd name="connsiteY42" fmla="*/ 486971 h 723014"/>
                  <a:gd name="connsiteX43" fmla="*/ 808075 w 957334"/>
                  <a:gd name="connsiteY43" fmla="*/ 457200 h 723014"/>
                  <a:gd name="connsiteX44" fmla="*/ 839972 w 957334"/>
                  <a:gd name="connsiteY44" fmla="*/ 435935 h 723014"/>
                  <a:gd name="connsiteX45" fmla="*/ 861237 w 957334"/>
                  <a:gd name="connsiteY45" fmla="*/ 404037 h 723014"/>
                  <a:gd name="connsiteX46" fmla="*/ 893135 w 957334"/>
                  <a:gd name="connsiteY46" fmla="*/ 393405 h 723014"/>
                  <a:gd name="connsiteX47" fmla="*/ 954804 w 957334"/>
                  <a:gd name="connsiteY47" fmla="*/ 370013 h 723014"/>
                  <a:gd name="connsiteX48" fmla="*/ 903768 w 957334"/>
                  <a:gd name="connsiteY48" fmla="*/ 393405 h 723014"/>
                  <a:gd name="connsiteX49" fmla="*/ 878249 w 957334"/>
                  <a:gd name="connsiteY49" fmla="*/ 342367 h 723014"/>
                  <a:gd name="connsiteX50" fmla="*/ 839972 w 957334"/>
                  <a:gd name="connsiteY50" fmla="*/ 244549 h 723014"/>
                  <a:gd name="connsiteX51" fmla="*/ 861237 w 957334"/>
                  <a:gd name="connsiteY51" fmla="*/ 223284 h 723014"/>
                  <a:gd name="connsiteX0" fmla="*/ 861237 w 957334"/>
                  <a:gd name="connsiteY0" fmla="*/ 223284 h 723014"/>
                  <a:gd name="connsiteX1" fmla="*/ 808075 w 957334"/>
                  <a:gd name="connsiteY1" fmla="*/ 244549 h 723014"/>
                  <a:gd name="connsiteX2" fmla="*/ 627321 w 957334"/>
                  <a:gd name="connsiteY2" fmla="*/ 244549 h 723014"/>
                  <a:gd name="connsiteX3" fmla="*/ 563527 w 957334"/>
                  <a:gd name="connsiteY3" fmla="*/ 202018 h 723014"/>
                  <a:gd name="connsiteX4" fmla="*/ 531628 w 957334"/>
                  <a:gd name="connsiteY4" fmla="*/ 180753 h 723014"/>
                  <a:gd name="connsiteX5" fmla="*/ 467833 w 957334"/>
                  <a:gd name="connsiteY5" fmla="*/ 138223 h 723014"/>
                  <a:gd name="connsiteX6" fmla="*/ 446568 w 957334"/>
                  <a:gd name="connsiteY6" fmla="*/ 106326 h 723014"/>
                  <a:gd name="connsiteX7" fmla="*/ 404037 w 957334"/>
                  <a:gd name="connsiteY7" fmla="*/ 63795 h 723014"/>
                  <a:gd name="connsiteX8" fmla="*/ 382772 w 957334"/>
                  <a:gd name="connsiteY8" fmla="*/ 31898 h 723014"/>
                  <a:gd name="connsiteX9" fmla="*/ 350875 w 957334"/>
                  <a:gd name="connsiteY9" fmla="*/ 21265 h 723014"/>
                  <a:gd name="connsiteX10" fmla="*/ 318977 w 957334"/>
                  <a:gd name="connsiteY10" fmla="*/ 0 h 723014"/>
                  <a:gd name="connsiteX11" fmla="*/ 297712 w 957334"/>
                  <a:gd name="connsiteY11" fmla="*/ 74428 h 723014"/>
                  <a:gd name="connsiteX12" fmla="*/ 255182 w 957334"/>
                  <a:gd name="connsiteY12" fmla="*/ 287079 h 723014"/>
                  <a:gd name="connsiteX13" fmla="*/ 233917 w 957334"/>
                  <a:gd name="connsiteY13" fmla="*/ 318977 h 723014"/>
                  <a:gd name="connsiteX14" fmla="*/ 85061 w 957334"/>
                  <a:gd name="connsiteY14" fmla="*/ 435935 h 723014"/>
                  <a:gd name="connsiteX15" fmla="*/ 74428 w 957334"/>
                  <a:gd name="connsiteY15" fmla="*/ 478465 h 723014"/>
                  <a:gd name="connsiteX16" fmla="*/ 31898 w 957334"/>
                  <a:gd name="connsiteY16" fmla="*/ 489098 h 723014"/>
                  <a:gd name="connsiteX17" fmla="*/ 10633 w 957334"/>
                  <a:gd name="connsiteY17" fmla="*/ 552893 h 723014"/>
                  <a:gd name="connsiteX18" fmla="*/ 0 w 957334"/>
                  <a:gd name="connsiteY18" fmla="*/ 584791 h 723014"/>
                  <a:gd name="connsiteX19" fmla="*/ 10633 w 957334"/>
                  <a:gd name="connsiteY19" fmla="*/ 680484 h 723014"/>
                  <a:gd name="connsiteX20" fmla="*/ 21265 w 957334"/>
                  <a:gd name="connsiteY20" fmla="*/ 712381 h 723014"/>
                  <a:gd name="connsiteX21" fmla="*/ 53163 w 957334"/>
                  <a:gd name="connsiteY21" fmla="*/ 723014 h 723014"/>
                  <a:gd name="connsiteX22" fmla="*/ 116958 w 957334"/>
                  <a:gd name="connsiteY22" fmla="*/ 691116 h 723014"/>
                  <a:gd name="connsiteX23" fmla="*/ 172247 w 957334"/>
                  <a:gd name="connsiteY23" fmla="*/ 659219 h 723014"/>
                  <a:gd name="connsiteX24" fmla="*/ 106325 w 957334"/>
                  <a:gd name="connsiteY24" fmla="*/ 606055 h 723014"/>
                  <a:gd name="connsiteX25" fmla="*/ 42530 w 957334"/>
                  <a:gd name="connsiteY25" fmla="*/ 574158 h 723014"/>
                  <a:gd name="connsiteX26" fmla="*/ 53163 w 957334"/>
                  <a:gd name="connsiteY26" fmla="*/ 520995 h 723014"/>
                  <a:gd name="connsiteX27" fmla="*/ 85061 w 957334"/>
                  <a:gd name="connsiteY27" fmla="*/ 531628 h 723014"/>
                  <a:gd name="connsiteX28" fmla="*/ 159488 w 957334"/>
                  <a:gd name="connsiteY28" fmla="*/ 563526 h 723014"/>
                  <a:gd name="connsiteX29" fmla="*/ 159489 w 957334"/>
                  <a:gd name="connsiteY29" fmla="*/ 563526 h 723014"/>
                  <a:gd name="connsiteX30" fmla="*/ 191386 w 957334"/>
                  <a:gd name="connsiteY30" fmla="*/ 552893 h 723014"/>
                  <a:gd name="connsiteX31" fmla="*/ 223284 w 957334"/>
                  <a:gd name="connsiteY31" fmla="*/ 531628 h 723014"/>
                  <a:gd name="connsiteX32" fmla="*/ 308344 w 957334"/>
                  <a:gd name="connsiteY32" fmla="*/ 542260 h 723014"/>
                  <a:gd name="connsiteX33" fmla="*/ 329610 w 957334"/>
                  <a:gd name="connsiteY33" fmla="*/ 563526 h 723014"/>
                  <a:gd name="connsiteX34" fmla="*/ 393405 w 957334"/>
                  <a:gd name="connsiteY34" fmla="*/ 584791 h 723014"/>
                  <a:gd name="connsiteX35" fmla="*/ 425303 w 957334"/>
                  <a:gd name="connsiteY35" fmla="*/ 606056 h 723014"/>
                  <a:gd name="connsiteX36" fmla="*/ 489098 w 957334"/>
                  <a:gd name="connsiteY36" fmla="*/ 627321 h 723014"/>
                  <a:gd name="connsiteX37" fmla="*/ 520996 w 957334"/>
                  <a:gd name="connsiteY37" fmla="*/ 637953 h 723014"/>
                  <a:gd name="connsiteX38" fmla="*/ 552893 w 957334"/>
                  <a:gd name="connsiteY38" fmla="*/ 627321 h 723014"/>
                  <a:gd name="connsiteX39" fmla="*/ 582664 w 957334"/>
                  <a:gd name="connsiteY39" fmla="*/ 563526 h 723014"/>
                  <a:gd name="connsiteX40" fmla="*/ 623068 w 957334"/>
                  <a:gd name="connsiteY40" fmla="*/ 525248 h 723014"/>
                  <a:gd name="connsiteX41" fmla="*/ 663471 w 957334"/>
                  <a:gd name="connsiteY41" fmla="*/ 486971 h 723014"/>
                  <a:gd name="connsiteX42" fmla="*/ 808075 w 957334"/>
                  <a:gd name="connsiteY42" fmla="*/ 457200 h 723014"/>
                  <a:gd name="connsiteX43" fmla="*/ 839972 w 957334"/>
                  <a:gd name="connsiteY43" fmla="*/ 435935 h 723014"/>
                  <a:gd name="connsiteX44" fmla="*/ 861237 w 957334"/>
                  <a:gd name="connsiteY44" fmla="*/ 404037 h 723014"/>
                  <a:gd name="connsiteX45" fmla="*/ 893135 w 957334"/>
                  <a:gd name="connsiteY45" fmla="*/ 393405 h 723014"/>
                  <a:gd name="connsiteX46" fmla="*/ 954804 w 957334"/>
                  <a:gd name="connsiteY46" fmla="*/ 370013 h 723014"/>
                  <a:gd name="connsiteX47" fmla="*/ 903768 w 957334"/>
                  <a:gd name="connsiteY47" fmla="*/ 393405 h 723014"/>
                  <a:gd name="connsiteX48" fmla="*/ 878249 w 957334"/>
                  <a:gd name="connsiteY48" fmla="*/ 342367 h 723014"/>
                  <a:gd name="connsiteX49" fmla="*/ 839972 w 957334"/>
                  <a:gd name="connsiteY49" fmla="*/ 244549 h 723014"/>
                  <a:gd name="connsiteX50" fmla="*/ 861237 w 957334"/>
                  <a:gd name="connsiteY50" fmla="*/ 223284 h 723014"/>
                  <a:gd name="connsiteX0" fmla="*/ 861237 w 957334"/>
                  <a:gd name="connsiteY0" fmla="*/ 223284 h 723014"/>
                  <a:gd name="connsiteX1" fmla="*/ 808075 w 957334"/>
                  <a:gd name="connsiteY1" fmla="*/ 244549 h 723014"/>
                  <a:gd name="connsiteX2" fmla="*/ 627321 w 957334"/>
                  <a:gd name="connsiteY2" fmla="*/ 244549 h 723014"/>
                  <a:gd name="connsiteX3" fmla="*/ 563527 w 957334"/>
                  <a:gd name="connsiteY3" fmla="*/ 202018 h 723014"/>
                  <a:gd name="connsiteX4" fmla="*/ 531628 w 957334"/>
                  <a:gd name="connsiteY4" fmla="*/ 180753 h 723014"/>
                  <a:gd name="connsiteX5" fmla="*/ 467833 w 957334"/>
                  <a:gd name="connsiteY5" fmla="*/ 138223 h 723014"/>
                  <a:gd name="connsiteX6" fmla="*/ 446568 w 957334"/>
                  <a:gd name="connsiteY6" fmla="*/ 106326 h 723014"/>
                  <a:gd name="connsiteX7" fmla="*/ 404037 w 957334"/>
                  <a:gd name="connsiteY7" fmla="*/ 63795 h 723014"/>
                  <a:gd name="connsiteX8" fmla="*/ 382772 w 957334"/>
                  <a:gd name="connsiteY8" fmla="*/ 31898 h 723014"/>
                  <a:gd name="connsiteX9" fmla="*/ 350875 w 957334"/>
                  <a:gd name="connsiteY9" fmla="*/ 21265 h 723014"/>
                  <a:gd name="connsiteX10" fmla="*/ 318977 w 957334"/>
                  <a:gd name="connsiteY10" fmla="*/ 0 h 723014"/>
                  <a:gd name="connsiteX11" fmla="*/ 297712 w 957334"/>
                  <a:gd name="connsiteY11" fmla="*/ 74428 h 723014"/>
                  <a:gd name="connsiteX12" fmla="*/ 255182 w 957334"/>
                  <a:gd name="connsiteY12" fmla="*/ 287079 h 723014"/>
                  <a:gd name="connsiteX13" fmla="*/ 233917 w 957334"/>
                  <a:gd name="connsiteY13" fmla="*/ 318977 h 723014"/>
                  <a:gd name="connsiteX14" fmla="*/ 85061 w 957334"/>
                  <a:gd name="connsiteY14" fmla="*/ 435935 h 723014"/>
                  <a:gd name="connsiteX15" fmla="*/ 74428 w 957334"/>
                  <a:gd name="connsiteY15" fmla="*/ 478465 h 723014"/>
                  <a:gd name="connsiteX16" fmla="*/ 31898 w 957334"/>
                  <a:gd name="connsiteY16" fmla="*/ 489098 h 723014"/>
                  <a:gd name="connsiteX17" fmla="*/ 10633 w 957334"/>
                  <a:gd name="connsiteY17" fmla="*/ 552893 h 723014"/>
                  <a:gd name="connsiteX18" fmla="*/ 0 w 957334"/>
                  <a:gd name="connsiteY18" fmla="*/ 584791 h 723014"/>
                  <a:gd name="connsiteX19" fmla="*/ 10633 w 957334"/>
                  <a:gd name="connsiteY19" fmla="*/ 680484 h 723014"/>
                  <a:gd name="connsiteX20" fmla="*/ 21265 w 957334"/>
                  <a:gd name="connsiteY20" fmla="*/ 712381 h 723014"/>
                  <a:gd name="connsiteX21" fmla="*/ 53163 w 957334"/>
                  <a:gd name="connsiteY21" fmla="*/ 723014 h 723014"/>
                  <a:gd name="connsiteX22" fmla="*/ 116958 w 957334"/>
                  <a:gd name="connsiteY22" fmla="*/ 691116 h 723014"/>
                  <a:gd name="connsiteX23" fmla="*/ 172247 w 957334"/>
                  <a:gd name="connsiteY23" fmla="*/ 659219 h 723014"/>
                  <a:gd name="connsiteX24" fmla="*/ 106325 w 957334"/>
                  <a:gd name="connsiteY24" fmla="*/ 606055 h 723014"/>
                  <a:gd name="connsiteX25" fmla="*/ 42530 w 957334"/>
                  <a:gd name="connsiteY25" fmla="*/ 574158 h 723014"/>
                  <a:gd name="connsiteX26" fmla="*/ 53163 w 957334"/>
                  <a:gd name="connsiteY26" fmla="*/ 520995 h 723014"/>
                  <a:gd name="connsiteX27" fmla="*/ 159488 w 957334"/>
                  <a:gd name="connsiteY27" fmla="*/ 563526 h 723014"/>
                  <a:gd name="connsiteX28" fmla="*/ 159489 w 957334"/>
                  <a:gd name="connsiteY28" fmla="*/ 563526 h 723014"/>
                  <a:gd name="connsiteX29" fmla="*/ 191386 w 957334"/>
                  <a:gd name="connsiteY29" fmla="*/ 552893 h 723014"/>
                  <a:gd name="connsiteX30" fmla="*/ 223284 w 957334"/>
                  <a:gd name="connsiteY30" fmla="*/ 531628 h 723014"/>
                  <a:gd name="connsiteX31" fmla="*/ 308344 w 957334"/>
                  <a:gd name="connsiteY31" fmla="*/ 542260 h 723014"/>
                  <a:gd name="connsiteX32" fmla="*/ 329610 w 957334"/>
                  <a:gd name="connsiteY32" fmla="*/ 563526 h 723014"/>
                  <a:gd name="connsiteX33" fmla="*/ 393405 w 957334"/>
                  <a:gd name="connsiteY33" fmla="*/ 584791 h 723014"/>
                  <a:gd name="connsiteX34" fmla="*/ 425303 w 957334"/>
                  <a:gd name="connsiteY34" fmla="*/ 606056 h 723014"/>
                  <a:gd name="connsiteX35" fmla="*/ 489098 w 957334"/>
                  <a:gd name="connsiteY35" fmla="*/ 627321 h 723014"/>
                  <a:gd name="connsiteX36" fmla="*/ 520996 w 957334"/>
                  <a:gd name="connsiteY36" fmla="*/ 637953 h 723014"/>
                  <a:gd name="connsiteX37" fmla="*/ 552893 w 957334"/>
                  <a:gd name="connsiteY37" fmla="*/ 627321 h 723014"/>
                  <a:gd name="connsiteX38" fmla="*/ 582664 w 957334"/>
                  <a:gd name="connsiteY38" fmla="*/ 563526 h 723014"/>
                  <a:gd name="connsiteX39" fmla="*/ 623068 w 957334"/>
                  <a:gd name="connsiteY39" fmla="*/ 525248 h 723014"/>
                  <a:gd name="connsiteX40" fmla="*/ 663471 w 957334"/>
                  <a:gd name="connsiteY40" fmla="*/ 486971 h 723014"/>
                  <a:gd name="connsiteX41" fmla="*/ 808075 w 957334"/>
                  <a:gd name="connsiteY41" fmla="*/ 457200 h 723014"/>
                  <a:gd name="connsiteX42" fmla="*/ 839972 w 957334"/>
                  <a:gd name="connsiteY42" fmla="*/ 435935 h 723014"/>
                  <a:gd name="connsiteX43" fmla="*/ 861237 w 957334"/>
                  <a:gd name="connsiteY43" fmla="*/ 404037 h 723014"/>
                  <a:gd name="connsiteX44" fmla="*/ 893135 w 957334"/>
                  <a:gd name="connsiteY44" fmla="*/ 393405 h 723014"/>
                  <a:gd name="connsiteX45" fmla="*/ 954804 w 957334"/>
                  <a:gd name="connsiteY45" fmla="*/ 370013 h 723014"/>
                  <a:gd name="connsiteX46" fmla="*/ 903768 w 957334"/>
                  <a:gd name="connsiteY46" fmla="*/ 393405 h 723014"/>
                  <a:gd name="connsiteX47" fmla="*/ 878249 w 957334"/>
                  <a:gd name="connsiteY47" fmla="*/ 342367 h 723014"/>
                  <a:gd name="connsiteX48" fmla="*/ 839972 w 957334"/>
                  <a:gd name="connsiteY48" fmla="*/ 244549 h 723014"/>
                  <a:gd name="connsiteX49" fmla="*/ 861237 w 957334"/>
                  <a:gd name="connsiteY49" fmla="*/ 223284 h 723014"/>
                  <a:gd name="connsiteX0" fmla="*/ 861237 w 957334"/>
                  <a:gd name="connsiteY0" fmla="*/ 223284 h 723014"/>
                  <a:gd name="connsiteX1" fmla="*/ 808075 w 957334"/>
                  <a:gd name="connsiteY1" fmla="*/ 244549 h 723014"/>
                  <a:gd name="connsiteX2" fmla="*/ 627321 w 957334"/>
                  <a:gd name="connsiteY2" fmla="*/ 244549 h 723014"/>
                  <a:gd name="connsiteX3" fmla="*/ 563527 w 957334"/>
                  <a:gd name="connsiteY3" fmla="*/ 202018 h 723014"/>
                  <a:gd name="connsiteX4" fmla="*/ 531628 w 957334"/>
                  <a:gd name="connsiteY4" fmla="*/ 180753 h 723014"/>
                  <a:gd name="connsiteX5" fmla="*/ 467833 w 957334"/>
                  <a:gd name="connsiteY5" fmla="*/ 138223 h 723014"/>
                  <a:gd name="connsiteX6" fmla="*/ 446568 w 957334"/>
                  <a:gd name="connsiteY6" fmla="*/ 106326 h 723014"/>
                  <a:gd name="connsiteX7" fmla="*/ 404037 w 957334"/>
                  <a:gd name="connsiteY7" fmla="*/ 63795 h 723014"/>
                  <a:gd name="connsiteX8" fmla="*/ 382772 w 957334"/>
                  <a:gd name="connsiteY8" fmla="*/ 31898 h 723014"/>
                  <a:gd name="connsiteX9" fmla="*/ 350875 w 957334"/>
                  <a:gd name="connsiteY9" fmla="*/ 21265 h 723014"/>
                  <a:gd name="connsiteX10" fmla="*/ 318977 w 957334"/>
                  <a:gd name="connsiteY10" fmla="*/ 0 h 723014"/>
                  <a:gd name="connsiteX11" fmla="*/ 297712 w 957334"/>
                  <a:gd name="connsiteY11" fmla="*/ 74428 h 723014"/>
                  <a:gd name="connsiteX12" fmla="*/ 255182 w 957334"/>
                  <a:gd name="connsiteY12" fmla="*/ 287079 h 723014"/>
                  <a:gd name="connsiteX13" fmla="*/ 233917 w 957334"/>
                  <a:gd name="connsiteY13" fmla="*/ 318977 h 723014"/>
                  <a:gd name="connsiteX14" fmla="*/ 85061 w 957334"/>
                  <a:gd name="connsiteY14" fmla="*/ 435935 h 723014"/>
                  <a:gd name="connsiteX15" fmla="*/ 74428 w 957334"/>
                  <a:gd name="connsiteY15" fmla="*/ 478465 h 723014"/>
                  <a:gd name="connsiteX16" fmla="*/ 31898 w 957334"/>
                  <a:gd name="connsiteY16" fmla="*/ 489098 h 723014"/>
                  <a:gd name="connsiteX17" fmla="*/ 10633 w 957334"/>
                  <a:gd name="connsiteY17" fmla="*/ 552893 h 723014"/>
                  <a:gd name="connsiteX18" fmla="*/ 0 w 957334"/>
                  <a:gd name="connsiteY18" fmla="*/ 584791 h 723014"/>
                  <a:gd name="connsiteX19" fmla="*/ 10633 w 957334"/>
                  <a:gd name="connsiteY19" fmla="*/ 680484 h 723014"/>
                  <a:gd name="connsiteX20" fmla="*/ 21265 w 957334"/>
                  <a:gd name="connsiteY20" fmla="*/ 712381 h 723014"/>
                  <a:gd name="connsiteX21" fmla="*/ 53163 w 957334"/>
                  <a:gd name="connsiteY21" fmla="*/ 723014 h 723014"/>
                  <a:gd name="connsiteX22" fmla="*/ 116958 w 957334"/>
                  <a:gd name="connsiteY22" fmla="*/ 691116 h 723014"/>
                  <a:gd name="connsiteX23" fmla="*/ 172247 w 957334"/>
                  <a:gd name="connsiteY23" fmla="*/ 659219 h 723014"/>
                  <a:gd name="connsiteX24" fmla="*/ 106325 w 957334"/>
                  <a:gd name="connsiteY24" fmla="*/ 606055 h 723014"/>
                  <a:gd name="connsiteX25" fmla="*/ 53163 w 957334"/>
                  <a:gd name="connsiteY25" fmla="*/ 520995 h 723014"/>
                  <a:gd name="connsiteX26" fmla="*/ 159488 w 957334"/>
                  <a:gd name="connsiteY26" fmla="*/ 563526 h 723014"/>
                  <a:gd name="connsiteX27" fmla="*/ 159489 w 957334"/>
                  <a:gd name="connsiteY27" fmla="*/ 563526 h 723014"/>
                  <a:gd name="connsiteX28" fmla="*/ 191386 w 957334"/>
                  <a:gd name="connsiteY28" fmla="*/ 552893 h 723014"/>
                  <a:gd name="connsiteX29" fmla="*/ 223284 w 957334"/>
                  <a:gd name="connsiteY29" fmla="*/ 531628 h 723014"/>
                  <a:gd name="connsiteX30" fmla="*/ 308344 w 957334"/>
                  <a:gd name="connsiteY30" fmla="*/ 542260 h 723014"/>
                  <a:gd name="connsiteX31" fmla="*/ 329610 w 957334"/>
                  <a:gd name="connsiteY31" fmla="*/ 563526 h 723014"/>
                  <a:gd name="connsiteX32" fmla="*/ 393405 w 957334"/>
                  <a:gd name="connsiteY32" fmla="*/ 584791 h 723014"/>
                  <a:gd name="connsiteX33" fmla="*/ 425303 w 957334"/>
                  <a:gd name="connsiteY33" fmla="*/ 606056 h 723014"/>
                  <a:gd name="connsiteX34" fmla="*/ 489098 w 957334"/>
                  <a:gd name="connsiteY34" fmla="*/ 627321 h 723014"/>
                  <a:gd name="connsiteX35" fmla="*/ 520996 w 957334"/>
                  <a:gd name="connsiteY35" fmla="*/ 637953 h 723014"/>
                  <a:gd name="connsiteX36" fmla="*/ 552893 w 957334"/>
                  <a:gd name="connsiteY36" fmla="*/ 627321 h 723014"/>
                  <a:gd name="connsiteX37" fmla="*/ 582664 w 957334"/>
                  <a:gd name="connsiteY37" fmla="*/ 563526 h 723014"/>
                  <a:gd name="connsiteX38" fmla="*/ 623068 w 957334"/>
                  <a:gd name="connsiteY38" fmla="*/ 525248 h 723014"/>
                  <a:gd name="connsiteX39" fmla="*/ 663471 w 957334"/>
                  <a:gd name="connsiteY39" fmla="*/ 486971 h 723014"/>
                  <a:gd name="connsiteX40" fmla="*/ 808075 w 957334"/>
                  <a:gd name="connsiteY40" fmla="*/ 457200 h 723014"/>
                  <a:gd name="connsiteX41" fmla="*/ 839972 w 957334"/>
                  <a:gd name="connsiteY41" fmla="*/ 435935 h 723014"/>
                  <a:gd name="connsiteX42" fmla="*/ 861237 w 957334"/>
                  <a:gd name="connsiteY42" fmla="*/ 404037 h 723014"/>
                  <a:gd name="connsiteX43" fmla="*/ 893135 w 957334"/>
                  <a:gd name="connsiteY43" fmla="*/ 393405 h 723014"/>
                  <a:gd name="connsiteX44" fmla="*/ 954804 w 957334"/>
                  <a:gd name="connsiteY44" fmla="*/ 370013 h 723014"/>
                  <a:gd name="connsiteX45" fmla="*/ 903768 w 957334"/>
                  <a:gd name="connsiteY45" fmla="*/ 393405 h 723014"/>
                  <a:gd name="connsiteX46" fmla="*/ 878249 w 957334"/>
                  <a:gd name="connsiteY46" fmla="*/ 342367 h 723014"/>
                  <a:gd name="connsiteX47" fmla="*/ 839972 w 957334"/>
                  <a:gd name="connsiteY47" fmla="*/ 244549 h 723014"/>
                  <a:gd name="connsiteX48" fmla="*/ 861237 w 957334"/>
                  <a:gd name="connsiteY48" fmla="*/ 223284 h 723014"/>
                  <a:gd name="connsiteX0" fmla="*/ 861237 w 957334"/>
                  <a:gd name="connsiteY0" fmla="*/ 223284 h 723014"/>
                  <a:gd name="connsiteX1" fmla="*/ 808075 w 957334"/>
                  <a:gd name="connsiteY1" fmla="*/ 244549 h 723014"/>
                  <a:gd name="connsiteX2" fmla="*/ 627321 w 957334"/>
                  <a:gd name="connsiteY2" fmla="*/ 244549 h 723014"/>
                  <a:gd name="connsiteX3" fmla="*/ 563527 w 957334"/>
                  <a:gd name="connsiteY3" fmla="*/ 202018 h 723014"/>
                  <a:gd name="connsiteX4" fmla="*/ 531628 w 957334"/>
                  <a:gd name="connsiteY4" fmla="*/ 180753 h 723014"/>
                  <a:gd name="connsiteX5" fmla="*/ 467833 w 957334"/>
                  <a:gd name="connsiteY5" fmla="*/ 138223 h 723014"/>
                  <a:gd name="connsiteX6" fmla="*/ 446568 w 957334"/>
                  <a:gd name="connsiteY6" fmla="*/ 106326 h 723014"/>
                  <a:gd name="connsiteX7" fmla="*/ 404037 w 957334"/>
                  <a:gd name="connsiteY7" fmla="*/ 63795 h 723014"/>
                  <a:gd name="connsiteX8" fmla="*/ 382772 w 957334"/>
                  <a:gd name="connsiteY8" fmla="*/ 31898 h 723014"/>
                  <a:gd name="connsiteX9" fmla="*/ 350875 w 957334"/>
                  <a:gd name="connsiteY9" fmla="*/ 21265 h 723014"/>
                  <a:gd name="connsiteX10" fmla="*/ 318977 w 957334"/>
                  <a:gd name="connsiteY10" fmla="*/ 0 h 723014"/>
                  <a:gd name="connsiteX11" fmla="*/ 297712 w 957334"/>
                  <a:gd name="connsiteY11" fmla="*/ 74428 h 723014"/>
                  <a:gd name="connsiteX12" fmla="*/ 255182 w 957334"/>
                  <a:gd name="connsiteY12" fmla="*/ 287079 h 723014"/>
                  <a:gd name="connsiteX13" fmla="*/ 233917 w 957334"/>
                  <a:gd name="connsiteY13" fmla="*/ 318977 h 723014"/>
                  <a:gd name="connsiteX14" fmla="*/ 85061 w 957334"/>
                  <a:gd name="connsiteY14" fmla="*/ 435935 h 723014"/>
                  <a:gd name="connsiteX15" fmla="*/ 74428 w 957334"/>
                  <a:gd name="connsiteY15" fmla="*/ 478465 h 723014"/>
                  <a:gd name="connsiteX16" fmla="*/ 31898 w 957334"/>
                  <a:gd name="connsiteY16" fmla="*/ 489098 h 723014"/>
                  <a:gd name="connsiteX17" fmla="*/ 10633 w 957334"/>
                  <a:gd name="connsiteY17" fmla="*/ 552893 h 723014"/>
                  <a:gd name="connsiteX18" fmla="*/ 0 w 957334"/>
                  <a:gd name="connsiteY18" fmla="*/ 584791 h 723014"/>
                  <a:gd name="connsiteX19" fmla="*/ 10633 w 957334"/>
                  <a:gd name="connsiteY19" fmla="*/ 680484 h 723014"/>
                  <a:gd name="connsiteX20" fmla="*/ 21265 w 957334"/>
                  <a:gd name="connsiteY20" fmla="*/ 712381 h 723014"/>
                  <a:gd name="connsiteX21" fmla="*/ 53163 w 957334"/>
                  <a:gd name="connsiteY21" fmla="*/ 723014 h 723014"/>
                  <a:gd name="connsiteX22" fmla="*/ 116958 w 957334"/>
                  <a:gd name="connsiteY22" fmla="*/ 691116 h 723014"/>
                  <a:gd name="connsiteX23" fmla="*/ 172247 w 957334"/>
                  <a:gd name="connsiteY23" fmla="*/ 659219 h 723014"/>
                  <a:gd name="connsiteX24" fmla="*/ 106325 w 957334"/>
                  <a:gd name="connsiteY24" fmla="*/ 606055 h 723014"/>
                  <a:gd name="connsiteX25" fmla="*/ 87188 w 957334"/>
                  <a:gd name="connsiteY25" fmla="*/ 555019 h 723014"/>
                  <a:gd name="connsiteX26" fmla="*/ 159488 w 957334"/>
                  <a:gd name="connsiteY26" fmla="*/ 563526 h 723014"/>
                  <a:gd name="connsiteX27" fmla="*/ 159489 w 957334"/>
                  <a:gd name="connsiteY27" fmla="*/ 563526 h 723014"/>
                  <a:gd name="connsiteX28" fmla="*/ 191386 w 957334"/>
                  <a:gd name="connsiteY28" fmla="*/ 552893 h 723014"/>
                  <a:gd name="connsiteX29" fmla="*/ 223284 w 957334"/>
                  <a:gd name="connsiteY29" fmla="*/ 531628 h 723014"/>
                  <a:gd name="connsiteX30" fmla="*/ 308344 w 957334"/>
                  <a:gd name="connsiteY30" fmla="*/ 542260 h 723014"/>
                  <a:gd name="connsiteX31" fmla="*/ 329610 w 957334"/>
                  <a:gd name="connsiteY31" fmla="*/ 563526 h 723014"/>
                  <a:gd name="connsiteX32" fmla="*/ 393405 w 957334"/>
                  <a:gd name="connsiteY32" fmla="*/ 584791 h 723014"/>
                  <a:gd name="connsiteX33" fmla="*/ 425303 w 957334"/>
                  <a:gd name="connsiteY33" fmla="*/ 606056 h 723014"/>
                  <a:gd name="connsiteX34" fmla="*/ 489098 w 957334"/>
                  <a:gd name="connsiteY34" fmla="*/ 627321 h 723014"/>
                  <a:gd name="connsiteX35" fmla="*/ 520996 w 957334"/>
                  <a:gd name="connsiteY35" fmla="*/ 637953 h 723014"/>
                  <a:gd name="connsiteX36" fmla="*/ 552893 w 957334"/>
                  <a:gd name="connsiteY36" fmla="*/ 627321 h 723014"/>
                  <a:gd name="connsiteX37" fmla="*/ 582664 w 957334"/>
                  <a:gd name="connsiteY37" fmla="*/ 563526 h 723014"/>
                  <a:gd name="connsiteX38" fmla="*/ 623068 w 957334"/>
                  <a:gd name="connsiteY38" fmla="*/ 525248 h 723014"/>
                  <a:gd name="connsiteX39" fmla="*/ 663471 w 957334"/>
                  <a:gd name="connsiteY39" fmla="*/ 486971 h 723014"/>
                  <a:gd name="connsiteX40" fmla="*/ 808075 w 957334"/>
                  <a:gd name="connsiteY40" fmla="*/ 457200 h 723014"/>
                  <a:gd name="connsiteX41" fmla="*/ 839972 w 957334"/>
                  <a:gd name="connsiteY41" fmla="*/ 435935 h 723014"/>
                  <a:gd name="connsiteX42" fmla="*/ 861237 w 957334"/>
                  <a:gd name="connsiteY42" fmla="*/ 404037 h 723014"/>
                  <a:gd name="connsiteX43" fmla="*/ 893135 w 957334"/>
                  <a:gd name="connsiteY43" fmla="*/ 393405 h 723014"/>
                  <a:gd name="connsiteX44" fmla="*/ 954804 w 957334"/>
                  <a:gd name="connsiteY44" fmla="*/ 370013 h 723014"/>
                  <a:gd name="connsiteX45" fmla="*/ 903768 w 957334"/>
                  <a:gd name="connsiteY45" fmla="*/ 393405 h 723014"/>
                  <a:gd name="connsiteX46" fmla="*/ 878249 w 957334"/>
                  <a:gd name="connsiteY46" fmla="*/ 342367 h 723014"/>
                  <a:gd name="connsiteX47" fmla="*/ 839972 w 957334"/>
                  <a:gd name="connsiteY47" fmla="*/ 244549 h 723014"/>
                  <a:gd name="connsiteX48" fmla="*/ 861237 w 957334"/>
                  <a:gd name="connsiteY48" fmla="*/ 223284 h 72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7334" h="723014">
                    <a:moveTo>
                      <a:pt x="861237" y="223284"/>
                    </a:moveTo>
                    <a:cubicBezTo>
                      <a:pt x="855921" y="223284"/>
                      <a:pt x="847061" y="241005"/>
                      <a:pt x="808075" y="244549"/>
                    </a:cubicBezTo>
                    <a:cubicBezTo>
                      <a:pt x="769089" y="248093"/>
                      <a:pt x="721540" y="250091"/>
                      <a:pt x="627321" y="244549"/>
                    </a:cubicBezTo>
                    <a:cubicBezTo>
                      <a:pt x="616689" y="233916"/>
                      <a:pt x="579476" y="212651"/>
                      <a:pt x="563527" y="202018"/>
                    </a:cubicBezTo>
                    <a:lnTo>
                      <a:pt x="531628" y="180753"/>
                    </a:lnTo>
                    <a:lnTo>
                      <a:pt x="467833" y="138223"/>
                    </a:lnTo>
                    <a:cubicBezTo>
                      <a:pt x="460745" y="127591"/>
                      <a:pt x="454884" y="116028"/>
                      <a:pt x="446568" y="106326"/>
                    </a:cubicBezTo>
                    <a:cubicBezTo>
                      <a:pt x="433520" y="91103"/>
                      <a:pt x="415158" y="80477"/>
                      <a:pt x="404037" y="63795"/>
                    </a:cubicBezTo>
                    <a:cubicBezTo>
                      <a:pt x="396949" y="53163"/>
                      <a:pt x="392750" y="39881"/>
                      <a:pt x="382772" y="31898"/>
                    </a:cubicBezTo>
                    <a:cubicBezTo>
                      <a:pt x="374020" y="24897"/>
                      <a:pt x="360899" y="26277"/>
                      <a:pt x="350875" y="21265"/>
                    </a:cubicBezTo>
                    <a:cubicBezTo>
                      <a:pt x="339445" y="15550"/>
                      <a:pt x="329610" y="7088"/>
                      <a:pt x="318977" y="0"/>
                    </a:cubicBezTo>
                    <a:cubicBezTo>
                      <a:pt x="260141" y="19613"/>
                      <a:pt x="297712" y="-4581"/>
                      <a:pt x="297712" y="74428"/>
                    </a:cubicBezTo>
                    <a:cubicBezTo>
                      <a:pt x="297712" y="283897"/>
                      <a:pt x="349186" y="255743"/>
                      <a:pt x="255182" y="287079"/>
                    </a:cubicBezTo>
                    <a:cubicBezTo>
                      <a:pt x="248094" y="297712"/>
                      <a:pt x="236790" y="306525"/>
                      <a:pt x="233917" y="318977"/>
                    </a:cubicBezTo>
                    <a:cubicBezTo>
                      <a:pt x="198409" y="472843"/>
                      <a:pt x="285104" y="420546"/>
                      <a:pt x="85061" y="435935"/>
                    </a:cubicBezTo>
                    <a:cubicBezTo>
                      <a:pt x="81517" y="450112"/>
                      <a:pt x="84761" y="468132"/>
                      <a:pt x="74428" y="478465"/>
                    </a:cubicBezTo>
                    <a:cubicBezTo>
                      <a:pt x="64095" y="488798"/>
                      <a:pt x="41408" y="478003"/>
                      <a:pt x="31898" y="489098"/>
                    </a:cubicBezTo>
                    <a:cubicBezTo>
                      <a:pt x="17310" y="506117"/>
                      <a:pt x="17721" y="531628"/>
                      <a:pt x="10633" y="552893"/>
                    </a:cubicBezTo>
                    <a:lnTo>
                      <a:pt x="0" y="584791"/>
                    </a:lnTo>
                    <a:cubicBezTo>
                      <a:pt x="3544" y="616689"/>
                      <a:pt x="5357" y="648827"/>
                      <a:pt x="10633" y="680484"/>
                    </a:cubicBezTo>
                    <a:cubicBezTo>
                      <a:pt x="12475" y="691539"/>
                      <a:pt x="13340" y="704456"/>
                      <a:pt x="21265" y="712381"/>
                    </a:cubicBezTo>
                    <a:cubicBezTo>
                      <a:pt x="29190" y="720306"/>
                      <a:pt x="42530" y="719470"/>
                      <a:pt x="53163" y="723014"/>
                    </a:cubicBezTo>
                    <a:cubicBezTo>
                      <a:pt x="63611" y="719531"/>
                      <a:pt x="97111" y="701748"/>
                      <a:pt x="116958" y="691116"/>
                    </a:cubicBezTo>
                    <a:cubicBezTo>
                      <a:pt x="136805" y="680484"/>
                      <a:pt x="174019" y="673396"/>
                      <a:pt x="172247" y="659219"/>
                    </a:cubicBezTo>
                    <a:cubicBezTo>
                      <a:pt x="170475" y="645042"/>
                      <a:pt x="120501" y="623422"/>
                      <a:pt x="106325" y="606055"/>
                    </a:cubicBezTo>
                    <a:cubicBezTo>
                      <a:pt x="92149" y="588688"/>
                      <a:pt x="78328" y="562107"/>
                      <a:pt x="87188" y="555019"/>
                    </a:cubicBezTo>
                    <a:cubicBezTo>
                      <a:pt x="96048" y="547931"/>
                      <a:pt x="141767" y="556438"/>
                      <a:pt x="159488" y="563526"/>
                    </a:cubicBezTo>
                    <a:cubicBezTo>
                      <a:pt x="177209" y="570615"/>
                      <a:pt x="154173" y="565298"/>
                      <a:pt x="159489" y="563526"/>
                    </a:cubicBezTo>
                    <a:cubicBezTo>
                      <a:pt x="164805" y="561754"/>
                      <a:pt x="181362" y="557905"/>
                      <a:pt x="191386" y="552893"/>
                    </a:cubicBezTo>
                    <a:cubicBezTo>
                      <a:pt x="202816" y="547178"/>
                      <a:pt x="212651" y="538716"/>
                      <a:pt x="223284" y="531628"/>
                    </a:cubicBezTo>
                    <a:cubicBezTo>
                      <a:pt x="251637" y="535172"/>
                      <a:pt x="280975" y="534049"/>
                      <a:pt x="308344" y="542260"/>
                    </a:cubicBezTo>
                    <a:cubicBezTo>
                      <a:pt x="317946" y="545141"/>
                      <a:pt x="320643" y="559043"/>
                      <a:pt x="329610" y="563526"/>
                    </a:cubicBezTo>
                    <a:cubicBezTo>
                      <a:pt x="349659" y="573551"/>
                      <a:pt x="374754" y="572357"/>
                      <a:pt x="393405" y="584791"/>
                    </a:cubicBezTo>
                    <a:cubicBezTo>
                      <a:pt x="404038" y="591879"/>
                      <a:pt x="413626" y="600866"/>
                      <a:pt x="425303" y="606056"/>
                    </a:cubicBezTo>
                    <a:cubicBezTo>
                      <a:pt x="445786" y="615160"/>
                      <a:pt x="467833" y="620233"/>
                      <a:pt x="489098" y="627321"/>
                    </a:cubicBezTo>
                    <a:lnTo>
                      <a:pt x="520996" y="637953"/>
                    </a:lnTo>
                    <a:cubicBezTo>
                      <a:pt x="531628" y="634409"/>
                      <a:pt x="542615" y="639725"/>
                      <a:pt x="552893" y="627321"/>
                    </a:cubicBezTo>
                    <a:cubicBezTo>
                      <a:pt x="563171" y="614917"/>
                      <a:pt x="570968" y="580538"/>
                      <a:pt x="582664" y="563526"/>
                    </a:cubicBezTo>
                    <a:cubicBezTo>
                      <a:pt x="594360" y="546514"/>
                      <a:pt x="609600" y="538007"/>
                      <a:pt x="623068" y="525248"/>
                    </a:cubicBezTo>
                    <a:cubicBezTo>
                      <a:pt x="636536" y="512489"/>
                      <a:pt x="632637" y="498312"/>
                      <a:pt x="663471" y="486971"/>
                    </a:cubicBezTo>
                    <a:cubicBezTo>
                      <a:pt x="694305" y="475630"/>
                      <a:pt x="781701" y="459229"/>
                      <a:pt x="808075" y="457200"/>
                    </a:cubicBezTo>
                    <a:cubicBezTo>
                      <a:pt x="818707" y="450112"/>
                      <a:pt x="830936" y="444971"/>
                      <a:pt x="839972" y="435935"/>
                    </a:cubicBezTo>
                    <a:cubicBezTo>
                      <a:pt x="849008" y="426899"/>
                      <a:pt x="851258" y="412020"/>
                      <a:pt x="861237" y="404037"/>
                    </a:cubicBezTo>
                    <a:cubicBezTo>
                      <a:pt x="869989" y="397036"/>
                      <a:pt x="882502" y="396949"/>
                      <a:pt x="893135" y="393405"/>
                    </a:cubicBezTo>
                    <a:cubicBezTo>
                      <a:pt x="910856" y="396949"/>
                      <a:pt x="936732" y="370013"/>
                      <a:pt x="954804" y="370013"/>
                    </a:cubicBezTo>
                    <a:cubicBezTo>
                      <a:pt x="969417" y="370013"/>
                      <a:pt x="916527" y="398013"/>
                      <a:pt x="903768" y="393405"/>
                    </a:cubicBezTo>
                    <a:cubicBezTo>
                      <a:pt x="891009" y="388797"/>
                      <a:pt x="888882" y="367176"/>
                      <a:pt x="878249" y="342367"/>
                    </a:cubicBezTo>
                    <a:cubicBezTo>
                      <a:pt x="867616" y="317558"/>
                      <a:pt x="839972" y="265814"/>
                      <a:pt x="839972" y="244549"/>
                    </a:cubicBezTo>
                    <a:cubicBezTo>
                      <a:pt x="839972" y="223284"/>
                      <a:pt x="866553" y="223284"/>
                      <a:pt x="861237" y="22328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srgbClr val="FFFFFF"/>
                  </a:solidFill>
                  <a:effectLst/>
                  <a:uLnTx/>
                  <a:uFillTx/>
                  <a:latin typeface="Trebuchet MS"/>
                  <a:ea typeface="ＭＳ ゴシック" panose="020B0609070205080204" pitchFamily="49" charset="-128"/>
                  <a:cs typeface="+mn-cs"/>
                </a:endParaRPr>
              </a:p>
            </p:txBody>
          </p:sp>
          <p:sp>
            <p:nvSpPr>
              <p:cNvPr id="42" name="フリーフォーム 41">
                <a:extLst>
                  <a:ext uri="{FF2B5EF4-FFF2-40B4-BE49-F238E27FC236}">
                    <a16:creationId xmlns:a16="http://schemas.microsoft.com/office/drawing/2014/main" id="{0F731EAC-4C62-8345-B900-8A5F50F66A30}"/>
                  </a:ext>
                </a:extLst>
              </p:cNvPr>
              <p:cNvSpPr/>
              <p:nvPr/>
            </p:nvSpPr>
            <p:spPr>
              <a:xfrm>
                <a:off x="3827721" y="3433452"/>
                <a:ext cx="2508463" cy="2478250"/>
              </a:xfrm>
              <a:custGeom>
                <a:avLst/>
                <a:gdLst>
                  <a:gd name="connsiteX0" fmla="*/ 2413591 w 2508463"/>
                  <a:gd name="connsiteY0" fmla="*/ 22129 h 2478250"/>
                  <a:gd name="connsiteX1" fmla="*/ 2360428 w 2508463"/>
                  <a:gd name="connsiteY1" fmla="*/ 11497 h 2478250"/>
                  <a:gd name="connsiteX2" fmla="*/ 2328530 w 2508463"/>
                  <a:gd name="connsiteY2" fmla="*/ 864 h 2478250"/>
                  <a:gd name="connsiteX3" fmla="*/ 2307265 w 2508463"/>
                  <a:gd name="connsiteY3" fmla="*/ 32762 h 2478250"/>
                  <a:gd name="connsiteX4" fmla="*/ 2317898 w 2508463"/>
                  <a:gd name="connsiteY4" fmla="*/ 149720 h 2478250"/>
                  <a:gd name="connsiteX5" fmla="*/ 2264735 w 2508463"/>
                  <a:gd name="connsiteY5" fmla="*/ 139088 h 2478250"/>
                  <a:gd name="connsiteX6" fmla="*/ 2190307 w 2508463"/>
                  <a:gd name="connsiteY6" fmla="*/ 128455 h 2478250"/>
                  <a:gd name="connsiteX7" fmla="*/ 2179674 w 2508463"/>
                  <a:gd name="connsiteY7" fmla="*/ 160353 h 2478250"/>
                  <a:gd name="connsiteX8" fmla="*/ 2169042 w 2508463"/>
                  <a:gd name="connsiteY8" fmla="*/ 234781 h 2478250"/>
                  <a:gd name="connsiteX9" fmla="*/ 2158409 w 2508463"/>
                  <a:gd name="connsiteY9" fmla="*/ 266678 h 2478250"/>
                  <a:gd name="connsiteX10" fmla="*/ 2147777 w 2508463"/>
                  <a:gd name="connsiteY10" fmla="*/ 447432 h 2478250"/>
                  <a:gd name="connsiteX11" fmla="*/ 2137144 w 2508463"/>
                  <a:gd name="connsiteY11" fmla="*/ 479329 h 2478250"/>
                  <a:gd name="connsiteX12" fmla="*/ 2115879 w 2508463"/>
                  <a:gd name="connsiteY12" fmla="*/ 500595 h 2478250"/>
                  <a:gd name="connsiteX13" fmla="*/ 2094614 w 2508463"/>
                  <a:gd name="connsiteY13" fmla="*/ 628185 h 2478250"/>
                  <a:gd name="connsiteX14" fmla="*/ 2073349 w 2508463"/>
                  <a:gd name="connsiteY14" fmla="*/ 691981 h 2478250"/>
                  <a:gd name="connsiteX15" fmla="*/ 2062716 w 2508463"/>
                  <a:gd name="connsiteY15" fmla="*/ 723878 h 2478250"/>
                  <a:gd name="connsiteX16" fmla="*/ 2052084 w 2508463"/>
                  <a:gd name="connsiteY16" fmla="*/ 755776 h 2478250"/>
                  <a:gd name="connsiteX17" fmla="*/ 2009553 w 2508463"/>
                  <a:gd name="connsiteY17" fmla="*/ 808939 h 2478250"/>
                  <a:gd name="connsiteX18" fmla="*/ 1988288 w 2508463"/>
                  <a:gd name="connsiteY18" fmla="*/ 872734 h 2478250"/>
                  <a:gd name="connsiteX19" fmla="*/ 1871330 w 2508463"/>
                  <a:gd name="connsiteY19" fmla="*/ 904632 h 2478250"/>
                  <a:gd name="connsiteX20" fmla="*/ 1860698 w 2508463"/>
                  <a:gd name="connsiteY20" fmla="*/ 968427 h 2478250"/>
                  <a:gd name="connsiteX21" fmla="*/ 1807535 w 2508463"/>
                  <a:gd name="connsiteY21" fmla="*/ 1000325 h 2478250"/>
                  <a:gd name="connsiteX22" fmla="*/ 1775637 w 2508463"/>
                  <a:gd name="connsiteY22" fmla="*/ 1021590 h 2478250"/>
                  <a:gd name="connsiteX23" fmla="*/ 1711842 w 2508463"/>
                  <a:gd name="connsiteY23" fmla="*/ 1042855 h 2478250"/>
                  <a:gd name="connsiteX24" fmla="*/ 1679944 w 2508463"/>
                  <a:gd name="connsiteY24" fmla="*/ 1053488 h 2478250"/>
                  <a:gd name="connsiteX25" fmla="*/ 1616149 w 2508463"/>
                  <a:gd name="connsiteY25" fmla="*/ 1085385 h 2478250"/>
                  <a:gd name="connsiteX26" fmla="*/ 1552353 w 2508463"/>
                  <a:gd name="connsiteY26" fmla="*/ 1117283 h 2478250"/>
                  <a:gd name="connsiteX27" fmla="*/ 1499191 w 2508463"/>
                  <a:gd name="connsiteY27" fmla="*/ 1106650 h 2478250"/>
                  <a:gd name="connsiteX28" fmla="*/ 1488558 w 2508463"/>
                  <a:gd name="connsiteY28" fmla="*/ 1000325 h 2478250"/>
                  <a:gd name="connsiteX29" fmla="*/ 1477926 w 2508463"/>
                  <a:gd name="connsiteY29" fmla="*/ 1032222 h 2478250"/>
                  <a:gd name="connsiteX30" fmla="*/ 1456660 w 2508463"/>
                  <a:gd name="connsiteY30" fmla="*/ 1053488 h 2478250"/>
                  <a:gd name="connsiteX31" fmla="*/ 1424763 w 2508463"/>
                  <a:gd name="connsiteY31" fmla="*/ 1159813 h 2478250"/>
                  <a:gd name="connsiteX32" fmla="*/ 1382232 w 2508463"/>
                  <a:gd name="connsiteY32" fmla="*/ 1223608 h 2478250"/>
                  <a:gd name="connsiteX33" fmla="*/ 1339702 w 2508463"/>
                  <a:gd name="connsiteY33" fmla="*/ 1276771 h 2478250"/>
                  <a:gd name="connsiteX34" fmla="*/ 1318437 w 2508463"/>
                  <a:gd name="connsiteY34" fmla="*/ 1361832 h 2478250"/>
                  <a:gd name="connsiteX35" fmla="*/ 1307805 w 2508463"/>
                  <a:gd name="connsiteY35" fmla="*/ 1404362 h 2478250"/>
                  <a:gd name="connsiteX36" fmla="*/ 1244009 w 2508463"/>
                  <a:gd name="connsiteY36" fmla="*/ 1436260 h 2478250"/>
                  <a:gd name="connsiteX37" fmla="*/ 1148316 w 2508463"/>
                  <a:gd name="connsiteY37" fmla="*/ 1414995 h 2478250"/>
                  <a:gd name="connsiteX38" fmla="*/ 1116419 w 2508463"/>
                  <a:gd name="connsiteY38" fmla="*/ 1404362 h 2478250"/>
                  <a:gd name="connsiteX39" fmla="*/ 978195 w 2508463"/>
                  <a:gd name="connsiteY39" fmla="*/ 1414995 h 2478250"/>
                  <a:gd name="connsiteX40" fmla="*/ 935665 w 2508463"/>
                  <a:gd name="connsiteY40" fmla="*/ 1436260 h 2478250"/>
                  <a:gd name="connsiteX41" fmla="*/ 882502 w 2508463"/>
                  <a:gd name="connsiteY41" fmla="*/ 1446892 h 2478250"/>
                  <a:gd name="connsiteX42" fmla="*/ 839972 w 2508463"/>
                  <a:gd name="connsiteY42" fmla="*/ 1457525 h 2478250"/>
                  <a:gd name="connsiteX43" fmla="*/ 606056 w 2508463"/>
                  <a:gd name="connsiteY43" fmla="*/ 1468157 h 2478250"/>
                  <a:gd name="connsiteX44" fmla="*/ 574158 w 2508463"/>
                  <a:gd name="connsiteY44" fmla="*/ 1531953 h 2478250"/>
                  <a:gd name="connsiteX45" fmla="*/ 520995 w 2508463"/>
                  <a:gd name="connsiteY45" fmla="*/ 1542585 h 2478250"/>
                  <a:gd name="connsiteX46" fmla="*/ 467832 w 2508463"/>
                  <a:gd name="connsiteY46" fmla="*/ 1595748 h 2478250"/>
                  <a:gd name="connsiteX47" fmla="*/ 404037 w 2508463"/>
                  <a:gd name="connsiteY47" fmla="*/ 1638278 h 2478250"/>
                  <a:gd name="connsiteX48" fmla="*/ 308344 w 2508463"/>
                  <a:gd name="connsiteY48" fmla="*/ 1712706 h 2478250"/>
                  <a:gd name="connsiteX49" fmla="*/ 276446 w 2508463"/>
                  <a:gd name="connsiteY49" fmla="*/ 1723339 h 2478250"/>
                  <a:gd name="connsiteX50" fmla="*/ 265814 w 2508463"/>
                  <a:gd name="connsiteY50" fmla="*/ 1755236 h 2478250"/>
                  <a:gd name="connsiteX51" fmla="*/ 255181 w 2508463"/>
                  <a:gd name="connsiteY51" fmla="*/ 1808399 h 2478250"/>
                  <a:gd name="connsiteX52" fmla="*/ 223284 w 2508463"/>
                  <a:gd name="connsiteY52" fmla="*/ 1819032 h 2478250"/>
                  <a:gd name="connsiteX53" fmla="*/ 170121 w 2508463"/>
                  <a:gd name="connsiteY53" fmla="*/ 1829664 h 2478250"/>
                  <a:gd name="connsiteX54" fmla="*/ 138223 w 2508463"/>
                  <a:gd name="connsiteY54" fmla="*/ 1893460 h 2478250"/>
                  <a:gd name="connsiteX55" fmla="*/ 74428 w 2508463"/>
                  <a:gd name="connsiteY55" fmla="*/ 1914725 h 2478250"/>
                  <a:gd name="connsiteX56" fmla="*/ 31898 w 2508463"/>
                  <a:gd name="connsiteY56" fmla="*/ 1967888 h 2478250"/>
                  <a:gd name="connsiteX57" fmla="*/ 0 w 2508463"/>
                  <a:gd name="connsiteY57" fmla="*/ 1978520 h 2478250"/>
                  <a:gd name="connsiteX58" fmla="*/ 10632 w 2508463"/>
                  <a:gd name="connsiteY58" fmla="*/ 2021050 h 2478250"/>
                  <a:gd name="connsiteX59" fmla="*/ 53163 w 2508463"/>
                  <a:gd name="connsiteY59" fmla="*/ 2063581 h 2478250"/>
                  <a:gd name="connsiteX60" fmla="*/ 95693 w 2508463"/>
                  <a:gd name="connsiteY60" fmla="*/ 2052948 h 2478250"/>
                  <a:gd name="connsiteX61" fmla="*/ 106326 w 2508463"/>
                  <a:gd name="connsiteY61" fmla="*/ 2021050 h 2478250"/>
                  <a:gd name="connsiteX62" fmla="*/ 116958 w 2508463"/>
                  <a:gd name="connsiteY62" fmla="*/ 2052948 h 2478250"/>
                  <a:gd name="connsiteX63" fmla="*/ 148856 w 2508463"/>
                  <a:gd name="connsiteY63" fmla="*/ 2084846 h 2478250"/>
                  <a:gd name="connsiteX64" fmla="*/ 148856 w 2508463"/>
                  <a:gd name="connsiteY64" fmla="*/ 2223069 h 2478250"/>
                  <a:gd name="connsiteX65" fmla="*/ 127591 w 2508463"/>
                  <a:gd name="connsiteY65" fmla="*/ 2254967 h 2478250"/>
                  <a:gd name="connsiteX66" fmla="*/ 116958 w 2508463"/>
                  <a:gd name="connsiteY66" fmla="*/ 2286864 h 2478250"/>
                  <a:gd name="connsiteX67" fmla="*/ 116958 w 2508463"/>
                  <a:gd name="connsiteY67" fmla="*/ 2467618 h 2478250"/>
                  <a:gd name="connsiteX68" fmla="*/ 148856 w 2508463"/>
                  <a:gd name="connsiteY68" fmla="*/ 2478250 h 2478250"/>
                  <a:gd name="connsiteX69" fmla="*/ 265814 w 2508463"/>
                  <a:gd name="connsiteY69" fmla="*/ 2467618 h 2478250"/>
                  <a:gd name="connsiteX70" fmla="*/ 297712 w 2508463"/>
                  <a:gd name="connsiteY70" fmla="*/ 2456985 h 2478250"/>
                  <a:gd name="connsiteX71" fmla="*/ 318977 w 2508463"/>
                  <a:gd name="connsiteY71" fmla="*/ 2393190 h 2478250"/>
                  <a:gd name="connsiteX72" fmla="*/ 340242 w 2508463"/>
                  <a:gd name="connsiteY72" fmla="*/ 2308129 h 2478250"/>
                  <a:gd name="connsiteX73" fmla="*/ 350874 w 2508463"/>
                  <a:gd name="connsiteY73" fmla="*/ 2233701 h 2478250"/>
                  <a:gd name="connsiteX74" fmla="*/ 393405 w 2508463"/>
                  <a:gd name="connsiteY74" fmla="*/ 2180539 h 2478250"/>
                  <a:gd name="connsiteX75" fmla="*/ 414670 w 2508463"/>
                  <a:gd name="connsiteY75" fmla="*/ 2116743 h 2478250"/>
                  <a:gd name="connsiteX76" fmla="*/ 425302 w 2508463"/>
                  <a:gd name="connsiteY76" fmla="*/ 2084846 h 2478250"/>
                  <a:gd name="connsiteX77" fmla="*/ 393405 w 2508463"/>
                  <a:gd name="connsiteY77" fmla="*/ 1967888 h 2478250"/>
                  <a:gd name="connsiteX78" fmla="*/ 393405 w 2508463"/>
                  <a:gd name="connsiteY78" fmla="*/ 1967888 h 2478250"/>
                  <a:gd name="connsiteX79" fmla="*/ 382772 w 2508463"/>
                  <a:gd name="connsiteY79" fmla="*/ 1925357 h 2478250"/>
                  <a:gd name="connsiteX80" fmla="*/ 350874 w 2508463"/>
                  <a:gd name="connsiteY80" fmla="*/ 1904092 h 2478250"/>
                  <a:gd name="connsiteX81" fmla="*/ 287079 w 2508463"/>
                  <a:gd name="connsiteY81" fmla="*/ 1882827 h 2478250"/>
                  <a:gd name="connsiteX82" fmla="*/ 265814 w 2508463"/>
                  <a:gd name="connsiteY82" fmla="*/ 1850929 h 2478250"/>
                  <a:gd name="connsiteX83" fmla="*/ 425302 w 2508463"/>
                  <a:gd name="connsiteY83" fmla="*/ 1787134 h 2478250"/>
                  <a:gd name="connsiteX84" fmla="*/ 499730 w 2508463"/>
                  <a:gd name="connsiteY84" fmla="*/ 1776501 h 2478250"/>
                  <a:gd name="connsiteX85" fmla="*/ 531628 w 2508463"/>
                  <a:gd name="connsiteY85" fmla="*/ 1755236 h 2478250"/>
                  <a:gd name="connsiteX86" fmla="*/ 563526 w 2508463"/>
                  <a:gd name="connsiteY86" fmla="*/ 1744604 h 2478250"/>
                  <a:gd name="connsiteX87" fmla="*/ 574158 w 2508463"/>
                  <a:gd name="connsiteY87" fmla="*/ 1712706 h 2478250"/>
                  <a:gd name="connsiteX88" fmla="*/ 659219 w 2508463"/>
                  <a:gd name="connsiteY88" fmla="*/ 1702074 h 2478250"/>
                  <a:gd name="connsiteX89" fmla="*/ 701749 w 2508463"/>
                  <a:gd name="connsiteY89" fmla="*/ 1691441 h 2478250"/>
                  <a:gd name="connsiteX90" fmla="*/ 786809 w 2508463"/>
                  <a:gd name="connsiteY90" fmla="*/ 1680808 h 2478250"/>
                  <a:gd name="connsiteX91" fmla="*/ 850605 w 2508463"/>
                  <a:gd name="connsiteY91" fmla="*/ 1659543 h 2478250"/>
                  <a:gd name="connsiteX92" fmla="*/ 882502 w 2508463"/>
                  <a:gd name="connsiteY92" fmla="*/ 1648911 h 2478250"/>
                  <a:gd name="connsiteX93" fmla="*/ 914400 w 2508463"/>
                  <a:gd name="connsiteY93" fmla="*/ 1627646 h 2478250"/>
                  <a:gd name="connsiteX94" fmla="*/ 1020726 w 2508463"/>
                  <a:gd name="connsiteY94" fmla="*/ 1595748 h 2478250"/>
                  <a:gd name="connsiteX95" fmla="*/ 1169581 w 2508463"/>
                  <a:gd name="connsiteY95" fmla="*/ 1691441 h 2478250"/>
                  <a:gd name="connsiteX96" fmla="*/ 1148316 w 2508463"/>
                  <a:gd name="connsiteY96" fmla="*/ 1723339 h 2478250"/>
                  <a:gd name="connsiteX97" fmla="*/ 1148316 w 2508463"/>
                  <a:gd name="connsiteY97" fmla="*/ 1861562 h 2478250"/>
                  <a:gd name="connsiteX98" fmla="*/ 1169581 w 2508463"/>
                  <a:gd name="connsiteY98" fmla="*/ 1893460 h 2478250"/>
                  <a:gd name="connsiteX99" fmla="*/ 1233377 w 2508463"/>
                  <a:gd name="connsiteY99" fmla="*/ 1914725 h 2478250"/>
                  <a:gd name="connsiteX100" fmla="*/ 1297172 w 2508463"/>
                  <a:gd name="connsiteY100" fmla="*/ 1882827 h 2478250"/>
                  <a:gd name="connsiteX101" fmla="*/ 1318437 w 2508463"/>
                  <a:gd name="connsiteY101" fmla="*/ 1819032 h 2478250"/>
                  <a:gd name="connsiteX102" fmla="*/ 1350335 w 2508463"/>
                  <a:gd name="connsiteY102" fmla="*/ 1797767 h 2478250"/>
                  <a:gd name="connsiteX103" fmla="*/ 1403498 w 2508463"/>
                  <a:gd name="connsiteY103" fmla="*/ 1755236 h 2478250"/>
                  <a:gd name="connsiteX104" fmla="*/ 1435395 w 2508463"/>
                  <a:gd name="connsiteY104" fmla="*/ 1744604 h 2478250"/>
                  <a:gd name="connsiteX105" fmla="*/ 1424763 w 2508463"/>
                  <a:gd name="connsiteY105" fmla="*/ 1670176 h 2478250"/>
                  <a:gd name="connsiteX106" fmla="*/ 1414130 w 2508463"/>
                  <a:gd name="connsiteY106" fmla="*/ 1638278 h 2478250"/>
                  <a:gd name="connsiteX107" fmla="*/ 1424763 w 2508463"/>
                  <a:gd name="connsiteY107" fmla="*/ 1574483 h 2478250"/>
                  <a:gd name="connsiteX108" fmla="*/ 1488558 w 2508463"/>
                  <a:gd name="connsiteY108" fmla="*/ 1585115 h 2478250"/>
                  <a:gd name="connsiteX109" fmla="*/ 1520456 w 2508463"/>
                  <a:gd name="connsiteY109" fmla="*/ 1638278 h 2478250"/>
                  <a:gd name="connsiteX110" fmla="*/ 1552353 w 2508463"/>
                  <a:gd name="connsiteY110" fmla="*/ 1648911 h 2478250"/>
                  <a:gd name="connsiteX111" fmla="*/ 1743739 w 2508463"/>
                  <a:gd name="connsiteY111" fmla="*/ 1627646 h 2478250"/>
                  <a:gd name="connsiteX112" fmla="*/ 1786270 w 2508463"/>
                  <a:gd name="connsiteY112" fmla="*/ 1617013 h 2478250"/>
                  <a:gd name="connsiteX113" fmla="*/ 1839432 w 2508463"/>
                  <a:gd name="connsiteY113" fmla="*/ 1563850 h 2478250"/>
                  <a:gd name="connsiteX114" fmla="*/ 1860698 w 2508463"/>
                  <a:gd name="connsiteY114" fmla="*/ 1585115 h 2478250"/>
                  <a:gd name="connsiteX115" fmla="*/ 1871330 w 2508463"/>
                  <a:gd name="connsiteY115" fmla="*/ 1648911 h 2478250"/>
                  <a:gd name="connsiteX116" fmla="*/ 1881963 w 2508463"/>
                  <a:gd name="connsiteY116" fmla="*/ 1617013 h 2478250"/>
                  <a:gd name="connsiteX117" fmla="*/ 1913860 w 2508463"/>
                  <a:gd name="connsiteY117" fmla="*/ 1531953 h 2478250"/>
                  <a:gd name="connsiteX118" fmla="*/ 1945758 w 2508463"/>
                  <a:gd name="connsiteY118" fmla="*/ 1521320 h 2478250"/>
                  <a:gd name="connsiteX119" fmla="*/ 2030819 w 2508463"/>
                  <a:gd name="connsiteY119" fmla="*/ 1478790 h 2478250"/>
                  <a:gd name="connsiteX120" fmla="*/ 2052084 w 2508463"/>
                  <a:gd name="connsiteY120" fmla="*/ 1446892 h 2478250"/>
                  <a:gd name="connsiteX121" fmla="*/ 2083981 w 2508463"/>
                  <a:gd name="connsiteY121" fmla="*/ 1457525 h 2478250"/>
                  <a:gd name="connsiteX122" fmla="*/ 2094614 w 2508463"/>
                  <a:gd name="connsiteY122" fmla="*/ 1531953 h 2478250"/>
                  <a:gd name="connsiteX123" fmla="*/ 2179674 w 2508463"/>
                  <a:gd name="connsiteY123" fmla="*/ 1521320 h 2478250"/>
                  <a:gd name="connsiteX124" fmla="*/ 2200939 w 2508463"/>
                  <a:gd name="connsiteY124" fmla="*/ 1436260 h 2478250"/>
                  <a:gd name="connsiteX125" fmla="*/ 2264735 w 2508463"/>
                  <a:gd name="connsiteY125" fmla="*/ 1361832 h 2478250"/>
                  <a:gd name="connsiteX126" fmla="*/ 2275367 w 2508463"/>
                  <a:gd name="connsiteY126" fmla="*/ 1096018 h 2478250"/>
                  <a:gd name="connsiteX127" fmla="*/ 2286000 w 2508463"/>
                  <a:gd name="connsiteY127" fmla="*/ 1064120 h 2478250"/>
                  <a:gd name="connsiteX128" fmla="*/ 2307265 w 2508463"/>
                  <a:gd name="connsiteY128" fmla="*/ 1032222 h 2478250"/>
                  <a:gd name="connsiteX129" fmla="*/ 2317898 w 2508463"/>
                  <a:gd name="connsiteY129" fmla="*/ 883367 h 2478250"/>
                  <a:gd name="connsiteX130" fmla="*/ 2328530 w 2508463"/>
                  <a:gd name="connsiteY130" fmla="*/ 766408 h 2478250"/>
                  <a:gd name="connsiteX131" fmla="*/ 2434856 w 2508463"/>
                  <a:gd name="connsiteY131" fmla="*/ 755776 h 2478250"/>
                  <a:gd name="connsiteX132" fmla="*/ 2445488 w 2508463"/>
                  <a:gd name="connsiteY132" fmla="*/ 596288 h 2478250"/>
                  <a:gd name="connsiteX133" fmla="*/ 2488019 w 2508463"/>
                  <a:gd name="connsiteY133" fmla="*/ 553757 h 2478250"/>
                  <a:gd name="connsiteX134" fmla="*/ 2488019 w 2508463"/>
                  <a:gd name="connsiteY134" fmla="*/ 319841 h 2478250"/>
                  <a:gd name="connsiteX135" fmla="*/ 2466753 w 2508463"/>
                  <a:gd name="connsiteY135" fmla="*/ 298576 h 2478250"/>
                  <a:gd name="connsiteX136" fmla="*/ 2445488 w 2508463"/>
                  <a:gd name="connsiteY136" fmla="*/ 266678 h 2478250"/>
                  <a:gd name="connsiteX137" fmla="*/ 2434856 w 2508463"/>
                  <a:gd name="connsiteY137" fmla="*/ 234781 h 2478250"/>
                  <a:gd name="connsiteX138" fmla="*/ 2413591 w 2508463"/>
                  <a:gd name="connsiteY138" fmla="*/ 213515 h 2478250"/>
                  <a:gd name="connsiteX139" fmla="*/ 2413591 w 2508463"/>
                  <a:gd name="connsiteY139" fmla="*/ 22129 h 2478250"/>
                  <a:gd name="connsiteX0" fmla="*/ 2413591 w 2508463"/>
                  <a:gd name="connsiteY0" fmla="*/ 22129 h 2478250"/>
                  <a:gd name="connsiteX1" fmla="*/ 2360428 w 2508463"/>
                  <a:gd name="connsiteY1" fmla="*/ 11497 h 2478250"/>
                  <a:gd name="connsiteX2" fmla="*/ 2328530 w 2508463"/>
                  <a:gd name="connsiteY2" fmla="*/ 864 h 2478250"/>
                  <a:gd name="connsiteX3" fmla="*/ 2307265 w 2508463"/>
                  <a:gd name="connsiteY3" fmla="*/ 32762 h 2478250"/>
                  <a:gd name="connsiteX4" fmla="*/ 2317898 w 2508463"/>
                  <a:gd name="connsiteY4" fmla="*/ 149720 h 2478250"/>
                  <a:gd name="connsiteX5" fmla="*/ 2264735 w 2508463"/>
                  <a:gd name="connsiteY5" fmla="*/ 139088 h 2478250"/>
                  <a:gd name="connsiteX6" fmla="*/ 2190307 w 2508463"/>
                  <a:gd name="connsiteY6" fmla="*/ 128455 h 2478250"/>
                  <a:gd name="connsiteX7" fmla="*/ 2179674 w 2508463"/>
                  <a:gd name="connsiteY7" fmla="*/ 160353 h 2478250"/>
                  <a:gd name="connsiteX8" fmla="*/ 2169042 w 2508463"/>
                  <a:gd name="connsiteY8" fmla="*/ 234781 h 2478250"/>
                  <a:gd name="connsiteX9" fmla="*/ 2158409 w 2508463"/>
                  <a:gd name="connsiteY9" fmla="*/ 266678 h 2478250"/>
                  <a:gd name="connsiteX10" fmla="*/ 2147777 w 2508463"/>
                  <a:gd name="connsiteY10" fmla="*/ 447432 h 2478250"/>
                  <a:gd name="connsiteX11" fmla="*/ 2137144 w 2508463"/>
                  <a:gd name="connsiteY11" fmla="*/ 479329 h 2478250"/>
                  <a:gd name="connsiteX12" fmla="*/ 2115879 w 2508463"/>
                  <a:gd name="connsiteY12" fmla="*/ 500595 h 2478250"/>
                  <a:gd name="connsiteX13" fmla="*/ 2094614 w 2508463"/>
                  <a:gd name="connsiteY13" fmla="*/ 628185 h 2478250"/>
                  <a:gd name="connsiteX14" fmla="*/ 2073349 w 2508463"/>
                  <a:gd name="connsiteY14" fmla="*/ 691981 h 2478250"/>
                  <a:gd name="connsiteX15" fmla="*/ 2062716 w 2508463"/>
                  <a:gd name="connsiteY15" fmla="*/ 723878 h 2478250"/>
                  <a:gd name="connsiteX16" fmla="*/ 2052084 w 2508463"/>
                  <a:gd name="connsiteY16" fmla="*/ 755776 h 2478250"/>
                  <a:gd name="connsiteX17" fmla="*/ 2009553 w 2508463"/>
                  <a:gd name="connsiteY17" fmla="*/ 808939 h 2478250"/>
                  <a:gd name="connsiteX18" fmla="*/ 1967023 w 2508463"/>
                  <a:gd name="connsiteY18" fmla="*/ 851469 h 2478250"/>
                  <a:gd name="connsiteX19" fmla="*/ 1871330 w 2508463"/>
                  <a:gd name="connsiteY19" fmla="*/ 904632 h 2478250"/>
                  <a:gd name="connsiteX20" fmla="*/ 1860698 w 2508463"/>
                  <a:gd name="connsiteY20" fmla="*/ 968427 h 2478250"/>
                  <a:gd name="connsiteX21" fmla="*/ 1807535 w 2508463"/>
                  <a:gd name="connsiteY21" fmla="*/ 1000325 h 2478250"/>
                  <a:gd name="connsiteX22" fmla="*/ 1775637 w 2508463"/>
                  <a:gd name="connsiteY22" fmla="*/ 1021590 h 2478250"/>
                  <a:gd name="connsiteX23" fmla="*/ 1711842 w 2508463"/>
                  <a:gd name="connsiteY23" fmla="*/ 1042855 h 2478250"/>
                  <a:gd name="connsiteX24" fmla="*/ 1679944 w 2508463"/>
                  <a:gd name="connsiteY24" fmla="*/ 1053488 h 2478250"/>
                  <a:gd name="connsiteX25" fmla="*/ 1616149 w 2508463"/>
                  <a:gd name="connsiteY25" fmla="*/ 1085385 h 2478250"/>
                  <a:gd name="connsiteX26" fmla="*/ 1552353 w 2508463"/>
                  <a:gd name="connsiteY26" fmla="*/ 1117283 h 2478250"/>
                  <a:gd name="connsiteX27" fmla="*/ 1499191 w 2508463"/>
                  <a:gd name="connsiteY27" fmla="*/ 1106650 h 2478250"/>
                  <a:gd name="connsiteX28" fmla="*/ 1488558 w 2508463"/>
                  <a:gd name="connsiteY28" fmla="*/ 1000325 h 2478250"/>
                  <a:gd name="connsiteX29" fmla="*/ 1477926 w 2508463"/>
                  <a:gd name="connsiteY29" fmla="*/ 1032222 h 2478250"/>
                  <a:gd name="connsiteX30" fmla="*/ 1456660 w 2508463"/>
                  <a:gd name="connsiteY30" fmla="*/ 1053488 h 2478250"/>
                  <a:gd name="connsiteX31" fmla="*/ 1424763 w 2508463"/>
                  <a:gd name="connsiteY31" fmla="*/ 1159813 h 2478250"/>
                  <a:gd name="connsiteX32" fmla="*/ 1382232 w 2508463"/>
                  <a:gd name="connsiteY32" fmla="*/ 1223608 h 2478250"/>
                  <a:gd name="connsiteX33" fmla="*/ 1339702 w 2508463"/>
                  <a:gd name="connsiteY33" fmla="*/ 1276771 h 2478250"/>
                  <a:gd name="connsiteX34" fmla="*/ 1318437 w 2508463"/>
                  <a:gd name="connsiteY34" fmla="*/ 1361832 h 2478250"/>
                  <a:gd name="connsiteX35" fmla="*/ 1307805 w 2508463"/>
                  <a:gd name="connsiteY35" fmla="*/ 1404362 h 2478250"/>
                  <a:gd name="connsiteX36" fmla="*/ 1244009 w 2508463"/>
                  <a:gd name="connsiteY36" fmla="*/ 1436260 h 2478250"/>
                  <a:gd name="connsiteX37" fmla="*/ 1148316 w 2508463"/>
                  <a:gd name="connsiteY37" fmla="*/ 1414995 h 2478250"/>
                  <a:gd name="connsiteX38" fmla="*/ 1116419 w 2508463"/>
                  <a:gd name="connsiteY38" fmla="*/ 1404362 h 2478250"/>
                  <a:gd name="connsiteX39" fmla="*/ 978195 w 2508463"/>
                  <a:gd name="connsiteY39" fmla="*/ 1414995 h 2478250"/>
                  <a:gd name="connsiteX40" fmla="*/ 935665 w 2508463"/>
                  <a:gd name="connsiteY40" fmla="*/ 1436260 h 2478250"/>
                  <a:gd name="connsiteX41" fmla="*/ 882502 w 2508463"/>
                  <a:gd name="connsiteY41" fmla="*/ 1446892 h 2478250"/>
                  <a:gd name="connsiteX42" fmla="*/ 839972 w 2508463"/>
                  <a:gd name="connsiteY42" fmla="*/ 1457525 h 2478250"/>
                  <a:gd name="connsiteX43" fmla="*/ 606056 w 2508463"/>
                  <a:gd name="connsiteY43" fmla="*/ 1468157 h 2478250"/>
                  <a:gd name="connsiteX44" fmla="*/ 574158 w 2508463"/>
                  <a:gd name="connsiteY44" fmla="*/ 1531953 h 2478250"/>
                  <a:gd name="connsiteX45" fmla="*/ 520995 w 2508463"/>
                  <a:gd name="connsiteY45" fmla="*/ 1542585 h 2478250"/>
                  <a:gd name="connsiteX46" fmla="*/ 467832 w 2508463"/>
                  <a:gd name="connsiteY46" fmla="*/ 1595748 h 2478250"/>
                  <a:gd name="connsiteX47" fmla="*/ 404037 w 2508463"/>
                  <a:gd name="connsiteY47" fmla="*/ 1638278 h 2478250"/>
                  <a:gd name="connsiteX48" fmla="*/ 308344 w 2508463"/>
                  <a:gd name="connsiteY48" fmla="*/ 1712706 h 2478250"/>
                  <a:gd name="connsiteX49" fmla="*/ 276446 w 2508463"/>
                  <a:gd name="connsiteY49" fmla="*/ 1723339 h 2478250"/>
                  <a:gd name="connsiteX50" fmla="*/ 265814 w 2508463"/>
                  <a:gd name="connsiteY50" fmla="*/ 1755236 h 2478250"/>
                  <a:gd name="connsiteX51" fmla="*/ 255181 w 2508463"/>
                  <a:gd name="connsiteY51" fmla="*/ 1808399 h 2478250"/>
                  <a:gd name="connsiteX52" fmla="*/ 223284 w 2508463"/>
                  <a:gd name="connsiteY52" fmla="*/ 1819032 h 2478250"/>
                  <a:gd name="connsiteX53" fmla="*/ 170121 w 2508463"/>
                  <a:gd name="connsiteY53" fmla="*/ 1829664 h 2478250"/>
                  <a:gd name="connsiteX54" fmla="*/ 138223 w 2508463"/>
                  <a:gd name="connsiteY54" fmla="*/ 1893460 h 2478250"/>
                  <a:gd name="connsiteX55" fmla="*/ 74428 w 2508463"/>
                  <a:gd name="connsiteY55" fmla="*/ 1914725 h 2478250"/>
                  <a:gd name="connsiteX56" fmla="*/ 31898 w 2508463"/>
                  <a:gd name="connsiteY56" fmla="*/ 1967888 h 2478250"/>
                  <a:gd name="connsiteX57" fmla="*/ 0 w 2508463"/>
                  <a:gd name="connsiteY57" fmla="*/ 1978520 h 2478250"/>
                  <a:gd name="connsiteX58" fmla="*/ 10632 w 2508463"/>
                  <a:gd name="connsiteY58" fmla="*/ 2021050 h 2478250"/>
                  <a:gd name="connsiteX59" fmla="*/ 53163 w 2508463"/>
                  <a:gd name="connsiteY59" fmla="*/ 2063581 h 2478250"/>
                  <a:gd name="connsiteX60" fmla="*/ 95693 w 2508463"/>
                  <a:gd name="connsiteY60" fmla="*/ 2052948 h 2478250"/>
                  <a:gd name="connsiteX61" fmla="*/ 106326 w 2508463"/>
                  <a:gd name="connsiteY61" fmla="*/ 2021050 h 2478250"/>
                  <a:gd name="connsiteX62" fmla="*/ 116958 w 2508463"/>
                  <a:gd name="connsiteY62" fmla="*/ 2052948 h 2478250"/>
                  <a:gd name="connsiteX63" fmla="*/ 148856 w 2508463"/>
                  <a:gd name="connsiteY63" fmla="*/ 2084846 h 2478250"/>
                  <a:gd name="connsiteX64" fmla="*/ 148856 w 2508463"/>
                  <a:gd name="connsiteY64" fmla="*/ 2223069 h 2478250"/>
                  <a:gd name="connsiteX65" fmla="*/ 127591 w 2508463"/>
                  <a:gd name="connsiteY65" fmla="*/ 2254967 h 2478250"/>
                  <a:gd name="connsiteX66" fmla="*/ 116958 w 2508463"/>
                  <a:gd name="connsiteY66" fmla="*/ 2286864 h 2478250"/>
                  <a:gd name="connsiteX67" fmla="*/ 116958 w 2508463"/>
                  <a:gd name="connsiteY67" fmla="*/ 2467618 h 2478250"/>
                  <a:gd name="connsiteX68" fmla="*/ 148856 w 2508463"/>
                  <a:gd name="connsiteY68" fmla="*/ 2478250 h 2478250"/>
                  <a:gd name="connsiteX69" fmla="*/ 265814 w 2508463"/>
                  <a:gd name="connsiteY69" fmla="*/ 2467618 h 2478250"/>
                  <a:gd name="connsiteX70" fmla="*/ 297712 w 2508463"/>
                  <a:gd name="connsiteY70" fmla="*/ 2456985 h 2478250"/>
                  <a:gd name="connsiteX71" fmla="*/ 318977 w 2508463"/>
                  <a:gd name="connsiteY71" fmla="*/ 2393190 h 2478250"/>
                  <a:gd name="connsiteX72" fmla="*/ 340242 w 2508463"/>
                  <a:gd name="connsiteY72" fmla="*/ 2308129 h 2478250"/>
                  <a:gd name="connsiteX73" fmla="*/ 350874 w 2508463"/>
                  <a:gd name="connsiteY73" fmla="*/ 2233701 h 2478250"/>
                  <a:gd name="connsiteX74" fmla="*/ 393405 w 2508463"/>
                  <a:gd name="connsiteY74" fmla="*/ 2180539 h 2478250"/>
                  <a:gd name="connsiteX75" fmla="*/ 414670 w 2508463"/>
                  <a:gd name="connsiteY75" fmla="*/ 2116743 h 2478250"/>
                  <a:gd name="connsiteX76" fmla="*/ 425302 w 2508463"/>
                  <a:gd name="connsiteY76" fmla="*/ 2084846 h 2478250"/>
                  <a:gd name="connsiteX77" fmla="*/ 393405 w 2508463"/>
                  <a:gd name="connsiteY77" fmla="*/ 1967888 h 2478250"/>
                  <a:gd name="connsiteX78" fmla="*/ 393405 w 2508463"/>
                  <a:gd name="connsiteY78" fmla="*/ 1967888 h 2478250"/>
                  <a:gd name="connsiteX79" fmla="*/ 382772 w 2508463"/>
                  <a:gd name="connsiteY79" fmla="*/ 1925357 h 2478250"/>
                  <a:gd name="connsiteX80" fmla="*/ 350874 w 2508463"/>
                  <a:gd name="connsiteY80" fmla="*/ 1904092 h 2478250"/>
                  <a:gd name="connsiteX81" fmla="*/ 287079 w 2508463"/>
                  <a:gd name="connsiteY81" fmla="*/ 1882827 h 2478250"/>
                  <a:gd name="connsiteX82" fmla="*/ 265814 w 2508463"/>
                  <a:gd name="connsiteY82" fmla="*/ 1850929 h 2478250"/>
                  <a:gd name="connsiteX83" fmla="*/ 425302 w 2508463"/>
                  <a:gd name="connsiteY83" fmla="*/ 1787134 h 2478250"/>
                  <a:gd name="connsiteX84" fmla="*/ 499730 w 2508463"/>
                  <a:gd name="connsiteY84" fmla="*/ 1776501 h 2478250"/>
                  <a:gd name="connsiteX85" fmla="*/ 531628 w 2508463"/>
                  <a:gd name="connsiteY85" fmla="*/ 1755236 h 2478250"/>
                  <a:gd name="connsiteX86" fmla="*/ 563526 w 2508463"/>
                  <a:gd name="connsiteY86" fmla="*/ 1744604 h 2478250"/>
                  <a:gd name="connsiteX87" fmla="*/ 574158 w 2508463"/>
                  <a:gd name="connsiteY87" fmla="*/ 1712706 h 2478250"/>
                  <a:gd name="connsiteX88" fmla="*/ 659219 w 2508463"/>
                  <a:gd name="connsiteY88" fmla="*/ 1702074 h 2478250"/>
                  <a:gd name="connsiteX89" fmla="*/ 701749 w 2508463"/>
                  <a:gd name="connsiteY89" fmla="*/ 1691441 h 2478250"/>
                  <a:gd name="connsiteX90" fmla="*/ 786809 w 2508463"/>
                  <a:gd name="connsiteY90" fmla="*/ 1680808 h 2478250"/>
                  <a:gd name="connsiteX91" fmla="*/ 850605 w 2508463"/>
                  <a:gd name="connsiteY91" fmla="*/ 1659543 h 2478250"/>
                  <a:gd name="connsiteX92" fmla="*/ 882502 w 2508463"/>
                  <a:gd name="connsiteY92" fmla="*/ 1648911 h 2478250"/>
                  <a:gd name="connsiteX93" fmla="*/ 914400 w 2508463"/>
                  <a:gd name="connsiteY93" fmla="*/ 1627646 h 2478250"/>
                  <a:gd name="connsiteX94" fmla="*/ 1020726 w 2508463"/>
                  <a:gd name="connsiteY94" fmla="*/ 1595748 h 2478250"/>
                  <a:gd name="connsiteX95" fmla="*/ 1169581 w 2508463"/>
                  <a:gd name="connsiteY95" fmla="*/ 1691441 h 2478250"/>
                  <a:gd name="connsiteX96" fmla="*/ 1148316 w 2508463"/>
                  <a:gd name="connsiteY96" fmla="*/ 1723339 h 2478250"/>
                  <a:gd name="connsiteX97" fmla="*/ 1148316 w 2508463"/>
                  <a:gd name="connsiteY97" fmla="*/ 1861562 h 2478250"/>
                  <a:gd name="connsiteX98" fmla="*/ 1169581 w 2508463"/>
                  <a:gd name="connsiteY98" fmla="*/ 1893460 h 2478250"/>
                  <a:gd name="connsiteX99" fmla="*/ 1233377 w 2508463"/>
                  <a:gd name="connsiteY99" fmla="*/ 1914725 h 2478250"/>
                  <a:gd name="connsiteX100" fmla="*/ 1297172 w 2508463"/>
                  <a:gd name="connsiteY100" fmla="*/ 1882827 h 2478250"/>
                  <a:gd name="connsiteX101" fmla="*/ 1318437 w 2508463"/>
                  <a:gd name="connsiteY101" fmla="*/ 1819032 h 2478250"/>
                  <a:gd name="connsiteX102" fmla="*/ 1350335 w 2508463"/>
                  <a:gd name="connsiteY102" fmla="*/ 1797767 h 2478250"/>
                  <a:gd name="connsiteX103" fmla="*/ 1403498 w 2508463"/>
                  <a:gd name="connsiteY103" fmla="*/ 1755236 h 2478250"/>
                  <a:gd name="connsiteX104" fmla="*/ 1435395 w 2508463"/>
                  <a:gd name="connsiteY104" fmla="*/ 1744604 h 2478250"/>
                  <a:gd name="connsiteX105" fmla="*/ 1424763 w 2508463"/>
                  <a:gd name="connsiteY105" fmla="*/ 1670176 h 2478250"/>
                  <a:gd name="connsiteX106" fmla="*/ 1414130 w 2508463"/>
                  <a:gd name="connsiteY106" fmla="*/ 1638278 h 2478250"/>
                  <a:gd name="connsiteX107" fmla="*/ 1424763 w 2508463"/>
                  <a:gd name="connsiteY107" fmla="*/ 1574483 h 2478250"/>
                  <a:gd name="connsiteX108" fmla="*/ 1488558 w 2508463"/>
                  <a:gd name="connsiteY108" fmla="*/ 1585115 h 2478250"/>
                  <a:gd name="connsiteX109" fmla="*/ 1520456 w 2508463"/>
                  <a:gd name="connsiteY109" fmla="*/ 1638278 h 2478250"/>
                  <a:gd name="connsiteX110" fmla="*/ 1552353 w 2508463"/>
                  <a:gd name="connsiteY110" fmla="*/ 1648911 h 2478250"/>
                  <a:gd name="connsiteX111" fmla="*/ 1743739 w 2508463"/>
                  <a:gd name="connsiteY111" fmla="*/ 1627646 h 2478250"/>
                  <a:gd name="connsiteX112" fmla="*/ 1786270 w 2508463"/>
                  <a:gd name="connsiteY112" fmla="*/ 1617013 h 2478250"/>
                  <a:gd name="connsiteX113" fmla="*/ 1839432 w 2508463"/>
                  <a:gd name="connsiteY113" fmla="*/ 1563850 h 2478250"/>
                  <a:gd name="connsiteX114" fmla="*/ 1860698 w 2508463"/>
                  <a:gd name="connsiteY114" fmla="*/ 1585115 h 2478250"/>
                  <a:gd name="connsiteX115" fmla="*/ 1871330 w 2508463"/>
                  <a:gd name="connsiteY115" fmla="*/ 1648911 h 2478250"/>
                  <a:gd name="connsiteX116" fmla="*/ 1881963 w 2508463"/>
                  <a:gd name="connsiteY116" fmla="*/ 1617013 h 2478250"/>
                  <a:gd name="connsiteX117" fmla="*/ 1913860 w 2508463"/>
                  <a:gd name="connsiteY117" fmla="*/ 1531953 h 2478250"/>
                  <a:gd name="connsiteX118" fmla="*/ 1945758 w 2508463"/>
                  <a:gd name="connsiteY118" fmla="*/ 1521320 h 2478250"/>
                  <a:gd name="connsiteX119" fmla="*/ 2030819 w 2508463"/>
                  <a:gd name="connsiteY119" fmla="*/ 1478790 h 2478250"/>
                  <a:gd name="connsiteX120" fmla="*/ 2052084 w 2508463"/>
                  <a:gd name="connsiteY120" fmla="*/ 1446892 h 2478250"/>
                  <a:gd name="connsiteX121" fmla="*/ 2083981 w 2508463"/>
                  <a:gd name="connsiteY121" fmla="*/ 1457525 h 2478250"/>
                  <a:gd name="connsiteX122" fmla="*/ 2094614 w 2508463"/>
                  <a:gd name="connsiteY122" fmla="*/ 1531953 h 2478250"/>
                  <a:gd name="connsiteX123" fmla="*/ 2179674 w 2508463"/>
                  <a:gd name="connsiteY123" fmla="*/ 1521320 h 2478250"/>
                  <a:gd name="connsiteX124" fmla="*/ 2200939 w 2508463"/>
                  <a:gd name="connsiteY124" fmla="*/ 1436260 h 2478250"/>
                  <a:gd name="connsiteX125" fmla="*/ 2264735 w 2508463"/>
                  <a:gd name="connsiteY125" fmla="*/ 1361832 h 2478250"/>
                  <a:gd name="connsiteX126" fmla="*/ 2275367 w 2508463"/>
                  <a:gd name="connsiteY126" fmla="*/ 1096018 h 2478250"/>
                  <a:gd name="connsiteX127" fmla="*/ 2286000 w 2508463"/>
                  <a:gd name="connsiteY127" fmla="*/ 1064120 h 2478250"/>
                  <a:gd name="connsiteX128" fmla="*/ 2307265 w 2508463"/>
                  <a:gd name="connsiteY128" fmla="*/ 1032222 h 2478250"/>
                  <a:gd name="connsiteX129" fmla="*/ 2317898 w 2508463"/>
                  <a:gd name="connsiteY129" fmla="*/ 883367 h 2478250"/>
                  <a:gd name="connsiteX130" fmla="*/ 2328530 w 2508463"/>
                  <a:gd name="connsiteY130" fmla="*/ 766408 h 2478250"/>
                  <a:gd name="connsiteX131" fmla="*/ 2434856 w 2508463"/>
                  <a:gd name="connsiteY131" fmla="*/ 755776 h 2478250"/>
                  <a:gd name="connsiteX132" fmla="*/ 2445488 w 2508463"/>
                  <a:gd name="connsiteY132" fmla="*/ 596288 h 2478250"/>
                  <a:gd name="connsiteX133" fmla="*/ 2488019 w 2508463"/>
                  <a:gd name="connsiteY133" fmla="*/ 553757 h 2478250"/>
                  <a:gd name="connsiteX134" fmla="*/ 2488019 w 2508463"/>
                  <a:gd name="connsiteY134" fmla="*/ 319841 h 2478250"/>
                  <a:gd name="connsiteX135" fmla="*/ 2466753 w 2508463"/>
                  <a:gd name="connsiteY135" fmla="*/ 298576 h 2478250"/>
                  <a:gd name="connsiteX136" fmla="*/ 2445488 w 2508463"/>
                  <a:gd name="connsiteY136" fmla="*/ 266678 h 2478250"/>
                  <a:gd name="connsiteX137" fmla="*/ 2434856 w 2508463"/>
                  <a:gd name="connsiteY137" fmla="*/ 234781 h 2478250"/>
                  <a:gd name="connsiteX138" fmla="*/ 2413591 w 2508463"/>
                  <a:gd name="connsiteY138" fmla="*/ 213515 h 2478250"/>
                  <a:gd name="connsiteX139" fmla="*/ 2413591 w 2508463"/>
                  <a:gd name="connsiteY139" fmla="*/ 22129 h 2478250"/>
                  <a:gd name="connsiteX0" fmla="*/ 2413591 w 2508463"/>
                  <a:gd name="connsiteY0" fmla="*/ 22129 h 2478250"/>
                  <a:gd name="connsiteX1" fmla="*/ 2360428 w 2508463"/>
                  <a:gd name="connsiteY1" fmla="*/ 11497 h 2478250"/>
                  <a:gd name="connsiteX2" fmla="*/ 2328530 w 2508463"/>
                  <a:gd name="connsiteY2" fmla="*/ 864 h 2478250"/>
                  <a:gd name="connsiteX3" fmla="*/ 2307265 w 2508463"/>
                  <a:gd name="connsiteY3" fmla="*/ 32762 h 2478250"/>
                  <a:gd name="connsiteX4" fmla="*/ 2317898 w 2508463"/>
                  <a:gd name="connsiteY4" fmla="*/ 149720 h 2478250"/>
                  <a:gd name="connsiteX5" fmla="*/ 2264735 w 2508463"/>
                  <a:gd name="connsiteY5" fmla="*/ 139088 h 2478250"/>
                  <a:gd name="connsiteX6" fmla="*/ 2190307 w 2508463"/>
                  <a:gd name="connsiteY6" fmla="*/ 128455 h 2478250"/>
                  <a:gd name="connsiteX7" fmla="*/ 2179674 w 2508463"/>
                  <a:gd name="connsiteY7" fmla="*/ 160353 h 2478250"/>
                  <a:gd name="connsiteX8" fmla="*/ 2169042 w 2508463"/>
                  <a:gd name="connsiteY8" fmla="*/ 234781 h 2478250"/>
                  <a:gd name="connsiteX9" fmla="*/ 2158409 w 2508463"/>
                  <a:gd name="connsiteY9" fmla="*/ 266678 h 2478250"/>
                  <a:gd name="connsiteX10" fmla="*/ 2147777 w 2508463"/>
                  <a:gd name="connsiteY10" fmla="*/ 447432 h 2478250"/>
                  <a:gd name="connsiteX11" fmla="*/ 2137144 w 2508463"/>
                  <a:gd name="connsiteY11" fmla="*/ 479329 h 2478250"/>
                  <a:gd name="connsiteX12" fmla="*/ 2115879 w 2508463"/>
                  <a:gd name="connsiteY12" fmla="*/ 500595 h 2478250"/>
                  <a:gd name="connsiteX13" fmla="*/ 2094614 w 2508463"/>
                  <a:gd name="connsiteY13" fmla="*/ 628185 h 2478250"/>
                  <a:gd name="connsiteX14" fmla="*/ 2073349 w 2508463"/>
                  <a:gd name="connsiteY14" fmla="*/ 691981 h 2478250"/>
                  <a:gd name="connsiteX15" fmla="*/ 2062716 w 2508463"/>
                  <a:gd name="connsiteY15" fmla="*/ 723878 h 2478250"/>
                  <a:gd name="connsiteX16" fmla="*/ 2052084 w 2508463"/>
                  <a:gd name="connsiteY16" fmla="*/ 755776 h 2478250"/>
                  <a:gd name="connsiteX17" fmla="*/ 2009553 w 2508463"/>
                  <a:gd name="connsiteY17" fmla="*/ 808939 h 2478250"/>
                  <a:gd name="connsiteX18" fmla="*/ 1967023 w 2508463"/>
                  <a:gd name="connsiteY18" fmla="*/ 851469 h 2478250"/>
                  <a:gd name="connsiteX19" fmla="*/ 1871330 w 2508463"/>
                  <a:gd name="connsiteY19" fmla="*/ 904632 h 2478250"/>
                  <a:gd name="connsiteX20" fmla="*/ 1860698 w 2508463"/>
                  <a:gd name="connsiteY20" fmla="*/ 968427 h 2478250"/>
                  <a:gd name="connsiteX21" fmla="*/ 1807535 w 2508463"/>
                  <a:gd name="connsiteY21" fmla="*/ 1000325 h 2478250"/>
                  <a:gd name="connsiteX22" fmla="*/ 1775637 w 2508463"/>
                  <a:gd name="connsiteY22" fmla="*/ 1021590 h 2478250"/>
                  <a:gd name="connsiteX23" fmla="*/ 1711842 w 2508463"/>
                  <a:gd name="connsiteY23" fmla="*/ 1042855 h 2478250"/>
                  <a:gd name="connsiteX24" fmla="*/ 1679944 w 2508463"/>
                  <a:gd name="connsiteY24" fmla="*/ 1053488 h 2478250"/>
                  <a:gd name="connsiteX25" fmla="*/ 1616149 w 2508463"/>
                  <a:gd name="connsiteY25" fmla="*/ 1085385 h 2478250"/>
                  <a:gd name="connsiteX26" fmla="*/ 1552353 w 2508463"/>
                  <a:gd name="connsiteY26" fmla="*/ 1117283 h 2478250"/>
                  <a:gd name="connsiteX27" fmla="*/ 1499191 w 2508463"/>
                  <a:gd name="connsiteY27" fmla="*/ 1106650 h 2478250"/>
                  <a:gd name="connsiteX28" fmla="*/ 1488558 w 2508463"/>
                  <a:gd name="connsiteY28" fmla="*/ 1000325 h 2478250"/>
                  <a:gd name="connsiteX29" fmla="*/ 1477926 w 2508463"/>
                  <a:gd name="connsiteY29" fmla="*/ 1032222 h 2478250"/>
                  <a:gd name="connsiteX30" fmla="*/ 1456660 w 2508463"/>
                  <a:gd name="connsiteY30" fmla="*/ 1053488 h 2478250"/>
                  <a:gd name="connsiteX31" fmla="*/ 1424763 w 2508463"/>
                  <a:gd name="connsiteY31" fmla="*/ 1159813 h 2478250"/>
                  <a:gd name="connsiteX32" fmla="*/ 1382232 w 2508463"/>
                  <a:gd name="connsiteY32" fmla="*/ 1223608 h 2478250"/>
                  <a:gd name="connsiteX33" fmla="*/ 1339702 w 2508463"/>
                  <a:gd name="connsiteY33" fmla="*/ 1276771 h 2478250"/>
                  <a:gd name="connsiteX34" fmla="*/ 1318437 w 2508463"/>
                  <a:gd name="connsiteY34" fmla="*/ 1361832 h 2478250"/>
                  <a:gd name="connsiteX35" fmla="*/ 1307805 w 2508463"/>
                  <a:gd name="connsiteY35" fmla="*/ 1404362 h 2478250"/>
                  <a:gd name="connsiteX36" fmla="*/ 1244009 w 2508463"/>
                  <a:gd name="connsiteY36" fmla="*/ 1436260 h 2478250"/>
                  <a:gd name="connsiteX37" fmla="*/ 1148316 w 2508463"/>
                  <a:gd name="connsiteY37" fmla="*/ 1414995 h 2478250"/>
                  <a:gd name="connsiteX38" fmla="*/ 1116419 w 2508463"/>
                  <a:gd name="connsiteY38" fmla="*/ 1404362 h 2478250"/>
                  <a:gd name="connsiteX39" fmla="*/ 978195 w 2508463"/>
                  <a:gd name="connsiteY39" fmla="*/ 1414995 h 2478250"/>
                  <a:gd name="connsiteX40" fmla="*/ 935665 w 2508463"/>
                  <a:gd name="connsiteY40" fmla="*/ 1436260 h 2478250"/>
                  <a:gd name="connsiteX41" fmla="*/ 882502 w 2508463"/>
                  <a:gd name="connsiteY41" fmla="*/ 1446892 h 2478250"/>
                  <a:gd name="connsiteX42" fmla="*/ 839972 w 2508463"/>
                  <a:gd name="connsiteY42" fmla="*/ 1446893 h 2478250"/>
                  <a:gd name="connsiteX43" fmla="*/ 606056 w 2508463"/>
                  <a:gd name="connsiteY43" fmla="*/ 1468157 h 2478250"/>
                  <a:gd name="connsiteX44" fmla="*/ 574158 w 2508463"/>
                  <a:gd name="connsiteY44" fmla="*/ 1531953 h 2478250"/>
                  <a:gd name="connsiteX45" fmla="*/ 520995 w 2508463"/>
                  <a:gd name="connsiteY45" fmla="*/ 1542585 h 2478250"/>
                  <a:gd name="connsiteX46" fmla="*/ 467832 w 2508463"/>
                  <a:gd name="connsiteY46" fmla="*/ 1595748 h 2478250"/>
                  <a:gd name="connsiteX47" fmla="*/ 404037 w 2508463"/>
                  <a:gd name="connsiteY47" fmla="*/ 1638278 h 2478250"/>
                  <a:gd name="connsiteX48" fmla="*/ 308344 w 2508463"/>
                  <a:gd name="connsiteY48" fmla="*/ 1712706 h 2478250"/>
                  <a:gd name="connsiteX49" fmla="*/ 276446 w 2508463"/>
                  <a:gd name="connsiteY49" fmla="*/ 1723339 h 2478250"/>
                  <a:gd name="connsiteX50" fmla="*/ 265814 w 2508463"/>
                  <a:gd name="connsiteY50" fmla="*/ 1755236 h 2478250"/>
                  <a:gd name="connsiteX51" fmla="*/ 255181 w 2508463"/>
                  <a:gd name="connsiteY51" fmla="*/ 1808399 h 2478250"/>
                  <a:gd name="connsiteX52" fmla="*/ 223284 w 2508463"/>
                  <a:gd name="connsiteY52" fmla="*/ 1819032 h 2478250"/>
                  <a:gd name="connsiteX53" fmla="*/ 170121 w 2508463"/>
                  <a:gd name="connsiteY53" fmla="*/ 1829664 h 2478250"/>
                  <a:gd name="connsiteX54" fmla="*/ 138223 w 2508463"/>
                  <a:gd name="connsiteY54" fmla="*/ 1893460 h 2478250"/>
                  <a:gd name="connsiteX55" fmla="*/ 74428 w 2508463"/>
                  <a:gd name="connsiteY55" fmla="*/ 1914725 h 2478250"/>
                  <a:gd name="connsiteX56" fmla="*/ 31898 w 2508463"/>
                  <a:gd name="connsiteY56" fmla="*/ 1967888 h 2478250"/>
                  <a:gd name="connsiteX57" fmla="*/ 0 w 2508463"/>
                  <a:gd name="connsiteY57" fmla="*/ 1978520 h 2478250"/>
                  <a:gd name="connsiteX58" fmla="*/ 10632 w 2508463"/>
                  <a:gd name="connsiteY58" fmla="*/ 2021050 h 2478250"/>
                  <a:gd name="connsiteX59" fmla="*/ 53163 w 2508463"/>
                  <a:gd name="connsiteY59" fmla="*/ 2063581 h 2478250"/>
                  <a:gd name="connsiteX60" fmla="*/ 95693 w 2508463"/>
                  <a:gd name="connsiteY60" fmla="*/ 2052948 h 2478250"/>
                  <a:gd name="connsiteX61" fmla="*/ 106326 w 2508463"/>
                  <a:gd name="connsiteY61" fmla="*/ 2021050 h 2478250"/>
                  <a:gd name="connsiteX62" fmla="*/ 116958 w 2508463"/>
                  <a:gd name="connsiteY62" fmla="*/ 2052948 h 2478250"/>
                  <a:gd name="connsiteX63" fmla="*/ 148856 w 2508463"/>
                  <a:gd name="connsiteY63" fmla="*/ 2084846 h 2478250"/>
                  <a:gd name="connsiteX64" fmla="*/ 148856 w 2508463"/>
                  <a:gd name="connsiteY64" fmla="*/ 2223069 h 2478250"/>
                  <a:gd name="connsiteX65" fmla="*/ 127591 w 2508463"/>
                  <a:gd name="connsiteY65" fmla="*/ 2254967 h 2478250"/>
                  <a:gd name="connsiteX66" fmla="*/ 116958 w 2508463"/>
                  <a:gd name="connsiteY66" fmla="*/ 2286864 h 2478250"/>
                  <a:gd name="connsiteX67" fmla="*/ 116958 w 2508463"/>
                  <a:gd name="connsiteY67" fmla="*/ 2467618 h 2478250"/>
                  <a:gd name="connsiteX68" fmla="*/ 148856 w 2508463"/>
                  <a:gd name="connsiteY68" fmla="*/ 2478250 h 2478250"/>
                  <a:gd name="connsiteX69" fmla="*/ 265814 w 2508463"/>
                  <a:gd name="connsiteY69" fmla="*/ 2467618 h 2478250"/>
                  <a:gd name="connsiteX70" fmla="*/ 297712 w 2508463"/>
                  <a:gd name="connsiteY70" fmla="*/ 2456985 h 2478250"/>
                  <a:gd name="connsiteX71" fmla="*/ 318977 w 2508463"/>
                  <a:gd name="connsiteY71" fmla="*/ 2393190 h 2478250"/>
                  <a:gd name="connsiteX72" fmla="*/ 340242 w 2508463"/>
                  <a:gd name="connsiteY72" fmla="*/ 2308129 h 2478250"/>
                  <a:gd name="connsiteX73" fmla="*/ 350874 w 2508463"/>
                  <a:gd name="connsiteY73" fmla="*/ 2233701 h 2478250"/>
                  <a:gd name="connsiteX74" fmla="*/ 393405 w 2508463"/>
                  <a:gd name="connsiteY74" fmla="*/ 2180539 h 2478250"/>
                  <a:gd name="connsiteX75" fmla="*/ 414670 w 2508463"/>
                  <a:gd name="connsiteY75" fmla="*/ 2116743 h 2478250"/>
                  <a:gd name="connsiteX76" fmla="*/ 425302 w 2508463"/>
                  <a:gd name="connsiteY76" fmla="*/ 2084846 h 2478250"/>
                  <a:gd name="connsiteX77" fmla="*/ 393405 w 2508463"/>
                  <a:gd name="connsiteY77" fmla="*/ 1967888 h 2478250"/>
                  <a:gd name="connsiteX78" fmla="*/ 393405 w 2508463"/>
                  <a:gd name="connsiteY78" fmla="*/ 1967888 h 2478250"/>
                  <a:gd name="connsiteX79" fmla="*/ 382772 w 2508463"/>
                  <a:gd name="connsiteY79" fmla="*/ 1925357 h 2478250"/>
                  <a:gd name="connsiteX80" fmla="*/ 350874 w 2508463"/>
                  <a:gd name="connsiteY80" fmla="*/ 1904092 h 2478250"/>
                  <a:gd name="connsiteX81" fmla="*/ 287079 w 2508463"/>
                  <a:gd name="connsiteY81" fmla="*/ 1882827 h 2478250"/>
                  <a:gd name="connsiteX82" fmla="*/ 265814 w 2508463"/>
                  <a:gd name="connsiteY82" fmla="*/ 1850929 h 2478250"/>
                  <a:gd name="connsiteX83" fmla="*/ 425302 w 2508463"/>
                  <a:gd name="connsiteY83" fmla="*/ 1787134 h 2478250"/>
                  <a:gd name="connsiteX84" fmla="*/ 499730 w 2508463"/>
                  <a:gd name="connsiteY84" fmla="*/ 1776501 h 2478250"/>
                  <a:gd name="connsiteX85" fmla="*/ 531628 w 2508463"/>
                  <a:gd name="connsiteY85" fmla="*/ 1755236 h 2478250"/>
                  <a:gd name="connsiteX86" fmla="*/ 563526 w 2508463"/>
                  <a:gd name="connsiteY86" fmla="*/ 1744604 h 2478250"/>
                  <a:gd name="connsiteX87" fmla="*/ 574158 w 2508463"/>
                  <a:gd name="connsiteY87" fmla="*/ 1712706 h 2478250"/>
                  <a:gd name="connsiteX88" fmla="*/ 659219 w 2508463"/>
                  <a:gd name="connsiteY88" fmla="*/ 1702074 h 2478250"/>
                  <a:gd name="connsiteX89" fmla="*/ 701749 w 2508463"/>
                  <a:gd name="connsiteY89" fmla="*/ 1691441 h 2478250"/>
                  <a:gd name="connsiteX90" fmla="*/ 786809 w 2508463"/>
                  <a:gd name="connsiteY90" fmla="*/ 1680808 h 2478250"/>
                  <a:gd name="connsiteX91" fmla="*/ 850605 w 2508463"/>
                  <a:gd name="connsiteY91" fmla="*/ 1659543 h 2478250"/>
                  <a:gd name="connsiteX92" fmla="*/ 882502 w 2508463"/>
                  <a:gd name="connsiteY92" fmla="*/ 1648911 h 2478250"/>
                  <a:gd name="connsiteX93" fmla="*/ 914400 w 2508463"/>
                  <a:gd name="connsiteY93" fmla="*/ 1627646 h 2478250"/>
                  <a:gd name="connsiteX94" fmla="*/ 1020726 w 2508463"/>
                  <a:gd name="connsiteY94" fmla="*/ 1595748 h 2478250"/>
                  <a:gd name="connsiteX95" fmla="*/ 1169581 w 2508463"/>
                  <a:gd name="connsiteY95" fmla="*/ 1691441 h 2478250"/>
                  <a:gd name="connsiteX96" fmla="*/ 1148316 w 2508463"/>
                  <a:gd name="connsiteY96" fmla="*/ 1723339 h 2478250"/>
                  <a:gd name="connsiteX97" fmla="*/ 1148316 w 2508463"/>
                  <a:gd name="connsiteY97" fmla="*/ 1861562 h 2478250"/>
                  <a:gd name="connsiteX98" fmla="*/ 1169581 w 2508463"/>
                  <a:gd name="connsiteY98" fmla="*/ 1893460 h 2478250"/>
                  <a:gd name="connsiteX99" fmla="*/ 1233377 w 2508463"/>
                  <a:gd name="connsiteY99" fmla="*/ 1914725 h 2478250"/>
                  <a:gd name="connsiteX100" fmla="*/ 1297172 w 2508463"/>
                  <a:gd name="connsiteY100" fmla="*/ 1882827 h 2478250"/>
                  <a:gd name="connsiteX101" fmla="*/ 1318437 w 2508463"/>
                  <a:gd name="connsiteY101" fmla="*/ 1819032 h 2478250"/>
                  <a:gd name="connsiteX102" fmla="*/ 1350335 w 2508463"/>
                  <a:gd name="connsiteY102" fmla="*/ 1797767 h 2478250"/>
                  <a:gd name="connsiteX103" fmla="*/ 1403498 w 2508463"/>
                  <a:gd name="connsiteY103" fmla="*/ 1755236 h 2478250"/>
                  <a:gd name="connsiteX104" fmla="*/ 1435395 w 2508463"/>
                  <a:gd name="connsiteY104" fmla="*/ 1744604 h 2478250"/>
                  <a:gd name="connsiteX105" fmla="*/ 1424763 w 2508463"/>
                  <a:gd name="connsiteY105" fmla="*/ 1670176 h 2478250"/>
                  <a:gd name="connsiteX106" fmla="*/ 1414130 w 2508463"/>
                  <a:gd name="connsiteY106" fmla="*/ 1638278 h 2478250"/>
                  <a:gd name="connsiteX107" fmla="*/ 1424763 w 2508463"/>
                  <a:gd name="connsiteY107" fmla="*/ 1574483 h 2478250"/>
                  <a:gd name="connsiteX108" fmla="*/ 1488558 w 2508463"/>
                  <a:gd name="connsiteY108" fmla="*/ 1585115 h 2478250"/>
                  <a:gd name="connsiteX109" fmla="*/ 1520456 w 2508463"/>
                  <a:gd name="connsiteY109" fmla="*/ 1638278 h 2478250"/>
                  <a:gd name="connsiteX110" fmla="*/ 1552353 w 2508463"/>
                  <a:gd name="connsiteY110" fmla="*/ 1648911 h 2478250"/>
                  <a:gd name="connsiteX111" fmla="*/ 1743739 w 2508463"/>
                  <a:gd name="connsiteY111" fmla="*/ 1627646 h 2478250"/>
                  <a:gd name="connsiteX112" fmla="*/ 1786270 w 2508463"/>
                  <a:gd name="connsiteY112" fmla="*/ 1617013 h 2478250"/>
                  <a:gd name="connsiteX113" fmla="*/ 1839432 w 2508463"/>
                  <a:gd name="connsiteY113" fmla="*/ 1563850 h 2478250"/>
                  <a:gd name="connsiteX114" fmla="*/ 1860698 w 2508463"/>
                  <a:gd name="connsiteY114" fmla="*/ 1585115 h 2478250"/>
                  <a:gd name="connsiteX115" fmla="*/ 1871330 w 2508463"/>
                  <a:gd name="connsiteY115" fmla="*/ 1648911 h 2478250"/>
                  <a:gd name="connsiteX116" fmla="*/ 1881963 w 2508463"/>
                  <a:gd name="connsiteY116" fmla="*/ 1617013 h 2478250"/>
                  <a:gd name="connsiteX117" fmla="*/ 1913860 w 2508463"/>
                  <a:gd name="connsiteY117" fmla="*/ 1531953 h 2478250"/>
                  <a:gd name="connsiteX118" fmla="*/ 1945758 w 2508463"/>
                  <a:gd name="connsiteY118" fmla="*/ 1521320 h 2478250"/>
                  <a:gd name="connsiteX119" fmla="*/ 2030819 w 2508463"/>
                  <a:gd name="connsiteY119" fmla="*/ 1478790 h 2478250"/>
                  <a:gd name="connsiteX120" fmla="*/ 2052084 w 2508463"/>
                  <a:gd name="connsiteY120" fmla="*/ 1446892 h 2478250"/>
                  <a:gd name="connsiteX121" fmla="*/ 2083981 w 2508463"/>
                  <a:gd name="connsiteY121" fmla="*/ 1457525 h 2478250"/>
                  <a:gd name="connsiteX122" fmla="*/ 2094614 w 2508463"/>
                  <a:gd name="connsiteY122" fmla="*/ 1531953 h 2478250"/>
                  <a:gd name="connsiteX123" fmla="*/ 2179674 w 2508463"/>
                  <a:gd name="connsiteY123" fmla="*/ 1521320 h 2478250"/>
                  <a:gd name="connsiteX124" fmla="*/ 2200939 w 2508463"/>
                  <a:gd name="connsiteY124" fmla="*/ 1436260 h 2478250"/>
                  <a:gd name="connsiteX125" fmla="*/ 2264735 w 2508463"/>
                  <a:gd name="connsiteY125" fmla="*/ 1361832 h 2478250"/>
                  <a:gd name="connsiteX126" fmla="*/ 2275367 w 2508463"/>
                  <a:gd name="connsiteY126" fmla="*/ 1096018 h 2478250"/>
                  <a:gd name="connsiteX127" fmla="*/ 2286000 w 2508463"/>
                  <a:gd name="connsiteY127" fmla="*/ 1064120 h 2478250"/>
                  <a:gd name="connsiteX128" fmla="*/ 2307265 w 2508463"/>
                  <a:gd name="connsiteY128" fmla="*/ 1032222 h 2478250"/>
                  <a:gd name="connsiteX129" fmla="*/ 2317898 w 2508463"/>
                  <a:gd name="connsiteY129" fmla="*/ 883367 h 2478250"/>
                  <a:gd name="connsiteX130" fmla="*/ 2328530 w 2508463"/>
                  <a:gd name="connsiteY130" fmla="*/ 766408 h 2478250"/>
                  <a:gd name="connsiteX131" fmla="*/ 2434856 w 2508463"/>
                  <a:gd name="connsiteY131" fmla="*/ 755776 h 2478250"/>
                  <a:gd name="connsiteX132" fmla="*/ 2445488 w 2508463"/>
                  <a:gd name="connsiteY132" fmla="*/ 596288 h 2478250"/>
                  <a:gd name="connsiteX133" fmla="*/ 2488019 w 2508463"/>
                  <a:gd name="connsiteY133" fmla="*/ 553757 h 2478250"/>
                  <a:gd name="connsiteX134" fmla="*/ 2488019 w 2508463"/>
                  <a:gd name="connsiteY134" fmla="*/ 319841 h 2478250"/>
                  <a:gd name="connsiteX135" fmla="*/ 2466753 w 2508463"/>
                  <a:gd name="connsiteY135" fmla="*/ 298576 h 2478250"/>
                  <a:gd name="connsiteX136" fmla="*/ 2445488 w 2508463"/>
                  <a:gd name="connsiteY136" fmla="*/ 266678 h 2478250"/>
                  <a:gd name="connsiteX137" fmla="*/ 2434856 w 2508463"/>
                  <a:gd name="connsiteY137" fmla="*/ 234781 h 2478250"/>
                  <a:gd name="connsiteX138" fmla="*/ 2413591 w 2508463"/>
                  <a:gd name="connsiteY138" fmla="*/ 213515 h 2478250"/>
                  <a:gd name="connsiteX139" fmla="*/ 2413591 w 2508463"/>
                  <a:gd name="connsiteY139" fmla="*/ 22129 h 2478250"/>
                  <a:gd name="connsiteX0" fmla="*/ 2413591 w 2508463"/>
                  <a:gd name="connsiteY0" fmla="*/ 22129 h 2478250"/>
                  <a:gd name="connsiteX1" fmla="*/ 2360428 w 2508463"/>
                  <a:gd name="connsiteY1" fmla="*/ 11497 h 2478250"/>
                  <a:gd name="connsiteX2" fmla="*/ 2328530 w 2508463"/>
                  <a:gd name="connsiteY2" fmla="*/ 864 h 2478250"/>
                  <a:gd name="connsiteX3" fmla="*/ 2307265 w 2508463"/>
                  <a:gd name="connsiteY3" fmla="*/ 32762 h 2478250"/>
                  <a:gd name="connsiteX4" fmla="*/ 2317898 w 2508463"/>
                  <a:gd name="connsiteY4" fmla="*/ 149720 h 2478250"/>
                  <a:gd name="connsiteX5" fmla="*/ 2264735 w 2508463"/>
                  <a:gd name="connsiteY5" fmla="*/ 139088 h 2478250"/>
                  <a:gd name="connsiteX6" fmla="*/ 2190307 w 2508463"/>
                  <a:gd name="connsiteY6" fmla="*/ 128455 h 2478250"/>
                  <a:gd name="connsiteX7" fmla="*/ 2179674 w 2508463"/>
                  <a:gd name="connsiteY7" fmla="*/ 160353 h 2478250"/>
                  <a:gd name="connsiteX8" fmla="*/ 2169042 w 2508463"/>
                  <a:gd name="connsiteY8" fmla="*/ 234781 h 2478250"/>
                  <a:gd name="connsiteX9" fmla="*/ 2158409 w 2508463"/>
                  <a:gd name="connsiteY9" fmla="*/ 266678 h 2478250"/>
                  <a:gd name="connsiteX10" fmla="*/ 2147777 w 2508463"/>
                  <a:gd name="connsiteY10" fmla="*/ 447432 h 2478250"/>
                  <a:gd name="connsiteX11" fmla="*/ 2137144 w 2508463"/>
                  <a:gd name="connsiteY11" fmla="*/ 479329 h 2478250"/>
                  <a:gd name="connsiteX12" fmla="*/ 2115879 w 2508463"/>
                  <a:gd name="connsiteY12" fmla="*/ 500595 h 2478250"/>
                  <a:gd name="connsiteX13" fmla="*/ 2094614 w 2508463"/>
                  <a:gd name="connsiteY13" fmla="*/ 628185 h 2478250"/>
                  <a:gd name="connsiteX14" fmla="*/ 2073349 w 2508463"/>
                  <a:gd name="connsiteY14" fmla="*/ 691981 h 2478250"/>
                  <a:gd name="connsiteX15" fmla="*/ 2062716 w 2508463"/>
                  <a:gd name="connsiteY15" fmla="*/ 723878 h 2478250"/>
                  <a:gd name="connsiteX16" fmla="*/ 2052084 w 2508463"/>
                  <a:gd name="connsiteY16" fmla="*/ 755776 h 2478250"/>
                  <a:gd name="connsiteX17" fmla="*/ 2009553 w 2508463"/>
                  <a:gd name="connsiteY17" fmla="*/ 808939 h 2478250"/>
                  <a:gd name="connsiteX18" fmla="*/ 1967023 w 2508463"/>
                  <a:gd name="connsiteY18" fmla="*/ 851469 h 2478250"/>
                  <a:gd name="connsiteX19" fmla="*/ 1871330 w 2508463"/>
                  <a:gd name="connsiteY19" fmla="*/ 904632 h 2478250"/>
                  <a:gd name="connsiteX20" fmla="*/ 1860698 w 2508463"/>
                  <a:gd name="connsiteY20" fmla="*/ 968427 h 2478250"/>
                  <a:gd name="connsiteX21" fmla="*/ 1807535 w 2508463"/>
                  <a:gd name="connsiteY21" fmla="*/ 1000325 h 2478250"/>
                  <a:gd name="connsiteX22" fmla="*/ 1775637 w 2508463"/>
                  <a:gd name="connsiteY22" fmla="*/ 1021590 h 2478250"/>
                  <a:gd name="connsiteX23" fmla="*/ 1711842 w 2508463"/>
                  <a:gd name="connsiteY23" fmla="*/ 1042855 h 2478250"/>
                  <a:gd name="connsiteX24" fmla="*/ 1679944 w 2508463"/>
                  <a:gd name="connsiteY24" fmla="*/ 1053488 h 2478250"/>
                  <a:gd name="connsiteX25" fmla="*/ 1616149 w 2508463"/>
                  <a:gd name="connsiteY25" fmla="*/ 1085385 h 2478250"/>
                  <a:gd name="connsiteX26" fmla="*/ 1552353 w 2508463"/>
                  <a:gd name="connsiteY26" fmla="*/ 1117283 h 2478250"/>
                  <a:gd name="connsiteX27" fmla="*/ 1499191 w 2508463"/>
                  <a:gd name="connsiteY27" fmla="*/ 1106650 h 2478250"/>
                  <a:gd name="connsiteX28" fmla="*/ 1488558 w 2508463"/>
                  <a:gd name="connsiteY28" fmla="*/ 1000325 h 2478250"/>
                  <a:gd name="connsiteX29" fmla="*/ 1477926 w 2508463"/>
                  <a:gd name="connsiteY29" fmla="*/ 1032222 h 2478250"/>
                  <a:gd name="connsiteX30" fmla="*/ 1456660 w 2508463"/>
                  <a:gd name="connsiteY30" fmla="*/ 1053488 h 2478250"/>
                  <a:gd name="connsiteX31" fmla="*/ 1424763 w 2508463"/>
                  <a:gd name="connsiteY31" fmla="*/ 1159813 h 2478250"/>
                  <a:gd name="connsiteX32" fmla="*/ 1382232 w 2508463"/>
                  <a:gd name="connsiteY32" fmla="*/ 1223608 h 2478250"/>
                  <a:gd name="connsiteX33" fmla="*/ 1339702 w 2508463"/>
                  <a:gd name="connsiteY33" fmla="*/ 1276771 h 2478250"/>
                  <a:gd name="connsiteX34" fmla="*/ 1318437 w 2508463"/>
                  <a:gd name="connsiteY34" fmla="*/ 1361832 h 2478250"/>
                  <a:gd name="connsiteX35" fmla="*/ 1307805 w 2508463"/>
                  <a:gd name="connsiteY35" fmla="*/ 1404362 h 2478250"/>
                  <a:gd name="connsiteX36" fmla="*/ 1244009 w 2508463"/>
                  <a:gd name="connsiteY36" fmla="*/ 1436260 h 2478250"/>
                  <a:gd name="connsiteX37" fmla="*/ 1148316 w 2508463"/>
                  <a:gd name="connsiteY37" fmla="*/ 1414995 h 2478250"/>
                  <a:gd name="connsiteX38" fmla="*/ 1116419 w 2508463"/>
                  <a:gd name="connsiteY38" fmla="*/ 1404362 h 2478250"/>
                  <a:gd name="connsiteX39" fmla="*/ 978195 w 2508463"/>
                  <a:gd name="connsiteY39" fmla="*/ 1414995 h 2478250"/>
                  <a:gd name="connsiteX40" fmla="*/ 935665 w 2508463"/>
                  <a:gd name="connsiteY40" fmla="*/ 1436260 h 2478250"/>
                  <a:gd name="connsiteX41" fmla="*/ 882502 w 2508463"/>
                  <a:gd name="connsiteY41" fmla="*/ 1446892 h 2478250"/>
                  <a:gd name="connsiteX42" fmla="*/ 839972 w 2508463"/>
                  <a:gd name="connsiteY42" fmla="*/ 1446893 h 2478250"/>
                  <a:gd name="connsiteX43" fmla="*/ 648587 w 2508463"/>
                  <a:gd name="connsiteY43" fmla="*/ 1436259 h 2478250"/>
                  <a:gd name="connsiteX44" fmla="*/ 574158 w 2508463"/>
                  <a:gd name="connsiteY44" fmla="*/ 1531953 h 2478250"/>
                  <a:gd name="connsiteX45" fmla="*/ 520995 w 2508463"/>
                  <a:gd name="connsiteY45" fmla="*/ 1542585 h 2478250"/>
                  <a:gd name="connsiteX46" fmla="*/ 467832 w 2508463"/>
                  <a:gd name="connsiteY46" fmla="*/ 1595748 h 2478250"/>
                  <a:gd name="connsiteX47" fmla="*/ 404037 w 2508463"/>
                  <a:gd name="connsiteY47" fmla="*/ 1638278 h 2478250"/>
                  <a:gd name="connsiteX48" fmla="*/ 308344 w 2508463"/>
                  <a:gd name="connsiteY48" fmla="*/ 1712706 h 2478250"/>
                  <a:gd name="connsiteX49" fmla="*/ 276446 w 2508463"/>
                  <a:gd name="connsiteY49" fmla="*/ 1723339 h 2478250"/>
                  <a:gd name="connsiteX50" fmla="*/ 265814 w 2508463"/>
                  <a:gd name="connsiteY50" fmla="*/ 1755236 h 2478250"/>
                  <a:gd name="connsiteX51" fmla="*/ 255181 w 2508463"/>
                  <a:gd name="connsiteY51" fmla="*/ 1808399 h 2478250"/>
                  <a:gd name="connsiteX52" fmla="*/ 223284 w 2508463"/>
                  <a:gd name="connsiteY52" fmla="*/ 1819032 h 2478250"/>
                  <a:gd name="connsiteX53" fmla="*/ 170121 w 2508463"/>
                  <a:gd name="connsiteY53" fmla="*/ 1829664 h 2478250"/>
                  <a:gd name="connsiteX54" fmla="*/ 138223 w 2508463"/>
                  <a:gd name="connsiteY54" fmla="*/ 1893460 h 2478250"/>
                  <a:gd name="connsiteX55" fmla="*/ 74428 w 2508463"/>
                  <a:gd name="connsiteY55" fmla="*/ 1914725 h 2478250"/>
                  <a:gd name="connsiteX56" fmla="*/ 31898 w 2508463"/>
                  <a:gd name="connsiteY56" fmla="*/ 1967888 h 2478250"/>
                  <a:gd name="connsiteX57" fmla="*/ 0 w 2508463"/>
                  <a:gd name="connsiteY57" fmla="*/ 1978520 h 2478250"/>
                  <a:gd name="connsiteX58" fmla="*/ 10632 w 2508463"/>
                  <a:gd name="connsiteY58" fmla="*/ 2021050 h 2478250"/>
                  <a:gd name="connsiteX59" fmla="*/ 53163 w 2508463"/>
                  <a:gd name="connsiteY59" fmla="*/ 2063581 h 2478250"/>
                  <a:gd name="connsiteX60" fmla="*/ 95693 w 2508463"/>
                  <a:gd name="connsiteY60" fmla="*/ 2052948 h 2478250"/>
                  <a:gd name="connsiteX61" fmla="*/ 106326 w 2508463"/>
                  <a:gd name="connsiteY61" fmla="*/ 2021050 h 2478250"/>
                  <a:gd name="connsiteX62" fmla="*/ 116958 w 2508463"/>
                  <a:gd name="connsiteY62" fmla="*/ 2052948 h 2478250"/>
                  <a:gd name="connsiteX63" fmla="*/ 148856 w 2508463"/>
                  <a:gd name="connsiteY63" fmla="*/ 2084846 h 2478250"/>
                  <a:gd name="connsiteX64" fmla="*/ 148856 w 2508463"/>
                  <a:gd name="connsiteY64" fmla="*/ 2223069 h 2478250"/>
                  <a:gd name="connsiteX65" fmla="*/ 127591 w 2508463"/>
                  <a:gd name="connsiteY65" fmla="*/ 2254967 h 2478250"/>
                  <a:gd name="connsiteX66" fmla="*/ 116958 w 2508463"/>
                  <a:gd name="connsiteY66" fmla="*/ 2286864 h 2478250"/>
                  <a:gd name="connsiteX67" fmla="*/ 116958 w 2508463"/>
                  <a:gd name="connsiteY67" fmla="*/ 2467618 h 2478250"/>
                  <a:gd name="connsiteX68" fmla="*/ 148856 w 2508463"/>
                  <a:gd name="connsiteY68" fmla="*/ 2478250 h 2478250"/>
                  <a:gd name="connsiteX69" fmla="*/ 265814 w 2508463"/>
                  <a:gd name="connsiteY69" fmla="*/ 2467618 h 2478250"/>
                  <a:gd name="connsiteX70" fmla="*/ 297712 w 2508463"/>
                  <a:gd name="connsiteY70" fmla="*/ 2456985 h 2478250"/>
                  <a:gd name="connsiteX71" fmla="*/ 318977 w 2508463"/>
                  <a:gd name="connsiteY71" fmla="*/ 2393190 h 2478250"/>
                  <a:gd name="connsiteX72" fmla="*/ 340242 w 2508463"/>
                  <a:gd name="connsiteY72" fmla="*/ 2308129 h 2478250"/>
                  <a:gd name="connsiteX73" fmla="*/ 350874 w 2508463"/>
                  <a:gd name="connsiteY73" fmla="*/ 2233701 h 2478250"/>
                  <a:gd name="connsiteX74" fmla="*/ 393405 w 2508463"/>
                  <a:gd name="connsiteY74" fmla="*/ 2180539 h 2478250"/>
                  <a:gd name="connsiteX75" fmla="*/ 414670 w 2508463"/>
                  <a:gd name="connsiteY75" fmla="*/ 2116743 h 2478250"/>
                  <a:gd name="connsiteX76" fmla="*/ 425302 w 2508463"/>
                  <a:gd name="connsiteY76" fmla="*/ 2084846 h 2478250"/>
                  <a:gd name="connsiteX77" fmla="*/ 393405 w 2508463"/>
                  <a:gd name="connsiteY77" fmla="*/ 1967888 h 2478250"/>
                  <a:gd name="connsiteX78" fmla="*/ 393405 w 2508463"/>
                  <a:gd name="connsiteY78" fmla="*/ 1967888 h 2478250"/>
                  <a:gd name="connsiteX79" fmla="*/ 382772 w 2508463"/>
                  <a:gd name="connsiteY79" fmla="*/ 1925357 h 2478250"/>
                  <a:gd name="connsiteX80" fmla="*/ 350874 w 2508463"/>
                  <a:gd name="connsiteY80" fmla="*/ 1904092 h 2478250"/>
                  <a:gd name="connsiteX81" fmla="*/ 287079 w 2508463"/>
                  <a:gd name="connsiteY81" fmla="*/ 1882827 h 2478250"/>
                  <a:gd name="connsiteX82" fmla="*/ 265814 w 2508463"/>
                  <a:gd name="connsiteY82" fmla="*/ 1850929 h 2478250"/>
                  <a:gd name="connsiteX83" fmla="*/ 425302 w 2508463"/>
                  <a:gd name="connsiteY83" fmla="*/ 1787134 h 2478250"/>
                  <a:gd name="connsiteX84" fmla="*/ 499730 w 2508463"/>
                  <a:gd name="connsiteY84" fmla="*/ 1776501 h 2478250"/>
                  <a:gd name="connsiteX85" fmla="*/ 531628 w 2508463"/>
                  <a:gd name="connsiteY85" fmla="*/ 1755236 h 2478250"/>
                  <a:gd name="connsiteX86" fmla="*/ 563526 w 2508463"/>
                  <a:gd name="connsiteY86" fmla="*/ 1744604 h 2478250"/>
                  <a:gd name="connsiteX87" fmla="*/ 574158 w 2508463"/>
                  <a:gd name="connsiteY87" fmla="*/ 1712706 h 2478250"/>
                  <a:gd name="connsiteX88" fmla="*/ 659219 w 2508463"/>
                  <a:gd name="connsiteY88" fmla="*/ 1702074 h 2478250"/>
                  <a:gd name="connsiteX89" fmla="*/ 701749 w 2508463"/>
                  <a:gd name="connsiteY89" fmla="*/ 1691441 h 2478250"/>
                  <a:gd name="connsiteX90" fmla="*/ 786809 w 2508463"/>
                  <a:gd name="connsiteY90" fmla="*/ 1680808 h 2478250"/>
                  <a:gd name="connsiteX91" fmla="*/ 850605 w 2508463"/>
                  <a:gd name="connsiteY91" fmla="*/ 1659543 h 2478250"/>
                  <a:gd name="connsiteX92" fmla="*/ 882502 w 2508463"/>
                  <a:gd name="connsiteY92" fmla="*/ 1648911 h 2478250"/>
                  <a:gd name="connsiteX93" fmla="*/ 914400 w 2508463"/>
                  <a:gd name="connsiteY93" fmla="*/ 1627646 h 2478250"/>
                  <a:gd name="connsiteX94" fmla="*/ 1020726 w 2508463"/>
                  <a:gd name="connsiteY94" fmla="*/ 1595748 h 2478250"/>
                  <a:gd name="connsiteX95" fmla="*/ 1169581 w 2508463"/>
                  <a:gd name="connsiteY95" fmla="*/ 1691441 h 2478250"/>
                  <a:gd name="connsiteX96" fmla="*/ 1148316 w 2508463"/>
                  <a:gd name="connsiteY96" fmla="*/ 1723339 h 2478250"/>
                  <a:gd name="connsiteX97" fmla="*/ 1148316 w 2508463"/>
                  <a:gd name="connsiteY97" fmla="*/ 1861562 h 2478250"/>
                  <a:gd name="connsiteX98" fmla="*/ 1169581 w 2508463"/>
                  <a:gd name="connsiteY98" fmla="*/ 1893460 h 2478250"/>
                  <a:gd name="connsiteX99" fmla="*/ 1233377 w 2508463"/>
                  <a:gd name="connsiteY99" fmla="*/ 1914725 h 2478250"/>
                  <a:gd name="connsiteX100" fmla="*/ 1297172 w 2508463"/>
                  <a:gd name="connsiteY100" fmla="*/ 1882827 h 2478250"/>
                  <a:gd name="connsiteX101" fmla="*/ 1318437 w 2508463"/>
                  <a:gd name="connsiteY101" fmla="*/ 1819032 h 2478250"/>
                  <a:gd name="connsiteX102" fmla="*/ 1350335 w 2508463"/>
                  <a:gd name="connsiteY102" fmla="*/ 1797767 h 2478250"/>
                  <a:gd name="connsiteX103" fmla="*/ 1403498 w 2508463"/>
                  <a:gd name="connsiteY103" fmla="*/ 1755236 h 2478250"/>
                  <a:gd name="connsiteX104" fmla="*/ 1435395 w 2508463"/>
                  <a:gd name="connsiteY104" fmla="*/ 1744604 h 2478250"/>
                  <a:gd name="connsiteX105" fmla="*/ 1424763 w 2508463"/>
                  <a:gd name="connsiteY105" fmla="*/ 1670176 h 2478250"/>
                  <a:gd name="connsiteX106" fmla="*/ 1414130 w 2508463"/>
                  <a:gd name="connsiteY106" fmla="*/ 1638278 h 2478250"/>
                  <a:gd name="connsiteX107" fmla="*/ 1424763 w 2508463"/>
                  <a:gd name="connsiteY107" fmla="*/ 1574483 h 2478250"/>
                  <a:gd name="connsiteX108" fmla="*/ 1488558 w 2508463"/>
                  <a:gd name="connsiteY108" fmla="*/ 1585115 h 2478250"/>
                  <a:gd name="connsiteX109" fmla="*/ 1520456 w 2508463"/>
                  <a:gd name="connsiteY109" fmla="*/ 1638278 h 2478250"/>
                  <a:gd name="connsiteX110" fmla="*/ 1552353 w 2508463"/>
                  <a:gd name="connsiteY110" fmla="*/ 1648911 h 2478250"/>
                  <a:gd name="connsiteX111" fmla="*/ 1743739 w 2508463"/>
                  <a:gd name="connsiteY111" fmla="*/ 1627646 h 2478250"/>
                  <a:gd name="connsiteX112" fmla="*/ 1786270 w 2508463"/>
                  <a:gd name="connsiteY112" fmla="*/ 1617013 h 2478250"/>
                  <a:gd name="connsiteX113" fmla="*/ 1839432 w 2508463"/>
                  <a:gd name="connsiteY113" fmla="*/ 1563850 h 2478250"/>
                  <a:gd name="connsiteX114" fmla="*/ 1860698 w 2508463"/>
                  <a:gd name="connsiteY114" fmla="*/ 1585115 h 2478250"/>
                  <a:gd name="connsiteX115" fmla="*/ 1871330 w 2508463"/>
                  <a:gd name="connsiteY115" fmla="*/ 1648911 h 2478250"/>
                  <a:gd name="connsiteX116" fmla="*/ 1881963 w 2508463"/>
                  <a:gd name="connsiteY116" fmla="*/ 1617013 h 2478250"/>
                  <a:gd name="connsiteX117" fmla="*/ 1913860 w 2508463"/>
                  <a:gd name="connsiteY117" fmla="*/ 1531953 h 2478250"/>
                  <a:gd name="connsiteX118" fmla="*/ 1945758 w 2508463"/>
                  <a:gd name="connsiteY118" fmla="*/ 1521320 h 2478250"/>
                  <a:gd name="connsiteX119" fmla="*/ 2030819 w 2508463"/>
                  <a:gd name="connsiteY119" fmla="*/ 1478790 h 2478250"/>
                  <a:gd name="connsiteX120" fmla="*/ 2052084 w 2508463"/>
                  <a:gd name="connsiteY120" fmla="*/ 1446892 h 2478250"/>
                  <a:gd name="connsiteX121" fmla="*/ 2083981 w 2508463"/>
                  <a:gd name="connsiteY121" fmla="*/ 1457525 h 2478250"/>
                  <a:gd name="connsiteX122" fmla="*/ 2094614 w 2508463"/>
                  <a:gd name="connsiteY122" fmla="*/ 1531953 h 2478250"/>
                  <a:gd name="connsiteX123" fmla="*/ 2179674 w 2508463"/>
                  <a:gd name="connsiteY123" fmla="*/ 1521320 h 2478250"/>
                  <a:gd name="connsiteX124" fmla="*/ 2200939 w 2508463"/>
                  <a:gd name="connsiteY124" fmla="*/ 1436260 h 2478250"/>
                  <a:gd name="connsiteX125" fmla="*/ 2264735 w 2508463"/>
                  <a:gd name="connsiteY125" fmla="*/ 1361832 h 2478250"/>
                  <a:gd name="connsiteX126" fmla="*/ 2275367 w 2508463"/>
                  <a:gd name="connsiteY126" fmla="*/ 1096018 h 2478250"/>
                  <a:gd name="connsiteX127" fmla="*/ 2286000 w 2508463"/>
                  <a:gd name="connsiteY127" fmla="*/ 1064120 h 2478250"/>
                  <a:gd name="connsiteX128" fmla="*/ 2307265 w 2508463"/>
                  <a:gd name="connsiteY128" fmla="*/ 1032222 h 2478250"/>
                  <a:gd name="connsiteX129" fmla="*/ 2317898 w 2508463"/>
                  <a:gd name="connsiteY129" fmla="*/ 883367 h 2478250"/>
                  <a:gd name="connsiteX130" fmla="*/ 2328530 w 2508463"/>
                  <a:gd name="connsiteY130" fmla="*/ 766408 h 2478250"/>
                  <a:gd name="connsiteX131" fmla="*/ 2434856 w 2508463"/>
                  <a:gd name="connsiteY131" fmla="*/ 755776 h 2478250"/>
                  <a:gd name="connsiteX132" fmla="*/ 2445488 w 2508463"/>
                  <a:gd name="connsiteY132" fmla="*/ 596288 h 2478250"/>
                  <a:gd name="connsiteX133" fmla="*/ 2488019 w 2508463"/>
                  <a:gd name="connsiteY133" fmla="*/ 553757 h 2478250"/>
                  <a:gd name="connsiteX134" fmla="*/ 2488019 w 2508463"/>
                  <a:gd name="connsiteY134" fmla="*/ 319841 h 2478250"/>
                  <a:gd name="connsiteX135" fmla="*/ 2466753 w 2508463"/>
                  <a:gd name="connsiteY135" fmla="*/ 298576 h 2478250"/>
                  <a:gd name="connsiteX136" fmla="*/ 2445488 w 2508463"/>
                  <a:gd name="connsiteY136" fmla="*/ 266678 h 2478250"/>
                  <a:gd name="connsiteX137" fmla="*/ 2434856 w 2508463"/>
                  <a:gd name="connsiteY137" fmla="*/ 234781 h 2478250"/>
                  <a:gd name="connsiteX138" fmla="*/ 2413591 w 2508463"/>
                  <a:gd name="connsiteY138" fmla="*/ 213515 h 2478250"/>
                  <a:gd name="connsiteX139" fmla="*/ 2413591 w 2508463"/>
                  <a:gd name="connsiteY139" fmla="*/ 22129 h 2478250"/>
                  <a:gd name="connsiteX0" fmla="*/ 2413591 w 2508463"/>
                  <a:gd name="connsiteY0" fmla="*/ 22129 h 2478250"/>
                  <a:gd name="connsiteX1" fmla="*/ 2360428 w 2508463"/>
                  <a:gd name="connsiteY1" fmla="*/ 11497 h 2478250"/>
                  <a:gd name="connsiteX2" fmla="*/ 2328530 w 2508463"/>
                  <a:gd name="connsiteY2" fmla="*/ 864 h 2478250"/>
                  <a:gd name="connsiteX3" fmla="*/ 2307265 w 2508463"/>
                  <a:gd name="connsiteY3" fmla="*/ 32762 h 2478250"/>
                  <a:gd name="connsiteX4" fmla="*/ 2317898 w 2508463"/>
                  <a:gd name="connsiteY4" fmla="*/ 149720 h 2478250"/>
                  <a:gd name="connsiteX5" fmla="*/ 2264735 w 2508463"/>
                  <a:gd name="connsiteY5" fmla="*/ 139088 h 2478250"/>
                  <a:gd name="connsiteX6" fmla="*/ 2190307 w 2508463"/>
                  <a:gd name="connsiteY6" fmla="*/ 128455 h 2478250"/>
                  <a:gd name="connsiteX7" fmla="*/ 2179674 w 2508463"/>
                  <a:gd name="connsiteY7" fmla="*/ 160353 h 2478250"/>
                  <a:gd name="connsiteX8" fmla="*/ 2169042 w 2508463"/>
                  <a:gd name="connsiteY8" fmla="*/ 234781 h 2478250"/>
                  <a:gd name="connsiteX9" fmla="*/ 2158409 w 2508463"/>
                  <a:gd name="connsiteY9" fmla="*/ 266678 h 2478250"/>
                  <a:gd name="connsiteX10" fmla="*/ 2147777 w 2508463"/>
                  <a:gd name="connsiteY10" fmla="*/ 447432 h 2478250"/>
                  <a:gd name="connsiteX11" fmla="*/ 2137144 w 2508463"/>
                  <a:gd name="connsiteY11" fmla="*/ 479329 h 2478250"/>
                  <a:gd name="connsiteX12" fmla="*/ 2115879 w 2508463"/>
                  <a:gd name="connsiteY12" fmla="*/ 500595 h 2478250"/>
                  <a:gd name="connsiteX13" fmla="*/ 2094614 w 2508463"/>
                  <a:gd name="connsiteY13" fmla="*/ 628185 h 2478250"/>
                  <a:gd name="connsiteX14" fmla="*/ 2073349 w 2508463"/>
                  <a:gd name="connsiteY14" fmla="*/ 691981 h 2478250"/>
                  <a:gd name="connsiteX15" fmla="*/ 2062716 w 2508463"/>
                  <a:gd name="connsiteY15" fmla="*/ 723878 h 2478250"/>
                  <a:gd name="connsiteX16" fmla="*/ 2052084 w 2508463"/>
                  <a:gd name="connsiteY16" fmla="*/ 755776 h 2478250"/>
                  <a:gd name="connsiteX17" fmla="*/ 2009553 w 2508463"/>
                  <a:gd name="connsiteY17" fmla="*/ 808939 h 2478250"/>
                  <a:gd name="connsiteX18" fmla="*/ 1967023 w 2508463"/>
                  <a:gd name="connsiteY18" fmla="*/ 851469 h 2478250"/>
                  <a:gd name="connsiteX19" fmla="*/ 1871330 w 2508463"/>
                  <a:gd name="connsiteY19" fmla="*/ 904632 h 2478250"/>
                  <a:gd name="connsiteX20" fmla="*/ 1860698 w 2508463"/>
                  <a:gd name="connsiteY20" fmla="*/ 968427 h 2478250"/>
                  <a:gd name="connsiteX21" fmla="*/ 1807535 w 2508463"/>
                  <a:gd name="connsiteY21" fmla="*/ 1000325 h 2478250"/>
                  <a:gd name="connsiteX22" fmla="*/ 1775637 w 2508463"/>
                  <a:gd name="connsiteY22" fmla="*/ 1021590 h 2478250"/>
                  <a:gd name="connsiteX23" fmla="*/ 1711842 w 2508463"/>
                  <a:gd name="connsiteY23" fmla="*/ 1042855 h 2478250"/>
                  <a:gd name="connsiteX24" fmla="*/ 1679944 w 2508463"/>
                  <a:gd name="connsiteY24" fmla="*/ 1053488 h 2478250"/>
                  <a:gd name="connsiteX25" fmla="*/ 1616149 w 2508463"/>
                  <a:gd name="connsiteY25" fmla="*/ 1085385 h 2478250"/>
                  <a:gd name="connsiteX26" fmla="*/ 1552353 w 2508463"/>
                  <a:gd name="connsiteY26" fmla="*/ 1117283 h 2478250"/>
                  <a:gd name="connsiteX27" fmla="*/ 1499191 w 2508463"/>
                  <a:gd name="connsiteY27" fmla="*/ 1106650 h 2478250"/>
                  <a:gd name="connsiteX28" fmla="*/ 1488558 w 2508463"/>
                  <a:gd name="connsiteY28" fmla="*/ 1000325 h 2478250"/>
                  <a:gd name="connsiteX29" fmla="*/ 1477926 w 2508463"/>
                  <a:gd name="connsiteY29" fmla="*/ 1032222 h 2478250"/>
                  <a:gd name="connsiteX30" fmla="*/ 1456660 w 2508463"/>
                  <a:gd name="connsiteY30" fmla="*/ 1053488 h 2478250"/>
                  <a:gd name="connsiteX31" fmla="*/ 1424763 w 2508463"/>
                  <a:gd name="connsiteY31" fmla="*/ 1159813 h 2478250"/>
                  <a:gd name="connsiteX32" fmla="*/ 1382232 w 2508463"/>
                  <a:gd name="connsiteY32" fmla="*/ 1223608 h 2478250"/>
                  <a:gd name="connsiteX33" fmla="*/ 1339702 w 2508463"/>
                  <a:gd name="connsiteY33" fmla="*/ 1276771 h 2478250"/>
                  <a:gd name="connsiteX34" fmla="*/ 1318437 w 2508463"/>
                  <a:gd name="connsiteY34" fmla="*/ 1361832 h 2478250"/>
                  <a:gd name="connsiteX35" fmla="*/ 1307805 w 2508463"/>
                  <a:gd name="connsiteY35" fmla="*/ 1404362 h 2478250"/>
                  <a:gd name="connsiteX36" fmla="*/ 1244009 w 2508463"/>
                  <a:gd name="connsiteY36" fmla="*/ 1436260 h 2478250"/>
                  <a:gd name="connsiteX37" fmla="*/ 1148316 w 2508463"/>
                  <a:gd name="connsiteY37" fmla="*/ 1414995 h 2478250"/>
                  <a:gd name="connsiteX38" fmla="*/ 978195 w 2508463"/>
                  <a:gd name="connsiteY38" fmla="*/ 1414995 h 2478250"/>
                  <a:gd name="connsiteX39" fmla="*/ 935665 w 2508463"/>
                  <a:gd name="connsiteY39" fmla="*/ 1436260 h 2478250"/>
                  <a:gd name="connsiteX40" fmla="*/ 882502 w 2508463"/>
                  <a:gd name="connsiteY40" fmla="*/ 1446892 h 2478250"/>
                  <a:gd name="connsiteX41" fmla="*/ 839972 w 2508463"/>
                  <a:gd name="connsiteY41" fmla="*/ 1446893 h 2478250"/>
                  <a:gd name="connsiteX42" fmla="*/ 648587 w 2508463"/>
                  <a:gd name="connsiteY42" fmla="*/ 1436259 h 2478250"/>
                  <a:gd name="connsiteX43" fmla="*/ 574158 w 2508463"/>
                  <a:gd name="connsiteY43" fmla="*/ 1531953 h 2478250"/>
                  <a:gd name="connsiteX44" fmla="*/ 520995 w 2508463"/>
                  <a:gd name="connsiteY44" fmla="*/ 1542585 h 2478250"/>
                  <a:gd name="connsiteX45" fmla="*/ 467832 w 2508463"/>
                  <a:gd name="connsiteY45" fmla="*/ 1595748 h 2478250"/>
                  <a:gd name="connsiteX46" fmla="*/ 404037 w 2508463"/>
                  <a:gd name="connsiteY46" fmla="*/ 1638278 h 2478250"/>
                  <a:gd name="connsiteX47" fmla="*/ 308344 w 2508463"/>
                  <a:gd name="connsiteY47" fmla="*/ 1712706 h 2478250"/>
                  <a:gd name="connsiteX48" fmla="*/ 276446 w 2508463"/>
                  <a:gd name="connsiteY48" fmla="*/ 1723339 h 2478250"/>
                  <a:gd name="connsiteX49" fmla="*/ 265814 w 2508463"/>
                  <a:gd name="connsiteY49" fmla="*/ 1755236 h 2478250"/>
                  <a:gd name="connsiteX50" fmla="*/ 255181 w 2508463"/>
                  <a:gd name="connsiteY50" fmla="*/ 1808399 h 2478250"/>
                  <a:gd name="connsiteX51" fmla="*/ 223284 w 2508463"/>
                  <a:gd name="connsiteY51" fmla="*/ 1819032 h 2478250"/>
                  <a:gd name="connsiteX52" fmla="*/ 170121 w 2508463"/>
                  <a:gd name="connsiteY52" fmla="*/ 1829664 h 2478250"/>
                  <a:gd name="connsiteX53" fmla="*/ 138223 w 2508463"/>
                  <a:gd name="connsiteY53" fmla="*/ 1893460 h 2478250"/>
                  <a:gd name="connsiteX54" fmla="*/ 74428 w 2508463"/>
                  <a:gd name="connsiteY54" fmla="*/ 1914725 h 2478250"/>
                  <a:gd name="connsiteX55" fmla="*/ 31898 w 2508463"/>
                  <a:gd name="connsiteY55" fmla="*/ 1967888 h 2478250"/>
                  <a:gd name="connsiteX56" fmla="*/ 0 w 2508463"/>
                  <a:gd name="connsiteY56" fmla="*/ 1978520 h 2478250"/>
                  <a:gd name="connsiteX57" fmla="*/ 10632 w 2508463"/>
                  <a:gd name="connsiteY57" fmla="*/ 2021050 h 2478250"/>
                  <a:gd name="connsiteX58" fmla="*/ 53163 w 2508463"/>
                  <a:gd name="connsiteY58" fmla="*/ 2063581 h 2478250"/>
                  <a:gd name="connsiteX59" fmla="*/ 95693 w 2508463"/>
                  <a:gd name="connsiteY59" fmla="*/ 2052948 h 2478250"/>
                  <a:gd name="connsiteX60" fmla="*/ 106326 w 2508463"/>
                  <a:gd name="connsiteY60" fmla="*/ 2021050 h 2478250"/>
                  <a:gd name="connsiteX61" fmla="*/ 116958 w 2508463"/>
                  <a:gd name="connsiteY61" fmla="*/ 2052948 h 2478250"/>
                  <a:gd name="connsiteX62" fmla="*/ 148856 w 2508463"/>
                  <a:gd name="connsiteY62" fmla="*/ 2084846 h 2478250"/>
                  <a:gd name="connsiteX63" fmla="*/ 148856 w 2508463"/>
                  <a:gd name="connsiteY63" fmla="*/ 2223069 h 2478250"/>
                  <a:gd name="connsiteX64" fmla="*/ 127591 w 2508463"/>
                  <a:gd name="connsiteY64" fmla="*/ 2254967 h 2478250"/>
                  <a:gd name="connsiteX65" fmla="*/ 116958 w 2508463"/>
                  <a:gd name="connsiteY65" fmla="*/ 2286864 h 2478250"/>
                  <a:gd name="connsiteX66" fmla="*/ 116958 w 2508463"/>
                  <a:gd name="connsiteY66" fmla="*/ 2467618 h 2478250"/>
                  <a:gd name="connsiteX67" fmla="*/ 148856 w 2508463"/>
                  <a:gd name="connsiteY67" fmla="*/ 2478250 h 2478250"/>
                  <a:gd name="connsiteX68" fmla="*/ 265814 w 2508463"/>
                  <a:gd name="connsiteY68" fmla="*/ 2467618 h 2478250"/>
                  <a:gd name="connsiteX69" fmla="*/ 297712 w 2508463"/>
                  <a:gd name="connsiteY69" fmla="*/ 2456985 h 2478250"/>
                  <a:gd name="connsiteX70" fmla="*/ 318977 w 2508463"/>
                  <a:gd name="connsiteY70" fmla="*/ 2393190 h 2478250"/>
                  <a:gd name="connsiteX71" fmla="*/ 340242 w 2508463"/>
                  <a:gd name="connsiteY71" fmla="*/ 2308129 h 2478250"/>
                  <a:gd name="connsiteX72" fmla="*/ 350874 w 2508463"/>
                  <a:gd name="connsiteY72" fmla="*/ 2233701 h 2478250"/>
                  <a:gd name="connsiteX73" fmla="*/ 393405 w 2508463"/>
                  <a:gd name="connsiteY73" fmla="*/ 2180539 h 2478250"/>
                  <a:gd name="connsiteX74" fmla="*/ 414670 w 2508463"/>
                  <a:gd name="connsiteY74" fmla="*/ 2116743 h 2478250"/>
                  <a:gd name="connsiteX75" fmla="*/ 425302 w 2508463"/>
                  <a:gd name="connsiteY75" fmla="*/ 2084846 h 2478250"/>
                  <a:gd name="connsiteX76" fmla="*/ 393405 w 2508463"/>
                  <a:gd name="connsiteY76" fmla="*/ 1967888 h 2478250"/>
                  <a:gd name="connsiteX77" fmla="*/ 393405 w 2508463"/>
                  <a:gd name="connsiteY77" fmla="*/ 1967888 h 2478250"/>
                  <a:gd name="connsiteX78" fmla="*/ 382772 w 2508463"/>
                  <a:gd name="connsiteY78" fmla="*/ 1925357 h 2478250"/>
                  <a:gd name="connsiteX79" fmla="*/ 350874 w 2508463"/>
                  <a:gd name="connsiteY79" fmla="*/ 1904092 h 2478250"/>
                  <a:gd name="connsiteX80" fmla="*/ 287079 w 2508463"/>
                  <a:gd name="connsiteY80" fmla="*/ 1882827 h 2478250"/>
                  <a:gd name="connsiteX81" fmla="*/ 265814 w 2508463"/>
                  <a:gd name="connsiteY81" fmla="*/ 1850929 h 2478250"/>
                  <a:gd name="connsiteX82" fmla="*/ 425302 w 2508463"/>
                  <a:gd name="connsiteY82" fmla="*/ 1787134 h 2478250"/>
                  <a:gd name="connsiteX83" fmla="*/ 499730 w 2508463"/>
                  <a:gd name="connsiteY83" fmla="*/ 1776501 h 2478250"/>
                  <a:gd name="connsiteX84" fmla="*/ 531628 w 2508463"/>
                  <a:gd name="connsiteY84" fmla="*/ 1755236 h 2478250"/>
                  <a:gd name="connsiteX85" fmla="*/ 563526 w 2508463"/>
                  <a:gd name="connsiteY85" fmla="*/ 1744604 h 2478250"/>
                  <a:gd name="connsiteX86" fmla="*/ 574158 w 2508463"/>
                  <a:gd name="connsiteY86" fmla="*/ 1712706 h 2478250"/>
                  <a:gd name="connsiteX87" fmla="*/ 659219 w 2508463"/>
                  <a:gd name="connsiteY87" fmla="*/ 1702074 h 2478250"/>
                  <a:gd name="connsiteX88" fmla="*/ 701749 w 2508463"/>
                  <a:gd name="connsiteY88" fmla="*/ 1691441 h 2478250"/>
                  <a:gd name="connsiteX89" fmla="*/ 786809 w 2508463"/>
                  <a:gd name="connsiteY89" fmla="*/ 1680808 h 2478250"/>
                  <a:gd name="connsiteX90" fmla="*/ 850605 w 2508463"/>
                  <a:gd name="connsiteY90" fmla="*/ 1659543 h 2478250"/>
                  <a:gd name="connsiteX91" fmla="*/ 882502 w 2508463"/>
                  <a:gd name="connsiteY91" fmla="*/ 1648911 h 2478250"/>
                  <a:gd name="connsiteX92" fmla="*/ 914400 w 2508463"/>
                  <a:gd name="connsiteY92" fmla="*/ 1627646 h 2478250"/>
                  <a:gd name="connsiteX93" fmla="*/ 1020726 w 2508463"/>
                  <a:gd name="connsiteY93" fmla="*/ 1595748 h 2478250"/>
                  <a:gd name="connsiteX94" fmla="*/ 1169581 w 2508463"/>
                  <a:gd name="connsiteY94" fmla="*/ 1691441 h 2478250"/>
                  <a:gd name="connsiteX95" fmla="*/ 1148316 w 2508463"/>
                  <a:gd name="connsiteY95" fmla="*/ 1723339 h 2478250"/>
                  <a:gd name="connsiteX96" fmla="*/ 1148316 w 2508463"/>
                  <a:gd name="connsiteY96" fmla="*/ 1861562 h 2478250"/>
                  <a:gd name="connsiteX97" fmla="*/ 1169581 w 2508463"/>
                  <a:gd name="connsiteY97" fmla="*/ 1893460 h 2478250"/>
                  <a:gd name="connsiteX98" fmla="*/ 1233377 w 2508463"/>
                  <a:gd name="connsiteY98" fmla="*/ 1914725 h 2478250"/>
                  <a:gd name="connsiteX99" fmla="*/ 1297172 w 2508463"/>
                  <a:gd name="connsiteY99" fmla="*/ 1882827 h 2478250"/>
                  <a:gd name="connsiteX100" fmla="*/ 1318437 w 2508463"/>
                  <a:gd name="connsiteY100" fmla="*/ 1819032 h 2478250"/>
                  <a:gd name="connsiteX101" fmla="*/ 1350335 w 2508463"/>
                  <a:gd name="connsiteY101" fmla="*/ 1797767 h 2478250"/>
                  <a:gd name="connsiteX102" fmla="*/ 1403498 w 2508463"/>
                  <a:gd name="connsiteY102" fmla="*/ 1755236 h 2478250"/>
                  <a:gd name="connsiteX103" fmla="*/ 1435395 w 2508463"/>
                  <a:gd name="connsiteY103" fmla="*/ 1744604 h 2478250"/>
                  <a:gd name="connsiteX104" fmla="*/ 1424763 w 2508463"/>
                  <a:gd name="connsiteY104" fmla="*/ 1670176 h 2478250"/>
                  <a:gd name="connsiteX105" fmla="*/ 1414130 w 2508463"/>
                  <a:gd name="connsiteY105" fmla="*/ 1638278 h 2478250"/>
                  <a:gd name="connsiteX106" fmla="*/ 1424763 w 2508463"/>
                  <a:gd name="connsiteY106" fmla="*/ 1574483 h 2478250"/>
                  <a:gd name="connsiteX107" fmla="*/ 1488558 w 2508463"/>
                  <a:gd name="connsiteY107" fmla="*/ 1585115 h 2478250"/>
                  <a:gd name="connsiteX108" fmla="*/ 1520456 w 2508463"/>
                  <a:gd name="connsiteY108" fmla="*/ 1638278 h 2478250"/>
                  <a:gd name="connsiteX109" fmla="*/ 1552353 w 2508463"/>
                  <a:gd name="connsiteY109" fmla="*/ 1648911 h 2478250"/>
                  <a:gd name="connsiteX110" fmla="*/ 1743739 w 2508463"/>
                  <a:gd name="connsiteY110" fmla="*/ 1627646 h 2478250"/>
                  <a:gd name="connsiteX111" fmla="*/ 1786270 w 2508463"/>
                  <a:gd name="connsiteY111" fmla="*/ 1617013 h 2478250"/>
                  <a:gd name="connsiteX112" fmla="*/ 1839432 w 2508463"/>
                  <a:gd name="connsiteY112" fmla="*/ 1563850 h 2478250"/>
                  <a:gd name="connsiteX113" fmla="*/ 1860698 w 2508463"/>
                  <a:gd name="connsiteY113" fmla="*/ 1585115 h 2478250"/>
                  <a:gd name="connsiteX114" fmla="*/ 1871330 w 2508463"/>
                  <a:gd name="connsiteY114" fmla="*/ 1648911 h 2478250"/>
                  <a:gd name="connsiteX115" fmla="*/ 1881963 w 2508463"/>
                  <a:gd name="connsiteY115" fmla="*/ 1617013 h 2478250"/>
                  <a:gd name="connsiteX116" fmla="*/ 1913860 w 2508463"/>
                  <a:gd name="connsiteY116" fmla="*/ 1531953 h 2478250"/>
                  <a:gd name="connsiteX117" fmla="*/ 1945758 w 2508463"/>
                  <a:gd name="connsiteY117" fmla="*/ 1521320 h 2478250"/>
                  <a:gd name="connsiteX118" fmla="*/ 2030819 w 2508463"/>
                  <a:gd name="connsiteY118" fmla="*/ 1478790 h 2478250"/>
                  <a:gd name="connsiteX119" fmla="*/ 2052084 w 2508463"/>
                  <a:gd name="connsiteY119" fmla="*/ 1446892 h 2478250"/>
                  <a:gd name="connsiteX120" fmla="*/ 2083981 w 2508463"/>
                  <a:gd name="connsiteY120" fmla="*/ 1457525 h 2478250"/>
                  <a:gd name="connsiteX121" fmla="*/ 2094614 w 2508463"/>
                  <a:gd name="connsiteY121" fmla="*/ 1531953 h 2478250"/>
                  <a:gd name="connsiteX122" fmla="*/ 2179674 w 2508463"/>
                  <a:gd name="connsiteY122" fmla="*/ 1521320 h 2478250"/>
                  <a:gd name="connsiteX123" fmla="*/ 2200939 w 2508463"/>
                  <a:gd name="connsiteY123" fmla="*/ 1436260 h 2478250"/>
                  <a:gd name="connsiteX124" fmla="*/ 2264735 w 2508463"/>
                  <a:gd name="connsiteY124" fmla="*/ 1361832 h 2478250"/>
                  <a:gd name="connsiteX125" fmla="*/ 2275367 w 2508463"/>
                  <a:gd name="connsiteY125" fmla="*/ 1096018 h 2478250"/>
                  <a:gd name="connsiteX126" fmla="*/ 2286000 w 2508463"/>
                  <a:gd name="connsiteY126" fmla="*/ 1064120 h 2478250"/>
                  <a:gd name="connsiteX127" fmla="*/ 2307265 w 2508463"/>
                  <a:gd name="connsiteY127" fmla="*/ 1032222 h 2478250"/>
                  <a:gd name="connsiteX128" fmla="*/ 2317898 w 2508463"/>
                  <a:gd name="connsiteY128" fmla="*/ 883367 h 2478250"/>
                  <a:gd name="connsiteX129" fmla="*/ 2328530 w 2508463"/>
                  <a:gd name="connsiteY129" fmla="*/ 766408 h 2478250"/>
                  <a:gd name="connsiteX130" fmla="*/ 2434856 w 2508463"/>
                  <a:gd name="connsiteY130" fmla="*/ 755776 h 2478250"/>
                  <a:gd name="connsiteX131" fmla="*/ 2445488 w 2508463"/>
                  <a:gd name="connsiteY131" fmla="*/ 596288 h 2478250"/>
                  <a:gd name="connsiteX132" fmla="*/ 2488019 w 2508463"/>
                  <a:gd name="connsiteY132" fmla="*/ 553757 h 2478250"/>
                  <a:gd name="connsiteX133" fmla="*/ 2488019 w 2508463"/>
                  <a:gd name="connsiteY133" fmla="*/ 319841 h 2478250"/>
                  <a:gd name="connsiteX134" fmla="*/ 2466753 w 2508463"/>
                  <a:gd name="connsiteY134" fmla="*/ 298576 h 2478250"/>
                  <a:gd name="connsiteX135" fmla="*/ 2445488 w 2508463"/>
                  <a:gd name="connsiteY135" fmla="*/ 266678 h 2478250"/>
                  <a:gd name="connsiteX136" fmla="*/ 2434856 w 2508463"/>
                  <a:gd name="connsiteY136" fmla="*/ 234781 h 2478250"/>
                  <a:gd name="connsiteX137" fmla="*/ 2413591 w 2508463"/>
                  <a:gd name="connsiteY137" fmla="*/ 213515 h 2478250"/>
                  <a:gd name="connsiteX138" fmla="*/ 2413591 w 2508463"/>
                  <a:gd name="connsiteY138" fmla="*/ 22129 h 2478250"/>
                  <a:gd name="connsiteX0" fmla="*/ 2413591 w 2508463"/>
                  <a:gd name="connsiteY0" fmla="*/ 22129 h 2478250"/>
                  <a:gd name="connsiteX1" fmla="*/ 2360428 w 2508463"/>
                  <a:gd name="connsiteY1" fmla="*/ 11497 h 2478250"/>
                  <a:gd name="connsiteX2" fmla="*/ 2328530 w 2508463"/>
                  <a:gd name="connsiteY2" fmla="*/ 864 h 2478250"/>
                  <a:gd name="connsiteX3" fmla="*/ 2307265 w 2508463"/>
                  <a:gd name="connsiteY3" fmla="*/ 32762 h 2478250"/>
                  <a:gd name="connsiteX4" fmla="*/ 2317898 w 2508463"/>
                  <a:gd name="connsiteY4" fmla="*/ 149720 h 2478250"/>
                  <a:gd name="connsiteX5" fmla="*/ 2264735 w 2508463"/>
                  <a:gd name="connsiteY5" fmla="*/ 139088 h 2478250"/>
                  <a:gd name="connsiteX6" fmla="*/ 2190307 w 2508463"/>
                  <a:gd name="connsiteY6" fmla="*/ 128455 h 2478250"/>
                  <a:gd name="connsiteX7" fmla="*/ 2179674 w 2508463"/>
                  <a:gd name="connsiteY7" fmla="*/ 160353 h 2478250"/>
                  <a:gd name="connsiteX8" fmla="*/ 2169042 w 2508463"/>
                  <a:gd name="connsiteY8" fmla="*/ 234781 h 2478250"/>
                  <a:gd name="connsiteX9" fmla="*/ 2158409 w 2508463"/>
                  <a:gd name="connsiteY9" fmla="*/ 266678 h 2478250"/>
                  <a:gd name="connsiteX10" fmla="*/ 2147777 w 2508463"/>
                  <a:gd name="connsiteY10" fmla="*/ 447432 h 2478250"/>
                  <a:gd name="connsiteX11" fmla="*/ 2137144 w 2508463"/>
                  <a:gd name="connsiteY11" fmla="*/ 479329 h 2478250"/>
                  <a:gd name="connsiteX12" fmla="*/ 2115879 w 2508463"/>
                  <a:gd name="connsiteY12" fmla="*/ 500595 h 2478250"/>
                  <a:gd name="connsiteX13" fmla="*/ 2094614 w 2508463"/>
                  <a:gd name="connsiteY13" fmla="*/ 628185 h 2478250"/>
                  <a:gd name="connsiteX14" fmla="*/ 2073349 w 2508463"/>
                  <a:gd name="connsiteY14" fmla="*/ 691981 h 2478250"/>
                  <a:gd name="connsiteX15" fmla="*/ 2062716 w 2508463"/>
                  <a:gd name="connsiteY15" fmla="*/ 723878 h 2478250"/>
                  <a:gd name="connsiteX16" fmla="*/ 2052084 w 2508463"/>
                  <a:gd name="connsiteY16" fmla="*/ 755776 h 2478250"/>
                  <a:gd name="connsiteX17" fmla="*/ 2009553 w 2508463"/>
                  <a:gd name="connsiteY17" fmla="*/ 808939 h 2478250"/>
                  <a:gd name="connsiteX18" fmla="*/ 1967023 w 2508463"/>
                  <a:gd name="connsiteY18" fmla="*/ 851469 h 2478250"/>
                  <a:gd name="connsiteX19" fmla="*/ 1871330 w 2508463"/>
                  <a:gd name="connsiteY19" fmla="*/ 904632 h 2478250"/>
                  <a:gd name="connsiteX20" fmla="*/ 1860698 w 2508463"/>
                  <a:gd name="connsiteY20" fmla="*/ 968427 h 2478250"/>
                  <a:gd name="connsiteX21" fmla="*/ 1807535 w 2508463"/>
                  <a:gd name="connsiteY21" fmla="*/ 1000325 h 2478250"/>
                  <a:gd name="connsiteX22" fmla="*/ 1775637 w 2508463"/>
                  <a:gd name="connsiteY22" fmla="*/ 1021590 h 2478250"/>
                  <a:gd name="connsiteX23" fmla="*/ 1711842 w 2508463"/>
                  <a:gd name="connsiteY23" fmla="*/ 1042855 h 2478250"/>
                  <a:gd name="connsiteX24" fmla="*/ 1679944 w 2508463"/>
                  <a:gd name="connsiteY24" fmla="*/ 1053488 h 2478250"/>
                  <a:gd name="connsiteX25" fmla="*/ 1616149 w 2508463"/>
                  <a:gd name="connsiteY25" fmla="*/ 1085385 h 2478250"/>
                  <a:gd name="connsiteX26" fmla="*/ 1552353 w 2508463"/>
                  <a:gd name="connsiteY26" fmla="*/ 1117283 h 2478250"/>
                  <a:gd name="connsiteX27" fmla="*/ 1499191 w 2508463"/>
                  <a:gd name="connsiteY27" fmla="*/ 1106650 h 2478250"/>
                  <a:gd name="connsiteX28" fmla="*/ 1488558 w 2508463"/>
                  <a:gd name="connsiteY28" fmla="*/ 1000325 h 2478250"/>
                  <a:gd name="connsiteX29" fmla="*/ 1477926 w 2508463"/>
                  <a:gd name="connsiteY29" fmla="*/ 1032222 h 2478250"/>
                  <a:gd name="connsiteX30" fmla="*/ 1456660 w 2508463"/>
                  <a:gd name="connsiteY30" fmla="*/ 1053488 h 2478250"/>
                  <a:gd name="connsiteX31" fmla="*/ 1424763 w 2508463"/>
                  <a:gd name="connsiteY31" fmla="*/ 1159813 h 2478250"/>
                  <a:gd name="connsiteX32" fmla="*/ 1382232 w 2508463"/>
                  <a:gd name="connsiteY32" fmla="*/ 1223608 h 2478250"/>
                  <a:gd name="connsiteX33" fmla="*/ 1339702 w 2508463"/>
                  <a:gd name="connsiteY33" fmla="*/ 1276771 h 2478250"/>
                  <a:gd name="connsiteX34" fmla="*/ 1318437 w 2508463"/>
                  <a:gd name="connsiteY34" fmla="*/ 1361832 h 2478250"/>
                  <a:gd name="connsiteX35" fmla="*/ 1307805 w 2508463"/>
                  <a:gd name="connsiteY35" fmla="*/ 1404362 h 2478250"/>
                  <a:gd name="connsiteX36" fmla="*/ 1244009 w 2508463"/>
                  <a:gd name="connsiteY36" fmla="*/ 1436260 h 2478250"/>
                  <a:gd name="connsiteX37" fmla="*/ 1137684 w 2508463"/>
                  <a:gd name="connsiteY37" fmla="*/ 1383098 h 2478250"/>
                  <a:gd name="connsiteX38" fmla="*/ 978195 w 2508463"/>
                  <a:gd name="connsiteY38" fmla="*/ 1414995 h 2478250"/>
                  <a:gd name="connsiteX39" fmla="*/ 935665 w 2508463"/>
                  <a:gd name="connsiteY39" fmla="*/ 1436260 h 2478250"/>
                  <a:gd name="connsiteX40" fmla="*/ 882502 w 2508463"/>
                  <a:gd name="connsiteY40" fmla="*/ 1446892 h 2478250"/>
                  <a:gd name="connsiteX41" fmla="*/ 839972 w 2508463"/>
                  <a:gd name="connsiteY41" fmla="*/ 1446893 h 2478250"/>
                  <a:gd name="connsiteX42" fmla="*/ 648587 w 2508463"/>
                  <a:gd name="connsiteY42" fmla="*/ 1436259 h 2478250"/>
                  <a:gd name="connsiteX43" fmla="*/ 574158 w 2508463"/>
                  <a:gd name="connsiteY43" fmla="*/ 1531953 h 2478250"/>
                  <a:gd name="connsiteX44" fmla="*/ 520995 w 2508463"/>
                  <a:gd name="connsiteY44" fmla="*/ 1542585 h 2478250"/>
                  <a:gd name="connsiteX45" fmla="*/ 467832 w 2508463"/>
                  <a:gd name="connsiteY45" fmla="*/ 1595748 h 2478250"/>
                  <a:gd name="connsiteX46" fmla="*/ 404037 w 2508463"/>
                  <a:gd name="connsiteY46" fmla="*/ 1638278 h 2478250"/>
                  <a:gd name="connsiteX47" fmla="*/ 308344 w 2508463"/>
                  <a:gd name="connsiteY47" fmla="*/ 1712706 h 2478250"/>
                  <a:gd name="connsiteX48" fmla="*/ 276446 w 2508463"/>
                  <a:gd name="connsiteY48" fmla="*/ 1723339 h 2478250"/>
                  <a:gd name="connsiteX49" fmla="*/ 265814 w 2508463"/>
                  <a:gd name="connsiteY49" fmla="*/ 1755236 h 2478250"/>
                  <a:gd name="connsiteX50" fmla="*/ 255181 w 2508463"/>
                  <a:gd name="connsiteY50" fmla="*/ 1808399 h 2478250"/>
                  <a:gd name="connsiteX51" fmla="*/ 223284 w 2508463"/>
                  <a:gd name="connsiteY51" fmla="*/ 1819032 h 2478250"/>
                  <a:gd name="connsiteX52" fmla="*/ 170121 w 2508463"/>
                  <a:gd name="connsiteY52" fmla="*/ 1829664 h 2478250"/>
                  <a:gd name="connsiteX53" fmla="*/ 138223 w 2508463"/>
                  <a:gd name="connsiteY53" fmla="*/ 1893460 h 2478250"/>
                  <a:gd name="connsiteX54" fmla="*/ 74428 w 2508463"/>
                  <a:gd name="connsiteY54" fmla="*/ 1914725 h 2478250"/>
                  <a:gd name="connsiteX55" fmla="*/ 31898 w 2508463"/>
                  <a:gd name="connsiteY55" fmla="*/ 1967888 h 2478250"/>
                  <a:gd name="connsiteX56" fmla="*/ 0 w 2508463"/>
                  <a:gd name="connsiteY56" fmla="*/ 1978520 h 2478250"/>
                  <a:gd name="connsiteX57" fmla="*/ 10632 w 2508463"/>
                  <a:gd name="connsiteY57" fmla="*/ 2021050 h 2478250"/>
                  <a:gd name="connsiteX58" fmla="*/ 53163 w 2508463"/>
                  <a:gd name="connsiteY58" fmla="*/ 2063581 h 2478250"/>
                  <a:gd name="connsiteX59" fmla="*/ 95693 w 2508463"/>
                  <a:gd name="connsiteY59" fmla="*/ 2052948 h 2478250"/>
                  <a:gd name="connsiteX60" fmla="*/ 106326 w 2508463"/>
                  <a:gd name="connsiteY60" fmla="*/ 2021050 h 2478250"/>
                  <a:gd name="connsiteX61" fmla="*/ 116958 w 2508463"/>
                  <a:gd name="connsiteY61" fmla="*/ 2052948 h 2478250"/>
                  <a:gd name="connsiteX62" fmla="*/ 148856 w 2508463"/>
                  <a:gd name="connsiteY62" fmla="*/ 2084846 h 2478250"/>
                  <a:gd name="connsiteX63" fmla="*/ 148856 w 2508463"/>
                  <a:gd name="connsiteY63" fmla="*/ 2223069 h 2478250"/>
                  <a:gd name="connsiteX64" fmla="*/ 127591 w 2508463"/>
                  <a:gd name="connsiteY64" fmla="*/ 2254967 h 2478250"/>
                  <a:gd name="connsiteX65" fmla="*/ 116958 w 2508463"/>
                  <a:gd name="connsiteY65" fmla="*/ 2286864 h 2478250"/>
                  <a:gd name="connsiteX66" fmla="*/ 116958 w 2508463"/>
                  <a:gd name="connsiteY66" fmla="*/ 2467618 h 2478250"/>
                  <a:gd name="connsiteX67" fmla="*/ 148856 w 2508463"/>
                  <a:gd name="connsiteY67" fmla="*/ 2478250 h 2478250"/>
                  <a:gd name="connsiteX68" fmla="*/ 265814 w 2508463"/>
                  <a:gd name="connsiteY68" fmla="*/ 2467618 h 2478250"/>
                  <a:gd name="connsiteX69" fmla="*/ 297712 w 2508463"/>
                  <a:gd name="connsiteY69" fmla="*/ 2456985 h 2478250"/>
                  <a:gd name="connsiteX70" fmla="*/ 318977 w 2508463"/>
                  <a:gd name="connsiteY70" fmla="*/ 2393190 h 2478250"/>
                  <a:gd name="connsiteX71" fmla="*/ 340242 w 2508463"/>
                  <a:gd name="connsiteY71" fmla="*/ 2308129 h 2478250"/>
                  <a:gd name="connsiteX72" fmla="*/ 350874 w 2508463"/>
                  <a:gd name="connsiteY72" fmla="*/ 2233701 h 2478250"/>
                  <a:gd name="connsiteX73" fmla="*/ 393405 w 2508463"/>
                  <a:gd name="connsiteY73" fmla="*/ 2180539 h 2478250"/>
                  <a:gd name="connsiteX74" fmla="*/ 414670 w 2508463"/>
                  <a:gd name="connsiteY74" fmla="*/ 2116743 h 2478250"/>
                  <a:gd name="connsiteX75" fmla="*/ 425302 w 2508463"/>
                  <a:gd name="connsiteY75" fmla="*/ 2084846 h 2478250"/>
                  <a:gd name="connsiteX76" fmla="*/ 393405 w 2508463"/>
                  <a:gd name="connsiteY76" fmla="*/ 1967888 h 2478250"/>
                  <a:gd name="connsiteX77" fmla="*/ 393405 w 2508463"/>
                  <a:gd name="connsiteY77" fmla="*/ 1967888 h 2478250"/>
                  <a:gd name="connsiteX78" fmla="*/ 382772 w 2508463"/>
                  <a:gd name="connsiteY78" fmla="*/ 1925357 h 2478250"/>
                  <a:gd name="connsiteX79" fmla="*/ 350874 w 2508463"/>
                  <a:gd name="connsiteY79" fmla="*/ 1904092 h 2478250"/>
                  <a:gd name="connsiteX80" fmla="*/ 287079 w 2508463"/>
                  <a:gd name="connsiteY80" fmla="*/ 1882827 h 2478250"/>
                  <a:gd name="connsiteX81" fmla="*/ 265814 w 2508463"/>
                  <a:gd name="connsiteY81" fmla="*/ 1850929 h 2478250"/>
                  <a:gd name="connsiteX82" fmla="*/ 425302 w 2508463"/>
                  <a:gd name="connsiteY82" fmla="*/ 1787134 h 2478250"/>
                  <a:gd name="connsiteX83" fmla="*/ 499730 w 2508463"/>
                  <a:gd name="connsiteY83" fmla="*/ 1776501 h 2478250"/>
                  <a:gd name="connsiteX84" fmla="*/ 531628 w 2508463"/>
                  <a:gd name="connsiteY84" fmla="*/ 1755236 h 2478250"/>
                  <a:gd name="connsiteX85" fmla="*/ 563526 w 2508463"/>
                  <a:gd name="connsiteY85" fmla="*/ 1744604 h 2478250"/>
                  <a:gd name="connsiteX86" fmla="*/ 574158 w 2508463"/>
                  <a:gd name="connsiteY86" fmla="*/ 1712706 h 2478250"/>
                  <a:gd name="connsiteX87" fmla="*/ 659219 w 2508463"/>
                  <a:gd name="connsiteY87" fmla="*/ 1702074 h 2478250"/>
                  <a:gd name="connsiteX88" fmla="*/ 701749 w 2508463"/>
                  <a:gd name="connsiteY88" fmla="*/ 1691441 h 2478250"/>
                  <a:gd name="connsiteX89" fmla="*/ 786809 w 2508463"/>
                  <a:gd name="connsiteY89" fmla="*/ 1680808 h 2478250"/>
                  <a:gd name="connsiteX90" fmla="*/ 850605 w 2508463"/>
                  <a:gd name="connsiteY90" fmla="*/ 1659543 h 2478250"/>
                  <a:gd name="connsiteX91" fmla="*/ 882502 w 2508463"/>
                  <a:gd name="connsiteY91" fmla="*/ 1648911 h 2478250"/>
                  <a:gd name="connsiteX92" fmla="*/ 914400 w 2508463"/>
                  <a:gd name="connsiteY92" fmla="*/ 1627646 h 2478250"/>
                  <a:gd name="connsiteX93" fmla="*/ 1020726 w 2508463"/>
                  <a:gd name="connsiteY93" fmla="*/ 1595748 h 2478250"/>
                  <a:gd name="connsiteX94" fmla="*/ 1169581 w 2508463"/>
                  <a:gd name="connsiteY94" fmla="*/ 1691441 h 2478250"/>
                  <a:gd name="connsiteX95" fmla="*/ 1148316 w 2508463"/>
                  <a:gd name="connsiteY95" fmla="*/ 1723339 h 2478250"/>
                  <a:gd name="connsiteX96" fmla="*/ 1148316 w 2508463"/>
                  <a:gd name="connsiteY96" fmla="*/ 1861562 h 2478250"/>
                  <a:gd name="connsiteX97" fmla="*/ 1169581 w 2508463"/>
                  <a:gd name="connsiteY97" fmla="*/ 1893460 h 2478250"/>
                  <a:gd name="connsiteX98" fmla="*/ 1233377 w 2508463"/>
                  <a:gd name="connsiteY98" fmla="*/ 1914725 h 2478250"/>
                  <a:gd name="connsiteX99" fmla="*/ 1297172 w 2508463"/>
                  <a:gd name="connsiteY99" fmla="*/ 1882827 h 2478250"/>
                  <a:gd name="connsiteX100" fmla="*/ 1318437 w 2508463"/>
                  <a:gd name="connsiteY100" fmla="*/ 1819032 h 2478250"/>
                  <a:gd name="connsiteX101" fmla="*/ 1350335 w 2508463"/>
                  <a:gd name="connsiteY101" fmla="*/ 1797767 h 2478250"/>
                  <a:gd name="connsiteX102" fmla="*/ 1403498 w 2508463"/>
                  <a:gd name="connsiteY102" fmla="*/ 1755236 h 2478250"/>
                  <a:gd name="connsiteX103" fmla="*/ 1435395 w 2508463"/>
                  <a:gd name="connsiteY103" fmla="*/ 1744604 h 2478250"/>
                  <a:gd name="connsiteX104" fmla="*/ 1424763 w 2508463"/>
                  <a:gd name="connsiteY104" fmla="*/ 1670176 h 2478250"/>
                  <a:gd name="connsiteX105" fmla="*/ 1414130 w 2508463"/>
                  <a:gd name="connsiteY105" fmla="*/ 1638278 h 2478250"/>
                  <a:gd name="connsiteX106" fmla="*/ 1424763 w 2508463"/>
                  <a:gd name="connsiteY106" fmla="*/ 1574483 h 2478250"/>
                  <a:gd name="connsiteX107" fmla="*/ 1488558 w 2508463"/>
                  <a:gd name="connsiteY107" fmla="*/ 1585115 h 2478250"/>
                  <a:gd name="connsiteX108" fmla="*/ 1520456 w 2508463"/>
                  <a:gd name="connsiteY108" fmla="*/ 1638278 h 2478250"/>
                  <a:gd name="connsiteX109" fmla="*/ 1552353 w 2508463"/>
                  <a:gd name="connsiteY109" fmla="*/ 1648911 h 2478250"/>
                  <a:gd name="connsiteX110" fmla="*/ 1743739 w 2508463"/>
                  <a:gd name="connsiteY110" fmla="*/ 1627646 h 2478250"/>
                  <a:gd name="connsiteX111" fmla="*/ 1786270 w 2508463"/>
                  <a:gd name="connsiteY111" fmla="*/ 1617013 h 2478250"/>
                  <a:gd name="connsiteX112" fmla="*/ 1839432 w 2508463"/>
                  <a:gd name="connsiteY112" fmla="*/ 1563850 h 2478250"/>
                  <a:gd name="connsiteX113" fmla="*/ 1860698 w 2508463"/>
                  <a:gd name="connsiteY113" fmla="*/ 1585115 h 2478250"/>
                  <a:gd name="connsiteX114" fmla="*/ 1871330 w 2508463"/>
                  <a:gd name="connsiteY114" fmla="*/ 1648911 h 2478250"/>
                  <a:gd name="connsiteX115" fmla="*/ 1881963 w 2508463"/>
                  <a:gd name="connsiteY115" fmla="*/ 1617013 h 2478250"/>
                  <a:gd name="connsiteX116" fmla="*/ 1913860 w 2508463"/>
                  <a:gd name="connsiteY116" fmla="*/ 1531953 h 2478250"/>
                  <a:gd name="connsiteX117" fmla="*/ 1945758 w 2508463"/>
                  <a:gd name="connsiteY117" fmla="*/ 1521320 h 2478250"/>
                  <a:gd name="connsiteX118" fmla="*/ 2030819 w 2508463"/>
                  <a:gd name="connsiteY118" fmla="*/ 1478790 h 2478250"/>
                  <a:gd name="connsiteX119" fmla="*/ 2052084 w 2508463"/>
                  <a:gd name="connsiteY119" fmla="*/ 1446892 h 2478250"/>
                  <a:gd name="connsiteX120" fmla="*/ 2083981 w 2508463"/>
                  <a:gd name="connsiteY120" fmla="*/ 1457525 h 2478250"/>
                  <a:gd name="connsiteX121" fmla="*/ 2094614 w 2508463"/>
                  <a:gd name="connsiteY121" fmla="*/ 1531953 h 2478250"/>
                  <a:gd name="connsiteX122" fmla="*/ 2179674 w 2508463"/>
                  <a:gd name="connsiteY122" fmla="*/ 1521320 h 2478250"/>
                  <a:gd name="connsiteX123" fmla="*/ 2200939 w 2508463"/>
                  <a:gd name="connsiteY123" fmla="*/ 1436260 h 2478250"/>
                  <a:gd name="connsiteX124" fmla="*/ 2264735 w 2508463"/>
                  <a:gd name="connsiteY124" fmla="*/ 1361832 h 2478250"/>
                  <a:gd name="connsiteX125" fmla="*/ 2275367 w 2508463"/>
                  <a:gd name="connsiteY125" fmla="*/ 1096018 h 2478250"/>
                  <a:gd name="connsiteX126" fmla="*/ 2286000 w 2508463"/>
                  <a:gd name="connsiteY126" fmla="*/ 1064120 h 2478250"/>
                  <a:gd name="connsiteX127" fmla="*/ 2307265 w 2508463"/>
                  <a:gd name="connsiteY127" fmla="*/ 1032222 h 2478250"/>
                  <a:gd name="connsiteX128" fmla="*/ 2317898 w 2508463"/>
                  <a:gd name="connsiteY128" fmla="*/ 883367 h 2478250"/>
                  <a:gd name="connsiteX129" fmla="*/ 2328530 w 2508463"/>
                  <a:gd name="connsiteY129" fmla="*/ 766408 h 2478250"/>
                  <a:gd name="connsiteX130" fmla="*/ 2434856 w 2508463"/>
                  <a:gd name="connsiteY130" fmla="*/ 755776 h 2478250"/>
                  <a:gd name="connsiteX131" fmla="*/ 2445488 w 2508463"/>
                  <a:gd name="connsiteY131" fmla="*/ 596288 h 2478250"/>
                  <a:gd name="connsiteX132" fmla="*/ 2488019 w 2508463"/>
                  <a:gd name="connsiteY132" fmla="*/ 553757 h 2478250"/>
                  <a:gd name="connsiteX133" fmla="*/ 2488019 w 2508463"/>
                  <a:gd name="connsiteY133" fmla="*/ 319841 h 2478250"/>
                  <a:gd name="connsiteX134" fmla="*/ 2466753 w 2508463"/>
                  <a:gd name="connsiteY134" fmla="*/ 298576 h 2478250"/>
                  <a:gd name="connsiteX135" fmla="*/ 2445488 w 2508463"/>
                  <a:gd name="connsiteY135" fmla="*/ 266678 h 2478250"/>
                  <a:gd name="connsiteX136" fmla="*/ 2434856 w 2508463"/>
                  <a:gd name="connsiteY136" fmla="*/ 234781 h 2478250"/>
                  <a:gd name="connsiteX137" fmla="*/ 2413591 w 2508463"/>
                  <a:gd name="connsiteY137" fmla="*/ 213515 h 2478250"/>
                  <a:gd name="connsiteX138" fmla="*/ 2413591 w 2508463"/>
                  <a:gd name="connsiteY138" fmla="*/ 22129 h 2478250"/>
                  <a:gd name="connsiteX0" fmla="*/ 2413591 w 2508463"/>
                  <a:gd name="connsiteY0" fmla="*/ 22129 h 2478250"/>
                  <a:gd name="connsiteX1" fmla="*/ 2360428 w 2508463"/>
                  <a:gd name="connsiteY1" fmla="*/ 11497 h 2478250"/>
                  <a:gd name="connsiteX2" fmla="*/ 2328530 w 2508463"/>
                  <a:gd name="connsiteY2" fmla="*/ 864 h 2478250"/>
                  <a:gd name="connsiteX3" fmla="*/ 2307265 w 2508463"/>
                  <a:gd name="connsiteY3" fmla="*/ 32762 h 2478250"/>
                  <a:gd name="connsiteX4" fmla="*/ 2317898 w 2508463"/>
                  <a:gd name="connsiteY4" fmla="*/ 149720 h 2478250"/>
                  <a:gd name="connsiteX5" fmla="*/ 2264735 w 2508463"/>
                  <a:gd name="connsiteY5" fmla="*/ 139088 h 2478250"/>
                  <a:gd name="connsiteX6" fmla="*/ 2190307 w 2508463"/>
                  <a:gd name="connsiteY6" fmla="*/ 128455 h 2478250"/>
                  <a:gd name="connsiteX7" fmla="*/ 2179674 w 2508463"/>
                  <a:gd name="connsiteY7" fmla="*/ 160353 h 2478250"/>
                  <a:gd name="connsiteX8" fmla="*/ 2169042 w 2508463"/>
                  <a:gd name="connsiteY8" fmla="*/ 234781 h 2478250"/>
                  <a:gd name="connsiteX9" fmla="*/ 2158409 w 2508463"/>
                  <a:gd name="connsiteY9" fmla="*/ 266678 h 2478250"/>
                  <a:gd name="connsiteX10" fmla="*/ 2147777 w 2508463"/>
                  <a:gd name="connsiteY10" fmla="*/ 447432 h 2478250"/>
                  <a:gd name="connsiteX11" fmla="*/ 2137144 w 2508463"/>
                  <a:gd name="connsiteY11" fmla="*/ 479329 h 2478250"/>
                  <a:gd name="connsiteX12" fmla="*/ 2115879 w 2508463"/>
                  <a:gd name="connsiteY12" fmla="*/ 500595 h 2478250"/>
                  <a:gd name="connsiteX13" fmla="*/ 2094614 w 2508463"/>
                  <a:gd name="connsiteY13" fmla="*/ 628185 h 2478250"/>
                  <a:gd name="connsiteX14" fmla="*/ 2073349 w 2508463"/>
                  <a:gd name="connsiteY14" fmla="*/ 691981 h 2478250"/>
                  <a:gd name="connsiteX15" fmla="*/ 2062716 w 2508463"/>
                  <a:gd name="connsiteY15" fmla="*/ 723878 h 2478250"/>
                  <a:gd name="connsiteX16" fmla="*/ 2052084 w 2508463"/>
                  <a:gd name="connsiteY16" fmla="*/ 755776 h 2478250"/>
                  <a:gd name="connsiteX17" fmla="*/ 2009553 w 2508463"/>
                  <a:gd name="connsiteY17" fmla="*/ 808939 h 2478250"/>
                  <a:gd name="connsiteX18" fmla="*/ 1967023 w 2508463"/>
                  <a:gd name="connsiteY18" fmla="*/ 851469 h 2478250"/>
                  <a:gd name="connsiteX19" fmla="*/ 1871330 w 2508463"/>
                  <a:gd name="connsiteY19" fmla="*/ 904632 h 2478250"/>
                  <a:gd name="connsiteX20" fmla="*/ 1860698 w 2508463"/>
                  <a:gd name="connsiteY20" fmla="*/ 968427 h 2478250"/>
                  <a:gd name="connsiteX21" fmla="*/ 1807535 w 2508463"/>
                  <a:gd name="connsiteY21" fmla="*/ 1000325 h 2478250"/>
                  <a:gd name="connsiteX22" fmla="*/ 1775637 w 2508463"/>
                  <a:gd name="connsiteY22" fmla="*/ 1021590 h 2478250"/>
                  <a:gd name="connsiteX23" fmla="*/ 1711842 w 2508463"/>
                  <a:gd name="connsiteY23" fmla="*/ 1042855 h 2478250"/>
                  <a:gd name="connsiteX24" fmla="*/ 1679944 w 2508463"/>
                  <a:gd name="connsiteY24" fmla="*/ 1053488 h 2478250"/>
                  <a:gd name="connsiteX25" fmla="*/ 1616149 w 2508463"/>
                  <a:gd name="connsiteY25" fmla="*/ 1085385 h 2478250"/>
                  <a:gd name="connsiteX26" fmla="*/ 1552353 w 2508463"/>
                  <a:gd name="connsiteY26" fmla="*/ 1117283 h 2478250"/>
                  <a:gd name="connsiteX27" fmla="*/ 1499191 w 2508463"/>
                  <a:gd name="connsiteY27" fmla="*/ 1106650 h 2478250"/>
                  <a:gd name="connsiteX28" fmla="*/ 1488558 w 2508463"/>
                  <a:gd name="connsiteY28" fmla="*/ 1000325 h 2478250"/>
                  <a:gd name="connsiteX29" fmla="*/ 1477926 w 2508463"/>
                  <a:gd name="connsiteY29" fmla="*/ 1032222 h 2478250"/>
                  <a:gd name="connsiteX30" fmla="*/ 1456660 w 2508463"/>
                  <a:gd name="connsiteY30" fmla="*/ 1053488 h 2478250"/>
                  <a:gd name="connsiteX31" fmla="*/ 1424763 w 2508463"/>
                  <a:gd name="connsiteY31" fmla="*/ 1159813 h 2478250"/>
                  <a:gd name="connsiteX32" fmla="*/ 1382232 w 2508463"/>
                  <a:gd name="connsiteY32" fmla="*/ 1223608 h 2478250"/>
                  <a:gd name="connsiteX33" fmla="*/ 1339702 w 2508463"/>
                  <a:gd name="connsiteY33" fmla="*/ 1276771 h 2478250"/>
                  <a:gd name="connsiteX34" fmla="*/ 1318437 w 2508463"/>
                  <a:gd name="connsiteY34" fmla="*/ 1361832 h 2478250"/>
                  <a:gd name="connsiteX35" fmla="*/ 1307805 w 2508463"/>
                  <a:gd name="connsiteY35" fmla="*/ 1404362 h 2478250"/>
                  <a:gd name="connsiteX36" fmla="*/ 1244009 w 2508463"/>
                  <a:gd name="connsiteY36" fmla="*/ 1436260 h 2478250"/>
                  <a:gd name="connsiteX37" fmla="*/ 1137684 w 2508463"/>
                  <a:gd name="connsiteY37" fmla="*/ 1383098 h 2478250"/>
                  <a:gd name="connsiteX38" fmla="*/ 978195 w 2508463"/>
                  <a:gd name="connsiteY38" fmla="*/ 1414995 h 2478250"/>
                  <a:gd name="connsiteX39" fmla="*/ 882502 w 2508463"/>
                  <a:gd name="connsiteY39" fmla="*/ 1446892 h 2478250"/>
                  <a:gd name="connsiteX40" fmla="*/ 839972 w 2508463"/>
                  <a:gd name="connsiteY40" fmla="*/ 1446893 h 2478250"/>
                  <a:gd name="connsiteX41" fmla="*/ 648587 w 2508463"/>
                  <a:gd name="connsiteY41" fmla="*/ 1436259 h 2478250"/>
                  <a:gd name="connsiteX42" fmla="*/ 574158 w 2508463"/>
                  <a:gd name="connsiteY42" fmla="*/ 1531953 h 2478250"/>
                  <a:gd name="connsiteX43" fmla="*/ 520995 w 2508463"/>
                  <a:gd name="connsiteY43" fmla="*/ 1542585 h 2478250"/>
                  <a:gd name="connsiteX44" fmla="*/ 467832 w 2508463"/>
                  <a:gd name="connsiteY44" fmla="*/ 1595748 h 2478250"/>
                  <a:gd name="connsiteX45" fmla="*/ 404037 w 2508463"/>
                  <a:gd name="connsiteY45" fmla="*/ 1638278 h 2478250"/>
                  <a:gd name="connsiteX46" fmla="*/ 308344 w 2508463"/>
                  <a:gd name="connsiteY46" fmla="*/ 1712706 h 2478250"/>
                  <a:gd name="connsiteX47" fmla="*/ 276446 w 2508463"/>
                  <a:gd name="connsiteY47" fmla="*/ 1723339 h 2478250"/>
                  <a:gd name="connsiteX48" fmla="*/ 265814 w 2508463"/>
                  <a:gd name="connsiteY48" fmla="*/ 1755236 h 2478250"/>
                  <a:gd name="connsiteX49" fmla="*/ 255181 w 2508463"/>
                  <a:gd name="connsiteY49" fmla="*/ 1808399 h 2478250"/>
                  <a:gd name="connsiteX50" fmla="*/ 223284 w 2508463"/>
                  <a:gd name="connsiteY50" fmla="*/ 1819032 h 2478250"/>
                  <a:gd name="connsiteX51" fmla="*/ 170121 w 2508463"/>
                  <a:gd name="connsiteY51" fmla="*/ 1829664 h 2478250"/>
                  <a:gd name="connsiteX52" fmla="*/ 138223 w 2508463"/>
                  <a:gd name="connsiteY52" fmla="*/ 1893460 h 2478250"/>
                  <a:gd name="connsiteX53" fmla="*/ 74428 w 2508463"/>
                  <a:gd name="connsiteY53" fmla="*/ 1914725 h 2478250"/>
                  <a:gd name="connsiteX54" fmla="*/ 31898 w 2508463"/>
                  <a:gd name="connsiteY54" fmla="*/ 1967888 h 2478250"/>
                  <a:gd name="connsiteX55" fmla="*/ 0 w 2508463"/>
                  <a:gd name="connsiteY55" fmla="*/ 1978520 h 2478250"/>
                  <a:gd name="connsiteX56" fmla="*/ 10632 w 2508463"/>
                  <a:gd name="connsiteY56" fmla="*/ 2021050 h 2478250"/>
                  <a:gd name="connsiteX57" fmla="*/ 53163 w 2508463"/>
                  <a:gd name="connsiteY57" fmla="*/ 2063581 h 2478250"/>
                  <a:gd name="connsiteX58" fmla="*/ 95693 w 2508463"/>
                  <a:gd name="connsiteY58" fmla="*/ 2052948 h 2478250"/>
                  <a:gd name="connsiteX59" fmla="*/ 106326 w 2508463"/>
                  <a:gd name="connsiteY59" fmla="*/ 2021050 h 2478250"/>
                  <a:gd name="connsiteX60" fmla="*/ 116958 w 2508463"/>
                  <a:gd name="connsiteY60" fmla="*/ 2052948 h 2478250"/>
                  <a:gd name="connsiteX61" fmla="*/ 148856 w 2508463"/>
                  <a:gd name="connsiteY61" fmla="*/ 2084846 h 2478250"/>
                  <a:gd name="connsiteX62" fmla="*/ 148856 w 2508463"/>
                  <a:gd name="connsiteY62" fmla="*/ 2223069 h 2478250"/>
                  <a:gd name="connsiteX63" fmla="*/ 127591 w 2508463"/>
                  <a:gd name="connsiteY63" fmla="*/ 2254967 h 2478250"/>
                  <a:gd name="connsiteX64" fmla="*/ 116958 w 2508463"/>
                  <a:gd name="connsiteY64" fmla="*/ 2286864 h 2478250"/>
                  <a:gd name="connsiteX65" fmla="*/ 116958 w 2508463"/>
                  <a:gd name="connsiteY65" fmla="*/ 2467618 h 2478250"/>
                  <a:gd name="connsiteX66" fmla="*/ 148856 w 2508463"/>
                  <a:gd name="connsiteY66" fmla="*/ 2478250 h 2478250"/>
                  <a:gd name="connsiteX67" fmla="*/ 265814 w 2508463"/>
                  <a:gd name="connsiteY67" fmla="*/ 2467618 h 2478250"/>
                  <a:gd name="connsiteX68" fmla="*/ 297712 w 2508463"/>
                  <a:gd name="connsiteY68" fmla="*/ 2456985 h 2478250"/>
                  <a:gd name="connsiteX69" fmla="*/ 318977 w 2508463"/>
                  <a:gd name="connsiteY69" fmla="*/ 2393190 h 2478250"/>
                  <a:gd name="connsiteX70" fmla="*/ 340242 w 2508463"/>
                  <a:gd name="connsiteY70" fmla="*/ 2308129 h 2478250"/>
                  <a:gd name="connsiteX71" fmla="*/ 350874 w 2508463"/>
                  <a:gd name="connsiteY71" fmla="*/ 2233701 h 2478250"/>
                  <a:gd name="connsiteX72" fmla="*/ 393405 w 2508463"/>
                  <a:gd name="connsiteY72" fmla="*/ 2180539 h 2478250"/>
                  <a:gd name="connsiteX73" fmla="*/ 414670 w 2508463"/>
                  <a:gd name="connsiteY73" fmla="*/ 2116743 h 2478250"/>
                  <a:gd name="connsiteX74" fmla="*/ 425302 w 2508463"/>
                  <a:gd name="connsiteY74" fmla="*/ 2084846 h 2478250"/>
                  <a:gd name="connsiteX75" fmla="*/ 393405 w 2508463"/>
                  <a:gd name="connsiteY75" fmla="*/ 1967888 h 2478250"/>
                  <a:gd name="connsiteX76" fmla="*/ 393405 w 2508463"/>
                  <a:gd name="connsiteY76" fmla="*/ 1967888 h 2478250"/>
                  <a:gd name="connsiteX77" fmla="*/ 382772 w 2508463"/>
                  <a:gd name="connsiteY77" fmla="*/ 1925357 h 2478250"/>
                  <a:gd name="connsiteX78" fmla="*/ 350874 w 2508463"/>
                  <a:gd name="connsiteY78" fmla="*/ 1904092 h 2478250"/>
                  <a:gd name="connsiteX79" fmla="*/ 287079 w 2508463"/>
                  <a:gd name="connsiteY79" fmla="*/ 1882827 h 2478250"/>
                  <a:gd name="connsiteX80" fmla="*/ 265814 w 2508463"/>
                  <a:gd name="connsiteY80" fmla="*/ 1850929 h 2478250"/>
                  <a:gd name="connsiteX81" fmla="*/ 425302 w 2508463"/>
                  <a:gd name="connsiteY81" fmla="*/ 1787134 h 2478250"/>
                  <a:gd name="connsiteX82" fmla="*/ 499730 w 2508463"/>
                  <a:gd name="connsiteY82" fmla="*/ 1776501 h 2478250"/>
                  <a:gd name="connsiteX83" fmla="*/ 531628 w 2508463"/>
                  <a:gd name="connsiteY83" fmla="*/ 1755236 h 2478250"/>
                  <a:gd name="connsiteX84" fmla="*/ 563526 w 2508463"/>
                  <a:gd name="connsiteY84" fmla="*/ 1744604 h 2478250"/>
                  <a:gd name="connsiteX85" fmla="*/ 574158 w 2508463"/>
                  <a:gd name="connsiteY85" fmla="*/ 1712706 h 2478250"/>
                  <a:gd name="connsiteX86" fmla="*/ 659219 w 2508463"/>
                  <a:gd name="connsiteY86" fmla="*/ 1702074 h 2478250"/>
                  <a:gd name="connsiteX87" fmla="*/ 701749 w 2508463"/>
                  <a:gd name="connsiteY87" fmla="*/ 1691441 h 2478250"/>
                  <a:gd name="connsiteX88" fmla="*/ 786809 w 2508463"/>
                  <a:gd name="connsiteY88" fmla="*/ 1680808 h 2478250"/>
                  <a:gd name="connsiteX89" fmla="*/ 850605 w 2508463"/>
                  <a:gd name="connsiteY89" fmla="*/ 1659543 h 2478250"/>
                  <a:gd name="connsiteX90" fmla="*/ 882502 w 2508463"/>
                  <a:gd name="connsiteY90" fmla="*/ 1648911 h 2478250"/>
                  <a:gd name="connsiteX91" fmla="*/ 914400 w 2508463"/>
                  <a:gd name="connsiteY91" fmla="*/ 1627646 h 2478250"/>
                  <a:gd name="connsiteX92" fmla="*/ 1020726 w 2508463"/>
                  <a:gd name="connsiteY92" fmla="*/ 1595748 h 2478250"/>
                  <a:gd name="connsiteX93" fmla="*/ 1169581 w 2508463"/>
                  <a:gd name="connsiteY93" fmla="*/ 1691441 h 2478250"/>
                  <a:gd name="connsiteX94" fmla="*/ 1148316 w 2508463"/>
                  <a:gd name="connsiteY94" fmla="*/ 1723339 h 2478250"/>
                  <a:gd name="connsiteX95" fmla="*/ 1148316 w 2508463"/>
                  <a:gd name="connsiteY95" fmla="*/ 1861562 h 2478250"/>
                  <a:gd name="connsiteX96" fmla="*/ 1169581 w 2508463"/>
                  <a:gd name="connsiteY96" fmla="*/ 1893460 h 2478250"/>
                  <a:gd name="connsiteX97" fmla="*/ 1233377 w 2508463"/>
                  <a:gd name="connsiteY97" fmla="*/ 1914725 h 2478250"/>
                  <a:gd name="connsiteX98" fmla="*/ 1297172 w 2508463"/>
                  <a:gd name="connsiteY98" fmla="*/ 1882827 h 2478250"/>
                  <a:gd name="connsiteX99" fmla="*/ 1318437 w 2508463"/>
                  <a:gd name="connsiteY99" fmla="*/ 1819032 h 2478250"/>
                  <a:gd name="connsiteX100" fmla="*/ 1350335 w 2508463"/>
                  <a:gd name="connsiteY100" fmla="*/ 1797767 h 2478250"/>
                  <a:gd name="connsiteX101" fmla="*/ 1403498 w 2508463"/>
                  <a:gd name="connsiteY101" fmla="*/ 1755236 h 2478250"/>
                  <a:gd name="connsiteX102" fmla="*/ 1435395 w 2508463"/>
                  <a:gd name="connsiteY102" fmla="*/ 1744604 h 2478250"/>
                  <a:gd name="connsiteX103" fmla="*/ 1424763 w 2508463"/>
                  <a:gd name="connsiteY103" fmla="*/ 1670176 h 2478250"/>
                  <a:gd name="connsiteX104" fmla="*/ 1414130 w 2508463"/>
                  <a:gd name="connsiteY104" fmla="*/ 1638278 h 2478250"/>
                  <a:gd name="connsiteX105" fmla="*/ 1424763 w 2508463"/>
                  <a:gd name="connsiteY105" fmla="*/ 1574483 h 2478250"/>
                  <a:gd name="connsiteX106" fmla="*/ 1488558 w 2508463"/>
                  <a:gd name="connsiteY106" fmla="*/ 1585115 h 2478250"/>
                  <a:gd name="connsiteX107" fmla="*/ 1520456 w 2508463"/>
                  <a:gd name="connsiteY107" fmla="*/ 1638278 h 2478250"/>
                  <a:gd name="connsiteX108" fmla="*/ 1552353 w 2508463"/>
                  <a:gd name="connsiteY108" fmla="*/ 1648911 h 2478250"/>
                  <a:gd name="connsiteX109" fmla="*/ 1743739 w 2508463"/>
                  <a:gd name="connsiteY109" fmla="*/ 1627646 h 2478250"/>
                  <a:gd name="connsiteX110" fmla="*/ 1786270 w 2508463"/>
                  <a:gd name="connsiteY110" fmla="*/ 1617013 h 2478250"/>
                  <a:gd name="connsiteX111" fmla="*/ 1839432 w 2508463"/>
                  <a:gd name="connsiteY111" fmla="*/ 1563850 h 2478250"/>
                  <a:gd name="connsiteX112" fmla="*/ 1860698 w 2508463"/>
                  <a:gd name="connsiteY112" fmla="*/ 1585115 h 2478250"/>
                  <a:gd name="connsiteX113" fmla="*/ 1871330 w 2508463"/>
                  <a:gd name="connsiteY113" fmla="*/ 1648911 h 2478250"/>
                  <a:gd name="connsiteX114" fmla="*/ 1881963 w 2508463"/>
                  <a:gd name="connsiteY114" fmla="*/ 1617013 h 2478250"/>
                  <a:gd name="connsiteX115" fmla="*/ 1913860 w 2508463"/>
                  <a:gd name="connsiteY115" fmla="*/ 1531953 h 2478250"/>
                  <a:gd name="connsiteX116" fmla="*/ 1945758 w 2508463"/>
                  <a:gd name="connsiteY116" fmla="*/ 1521320 h 2478250"/>
                  <a:gd name="connsiteX117" fmla="*/ 2030819 w 2508463"/>
                  <a:gd name="connsiteY117" fmla="*/ 1478790 h 2478250"/>
                  <a:gd name="connsiteX118" fmla="*/ 2052084 w 2508463"/>
                  <a:gd name="connsiteY118" fmla="*/ 1446892 h 2478250"/>
                  <a:gd name="connsiteX119" fmla="*/ 2083981 w 2508463"/>
                  <a:gd name="connsiteY119" fmla="*/ 1457525 h 2478250"/>
                  <a:gd name="connsiteX120" fmla="*/ 2094614 w 2508463"/>
                  <a:gd name="connsiteY120" fmla="*/ 1531953 h 2478250"/>
                  <a:gd name="connsiteX121" fmla="*/ 2179674 w 2508463"/>
                  <a:gd name="connsiteY121" fmla="*/ 1521320 h 2478250"/>
                  <a:gd name="connsiteX122" fmla="*/ 2200939 w 2508463"/>
                  <a:gd name="connsiteY122" fmla="*/ 1436260 h 2478250"/>
                  <a:gd name="connsiteX123" fmla="*/ 2264735 w 2508463"/>
                  <a:gd name="connsiteY123" fmla="*/ 1361832 h 2478250"/>
                  <a:gd name="connsiteX124" fmla="*/ 2275367 w 2508463"/>
                  <a:gd name="connsiteY124" fmla="*/ 1096018 h 2478250"/>
                  <a:gd name="connsiteX125" fmla="*/ 2286000 w 2508463"/>
                  <a:gd name="connsiteY125" fmla="*/ 1064120 h 2478250"/>
                  <a:gd name="connsiteX126" fmla="*/ 2307265 w 2508463"/>
                  <a:gd name="connsiteY126" fmla="*/ 1032222 h 2478250"/>
                  <a:gd name="connsiteX127" fmla="*/ 2317898 w 2508463"/>
                  <a:gd name="connsiteY127" fmla="*/ 883367 h 2478250"/>
                  <a:gd name="connsiteX128" fmla="*/ 2328530 w 2508463"/>
                  <a:gd name="connsiteY128" fmla="*/ 766408 h 2478250"/>
                  <a:gd name="connsiteX129" fmla="*/ 2434856 w 2508463"/>
                  <a:gd name="connsiteY129" fmla="*/ 755776 h 2478250"/>
                  <a:gd name="connsiteX130" fmla="*/ 2445488 w 2508463"/>
                  <a:gd name="connsiteY130" fmla="*/ 596288 h 2478250"/>
                  <a:gd name="connsiteX131" fmla="*/ 2488019 w 2508463"/>
                  <a:gd name="connsiteY131" fmla="*/ 553757 h 2478250"/>
                  <a:gd name="connsiteX132" fmla="*/ 2488019 w 2508463"/>
                  <a:gd name="connsiteY132" fmla="*/ 319841 h 2478250"/>
                  <a:gd name="connsiteX133" fmla="*/ 2466753 w 2508463"/>
                  <a:gd name="connsiteY133" fmla="*/ 298576 h 2478250"/>
                  <a:gd name="connsiteX134" fmla="*/ 2445488 w 2508463"/>
                  <a:gd name="connsiteY134" fmla="*/ 266678 h 2478250"/>
                  <a:gd name="connsiteX135" fmla="*/ 2434856 w 2508463"/>
                  <a:gd name="connsiteY135" fmla="*/ 234781 h 2478250"/>
                  <a:gd name="connsiteX136" fmla="*/ 2413591 w 2508463"/>
                  <a:gd name="connsiteY136" fmla="*/ 213515 h 2478250"/>
                  <a:gd name="connsiteX137" fmla="*/ 2413591 w 2508463"/>
                  <a:gd name="connsiteY137" fmla="*/ 22129 h 2478250"/>
                  <a:gd name="connsiteX0" fmla="*/ 2413591 w 2508463"/>
                  <a:gd name="connsiteY0" fmla="*/ 22129 h 2478250"/>
                  <a:gd name="connsiteX1" fmla="*/ 2360428 w 2508463"/>
                  <a:gd name="connsiteY1" fmla="*/ 11497 h 2478250"/>
                  <a:gd name="connsiteX2" fmla="*/ 2328530 w 2508463"/>
                  <a:gd name="connsiteY2" fmla="*/ 864 h 2478250"/>
                  <a:gd name="connsiteX3" fmla="*/ 2307265 w 2508463"/>
                  <a:gd name="connsiteY3" fmla="*/ 32762 h 2478250"/>
                  <a:gd name="connsiteX4" fmla="*/ 2317898 w 2508463"/>
                  <a:gd name="connsiteY4" fmla="*/ 149720 h 2478250"/>
                  <a:gd name="connsiteX5" fmla="*/ 2264735 w 2508463"/>
                  <a:gd name="connsiteY5" fmla="*/ 139088 h 2478250"/>
                  <a:gd name="connsiteX6" fmla="*/ 2190307 w 2508463"/>
                  <a:gd name="connsiteY6" fmla="*/ 128455 h 2478250"/>
                  <a:gd name="connsiteX7" fmla="*/ 2179674 w 2508463"/>
                  <a:gd name="connsiteY7" fmla="*/ 160353 h 2478250"/>
                  <a:gd name="connsiteX8" fmla="*/ 2169042 w 2508463"/>
                  <a:gd name="connsiteY8" fmla="*/ 234781 h 2478250"/>
                  <a:gd name="connsiteX9" fmla="*/ 2158409 w 2508463"/>
                  <a:gd name="connsiteY9" fmla="*/ 266678 h 2478250"/>
                  <a:gd name="connsiteX10" fmla="*/ 2147777 w 2508463"/>
                  <a:gd name="connsiteY10" fmla="*/ 447432 h 2478250"/>
                  <a:gd name="connsiteX11" fmla="*/ 2137144 w 2508463"/>
                  <a:gd name="connsiteY11" fmla="*/ 479329 h 2478250"/>
                  <a:gd name="connsiteX12" fmla="*/ 2115879 w 2508463"/>
                  <a:gd name="connsiteY12" fmla="*/ 500595 h 2478250"/>
                  <a:gd name="connsiteX13" fmla="*/ 2094614 w 2508463"/>
                  <a:gd name="connsiteY13" fmla="*/ 628185 h 2478250"/>
                  <a:gd name="connsiteX14" fmla="*/ 2073349 w 2508463"/>
                  <a:gd name="connsiteY14" fmla="*/ 691981 h 2478250"/>
                  <a:gd name="connsiteX15" fmla="*/ 2062716 w 2508463"/>
                  <a:gd name="connsiteY15" fmla="*/ 723878 h 2478250"/>
                  <a:gd name="connsiteX16" fmla="*/ 2052084 w 2508463"/>
                  <a:gd name="connsiteY16" fmla="*/ 755776 h 2478250"/>
                  <a:gd name="connsiteX17" fmla="*/ 2009553 w 2508463"/>
                  <a:gd name="connsiteY17" fmla="*/ 808939 h 2478250"/>
                  <a:gd name="connsiteX18" fmla="*/ 1967023 w 2508463"/>
                  <a:gd name="connsiteY18" fmla="*/ 851469 h 2478250"/>
                  <a:gd name="connsiteX19" fmla="*/ 1871330 w 2508463"/>
                  <a:gd name="connsiteY19" fmla="*/ 904632 h 2478250"/>
                  <a:gd name="connsiteX20" fmla="*/ 1860698 w 2508463"/>
                  <a:gd name="connsiteY20" fmla="*/ 968427 h 2478250"/>
                  <a:gd name="connsiteX21" fmla="*/ 1807535 w 2508463"/>
                  <a:gd name="connsiteY21" fmla="*/ 1000325 h 2478250"/>
                  <a:gd name="connsiteX22" fmla="*/ 1775637 w 2508463"/>
                  <a:gd name="connsiteY22" fmla="*/ 1021590 h 2478250"/>
                  <a:gd name="connsiteX23" fmla="*/ 1711842 w 2508463"/>
                  <a:gd name="connsiteY23" fmla="*/ 1042855 h 2478250"/>
                  <a:gd name="connsiteX24" fmla="*/ 1679944 w 2508463"/>
                  <a:gd name="connsiteY24" fmla="*/ 1053488 h 2478250"/>
                  <a:gd name="connsiteX25" fmla="*/ 1616149 w 2508463"/>
                  <a:gd name="connsiteY25" fmla="*/ 1085385 h 2478250"/>
                  <a:gd name="connsiteX26" fmla="*/ 1552353 w 2508463"/>
                  <a:gd name="connsiteY26" fmla="*/ 1117283 h 2478250"/>
                  <a:gd name="connsiteX27" fmla="*/ 1499191 w 2508463"/>
                  <a:gd name="connsiteY27" fmla="*/ 1106650 h 2478250"/>
                  <a:gd name="connsiteX28" fmla="*/ 1488558 w 2508463"/>
                  <a:gd name="connsiteY28" fmla="*/ 1000325 h 2478250"/>
                  <a:gd name="connsiteX29" fmla="*/ 1477926 w 2508463"/>
                  <a:gd name="connsiteY29" fmla="*/ 1032222 h 2478250"/>
                  <a:gd name="connsiteX30" fmla="*/ 1456660 w 2508463"/>
                  <a:gd name="connsiteY30" fmla="*/ 1053488 h 2478250"/>
                  <a:gd name="connsiteX31" fmla="*/ 1424763 w 2508463"/>
                  <a:gd name="connsiteY31" fmla="*/ 1159813 h 2478250"/>
                  <a:gd name="connsiteX32" fmla="*/ 1382232 w 2508463"/>
                  <a:gd name="connsiteY32" fmla="*/ 1223608 h 2478250"/>
                  <a:gd name="connsiteX33" fmla="*/ 1339702 w 2508463"/>
                  <a:gd name="connsiteY33" fmla="*/ 1276771 h 2478250"/>
                  <a:gd name="connsiteX34" fmla="*/ 1318437 w 2508463"/>
                  <a:gd name="connsiteY34" fmla="*/ 1361832 h 2478250"/>
                  <a:gd name="connsiteX35" fmla="*/ 1307805 w 2508463"/>
                  <a:gd name="connsiteY35" fmla="*/ 1404362 h 2478250"/>
                  <a:gd name="connsiteX36" fmla="*/ 1244009 w 2508463"/>
                  <a:gd name="connsiteY36" fmla="*/ 1436260 h 2478250"/>
                  <a:gd name="connsiteX37" fmla="*/ 1137684 w 2508463"/>
                  <a:gd name="connsiteY37" fmla="*/ 1383098 h 2478250"/>
                  <a:gd name="connsiteX38" fmla="*/ 978195 w 2508463"/>
                  <a:gd name="connsiteY38" fmla="*/ 1414995 h 2478250"/>
                  <a:gd name="connsiteX39" fmla="*/ 882502 w 2508463"/>
                  <a:gd name="connsiteY39" fmla="*/ 1446892 h 2478250"/>
                  <a:gd name="connsiteX40" fmla="*/ 648587 w 2508463"/>
                  <a:gd name="connsiteY40" fmla="*/ 1436259 h 2478250"/>
                  <a:gd name="connsiteX41" fmla="*/ 574158 w 2508463"/>
                  <a:gd name="connsiteY41" fmla="*/ 1531953 h 2478250"/>
                  <a:gd name="connsiteX42" fmla="*/ 520995 w 2508463"/>
                  <a:gd name="connsiteY42" fmla="*/ 1542585 h 2478250"/>
                  <a:gd name="connsiteX43" fmla="*/ 467832 w 2508463"/>
                  <a:gd name="connsiteY43" fmla="*/ 1595748 h 2478250"/>
                  <a:gd name="connsiteX44" fmla="*/ 404037 w 2508463"/>
                  <a:gd name="connsiteY44" fmla="*/ 1638278 h 2478250"/>
                  <a:gd name="connsiteX45" fmla="*/ 308344 w 2508463"/>
                  <a:gd name="connsiteY45" fmla="*/ 1712706 h 2478250"/>
                  <a:gd name="connsiteX46" fmla="*/ 276446 w 2508463"/>
                  <a:gd name="connsiteY46" fmla="*/ 1723339 h 2478250"/>
                  <a:gd name="connsiteX47" fmla="*/ 265814 w 2508463"/>
                  <a:gd name="connsiteY47" fmla="*/ 1755236 h 2478250"/>
                  <a:gd name="connsiteX48" fmla="*/ 255181 w 2508463"/>
                  <a:gd name="connsiteY48" fmla="*/ 1808399 h 2478250"/>
                  <a:gd name="connsiteX49" fmla="*/ 223284 w 2508463"/>
                  <a:gd name="connsiteY49" fmla="*/ 1819032 h 2478250"/>
                  <a:gd name="connsiteX50" fmla="*/ 170121 w 2508463"/>
                  <a:gd name="connsiteY50" fmla="*/ 1829664 h 2478250"/>
                  <a:gd name="connsiteX51" fmla="*/ 138223 w 2508463"/>
                  <a:gd name="connsiteY51" fmla="*/ 1893460 h 2478250"/>
                  <a:gd name="connsiteX52" fmla="*/ 74428 w 2508463"/>
                  <a:gd name="connsiteY52" fmla="*/ 1914725 h 2478250"/>
                  <a:gd name="connsiteX53" fmla="*/ 31898 w 2508463"/>
                  <a:gd name="connsiteY53" fmla="*/ 1967888 h 2478250"/>
                  <a:gd name="connsiteX54" fmla="*/ 0 w 2508463"/>
                  <a:gd name="connsiteY54" fmla="*/ 1978520 h 2478250"/>
                  <a:gd name="connsiteX55" fmla="*/ 10632 w 2508463"/>
                  <a:gd name="connsiteY55" fmla="*/ 2021050 h 2478250"/>
                  <a:gd name="connsiteX56" fmla="*/ 53163 w 2508463"/>
                  <a:gd name="connsiteY56" fmla="*/ 2063581 h 2478250"/>
                  <a:gd name="connsiteX57" fmla="*/ 95693 w 2508463"/>
                  <a:gd name="connsiteY57" fmla="*/ 2052948 h 2478250"/>
                  <a:gd name="connsiteX58" fmla="*/ 106326 w 2508463"/>
                  <a:gd name="connsiteY58" fmla="*/ 2021050 h 2478250"/>
                  <a:gd name="connsiteX59" fmla="*/ 116958 w 2508463"/>
                  <a:gd name="connsiteY59" fmla="*/ 2052948 h 2478250"/>
                  <a:gd name="connsiteX60" fmla="*/ 148856 w 2508463"/>
                  <a:gd name="connsiteY60" fmla="*/ 2084846 h 2478250"/>
                  <a:gd name="connsiteX61" fmla="*/ 148856 w 2508463"/>
                  <a:gd name="connsiteY61" fmla="*/ 2223069 h 2478250"/>
                  <a:gd name="connsiteX62" fmla="*/ 127591 w 2508463"/>
                  <a:gd name="connsiteY62" fmla="*/ 2254967 h 2478250"/>
                  <a:gd name="connsiteX63" fmla="*/ 116958 w 2508463"/>
                  <a:gd name="connsiteY63" fmla="*/ 2286864 h 2478250"/>
                  <a:gd name="connsiteX64" fmla="*/ 116958 w 2508463"/>
                  <a:gd name="connsiteY64" fmla="*/ 2467618 h 2478250"/>
                  <a:gd name="connsiteX65" fmla="*/ 148856 w 2508463"/>
                  <a:gd name="connsiteY65" fmla="*/ 2478250 h 2478250"/>
                  <a:gd name="connsiteX66" fmla="*/ 265814 w 2508463"/>
                  <a:gd name="connsiteY66" fmla="*/ 2467618 h 2478250"/>
                  <a:gd name="connsiteX67" fmla="*/ 297712 w 2508463"/>
                  <a:gd name="connsiteY67" fmla="*/ 2456985 h 2478250"/>
                  <a:gd name="connsiteX68" fmla="*/ 318977 w 2508463"/>
                  <a:gd name="connsiteY68" fmla="*/ 2393190 h 2478250"/>
                  <a:gd name="connsiteX69" fmla="*/ 340242 w 2508463"/>
                  <a:gd name="connsiteY69" fmla="*/ 2308129 h 2478250"/>
                  <a:gd name="connsiteX70" fmla="*/ 350874 w 2508463"/>
                  <a:gd name="connsiteY70" fmla="*/ 2233701 h 2478250"/>
                  <a:gd name="connsiteX71" fmla="*/ 393405 w 2508463"/>
                  <a:gd name="connsiteY71" fmla="*/ 2180539 h 2478250"/>
                  <a:gd name="connsiteX72" fmla="*/ 414670 w 2508463"/>
                  <a:gd name="connsiteY72" fmla="*/ 2116743 h 2478250"/>
                  <a:gd name="connsiteX73" fmla="*/ 425302 w 2508463"/>
                  <a:gd name="connsiteY73" fmla="*/ 2084846 h 2478250"/>
                  <a:gd name="connsiteX74" fmla="*/ 393405 w 2508463"/>
                  <a:gd name="connsiteY74" fmla="*/ 1967888 h 2478250"/>
                  <a:gd name="connsiteX75" fmla="*/ 393405 w 2508463"/>
                  <a:gd name="connsiteY75" fmla="*/ 1967888 h 2478250"/>
                  <a:gd name="connsiteX76" fmla="*/ 382772 w 2508463"/>
                  <a:gd name="connsiteY76" fmla="*/ 1925357 h 2478250"/>
                  <a:gd name="connsiteX77" fmla="*/ 350874 w 2508463"/>
                  <a:gd name="connsiteY77" fmla="*/ 1904092 h 2478250"/>
                  <a:gd name="connsiteX78" fmla="*/ 287079 w 2508463"/>
                  <a:gd name="connsiteY78" fmla="*/ 1882827 h 2478250"/>
                  <a:gd name="connsiteX79" fmla="*/ 265814 w 2508463"/>
                  <a:gd name="connsiteY79" fmla="*/ 1850929 h 2478250"/>
                  <a:gd name="connsiteX80" fmla="*/ 425302 w 2508463"/>
                  <a:gd name="connsiteY80" fmla="*/ 1787134 h 2478250"/>
                  <a:gd name="connsiteX81" fmla="*/ 499730 w 2508463"/>
                  <a:gd name="connsiteY81" fmla="*/ 1776501 h 2478250"/>
                  <a:gd name="connsiteX82" fmla="*/ 531628 w 2508463"/>
                  <a:gd name="connsiteY82" fmla="*/ 1755236 h 2478250"/>
                  <a:gd name="connsiteX83" fmla="*/ 563526 w 2508463"/>
                  <a:gd name="connsiteY83" fmla="*/ 1744604 h 2478250"/>
                  <a:gd name="connsiteX84" fmla="*/ 574158 w 2508463"/>
                  <a:gd name="connsiteY84" fmla="*/ 1712706 h 2478250"/>
                  <a:gd name="connsiteX85" fmla="*/ 659219 w 2508463"/>
                  <a:gd name="connsiteY85" fmla="*/ 1702074 h 2478250"/>
                  <a:gd name="connsiteX86" fmla="*/ 701749 w 2508463"/>
                  <a:gd name="connsiteY86" fmla="*/ 1691441 h 2478250"/>
                  <a:gd name="connsiteX87" fmla="*/ 786809 w 2508463"/>
                  <a:gd name="connsiteY87" fmla="*/ 1680808 h 2478250"/>
                  <a:gd name="connsiteX88" fmla="*/ 850605 w 2508463"/>
                  <a:gd name="connsiteY88" fmla="*/ 1659543 h 2478250"/>
                  <a:gd name="connsiteX89" fmla="*/ 882502 w 2508463"/>
                  <a:gd name="connsiteY89" fmla="*/ 1648911 h 2478250"/>
                  <a:gd name="connsiteX90" fmla="*/ 914400 w 2508463"/>
                  <a:gd name="connsiteY90" fmla="*/ 1627646 h 2478250"/>
                  <a:gd name="connsiteX91" fmla="*/ 1020726 w 2508463"/>
                  <a:gd name="connsiteY91" fmla="*/ 1595748 h 2478250"/>
                  <a:gd name="connsiteX92" fmla="*/ 1169581 w 2508463"/>
                  <a:gd name="connsiteY92" fmla="*/ 1691441 h 2478250"/>
                  <a:gd name="connsiteX93" fmla="*/ 1148316 w 2508463"/>
                  <a:gd name="connsiteY93" fmla="*/ 1723339 h 2478250"/>
                  <a:gd name="connsiteX94" fmla="*/ 1148316 w 2508463"/>
                  <a:gd name="connsiteY94" fmla="*/ 1861562 h 2478250"/>
                  <a:gd name="connsiteX95" fmla="*/ 1169581 w 2508463"/>
                  <a:gd name="connsiteY95" fmla="*/ 1893460 h 2478250"/>
                  <a:gd name="connsiteX96" fmla="*/ 1233377 w 2508463"/>
                  <a:gd name="connsiteY96" fmla="*/ 1914725 h 2478250"/>
                  <a:gd name="connsiteX97" fmla="*/ 1297172 w 2508463"/>
                  <a:gd name="connsiteY97" fmla="*/ 1882827 h 2478250"/>
                  <a:gd name="connsiteX98" fmla="*/ 1318437 w 2508463"/>
                  <a:gd name="connsiteY98" fmla="*/ 1819032 h 2478250"/>
                  <a:gd name="connsiteX99" fmla="*/ 1350335 w 2508463"/>
                  <a:gd name="connsiteY99" fmla="*/ 1797767 h 2478250"/>
                  <a:gd name="connsiteX100" fmla="*/ 1403498 w 2508463"/>
                  <a:gd name="connsiteY100" fmla="*/ 1755236 h 2478250"/>
                  <a:gd name="connsiteX101" fmla="*/ 1435395 w 2508463"/>
                  <a:gd name="connsiteY101" fmla="*/ 1744604 h 2478250"/>
                  <a:gd name="connsiteX102" fmla="*/ 1424763 w 2508463"/>
                  <a:gd name="connsiteY102" fmla="*/ 1670176 h 2478250"/>
                  <a:gd name="connsiteX103" fmla="*/ 1414130 w 2508463"/>
                  <a:gd name="connsiteY103" fmla="*/ 1638278 h 2478250"/>
                  <a:gd name="connsiteX104" fmla="*/ 1424763 w 2508463"/>
                  <a:gd name="connsiteY104" fmla="*/ 1574483 h 2478250"/>
                  <a:gd name="connsiteX105" fmla="*/ 1488558 w 2508463"/>
                  <a:gd name="connsiteY105" fmla="*/ 1585115 h 2478250"/>
                  <a:gd name="connsiteX106" fmla="*/ 1520456 w 2508463"/>
                  <a:gd name="connsiteY106" fmla="*/ 1638278 h 2478250"/>
                  <a:gd name="connsiteX107" fmla="*/ 1552353 w 2508463"/>
                  <a:gd name="connsiteY107" fmla="*/ 1648911 h 2478250"/>
                  <a:gd name="connsiteX108" fmla="*/ 1743739 w 2508463"/>
                  <a:gd name="connsiteY108" fmla="*/ 1627646 h 2478250"/>
                  <a:gd name="connsiteX109" fmla="*/ 1786270 w 2508463"/>
                  <a:gd name="connsiteY109" fmla="*/ 1617013 h 2478250"/>
                  <a:gd name="connsiteX110" fmla="*/ 1839432 w 2508463"/>
                  <a:gd name="connsiteY110" fmla="*/ 1563850 h 2478250"/>
                  <a:gd name="connsiteX111" fmla="*/ 1860698 w 2508463"/>
                  <a:gd name="connsiteY111" fmla="*/ 1585115 h 2478250"/>
                  <a:gd name="connsiteX112" fmla="*/ 1871330 w 2508463"/>
                  <a:gd name="connsiteY112" fmla="*/ 1648911 h 2478250"/>
                  <a:gd name="connsiteX113" fmla="*/ 1881963 w 2508463"/>
                  <a:gd name="connsiteY113" fmla="*/ 1617013 h 2478250"/>
                  <a:gd name="connsiteX114" fmla="*/ 1913860 w 2508463"/>
                  <a:gd name="connsiteY114" fmla="*/ 1531953 h 2478250"/>
                  <a:gd name="connsiteX115" fmla="*/ 1945758 w 2508463"/>
                  <a:gd name="connsiteY115" fmla="*/ 1521320 h 2478250"/>
                  <a:gd name="connsiteX116" fmla="*/ 2030819 w 2508463"/>
                  <a:gd name="connsiteY116" fmla="*/ 1478790 h 2478250"/>
                  <a:gd name="connsiteX117" fmla="*/ 2052084 w 2508463"/>
                  <a:gd name="connsiteY117" fmla="*/ 1446892 h 2478250"/>
                  <a:gd name="connsiteX118" fmla="*/ 2083981 w 2508463"/>
                  <a:gd name="connsiteY118" fmla="*/ 1457525 h 2478250"/>
                  <a:gd name="connsiteX119" fmla="*/ 2094614 w 2508463"/>
                  <a:gd name="connsiteY119" fmla="*/ 1531953 h 2478250"/>
                  <a:gd name="connsiteX120" fmla="*/ 2179674 w 2508463"/>
                  <a:gd name="connsiteY120" fmla="*/ 1521320 h 2478250"/>
                  <a:gd name="connsiteX121" fmla="*/ 2200939 w 2508463"/>
                  <a:gd name="connsiteY121" fmla="*/ 1436260 h 2478250"/>
                  <a:gd name="connsiteX122" fmla="*/ 2264735 w 2508463"/>
                  <a:gd name="connsiteY122" fmla="*/ 1361832 h 2478250"/>
                  <a:gd name="connsiteX123" fmla="*/ 2275367 w 2508463"/>
                  <a:gd name="connsiteY123" fmla="*/ 1096018 h 2478250"/>
                  <a:gd name="connsiteX124" fmla="*/ 2286000 w 2508463"/>
                  <a:gd name="connsiteY124" fmla="*/ 1064120 h 2478250"/>
                  <a:gd name="connsiteX125" fmla="*/ 2307265 w 2508463"/>
                  <a:gd name="connsiteY125" fmla="*/ 1032222 h 2478250"/>
                  <a:gd name="connsiteX126" fmla="*/ 2317898 w 2508463"/>
                  <a:gd name="connsiteY126" fmla="*/ 883367 h 2478250"/>
                  <a:gd name="connsiteX127" fmla="*/ 2328530 w 2508463"/>
                  <a:gd name="connsiteY127" fmla="*/ 766408 h 2478250"/>
                  <a:gd name="connsiteX128" fmla="*/ 2434856 w 2508463"/>
                  <a:gd name="connsiteY128" fmla="*/ 755776 h 2478250"/>
                  <a:gd name="connsiteX129" fmla="*/ 2445488 w 2508463"/>
                  <a:gd name="connsiteY129" fmla="*/ 596288 h 2478250"/>
                  <a:gd name="connsiteX130" fmla="*/ 2488019 w 2508463"/>
                  <a:gd name="connsiteY130" fmla="*/ 553757 h 2478250"/>
                  <a:gd name="connsiteX131" fmla="*/ 2488019 w 2508463"/>
                  <a:gd name="connsiteY131" fmla="*/ 319841 h 2478250"/>
                  <a:gd name="connsiteX132" fmla="*/ 2466753 w 2508463"/>
                  <a:gd name="connsiteY132" fmla="*/ 298576 h 2478250"/>
                  <a:gd name="connsiteX133" fmla="*/ 2445488 w 2508463"/>
                  <a:gd name="connsiteY133" fmla="*/ 266678 h 2478250"/>
                  <a:gd name="connsiteX134" fmla="*/ 2434856 w 2508463"/>
                  <a:gd name="connsiteY134" fmla="*/ 234781 h 2478250"/>
                  <a:gd name="connsiteX135" fmla="*/ 2413591 w 2508463"/>
                  <a:gd name="connsiteY135" fmla="*/ 213515 h 2478250"/>
                  <a:gd name="connsiteX136" fmla="*/ 2413591 w 2508463"/>
                  <a:gd name="connsiteY136" fmla="*/ 22129 h 2478250"/>
                  <a:gd name="connsiteX0" fmla="*/ 2413591 w 2508463"/>
                  <a:gd name="connsiteY0" fmla="*/ 22129 h 2478250"/>
                  <a:gd name="connsiteX1" fmla="*/ 2360428 w 2508463"/>
                  <a:gd name="connsiteY1" fmla="*/ 11497 h 2478250"/>
                  <a:gd name="connsiteX2" fmla="*/ 2328530 w 2508463"/>
                  <a:gd name="connsiteY2" fmla="*/ 864 h 2478250"/>
                  <a:gd name="connsiteX3" fmla="*/ 2307265 w 2508463"/>
                  <a:gd name="connsiteY3" fmla="*/ 32762 h 2478250"/>
                  <a:gd name="connsiteX4" fmla="*/ 2317898 w 2508463"/>
                  <a:gd name="connsiteY4" fmla="*/ 149720 h 2478250"/>
                  <a:gd name="connsiteX5" fmla="*/ 2264735 w 2508463"/>
                  <a:gd name="connsiteY5" fmla="*/ 139088 h 2478250"/>
                  <a:gd name="connsiteX6" fmla="*/ 2190307 w 2508463"/>
                  <a:gd name="connsiteY6" fmla="*/ 128455 h 2478250"/>
                  <a:gd name="connsiteX7" fmla="*/ 2179674 w 2508463"/>
                  <a:gd name="connsiteY7" fmla="*/ 160353 h 2478250"/>
                  <a:gd name="connsiteX8" fmla="*/ 2169042 w 2508463"/>
                  <a:gd name="connsiteY8" fmla="*/ 234781 h 2478250"/>
                  <a:gd name="connsiteX9" fmla="*/ 2158409 w 2508463"/>
                  <a:gd name="connsiteY9" fmla="*/ 266678 h 2478250"/>
                  <a:gd name="connsiteX10" fmla="*/ 2147777 w 2508463"/>
                  <a:gd name="connsiteY10" fmla="*/ 447432 h 2478250"/>
                  <a:gd name="connsiteX11" fmla="*/ 2137144 w 2508463"/>
                  <a:gd name="connsiteY11" fmla="*/ 479329 h 2478250"/>
                  <a:gd name="connsiteX12" fmla="*/ 2115879 w 2508463"/>
                  <a:gd name="connsiteY12" fmla="*/ 500595 h 2478250"/>
                  <a:gd name="connsiteX13" fmla="*/ 2094614 w 2508463"/>
                  <a:gd name="connsiteY13" fmla="*/ 628185 h 2478250"/>
                  <a:gd name="connsiteX14" fmla="*/ 2073349 w 2508463"/>
                  <a:gd name="connsiteY14" fmla="*/ 691981 h 2478250"/>
                  <a:gd name="connsiteX15" fmla="*/ 2062716 w 2508463"/>
                  <a:gd name="connsiteY15" fmla="*/ 723878 h 2478250"/>
                  <a:gd name="connsiteX16" fmla="*/ 2052084 w 2508463"/>
                  <a:gd name="connsiteY16" fmla="*/ 755776 h 2478250"/>
                  <a:gd name="connsiteX17" fmla="*/ 2009553 w 2508463"/>
                  <a:gd name="connsiteY17" fmla="*/ 808939 h 2478250"/>
                  <a:gd name="connsiteX18" fmla="*/ 1967023 w 2508463"/>
                  <a:gd name="connsiteY18" fmla="*/ 851469 h 2478250"/>
                  <a:gd name="connsiteX19" fmla="*/ 1871330 w 2508463"/>
                  <a:gd name="connsiteY19" fmla="*/ 904632 h 2478250"/>
                  <a:gd name="connsiteX20" fmla="*/ 1860698 w 2508463"/>
                  <a:gd name="connsiteY20" fmla="*/ 968427 h 2478250"/>
                  <a:gd name="connsiteX21" fmla="*/ 1807535 w 2508463"/>
                  <a:gd name="connsiteY21" fmla="*/ 1000325 h 2478250"/>
                  <a:gd name="connsiteX22" fmla="*/ 1775637 w 2508463"/>
                  <a:gd name="connsiteY22" fmla="*/ 1021590 h 2478250"/>
                  <a:gd name="connsiteX23" fmla="*/ 1711842 w 2508463"/>
                  <a:gd name="connsiteY23" fmla="*/ 1042855 h 2478250"/>
                  <a:gd name="connsiteX24" fmla="*/ 1679944 w 2508463"/>
                  <a:gd name="connsiteY24" fmla="*/ 1053488 h 2478250"/>
                  <a:gd name="connsiteX25" fmla="*/ 1616149 w 2508463"/>
                  <a:gd name="connsiteY25" fmla="*/ 1085385 h 2478250"/>
                  <a:gd name="connsiteX26" fmla="*/ 1552353 w 2508463"/>
                  <a:gd name="connsiteY26" fmla="*/ 1117283 h 2478250"/>
                  <a:gd name="connsiteX27" fmla="*/ 1499191 w 2508463"/>
                  <a:gd name="connsiteY27" fmla="*/ 1106650 h 2478250"/>
                  <a:gd name="connsiteX28" fmla="*/ 1488558 w 2508463"/>
                  <a:gd name="connsiteY28" fmla="*/ 1000325 h 2478250"/>
                  <a:gd name="connsiteX29" fmla="*/ 1477926 w 2508463"/>
                  <a:gd name="connsiteY29" fmla="*/ 1032222 h 2478250"/>
                  <a:gd name="connsiteX30" fmla="*/ 1456660 w 2508463"/>
                  <a:gd name="connsiteY30" fmla="*/ 1053488 h 2478250"/>
                  <a:gd name="connsiteX31" fmla="*/ 1424763 w 2508463"/>
                  <a:gd name="connsiteY31" fmla="*/ 1159813 h 2478250"/>
                  <a:gd name="connsiteX32" fmla="*/ 1382232 w 2508463"/>
                  <a:gd name="connsiteY32" fmla="*/ 1223608 h 2478250"/>
                  <a:gd name="connsiteX33" fmla="*/ 1339702 w 2508463"/>
                  <a:gd name="connsiteY33" fmla="*/ 1276771 h 2478250"/>
                  <a:gd name="connsiteX34" fmla="*/ 1318437 w 2508463"/>
                  <a:gd name="connsiteY34" fmla="*/ 1361832 h 2478250"/>
                  <a:gd name="connsiteX35" fmla="*/ 1307805 w 2508463"/>
                  <a:gd name="connsiteY35" fmla="*/ 1404362 h 2478250"/>
                  <a:gd name="connsiteX36" fmla="*/ 1244009 w 2508463"/>
                  <a:gd name="connsiteY36" fmla="*/ 1436260 h 2478250"/>
                  <a:gd name="connsiteX37" fmla="*/ 1137684 w 2508463"/>
                  <a:gd name="connsiteY37" fmla="*/ 1383098 h 2478250"/>
                  <a:gd name="connsiteX38" fmla="*/ 978195 w 2508463"/>
                  <a:gd name="connsiteY38" fmla="*/ 1414995 h 2478250"/>
                  <a:gd name="connsiteX39" fmla="*/ 850605 w 2508463"/>
                  <a:gd name="connsiteY39" fmla="*/ 1425627 h 2478250"/>
                  <a:gd name="connsiteX40" fmla="*/ 648587 w 2508463"/>
                  <a:gd name="connsiteY40" fmla="*/ 1436259 h 2478250"/>
                  <a:gd name="connsiteX41" fmla="*/ 574158 w 2508463"/>
                  <a:gd name="connsiteY41" fmla="*/ 1531953 h 2478250"/>
                  <a:gd name="connsiteX42" fmla="*/ 520995 w 2508463"/>
                  <a:gd name="connsiteY42" fmla="*/ 1542585 h 2478250"/>
                  <a:gd name="connsiteX43" fmla="*/ 467832 w 2508463"/>
                  <a:gd name="connsiteY43" fmla="*/ 1595748 h 2478250"/>
                  <a:gd name="connsiteX44" fmla="*/ 404037 w 2508463"/>
                  <a:gd name="connsiteY44" fmla="*/ 1638278 h 2478250"/>
                  <a:gd name="connsiteX45" fmla="*/ 308344 w 2508463"/>
                  <a:gd name="connsiteY45" fmla="*/ 1712706 h 2478250"/>
                  <a:gd name="connsiteX46" fmla="*/ 276446 w 2508463"/>
                  <a:gd name="connsiteY46" fmla="*/ 1723339 h 2478250"/>
                  <a:gd name="connsiteX47" fmla="*/ 265814 w 2508463"/>
                  <a:gd name="connsiteY47" fmla="*/ 1755236 h 2478250"/>
                  <a:gd name="connsiteX48" fmla="*/ 255181 w 2508463"/>
                  <a:gd name="connsiteY48" fmla="*/ 1808399 h 2478250"/>
                  <a:gd name="connsiteX49" fmla="*/ 223284 w 2508463"/>
                  <a:gd name="connsiteY49" fmla="*/ 1819032 h 2478250"/>
                  <a:gd name="connsiteX50" fmla="*/ 170121 w 2508463"/>
                  <a:gd name="connsiteY50" fmla="*/ 1829664 h 2478250"/>
                  <a:gd name="connsiteX51" fmla="*/ 138223 w 2508463"/>
                  <a:gd name="connsiteY51" fmla="*/ 1893460 h 2478250"/>
                  <a:gd name="connsiteX52" fmla="*/ 74428 w 2508463"/>
                  <a:gd name="connsiteY52" fmla="*/ 1914725 h 2478250"/>
                  <a:gd name="connsiteX53" fmla="*/ 31898 w 2508463"/>
                  <a:gd name="connsiteY53" fmla="*/ 1967888 h 2478250"/>
                  <a:gd name="connsiteX54" fmla="*/ 0 w 2508463"/>
                  <a:gd name="connsiteY54" fmla="*/ 1978520 h 2478250"/>
                  <a:gd name="connsiteX55" fmla="*/ 10632 w 2508463"/>
                  <a:gd name="connsiteY55" fmla="*/ 2021050 h 2478250"/>
                  <a:gd name="connsiteX56" fmla="*/ 53163 w 2508463"/>
                  <a:gd name="connsiteY56" fmla="*/ 2063581 h 2478250"/>
                  <a:gd name="connsiteX57" fmla="*/ 95693 w 2508463"/>
                  <a:gd name="connsiteY57" fmla="*/ 2052948 h 2478250"/>
                  <a:gd name="connsiteX58" fmla="*/ 106326 w 2508463"/>
                  <a:gd name="connsiteY58" fmla="*/ 2021050 h 2478250"/>
                  <a:gd name="connsiteX59" fmla="*/ 116958 w 2508463"/>
                  <a:gd name="connsiteY59" fmla="*/ 2052948 h 2478250"/>
                  <a:gd name="connsiteX60" fmla="*/ 148856 w 2508463"/>
                  <a:gd name="connsiteY60" fmla="*/ 2084846 h 2478250"/>
                  <a:gd name="connsiteX61" fmla="*/ 148856 w 2508463"/>
                  <a:gd name="connsiteY61" fmla="*/ 2223069 h 2478250"/>
                  <a:gd name="connsiteX62" fmla="*/ 127591 w 2508463"/>
                  <a:gd name="connsiteY62" fmla="*/ 2254967 h 2478250"/>
                  <a:gd name="connsiteX63" fmla="*/ 116958 w 2508463"/>
                  <a:gd name="connsiteY63" fmla="*/ 2286864 h 2478250"/>
                  <a:gd name="connsiteX64" fmla="*/ 116958 w 2508463"/>
                  <a:gd name="connsiteY64" fmla="*/ 2467618 h 2478250"/>
                  <a:gd name="connsiteX65" fmla="*/ 148856 w 2508463"/>
                  <a:gd name="connsiteY65" fmla="*/ 2478250 h 2478250"/>
                  <a:gd name="connsiteX66" fmla="*/ 265814 w 2508463"/>
                  <a:gd name="connsiteY66" fmla="*/ 2467618 h 2478250"/>
                  <a:gd name="connsiteX67" fmla="*/ 297712 w 2508463"/>
                  <a:gd name="connsiteY67" fmla="*/ 2456985 h 2478250"/>
                  <a:gd name="connsiteX68" fmla="*/ 318977 w 2508463"/>
                  <a:gd name="connsiteY68" fmla="*/ 2393190 h 2478250"/>
                  <a:gd name="connsiteX69" fmla="*/ 340242 w 2508463"/>
                  <a:gd name="connsiteY69" fmla="*/ 2308129 h 2478250"/>
                  <a:gd name="connsiteX70" fmla="*/ 350874 w 2508463"/>
                  <a:gd name="connsiteY70" fmla="*/ 2233701 h 2478250"/>
                  <a:gd name="connsiteX71" fmla="*/ 393405 w 2508463"/>
                  <a:gd name="connsiteY71" fmla="*/ 2180539 h 2478250"/>
                  <a:gd name="connsiteX72" fmla="*/ 414670 w 2508463"/>
                  <a:gd name="connsiteY72" fmla="*/ 2116743 h 2478250"/>
                  <a:gd name="connsiteX73" fmla="*/ 425302 w 2508463"/>
                  <a:gd name="connsiteY73" fmla="*/ 2084846 h 2478250"/>
                  <a:gd name="connsiteX74" fmla="*/ 393405 w 2508463"/>
                  <a:gd name="connsiteY74" fmla="*/ 1967888 h 2478250"/>
                  <a:gd name="connsiteX75" fmla="*/ 393405 w 2508463"/>
                  <a:gd name="connsiteY75" fmla="*/ 1967888 h 2478250"/>
                  <a:gd name="connsiteX76" fmla="*/ 382772 w 2508463"/>
                  <a:gd name="connsiteY76" fmla="*/ 1925357 h 2478250"/>
                  <a:gd name="connsiteX77" fmla="*/ 350874 w 2508463"/>
                  <a:gd name="connsiteY77" fmla="*/ 1904092 h 2478250"/>
                  <a:gd name="connsiteX78" fmla="*/ 287079 w 2508463"/>
                  <a:gd name="connsiteY78" fmla="*/ 1882827 h 2478250"/>
                  <a:gd name="connsiteX79" fmla="*/ 265814 w 2508463"/>
                  <a:gd name="connsiteY79" fmla="*/ 1850929 h 2478250"/>
                  <a:gd name="connsiteX80" fmla="*/ 425302 w 2508463"/>
                  <a:gd name="connsiteY80" fmla="*/ 1787134 h 2478250"/>
                  <a:gd name="connsiteX81" fmla="*/ 499730 w 2508463"/>
                  <a:gd name="connsiteY81" fmla="*/ 1776501 h 2478250"/>
                  <a:gd name="connsiteX82" fmla="*/ 531628 w 2508463"/>
                  <a:gd name="connsiteY82" fmla="*/ 1755236 h 2478250"/>
                  <a:gd name="connsiteX83" fmla="*/ 563526 w 2508463"/>
                  <a:gd name="connsiteY83" fmla="*/ 1744604 h 2478250"/>
                  <a:gd name="connsiteX84" fmla="*/ 574158 w 2508463"/>
                  <a:gd name="connsiteY84" fmla="*/ 1712706 h 2478250"/>
                  <a:gd name="connsiteX85" fmla="*/ 659219 w 2508463"/>
                  <a:gd name="connsiteY85" fmla="*/ 1702074 h 2478250"/>
                  <a:gd name="connsiteX86" fmla="*/ 701749 w 2508463"/>
                  <a:gd name="connsiteY86" fmla="*/ 1691441 h 2478250"/>
                  <a:gd name="connsiteX87" fmla="*/ 786809 w 2508463"/>
                  <a:gd name="connsiteY87" fmla="*/ 1680808 h 2478250"/>
                  <a:gd name="connsiteX88" fmla="*/ 850605 w 2508463"/>
                  <a:gd name="connsiteY88" fmla="*/ 1659543 h 2478250"/>
                  <a:gd name="connsiteX89" fmla="*/ 882502 w 2508463"/>
                  <a:gd name="connsiteY89" fmla="*/ 1648911 h 2478250"/>
                  <a:gd name="connsiteX90" fmla="*/ 914400 w 2508463"/>
                  <a:gd name="connsiteY90" fmla="*/ 1627646 h 2478250"/>
                  <a:gd name="connsiteX91" fmla="*/ 1020726 w 2508463"/>
                  <a:gd name="connsiteY91" fmla="*/ 1595748 h 2478250"/>
                  <a:gd name="connsiteX92" fmla="*/ 1169581 w 2508463"/>
                  <a:gd name="connsiteY92" fmla="*/ 1691441 h 2478250"/>
                  <a:gd name="connsiteX93" fmla="*/ 1148316 w 2508463"/>
                  <a:gd name="connsiteY93" fmla="*/ 1723339 h 2478250"/>
                  <a:gd name="connsiteX94" fmla="*/ 1148316 w 2508463"/>
                  <a:gd name="connsiteY94" fmla="*/ 1861562 h 2478250"/>
                  <a:gd name="connsiteX95" fmla="*/ 1169581 w 2508463"/>
                  <a:gd name="connsiteY95" fmla="*/ 1893460 h 2478250"/>
                  <a:gd name="connsiteX96" fmla="*/ 1233377 w 2508463"/>
                  <a:gd name="connsiteY96" fmla="*/ 1914725 h 2478250"/>
                  <a:gd name="connsiteX97" fmla="*/ 1297172 w 2508463"/>
                  <a:gd name="connsiteY97" fmla="*/ 1882827 h 2478250"/>
                  <a:gd name="connsiteX98" fmla="*/ 1318437 w 2508463"/>
                  <a:gd name="connsiteY98" fmla="*/ 1819032 h 2478250"/>
                  <a:gd name="connsiteX99" fmla="*/ 1350335 w 2508463"/>
                  <a:gd name="connsiteY99" fmla="*/ 1797767 h 2478250"/>
                  <a:gd name="connsiteX100" fmla="*/ 1403498 w 2508463"/>
                  <a:gd name="connsiteY100" fmla="*/ 1755236 h 2478250"/>
                  <a:gd name="connsiteX101" fmla="*/ 1435395 w 2508463"/>
                  <a:gd name="connsiteY101" fmla="*/ 1744604 h 2478250"/>
                  <a:gd name="connsiteX102" fmla="*/ 1424763 w 2508463"/>
                  <a:gd name="connsiteY102" fmla="*/ 1670176 h 2478250"/>
                  <a:gd name="connsiteX103" fmla="*/ 1414130 w 2508463"/>
                  <a:gd name="connsiteY103" fmla="*/ 1638278 h 2478250"/>
                  <a:gd name="connsiteX104" fmla="*/ 1424763 w 2508463"/>
                  <a:gd name="connsiteY104" fmla="*/ 1574483 h 2478250"/>
                  <a:gd name="connsiteX105" fmla="*/ 1488558 w 2508463"/>
                  <a:gd name="connsiteY105" fmla="*/ 1585115 h 2478250"/>
                  <a:gd name="connsiteX106" fmla="*/ 1520456 w 2508463"/>
                  <a:gd name="connsiteY106" fmla="*/ 1638278 h 2478250"/>
                  <a:gd name="connsiteX107" fmla="*/ 1552353 w 2508463"/>
                  <a:gd name="connsiteY107" fmla="*/ 1648911 h 2478250"/>
                  <a:gd name="connsiteX108" fmla="*/ 1743739 w 2508463"/>
                  <a:gd name="connsiteY108" fmla="*/ 1627646 h 2478250"/>
                  <a:gd name="connsiteX109" fmla="*/ 1786270 w 2508463"/>
                  <a:gd name="connsiteY109" fmla="*/ 1617013 h 2478250"/>
                  <a:gd name="connsiteX110" fmla="*/ 1839432 w 2508463"/>
                  <a:gd name="connsiteY110" fmla="*/ 1563850 h 2478250"/>
                  <a:gd name="connsiteX111" fmla="*/ 1860698 w 2508463"/>
                  <a:gd name="connsiteY111" fmla="*/ 1585115 h 2478250"/>
                  <a:gd name="connsiteX112" fmla="*/ 1871330 w 2508463"/>
                  <a:gd name="connsiteY112" fmla="*/ 1648911 h 2478250"/>
                  <a:gd name="connsiteX113" fmla="*/ 1881963 w 2508463"/>
                  <a:gd name="connsiteY113" fmla="*/ 1617013 h 2478250"/>
                  <a:gd name="connsiteX114" fmla="*/ 1913860 w 2508463"/>
                  <a:gd name="connsiteY114" fmla="*/ 1531953 h 2478250"/>
                  <a:gd name="connsiteX115" fmla="*/ 1945758 w 2508463"/>
                  <a:gd name="connsiteY115" fmla="*/ 1521320 h 2478250"/>
                  <a:gd name="connsiteX116" fmla="*/ 2030819 w 2508463"/>
                  <a:gd name="connsiteY116" fmla="*/ 1478790 h 2478250"/>
                  <a:gd name="connsiteX117" fmla="*/ 2052084 w 2508463"/>
                  <a:gd name="connsiteY117" fmla="*/ 1446892 h 2478250"/>
                  <a:gd name="connsiteX118" fmla="*/ 2083981 w 2508463"/>
                  <a:gd name="connsiteY118" fmla="*/ 1457525 h 2478250"/>
                  <a:gd name="connsiteX119" fmla="*/ 2094614 w 2508463"/>
                  <a:gd name="connsiteY119" fmla="*/ 1531953 h 2478250"/>
                  <a:gd name="connsiteX120" fmla="*/ 2179674 w 2508463"/>
                  <a:gd name="connsiteY120" fmla="*/ 1521320 h 2478250"/>
                  <a:gd name="connsiteX121" fmla="*/ 2200939 w 2508463"/>
                  <a:gd name="connsiteY121" fmla="*/ 1436260 h 2478250"/>
                  <a:gd name="connsiteX122" fmla="*/ 2264735 w 2508463"/>
                  <a:gd name="connsiteY122" fmla="*/ 1361832 h 2478250"/>
                  <a:gd name="connsiteX123" fmla="*/ 2275367 w 2508463"/>
                  <a:gd name="connsiteY123" fmla="*/ 1096018 h 2478250"/>
                  <a:gd name="connsiteX124" fmla="*/ 2286000 w 2508463"/>
                  <a:gd name="connsiteY124" fmla="*/ 1064120 h 2478250"/>
                  <a:gd name="connsiteX125" fmla="*/ 2307265 w 2508463"/>
                  <a:gd name="connsiteY125" fmla="*/ 1032222 h 2478250"/>
                  <a:gd name="connsiteX126" fmla="*/ 2317898 w 2508463"/>
                  <a:gd name="connsiteY126" fmla="*/ 883367 h 2478250"/>
                  <a:gd name="connsiteX127" fmla="*/ 2328530 w 2508463"/>
                  <a:gd name="connsiteY127" fmla="*/ 766408 h 2478250"/>
                  <a:gd name="connsiteX128" fmla="*/ 2434856 w 2508463"/>
                  <a:gd name="connsiteY128" fmla="*/ 755776 h 2478250"/>
                  <a:gd name="connsiteX129" fmla="*/ 2445488 w 2508463"/>
                  <a:gd name="connsiteY129" fmla="*/ 596288 h 2478250"/>
                  <a:gd name="connsiteX130" fmla="*/ 2488019 w 2508463"/>
                  <a:gd name="connsiteY130" fmla="*/ 553757 h 2478250"/>
                  <a:gd name="connsiteX131" fmla="*/ 2488019 w 2508463"/>
                  <a:gd name="connsiteY131" fmla="*/ 319841 h 2478250"/>
                  <a:gd name="connsiteX132" fmla="*/ 2466753 w 2508463"/>
                  <a:gd name="connsiteY132" fmla="*/ 298576 h 2478250"/>
                  <a:gd name="connsiteX133" fmla="*/ 2445488 w 2508463"/>
                  <a:gd name="connsiteY133" fmla="*/ 266678 h 2478250"/>
                  <a:gd name="connsiteX134" fmla="*/ 2434856 w 2508463"/>
                  <a:gd name="connsiteY134" fmla="*/ 234781 h 2478250"/>
                  <a:gd name="connsiteX135" fmla="*/ 2413591 w 2508463"/>
                  <a:gd name="connsiteY135" fmla="*/ 213515 h 2478250"/>
                  <a:gd name="connsiteX136" fmla="*/ 2413591 w 2508463"/>
                  <a:gd name="connsiteY136" fmla="*/ 22129 h 2478250"/>
                  <a:gd name="connsiteX0" fmla="*/ 2413591 w 2508463"/>
                  <a:gd name="connsiteY0" fmla="*/ 22129 h 2478250"/>
                  <a:gd name="connsiteX1" fmla="*/ 2360428 w 2508463"/>
                  <a:gd name="connsiteY1" fmla="*/ 11497 h 2478250"/>
                  <a:gd name="connsiteX2" fmla="*/ 2328530 w 2508463"/>
                  <a:gd name="connsiteY2" fmla="*/ 864 h 2478250"/>
                  <a:gd name="connsiteX3" fmla="*/ 2307265 w 2508463"/>
                  <a:gd name="connsiteY3" fmla="*/ 32762 h 2478250"/>
                  <a:gd name="connsiteX4" fmla="*/ 2317898 w 2508463"/>
                  <a:gd name="connsiteY4" fmla="*/ 149720 h 2478250"/>
                  <a:gd name="connsiteX5" fmla="*/ 2264735 w 2508463"/>
                  <a:gd name="connsiteY5" fmla="*/ 139088 h 2478250"/>
                  <a:gd name="connsiteX6" fmla="*/ 2190307 w 2508463"/>
                  <a:gd name="connsiteY6" fmla="*/ 128455 h 2478250"/>
                  <a:gd name="connsiteX7" fmla="*/ 2179674 w 2508463"/>
                  <a:gd name="connsiteY7" fmla="*/ 160353 h 2478250"/>
                  <a:gd name="connsiteX8" fmla="*/ 2169042 w 2508463"/>
                  <a:gd name="connsiteY8" fmla="*/ 234781 h 2478250"/>
                  <a:gd name="connsiteX9" fmla="*/ 2158409 w 2508463"/>
                  <a:gd name="connsiteY9" fmla="*/ 266678 h 2478250"/>
                  <a:gd name="connsiteX10" fmla="*/ 2147777 w 2508463"/>
                  <a:gd name="connsiteY10" fmla="*/ 447432 h 2478250"/>
                  <a:gd name="connsiteX11" fmla="*/ 2137144 w 2508463"/>
                  <a:gd name="connsiteY11" fmla="*/ 479329 h 2478250"/>
                  <a:gd name="connsiteX12" fmla="*/ 2115879 w 2508463"/>
                  <a:gd name="connsiteY12" fmla="*/ 500595 h 2478250"/>
                  <a:gd name="connsiteX13" fmla="*/ 2094614 w 2508463"/>
                  <a:gd name="connsiteY13" fmla="*/ 628185 h 2478250"/>
                  <a:gd name="connsiteX14" fmla="*/ 2073349 w 2508463"/>
                  <a:gd name="connsiteY14" fmla="*/ 691981 h 2478250"/>
                  <a:gd name="connsiteX15" fmla="*/ 2062716 w 2508463"/>
                  <a:gd name="connsiteY15" fmla="*/ 723878 h 2478250"/>
                  <a:gd name="connsiteX16" fmla="*/ 2052084 w 2508463"/>
                  <a:gd name="connsiteY16" fmla="*/ 755776 h 2478250"/>
                  <a:gd name="connsiteX17" fmla="*/ 2009553 w 2508463"/>
                  <a:gd name="connsiteY17" fmla="*/ 808939 h 2478250"/>
                  <a:gd name="connsiteX18" fmla="*/ 1967023 w 2508463"/>
                  <a:gd name="connsiteY18" fmla="*/ 851469 h 2478250"/>
                  <a:gd name="connsiteX19" fmla="*/ 1871330 w 2508463"/>
                  <a:gd name="connsiteY19" fmla="*/ 904632 h 2478250"/>
                  <a:gd name="connsiteX20" fmla="*/ 1860698 w 2508463"/>
                  <a:gd name="connsiteY20" fmla="*/ 968427 h 2478250"/>
                  <a:gd name="connsiteX21" fmla="*/ 1807535 w 2508463"/>
                  <a:gd name="connsiteY21" fmla="*/ 1000325 h 2478250"/>
                  <a:gd name="connsiteX22" fmla="*/ 1775637 w 2508463"/>
                  <a:gd name="connsiteY22" fmla="*/ 1021590 h 2478250"/>
                  <a:gd name="connsiteX23" fmla="*/ 1711842 w 2508463"/>
                  <a:gd name="connsiteY23" fmla="*/ 1042855 h 2478250"/>
                  <a:gd name="connsiteX24" fmla="*/ 1679944 w 2508463"/>
                  <a:gd name="connsiteY24" fmla="*/ 1053488 h 2478250"/>
                  <a:gd name="connsiteX25" fmla="*/ 1616149 w 2508463"/>
                  <a:gd name="connsiteY25" fmla="*/ 1085385 h 2478250"/>
                  <a:gd name="connsiteX26" fmla="*/ 1552353 w 2508463"/>
                  <a:gd name="connsiteY26" fmla="*/ 1117283 h 2478250"/>
                  <a:gd name="connsiteX27" fmla="*/ 1499191 w 2508463"/>
                  <a:gd name="connsiteY27" fmla="*/ 1106650 h 2478250"/>
                  <a:gd name="connsiteX28" fmla="*/ 1488558 w 2508463"/>
                  <a:gd name="connsiteY28" fmla="*/ 1000325 h 2478250"/>
                  <a:gd name="connsiteX29" fmla="*/ 1477926 w 2508463"/>
                  <a:gd name="connsiteY29" fmla="*/ 1032222 h 2478250"/>
                  <a:gd name="connsiteX30" fmla="*/ 1456660 w 2508463"/>
                  <a:gd name="connsiteY30" fmla="*/ 1053488 h 2478250"/>
                  <a:gd name="connsiteX31" fmla="*/ 1424763 w 2508463"/>
                  <a:gd name="connsiteY31" fmla="*/ 1159813 h 2478250"/>
                  <a:gd name="connsiteX32" fmla="*/ 1382232 w 2508463"/>
                  <a:gd name="connsiteY32" fmla="*/ 1223608 h 2478250"/>
                  <a:gd name="connsiteX33" fmla="*/ 1339702 w 2508463"/>
                  <a:gd name="connsiteY33" fmla="*/ 1276771 h 2478250"/>
                  <a:gd name="connsiteX34" fmla="*/ 1318437 w 2508463"/>
                  <a:gd name="connsiteY34" fmla="*/ 1361832 h 2478250"/>
                  <a:gd name="connsiteX35" fmla="*/ 1307805 w 2508463"/>
                  <a:gd name="connsiteY35" fmla="*/ 1404362 h 2478250"/>
                  <a:gd name="connsiteX36" fmla="*/ 1244009 w 2508463"/>
                  <a:gd name="connsiteY36" fmla="*/ 1436260 h 2478250"/>
                  <a:gd name="connsiteX37" fmla="*/ 1137684 w 2508463"/>
                  <a:gd name="connsiteY37" fmla="*/ 1383098 h 2478250"/>
                  <a:gd name="connsiteX38" fmla="*/ 978195 w 2508463"/>
                  <a:gd name="connsiteY38" fmla="*/ 1414995 h 2478250"/>
                  <a:gd name="connsiteX39" fmla="*/ 850605 w 2508463"/>
                  <a:gd name="connsiteY39" fmla="*/ 1425627 h 2478250"/>
                  <a:gd name="connsiteX40" fmla="*/ 648587 w 2508463"/>
                  <a:gd name="connsiteY40" fmla="*/ 1436259 h 2478250"/>
                  <a:gd name="connsiteX41" fmla="*/ 574158 w 2508463"/>
                  <a:gd name="connsiteY41" fmla="*/ 1531953 h 2478250"/>
                  <a:gd name="connsiteX42" fmla="*/ 520995 w 2508463"/>
                  <a:gd name="connsiteY42" fmla="*/ 1542585 h 2478250"/>
                  <a:gd name="connsiteX43" fmla="*/ 467832 w 2508463"/>
                  <a:gd name="connsiteY43" fmla="*/ 1595748 h 2478250"/>
                  <a:gd name="connsiteX44" fmla="*/ 404037 w 2508463"/>
                  <a:gd name="connsiteY44" fmla="*/ 1638278 h 2478250"/>
                  <a:gd name="connsiteX45" fmla="*/ 308344 w 2508463"/>
                  <a:gd name="connsiteY45" fmla="*/ 1712706 h 2478250"/>
                  <a:gd name="connsiteX46" fmla="*/ 276446 w 2508463"/>
                  <a:gd name="connsiteY46" fmla="*/ 1723339 h 2478250"/>
                  <a:gd name="connsiteX47" fmla="*/ 265814 w 2508463"/>
                  <a:gd name="connsiteY47" fmla="*/ 1755236 h 2478250"/>
                  <a:gd name="connsiteX48" fmla="*/ 255181 w 2508463"/>
                  <a:gd name="connsiteY48" fmla="*/ 1808399 h 2478250"/>
                  <a:gd name="connsiteX49" fmla="*/ 223284 w 2508463"/>
                  <a:gd name="connsiteY49" fmla="*/ 1819032 h 2478250"/>
                  <a:gd name="connsiteX50" fmla="*/ 170121 w 2508463"/>
                  <a:gd name="connsiteY50" fmla="*/ 1829664 h 2478250"/>
                  <a:gd name="connsiteX51" fmla="*/ 138223 w 2508463"/>
                  <a:gd name="connsiteY51" fmla="*/ 1893460 h 2478250"/>
                  <a:gd name="connsiteX52" fmla="*/ 74428 w 2508463"/>
                  <a:gd name="connsiteY52" fmla="*/ 1914725 h 2478250"/>
                  <a:gd name="connsiteX53" fmla="*/ 31898 w 2508463"/>
                  <a:gd name="connsiteY53" fmla="*/ 1967888 h 2478250"/>
                  <a:gd name="connsiteX54" fmla="*/ 0 w 2508463"/>
                  <a:gd name="connsiteY54" fmla="*/ 1978520 h 2478250"/>
                  <a:gd name="connsiteX55" fmla="*/ 10632 w 2508463"/>
                  <a:gd name="connsiteY55" fmla="*/ 2021050 h 2478250"/>
                  <a:gd name="connsiteX56" fmla="*/ 53163 w 2508463"/>
                  <a:gd name="connsiteY56" fmla="*/ 2063581 h 2478250"/>
                  <a:gd name="connsiteX57" fmla="*/ 95693 w 2508463"/>
                  <a:gd name="connsiteY57" fmla="*/ 2052948 h 2478250"/>
                  <a:gd name="connsiteX58" fmla="*/ 106326 w 2508463"/>
                  <a:gd name="connsiteY58" fmla="*/ 2021050 h 2478250"/>
                  <a:gd name="connsiteX59" fmla="*/ 116958 w 2508463"/>
                  <a:gd name="connsiteY59" fmla="*/ 2052948 h 2478250"/>
                  <a:gd name="connsiteX60" fmla="*/ 148856 w 2508463"/>
                  <a:gd name="connsiteY60" fmla="*/ 2084846 h 2478250"/>
                  <a:gd name="connsiteX61" fmla="*/ 148856 w 2508463"/>
                  <a:gd name="connsiteY61" fmla="*/ 2223069 h 2478250"/>
                  <a:gd name="connsiteX62" fmla="*/ 127591 w 2508463"/>
                  <a:gd name="connsiteY62" fmla="*/ 2254967 h 2478250"/>
                  <a:gd name="connsiteX63" fmla="*/ 116958 w 2508463"/>
                  <a:gd name="connsiteY63" fmla="*/ 2286864 h 2478250"/>
                  <a:gd name="connsiteX64" fmla="*/ 116958 w 2508463"/>
                  <a:gd name="connsiteY64" fmla="*/ 2467618 h 2478250"/>
                  <a:gd name="connsiteX65" fmla="*/ 148856 w 2508463"/>
                  <a:gd name="connsiteY65" fmla="*/ 2478250 h 2478250"/>
                  <a:gd name="connsiteX66" fmla="*/ 265814 w 2508463"/>
                  <a:gd name="connsiteY66" fmla="*/ 2467618 h 2478250"/>
                  <a:gd name="connsiteX67" fmla="*/ 297712 w 2508463"/>
                  <a:gd name="connsiteY67" fmla="*/ 2456985 h 2478250"/>
                  <a:gd name="connsiteX68" fmla="*/ 318977 w 2508463"/>
                  <a:gd name="connsiteY68" fmla="*/ 2393190 h 2478250"/>
                  <a:gd name="connsiteX69" fmla="*/ 340242 w 2508463"/>
                  <a:gd name="connsiteY69" fmla="*/ 2308129 h 2478250"/>
                  <a:gd name="connsiteX70" fmla="*/ 350874 w 2508463"/>
                  <a:gd name="connsiteY70" fmla="*/ 2233701 h 2478250"/>
                  <a:gd name="connsiteX71" fmla="*/ 393405 w 2508463"/>
                  <a:gd name="connsiteY71" fmla="*/ 2180539 h 2478250"/>
                  <a:gd name="connsiteX72" fmla="*/ 414670 w 2508463"/>
                  <a:gd name="connsiteY72" fmla="*/ 2116743 h 2478250"/>
                  <a:gd name="connsiteX73" fmla="*/ 425302 w 2508463"/>
                  <a:gd name="connsiteY73" fmla="*/ 2084846 h 2478250"/>
                  <a:gd name="connsiteX74" fmla="*/ 393405 w 2508463"/>
                  <a:gd name="connsiteY74" fmla="*/ 1967888 h 2478250"/>
                  <a:gd name="connsiteX75" fmla="*/ 393405 w 2508463"/>
                  <a:gd name="connsiteY75" fmla="*/ 1967888 h 2478250"/>
                  <a:gd name="connsiteX76" fmla="*/ 382772 w 2508463"/>
                  <a:gd name="connsiteY76" fmla="*/ 1925357 h 2478250"/>
                  <a:gd name="connsiteX77" fmla="*/ 350874 w 2508463"/>
                  <a:gd name="connsiteY77" fmla="*/ 1904092 h 2478250"/>
                  <a:gd name="connsiteX78" fmla="*/ 287079 w 2508463"/>
                  <a:gd name="connsiteY78" fmla="*/ 1882827 h 2478250"/>
                  <a:gd name="connsiteX79" fmla="*/ 425302 w 2508463"/>
                  <a:gd name="connsiteY79" fmla="*/ 1787134 h 2478250"/>
                  <a:gd name="connsiteX80" fmla="*/ 499730 w 2508463"/>
                  <a:gd name="connsiteY80" fmla="*/ 1776501 h 2478250"/>
                  <a:gd name="connsiteX81" fmla="*/ 531628 w 2508463"/>
                  <a:gd name="connsiteY81" fmla="*/ 1755236 h 2478250"/>
                  <a:gd name="connsiteX82" fmla="*/ 563526 w 2508463"/>
                  <a:gd name="connsiteY82" fmla="*/ 1744604 h 2478250"/>
                  <a:gd name="connsiteX83" fmla="*/ 574158 w 2508463"/>
                  <a:gd name="connsiteY83" fmla="*/ 1712706 h 2478250"/>
                  <a:gd name="connsiteX84" fmla="*/ 659219 w 2508463"/>
                  <a:gd name="connsiteY84" fmla="*/ 1702074 h 2478250"/>
                  <a:gd name="connsiteX85" fmla="*/ 701749 w 2508463"/>
                  <a:gd name="connsiteY85" fmla="*/ 1691441 h 2478250"/>
                  <a:gd name="connsiteX86" fmla="*/ 786809 w 2508463"/>
                  <a:gd name="connsiteY86" fmla="*/ 1680808 h 2478250"/>
                  <a:gd name="connsiteX87" fmla="*/ 850605 w 2508463"/>
                  <a:gd name="connsiteY87" fmla="*/ 1659543 h 2478250"/>
                  <a:gd name="connsiteX88" fmla="*/ 882502 w 2508463"/>
                  <a:gd name="connsiteY88" fmla="*/ 1648911 h 2478250"/>
                  <a:gd name="connsiteX89" fmla="*/ 914400 w 2508463"/>
                  <a:gd name="connsiteY89" fmla="*/ 1627646 h 2478250"/>
                  <a:gd name="connsiteX90" fmla="*/ 1020726 w 2508463"/>
                  <a:gd name="connsiteY90" fmla="*/ 1595748 h 2478250"/>
                  <a:gd name="connsiteX91" fmla="*/ 1169581 w 2508463"/>
                  <a:gd name="connsiteY91" fmla="*/ 1691441 h 2478250"/>
                  <a:gd name="connsiteX92" fmla="*/ 1148316 w 2508463"/>
                  <a:gd name="connsiteY92" fmla="*/ 1723339 h 2478250"/>
                  <a:gd name="connsiteX93" fmla="*/ 1148316 w 2508463"/>
                  <a:gd name="connsiteY93" fmla="*/ 1861562 h 2478250"/>
                  <a:gd name="connsiteX94" fmla="*/ 1169581 w 2508463"/>
                  <a:gd name="connsiteY94" fmla="*/ 1893460 h 2478250"/>
                  <a:gd name="connsiteX95" fmla="*/ 1233377 w 2508463"/>
                  <a:gd name="connsiteY95" fmla="*/ 1914725 h 2478250"/>
                  <a:gd name="connsiteX96" fmla="*/ 1297172 w 2508463"/>
                  <a:gd name="connsiteY96" fmla="*/ 1882827 h 2478250"/>
                  <a:gd name="connsiteX97" fmla="*/ 1318437 w 2508463"/>
                  <a:gd name="connsiteY97" fmla="*/ 1819032 h 2478250"/>
                  <a:gd name="connsiteX98" fmla="*/ 1350335 w 2508463"/>
                  <a:gd name="connsiteY98" fmla="*/ 1797767 h 2478250"/>
                  <a:gd name="connsiteX99" fmla="*/ 1403498 w 2508463"/>
                  <a:gd name="connsiteY99" fmla="*/ 1755236 h 2478250"/>
                  <a:gd name="connsiteX100" fmla="*/ 1435395 w 2508463"/>
                  <a:gd name="connsiteY100" fmla="*/ 1744604 h 2478250"/>
                  <a:gd name="connsiteX101" fmla="*/ 1424763 w 2508463"/>
                  <a:gd name="connsiteY101" fmla="*/ 1670176 h 2478250"/>
                  <a:gd name="connsiteX102" fmla="*/ 1414130 w 2508463"/>
                  <a:gd name="connsiteY102" fmla="*/ 1638278 h 2478250"/>
                  <a:gd name="connsiteX103" fmla="*/ 1424763 w 2508463"/>
                  <a:gd name="connsiteY103" fmla="*/ 1574483 h 2478250"/>
                  <a:gd name="connsiteX104" fmla="*/ 1488558 w 2508463"/>
                  <a:gd name="connsiteY104" fmla="*/ 1585115 h 2478250"/>
                  <a:gd name="connsiteX105" fmla="*/ 1520456 w 2508463"/>
                  <a:gd name="connsiteY105" fmla="*/ 1638278 h 2478250"/>
                  <a:gd name="connsiteX106" fmla="*/ 1552353 w 2508463"/>
                  <a:gd name="connsiteY106" fmla="*/ 1648911 h 2478250"/>
                  <a:gd name="connsiteX107" fmla="*/ 1743739 w 2508463"/>
                  <a:gd name="connsiteY107" fmla="*/ 1627646 h 2478250"/>
                  <a:gd name="connsiteX108" fmla="*/ 1786270 w 2508463"/>
                  <a:gd name="connsiteY108" fmla="*/ 1617013 h 2478250"/>
                  <a:gd name="connsiteX109" fmla="*/ 1839432 w 2508463"/>
                  <a:gd name="connsiteY109" fmla="*/ 1563850 h 2478250"/>
                  <a:gd name="connsiteX110" fmla="*/ 1860698 w 2508463"/>
                  <a:gd name="connsiteY110" fmla="*/ 1585115 h 2478250"/>
                  <a:gd name="connsiteX111" fmla="*/ 1871330 w 2508463"/>
                  <a:gd name="connsiteY111" fmla="*/ 1648911 h 2478250"/>
                  <a:gd name="connsiteX112" fmla="*/ 1881963 w 2508463"/>
                  <a:gd name="connsiteY112" fmla="*/ 1617013 h 2478250"/>
                  <a:gd name="connsiteX113" fmla="*/ 1913860 w 2508463"/>
                  <a:gd name="connsiteY113" fmla="*/ 1531953 h 2478250"/>
                  <a:gd name="connsiteX114" fmla="*/ 1945758 w 2508463"/>
                  <a:gd name="connsiteY114" fmla="*/ 1521320 h 2478250"/>
                  <a:gd name="connsiteX115" fmla="*/ 2030819 w 2508463"/>
                  <a:gd name="connsiteY115" fmla="*/ 1478790 h 2478250"/>
                  <a:gd name="connsiteX116" fmla="*/ 2052084 w 2508463"/>
                  <a:gd name="connsiteY116" fmla="*/ 1446892 h 2478250"/>
                  <a:gd name="connsiteX117" fmla="*/ 2083981 w 2508463"/>
                  <a:gd name="connsiteY117" fmla="*/ 1457525 h 2478250"/>
                  <a:gd name="connsiteX118" fmla="*/ 2094614 w 2508463"/>
                  <a:gd name="connsiteY118" fmla="*/ 1531953 h 2478250"/>
                  <a:gd name="connsiteX119" fmla="*/ 2179674 w 2508463"/>
                  <a:gd name="connsiteY119" fmla="*/ 1521320 h 2478250"/>
                  <a:gd name="connsiteX120" fmla="*/ 2200939 w 2508463"/>
                  <a:gd name="connsiteY120" fmla="*/ 1436260 h 2478250"/>
                  <a:gd name="connsiteX121" fmla="*/ 2264735 w 2508463"/>
                  <a:gd name="connsiteY121" fmla="*/ 1361832 h 2478250"/>
                  <a:gd name="connsiteX122" fmla="*/ 2275367 w 2508463"/>
                  <a:gd name="connsiteY122" fmla="*/ 1096018 h 2478250"/>
                  <a:gd name="connsiteX123" fmla="*/ 2286000 w 2508463"/>
                  <a:gd name="connsiteY123" fmla="*/ 1064120 h 2478250"/>
                  <a:gd name="connsiteX124" fmla="*/ 2307265 w 2508463"/>
                  <a:gd name="connsiteY124" fmla="*/ 1032222 h 2478250"/>
                  <a:gd name="connsiteX125" fmla="*/ 2317898 w 2508463"/>
                  <a:gd name="connsiteY125" fmla="*/ 883367 h 2478250"/>
                  <a:gd name="connsiteX126" fmla="*/ 2328530 w 2508463"/>
                  <a:gd name="connsiteY126" fmla="*/ 766408 h 2478250"/>
                  <a:gd name="connsiteX127" fmla="*/ 2434856 w 2508463"/>
                  <a:gd name="connsiteY127" fmla="*/ 755776 h 2478250"/>
                  <a:gd name="connsiteX128" fmla="*/ 2445488 w 2508463"/>
                  <a:gd name="connsiteY128" fmla="*/ 596288 h 2478250"/>
                  <a:gd name="connsiteX129" fmla="*/ 2488019 w 2508463"/>
                  <a:gd name="connsiteY129" fmla="*/ 553757 h 2478250"/>
                  <a:gd name="connsiteX130" fmla="*/ 2488019 w 2508463"/>
                  <a:gd name="connsiteY130" fmla="*/ 319841 h 2478250"/>
                  <a:gd name="connsiteX131" fmla="*/ 2466753 w 2508463"/>
                  <a:gd name="connsiteY131" fmla="*/ 298576 h 2478250"/>
                  <a:gd name="connsiteX132" fmla="*/ 2445488 w 2508463"/>
                  <a:gd name="connsiteY132" fmla="*/ 266678 h 2478250"/>
                  <a:gd name="connsiteX133" fmla="*/ 2434856 w 2508463"/>
                  <a:gd name="connsiteY133" fmla="*/ 234781 h 2478250"/>
                  <a:gd name="connsiteX134" fmla="*/ 2413591 w 2508463"/>
                  <a:gd name="connsiteY134" fmla="*/ 213515 h 2478250"/>
                  <a:gd name="connsiteX135" fmla="*/ 2413591 w 2508463"/>
                  <a:gd name="connsiteY135" fmla="*/ 22129 h 2478250"/>
                  <a:gd name="connsiteX0" fmla="*/ 2413591 w 2508463"/>
                  <a:gd name="connsiteY0" fmla="*/ 22129 h 2478250"/>
                  <a:gd name="connsiteX1" fmla="*/ 2360428 w 2508463"/>
                  <a:gd name="connsiteY1" fmla="*/ 11497 h 2478250"/>
                  <a:gd name="connsiteX2" fmla="*/ 2328530 w 2508463"/>
                  <a:gd name="connsiteY2" fmla="*/ 864 h 2478250"/>
                  <a:gd name="connsiteX3" fmla="*/ 2307265 w 2508463"/>
                  <a:gd name="connsiteY3" fmla="*/ 32762 h 2478250"/>
                  <a:gd name="connsiteX4" fmla="*/ 2317898 w 2508463"/>
                  <a:gd name="connsiteY4" fmla="*/ 149720 h 2478250"/>
                  <a:gd name="connsiteX5" fmla="*/ 2264735 w 2508463"/>
                  <a:gd name="connsiteY5" fmla="*/ 139088 h 2478250"/>
                  <a:gd name="connsiteX6" fmla="*/ 2190307 w 2508463"/>
                  <a:gd name="connsiteY6" fmla="*/ 128455 h 2478250"/>
                  <a:gd name="connsiteX7" fmla="*/ 2179674 w 2508463"/>
                  <a:gd name="connsiteY7" fmla="*/ 160353 h 2478250"/>
                  <a:gd name="connsiteX8" fmla="*/ 2169042 w 2508463"/>
                  <a:gd name="connsiteY8" fmla="*/ 234781 h 2478250"/>
                  <a:gd name="connsiteX9" fmla="*/ 2158409 w 2508463"/>
                  <a:gd name="connsiteY9" fmla="*/ 266678 h 2478250"/>
                  <a:gd name="connsiteX10" fmla="*/ 2147777 w 2508463"/>
                  <a:gd name="connsiteY10" fmla="*/ 447432 h 2478250"/>
                  <a:gd name="connsiteX11" fmla="*/ 2137144 w 2508463"/>
                  <a:gd name="connsiteY11" fmla="*/ 479329 h 2478250"/>
                  <a:gd name="connsiteX12" fmla="*/ 2115879 w 2508463"/>
                  <a:gd name="connsiteY12" fmla="*/ 500595 h 2478250"/>
                  <a:gd name="connsiteX13" fmla="*/ 2094614 w 2508463"/>
                  <a:gd name="connsiteY13" fmla="*/ 628185 h 2478250"/>
                  <a:gd name="connsiteX14" fmla="*/ 2073349 w 2508463"/>
                  <a:gd name="connsiteY14" fmla="*/ 691981 h 2478250"/>
                  <a:gd name="connsiteX15" fmla="*/ 2062716 w 2508463"/>
                  <a:gd name="connsiteY15" fmla="*/ 723878 h 2478250"/>
                  <a:gd name="connsiteX16" fmla="*/ 2052084 w 2508463"/>
                  <a:gd name="connsiteY16" fmla="*/ 755776 h 2478250"/>
                  <a:gd name="connsiteX17" fmla="*/ 2009553 w 2508463"/>
                  <a:gd name="connsiteY17" fmla="*/ 808939 h 2478250"/>
                  <a:gd name="connsiteX18" fmla="*/ 1967023 w 2508463"/>
                  <a:gd name="connsiteY18" fmla="*/ 851469 h 2478250"/>
                  <a:gd name="connsiteX19" fmla="*/ 1871330 w 2508463"/>
                  <a:gd name="connsiteY19" fmla="*/ 904632 h 2478250"/>
                  <a:gd name="connsiteX20" fmla="*/ 1860698 w 2508463"/>
                  <a:gd name="connsiteY20" fmla="*/ 968427 h 2478250"/>
                  <a:gd name="connsiteX21" fmla="*/ 1807535 w 2508463"/>
                  <a:gd name="connsiteY21" fmla="*/ 1000325 h 2478250"/>
                  <a:gd name="connsiteX22" fmla="*/ 1775637 w 2508463"/>
                  <a:gd name="connsiteY22" fmla="*/ 1021590 h 2478250"/>
                  <a:gd name="connsiteX23" fmla="*/ 1711842 w 2508463"/>
                  <a:gd name="connsiteY23" fmla="*/ 1042855 h 2478250"/>
                  <a:gd name="connsiteX24" fmla="*/ 1679944 w 2508463"/>
                  <a:gd name="connsiteY24" fmla="*/ 1053488 h 2478250"/>
                  <a:gd name="connsiteX25" fmla="*/ 1616149 w 2508463"/>
                  <a:gd name="connsiteY25" fmla="*/ 1085385 h 2478250"/>
                  <a:gd name="connsiteX26" fmla="*/ 1552353 w 2508463"/>
                  <a:gd name="connsiteY26" fmla="*/ 1117283 h 2478250"/>
                  <a:gd name="connsiteX27" fmla="*/ 1499191 w 2508463"/>
                  <a:gd name="connsiteY27" fmla="*/ 1106650 h 2478250"/>
                  <a:gd name="connsiteX28" fmla="*/ 1488558 w 2508463"/>
                  <a:gd name="connsiteY28" fmla="*/ 1000325 h 2478250"/>
                  <a:gd name="connsiteX29" fmla="*/ 1477926 w 2508463"/>
                  <a:gd name="connsiteY29" fmla="*/ 1032222 h 2478250"/>
                  <a:gd name="connsiteX30" fmla="*/ 1456660 w 2508463"/>
                  <a:gd name="connsiteY30" fmla="*/ 1053488 h 2478250"/>
                  <a:gd name="connsiteX31" fmla="*/ 1424763 w 2508463"/>
                  <a:gd name="connsiteY31" fmla="*/ 1159813 h 2478250"/>
                  <a:gd name="connsiteX32" fmla="*/ 1382232 w 2508463"/>
                  <a:gd name="connsiteY32" fmla="*/ 1223608 h 2478250"/>
                  <a:gd name="connsiteX33" fmla="*/ 1339702 w 2508463"/>
                  <a:gd name="connsiteY33" fmla="*/ 1276771 h 2478250"/>
                  <a:gd name="connsiteX34" fmla="*/ 1318437 w 2508463"/>
                  <a:gd name="connsiteY34" fmla="*/ 1361832 h 2478250"/>
                  <a:gd name="connsiteX35" fmla="*/ 1307805 w 2508463"/>
                  <a:gd name="connsiteY35" fmla="*/ 1404362 h 2478250"/>
                  <a:gd name="connsiteX36" fmla="*/ 1244009 w 2508463"/>
                  <a:gd name="connsiteY36" fmla="*/ 1436260 h 2478250"/>
                  <a:gd name="connsiteX37" fmla="*/ 1137684 w 2508463"/>
                  <a:gd name="connsiteY37" fmla="*/ 1383098 h 2478250"/>
                  <a:gd name="connsiteX38" fmla="*/ 978195 w 2508463"/>
                  <a:gd name="connsiteY38" fmla="*/ 1414995 h 2478250"/>
                  <a:gd name="connsiteX39" fmla="*/ 850605 w 2508463"/>
                  <a:gd name="connsiteY39" fmla="*/ 1425627 h 2478250"/>
                  <a:gd name="connsiteX40" fmla="*/ 648587 w 2508463"/>
                  <a:gd name="connsiteY40" fmla="*/ 1436259 h 2478250"/>
                  <a:gd name="connsiteX41" fmla="*/ 574158 w 2508463"/>
                  <a:gd name="connsiteY41" fmla="*/ 1531953 h 2478250"/>
                  <a:gd name="connsiteX42" fmla="*/ 520995 w 2508463"/>
                  <a:gd name="connsiteY42" fmla="*/ 1542585 h 2478250"/>
                  <a:gd name="connsiteX43" fmla="*/ 467832 w 2508463"/>
                  <a:gd name="connsiteY43" fmla="*/ 1595748 h 2478250"/>
                  <a:gd name="connsiteX44" fmla="*/ 404037 w 2508463"/>
                  <a:gd name="connsiteY44" fmla="*/ 1638278 h 2478250"/>
                  <a:gd name="connsiteX45" fmla="*/ 308344 w 2508463"/>
                  <a:gd name="connsiteY45" fmla="*/ 1712706 h 2478250"/>
                  <a:gd name="connsiteX46" fmla="*/ 276446 w 2508463"/>
                  <a:gd name="connsiteY46" fmla="*/ 1723339 h 2478250"/>
                  <a:gd name="connsiteX47" fmla="*/ 265814 w 2508463"/>
                  <a:gd name="connsiteY47" fmla="*/ 1755236 h 2478250"/>
                  <a:gd name="connsiteX48" fmla="*/ 255181 w 2508463"/>
                  <a:gd name="connsiteY48" fmla="*/ 1808399 h 2478250"/>
                  <a:gd name="connsiteX49" fmla="*/ 223284 w 2508463"/>
                  <a:gd name="connsiteY49" fmla="*/ 1819032 h 2478250"/>
                  <a:gd name="connsiteX50" fmla="*/ 170121 w 2508463"/>
                  <a:gd name="connsiteY50" fmla="*/ 1829664 h 2478250"/>
                  <a:gd name="connsiteX51" fmla="*/ 138223 w 2508463"/>
                  <a:gd name="connsiteY51" fmla="*/ 1893460 h 2478250"/>
                  <a:gd name="connsiteX52" fmla="*/ 74428 w 2508463"/>
                  <a:gd name="connsiteY52" fmla="*/ 1914725 h 2478250"/>
                  <a:gd name="connsiteX53" fmla="*/ 31898 w 2508463"/>
                  <a:gd name="connsiteY53" fmla="*/ 1967888 h 2478250"/>
                  <a:gd name="connsiteX54" fmla="*/ 0 w 2508463"/>
                  <a:gd name="connsiteY54" fmla="*/ 1978520 h 2478250"/>
                  <a:gd name="connsiteX55" fmla="*/ 10632 w 2508463"/>
                  <a:gd name="connsiteY55" fmla="*/ 2021050 h 2478250"/>
                  <a:gd name="connsiteX56" fmla="*/ 53163 w 2508463"/>
                  <a:gd name="connsiteY56" fmla="*/ 2063581 h 2478250"/>
                  <a:gd name="connsiteX57" fmla="*/ 95693 w 2508463"/>
                  <a:gd name="connsiteY57" fmla="*/ 2052948 h 2478250"/>
                  <a:gd name="connsiteX58" fmla="*/ 106326 w 2508463"/>
                  <a:gd name="connsiteY58" fmla="*/ 2021050 h 2478250"/>
                  <a:gd name="connsiteX59" fmla="*/ 116958 w 2508463"/>
                  <a:gd name="connsiteY59" fmla="*/ 2052948 h 2478250"/>
                  <a:gd name="connsiteX60" fmla="*/ 148856 w 2508463"/>
                  <a:gd name="connsiteY60" fmla="*/ 2084846 h 2478250"/>
                  <a:gd name="connsiteX61" fmla="*/ 148856 w 2508463"/>
                  <a:gd name="connsiteY61" fmla="*/ 2223069 h 2478250"/>
                  <a:gd name="connsiteX62" fmla="*/ 127591 w 2508463"/>
                  <a:gd name="connsiteY62" fmla="*/ 2254967 h 2478250"/>
                  <a:gd name="connsiteX63" fmla="*/ 116958 w 2508463"/>
                  <a:gd name="connsiteY63" fmla="*/ 2286864 h 2478250"/>
                  <a:gd name="connsiteX64" fmla="*/ 116958 w 2508463"/>
                  <a:gd name="connsiteY64" fmla="*/ 2467618 h 2478250"/>
                  <a:gd name="connsiteX65" fmla="*/ 148856 w 2508463"/>
                  <a:gd name="connsiteY65" fmla="*/ 2478250 h 2478250"/>
                  <a:gd name="connsiteX66" fmla="*/ 265814 w 2508463"/>
                  <a:gd name="connsiteY66" fmla="*/ 2467618 h 2478250"/>
                  <a:gd name="connsiteX67" fmla="*/ 297712 w 2508463"/>
                  <a:gd name="connsiteY67" fmla="*/ 2456985 h 2478250"/>
                  <a:gd name="connsiteX68" fmla="*/ 318977 w 2508463"/>
                  <a:gd name="connsiteY68" fmla="*/ 2393190 h 2478250"/>
                  <a:gd name="connsiteX69" fmla="*/ 340242 w 2508463"/>
                  <a:gd name="connsiteY69" fmla="*/ 2308129 h 2478250"/>
                  <a:gd name="connsiteX70" fmla="*/ 350874 w 2508463"/>
                  <a:gd name="connsiteY70" fmla="*/ 2233701 h 2478250"/>
                  <a:gd name="connsiteX71" fmla="*/ 393405 w 2508463"/>
                  <a:gd name="connsiteY71" fmla="*/ 2180539 h 2478250"/>
                  <a:gd name="connsiteX72" fmla="*/ 414670 w 2508463"/>
                  <a:gd name="connsiteY72" fmla="*/ 2116743 h 2478250"/>
                  <a:gd name="connsiteX73" fmla="*/ 425302 w 2508463"/>
                  <a:gd name="connsiteY73" fmla="*/ 2084846 h 2478250"/>
                  <a:gd name="connsiteX74" fmla="*/ 393405 w 2508463"/>
                  <a:gd name="connsiteY74" fmla="*/ 1967888 h 2478250"/>
                  <a:gd name="connsiteX75" fmla="*/ 393405 w 2508463"/>
                  <a:gd name="connsiteY75" fmla="*/ 1967888 h 2478250"/>
                  <a:gd name="connsiteX76" fmla="*/ 382772 w 2508463"/>
                  <a:gd name="connsiteY76" fmla="*/ 1925357 h 2478250"/>
                  <a:gd name="connsiteX77" fmla="*/ 361507 w 2508463"/>
                  <a:gd name="connsiteY77" fmla="*/ 1904092 h 2478250"/>
                  <a:gd name="connsiteX78" fmla="*/ 287079 w 2508463"/>
                  <a:gd name="connsiteY78" fmla="*/ 1882827 h 2478250"/>
                  <a:gd name="connsiteX79" fmla="*/ 425302 w 2508463"/>
                  <a:gd name="connsiteY79" fmla="*/ 1787134 h 2478250"/>
                  <a:gd name="connsiteX80" fmla="*/ 499730 w 2508463"/>
                  <a:gd name="connsiteY80" fmla="*/ 1776501 h 2478250"/>
                  <a:gd name="connsiteX81" fmla="*/ 531628 w 2508463"/>
                  <a:gd name="connsiteY81" fmla="*/ 1755236 h 2478250"/>
                  <a:gd name="connsiteX82" fmla="*/ 563526 w 2508463"/>
                  <a:gd name="connsiteY82" fmla="*/ 1744604 h 2478250"/>
                  <a:gd name="connsiteX83" fmla="*/ 574158 w 2508463"/>
                  <a:gd name="connsiteY83" fmla="*/ 1712706 h 2478250"/>
                  <a:gd name="connsiteX84" fmla="*/ 659219 w 2508463"/>
                  <a:gd name="connsiteY84" fmla="*/ 1702074 h 2478250"/>
                  <a:gd name="connsiteX85" fmla="*/ 701749 w 2508463"/>
                  <a:gd name="connsiteY85" fmla="*/ 1691441 h 2478250"/>
                  <a:gd name="connsiteX86" fmla="*/ 786809 w 2508463"/>
                  <a:gd name="connsiteY86" fmla="*/ 1680808 h 2478250"/>
                  <a:gd name="connsiteX87" fmla="*/ 850605 w 2508463"/>
                  <a:gd name="connsiteY87" fmla="*/ 1659543 h 2478250"/>
                  <a:gd name="connsiteX88" fmla="*/ 882502 w 2508463"/>
                  <a:gd name="connsiteY88" fmla="*/ 1648911 h 2478250"/>
                  <a:gd name="connsiteX89" fmla="*/ 914400 w 2508463"/>
                  <a:gd name="connsiteY89" fmla="*/ 1627646 h 2478250"/>
                  <a:gd name="connsiteX90" fmla="*/ 1020726 w 2508463"/>
                  <a:gd name="connsiteY90" fmla="*/ 1595748 h 2478250"/>
                  <a:gd name="connsiteX91" fmla="*/ 1169581 w 2508463"/>
                  <a:gd name="connsiteY91" fmla="*/ 1691441 h 2478250"/>
                  <a:gd name="connsiteX92" fmla="*/ 1148316 w 2508463"/>
                  <a:gd name="connsiteY92" fmla="*/ 1723339 h 2478250"/>
                  <a:gd name="connsiteX93" fmla="*/ 1148316 w 2508463"/>
                  <a:gd name="connsiteY93" fmla="*/ 1861562 h 2478250"/>
                  <a:gd name="connsiteX94" fmla="*/ 1169581 w 2508463"/>
                  <a:gd name="connsiteY94" fmla="*/ 1893460 h 2478250"/>
                  <a:gd name="connsiteX95" fmla="*/ 1233377 w 2508463"/>
                  <a:gd name="connsiteY95" fmla="*/ 1914725 h 2478250"/>
                  <a:gd name="connsiteX96" fmla="*/ 1297172 w 2508463"/>
                  <a:gd name="connsiteY96" fmla="*/ 1882827 h 2478250"/>
                  <a:gd name="connsiteX97" fmla="*/ 1318437 w 2508463"/>
                  <a:gd name="connsiteY97" fmla="*/ 1819032 h 2478250"/>
                  <a:gd name="connsiteX98" fmla="*/ 1350335 w 2508463"/>
                  <a:gd name="connsiteY98" fmla="*/ 1797767 h 2478250"/>
                  <a:gd name="connsiteX99" fmla="*/ 1403498 w 2508463"/>
                  <a:gd name="connsiteY99" fmla="*/ 1755236 h 2478250"/>
                  <a:gd name="connsiteX100" fmla="*/ 1435395 w 2508463"/>
                  <a:gd name="connsiteY100" fmla="*/ 1744604 h 2478250"/>
                  <a:gd name="connsiteX101" fmla="*/ 1424763 w 2508463"/>
                  <a:gd name="connsiteY101" fmla="*/ 1670176 h 2478250"/>
                  <a:gd name="connsiteX102" fmla="*/ 1414130 w 2508463"/>
                  <a:gd name="connsiteY102" fmla="*/ 1638278 h 2478250"/>
                  <a:gd name="connsiteX103" fmla="*/ 1424763 w 2508463"/>
                  <a:gd name="connsiteY103" fmla="*/ 1574483 h 2478250"/>
                  <a:gd name="connsiteX104" fmla="*/ 1488558 w 2508463"/>
                  <a:gd name="connsiteY104" fmla="*/ 1585115 h 2478250"/>
                  <a:gd name="connsiteX105" fmla="*/ 1520456 w 2508463"/>
                  <a:gd name="connsiteY105" fmla="*/ 1638278 h 2478250"/>
                  <a:gd name="connsiteX106" fmla="*/ 1552353 w 2508463"/>
                  <a:gd name="connsiteY106" fmla="*/ 1648911 h 2478250"/>
                  <a:gd name="connsiteX107" fmla="*/ 1743739 w 2508463"/>
                  <a:gd name="connsiteY107" fmla="*/ 1627646 h 2478250"/>
                  <a:gd name="connsiteX108" fmla="*/ 1786270 w 2508463"/>
                  <a:gd name="connsiteY108" fmla="*/ 1617013 h 2478250"/>
                  <a:gd name="connsiteX109" fmla="*/ 1839432 w 2508463"/>
                  <a:gd name="connsiteY109" fmla="*/ 1563850 h 2478250"/>
                  <a:gd name="connsiteX110" fmla="*/ 1860698 w 2508463"/>
                  <a:gd name="connsiteY110" fmla="*/ 1585115 h 2478250"/>
                  <a:gd name="connsiteX111" fmla="*/ 1871330 w 2508463"/>
                  <a:gd name="connsiteY111" fmla="*/ 1648911 h 2478250"/>
                  <a:gd name="connsiteX112" fmla="*/ 1881963 w 2508463"/>
                  <a:gd name="connsiteY112" fmla="*/ 1617013 h 2478250"/>
                  <a:gd name="connsiteX113" fmla="*/ 1913860 w 2508463"/>
                  <a:gd name="connsiteY113" fmla="*/ 1531953 h 2478250"/>
                  <a:gd name="connsiteX114" fmla="*/ 1945758 w 2508463"/>
                  <a:gd name="connsiteY114" fmla="*/ 1521320 h 2478250"/>
                  <a:gd name="connsiteX115" fmla="*/ 2030819 w 2508463"/>
                  <a:gd name="connsiteY115" fmla="*/ 1478790 h 2478250"/>
                  <a:gd name="connsiteX116" fmla="*/ 2052084 w 2508463"/>
                  <a:gd name="connsiteY116" fmla="*/ 1446892 h 2478250"/>
                  <a:gd name="connsiteX117" fmla="*/ 2083981 w 2508463"/>
                  <a:gd name="connsiteY117" fmla="*/ 1457525 h 2478250"/>
                  <a:gd name="connsiteX118" fmla="*/ 2094614 w 2508463"/>
                  <a:gd name="connsiteY118" fmla="*/ 1531953 h 2478250"/>
                  <a:gd name="connsiteX119" fmla="*/ 2179674 w 2508463"/>
                  <a:gd name="connsiteY119" fmla="*/ 1521320 h 2478250"/>
                  <a:gd name="connsiteX120" fmla="*/ 2200939 w 2508463"/>
                  <a:gd name="connsiteY120" fmla="*/ 1436260 h 2478250"/>
                  <a:gd name="connsiteX121" fmla="*/ 2264735 w 2508463"/>
                  <a:gd name="connsiteY121" fmla="*/ 1361832 h 2478250"/>
                  <a:gd name="connsiteX122" fmla="*/ 2275367 w 2508463"/>
                  <a:gd name="connsiteY122" fmla="*/ 1096018 h 2478250"/>
                  <a:gd name="connsiteX123" fmla="*/ 2286000 w 2508463"/>
                  <a:gd name="connsiteY123" fmla="*/ 1064120 h 2478250"/>
                  <a:gd name="connsiteX124" fmla="*/ 2307265 w 2508463"/>
                  <a:gd name="connsiteY124" fmla="*/ 1032222 h 2478250"/>
                  <a:gd name="connsiteX125" fmla="*/ 2317898 w 2508463"/>
                  <a:gd name="connsiteY125" fmla="*/ 883367 h 2478250"/>
                  <a:gd name="connsiteX126" fmla="*/ 2328530 w 2508463"/>
                  <a:gd name="connsiteY126" fmla="*/ 766408 h 2478250"/>
                  <a:gd name="connsiteX127" fmla="*/ 2434856 w 2508463"/>
                  <a:gd name="connsiteY127" fmla="*/ 755776 h 2478250"/>
                  <a:gd name="connsiteX128" fmla="*/ 2445488 w 2508463"/>
                  <a:gd name="connsiteY128" fmla="*/ 596288 h 2478250"/>
                  <a:gd name="connsiteX129" fmla="*/ 2488019 w 2508463"/>
                  <a:gd name="connsiteY129" fmla="*/ 553757 h 2478250"/>
                  <a:gd name="connsiteX130" fmla="*/ 2488019 w 2508463"/>
                  <a:gd name="connsiteY130" fmla="*/ 319841 h 2478250"/>
                  <a:gd name="connsiteX131" fmla="*/ 2466753 w 2508463"/>
                  <a:gd name="connsiteY131" fmla="*/ 298576 h 2478250"/>
                  <a:gd name="connsiteX132" fmla="*/ 2445488 w 2508463"/>
                  <a:gd name="connsiteY132" fmla="*/ 266678 h 2478250"/>
                  <a:gd name="connsiteX133" fmla="*/ 2434856 w 2508463"/>
                  <a:gd name="connsiteY133" fmla="*/ 234781 h 2478250"/>
                  <a:gd name="connsiteX134" fmla="*/ 2413591 w 2508463"/>
                  <a:gd name="connsiteY134" fmla="*/ 213515 h 2478250"/>
                  <a:gd name="connsiteX135" fmla="*/ 2413591 w 2508463"/>
                  <a:gd name="connsiteY135" fmla="*/ 22129 h 247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08463" h="2478250">
                    <a:moveTo>
                      <a:pt x="2413591" y="22129"/>
                    </a:moveTo>
                    <a:cubicBezTo>
                      <a:pt x="2404731" y="-11541"/>
                      <a:pt x="2377960" y="15880"/>
                      <a:pt x="2360428" y="11497"/>
                    </a:cubicBezTo>
                    <a:cubicBezTo>
                      <a:pt x="2349555" y="8779"/>
                      <a:pt x="2338936" y="-3298"/>
                      <a:pt x="2328530" y="864"/>
                    </a:cubicBezTo>
                    <a:cubicBezTo>
                      <a:pt x="2316665" y="5610"/>
                      <a:pt x="2314353" y="22129"/>
                      <a:pt x="2307265" y="32762"/>
                    </a:cubicBezTo>
                    <a:cubicBezTo>
                      <a:pt x="2330379" y="67433"/>
                      <a:pt x="2361422" y="98941"/>
                      <a:pt x="2317898" y="149720"/>
                    </a:cubicBezTo>
                    <a:cubicBezTo>
                      <a:pt x="2306137" y="163441"/>
                      <a:pt x="2282456" y="142632"/>
                      <a:pt x="2264735" y="139088"/>
                    </a:cubicBezTo>
                    <a:cubicBezTo>
                      <a:pt x="2240475" y="114827"/>
                      <a:pt x="2235663" y="98218"/>
                      <a:pt x="2190307" y="128455"/>
                    </a:cubicBezTo>
                    <a:cubicBezTo>
                      <a:pt x="2180982" y="134672"/>
                      <a:pt x="2183218" y="149720"/>
                      <a:pt x="2179674" y="160353"/>
                    </a:cubicBezTo>
                    <a:cubicBezTo>
                      <a:pt x="2176130" y="185162"/>
                      <a:pt x="2173957" y="210206"/>
                      <a:pt x="2169042" y="234781"/>
                    </a:cubicBezTo>
                    <a:cubicBezTo>
                      <a:pt x="2166844" y="245771"/>
                      <a:pt x="2159524" y="255526"/>
                      <a:pt x="2158409" y="266678"/>
                    </a:cubicBezTo>
                    <a:cubicBezTo>
                      <a:pt x="2152403" y="326734"/>
                      <a:pt x="2153783" y="387376"/>
                      <a:pt x="2147777" y="447432"/>
                    </a:cubicBezTo>
                    <a:cubicBezTo>
                      <a:pt x="2146662" y="458584"/>
                      <a:pt x="2142910" y="469719"/>
                      <a:pt x="2137144" y="479329"/>
                    </a:cubicBezTo>
                    <a:cubicBezTo>
                      <a:pt x="2131986" y="487925"/>
                      <a:pt x="2122967" y="493506"/>
                      <a:pt x="2115879" y="500595"/>
                    </a:cubicBezTo>
                    <a:cubicBezTo>
                      <a:pt x="2086807" y="587805"/>
                      <a:pt x="2130221" y="450145"/>
                      <a:pt x="2094614" y="628185"/>
                    </a:cubicBezTo>
                    <a:cubicBezTo>
                      <a:pt x="2090218" y="650165"/>
                      <a:pt x="2080438" y="670716"/>
                      <a:pt x="2073349" y="691981"/>
                    </a:cubicBezTo>
                    <a:lnTo>
                      <a:pt x="2062716" y="723878"/>
                    </a:lnTo>
                    <a:cubicBezTo>
                      <a:pt x="2059172" y="734511"/>
                      <a:pt x="2058301" y="746451"/>
                      <a:pt x="2052084" y="755776"/>
                    </a:cubicBezTo>
                    <a:cubicBezTo>
                      <a:pt x="2025258" y="796015"/>
                      <a:pt x="2039855" y="778638"/>
                      <a:pt x="2009553" y="808939"/>
                    </a:cubicBezTo>
                    <a:cubicBezTo>
                      <a:pt x="2002465" y="830204"/>
                      <a:pt x="1988288" y="844381"/>
                      <a:pt x="1967023" y="851469"/>
                    </a:cubicBezTo>
                    <a:cubicBezTo>
                      <a:pt x="1886083" y="878449"/>
                      <a:pt x="1946473" y="889603"/>
                      <a:pt x="1871330" y="904632"/>
                    </a:cubicBezTo>
                    <a:cubicBezTo>
                      <a:pt x="1867786" y="925897"/>
                      <a:pt x="1868268" y="948241"/>
                      <a:pt x="1860698" y="968427"/>
                    </a:cubicBezTo>
                    <a:cubicBezTo>
                      <a:pt x="1851113" y="993986"/>
                      <a:pt x="1827022" y="990581"/>
                      <a:pt x="1807535" y="1000325"/>
                    </a:cubicBezTo>
                    <a:cubicBezTo>
                      <a:pt x="1796105" y="1006040"/>
                      <a:pt x="1787314" y="1016400"/>
                      <a:pt x="1775637" y="1021590"/>
                    </a:cubicBezTo>
                    <a:cubicBezTo>
                      <a:pt x="1755154" y="1030694"/>
                      <a:pt x="1733107" y="1035767"/>
                      <a:pt x="1711842" y="1042855"/>
                    </a:cubicBezTo>
                    <a:cubicBezTo>
                      <a:pt x="1701209" y="1046399"/>
                      <a:pt x="1689270" y="1047271"/>
                      <a:pt x="1679944" y="1053488"/>
                    </a:cubicBezTo>
                    <a:cubicBezTo>
                      <a:pt x="1638721" y="1080970"/>
                      <a:pt x="1660169" y="1070712"/>
                      <a:pt x="1616149" y="1085385"/>
                    </a:cubicBezTo>
                    <a:cubicBezTo>
                      <a:pt x="1600022" y="1096136"/>
                      <a:pt x="1574362" y="1117283"/>
                      <a:pt x="1552353" y="1117283"/>
                    </a:cubicBezTo>
                    <a:cubicBezTo>
                      <a:pt x="1534281" y="1117283"/>
                      <a:pt x="1516912" y="1110194"/>
                      <a:pt x="1499191" y="1106650"/>
                    </a:cubicBezTo>
                    <a:cubicBezTo>
                      <a:pt x="1495647" y="1071208"/>
                      <a:pt x="1498343" y="1034573"/>
                      <a:pt x="1488558" y="1000325"/>
                    </a:cubicBezTo>
                    <a:cubicBezTo>
                      <a:pt x="1485479" y="989549"/>
                      <a:pt x="1483692" y="1022612"/>
                      <a:pt x="1477926" y="1032222"/>
                    </a:cubicBezTo>
                    <a:cubicBezTo>
                      <a:pt x="1472768" y="1040818"/>
                      <a:pt x="1463749" y="1046399"/>
                      <a:pt x="1456660" y="1053488"/>
                    </a:cubicBezTo>
                    <a:cubicBezTo>
                      <a:pt x="1450716" y="1077263"/>
                      <a:pt x="1435118" y="1144280"/>
                      <a:pt x="1424763" y="1159813"/>
                    </a:cubicBezTo>
                    <a:cubicBezTo>
                      <a:pt x="1410586" y="1181078"/>
                      <a:pt x="1400303" y="1205536"/>
                      <a:pt x="1382232" y="1223608"/>
                    </a:cubicBezTo>
                    <a:cubicBezTo>
                      <a:pt x="1351931" y="1253910"/>
                      <a:pt x="1366528" y="1236533"/>
                      <a:pt x="1339702" y="1276771"/>
                    </a:cubicBezTo>
                    <a:cubicBezTo>
                      <a:pt x="1320704" y="1333769"/>
                      <a:pt x="1335544" y="1284851"/>
                      <a:pt x="1318437" y="1361832"/>
                    </a:cubicBezTo>
                    <a:cubicBezTo>
                      <a:pt x="1315267" y="1376097"/>
                      <a:pt x="1315911" y="1392203"/>
                      <a:pt x="1307805" y="1404362"/>
                    </a:cubicBezTo>
                    <a:cubicBezTo>
                      <a:pt x="1296027" y="1422028"/>
                      <a:pt x="1262204" y="1430195"/>
                      <a:pt x="1244009" y="1436260"/>
                    </a:cubicBezTo>
                    <a:cubicBezTo>
                      <a:pt x="1207481" y="1428954"/>
                      <a:pt x="1181986" y="1386642"/>
                      <a:pt x="1137684" y="1383098"/>
                    </a:cubicBezTo>
                    <a:cubicBezTo>
                      <a:pt x="1093382" y="1379554"/>
                      <a:pt x="1026042" y="1407907"/>
                      <a:pt x="978195" y="1414995"/>
                    </a:cubicBezTo>
                    <a:cubicBezTo>
                      <a:pt x="930349" y="1422083"/>
                      <a:pt x="905540" y="1422083"/>
                      <a:pt x="850605" y="1425627"/>
                    </a:cubicBezTo>
                    <a:cubicBezTo>
                      <a:pt x="795670" y="1429171"/>
                      <a:pt x="699978" y="1422082"/>
                      <a:pt x="648587" y="1436259"/>
                    </a:cubicBezTo>
                    <a:cubicBezTo>
                      <a:pt x="597196" y="1450436"/>
                      <a:pt x="595423" y="1514232"/>
                      <a:pt x="574158" y="1531953"/>
                    </a:cubicBezTo>
                    <a:cubicBezTo>
                      <a:pt x="552893" y="1549674"/>
                      <a:pt x="538716" y="1539041"/>
                      <a:pt x="520995" y="1542585"/>
                    </a:cubicBezTo>
                    <a:cubicBezTo>
                      <a:pt x="503274" y="1560306"/>
                      <a:pt x="488684" y="1581847"/>
                      <a:pt x="467832" y="1595748"/>
                    </a:cubicBezTo>
                    <a:cubicBezTo>
                      <a:pt x="446567" y="1609925"/>
                      <a:pt x="422109" y="1620206"/>
                      <a:pt x="404037" y="1638278"/>
                    </a:cubicBezTo>
                    <a:cubicBezTo>
                      <a:pt x="376515" y="1665800"/>
                      <a:pt x="346498" y="1699988"/>
                      <a:pt x="308344" y="1712706"/>
                    </a:cubicBezTo>
                    <a:lnTo>
                      <a:pt x="276446" y="1723339"/>
                    </a:lnTo>
                    <a:cubicBezTo>
                      <a:pt x="272902" y="1733971"/>
                      <a:pt x="268532" y="1744363"/>
                      <a:pt x="265814" y="1755236"/>
                    </a:cubicBezTo>
                    <a:cubicBezTo>
                      <a:pt x="261431" y="1772768"/>
                      <a:pt x="265205" y="1793362"/>
                      <a:pt x="255181" y="1808399"/>
                    </a:cubicBezTo>
                    <a:cubicBezTo>
                      <a:pt x="248964" y="1817724"/>
                      <a:pt x="234157" y="1816314"/>
                      <a:pt x="223284" y="1819032"/>
                    </a:cubicBezTo>
                    <a:cubicBezTo>
                      <a:pt x="205752" y="1823415"/>
                      <a:pt x="187842" y="1826120"/>
                      <a:pt x="170121" y="1829664"/>
                    </a:cubicBezTo>
                    <a:cubicBezTo>
                      <a:pt x="164328" y="1847044"/>
                      <a:pt x="155579" y="1882612"/>
                      <a:pt x="138223" y="1893460"/>
                    </a:cubicBezTo>
                    <a:cubicBezTo>
                      <a:pt x="119215" y="1905340"/>
                      <a:pt x="74428" y="1914725"/>
                      <a:pt x="74428" y="1914725"/>
                    </a:cubicBezTo>
                    <a:cubicBezTo>
                      <a:pt x="64771" y="1929210"/>
                      <a:pt x="48730" y="1957789"/>
                      <a:pt x="31898" y="1967888"/>
                    </a:cubicBezTo>
                    <a:cubicBezTo>
                      <a:pt x="22287" y="1973654"/>
                      <a:pt x="10633" y="1974976"/>
                      <a:pt x="0" y="1978520"/>
                    </a:cubicBezTo>
                    <a:cubicBezTo>
                      <a:pt x="3544" y="1992697"/>
                      <a:pt x="2887" y="2008658"/>
                      <a:pt x="10632" y="2021050"/>
                    </a:cubicBezTo>
                    <a:cubicBezTo>
                      <a:pt x="21258" y="2038052"/>
                      <a:pt x="53163" y="2063581"/>
                      <a:pt x="53163" y="2063581"/>
                    </a:cubicBezTo>
                    <a:cubicBezTo>
                      <a:pt x="67340" y="2060037"/>
                      <a:pt x="84282" y="2062077"/>
                      <a:pt x="95693" y="2052948"/>
                    </a:cubicBezTo>
                    <a:cubicBezTo>
                      <a:pt x="104445" y="2045946"/>
                      <a:pt x="95118" y="2021050"/>
                      <a:pt x="106326" y="2021050"/>
                    </a:cubicBezTo>
                    <a:cubicBezTo>
                      <a:pt x="117534" y="2021050"/>
                      <a:pt x="110741" y="2043623"/>
                      <a:pt x="116958" y="2052948"/>
                    </a:cubicBezTo>
                    <a:cubicBezTo>
                      <a:pt x="125299" y="2065459"/>
                      <a:pt x="138223" y="2074213"/>
                      <a:pt x="148856" y="2084846"/>
                    </a:cubicBezTo>
                    <a:cubicBezTo>
                      <a:pt x="167895" y="2141965"/>
                      <a:pt x="169681" y="2132825"/>
                      <a:pt x="148856" y="2223069"/>
                    </a:cubicBezTo>
                    <a:cubicBezTo>
                      <a:pt x="145983" y="2235521"/>
                      <a:pt x="133306" y="2243537"/>
                      <a:pt x="127591" y="2254967"/>
                    </a:cubicBezTo>
                    <a:cubicBezTo>
                      <a:pt x="122579" y="2264991"/>
                      <a:pt x="120502" y="2276232"/>
                      <a:pt x="116958" y="2286864"/>
                    </a:cubicBezTo>
                    <a:cubicBezTo>
                      <a:pt x="114705" y="2311647"/>
                      <a:pt x="94201" y="2427794"/>
                      <a:pt x="116958" y="2467618"/>
                    </a:cubicBezTo>
                    <a:cubicBezTo>
                      <a:pt x="122519" y="2477349"/>
                      <a:pt x="138223" y="2474706"/>
                      <a:pt x="148856" y="2478250"/>
                    </a:cubicBezTo>
                    <a:cubicBezTo>
                      <a:pt x="187842" y="2474706"/>
                      <a:pt x="227061" y="2473154"/>
                      <a:pt x="265814" y="2467618"/>
                    </a:cubicBezTo>
                    <a:cubicBezTo>
                      <a:pt x="276909" y="2466033"/>
                      <a:pt x="291198" y="2466105"/>
                      <a:pt x="297712" y="2456985"/>
                    </a:cubicBezTo>
                    <a:cubicBezTo>
                      <a:pt x="310741" y="2438745"/>
                      <a:pt x="311889" y="2414455"/>
                      <a:pt x="318977" y="2393190"/>
                    </a:cubicBezTo>
                    <a:cubicBezTo>
                      <a:pt x="332670" y="2352111"/>
                      <a:pt x="331690" y="2359441"/>
                      <a:pt x="340242" y="2308129"/>
                    </a:cubicBezTo>
                    <a:cubicBezTo>
                      <a:pt x="344362" y="2283409"/>
                      <a:pt x="343673" y="2257705"/>
                      <a:pt x="350874" y="2233701"/>
                    </a:cubicBezTo>
                    <a:cubicBezTo>
                      <a:pt x="356622" y="2214539"/>
                      <a:pt x="379638" y="2194305"/>
                      <a:pt x="393405" y="2180539"/>
                    </a:cubicBezTo>
                    <a:lnTo>
                      <a:pt x="414670" y="2116743"/>
                    </a:lnTo>
                    <a:lnTo>
                      <a:pt x="425302" y="2084846"/>
                    </a:lnTo>
                    <a:cubicBezTo>
                      <a:pt x="410274" y="2009703"/>
                      <a:pt x="420385" y="2048828"/>
                      <a:pt x="393405" y="1967888"/>
                    </a:cubicBezTo>
                    <a:lnTo>
                      <a:pt x="393405" y="1967888"/>
                    </a:lnTo>
                    <a:cubicBezTo>
                      <a:pt x="389861" y="1953711"/>
                      <a:pt x="388088" y="1935990"/>
                      <a:pt x="382772" y="1925357"/>
                    </a:cubicBezTo>
                    <a:cubicBezTo>
                      <a:pt x="377456" y="1914724"/>
                      <a:pt x="373184" y="1909282"/>
                      <a:pt x="361507" y="1904092"/>
                    </a:cubicBezTo>
                    <a:cubicBezTo>
                      <a:pt x="341024" y="1894988"/>
                      <a:pt x="276447" y="1902320"/>
                      <a:pt x="287079" y="1882827"/>
                    </a:cubicBezTo>
                    <a:cubicBezTo>
                      <a:pt x="297711" y="1863334"/>
                      <a:pt x="389860" y="1804855"/>
                      <a:pt x="425302" y="1787134"/>
                    </a:cubicBezTo>
                    <a:cubicBezTo>
                      <a:pt x="460744" y="1769413"/>
                      <a:pt x="474921" y="1780045"/>
                      <a:pt x="499730" y="1776501"/>
                    </a:cubicBezTo>
                    <a:cubicBezTo>
                      <a:pt x="510363" y="1769413"/>
                      <a:pt x="520198" y="1760951"/>
                      <a:pt x="531628" y="1755236"/>
                    </a:cubicBezTo>
                    <a:cubicBezTo>
                      <a:pt x="541653" y="1750224"/>
                      <a:pt x="555601" y="1752529"/>
                      <a:pt x="563526" y="1744604"/>
                    </a:cubicBezTo>
                    <a:cubicBezTo>
                      <a:pt x="571451" y="1736679"/>
                      <a:pt x="563916" y="1717258"/>
                      <a:pt x="574158" y="1712706"/>
                    </a:cubicBezTo>
                    <a:cubicBezTo>
                      <a:pt x="600270" y="1701101"/>
                      <a:pt x="630865" y="1705618"/>
                      <a:pt x="659219" y="1702074"/>
                    </a:cubicBezTo>
                    <a:cubicBezTo>
                      <a:pt x="673396" y="1698530"/>
                      <a:pt x="687335" y="1693843"/>
                      <a:pt x="701749" y="1691441"/>
                    </a:cubicBezTo>
                    <a:cubicBezTo>
                      <a:pt x="729934" y="1686743"/>
                      <a:pt x="758869" y="1686795"/>
                      <a:pt x="786809" y="1680808"/>
                    </a:cubicBezTo>
                    <a:cubicBezTo>
                      <a:pt x="808727" y="1676111"/>
                      <a:pt x="829340" y="1666631"/>
                      <a:pt x="850605" y="1659543"/>
                    </a:cubicBezTo>
                    <a:lnTo>
                      <a:pt x="882502" y="1648911"/>
                    </a:lnTo>
                    <a:cubicBezTo>
                      <a:pt x="893135" y="1641823"/>
                      <a:pt x="902723" y="1632836"/>
                      <a:pt x="914400" y="1627646"/>
                    </a:cubicBezTo>
                    <a:cubicBezTo>
                      <a:pt x="947681" y="1612854"/>
                      <a:pt x="985380" y="1604585"/>
                      <a:pt x="1020726" y="1595748"/>
                    </a:cubicBezTo>
                    <a:cubicBezTo>
                      <a:pt x="1171410" y="1605794"/>
                      <a:pt x="1206835" y="1554846"/>
                      <a:pt x="1169581" y="1691441"/>
                    </a:cubicBezTo>
                    <a:cubicBezTo>
                      <a:pt x="1166219" y="1703770"/>
                      <a:pt x="1155404" y="1712706"/>
                      <a:pt x="1148316" y="1723339"/>
                    </a:cubicBezTo>
                    <a:cubicBezTo>
                      <a:pt x="1129277" y="1780458"/>
                      <a:pt x="1127491" y="1771318"/>
                      <a:pt x="1148316" y="1861562"/>
                    </a:cubicBezTo>
                    <a:cubicBezTo>
                      <a:pt x="1151189" y="1874014"/>
                      <a:pt x="1158745" y="1886687"/>
                      <a:pt x="1169581" y="1893460"/>
                    </a:cubicBezTo>
                    <a:cubicBezTo>
                      <a:pt x="1188589" y="1905340"/>
                      <a:pt x="1233377" y="1914725"/>
                      <a:pt x="1233377" y="1914725"/>
                    </a:cubicBezTo>
                    <a:cubicBezTo>
                      <a:pt x="1250756" y="1908932"/>
                      <a:pt x="1286324" y="1900183"/>
                      <a:pt x="1297172" y="1882827"/>
                    </a:cubicBezTo>
                    <a:cubicBezTo>
                      <a:pt x="1309052" y="1863819"/>
                      <a:pt x="1299786" y="1831466"/>
                      <a:pt x="1318437" y="1819032"/>
                    </a:cubicBezTo>
                    <a:cubicBezTo>
                      <a:pt x="1329070" y="1811944"/>
                      <a:pt x="1340356" y="1805750"/>
                      <a:pt x="1350335" y="1797767"/>
                    </a:cubicBezTo>
                    <a:cubicBezTo>
                      <a:pt x="1383303" y="1771392"/>
                      <a:pt x="1359859" y="1777055"/>
                      <a:pt x="1403498" y="1755236"/>
                    </a:cubicBezTo>
                    <a:cubicBezTo>
                      <a:pt x="1413522" y="1750224"/>
                      <a:pt x="1424763" y="1748148"/>
                      <a:pt x="1435395" y="1744604"/>
                    </a:cubicBezTo>
                    <a:cubicBezTo>
                      <a:pt x="1431851" y="1719795"/>
                      <a:pt x="1429678" y="1694751"/>
                      <a:pt x="1424763" y="1670176"/>
                    </a:cubicBezTo>
                    <a:cubicBezTo>
                      <a:pt x="1422565" y="1659186"/>
                      <a:pt x="1414130" y="1649486"/>
                      <a:pt x="1414130" y="1638278"/>
                    </a:cubicBezTo>
                    <a:cubicBezTo>
                      <a:pt x="1414130" y="1616720"/>
                      <a:pt x="1421219" y="1595748"/>
                      <a:pt x="1424763" y="1574483"/>
                    </a:cubicBezTo>
                    <a:cubicBezTo>
                      <a:pt x="1446028" y="1578027"/>
                      <a:pt x="1468372" y="1577545"/>
                      <a:pt x="1488558" y="1585115"/>
                    </a:cubicBezTo>
                    <a:cubicBezTo>
                      <a:pt x="1528061" y="1599929"/>
                      <a:pt x="1495123" y="1612945"/>
                      <a:pt x="1520456" y="1638278"/>
                    </a:cubicBezTo>
                    <a:cubicBezTo>
                      <a:pt x="1528381" y="1646203"/>
                      <a:pt x="1541721" y="1645367"/>
                      <a:pt x="1552353" y="1648911"/>
                    </a:cubicBezTo>
                    <a:cubicBezTo>
                      <a:pt x="1593288" y="1644817"/>
                      <a:pt x="1698602" y="1635169"/>
                      <a:pt x="1743739" y="1627646"/>
                    </a:cubicBezTo>
                    <a:cubicBezTo>
                      <a:pt x="1758154" y="1625244"/>
                      <a:pt x="1772093" y="1620557"/>
                      <a:pt x="1786270" y="1617013"/>
                    </a:cubicBezTo>
                    <a:cubicBezTo>
                      <a:pt x="1795721" y="1602837"/>
                      <a:pt x="1815804" y="1563850"/>
                      <a:pt x="1839432" y="1563850"/>
                    </a:cubicBezTo>
                    <a:cubicBezTo>
                      <a:pt x="1849457" y="1563850"/>
                      <a:pt x="1853609" y="1578027"/>
                      <a:pt x="1860698" y="1585115"/>
                    </a:cubicBezTo>
                    <a:cubicBezTo>
                      <a:pt x="1864242" y="1606380"/>
                      <a:pt x="1859372" y="1630973"/>
                      <a:pt x="1871330" y="1648911"/>
                    </a:cubicBezTo>
                    <a:cubicBezTo>
                      <a:pt x="1877547" y="1658237"/>
                      <a:pt x="1879245" y="1627886"/>
                      <a:pt x="1881963" y="1617013"/>
                    </a:cubicBezTo>
                    <a:cubicBezTo>
                      <a:pt x="1889528" y="1586753"/>
                      <a:pt x="1886511" y="1553832"/>
                      <a:pt x="1913860" y="1531953"/>
                    </a:cubicBezTo>
                    <a:cubicBezTo>
                      <a:pt x="1922612" y="1524952"/>
                      <a:pt x="1935125" y="1524864"/>
                      <a:pt x="1945758" y="1521320"/>
                    </a:cubicBezTo>
                    <a:cubicBezTo>
                      <a:pt x="1994077" y="1448841"/>
                      <a:pt x="1928951" y="1529723"/>
                      <a:pt x="2030819" y="1478790"/>
                    </a:cubicBezTo>
                    <a:cubicBezTo>
                      <a:pt x="2042249" y="1473075"/>
                      <a:pt x="2044996" y="1457525"/>
                      <a:pt x="2052084" y="1446892"/>
                    </a:cubicBezTo>
                    <a:cubicBezTo>
                      <a:pt x="2062716" y="1450436"/>
                      <a:pt x="2078969" y="1447501"/>
                      <a:pt x="2083981" y="1457525"/>
                    </a:cubicBezTo>
                    <a:cubicBezTo>
                      <a:pt x="2095189" y="1479940"/>
                      <a:pt x="2073762" y="1518052"/>
                      <a:pt x="2094614" y="1531953"/>
                    </a:cubicBezTo>
                    <a:cubicBezTo>
                      <a:pt x="2118389" y="1547803"/>
                      <a:pt x="2151321" y="1524864"/>
                      <a:pt x="2179674" y="1521320"/>
                    </a:cubicBezTo>
                    <a:cubicBezTo>
                      <a:pt x="2186762" y="1492967"/>
                      <a:pt x="2180273" y="1456926"/>
                      <a:pt x="2200939" y="1436260"/>
                    </a:cubicBezTo>
                    <a:cubicBezTo>
                      <a:pt x="2252506" y="1384693"/>
                      <a:pt x="2232349" y="1410411"/>
                      <a:pt x="2264735" y="1361832"/>
                    </a:cubicBezTo>
                    <a:cubicBezTo>
                      <a:pt x="2268279" y="1273227"/>
                      <a:pt x="2269049" y="1184468"/>
                      <a:pt x="2275367" y="1096018"/>
                    </a:cubicBezTo>
                    <a:cubicBezTo>
                      <a:pt x="2276166" y="1084839"/>
                      <a:pt x="2280988" y="1074145"/>
                      <a:pt x="2286000" y="1064120"/>
                    </a:cubicBezTo>
                    <a:cubicBezTo>
                      <a:pt x="2291715" y="1052690"/>
                      <a:pt x="2300177" y="1042855"/>
                      <a:pt x="2307265" y="1032222"/>
                    </a:cubicBezTo>
                    <a:cubicBezTo>
                      <a:pt x="2310809" y="982604"/>
                      <a:pt x="2313931" y="932953"/>
                      <a:pt x="2317898" y="883367"/>
                    </a:cubicBezTo>
                    <a:cubicBezTo>
                      <a:pt x="2321020" y="844345"/>
                      <a:pt x="2302077" y="795265"/>
                      <a:pt x="2328530" y="766408"/>
                    </a:cubicBezTo>
                    <a:cubicBezTo>
                      <a:pt x="2352598" y="740151"/>
                      <a:pt x="2399414" y="759320"/>
                      <a:pt x="2434856" y="755776"/>
                    </a:cubicBezTo>
                    <a:cubicBezTo>
                      <a:pt x="2438400" y="702613"/>
                      <a:pt x="2431928" y="647814"/>
                      <a:pt x="2445488" y="596288"/>
                    </a:cubicBezTo>
                    <a:cubicBezTo>
                      <a:pt x="2450590" y="576899"/>
                      <a:pt x="2488019" y="553757"/>
                      <a:pt x="2488019" y="553757"/>
                    </a:cubicBezTo>
                    <a:cubicBezTo>
                      <a:pt x="2517736" y="464602"/>
                      <a:pt x="2512706" y="492651"/>
                      <a:pt x="2488019" y="319841"/>
                    </a:cubicBezTo>
                    <a:cubicBezTo>
                      <a:pt x="2486601" y="309917"/>
                      <a:pt x="2473015" y="306404"/>
                      <a:pt x="2466753" y="298576"/>
                    </a:cubicBezTo>
                    <a:cubicBezTo>
                      <a:pt x="2458770" y="288597"/>
                      <a:pt x="2452576" y="277311"/>
                      <a:pt x="2445488" y="266678"/>
                    </a:cubicBezTo>
                    <a:cubicBezTo>
                      <a:pt x="2441944" y="256046"/>
                      <a:pt x="2440622" y="244391"/>
                      <a:pt x="2434856" y="234781"/>
                    </a:cubicBezTo>
                    <a:cubicBezTo>
                      <a:pt x="2429698" y="226185"/>
                      <a:pt x="2416472" y="223117"/>
                      <a:pt x="2413591" y="213515"/>
                    </a:cubicBezTo>
                    <a:cubicBezTo>
                      <a:pt x="2399881" y="167814"/>
                      <a:pt x="2422451" y="55799"/>
                      <a:pt x="2413591" y="2212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srgbClr val="FFFFFF"/>
                  </a:solidFill>
                  <a:effectLst/>
                  <a:uLnTx/>
                  <a:uFillTx/>
                  <a:latin typeface="Trebuchet MS"/>
                  <a:ea typeface="ＭＳ ゴシック" panose="020B0609070205080204" pitchFamily="49" charset="-128"/>
                  <a:cs typeface="+mn-cs"/>
                </a:endParaRPr>
              </a:p>
            </p:txBody>
          </p:sp>
          <p:sp>
            <p:nvSpPr>
              <p:cNvPr id="43" name="フリーフォーム 42">
                <a:extLst>
                  <a:ext uri="{FF2B5EF4-FFF2-40B4-BE49-F238E27FC236}">
                    <a16:creationId xmlns:a16="http://schemas.microsoft.com/office/drawing/2014/main" id="{1167AA57-7F5E-D244-92C5-D0F39F24181B}"/>
                  </a:ext>
                </a:extLst>
              </p:cNvPr>
              <p:cNvSpPr/>
              <p:nvPr/>
            </p:nvSpPr>
            <p:spPr>
              <a:xfrm>
                <a:off x="4369981" y="5156791"/>
                <a:ext cx="478466" cy="361507"/>
              </a:xfrm>
              <a:custGeom>
                <a:avLst/>
                <a:gdLst>
                  <a:gd name="connsiteX0" fmla="*/ 361507 w 478466"/>
                  <a:gd name="connsiteY0" fmla="*/ 255181 h 361507"/>
                  <a:gd name="connsiteX1" fmla="*/ 382772 w 478466"/>
                  <a:gd name="connsiteY1" fmla="*/ 202018 h 361507"/>
                  <a:gd name="connsiteX2" fmla="*/ 393405 w 478466"/>
                  <a:gd name="connsiteY2" fmla="*/ 170121 h 361507"/>
                  <a:gd name="connsiteX3" fmla="*/ 425303 w 478466"/>
                  <a:gd name="connsiteY3" fmla="*/ 148856 h 361507"/>
                  <a:gd name="connsiteX4" fmla="*/ 478466 w 478466"/>
                  <a:gd name="connsiteY4" fmla="*/ 116958 h 361507"/>
                  <a:gd name="connsiteX5" fmla="*/ 435935 w 478466"/>
                  <a:gd name="connsiteY5" fmla="*/ 53162 h 361507"/>
                  <a:gd name="connsiteX6" fmla="*/ 425303 w 478466"/>
                  <a:gd name="connsiteY6" fmla="*/ 21265 h 361507"/>
                  <a:gd name="connsiteX7" fmla="*/ 340242 w 478466"/>
                  <a:gd name="connsiteY7" fmla="*/ 0 h 361507"/>
                  <a:gd name="connsiteX8" fmla="*/ 297712 w 478466"/>
                  <a:gd name="connsiteY8" fmla="*/ 10632 h 361507"/>
                  <a:gd name="connsiteX9" fmla="*/ 287079 w 478466"/>
                  <a:gd name="connsiteY9" fmla="*/ 42530 h 361507"/>
                  <a:gd name="connsiteX10" fmla="*/ 255182 w 478466"/>
                  <a:gd name="connsiteY10" fmla="*/ 53162 h 361507"/>
                  <a:gd name="connsiteX11" fmla="*/ 244549 w 478466"/>
                  <a:gd name="connsiteY11" fmla="*/ 85060 h 361507"/>
                  <a:gd name="connsiteX12" fmla="*/ 202019 w 478466"/>
                  <a:gd name="connsiteY12" fmla="*/ 95693 h 361507"/>
                  <a:gd name="connsiteX13" fmla="*/ 106326 w 478466"/>
                  <a:gd name="connsiteY13" fmla="*/ 106325 h 361507"/>
                  <a:gd name="connsiteX14" fmla="*/ 31898 w 478466"/>
                  <a:gd name="connsiteY14" fmla="*/ 180753 h 361507"/>
                  <a:gd name="connsiteX15" fmla="*/ 0 w 478466"/>
                  <a:gd name="connsiteY15" fmla="*/ 202018 h 361507"/>
                  <a:gd name="connsiteX16" fmla="*/ 10633 w 478466"/>
                  <a:gd name="connsiteY16" fmla="*/ 308344 h 361507"/>
                  <a:gd name="connsiteX17" fmla="*/ 42531 w 478466"/>
                  <a:gd name="connsiteY17" fmla="*/ 318976 h 361507"/>
                  <a:gd name="connsiteX18" fmla="*/ 63796 w 478466"/>
                  <a:gd name="connsiteY18" fmla="*/ 340242 h 361507"/>
                  <a:gd name="connsiteX19" fmla="*/ 106326 w 478466"/>
                  <a:gd name="connsiteY19" fmla="*/ 350874 h 361507"/>
                  <a:gd name="connsiteX20" fmla="*/ 138224 w 478466"/>
                  <a:gd name="connsiteY20" fmla="*/ 361507 h 361507"/>
                  <a:gd name="connsiteX21" fmla="*/ 159489 w 478466"/>
                  <a:gd name="connsiteY21" fmla="*/ 297711 h 361507"/>
                  <a:gd name="connsiteX22" fmla="*/ 191386 w 478466"/>
                  <a:gd name="connsiteY22" fmla="*/ 233916 h 361507"/>
                  <a:gd name="connsiteX23" fmla="*/ 255182 w 478466"/>
                  <a:gd name="connsiteY23" fmla="*/ 212651 h 361507"/>
                  <a:gd name="connsiteX24" fmla="*/ 287079 w 478466"/>
                  <a:gd name="connsiteY24" fmla="*/ 202018 h 361507"/>
                  <a:gd name="connsiteX25" fmla="*/ 318977 w 478466"/>
                  <a:gd name="connsiteY25" fmla="*/ 191386 h 361507"/>
                  <a:gd name="connsiteX26" fmla="*/ 340242 w 478466"/>
                  <a:gd name="connsiteY26" fmla="*/ 223283 h 361507"/>
                  <a:gd name="connsiteX27" fmla="*/ 361507 w 478466"/>
                  <a:gd name="connsiteY27" fmla="*/ 255181 h 36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66" h="361507">
                    <a:moveTo>
                      <a:pt x="361507" y="255181"/>
                    </a:moveTo>
                    <a:cubicBezTo>
                      <a:pt x="368595" y="251637"/>
                      <a:pt x="376070" y="219889"/>
                      <a:pt x="382772" y="202018"/>
                    </a:cubicBezTo>
                    <a:cubicBezTo>
                      <a:pt x="386707" y="191524"/>
                      <a:pt x="386404" y="178873"/>
                      <a:pt x="393405" y="170121"/>
                    </a:cubicBezTo>
                    <a:cubicBezTo>
                      <a:pt x="401388" y="160143"/>
                      <a:pt x="415324" y="156839"/>
                      <a:pt x="425303" y="148856"/>
                    </a:cubicBezTo>
                    <a:cubicBezTo>
                      <a:pt x="467004" y="115495"/>
                      <a:pt x="423070" y="135422"/>
                      <a:pt x="478466" y="116958"/>
                    </a:cubicBezTo>
                    <a:cubicBezTo>
                      <a:pt x="452455" y="-13093"/>
                      <a:pt x="493152" y="110379"/>
                      <a:pt x="435935" y="53162"/>
                    </a:cubicBezTo>
                    <a:cubicBezTo>
                      <a:pt x="428010" y="45237"/>
                      <a:pt x="435100" y="26708"/>
                      <a:pt x="425303" y="21265"/>
                    </a:cubicBezTo>
                    <a:cubicBezTo>
                      <a:pt x="399755" y="7072"/>
                      <a:pt x="340242" y="0"/>
                      <a:pt x="340242" y="0"/>
                    </a:cubicBezTo>
                    <a:cubicBezTo>
                      <a:pt x="326065" y="3544"/>
                      <a:pt x="309123" y="1503"/>
                      <a:pt x="297712" y="10632"/>
                    </a:cubicBezTo>
                    <a:cubicBezTo>
                      <a:pt x="288960" y="17633"/>
                      <a:pt x="295004" y="34605"/>
                      <a:pt x="287079" y="42530"/>
                    </a:cubicBezTo>
                    <a:cubicBezTo>
                      <a:pt x="279154" y="50455"/>
                      <a:pt x="265814" y="49618"/>
                      <a:pt x="255182" y="53162"/>
                    </a:cubicBezTo>
                    <a:cubicBezTo>
                      <a:pt x="251638" y="63795"/>
                      <a:pt x="253301" y="78058"/>
                      <a:pt x="244549" y="85060"/>
                    </a:cubicBezTo>
                    <a:cubicBezTo>
                      <a:pt x="233138" y="94189"/>
                      <a:pt x="216462" y="93471"/>
                      <a:pt x="202019" y="95693"/>
                    </a:cubicBezTo>
                    <a:cubicBezTo>
                      <a:pt x="170298" y="100573"/>
                      <a:pt x="138224" y="102781"/>
                      <a:pt x="106326" y="106325"/>
                    </a:cubicBezTo>
                    <a:cubicBezTo>
                      <a:pt x="87611" y="162469"/>
                      <a:pt x="105018" y="132006"/>
                      <a:pt x="31898" y="180753"/>
                    </a:cubicBezTo>
                    <a:lnTo>
                      <a:pt x="0" y="202018"/>
                    </a:lnTo>
                    <a:cubicBezTo>
                      <a:pt x="3544" y="237460"/>
                      <a:pt x="-1540" y="274870"/>
                      <a:pt x="10633" y="308344"/>
                    </a:cubicBezTo>
                    <a:cubicBezTo>
                      <a:pt x="14463" y="318877"/>
                      <a:pt x="32920" y="313210"/>
                      <a:pt x="42531" y="318976"/>
                    </a:cubicBezTo>
                    <a:cubicBezTo>
                      <a:pt x="51127" y="324134"/>
                      <a:pt x="54830" y="335759"/>
                      <a:pt x="63796" y="340242"/>
                    </a:cubicBezTo>
                    <a:cubicBezTo>
                      <a:pt x="76866" y="346777"/>
                      <a:pt x="92275" y="346860"/>
                      <a:pt x="106326" y="350874"/>
                    </a:cubicBezTo>
                    <a:cubicBezTo>
                      <a:pt x="117103" y="353953"/>
                      <a:pt x="127591" y="357963"/>
                      <a:pt x="138224" y="361507"/>
                    </a:cubicBezTo>
                    <a:lnTo>
                      <a:pt x="159489" y="297711"/>
                    </a:lnTo>
                    <a:cubicBezTo>
                      <a:pt x="165282" y="280331"/>
                      <a:pt x="174029" y="244764"/>
                      <a:pt x="191386" y="233916"/>
                    </a:cubicBezTo>
                    <a:cubicBezTo>
                      <a:pt x="210394" y="222036"/>
                      <a:pt x="233917" y="219740"/>
                      <a:pt x="255182" y="212651"/>
                    </a:cubicBezTo>
                    <a:lnTo>
                      <a:pt x="287079" y="202018"/>
                    </a:lnTo>
                    <a:lnTo>
                      <a:pt x="318977" y="191386"/>
                    </a:lnTo>
                    <a:cubicBezTo>
                      <a:pt x="326065" y="202018"/>
                      <a:pt x="334527" y="211854"/>
                      <a:pt x="340242" y="223283"/>
                    </a:cubicBezTo>
                    <a:cubicBezTo>
                      <a:pt x="345254" y="233308"/>
                      <a:pt x="354419" y="258725"/>
                      <a:pt x="361507" y="255181"/>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srgbClr val="FFFFFF"/>
                  </a:solidFill>
                  <a:effectLst/>
                  <a:uLnTx/>
                  <a:uFillTx/>
                  <a:latin typeface="Trebuchet MS"/>
                  <a:ea typeface="ＭＳ ゴシック" panose="020B0609070205080204" pitchFamily="49" charset="-128"/>
                  <a:cs typeface="+mn-cs"/>
                </a:endParaRPr>
              </a:p>
            </p:txBody>
          </p:sp>
        </p:grpSp>
      </p:grpSp>
      <p:grpSp>
        <p:nvGrpSpPr>
          <p:cNvPr id="46" name="グループ化 45">
            <a:extLst>
              <a:ext uri="{FF2B5EF4-FFF2-40B4-BE49-F238E27FC236}">
                <a16:creationId xmlns:a16="http://schemas.microsoft.com/office/drawing/2014/main" id="{DD349C88-EF83-824E-8032-211900AC7B3C}"/>
              </a:ext>
            </a:extLst>
          </p:cNvPr>
          <p:cNvGrpSpPr/>
          <p:nvPr/>
        </p:nvGrpSpPr>
        <p:grpSpPr>
          <a:xfrm>
            <a:off x="3195837" y="3832924"/>
            <a:ext cx="2900163" cy="1160634"/>
            <a:chOff x="3195837" y="3832924"/>
            <a:chExt cx="2762489" cy="1160634"/>
          </a:xfrm>
        </p:grpSpPr>
        <p:sp>
          <p:nvSpPr>
            <p:cNvPr id="5" name="Oval 6">
              <a:extLst>
                <a:ext uri="{FF2B5EF4-FFF2-40B4-BE49-F238E27FC236}">
                  <a16:creationId xmlns:a16="http://schemas.microsoft.com/office/drawing/2014/main" id="{77B50500-40F1-9D40-A78F-11ADB9C3C898}"/>
                </a:ext>
              </a:extLst>
            </p:cNvPr>
            <p:cNvSpPr>
              <a:spLocks noChangeArrowheads="1"/>
            </p:cNvSpPr>
            <p:nvPr/>
          </p:nvSpPr>
          <p:spPr bwMode="auto">
            <a:xfrm>
              <a:off x="3195837" y="3832924"/>
              <a:ext cx="2762489" cy="964263"/>
            </a:xfrm>
            <a:prstGeom prst="ellipse">
              <a:avLst/>
            </a:prstGeom>
            <a:solidFill>
              <a:srgbClr val="FF0000">
                <a:alpha val="5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a:ln>
                  <a:noFill/>
                </a:ln>
                <a:solidFill>
                  <a:srgbClr val="000000"/>
                </a:solidFill>
                <a:effectLst/>
                <a:uLnTx/>
                <a:uFillTx/>
                <a:latin typeface="Times New Roman" pitchFamily="18" charset="0"/>
                <a:ea typeface="ＭＳ Ｐゴシック"/>
                <a:cs typeface="+mn-cs"/>
              </a:endParaRPr>
            </a:p>
          </p:txBody>
        </p:sp>
        <p:sp>
          <p:nvSpPr>
            <p:cNvPr id="6" name="Text Box 15">
              <a:extLst>
                <a:ext uri="{FF2B5EF4-FFF2-40B4-BE49-F238E27FC236}">
                  <a16:creationId xmlns:a16="http://schemas.microsoft.com/office/drawing/2014/main" id="{D0A3B5CD-8DA2-3648-9911-4D24E76FC4B9}"/>
                </a:ext>
              </a:extLst>
            </p:cNvPr>
            <p:cNvSpPr txBox="1">
              <a:spLocks noChangeArrowheads="1"/>
            </p:cNvSpPr>
            <p:nvPr/>
          </p:nvSpPr>
          <p:spPr bwMode="auto">
            <a:xfrm>
              <a:off x="4319014" y="4274524"/>
              <a:ext cx="1351789" cy="719034"/>
            </a:xfrm>
            <a:prstGeom prst="rect">
              <a:avLst/>
            </a:prstGeom>
            <a:solidFill>
              <a:schemeClr val="bg1">
                <a:alpha val="60000"/>
              </a:schemeClr>
            </a:solidFill>
            <a:ln>
              <a:noFill/>
            </a:ln>
            <a:effectLst/>
          </p:spPr>
          <p:txBody>
            <a:bodyPr wrap="square" lIns="36000" tIns="36000" rIns="36000" bIns="36000" anchor="ctr" anchorCtr="0">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800000"/>
                  </a:solidFill>
                  <a:effectLst/>
                  <a:uLnTx/>
                  <a:uFillTx/>
                  <a:latin typeface="Arial" pitchFamily="34" charset="0"/>
                  <a:ea typeface="ＭＳ Ｐゴシック" pitchFamily="50" charset="-128"/>
                  <a:cs typeface="+mn-cs"/>
                </a:rPr>
                <a:t>Sea surface temperature (SST)</a:t>
              </a:r>
              <a:endParaRPr kumimoji="1" lang="ja-JP" altLang="en-US" sz="1400" b="1" i="0" u="none" strike="noStrike" kern="1200" cap="none" spc="0" normalizeH="0" baseline="0" noProof="0" dirty="0">
                <a:ln>
                  <a:noFill/>
                </a:ln>
                <a:solidFill>
                  <a:srgbClr val="800000"/>
                </a:solidFill>
                <a:effectLst/>
                <a:uLnTx/>
                <a:uFillTx/>
                <a:latin typeface="Arial" pitchFamily="34" charset="0"/>
                <a:ea typeface="ＭＳ Ｐゴシック" pitchFamily="50" charset="-128"/>
                <a:cs typeface="+mn-cs"/>
              </a:endParaRPr>
            </a:p>
          </p:txBody>
        </p:sp>
      </p:grpSp>
      <p:grpSp>
        <p:nvGrpSpPr>
          <p:cNvPr id="48" name="グループ化 47">
            <a:extLst>
              <a:ext uri="{FF2B5EF4-FFF2-40B4-BE49-F238E27FC236}">
                <a16:creationId xmlns:a16="http://schemas.microsoft.com/office/drawing/2014/main" id="{CB553737-64CD-A04F-AD2E-886536AA9C18}"/>
              </a:ext>
            </a:extLst>
          </p:cNvPr>
          <p:cNvGrpSpPr/>
          <p:nvPr/>
        </p:nvGrpSpPr>
        <p:grpSpPr>
          <a:xfrm>
            <a:off x="3940269" y="2045860"/>
            <a:ext cx="2633535" cy="1825527"/>
            <a:chOff x="3940269" y="2045860"/>
            <a:chExt cx="2633535" cy="1825527"/>
          </a:xfrm>
        </p:grpSpPr>
        <p:sp>
          <p:nvSpPr>
            <p:cNvPr id="7" name="フリーフォーム 1">
              <a:extLst>
                <a:ext uri="{FF2B5EF4-FFF2-40B4-BE49-F238E27FC236}">
                  <a16:creationId xmlns:a16="http://schemas.microsoft.com/office/drawing/2014/main" id="{CDCFB7F2-774C-AD4F-B5B3-6F6DB287C994}"/>
                </a:ext>
              </a:extLst>
            </p:cNvPr>
            <p:cNvSpPr/>
            <p:nvPr/>
          </p:nvSpPr>
          <p:spPr>
            <a:xfrm>
              <a:off x="3940269" y="2045860"/>
              <a:ext cx="2633535" cy="1825527"/>
            </a:xfrm>
            <a:custGeom>
              <a:avLst/>
              <a:gdLst>
                <a:gd name="connsiteX0" fmla="*/ 3200760 w 3200760"/>
                <a:gd name="connsiteY0" fmla="*/ 0 h 1661016"/>
                <a:gd name="connsiteX1" fmla="*/ 2095860 w 3200760"/>
                <a:gd name="connsiteY1" fmla="*/ 304800 h 1661016"/>
                <a:gd name="connsiteX2" fmla="*/ 1029060 w 3200760"/>
                <a:gd name="connsiteY2" fmla="*/ 685800 h 1661016"/>
                <a:gd name="connsiteX3" fmla="*/ 1029060 w 3200760"/>
                <a:gd name="connsiteY3" fmla="*/ 685800 h 1661016"/>
                <a:gd name="connsiteX4" fmla="*/ 343260 w 3200760"/>
                <a:gd name="connsiteY4" fmla="*/ 933450 h 1661016"/>
                <a:gd name="connsiteX5" fmla="*/ 360 w 3200760"/>
                <a:gd name="connsiteY5" fmla="*/ 1238250 h 1661016"/>
                <a:gd name="connsiteX6" fmla="*/ 400410 w 3200760"/>
                <a:gd name="connsiteY6" fmla="*/ 1543050 h 1661016"/>
                <a:gd name="connsiteX7" fmla="*/ 1371960 w 3200760"/>
                <a:gd name="connsiteY7" fmla="*/ 1619250 h 1661016"/>
                <a:gd name="connsiteX8" fmla="*/ 2553060 w 3200760"/>
                <a:gd name="connsiteY8" fmla="*/ 1657350 h 1661016"/>
                <a:gd name="connsiteX9" fmla="*/ 3162660 w 3200760"/>
                <a:gd name="connsiteY9" fmla="*/ 1657350 h 1661016"/>
                <a:gd name="connsiteX0" fmla="*/ 2796026 w 3162660"/>
                <a:gd name="connsiteY0" fmla="*/ 0 h 1556085"/>
                <a:gd name="connsiteX1" fmla="*/ 2095860 w 3162660"/>
                <a:gd name="connsiteY1" fmla="*/ 199869 h 1556085"/>
                <a:gd name="connsiteX2" fmla="*/ 1029060 w 3162660"/>
                <a:gd name="connsiteY2" fmla="*/ 580869 h 1556085"/>
                <a:gd name="connsiteX3" fmla="*/ 1029060 w 3162660"/>
                <a:gd name="connsiteY3" fmla="*/ 580869 h 1556085"/>
                <a:gd name="connsiteX4" fmla="*/ 343260 w 3162660"/>
                <a:gd name="connsiteY4" fmla="*/ 828519 h 1556085"/>
                <a:gd name="connsiteX5" fmla="*/ 360 w 3162660"/>
                <a:gd name="connsiteY5" fmla="*/ 1133319 h 1556085"/>
                <a:gd name="connsiteX6" fmla="*/ 400410 w 3162660"/>
                <a:gd name="connsiteY6" fmla="*/ 1438119 h 1556085"/>
                <a:gd name="connsiteX7" fmla="*/ 1371960 w 3162660"/>
                <a:gd name="connsiteY7" fmla="*/ 1514319 h 1556085"/>
                <a:gd name="connsiteX8" fmla="*/ 2553060 w 3162660"/>
                <a:gd name="connsiteY8" fmla="*/ 1552419 h 1556085"/>
                <a:gd name="connsiteX9" fmla="*/ 3162660 w 3162660"/>
                <a:gd name="connsiteY9" fmla="*/ 1552419 h 1556085"/>
                <a:gd name="connsiteX0" fmla="*/ 2796026 w 2796026"/>
                <a:gd name="connsiteY0" fmla="*/ 0 h 1567940"/>
                <a:gd name="connsiteX1" fmla="*/ 2095860 w 2796026"/>
                <a:gd name="connsiteY1" fmla="*/ 199869 h 1567940"/>
                <a:gd name="connsiteX2" fmla="*/ 1029060 w 2796026"/>
                <a:gd name="connsiteY2" fmla="*/ 580869 h 1567940"/>
                <a:gd name="connsiteX3" fmla="*/ 1029060 w 2796026"/>
                <a:gd name="connsiteY3" fmla="*/ 580869 h 1567940"/>
                <a:gd name="connsiteX4" fmla="*/ 343260 w 2796026"/>
                <a:gd name="connsiteY4" fmla="*/ 828519 h 1567940"/>
                <a:gd name="connsiteX5" fmla="*/ 360 w 2796026"/>
                <a:gd name="connsiteY5" fmla="*/ 1133319 h 1567940"/>
                <a:gd name="connsiteX6" fmla="*/ 400410 w 2796026"/>
                <a:gd name="connsiteY6" fmla="*/ 1438119 h 1567940"/>
                <a:gd name="connsiteX7" fmla="*/ 1371960 w 2796026"/>
                <a:gd name="connsiteY7" fmla="*/ 1514319 h 1567940"/>
                <a:gd name="connsiteX8" fmla="*/ 2553060 w 2796026"/>
                <a:gd name="connsiteY8" fmla="*/ 1552419 h 1567940"/>
                <a:gd name="connsiteX9" fmla="*/ 2742936 w 2796026"/>
                <a:gd name="connsiteY9" fmla="*/ 1567409 h 1567940"/>
                <a:gd name="connsiteX0" fmla="*/ 2796026 w 2796026"/>
                <a:gd name="connsiteY0" fmla="*/ 0 h 1567409"/>
                <a:gd name="connsiteX1" fmla="*/ 2095860 w 2796026"/>
                <a:gd name="connsiteY1" fmla="*/ 199869 h 1567409"/>
                <a:gd name="connsiteX2" fmla="*/ 1029060 w 2796026"/>
                <a:gd name="connsiteY2" fmla="*/ 580869 h 1567409"/>
                <a:gd name="connsiteX3" fmla="*/ 1029060 w 2796026"/>
                <a:gd name="connsiteY3" fmla="*/ 580869 h 1567409"/>
                <a:gd name="connsiteX4" fmla="*/ 343260 w 2796026"/>
                <a:gd name="connsiteY4" fmla="*/ 828519 h 1567409"/>
                <a:gd name="connsiteX5" fmla="*/ 360 w 2796026"/>
                <a:gd name="connsiteY5" fmla="*/ 1133319 h 1567409"/>
                <a:gd name="connsiteX6" fmla="*/ 400410 w 2796026"/>
                <a:gd name="connsiteY6" fmla="*/ 1438119 h 1567409"/>
                <a:gd name="connsiteX7" fmla="*/ 1371960 w 2796026"/>
                <a:gd name="connsiteY7" fmla="*/ 1514319 h 1567409"/>
                <a:gd name="connsiteX8" fmla="*/ 2742936 w 2796026"/>
                <a:gd name="connsiteY8" fmla="*/ 1567409 h 1567409"/>
                <a:gd name="connsiteX0" fmla="*/ 2796026 w 2796026"/>
                <a:gd name="connsiteY0" fmla="*/ 0 h 1567409"/>
                <a:gd name="connsiteX1" fmla="*/ 2095860 w 2796026"/>
                <a:gd name="connsiteY1" fmla="*/ 199869 h 1567409"/>
                <a:gd name="connsiteX2" fmla="*/ 1029060 w 2796026"/>
                <a:gd name="connsiteY2" fmla="*/ 580869 h 1567409"/>
                <a:gd name="connsiteX3" fmla="*/ 1029060 w 2796026"/>
                <a:gd name="connsiteY3" fmla="*/ 580869 h 1567409"/>
                <a:gd name="connsiteX4" fmla="*/ 343260 w 2796026"/>
                <a:gd name="connsiteY4" fmla="*/ 828519 h 1567409"/>
                <a:gd name="connsiteX5" fmla="*/ 360 w 2796026"/>
                <a:gd name="connsiteY5" fmla="*/ 1133319 h 1567409"/>
                <a:gd name="connsiteX6" fmla="*/ 400410 w 2796026"/>
                <a:gd name="connsiteY6" fmla="*/ 1438119 h 1567409"/>
                <a:gd name="connsiteX7" fmla="*/ 1521862 w 2796026"/>
                <a:gd name="connsiteY7" fmla="*/ 1544299 h 1567409"/>
                <a:gd name="connsiteX8" fmla="*/ 2742936 w 2796026"/>
                <a:gd name="connsiteY8" fmla="*/ 1567409 h 1567409"/>
                <a:gd name="connsiteX0" fmla="*/ 2751055 w 2751055"/>
                <a:gd name="connsiteY0" fmla="*/ 0 h 1552419"/>
                <a:gd name="connsiteX1" fmla="*/ 2095860 w 2751055"/>
                <a:gd name="connsiteY1" fmla="*/ 184879 h 1552419"/>
                <a:gd name="connsiteX2" fmla="*/ 1029060 w 2751055"/>
                <a:gd name="connsiteY2" fmla="*/ 565879 h 1552419"/>
                <a:gd name="connsiteX3" fmla="*/ 1029060 w 2751055"/>
                <a:gd name="connsiteY3" fmla="*/ 565879 h 1552419"/>
                <a:gd name="connsiteX4" fmla="*/ 343260 w 2751055"/>
                <a:gd name="connsiteY4" fmla="*/ 813529 h 1552419"/>
                <a:gd name="connsiteX5" fmla="*/ 360 w 2751055"/>
                <a:gd name="connsiteY5" fmla="*/ 1118329 h 1552419"/>
                <a:gd name="connsiteX6" fmla="*/ 400410 w 2751055"/>
                <a:gd name="connsiteY6" fmla="*/ 1423129 h 1552419"/>
                <a:gd name="connsiteX7" fmla="*/ 1521862 w 2751055"/>
                <a:gd name="connsiteY7" fmla="*/ 1529309 h 1552419"/>
                <a:gd name="connsiteX8" fmla="*/ 2742936 w 2751055"/>
                <a:gd name="connsiteY8" fmla="*/ 1552419 h 1552419"/>
                <a:gd name="connsiteX0" fmla="*/ 2751055 w 2751055"/>
                <a:gd name="connsiteY0" fmla="*/ 0 h 1537429"/>
                <a:gd name="connsiteX1" fmla="*/ 2095860 w 2751055"/>
                <a:gd name="connsiteY1" fmla="*/ 184879 h 1537429"/>
                <a:gd name="connsiteX2" fmla="*/ 1029060 w 2751055"/>
                <a:gd name="connsiteY2" fmla="*/ 565879 h 1537429"/>
                <a:gd name="connsiteX3" fmla="*/ 1029060 w 2751055"/>
                <a:gd name="connsiteY3" fmla="*/ 565879 h 1537429"/>
                <a:gd name="connsiteX4" fmla="*/ 343260 w 2751055"/>
                <a:gd name="connsiteY4" fmla="*/ 813529 h 1537429"/>
                <a:gd name="connsiteX5" fmla="*/ 360 w 2751055"/>
                <a:gd name="connsiteY5" fmla="*/ 1118329 h 1537429"/>
                <a:gd name="connsiteX6" fmla="*/ 400410 w 2751055"/>
                <a:gd name="connsiteY6" fmla="*/ 1423129 h 1537429"/>
                <a:gd name="connsiteX7" fmla="*/ 1521862 w 2751055"/>
                <a:gd name="connsiteY7" fmla="*/ 1529309 h 1537429"/>
                <a:gd name="connsiteX8" fmla="*/ 2712956 w 2751055"/>
                <a:gd name="connsiteY8" fmla="*/ 1537429 h 1537429"/>
                <a:gd name="connsiteX0" fmla="*/ 2706085 w 2712956"/>
                <a:gd name="connsiteY0" fmla="*/ 0 h 1537429"/>
                <a:gd name="connsiteX1" fmla="*/ 2095860 w 2712956"/>
                <a:gd name="connsiteY1" fmla="*/ 184879 h 1537429"/>
                <a:gd name="connsiteX2" fmla="*/ 1029060 w 2712956"/>
                <a:gd name="connsiteY2" fmla="*/ 565879 h 1537429"/>
                <a:gd name="connsiteX3" fmla="*/ 1029060 w 2712956"/>
                <a:gd name="connsiteY3" fmla="*/ 565879 h 1537429"/>
                <a:gd name="connsiteX4" fmla="*/ 343260 w 2712956"/>
                <a:gd name="connsiteY4" fmla="*/ 813529 h 1537429"/>
                <a:gd name="connsiteX5" fmla="*/ 360 w 2712956"/>
                <a:gd name="connsiteY5" fmla="*/ 1118329 h 1537429"/>
                <a:gd name="connsiteX6" fmla="*/ 400410 w 2712956"/>
                <a:gd name="connsiteY6" fmla="*/ 1423129 h 1537429"/>
                <a:gd name="connsiteX7" fmla="*/ 1521862 w 2712956"/>
                <a:gd name="connsiteY7" fmla="*/ 1529309 h 1537429"/>
                <a:gd name="connsiteX8" fmla="*/ 2712956 w 2712956"/>
                <a:gd name="connsiteY8" fmla="*/ 1537429 h 153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2956" h="1537429">
                  <a:moveTo>
                    <a:pt x="2706085" y="0"/>
                  </a:moveTo>
                  <a:cubicBezTo>
                    <a:pt x="2334610" y="95250"/>
                    <a:pt x="2375364" y="90566"/>
                    <a:pt x="2095860" y="184879"/>
                  </a:cubicBezTo>
                  <a:cubicBezTo>
                    <a:pt x="1816356" y="279192"/>
                    <a:pt x="1029060" y="565879"/>
                    <a:pt x="1029060" y="565879"/>
                  </a:cubicBezTo>
                  <a:lnTo>
                    <a:pt x="1029060" y="565879"/>
                  </a:lnTo>
                  <a:cubicBezTo>
                    <a:pt x="914760" y="607154"/>
                    <a:pt x="514710" y="721454"/>
                    <a:pt x="343260" y="813529"/>
                  </a:cubicBezTo>
                  <a:cubicBezTo>
                    <a:pt x="171810" y="905604"/>
                    <a:pt x="-9165" y="1016729"/>
                    <a:pt x="360" y="1118329"/>
                  </a:cubicBezTo>
                  <a:cubicBezTo>
                    <a:pt x="9885" y="1219929"/>
                    <a:pt x="146826" y="1354632"/>
                    <a:pt x="400410" y="1423129"/>
                  </a:cubicBezTo>
                  <a:cubicBezTo>
                    <a:pt x="653994" y="1491626"/>
                    <a:pt x="1136438" y="1510259"/>
                    <a:pt x="1521862" y="1529309"/>
                  </a:cubicBezTo>
                  <a:cubicBezTo>
                    <a:pt x="1907286" y="1548359"/>
                    <a:pt x="2427336" y="1526369"/>
                    <a:pt x="2712956" y="1537429"/>
                  </a:cubicBezTo>
                </a:path>
              </a:pathLst>
            </a:custGeom>
            <a:solidFill>
              <a:srgbClr val="FFFF99">
                <a:alpha val="60000"/>
              </a:srgbClr>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white"/>
                </a:solidFill>
                <a:effectLst/>
                <a:uLnTx/>
                <a:uFillTx/>
                <a:latin typeface="Trebuchet MS"/>
                <a:ea typeface="ＭＳ ゴシック" panose="020B0609070205080204" pitchFamily="49" charset="-128"/>
                <a:cs typeface="+mn-cs"/>
              </a:endParaRPr>
            </a:p>
          </p:txBody>
        </p:sp>
        <p:sp>
          <p:nvSpPr>
            <p:cNvPr id="13" name="Text Box 17">
              <a:extLst>
                <a:ext uri="{FF2B5EF4-FFF2-40B4-BE49-F238E27FC236}">
                  <a16:creationId xmlns:a16="http://schemas.microsoft.com/office/drawing/2014/main" id="{23C5A336-9D5E-9047-9794-8D5443919C2A}"/>
                </a:ext>
              </a:extLst>
            </p:cNvPr>
            <p:cNvSpPr txBox="1">
              <a:spLocks noChangeArrowheads="1"/>
            </p:cNvSpPr>
            <p:nvPr/>
          </p:nvSpPr>
          <p:spPr bwMode="auto">
            <a:xfrm>
              <a:off x="4743291" y="3081511"/>
              <a:ext cx="1180650" cy="288147"/>
            </a:xfrm>
            <a:prstGeom prst="rect">
              <a:avLst/>
            </a:prstGeom>
            <a:solidFill>
              <a:schemeClr val="bg1">
                <a:alpha val="60000"/>
              </a:schemeClr>
            </a:solidFill>
            <a:ln>
              <a:noFill/>
            </a:ln>
            <a:effectLst/>
          </p:spPr>
          <p:txBody>
            <a:bodyPr wrap="square" lIns="36000" tIns="36000" rIns="36000" bIns="36000" anchor="ctr" anchorCtr="0">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400" b="1" dirty="0">
                  <a:solidFill>
                    <a:srgbClr val="663300"/>
                  </a:solidFill>
                  <a:latin typeface="Arial" pitchFamily="34" charset="0"/>
                </a:rPr>
                <a:t>Pacific High</a:t>
              </a:r>
              <a:endParaRPr kumimoji="1" lang="zh-TW" altLang="en-US" sz="1400" b="1" i="0" u="none" strike="noStrike" kern="1200" cap="none" spc="0" normalizeH="0" baseline="0" noProof="0" dirty="0">
                <a:ln>
                  <a:noFill/>
                </a:ln>
                <a:solidFill>
                  <a:srgbClr val="663300"/>
                </a:solidFill>
                <a:effectLst/>
                <a:uLnTx/>
                <a:uFillTx/>
                <a:latin typeface="Arial" pitchFamily="34" charset="0"/>
                <a:ea typeface="ＭＳ Ｐゴシック" pitchFamily="50" charset="-128"/>
                <a:cs typeface="+mn-cs"/>
              </a:endParaRPr>
            </a:p>
          </p:txBody>
        </p:sp>
      </p:grpSp>
      <p:grpSp>
        <p:nvGrpSpPr>
          <p:cNvPr id="54" name="グループ化 53">
            <a:extLst>
              <a:ext uri="{FF2B5EF4-FFF2-40B4-BE49-F238E27FC236}">
                <a16:creationId xmlns:a16="http://schemas.microsoft.com/office/drawing/2014/main" id="{7312A44D-A78B-1A40-8F0E-1E9209B4500C}"/>
              </a:ext>
            </a:extLst>
          </p:cNvPr>
          <p:cNvGrpSpPr/>
          <p:nvPr/>
        </p:nvGrpSpPr>
        <p:grpSpPr>
          <a:xfrm>
            <a:off x="2232066" y="3934519"/>
            <a:ext cx="4144786" cy="1486942"/>
            <a:chOff x="2232066" y="3934519"/>
            <a:chExt cx="4144786" cy="1486942"/>
          </a:xfrm>
        </p:grpSpPr>
        <p:sp>
          <p:nvSpPr>
            <p:cNvPr id="11" name="Freeform 11">
              <a:extLst>
                <a:ext uri="{FF2B5EF4-FFF2-40B4-BE49-F238E27FC236}">
                  <a16:creationId xmlns:a16="http://schemas.microsoft.com/office/drawing/2014/main" id="{132B1E48-D57B-504D-BA98-101E000CEE72}"/>
                </a:ext>
              </a:extLst>
            </p:cNvPr>
            <p:cNvSpPr>
              <a:spLocks/>
            </p:cNvSpPr>
            <p:nvPr/>
          </p:nvSpPr>
          <p:spPr bwMode="auto">
            <a:xfrm rot="1393382">
              <a:off x="2232066" y="3934519"/>
              <a:ext cx="2080507" cy="727613"/>
            </a:xfrm>
            <a:custGeom>
              <a:avLst/>
              <a:gdLst>
                <a:gd name="T0" fmla="*/ 0 w 1190"/>
                <a:gd name="T1" fmla="*/ 2147483647 h 482"/>
                <a:gd name="T2" fmla="*/ 2147483647 w 1190"/>
                <a:gd name="T3" fmla="*/ 2147483647 h 482"/>
                <a:gd name="T4" fmla="*/ 2147483647 w 1190"/>
                <a:gd name="T5" fmla="*/ 2147483647 h 482"/>
                <a:gd name="T6" fmla="*/ 2147483647 w 1190"/>
                <a:gd name="T7" fmla="*/ 0 h 482"/>
                <a:gd name="T8" fmla="*/ 0 60000 65536"/>
                <a:gd name="T9" fmla="*/ 0 60000 65536"/>
                <a:gd name="T10" fmla="*/ 0 60000 65536"/>
                <a:gd name="T11" fmla="*/ 0 60000 65536"/>
                <a:gd name="connsiteX0" fmla="*/ 0 w 11300"/>
                <a:gd name="connsiteY0" fmla="*/ 9336 h 9336"/>
                <a:gd name="connsiteX1" fmla="*/ 2622 w 11300"/>
                <a:gd name="connsiteY1" fmla="*/ 5788 h 9336"/>
                <a:gd name="connsiteX2" fmla="*/ 6908 w 11300"/>
                <a:gd name="connsiteY2" fmla="*/ 4626 h 9336"/>
                <a:gd name="connsiteX3" fmla="*/ 11300 w 11300"/>
                <a:gd name="connsiteY3" fmla="*/ 0 h 9336"/>
                <a:gd name="connsiteX0" fmla="*/ 0 w 10000"/>
                <a:gd name="connsiteY0" fmla="*/ 10000 h 10000"/>
                <a:gd name="connsiteX1" fmla="*/ 2320 w 10000"/>
                <a:gd name="connsiteY1" fmla="*/ 6200 h 10000"/>
                <a:gd name="connsiteX2" fmla="*/ 6113 w 10000"/>
                <a:gd name="connsiteY2" fmla="*/ 4955 h 10000"/>
                <a:gd name="connsiteX3" fmla="*/ 10000 w 10000"/>
                <a:gd name="connsiteY3" fmla="*/ 0 h 10000"/>
                <a:gd name="connsiteX0" fmla="*/ 0 w 10040"/>
                <a:gd name="connsiteY0" fmla="*/ 8578 h 8578"/>
                <a:gd name="connsiteX1" fmla="*/ 2320 w 10040"/>
                <a:gd name="connsiteY1" fmla="*/ 4778 h 8578"/>
                <a:gd name="connsiteX2" fmla="*/ 6113 w 10040"/>
                <a:gd name="connsiteY2" fmla="*/ 3533 h 8578"/>
                <a:gd name="connsiteX3" fmla="*/ 10040 w 10040"/>
                <a:gd name="connsiteY3" fmla="*/ 0 h 8578"/>
                <a:gd name="connsiteX0" fmla="*/ 0 w 10000"/>
                <a:gd name="connsiteY0" fmla="*/ 10000 h 10000"/>
                <a:gd name="connsiteX1" fmla="*/ 2311 w 10000"/>
                <a:gd name="connsiteY1" fmla="*/ 5570 h 10000"/>
                <a:gd name="connsiteX2" fmla="*/ 6129 w 10000"/>
                <a:gd name="connsiteY2" fmla="*/ 4395 h 10000"/>
                <a:gd name="connsiteX3" fmla="*/ 10000 w 10000"/>
                <a:gd name="connsiteY3" fmla="*/ 0 h 10000"/>
                <a:gd name="connsiteX0" fmla="*/ 0 w 10000"/>
                <a:gd name="connsiteY0" fmla="*/ 10000 h 10000"/>
                <a:gd name="connsiteX1" fmla="*/ 2311 w 10000"/>
                <a:gd name="connsiteY1" fmla="*/ 5570 h 10000"/>
                <a:gd name="connsiteX2" fmla="*/ 6129 w 10000"/>
                <a:gd name="connsiteY2" fmla="*/ 4395 h 10000"/>
                <a:gd name="connsiteX3" fmla="*/ 10000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0" y="10000"/>
                  </a:moveTo>
                  <a:cubicBezTo>
                    <a:pt x="644" y="8264"/>
                    <a:pt x="1290" y="6504"/>
                    <a:pt x="2311" y="5570"/>
                  </a:cubicBezTo>
                  <a:cubicBezTo>
                    <a:pt x="3332" y="4636"/>
                    <a:pt x="5047" y="5742"/>
                    <a:pt x="6129" y="4395"/>
                  </a:cubicBezTo>
                  <a:cubicBezTo>
                    <a:pt x="7288" y="3601"/>
                    <a:pt x="8940" y="1787"/>
                    <a:pt x="10000" y="0"/>
                  </a:cubicBezTo>
                </a:path>
              </a:pathLst>
            </a:custGeom>
            <a:noFill/>
            <a:ln w="88900">
              <a:solidFill>
                <a:srgbClr val="008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srgbClr val="000000"/>
                </a:solidFill>
                <a:effectLst/>
                <a:uLnTx/>
                <a:uFillTx/>
                <a:latin typeface="Calibri" pitchFamily="34" charset="0"/>
                <a:ea typeface="ＭＳ Ｐゴシック"/>
                <a:cs typeface="+mn-cs"/>
              </a:endParaRPr>
            </a:p>
          </p:txBody>
        </p:sp>
        <p:sp>
          <p:nvSpPr>
            <p:cNvPr id="20" name="Text Box 17">
              <a:extLst>
                <a:ext uri="{FF2B5EF4-FFF2-40B4-BE49-F238E27FC236}">
                  <a16:creationId xmlns:a16="http://schemas.microsoft.com/office/drawing/2014/main" id="{129D19E6-7588-E543-A165-18DBE59F6546}"/>
                </a:ext>
              </a:extLst>
            </p:cNvPr>
            <p:cNvSpPr txBox="1">
              <a:spLocks noChangeArrowheads="1"/>
            </p:cNvSpPr>
            <p:nvPr/>
          </p:nvSpPr>
          <p:spPr bwMode="auto">
            <a:xfrm>
              <a:off x="3327217" y="5133314"/>
              <a:ext cx="3049635" cy="288147"/>
            </a:xfrm>
            <a:prstGeom prst="rect">
              <a:avLst/>
            </a:prstGeom>
            <a:solidFill>
              <a:schemeClr val="bg1">
                <a:alpha val="60000"/>
              </a:schemeClr>
            </a:solidFill>
            <a:ln>
              <a:noFill/>
            </a:ln>
            <a:effectLst/>
          </p:spPr>
          <p:txBody>
            <a:bodyPr wrap="square" lIns="36000" tIns="36000" rIns="36000" bIns="36000" anchor="ctr" anchorCtr="0">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3300"/>
                  </a:solidFill>
                  <a:effectLst/>
                  <a:uLnTx/>
                  <a:uFillTx/>
                  <a:latin typeface="Arial" pitchFamily="34" charset="0"/>
                  <a:ea typeface="ＭＳ Ｐゴシック" pitchFamily="50" charset="-128"/>
                  <a:cs typeface="+mn-cs"/>
                </a:rPr>
                <a:t>Monsoon flow reinforced by ISO</a:t>
              </a:r>
              <a:endParaRPr kumimoji="1" lang="ja-JP" altLang="en-US" sz="1400" b="1" i="0" u="none" strike="noStrike" kern="1200" cap="none" spc="0" normalizeH="0" baseline="0" noProof="0" dirty="0">
                <a:ln>
                  <a:noFill/>
                </a:ln>
                <a:solidFill>
                  <a:srgbClr val="003300"/>
                </a:solidFill>
                <a:effectLst/>
                <a:uLnTx/>
                <a:uFillTx/>
                <a:latin typeface="Arial" pitchFamily="34" charset="0"/>
                <a:ea typeface="ＭＳ Ｐゴシック" pitchFamily="50" charset="-128"/>
                <a:cs typeface="+mn-cs"/>
              </a:endParaRPr>
            </a:p>
          </p:txBody>
        </p:sp>
        <p:cxnSp>
          <p:nvCxnSpPr>
            <p:cNvPr id="21" name="直線コネクタ 20">
              <a:extLst>
                <a:ext uri="{FF2B5EF4-FFF2-40B4-BE49-F238E27FC236}">
                  <a16:creationId xmlns:a16="http://schemas.microsoft.com/office/drawing/2014/main" id="{A5C6D014-D1B0-A345-815D-9805590BF97A}"/>
                </a:ext>
              </a:extLst>
            </p:cNvPr>
            <p:cNvCxnSpPr>
              <a:cxnSpLocks/>
            </p:cNvCxnSpPr>
            <p:nvPr/>
          </p:nvCxnSpPr>
          <p:spPr>
            <a:xfrm>
              <a:off x="3553263" y="4390968"/>
              <a:ext cx="277111" cy="75727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58F1E82C-F31C-FB46-B214-A8E846B642D5}"/>
              </a:ext>
            </a:extLst>
          </p:cNvPr>
          <p:cNvGrpSpPr/>
          <p:nvPr/>
        </p:nvGrpSpPr>
        <p:grpSpPr>
          <a:xfrm>
            <a:off x="3630542" y="2500071"/>
            <a:ext cx="3652700" cy="2685233"/>
            <a:chOff x="3630542" y="2500071"/>
            <a:chExt cx="3652700" cy="2685233"/>
          </a:xfrm>
        </p:grpSpPr>
        <p:pic>
          <p:nvPicPr>
            <p:cNvPr id="19" name="Picture 3">
              <a:extLst>
                <a:ext uri="{FF2B5EF4-FFF2-40B4-BE49-F238E27FC236}">
                  <a16:creationId xmlns:a16="http://schemas.microsoft.com/office/drawing/2014/main" id="{72E86EEC-74FE-7242-9AB3-6F0B50C6E9B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6200000" flipV="1">
              <a:off x="3617159" y="3717897"/>
              <a:ext cx="788886" cy="762120"/>
            </a:xfrm>
            <a:prstGeom prst="ellipse">
              <a:avLst/>
            </a:prstGeom>
            <a:ln>
              <a:noFill/>
            </a:ln>
            <a:effectLst>
              <a:softEdge rad="112500"/>
            </a:effectLst>
          </p:spPr>
        </p:pic>
        <p:cxnSp>
          <p:nvCxnSpPr>
            <p:cNvPr id="22" name="直線コネクタ 21">
              <a:extLst>
                <a:ext uri="{FF2B5EF4-FFF2-40B4-BE49-F238E27FC236}">
                  <a16:creationId xmlns:a16="http://schemas.microsoft.com/office/drawing/2014/main" id="{B408BAB6-758C-AD41-9E37-AF7F7340BEAD}"/>
                </a:ext>
              </a:extLst>
            </p:cNvPr>
            <p:cNvCxnSpPr>
              <a:cxnSpLocks/>
              <a:stCxn id="19" idx="0"/>
            </p:cNvCxnSpPr>
            <p:nvPr/>
          </p:nvCxnSpPr>
          <p:spPr>
            <a:xfrm>
              <a:off x="4392662" y="4098957"/>
              <a:ext cx="1619525" cy="6706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Box 15">
              <a:extLst>
                <a:ext uri="{FF2B5EF4-FFF2-40B4-BE49-F238E27FC236}">
                  <a16:creationId xmlns:a16="http://schemas.microsoft.com/office/drawing/2014/main" id="{E1E5BA6B-F787-454C-9EE6-8B2A696C9C54}"/>
                </a:ext>
              </a:extLst>
            </p:cNvPr>
            <p:cNvSpPr txBox="1">
              <a:spLocks noChangeArrowheads="1"/>
            </p:cNvSpPr>
            <p:nvPr/>
          </p:nvSpPr>
          <p:spPr bwMode="auto">
            <a:xfrm>
              <a:off x="5467316" y="4681714"/>
              <a:ext cx="1815926" cy="503590"/>
            </a:xfrm>
            <a:prstGeom prst="rect">
              <a:avLst/>
            </a:prstGeom>
            <a:solidFill>
              <a:schemeClr val="bg1">
                <a:alpha val="60000"/>
              </a:schemeClr>
            </a:solidFill>
            <a:ln>
              <a:noFill/>
            </a:ln>
            <a:effectLst/>
          </p:spPr>
          <p:txBody>
            <a:bodyPr wrap="square" lIns="36000" tIns="36000" rIns="36000" bIns="36000" anchor="ctr" anchorCtr="0">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TC</a:t>
              </a:r>
              <a:r>
                <a:rPr kumimoji="1" lang="en-US" altLang="ja-JP" sz="14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initiation</a:t>
              </a:r>
              <a:r>
                <a:rPr lang="en-US" altLang="ja-JP" sz="1400" b="1" dirty="0">
                  <a:solidFill>
                    <a:prstClr val="black"/>
                  </a:solidFill>
                  <a:latin typeface="Arial" pitchFamily="34" charset="0"/>
                </a:rPr>
                <a:t> /</a:t>
              </a:r>
              <a:br>
                <a:rPr kumimoji="1" lang="en-US" altLang="ja-JP" sz="14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br>
              <a:r>
                <a:rPr kumimoji="1" lang="en-US" altLang="ja-JP" sz="14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development</a:t>
              </a:r>
              <a:r>
                <a:rPr lang="en-US" altLang="ja-JP" sz="1400" b="1" dirty="0">
                  <a:solidFill>
                    <a:prstClr val="black"/>
                  </a:solidFill>
                  <a:latin typeface="Arial" pitchFamily="34" charset="0"/>
                </a:rPr>
                <a:t> / route</a:t>
              </a:r>
              <a:endParaRPr kumimoji="1" lang="en-US" altLang="ja-JP" sz="14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pic>
          <p:nvPicPr>
            <p:cNvPr id="24" name="Picture 3">
              <a:extLst>
                <a:ext uri="{FF2B5EF4-FFF2-40B4-BE49-F238E27FC236}">
                  <a16:creationId xmlns:a16="http://schemas.microsoft.com/office/drawing/2014/main" id="{65ADEE8E-9409-8D42-BDED-B9DABD13BA1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6200000" flipV="1">
              <a:off x="3633022" y="2553626"/>
              <a:ext cx="762423" cy="655314"/>
            </a:xfrm>
            <a:prstGeom prst="ellipse">
              <a:avLst/>
            </a:prstGeom>
            <a:ln>
              <a:noFill/>
            </a:ln>
            <a:effectLst>
              <a:softEdge rad="112500"/>
            </a:effectLst>
          </p:spPr>
        </p:pic>
        <p:cxnSp>
          <p:nvCxnSpPr>
            <p:cNvPr id="25" name="直線コネクタ 24">
              <a:extLst>
                <a:ext uri="{FF2B5EF4-FFF2-40B4-BE49-F238E27FC236}">
                  <a16:creationId xmlns:a16="http://schemas.microsoft.com/office/drawing/2014/main" id="{6B711E57-6E40-DB48-9ADA-7FE7E132F27D}"/>
                </a:ext>
              </a:extLst>
            </p:cNvPr>
            <p:cNvCxnSpPr>
              <a:cxnSpLocks/>
            </p:cNvCxnSpPr>
            <p:nvPr/>
          </p:nvCxnSpPr>
          <p:spPr>
            <a:xfrm>
              <a:off x="4105580" y="2978123"/>
              <a:ext cx="820695" cy="13343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 name="直線コネクタ 27">
            <a:extLst>
              <a:ext uri="{FF2B5EF4-FFF2-40B4-BE49-F238E27FC236}">
                <a16:creationId xmlns:a16="http://schemas.microsoft.com/office/drawing/2014/main" id="{3B13FE29-A788-6D44-9ABF-99D695DC5D17}"/>
              </a:ext>
            </a:extLst>
          </p:cNvPr>
          <p:cNvCxnSpPr>
            <a:cxnSpLocks/>
          </p:cNvCxnSpPr>
          <p:nvPr/>
        </p:nvCxnSpPr>
        <p:spPr>
          <a:xfrm>
            <a:off x="646051" y="1698493"/>
            <a:ext cx="60549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 name="グループ化 54">
            <a:extLst>
              <a:ext uri="{FF2B5EF4-FFF2-40B4-BE49-F238E27FC236}">
                <a16:creationId xmlns:a16="http://schemas.microsoft.com/office/drawing/2014/main" id="{FB6AA5FA-8042-A243-829C-9AFFD916BB6C}"/>
              </a:ext>
            </a:extLst>
          </p:cNvPr>
          <p:cNvGrpSpPr/>
          <p:nvPr/>
        </p:nvGrpSpPr>
        <p:grpSpPr>
          <a:xfrm>
            <a:off x="2039877" y="1496691"/>
            <a:ext cx="1701058" cy="2272086"/>
            <a:chOff x="2039877" y="1496691"/>
            <a:chExt cx="1701058" cy="2272086"/>
          </a:xfrm>
        </p:grpSpPr>
        <p:sp>
          <p:nvSpPr>
            <p:cNvPr id="26" name="弦 25">
              <a:extLst>
                <a:ext uri="{FF2B5EF4-FFF2-40B4-BE49-F238E27FC236}">
                  <a16:creationId xmlns:a16="http://schemas.microsoft.com/office/drawing/2014/main" id="{B5E8D444-9205-584E-B500-A0BDFE6BEF8A}"/>
                </a:ext>
              </a:extLst>
            </p:cNvPr>
            <p:cNvSpPr/>
            <p:nvPr/>
          </p:nvSpPr>
          <p:spPr>
            <a:xfrm>
              <a:off x="2578431" y="1838808"/>
              <a:ext cx="1162504" cy="708835"/>
            </a:xfrm>
            <a:prstGeom prst="chord">
              <a:avLst>
                <a:gd name="adj1" fmla="val 958269"/>
                <a:gd name="adj2" fmla="val 444337"/>
              </a:avLst>
            </a:prstGeom>
            <a:solidFill>
              <a:srgbClr val="FFFF00">
                <a:alpha val="67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srgbClr val="FF6600"/>
                </a:solidFill>
                <a:effectLst/>
                <a:uLnTx/>
                <a:uFillTx/>
                <a:latin typeface="Trebuchet MS"/>
                <a:ea typeface="ＭＳ ゴシック" panose="020B0609070205080204" pitchFamily="49" charset="-128"/>
                <a:cs typeface="+mn-cs"/>
              </a:endParaRPr>
            </a:p>
          </p:txBody>
        </p:sp>
        <p:sp>
          <p:nvSpPr>
            <p:cNvPr id="27" name="上カーブ矢印 61">
              <a:extLst>
                <a:ext uri="{FF2B5EF4-FFF2-40B4-BE49-F238E27FC236}">
                  <a16:creationId xmlns:a16="http://schemas.microsoft.com/office/drawing/2014/main" id="{64E1F778-68EA-974B-9D51-43C96592DC77}"/>
                </a:ext>
              </a:extLst>
            </p:cNvPr>
            <p:cNvSpPr/>
            <p:nvPr/>
          </p:nvSpPr>
          <p:spPr>
            <a:xfrm rot="18839998" flipV="1">
              <a:off x="1408249" y="2288596"/>
              <a:ext cx="2272086" cy="688275"/>
            </a:xfrm>
            <a:prstGeom prst="curvedUpArrow">
              <a:avLst>
                <a:gd name="adj1" fmla="val 34817"/>
                <a:gd name="adj2" fmla="val 77283"/>
                <a:gd name="adj3" fmla="val 25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Trebuchet MS"/>
                <a:ea typeface="ＭＳ ゴシック" panose="020B0609070205080204" pitchFamily="49" charset="-128"/>
                <a:cs typeface="+mn-cs"/>
              </a:endParaRPr>
            </a:p>
          </p:txBody>
        </p:sp>
        <p:sp>
          <p:nvSpPr>
            <p:cNvPr id="29" name="テキスト ボックス 7">
              <a:extLst>
                <a:ext uri="{FF2B5EF4-FFF2-40B4-BE49-F238E27FC236}">
                  <a16:creationId xmlns:a16="http://schemas.microsoft.com/office/drawing/2014/main" id="{B316ED2E-6B53-EE46-89FE-F1888C3EDE88}"/>
                </a:ext>
              </a:extLst>
            </p:cNvPr>
            <p:cNvSpPr txBox="1">
              <a:spLocks noChangeArrowheads="1"/>
            </p:cNvSpPr>
            <p:nvPr/>
          </p:nvSpPr>
          <p:spPr bwMode="auto">
            <a:xfrm rot="20593859">
              <a:off x="2039877" y="1738226"/>
              <a:ext cx="10456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800" dirty="0">
                  <a:solidFill>
                    <a:srgbClr val="FFC000"/>
                  </a:solidFill>
                  <a:latin typeface="Calibri" panose="020F0502020204030204" pitchFamily="34" charset="0"/>
                </a:rPr>
                <a:t>Affection</a:t>
              </a:r>
              <a:endParaRPr kumimoji="1" lang="ja-JP" altLang="en-US" sz="1800" b="0" i="0" u="none" strike="noStrike" kern="1200" cap="none" spc="0" normalizeH="0" baseline="0" noProof="0" dirty="0">
                <a:ln>
                  <a:noFill/>
                </a:ln>
                <a:solidFill>
                  <a:srgbClr val="FFC000"/>
                </a:solidFill>
                <a:effectLst/>
                <a:uLnTx/>
                <a:uFillTx/>
                <a:latin typeface="Calibri" panose="020F0502020204030204" pitchFamily="34" charset="0"/>
                <a:ea typeface="ＭＳ Ｐゴシック" panose="020B0600070205080204" pitchFamily="50" charset="-128"/>
                <a:cs typeface="+mn-cs"/>
              </a:endParaRPr>
            </a:p>
          </p:txBody>
        </p:sp>
      </p:grpSp>
      <p:grpSp>
        <p:nvGrpSpPr>
          <p:cNvPr id="52" name="グループ化 51">
            <a:extLst>
              <a:ext uri="{FF2B5EF4-FFF2-40B4-BE49-F238E27FC236}">
                <a16:creationId xmlns:a16="http://schemas.microsoft.com/office/drawing/2014/main" id="{2A693B15-141A-7744-B5CF-009A0FDD4EF4}"/>
              </a:ext>
            </a:extLst>
          </p:cNvPr>
          <p:cNvGrpSpPr/>
          <p:nvPr/>
        </p:nvGrpSpPr>
        <p:grpSpPr>
          <a:xfrm>
            <a:off x="618287" y="1931886"/>
            <a:ext cx="3898352" cy="874513"/>
            <a:chOff x="618287" y="1931886"/>
            <a:chExt cx="3898352" cy="874513"/>
          </a:xfrm>
        </p:grpSpPr>
        <p:grpSp>
          <p:nvGrpSpPr>
            <p:cNvPr id="16" name="グループ化 15">
              <a:extLst>
                <a:ext uri="{FF2B5EF4-FFF2-40B4-BE49-F238E27FC236}">
                  <a16:creationId xmlns:a16="http://schemas.microsoft.com/office/drawing/2014/main" id="{5BA67A6D-7E09-4041-BD90-EF8ED0B40176}"/>
                </a:ext>
              </a:extLst>
            </p:cNvPr>
            <p:cNvGrpSpPr/>
            <p:nvPr/>
          </p:nvGrpSpPr>
          <p:grpSpPr>
            <a:xfrm>
              <a:off x="618287" y="2194815"/>
              <a:ext cx="3898352" cy="611584"/>
              <a:chOff x="1546193" y="2721868"/>
              <a:chExt cx="4440798" cy="338229"/>
            </a:xfrm>
          </p:grpSpPr>
          <p:sp>
            <p:nvSpPr>
              <p:cNvPr id="37" name="Freeform 4">
                <a:extLst>
                  <a:ext uri="{FF2B5EF4-FFF2-40B4-BE49-F238E27FC236}">
                    <a16:creationId xmlns:a16="http://schemas.microsoft.com/office/drawing/2014/main" id="{D2D7F065-5360-734E-B648-220A661FF6A0}"/>
                  </a:ext>
                </a:extLst>
              </p:cNvPr>
              <p:cNvSpPr>
                <a:spLocks/>
              </p:cNvSpPr>
              <p:nvPr/>
            </p:nvSpPr>
            <p:spPr bwMode="auto">
              <a:xfrm rot="461212">
                <a:off x="3661275" y="2857903"/>
                <a:ext cx="350320" cy="23308"/>
              </a:xfrm>
              <a:custGeom>
                <a:avLst/>
                <a:gdLst>
                  <a:gd name="T0" fmla="*/ 0 w 2410"/>
                  <a:gd name="T1" fmla="*/ 2147483647 h 345"/>
                  <a:gd name="T2" fmla="*/ 2147483647 w 2410"/>
                  <a:gd name="T3" fmla="*/ 2147483647 h 345"/>
                  <a:gd name="T4" fmla="*/ 2147483647 w 2410"/>
                  <a:gd name="T5" fmla="*/ 2147483647 h 345"/>
                  <a:gd name="T6" fmla="*/ 2147483647 w 2410"/>
                  <a:gd name="T7" fmla="*/ 2147483647 h 345"/>
                  <a:gd name="T8" fmla="*/ 2147483647 w 2410"/>
                  <a:gd name="T9" fmla="*/ 2147483647 h 345"/>
                  <a:gd name="T10" fmla="*/ 2147483647 w 2410"/>
                  <a:gd name="T11" fmla="*/ 2147483647 h 345"/>
                  <a:gd name="T12" fmla="*/ 2147483647 w 2410"/>
                  <a:gd name="T13" fmla="*/ 2147483647 h 345"/>
                  <a:gd name="T14" fmla="*/ 2147483647 w 2410"/>
                  <a:gd name="T15" fmla="*/ 2147483647 h 345"/>
                  <a:gd name="T16" fmla="*/ 2147483647 w 2410"/>
                  <a:gd name="T17" fmla="*/ 2147483647 h 3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2689"/>
                  <a:gd name="connsiteY0" fmla="*/ 5904 h 9258"/>
                  <a:gd name="connsiteX1" fmla="*/ 1062 w 12689"/>
                  <a:gd name="connsiteY1" fmla="*/ 1788 h 9258"/>
                  <a:gd name="connsiteX2" fmla="*/ 2353 w 12689"/>
                  <a:gd name="connsiteY2" fmla="*/ 136 h 9258"/>
                  <a:gd name="connsiteX3" fmla="*/ 3768 w 12689"/>
                  <a:gd name="connsiteY3" fmla="*/ 5063 h 9258"/>
                  <a:gd name="connsiteX4" fmla="*/ 5178 w 12689"/>
                  <a:gd name="connsiteY4" fmla="*/ 9179 h 9258"/>
                  <a:gd name="connsiteX5" fmla="*/ 6705 w 12689"/>
                  <a:gd name="connsiteY5" fmla="*/ 7527 h 9258"/>
                  <a:gd name="connsiteX6" fmla="*/ 7768 w 12689"/>
                  <a:gd name="connsiteY6" fmla="*/ 4252 h 9258"/>
                  <a:gd name="connsiteX7" fmla="*/ 8705 w 12689"/>
                  <a:gd name="connsiteY7" fmla="*/ 3411 h 9258"/>
                  <a:gd name="connsiteX8" fmla="*/ 12689 w 12689"/>
                  <a:gd name="connsiteY8" fmla="*/ 3353 h 9258"/>
                  <a:gd name="connsiteX0" fmla="*/ 0 w 10000"/>
                  <a:gd name="connsiteY0" fmla="*/ 6377 h 10000"/>
                  <a:gd name="connsiteX1" fmla="*/ 837 w 10000"/>
                  <a:gd name="connsiteY1" fmla="*/ 1931 h 10000"/>
                  <a:gd name="connsiteX2" fmla="*/ 1854 w 10000"/>
                  <a:gd name="connsiteY2" fmla="*/ 147 h 10000"/>
                  <a:gd name="connsiteX3" fmla="*/ 2970 w 10000"/>
                  <a:gd name="connsiteY3" fmla="*/ 5469 h 10000"/>
                  <a:gd name="connsiteX4" fmla="*/ 4081 w 10000"/>
                  <a:gd name="connsiteY4" fmla="*/ 9915 h 10000"/>
                  <a:gd name="connsiteX5" fmla="*/ 5284 w 10000"/>
                  <a:gd name="connsiteY5" fmla="*/ 8130 h 10000"/>
                  <a:gd name="connsiteX6" fmla="*/ 6122 w 10000"/>
                  <a:gd name="connsiteY6" fmla="*/ 4593 h 10000"/>
                  <a:gd name="connsiteX7" fmla="*/ 8469 w 10000"/>
                  <a:gd name="connsiteY7" fmla="*/ 1054 h 10000"/>
                  <a:gd name="connsiteX8" fmla="*/ 10000 w 10000"/>
                  <a:gd name="connsiteY8" fmla="*/ 3622 h 10000"/>
                  <a:gd name="connsiteX0" fmla="*/ 0 w 10000"/>
                  <a:gd name="connsiteY0" fmla="*/ 6377 h 10018"/>
                  <a:gd name="connsiteX1" fmla="*/ 837 w 10000"/>
                  <a:gd name="connsiteY1" fmla="*/ 1931 h 10018"/>
                  <a:gd name="connsiteX2" fmla="*/ 1854 w 10000"/>
                  <a:gd name="connsiteY2" fmla="*/ 147 h 10018"/>
                  <a:gd name="connsiteX3" fmla="*/ 2970 w 10000"/>
                  <a:gd name="connsiteY3" fmla="*/ 5469 h 10018"/>
                  <a:gd name="connsiteX4" fmla="*/ 4081 w 10000"/>
                  <a:gd name="connsiteY4" fmla="*/ 9915 h 10018"/>
                  <a:gd name="connsiteX5" fmla="*/ 5284 w 10000"/>
                  <a:gd name="connsiteY5" fmla="*/ 8130 h 10018"/>
                  <a:gd name="connsiteX6" fmla="*/ 6946 w 10000"/>
                  <a:gd name="connsiteY6" fmla="*/ 2714 h 10018"/>
                  <a:gd name="connsiteX7" fmla="*/ 8469 w 10000"/>
                  <a:gd name="connsiteY7" fmla="*/ 1054 h 10018"/>
                  <a:gd name="connsiteX8" fmla="*/ 10000 w 10000"/>
                  <a:gd name="connsiteY8" fmla="*/ 3622 h 10018"/>
                  <a:gd name="connsiteX0" fmla="*/ 0 w 10000"/>
                  <a:gd name="connsiteY0" fmla="*/ 6377 h 10020"/>
                  <a:gd name="connsiteX1" fmla="*/ 837 w 10000"/>
                  <a:gd name="connsiteY1" fmla="*/ 1931 h 10020"/>
                  <a:gd name="connsiteX2" fmla="*/ 1854 w 10000"/>
                  <a:gd name="connsiteY2" fmla="*/ 147 h 10020"/>
                  <a:gd name="connsiteX3" fmla="*/ 2970 w 10000"/>
                  <a:gd name="connsiteY3" fmla="*/ 5469 h 10020"/>
                  <a:gd name="connsiteX4" fmla="*/ 4081 w 10000"/>
                  <a:gd name="connsiteY4" fmla="*/ 9915 h 10020"/>
                  <a:gd name="connsiteX5" fmla="*/ 5951 w 10000"/>
                  <a:gd name="connsiteY5" fmla="*/ 8130 h 10020"/>
                  <a:gd name="connsiteX6" fmla="*/ 6946 w 10000"/>
                  <a:gd name="connsiteY6" fmla="*/ 2714 h 10020"/>
                  <a:gd name="connsiteX7" fmla="*/ 8469 w 10000"/>
                  <a:gd name="connsiteY7" fmla="*/ 1054 h 10020"/>
                  <a:gd name="connsiteX8" fmla="*/ 10000 w 10000"/>
                  <a:gd name="connsiteY8" fmla="*/ 3622 h 10020"/>
                  <a:gd name="connsiteX0" fmla="*/ 0 w 10000"/>
                  <a:gd name="connsiteY0" fmla="*/ 6377 h 8265"/>
                  <a:gd name="connsiteX1" fmla="*/ 837 w 10000"/>
                  <a:gd name="connsiteY1" fmla="*/ 1931 h 8265"/>
                  <a:gd name="connsiteX2" fmla="*/ 1854 w 10000"/>
                  <a:gd name="connsiteY2" fmla="*/ 147 h 8265"/>
                  <a:gd name="connsiteX3" fmla="*/ 2970 w 10000"/>
                  <a:gd name="connsiteY3" fmla="*/ 5469 h 8265"/>
                  <a:gd name="connsiteX4" fmla="*/ 4552 w 10000"/>
                  <a:gd name="connsiteY4" fmla="*/ 6534 h 8265"/>
                  <a:gd name="connsiteX5" fmla="*/ 5951 w 10000"/>
                  <a:gd name="connsiteY5" fmla="*/ 8130 h 8265"/>
                  <a:gd name="connsiteX6" fmla="*/ 6946 w 10000"/>
                  <a:gd name="connsiteY6" fmla="*/ 2714 h 8265"/>
                  <a:gd name="connsiteX7" fmla="*/ 8469 w 10000"/>
                  <a:gd name="connsiteY7" fmla="*/ 1054 h 8265"/>
                  <a:gd name="connsiteX8" fmla="*/ 10000 w 10000"/>
                  <a:gd name="connsiteY8" fmla="*/ 3622 h 8265"/>
                  <a:gd name="connsiteX0" fmla="*/ 0 w 10000"/>
                  <a:gd name="connsiteY0" fmla="*/ 7575 h 9889"/>
                  <a:gd name="connsiteX1" fmla="*/ 837 w 10000"/>
                  <a:gd name="connsiteY1" fmla="*/ 2195 h 9889"/>
                  <a:gd name="connsiteX2" fmla="*/ 1854 w 10000"/>
                  <a:gd name="connsiteY2" fmla="*/ 37 h 9889"/>
                  <a:gd name="connsiteX3" fmla="*/ 3166 w 10000"/>
                  <a:gd name="connsiteY3" fmla="*/ 3749 h 9889"/>
                  <a:gd name="connsiteX4" fmla="*/ 4552 w 10000"/>
                  <a:gd name="connsiteY4" fmla="*/ 7765 h 9889"/>
                  <a:gd name="connsiteX5" fmla="*/ 5951 w 10000"/>
                  <a:gd name="connsiteY5" fmla="*/ 9696 h 9889"/>
                  <a:gd name="connsiteX6" fmla="*/ 6946 w 10000"/>
                  <a:gd name="connsiteY6" fmla="*/ 3143 h 9889"/>
                  <a:gd name="connsiteX7" fmla="*/ 8469 w 10000"/>
                  <a:gd name="connsiteY7" fmla="*/ 1134 h 9889"/>
                  <a:gd name="connsiteX8" fmla="*/ 10000 w 10000"/>
                  <a:gd name="connsiteY8" fmla="*/ 4241 h 9889"/>
                  <a:gd name="connsiteX0" fmla="*/ 0 w 10000"/>
                  <a:gd name="connsiteY0" fmla="*/ 7660 h 10182"/>
                  <a:gd name="connsiteX1" fmla="*/ 837 w 10000"/>
                  <a:gd name="connsiteY1" fmla="*/ 2220 h 10182"/>
                  <a:gd name="connsiteX2" fmla="*/ 1854 w 10000"/>
                  <a:gd name="connsiteY2" fmla="*/ 37 h 10182"/>
                  <a:gd name="connsiteX3" fmla="*/ 3166 w 10000"/>
                  <a:gd name="connsiteY3" fmla="*/ 3791 h 10182"/>
                  <a:gd name="connsiteX4" fmla="*/ 5023 w 10000"/>
                  <a:gd name="connsiteY4" fmla="*/ 8771 h 10182"/>
                  <a:gd name="connsiteX5" fmla="*/ 5951 w 10000"/>
                  <a:gd name="connsiteY5" fmla="*/ 9805 h 10182"/>
                  <a:gd name="connsiteX6" fmla="*/ 6946 w 10000"/>
                  <a:gd name="connsiteY6" fmla="*/ 3178 h 10182"/>
                  <a:gd name="connsiteX7" fmla="*/ 8469 w 10000"/>
                  <a:gd name="connsiteY7" fmla="*/ 1147 h 10182"/>
                  <a:gd name="connsiteX8" fmla="*/ 10000 w 10000"/>
                  <a:gd name="connsiteY8" fmla="*/ 4289 h 10182"/>
                  <a:gd name="connsiteX0" fmla="*/ 0 w 10000"/>
                  <a:gd name="connsiteY0" fmla="*/ 7660 h 10249"/>
                  <a:gd name="connsiteX1" fmla="*/ 837 w 10000"/>
                  <a:gd name="connsiteY1" fmla="*/ 2220 h 10249"/>
                  <a:gd name="connsiteX2" fmla="*/ 1854 w 10000"/>
                  <a:gd name="connsiteY2" fmla="*/ 37 h 10249"/>
                  <a:gd name="connsiteX3" fmla="*/ 3166 w 10000"/>
                  <a:gd name="connsiteY3" fmla="*/ 3791 h 10249"/>
                  <a:gd name="connsiteX4" fmla="*/ 5023 w 10000"/>
                  <a:gd name="connsiteY4" fmla="*/ 8771 h 10249"/>
                  <a:gd name="connsiteX5" fmla="*/ 5951 w 10000"/>
                  <a:gd name="connsiteY5" fmla="*/ 9805 h 10249"/>
                  <a:gd name="connsiteX6" fmla="*/ 7378 w 10000"/>
                  <a:gd name="connsiteY6" fmla="*/ 2259 h 10249"/>
                  <a:gd name="connsiteX7" fmla="*/ 8469 w 10000"/>
                  <a:gd name="connsiteY7" fmla="*/ 1147 h 10249"/>
                  <a:gd name="connsiteX8" fmla="*/ 10000 w 10000"/>
                  <a:gd name="connsiteY8" fmla="*/ 4289 h 10249"/>
                  <a:gd name="connsiteX0" fmla="*/ 0 w 10000"/>
                  <a:gd name="connsiteY0" fmla="*/ 7660 h 10249"/>
                  <a:gd name="connsiteX1" fmla="*/ 837 w 10000"/>
                  <a:gd name="connsiteY1" fmla="*/ 2220 h 10249"/>
                  <a:gd name="connsiteX2" fmla="*/ 1854 w 10000"/>
                  <a:gd name="connsiteY2" fmla="*/ 37 h 10249"/>
                  <a:gd name="connsiteX3" fmla="*/ 3166 w 10000"/>
                  <a:gd name="connsiteY3" fmla="*/ 3791 h 10249"/>
                  <a:gd name="connsiteX4" fmla="*/ 5023 w 10000"/>
                  <a:gd name="connsiteY4" fmla="*/ 8771 h 10249"/>
                  <a:gd name="connsiteX5" fmla="*/ 5951 w 10000"/>
                  <a:gd name="connsiteY5" fmla="*/ 9805 h 10249"/>
                  <a:gd name="connsiteX6" fmla="*/ 7378 w 10000"/>
                  <a:gd name="connsiteY6" fmla="*/ 2259 h 10249"/>
                  <a:gd name="connsiteX7" fmla="*/ 8469 w 10000"/>
                  <a:gd name="connsiteY7" fmla="*/ 1147 h 10249"/>
                  <a:gd name="connsiteX8" fmla="*/ 10000 w 10000"/>
                  <a:gd name="connsiteY8" fmla="*/ 4289 h 10249"/>
                  <a:gd name="connsiteX0" fmla="*/ 0 w 10000"/>
                  <a:gd name="connsiteY0" fmla="*/ 7660 h 9885"/>
                  <a:gd name="connsiteX1" fmla="*/ 837 w 10000"/>
                  <a:gd name="connsiteY1" fmla="*/ 2220 h 9885"/>
                  <a:gd name="connsiteX2" fmla="*/ 1854 w 10000"/>
                  <a:gd name="connsiteY2" fmla="*/ 37 h 9885"/>
                  <a:gd name="connsiteX3" fmla="*/ 3166 w 10000"/>
                  <a:gd name="connsiteY3" fmla="*/ 3791 h 9885"/>
                  <a:gd name="connsiteX4" fmla="*/ 5023 w 10000"/>
                  <a:gd name="connsiteY4" fmla="*/ 8771 h 9885"/>
                  <a:gd name="connsiteX5" fmla="*/ 6029 w 10000"/>
                  <a:gd name="connsiteY5" fmla="*/ 9345 h 9885"/>
                  <a:gd name="connsiteX6" fmla="*/ 7378 w 10000"/>
                  <a:gd name="connsiteY6" fmla="*/ 2259 h 9885"/>
                  <a:gd name="connsiteX7" fmla="*/ 8469 w 10000"/>
                  <a:gd name="connsiteY7" fmla="*/ 1147 h 9885"/>
                  <a:gd name="connsiteX8" fmla="*/ 10000 w 10000"/>
                  <a:gd name="connsiteY8" fmla="*/ 4289 h 9885"/>
                  <a:gd name="connsiteX0" fmla="*/ 0 w 10000"/>
                  <a:gd name="connsiteY0" fmla="*/ 7749 h 9616"/>
                  <a:gd name="connsiteX1" fmla="*/ 837 w 10000"/>
                  <a:gd name="connsiteY1" fmla="*/ 2246 h 9616"/>
                  <a:gd name="connsiteX2" fmla="*/ 1854 w 10000"/>
                  <a:gd name="connsiteY2" fmla="*/ 37 h 9616"/>
                  <a:gd name="connsiteX3" fmla="*/ 3166 w 10000"/>
                  <a:gd name="connsiteY3" fmla="*/ 3835 h 9616"/>
                  <a:gd name="connsiteX4" fmla="*/ 4709 w 10000"/>
                  <a:gd name="connsiteY4" fmla="*/ 7013 h 9616"/>
                  <a:gd name="connsiteX5" fmla="*/ 6029 w 10000"/>
                  <a:gd name="connsiteY5" fmla="*/ 9454 h 9616"/>
                  <a:gd name="connsiteX6" fmla="*/ 7378 w 10000"/>
                  <a:gd name="connsiteY6" fmla="*/ 2285 h 9616"/>
                  <a:gd name="connsiteX7" fmla="*/ 8469 w 10000"/>
                  <a:gd name="connsiteY7" fmla="*/ 1160 h 9616"/>
                  <a:gd name="connsiteX8" fmla="*/ 10000 w 10000"/>
                  <a:gd name="connsiteY8" fmla="*/ 4339 h 9616"/>
                  <a:gd name="connsiteX0" fmla="*/ 0 w 10000"/>
                  <a:gd name="connsiteY0" fmla="*/ 8058 h 10068"/>
                  <a:gd name="connsiteX1" fmla="*/ 837 w 10000"/>
                  <a:gd name="connsiteY1" fmla="*/ 2336 h 10068"/>
                  <a:gd name="connsiteX2" fmla="*/ 1854 w 10000"/>
                  <a:gd name="connsiteY2" fmla="*/ 38 h 10068"/>
                  <a:gd name="connsiteX3" fmla="*/ 3166 w 10000"/>
                  <a:gd name="connsiteY3" fmla="*/ 3988 h 10068"/>
                  <a:gd name="connsiteX4" fmla="*/ 4709 w 10000"/>
                  <a:gd name="connsiteY4" fmla="*/ 7293 h 10068"/>
                  <a:gd name="connsiteX5" fmla="*/ 6029 w 10000"/>
                  <a:gd name="connsiteY5" fmla="*/ 9832 h 10068"/>
                  <a:gd name="connsiteX6" fmla="*/ 7378 w 10000"/>
                  <a:gd name="connsiteY6" fmla="*/ 2376 h 10068"/>
                  <a:gd name="connsiteX7" fmla="*/ 8469 w 10000"/>
                  <a:gd name="connsiteY7" fmla="*/ 1206 h 10068"/>
                  <a:gd name="connsiteX8" fmla="*/ 10000 w 10000"/>
                  <a:gd name="connsiteY8" fmla="*/ 4512 h 10068"/>
                  <a:gd name="connsiteX0" fmla="*/ 0 w 10000"/>
                  <a:gd name="connsiteY0" fmla="*/ 8354 h 10259"/>
                  <a:gd name="connsiteX1" fmla="*/ 837 w 10000"/>
                  <a:gd name="connsiteY1" fmla="*/ 2632 h 10259"/>
                  <a:gd name="connsiteX2" fmla="*/ 1854 w 10000"/>
                  <a:gd name="connsiteY2" fmla="*/ 334 h 10259"/>
                  <a:gd name="connsiteX3" fmla="*/ 3323 w 10000"/>
                  <a:gd name="connsiteY3" fmla="*/ 9603 h 10259"/>
                  <a:gd name="connsiteX4" fmla="*/ 4709 w 10000"/>
                  <a:gd name="connsiteY4" fmla="*/ 7589 h 10259"/>
                  <a:gd name="connsiteX5" fmla="*/ 6029 w 10000"/>
                  <a:gd name="connsiteY5" fmla="*/ 10128 h 10259"/>
                  <a:gd name="connsiteX6" fmla="*/ 7378 w 10000"/>
                  <a:gd name="connsiteY6" fmla="*/ 2672 h 10259"/>
                  <a:gd name="connsiteX7" fmla="*/ 8469 w 10000"/>
                  <a:gd name="connsiteY7" fmla="*/ 1502 h 10259"/>
                  <a:gd name="connsiteX8" fmla="*/ 10000 w 10000"/>
                  <a:gd name="connsiteY8" fmla="*/ 4808 h 10259"/>
                  <a:gd name="connsiteX0" fmla="*/ 0 w 10000"/>
                  <a:gd name="connsiteY0" fmla="*/ 7210 h 9115"/>
                  <a:gd name="connsiteX1" fmla="*/ 837 w 10000"/>
                  <a:gd name="connsiteY1" fmla="*/ 1488 h 9115"/>
                  <a:gd name="connsiteX2" fmla="*/ 2325 w 10000"/>
                  <a:gd name="connsiteY2" fmla="*/ 1608 h 9115"/>
                  <a:gd name="connsiteX3" fmla="*/ 3323 w 10000"/>
                  <a:gd name="connsiteY3" fmla="*/ 8459 h 9115"/>
                  <a:gd name="connsiteX4" fmla="*/ 4709 w 10000"/>
                  <a:gd name="connsiteY4" fmla="*/ 6445 h 9115"/>
                  <a:gd name="connsiteX5" fmla="*/ 6029 w 10000"/>
                  <a:gd name="connsiteY5" fmla="*/ 8984 h 9115"/>
                  <a:gd name="connsiteX6" fmla="*/ 7378 w 10000"/>
                  <a:gd name="connsiteY6" fmla="*/ 1528 h 9115"/>
                  <a:gd name="connsiteX7" fmla="*/ 8469 w 10000"/>
                  <a:gd name="connsiteY7" fmla="*/ 358 h 9115"/>
                  <a:gd name="connsiteX8" fmla="*/ 10000 w 10000"/>
                  <a:gd name="connsiteY8" fmla="*/ 3664 h 9115"/>
                  <a:gd name="connsiteX0" fmla="*/ 0 w 10000"/>
                  <a:gd name="connsiteY0" fmla="*/ 7910 h 10000"/>
                  <a:gd name="connsiteX1" fmla="*/ 1151 w 10000"/>
                  <a:gd name="connsiteY1" fmla="*/ 571 h 10000"/>
                  <a:gd name="connsiteX2" fmla="*/ 2325 w 10000"/>
                  <a:gd name="connsiteY2" fmla="*/ 1764 h 10000"/>
                  <a:gd name="connsiteX3" fmla="*/ 3323 w 10000"/>
                  <a:gd name="connsiteY3" fmla="*/ 9280 h 10000"/>
                  <a:gd name="connsiteX4" fmla="*/ 4709 w 10000"/>
                  <a:gd name="connsiteY4" fmla="*/ 7071 h 10000"/>
                  <a:gd name="connsiteX5" fmla="*/ 6029 w 10000"/>
                  <a:gd name="connsiteY5" fmla="*/ 9856 h 10000"/>
                  <a:gd name="connsiteX6" fmla="*/ 7378 w 10000"/>
                  <a:gd name="connsiteY6" fmla="*/ 1676 h 10000"/>
                  <a:gd name="connsiteX7" fmla="*/ 8469 w 10000"/>
                  <a:gd name="connsiteY7" fmla="*/ 393 h 10000"/>
                  <a:gd name="connsiteX8" fmla="*/ 10000 w 10000"/>
                  <a:gd name="connsiteY8" fmla="*/ 4020 h 10000"/>
                  <a:gd name="connsiteX0" fmla="*/ 0 w 10000"/>
                  <a:gd name="connsiteY0" fmla="*/ 8270 h 10360"/>
                  <a:gd name="connsiteX1" fmla="*/ 1151 w 10000"/>
                  <a:gd name="connsiteY1" fmla="*/ 931 h 10360"/>
                  <a:gd name="connsiteX2" fmla="*/ 2325 w 10000"/>
                  <a:gd name="connsiteY2" fmla="*/ 2124 h 10360"/>
                  <a:gd name="connsiteX3" fmla="*/ 3323 w 10000"/>
                  <a:gd name="connsiteY3" fmla="*/ 9640 h 10360"/>
                  <a:gd name="connsiteX4" fmla="*/ 4709 w 10000"/>
                  <a:gd name="connsiteY4" fmla="*/ 7431 h 10360"/>
                  <a:gd name="connsiteX5" fmla="*/ 6029 w 10000"/>
                  <a:gd name="connsiteY5" fmla="*/ 10216 h 10360"/>
                  <a:gd name="connsiteX6" fmla="*/ 7378 w 10000"/>
                  <a:gd name="connsiteY6" fmla="*/ 2036 h 10360"/>
                  <a:gd name="connsiteX7" fmla="*/ 8469 w 10000"/>
                  <a:gd name="connsiteY7" fmla="*/ 753 h 10360"/>
                  <a:gd name="connsiteX8" fmla="*/ 10000 w 10000"/>
                  <a:gd name="connsiteY8" fmla="*/ 4380 h 10360"/>
                  <a:gd name="connsiteX0" fmla="*/ 0 w 10000"/>
                  <a:gd name="connsiteY0" fmla="*/ 8270 h 10294"/>
                  <a:gd name="connsiteX1" fmla="*/ 1151 w 10000"/>
                  <a:gd name="connsiteY1" fmla="*/ 931 h 10294"/>
                  <a:gd name="connsiteX2" fmla="*/ 2325 w 10000"/>
                  <a:gd name="connsiteY2" fmla="*/ 2124 h 10294"/>
                  <a:gd name="connsiteX3" fmla="*/ 3323 w 10000"/>
                  <a:gd name="connsiteY3" fmla="*/ 9640 h 10294"/>
                  <a:gd name="connsiteX4" fmla="*/ 4670 w 10000"/>
                  <a:gd name="connsiteY4" fmla="*/ 6370 h 10294"/>
                  <a:gd name="connsiteX5" fmla="*/ 6029 w 10000"/>
                  <a:gd name="connsiteY5" fmla="*/ 10216 h 10294"/>
                  <a:gd name="connsiteX6" fmla="*/ 7378 w 10000"/>
                  <a:gd name="connsiteY6" fmla="*/ 2036 h 10294"/>
                  <a:gd name="connsiteX7" fmla="*/ 8469 w 10000"/>
                  <a:gd name="connsiteY7" fmla="*/ 753 h 10294"/>
                  <a:gd name="connsiteX8" fmla="*/ 10000 w 10000"/>
                  <a:gd name="connsiteY8" fmla="*/ 4380 h 10294"/>
                  <a:gd name="connsiteX0" fmla="*/ 0 w 10000"/>
                  <a:gd name="connsiteY0" fmla="*/ 8270 h 9729"/>
                  <a:gd name="connsiteX1" fmla="*/ 1151 w 10000"/>
                  <a:gd name="connsiteY1" fmla="*/ 931 h 9729"/>
                  <a:gd name="connsiteX2" fmla="*/ 2325 w 10000"/>
                  <a:gd name="connsiteY2" fmla="*/ 2124 h 9729"/>
                  <a:gd name="connsiteX3" fmla="*/ 3323 w 10000"/>
                  <a:gd name="connsiteY3" fmla="*/ 9640 h 9729"/>
                  <a:gd name="connsiteX4" fmla="*/ 4670 w 10000"/>
                  <a:gd name="connsiteY4" fmla="*/ 6370 h 9729"/>
                  <a:gd name="connsiteX5" fmla="*/ 6696 w 10000"/>
                  <a:gd name="connsiteY5" fmla="*/ 8094 h 9729"/>
                  <a:gd name="connsiteX6" fmla="*/ 7378 w 10000"/>
                  <a:gd name="connsiteY6" fmla="*/ 2036 h 9729"/>
                  <a:gd name="connsiteX7" fmla="*/ 8469 w 10000"/>
                  <a:gd name="connsiteY7" fmla="*/ 753 h 9729"/>
                  <a:gd name="connsiteX8" fmla="*/ 10000 w 10000"/>
                  <a:gd name="connsiteY8" fmla="*/ 4380 h 9729"/>
                  <a:gd name="connsiteX0" fmla="*/ 0 w 10000"/>
                  <a:gd name="connsiteY0" fmla="*/ 8501 h 10001"/>
                  <a:gd name="connsiteX1" fmla="*/ 1151 w 10000"/>
                  <a:gd name="connsiteY1" fmla="*/ 958 h 10001"/>
                  <a:gd name="connsiteX2" fmla="*/ 2325 w 10000"/>
                  <a:gd name="connsiteY2" fmla="*/ 2184 h 10001"/>
                  <a:gd name="connsiteX3" fmla="*/ 3323 w 10000"/>
                  <a:gd name="connsiteY3" fmla="*/ 9910 h 10001"/>
                  <a:gd name="connsiteX4" fmla="*/ 4670 w 10000"/>
                  <a:gd name="connsiteY4" fmla="*/ 6548 h 10001"/>
                  <a:gd name="connsiteX5" fmla="*/ 6696 w 10000"/>
                  <a:gd name="connsiteY5" fmla="*/ 8320 h 10001"/>
                  <a:gd name="connsiteX6" fmla="*/ 7692 w 10000"/>
                  <a:gd name="connsiteY6" fmla="*/ 1549 h 10001"/>
                  <a:gd name="connsiteX7" fmla="*/ 8469 w 10000"/>
                  <a:gd name="connsiteY7" fmla="*/ 775 h 10001"/>
                  <a:gd name="connsiteX8" fmla="*/ 10000 w 10000"/>
                  <a:gd name="connsiteY8" fmla="*/ 4503 h 10001"/>
                  <a:gd name="connsiteX0" fmla="*/ 0 w 10000"/>
                  <a:gd name="connsiteY0" fmla="*/ 8501 h 10001"/>
                  <a:gd name="connsiteX1" fmla="*/ 1151 w 10000"/>
                  <a:gd name="connsiteY1" fmla="*/ 958 h 10001"/>
                  <a:gd name="connsiteX2" fmla="*/ 2325 w 10000"/>
                  <a:gd name="connsiteY2" fmla="*/ 2184 h 10001"/>
                  <a:gd name="connsiteX3" fmla="*/ 3323 w 10000"/>
                  <a:gd name="connsiteY3" fmla="*/ 9910 h 10001"/>
                  <a:gd name="connsiteX4" fmla="*/ 4670 w 10000"/>
                  <a:gd name="connsiteY4" fmla="*/ 6548 h 10001"/>
                  <a:gd name="connsiteX5" fmla="*/ 6696 w 10000"/>
                  <a:gd name="connsiteY5" fmla="*/ 8320 h 10001"/>
                  <a:gd name="connsiteX6" fmla="*/ 7692 w 10000"/>
                  <a:gd name="connsiteY6" fmla="*/ 1549 h 10001"/>
                  <a:gd name="connsiteX7" fmla="*/ 8665 w 10000"/>
                  <a:gd name="connsiteY7" fmla="*/ 775 h 10001"/>
                  <a:gd name="connsiteX8" fmla="*/ 10000 w 10000"/>
                  <a:gd name="connsiteY8" fmla="*/ 4503 h 10001"/>
                  <a:gd name="connsiteX0" fmla="*/ 0 w 10000"/>
                  <a:gd name="connsiteY0" fmla="*/ 8622 h 10122"/>
                  <a:gd name="connsiteX1" fmla="*/ 1151 w 10000"/>
                  <a:gd name="connsiteY1" fmla="*/ 1079 h 10122"/>
                  <a:gd name="connsiteX2" fmla="*/ 2325 w 10000"/>
                  <a:gd name="connsiteY2" fmla="*/ 2305 h 10122"/>
                  <a:gd name="connsiteX3" fmla="*/ 3323 w 10000"/>
                  <a:gd name="connsiteY3" fmla="*/ 10031 h 10122"/>
                  <a:gd name="connsiteX4" fmla="*/ 4670 w 10000"/>
                  <a:gd name="connsiteY4" fmla="*/ 6669 h 10122"/>
                  <a:gd name="connsiteX5" fmla="*/ 6696 w 10000"/>
                  <a:gd name="connsiteY5" fmla="*/ 8441 h 10122"/>
                  <a:gd name="connsiteX6" fmla="*/ 7692 w 10000"/>
                  <a:gd name="connsiteY6" fmla="*/ 1670 h 10122"/>
                  <a:gd name="connsiteX7" fmla="*/ 8861 w 10000"/>
                  <a:gd name="connsiteY7" fmla="*/ 351 h 10122"/>
                  <a:gd name="connsiteX8" fmla="*/ 10000 w 10000"/>
                  <a:gd name="connsiteY8" fmla="*/ 4624 h 10122"/>
                  <a:gd name="connsiteX0" fmla="*/ 0 w 10000"/>
                  <a:gd name="connsiteY0" fmla="*/ 8502 h 10002"/>
                  <a:gd name="connsiteX1" fmla="*/ 1151 w 10000"/>
                  <a:gd name="connsiteY1" fmla="*/ 959 h 10002"/>
                  <a:gd name="connsiteX2" fmla="*/ 2325 w 10000"/>
                  <a:gd name="connsiteY2" fmla="*/ 2185 h 10002"/>
                  <a:gd name="connsiteX3" fmla="*/ 3323 w 10000"/>
                  <a:gd name="connsiteY3" fmla="*/ 9911 h 10002"/>
                  <a:gd name="connsiteX4" fmla="*/ 4670 w 10000"/>
                  <a:gd name="connsiteY4" fmla="*/ 6549 h 10002"/>
                  <a:gd name="connsiteX5" fmla="*/ 6696 w 10000"/>
                  <a:gd name="connsiteY5" fmla="*/ 8321 h 10002"/>
                  <a:gd name="connsiteX6" fmla="*/ 7692 w 10000"/>
                  <a:gd name="connsiteY6" fmla="*/ 1550 h 10002"/>
                  <a:gd name="connsiteX7" fmla="*/ 8861 w 10000"/>
                  <a:gd name="connsiteY7" fmla="*/ 231 h 10002"/>
                  <a:gd name="connsiteX8" fmla="*/ 10000 w 10000"/>
                  <a:gd name="connsiteY8" fmla="*/ 4504 h 10002"/>
                  <a:gd name="connsiteX0" fmla="*/ 0 w 10000"/>
                  <a:gd name="connsiteY0" fmla="*/ 8502 h 10002"/>
                  <a:gd name="connsiteX1" fmla="*/ 1151 w 10000"/>
                  <a:gd name="connsiteY1" fmla="*/ 959 h 10002"/>
                  <a:gd name="connsiteX2" fmla="*/ 2325 w 10000"/>
                  <a:gd name="connsiteY2" fmla="*/ 2185 h 10002"/>
                  <a:gd name="connsiteX3" fmla="*/ 3323 w 10000"/>
                  <a:gd name="connsiteY3" fmla="*/ 9911 h 10002"/>
                  <a:gd name="connsiteX4" fmla="*/ 4670 w 10000"/>
                  <a:gd name="connsiteY4" fmla="*/ 6549 h 10002"/>
                  <a:gd name="connsiteX5" fmla="*/ 6696 w 10000"/>
                  <a:gd name="connsiteY5" fmla="*/ 8321 h 10002"/>
                  <a:gd name="connsiteX6" fmla="*/ 7770 w 10000"/>
                  <a:gd name="connsiteY6" fmla="*/ 3186 h 10002"/>
                  <a:gd name="connsiteX7" fmla="*/ 8861 w 10000"/>
                  <a:gd name="connsiteY7" fmla="*/ 231 h 10002"/>
                  <a:gd name="connsiteX8" fmla="*/ 10000 w 10000"/>
                  <a:gd name="connsiteY8" fmla="*/ 4504 h 10002"/>
                  <a:gd name="connsiteX0" fmla="*/ 0 w 10000"/>
                  <a:gd name="connsiteY0" fmla="*/ 8502 h 10002"/>
                  <a:gd name="connsiteX1" fmla="*/ 1151 w 10000"/>
                  <a:gd name="connsiteY1" fmla="*/ 959 h 10002"/>
                  <a:gd name="connsiteX2" fmla="*/ 2325 w 10000"/>
                  <a:gd name="connsiteY2" fmla="*/ 2185 h 10002"/>
                  <a:gd name="connsiteX3" fmla="*/ 3323 w 10000"/>
                  <a:gd name="connsiteY3" fmla="*/ 9911 h 10002"/>
                  <a:gd name="connsiteX4" fmla="*/ 4670 w 10000"/>
                  <a:gd name="connsiteY4" fmla="*/ 6549 h 10002"/>
                  <a:gd name="connsiteX5" fmla="*/ 6696 w 10000"/>
                  <a:gd name="connsiteY5" fmla="*/ 8321 h 10002"/>
                  <a:gd name="connsiteX6" fmla="*/ 7770 w 10000"/>
                  <a:gd name="connsiteY6" fmla="*/ 3186 h 10002"/>
                  <a:gd name="connsiteX7" fmla="*/ 8861 w 10000"/>
                  <a:gd name="connsiteY7" fmla="*/ 231 h 10002"/>
                  <a:gd name="connsiteX8" fmla="*/ 10000 w 10000"/>
                  <a:gd name="connsiteY8" fmla="*/ 4504 h 10002"/>
                  <a:gd name="connsiteX0" fmla="*/ 0 w 10000"/>
                  <a:gd name="connsiteY0" fmla="*/ 8502 h 9919"/>
                  <a:gd name="connsiteX1" fmla="*/ 1151 w 10000"/>
                  <a:gd name="connsiteY1" fmla="*/ 959 h 9919"/>
                  <a:gd name="connsiteX2" fmla="*/ 2325 w 10000"/>
                  <a:gd name="connsiteY2" fmla="*/ 2185 h 9919"/>
                  <a:gd name="connsiteX3" fmla="*/ 3323 w 10000"/>
                  <a:gd name="connsiteY3" fmla="*/ 9911 h 9919"/>
                  <a:gd name="connsiteX4" fmla="*/ 5416 w 10000"/>
                  <a:gd name="connsiteY4" fmla="*/ 3822 h 9919"/>
                  <a:gd name="connsiteX5" fmla="*/ 6696 w 10000"/>
                  <a:gd name="connsiteY5" fmla="*/ 8321 h 9919"/>
                  <a:gd name="connsiteX6" fmla="*/ 7770 w 10000"/>
                  <a:gd name="connsiteY6" fmla="*/ 3186 h 9919"/>
                  <a:gd name="connsiteX7" fmla="*/ 8861 w 10000"/>
                  <a:gd name="connsiteY7" fmla="*/ 231 h 9919"/>
                  <a:gd name="connsiteX8" fmla="*/ 10000 w 10000"/>
                  <a:gd name="connsiteY8" fmla="*/ 4504 h 9919"/>
                  <a:gd name="connsiteX0" fmla="*/ 0 w 10000"/>
                  <a:gd name="connsiteY0" fmla="*/ 8338 h 9767"/>
                  <a:gd name="connsiteX1" fmla="*/ 1151 w 10000"/>
                  <a:gd name="connsiteY1" fmla="*/ 734 h 9767"/>
                  <a:gd name="connsiteX2" fmla="*/ 2325 w 10000"/>
                  <a:gd name="connsiteY2" fmla="*/ 1970 h 9767"/>
                  <a:gd name="connsiteX3" fmla="*/ 3912 w 10000"/>
                  <a:gd name="connsiteY3" fmla="*/ 9759 h 9767"/>
                  <a:gd name="connsiteX4" fmla="*/ 5416 w 10000"/>
                  <a:gd name="connsiteY4" fmla="*/ 3620 h 9767"/>
                  <a:gd name="connsiteX5" fmla="*/ 6696 w 10000"/>
                  <a:gd name="connsiteY5" fmla="*/ 8156 h 9767"/>
                  <a:gd name="connsiteX6" fmla="*/ 7770 w 10000"/>
                  <a:gd name="connsiteY6" fmla="*/ 2979 h 9767"/>
                  <a:gd name="connsiteX7" fmla="*/ 8861 w 10000"/>
                  <a:gd name="connsiteY7" fmla="*/ 0 h 9767"/>
                  <a:gd name="connsiteX8" fmla="*/ 10000 w 10000"/>
                  <a:gd name="connsiteY8" fmla="*/ 4308 h 9767"/>
                  <a:gd name="connsiteX0" fmla="*/ 0 w 8849"/>
                  <a:gd name="connsiteY0" fmla="*/ 752 h 10001"/>
                  <a:gd name="connsiteX1" fmla="*/ 1174 w 8849"/>
                  <a:gd name="connsiteY1" fmla="*/ 2017 h 10001"/>
                  <a:gd name="connsiteX2" fmla="*/ 2761 w 8849"/>
                  <a:gd name="connsiteY2" fmla="*/ 9992 h 10001"/>
                  <a:gd name="connsiteX3" fmla="*/ 4265 w 8849"/>
                  <a:gd name="connsiteY3" fmla="*/ 3706 h 10001"/>
                  <a:gd name="connsiteX4" fmla="*/ 5545 w 8849"/>
                  <a:gd name="connsiteY4" fmla="*/ 8351 h 10001"/>
                  <a:gd name="connsiteX5" fmla="*/ 6619 w 8849"/>
                  <a:gd name="connsiteY5" fmla="*/ 3050 h 10001"/>
                  <a:gd name="connsiteX6" fmla="*/ 7710 w 8849"/>
                  <a:gd name="connsiteY6" fmla="*/ 0 h 10001"/>
                  <a:gd name="connsiteX7" fmla="*/ 8849 w 8849"/>
                  <a:gd name="connsiteY7" fmla="*/ 4411 h 10001"/>
                  <a:gd name="connsiteX0" fmla="*/ 0 w 9791"/>
                  <a:gd name="connsiteY0" fmla="*/ 2081 h 10000"/>
                  <a:gd name="connsiteX1" fmla="*/ 1118 w 9791"/>
                  <a:gd name="connsiteY1" fmla="*/ 2017 h 10000"/>
                  <a:gd name="connsiteX2" fmla="*/ 2911 w 9791"/>
                  <a:gd name="connsiteY2" fmla="*/ 9991 h 10000"/>
                  <a:gd name="connsiteX3" fmla="*/ 4611 w 9791"/>
                  <a:gd name="connsiteY3" fmla="*/ 3706 h 10000"/>
                  <a:gd name="connsiteX4" fmla="*/ 6057 w 9791"/>
                  <a:gd name="connsiteY4" fmla="*/ 8350 h 10000"/>
                  <a:gd name="connsiteX5" fmla="*/ 7271 w 9791"/>
                  <a:gd name="connsiteY5" fmla="*/ 3050 h 10000"/>
                  <a:gd name="connsiteX6" fmla="*/ 8504 w 9791"/>
                  <a:gd name="connsiteY6" fmla="*/ 0 h 10000"/>
                  <a:gd name="connsiteX7" fmla="*/ 9791 w 9791"/>
                  <a:gd name="connsiteY7" fmla="*/ 4411 h 10000"/>
                  <a:gd name="connsiteX0" fmla="*/ 0 w 10000"/>
                  <a:gd name="connsiteY0" fmla="*/ 2081 h 9993"/>
                  <a:gd name="connsiteX1" fmla="*/ 1356 w 10000"/>
                  <a:gd name="connsiteY1" fmla="*/ 2903 h 9993"/>
                  <a:gd name="connsiteX2" fmla="*/ 2973 w 10000"/>
                  <a:gd name="connsiteY2" fmla="*/ 9991 h 9993"/>
                  <a:gd name="connsiteX3" fmla="*/ 4709 w 10000"/>
                  <a:gd name="connsiteY3" fmla="*/ 3706 h 9993"/>
                  <a:gd name="connsiteX4" fmla="*/ 6186 w 10000"/>
                  <a:gd name="connsiteY4" fmla="*/ 8350 h 9993"/>
                  <a:gd name="connsiteX5" fmla="*/ 7426 w 10000"/>
                  <a:gd name="connsiteY5" fmla="*/ 3050 h 9993"/>
                  <a:gd name="connsiteX6" fmla="*/ 8686 w 10000"/>
                  <a:gd name="connsiteY6" fmla="*/ 0 h 9993"/>
                  <a:gd name="connsiteX7" fmla="*/ 10000 w 10000"/>
                  <a:gd name="connsiteY7" fmla="*/ 4411 h 9993"/>
                  <a:gd name="connsiteX0" fmla="*/ 0 w 10558"/>
                  <a:gd name="connsiteY0" fmla="*/ 1200 h 10000"/>
                  <a:gd name="connsiteX1" fmla="*/ 1914 w 10558"/>
                  <a:gd name="connsiteY1" fmla="*/ 2905 h 10000"/>
                  <a:gd name="connsiteX2" fmla="*/ 3531 w 10558"/>
                  <a:gd name="connsiteY2" fmla="*/ 9998 h 10000"/>
                  <a:gd name="connsiteX3" fmla="*/ 5267 w 10558"/>
                  <a:gd name="connsiteY3" fmla="*/ 3709 h 10000"/>
                  <a:gd name="connsiteX4" fmla="*/ 6744 w 10558"/>
                  <a:gd name="connsiteY4" fmla="*/ 8356 h 10000"/>
                  <a:gd name="connsiteX5" fmla="*/ 7984 w 10558"/>
                  <a:gd name="connsiteY5" fmla="*/ 3052 h 10000"/>
                  <a:gd name="connsiteX6" fmla="*/ 9244 w 10558"/>
                  <a:gd name="connsiteY6" fmla="*/ 0 h 10000"/>
                  <a:gd name="connsiteX7" fmla="*/ 10558 w 10558"/>
                  <a:gd name="connsiteY7" fmla="*/ 4414 h 10000"/>
                  <a:gd name="connsiteX0" fmla="*/ 0 w 9244"/>
                  <a:gd name="connsiteY0" fmla="*/ 1200 h 10000"/>
                  <a:gd name="connsiteX1" fmla="*/ 1914 w 9244"/>
                  <a:gd name="connsiteY1" fmla="*/ 2905 h 10000"/>
                  <a:gd name="connsiteX2" fmla="*/ 3531 w 9244"/>
                  <a:gd name="connsiteY2" fmla="*/ 9998 h 10000"/>
                  <a:gd name="connsiteX3" fmla="*/ 5267 w 9244"/>
                  <a:gd name="connsiteY3" fmla="*/ 3709 h 10000"/>
                  <a:gd name="connsiteX4" fmla="*/ 6744 w 9244"/>
                  <a:gd name="connsiteY4" fmla="*/ 8356 h 10000"/>
                  <a:gd name="connsiteX5" fmla="*/ 7984 w 9244"/>
                  <a:gd name="connsiteY5" fmla="*/ 3052 h 10000"/>
                  <a:gd name="connsiteX6" fmla="*/ 9244 w 9244"/>
                  <a:gd name="connsiteY6" fmla="*/ 0 h 10000"/>
                  <a:gd name="connsiteX0" fmla="*/ 0 w 8637"/>
                  <a:gd name="connsiteY0" fmla="*/ 399 h 9199"/>
                  <a:gd name="connsiteX1" fmla="*/ 2071 w 8637"/>
                  <a:gd name="connsiteY1" fmla="*/ 2104 h 9199"/>
                  <a:gd name="connsiteX2" fmla="*/ 3820 w 8637"/>
                  <a:gd name="connsiteY2" fmla="*/ 9197 h 9199"/>
                  <a:gd name="connsiteX3" fmla="*/ 5698 w 8637"/>
                  <a:gd name="connsiteY3" fmla="*/ 2908 h 9199"/>
                  <a:gd name="connsiteX4" fmla="*/ 7296 w 8637"/>
                  <a:gd name="connsiteY4" fmla="*/ 7555 h 9199"/>
                  <a:gd name="connsiteX5" fmla="*/ 8637 w 8637"/>
                  <a:gd name="connsiteY5" fmla="*/ 2251 h 9199"/>
                  <a:gd name="connsiteX0" fmla="*/ 0 w 8447"/>
                  <a:gd name="connsiteY0" fmla="*/ 434 h 10000"/>
                  <a:gd name="connsiteX1" fmla="*/ 2398 w 8447"/>
                  <a:gd name="connsiteY1" fmla="*/ 2287 h 10000"/>
                  <a:gd name="connsiteX2" fmla="*/ 4423 w 8447"/>
                  <a:gd name="connsiteY2" fmla="*/ 9998 h 10000"/>
                  <a:gd name="connsiteX3" fmla="*/ 6597 w 8447"/>
                  <a:gd name="connsiteY3" fmla="*/ 3161 h 10000"/>
                  <a:gd name="connsiteX4" fmla="*/ 8447 w 8447"/>
                  <a:gd name="connsiteY4" fmla="*/ 8213 h 10000"/>
                  <a:gd name="connsiteX0" fmla="*/ 0 w 7161"/>
                  <a:gd name="connsiteY0" fmla="*/ 0 h 7713"/>
                  <a:gd name="connsiteX1" fmla="*/ 2397 w 7161"/>
                  <a:gd name="connsiteY1" fmla="*/ 7711 h 7713"/>
                  <a:gd name="connsiteX2" fmla="*/ 4971 w 7161"/>
                  <a:gd name="connsiteY2" fmla="*/ 874 h 7713"/>
                  <a:gd name="connsiteX3" fmla="*/ 7161 w 7161"/>
                  <a:gd name="connsiteY3" fmla="*/ 5926 h 7713"/>
                  <a:gd name="connsiteX0" fmla="*/ 0 w 6653"/>
                  <a:gd name="connsiteY0" fmla="*/ 8880 h 8883"/>
                  <a:gd name="connsiteX1" fmla="*/ 3595 w 6653"/>
                  <a:gd name="connsiteY1" fmla="*/ 16 h 8883"/>
                  <a:gd name="connsiteX2" fmla="*/ 6653 w 6653"/>
                  <a:gd name="connsiteY2" fmla="*/ 6566 h 8883"/>
                  <a:gd name="connsiteX0" fmla="*/ 0 w 4596"/>
                  <a:gd name="connsiteY0" fmla="*/ 18 h 7394"/>
                  <a:gd name="connsiteX1" fmla="*/ 4596 w 4596"/>
                  <a:gd name="connsiteY1" fmla="*/ 7392 h 7394"/>
                  <a:gd name="connsiteX0" fmla="*/ 0 w 4058"/>
                  <a:gd name="connsiteY0" fmla="*/ 63 h 2996"/>
                  <a:gd name="connsiteX1" fmla="*/ 4058 w 4058"/>
                  <a:gd name="connsiteY1" fmla="*/ 2986 h 2996"/>
                  <a:gd name="connsiteX0" fmla="*/ 0 w 9277"/>
                  <a:gd name="connsiteY0" fmla="*/ 153 h 15000"/>
                  <a:gd name="connsiteX1" fmla="*/ 9277 w 9277"/>
                  <a:gd name="connsiteY1" fmla="*/ 14975 h 15000"/>
                  <a:gd name="connsiteX0" fmla="*/ 0 w 23920"/>
                  <a:gd name="connsiteY0" fmla="*/ 46 h 24937"/>
                  <a:gd name="connsiteX1" fmla="*/ 23920 w 23920"/>
                  <a:gd name="connsiteY1" fmla="*/ 24930 h 24937"/>
                  <a:gd name="connsiteX0" fmla="*/ 0 w 23920"/>
                  <a:gd name="connsiteY0" fmla="*/ 0 h 24893"/>
                  <a:gd name="connsiteX1" fmla="*/ 23920 w 23920"/>
                  <a:gd name="connsiteY1" fmla="*/ 24884 h 24893"/>
                  <a:gd name="connsiteX0" fmla="*/ 0 w 10268"/>
                  <a:gd name="connsiteY0" fmla="*/ 0 h 5334"/>
                  <a:gd name="connsiteX1" fmla="*/ 10268 w 10268"/>
                  <a:gd name="connsiteY1" fmla="*/ 5217 h 5334"/>
                  <a:gd name="connsiteX0" fmla="*/ 0 w 16903"/>
                  <a:gd name="connsiteY0" fmla="*/ 1819 h 5449"/>
                  <a:gd name="connsiteX1" fmla="*/ 16903 w 16903"/>
                  <a:gd name="connsiteY1" fmla="*/ 0 h 5449"/>
                  <a:gd name="connsiteX0" fmla="*/ 0 w 10000"/>
                  <a:gd name="connsiteY0" fmla="*/ 8714 h 8714"/>
                  <a:gd name="connsiteX1" fmla="*/ 10000 w 10000"/>
                  <a:gd name="connsiteY1" fmla="*/ 5376 h 8714"/>
                  <a:gd name="connsiteX0" fmla="*/ 0 w 10000"/>
                  <a:gd name="connsiteY0" fmla="*/ 10000 h 10000"/>
                  <a:gd name="connsiteX1" fmla="*/ 10000 w 10000"/>
                  <a:gd name="connsiteY1" fmla="*/ 6170 h 10000"/>
                  <a:gd name="connsiteX0" fmla="*/ 0 w 7783"/>
                  <a:gd name="connsiteY0" fmla="*/ 20982 h 20982"/>
                  <a:gd name="connsiteX1" fmla="*/ 7783 w 7783"/>
                  <a:gd name="connsiteY1" fmla="*/ 0 h 20982"/>
                  <a:gd name="connsiteX0" fmla="*/ 0 w 11091"/>
                  <a:gd name="connsiteY0" fmla="*/ 6192 h 6192"/>
                  <a:gd name="connsiteX1" fmla="*/ 11091 w 11091"/>
                  <a:gd name="connsiteY1" fmla="*/ 656 h 6192"/>
                </a:gdLst>
                <a:ahLst/>
                <a:cxnLst>
                  <a:cxn ang="0">
                    <a:pos x="connsiteX0" y="connsiteY0"/>
                  </a:cxn>
                  <a:cxn ang="0">
                    <a:pos x="connsiteX1" y="connsiteY1"/>
                  </a:cxn>
                </a:cxnLst>
                <a:rect l="l" t="t" r="r" b="b"/>
                <a:pathLst>
                  <a:path w="11091" h="6192">
                    <a:moveTo>
                      <a:pt x="0" y="6192"/>
                    </a:moveTo>
                    <a:cubicBezTo>
                      <a:pt x="6333" y="-3911"/>
                      <a:pt x="5071" y="1631"/>
                      <a:pt x="11091" y="656"/>
                    </a:cubicBezTo>
                  </a:path>
                </a:pathLst>
              </a:custGeom>
              <a:noFill/>
              <a:ln w="127000">
                <a:solidFill>
                  <a:srgbClr val="0070C0">
                    <a:alpha val="70000"/>
                  </a:srgbClr>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srgbClr val="000000"/>
                  </a:solidFill>
                  <a:effectLst/>
                  <a:uLnTx/>
                  <a:uFillTx/>
                  <a:latin typeface="Calibri" pitchFamily="34" charset="0"/>
                  <a:ea typeface="ＭＳ Ｐゴシック"/>
                  <a:cs typeface="+mn-cs"/>
                </a:endParaRPr>
              </a:p>
            </p:txBody>
          </p:sp>
          <p:sp>
            <p:nvSpPr>
              <p:cNvPr id="38" name="Freeform 4">
                <a:extLst>
                  <a:ext uri="{FF2B5EF4-FFF2-40B4-BE49-F238E27FC236}">
                    <a16:creationId xmlns:a16="http://schemas.microsoft.com/office/drawing/2014/main" id="{87905148-92C0-6F4C-8CE6-D1DB97CDD034}"/>
                  </a:ext>
                </a:extLst>
              </p:cNvPr>
              <p:cNvSpPr>
                <a:spLocks/>
              </p:cNvSpPr>
              <p:nvPr/>
            </p:nvSpPr>
            <p:spPr bwMode="auto">
              <a:xfrm rot="461212">
                <a:off x="1546193" y="2721868"/>
                <a:ext cx="4440798" cy="338229"/>
              </a:xfrm>
              <a:custGeom>
                <a:avLst/>
                <a:gdLst>
                  <a:gd name="T0" fmla="*/ 0 w 2410"/>
                  <a:gd name="T1" fmla="*/ 2147483647 h 345"/>
                  <a:gd name="T2" fmla="*/ 2147483647 w 2410"/>
                  <a:gd name="T3" fmla="*/ 2147483647 h 345"/>
                  <a:gd name="T4" fmla="*/ 2147483647 w 2410"/>
                  <a:gd name="T5" fmla="*/ 2147483647 h 345"/>
                  <a:gd name="T6" fmla="*/ 2147483647 w 2410"/>
                  <a:gd name="T7" fmla="*/ 2147483647 h 345"/>
                  <a:gd name="T8" fmla="*/ 2147483647 w 2410"/>
                  <a:gd name="T9" fmla="*/ 2147483647 h 345"/>
                  <a:gd name="T10" fmla="*/ 2147483647 w 2410"/>
                  <a:gd name="T11" fmla="*/ 2147483647 h 345"/>
                  <a:gd name="T12" fmla="*/ 2147483647 w 2410"/>
                  <a:gd name="T13" fmla="*/ 2147483647 h 345"/>
                  <a:gd name="T14" fmla="*/ 2147483647 w 2410"/>
                  <a:gd name="T15" fmla="*/ 2147483647 h 345"/>
                  <a:gd name="T16" fmla="*/ 2147483647 w 2410"/>
                  <a:gd name="T17" fmla="*/ 2147483647 h 3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2689"/>
                  <a:gd name="connsiteY0" fmla="*/ 5904 h 9258"/>
                  <a:gd name="connsiteX1" fmla="*/ 1062 w 12689"/>
                  <a:gd name="connsiteY1" fmla="*/ 1788 h 9258"/>
                  <a:gd name="connsiteX2" fmla="*/ 2353 w 12689"/>
                  <a:gd name="connsiteY2" fmla="*/ 136 h 9258"/>
                  <a:gd name="connsiteX3" fmla="*/ 3768 w 12689"/>
                  <a:gd name="connsiteY3" fmla="*/ 5063 h 9258"/>
                  <a:gd name="connsiteX4" fmla="*/ 5178 w 12689"/>
                  <a:gd name="connsiteY4" fmla="*/ 9179 h 9258"/>
                  <a:gd name="connsiteX5" fmla="*/ 6705 w 12689"/>
                  <a:gd name="connsiteY5" fmla="*/ 7527 h 9258"/>
                  <a:gd name="connsiteX6" fmla="*/ 7768 w 12689"/>
                  <a:gd name="connsiteY6" fmla="*/ 4252 h 9258"/>
                  <a:gd name="connsiteX7" fmla="*/ 8705 w 12689"/>
                  <a:gd name="connsiteY7" fmla="*/ 3411 h 9258"/>
                  <a:gd name="connsiteX8" fmla="*/ 12689 w 12689"/>
                  <a:gd name="connsiteY8" fmla="*/ 3353 h 9258"/>
                  <a:gd name="connsiteX0" fmla="*/ 0 w 10000"/>
                  <a:gd name="connsiteY0" fmla="*/ 6377 h 10000"/>
                  <a:gd name="connsiteX1" fmla="*/ 837 w 10000"/>
                  <a:gd name="connsiteY1" fmla="*/ 1931 h 10000"/>
                  <a:gd name="connsiteX2" fmla="*/ 1854 w 10000"/>
                  <a:gd name="connsiteY2" fmla="*/ 147 h 10000"/>
                  <a:gd name="connsiteX3" fmla="*/ 2970 w 10000"/>
                  <a:gd name="connsiteY3" fmla="*/ 5469 h 10000"/>
                  <a:gd name="connsiteX4" fmla="*/ 4081 w 10000"/>
                  <a:gd name="connsiteY4" fmla="*/ 9915 h 10000"/>
                  <a:gd name="connsiteX5" fmla="*/ 5284 w 10000"/>
                  <a:gd name="connsiteY5" fmla="*/ 8130 h 10000"/>
                  <a:gd name="connsiteX6" fmla="*/ 6122 w 10000"/>
                  <a:gd name="connsiteY6" fmla="*/ 4593 h 10000"/>
                  <a:gd name="connsiteX7" fmla="*/ 8469 w 10000"/>
                  <a:gd name="connsiteY7" fmla="*/ 1054 h 10000"/>
                  <a:gd name="connsiteX8" fmla="*/ 10000 w 10000"/>
                  <a:gd name="connsiteY8" fmla="*/ 3622 h 10000"/>
                  <a:gd name="connsiteX0" fmla="*/ 0 w 10000"/>
                  <a:gd name="connsiteY0" fmla="*/ 6377 h 10018"/>
                  <a:gd name="connsiteX1" fmla="*/ 837 w 10000"/>
                  <a:gd name="connsiteY1" fmla="*/ 1931 h 10018"/>
                  <a:gd name="connsiteX2" fmla="*/ 1854 w 10000"/>
                  <a:gd name="connsiteY2" fmla="*/ 147 h 10018"/>
                  <a:gd name="connsiteX3" fmla="*/ 2970 w 10000"/>
                  <a:gd name="connsiteY3" fmla="*/ 5469 h 10018"/>
                  <a:gd name="connsiteX4" fmla="*/ 4081 w 10000"/>
                  <a:gd name="connsiteY4" fmla="*/ 9915 h 10018"/>
                  <a:gd name="connsiteX5" fmla="*/ 5284 w 10000"/>
                  <a:gd name="connsiteY5" fmla="*/ 8130 h 10018"/>
                  <a:gd name="connsiteX6" fmla="*/ 6946 w 10000"/>
                  <a:gd name="connsiteY6" fmla="*/ 2714 h 10018"/>
                  <a:gd name="connsiteX7" fmla="*/ 8469 w 10000"/>
                  <a:gd name="connsiteY7" fmla="*/ 1054 h 10018"/>
                  <a:gd name="connsiteX8" fmla="*/ 10000 w 10000"/>
                  <a:gd name="connsiteY8" fmla="*/ 3622 h 10018"/>
                  <a:gd name="connsiteX0" fmla="*/ 0 w 10000"/>
                  <a:gd name="connsiteY0" fmla="*/ 6377 h 10020"/>
                  <a:gd name="connsiteX1" fmla="*/ 837 w 10000"/>
                  <a:gd name="connsiteY1" fmla="*/ 1931 h 10020"/>
                  <a:gd name="connsiteX2" fmla="*/ 1854 w 10000"/>
                  <a:gd name="connsiteY2" fmla="*/ 147 h 10020"/>
                  <a:gd name="connsiteX3" fmla="*/ 2970 w 10000"/>
                  <a:gd name="connsiteY3" fmla="*/ 5469 h 10020"/>
                  <a:gd name="connsiteX4" fmla="*/ 4081 w 10000"/>
                  <a:gd name="connsiteY4" fmla="*/ 9915 h 10020"/>
                  <a:gd name="connsiteX5" fmla="*/ 5951 w 10000"/>
                  <a:gd name="connsiteY5" fmla="*/ 8130 h 10020"/>
                  <a:gd name="connsiteX6" fmla="*/ 6946 w 10000"/>
                  <a:gd name="connsiteY6" fmla="*/ 2714 h 10020"/>
                  <a:gd name="connsiteX7" fmla="*/ 8469 w 10000"/>
                  <a:gd name="connsiteY7" fmla="*/ 1054 h 10020"/>
                  <a:gd name="connsiteX8" fmla="*/ 10000 w 10000"/>
                  <a:gd name="connsiteY8" fmla="*/ 3622 h 10020"/>
                  <a:gd name="connsiteX0" fmla="*/ 0 w 10000"/>
                  <a:gd name="connsiteY0" fmla="*/ 6377 h 8265"/>
                  <a:gd name="connsiteX1" fmla="*/ 837 w 10000"/>
                  <a:gd name="connsiteY1" fmla="*/ 1931 h 8265"/>
                  <a:gd name="connsiteX2" fmla="*/ 1854 w 10000"/>
                  <a:gd name="connsiteY2" fmla="*/ 147 h 8265"/>
                  <a:gd name="connsiteX3" fmla="*/ 2970 w 10000"/>
                  <a:gd name="connsiteY3" fmla="*/ 5469 h 8265"/>
                  <a:gd name="connsiteX4" fmla="*/ 4552 w 10000"/>
                  <a:gd name="connsiteY4" fmla="*/ 6534 h 8265"/>
                  <a:gd name="connsiteX5" fmla="*/ 5951 w 10000"/>
                  <a:gd name="connsiteY5" fmla="*/ 8130 h 8265"/>
                  <a:gd name="connsiteX6" fmla="*/ 6946 w 10000"/>
                  <a:gd name="connsiteY6" fmla="*/ 2714 h 8265"/>
                  <a:gd name="connsiteX7" fmla="*/ 8469 w 10000"/>
                  <a:gd name="connsiteY7" fmla="*/ 1054 h 8265"/>
                  <a:gd name="connsiteX8" fmla="*/ 10000 w 10000"/>
                  <a:gd name="connsiteY8" fmla="*/ 3622 h 8265"/>
                  <a:gd name="connsiteX0" fmla="*/ 0 w 10000"/>
                  <a:gd name="connsiteY0" fmla="*/ 7575 h 9889"/>
                  <a:gd name="connsiteX1" fmla="*/ 837 w 10000"/>
                  <a:gd name="connsiteY1" fmla="*/ 2195 h 9889"/>
                  <a:gd name="connsiteX2" fmla="*/ 1854 w 10000"/>
                  <a:gd name="connsiteY2" fmla="*/ 37 h 9889"/>
                  <a:gd name="connsiteX3" fmla="*/ 3166 w 10000"/>
                  <a:gd name="connsiteY3" fmla="*/ 3749 h 9889"/>
                  <a:gd name="connsiteX4" fmla="*/ 4552 w 10000"/>
                  <a:gd name="connsiteY4" fmla="*/ 7765 h 9889"/>
                  <a:gd name="connsiteX5" fmla="*/ 5951 w 10000"/>
                  <a:gd name="connsiteY5" fmla="*/ 9696 h 9889"/>
                  <a:gd name="connsiteX6" fmla="*/ 6946 w 10000"/>
                  <a:gd name="connsiteY6" fmla="*/ 3143 h 9889"/>
                  <a:gd name="connsiteX7" fmla="*/ 8469 w 10000"/>
                  <a:gd name="connsiteY7" fmla="*/ 1134 h 9889"/>
                  <a:gd name="connsiteX8" fmla="*/ 10000 w 10000"/>
                  <a:gd name="connsiteY8" fmla="*/ 4241 h 9889"/>
                  <a:gd name="connsiteX0" fmla="*/ 0 w 10000"/>
                  <a:gd name="connsiteY0" fmla="*/ 7660 h 10182"/>
                  <a:gd name="connsiteX1" fmla="*/ 837 w 10000"/>
                  <a:gd name="connsiteY1" fmla="*/ 2220 h 10182"/>
                  <a:gd name="connsiteX2" fmla="*/ 1854 w 10000"/>
                  <a:gd name="connsiteY2" fmla="*/ 37 h 10182"/>
                  <a:gd name="connsiteX3" fmla="*/ 3166 w 10000"/>
                  <a:gd name="connsiteY3" fmla="*/ 3791 h 10182"/>
                  <a:gd name="connsiteX4" fmla="*/ 5023 w 10000"/>
                  <a:gd name="connsiteY4" fmla="*/ 8771 h 10182"/>
                  <a:gd name="connsiteX5" fmla="*/ 5951 w 10000"/>
                  <a:gd name="connsiteY5" fmla="*/ 9805 h 10182"/>
                  <a:gd name="connsiteX6" fmla="*/ 6946 w 10000"/>
                  <a:gd name="connsiteY6" fmla="*/ 3178 h 10182"/>
                  <a:gd name="connsiteX7" fmla="*/ 8469 w 10000"/>
                  <a:gd name="connsiteY7" fmla="*/ 1147 h 10182"/>
                  <a:gd name="connsiteX8" fmla="*/ 10000 w 10000"/>
                  <a:gd name="connsiteY8" fmla="*/ 4289 h 10182"/>
                  <a:gd name="connsiteX0" fmla="*/ 0 w 10000"/>
                  <a:gd name="connsiteY0" fmla="*/ 7660 h 10249"/>
                  <a:gd name="connsiteX1" fmla="*/ 837 w 10000"/>
                  <a:gd name="connsiteY1" fmla="*/ 2220 h 10249"/>
                  <a:gd name="connsiteX2" fmla="*/ 1854 w 10000"/>
                  <a:gd name="connsiteY2" fmla="*/ 37 h 10249"/>
                  <a:gd name="connsiteX3" fmla="*/ 3166 w 10000"/>
                  <a:gd name="connsiteY3" fmla="*/ 3791 h 10249"/>
                  <a:gd name="connsiteX4" fmla="*/ 5023 w 10000"/>
                  <a:gd name="connsiteY4" fmla="*/ 8771 h 10249"/>
                  <a:gd name="connsiteX5" fmla="*/ 5951 w 10000"/>
                  <a:gd name="connsiteY5" fmla="*/ 9805 h 10249"/>
                  <a:gd name="connsiteX6" fmla="*/ 7378 w 10000"/>
                  <a:gd name="connsiteY6" fmla="*/ 2259 h 10249"/>
                  <a:gd name="connsiteX7" fmla="*/ 8469 w 10000"/>
                  <a:gd name="connsiteY7" fmla="*/ 1147 h 10249"/>
                  <a:gd name="connsiteX8" fmla="*/ 10000 w 10000"/>
                  <a:gd name="connsiteY8" fmla="*/ 4289 h 10249"/>
                  <a:gd name="connsiteX0" fmla="*/ 0 w 10000"/>
                  <a:gd name="connsiteY0" fmla="*/ 7660 h 10249"/>
                  <a:gd name="connsiteX1" fmla="*/ 837 w 10000"/>
                  <a:gd name="connsiteY1" fmla="*/ 2220 h 10249"/>
                  <a:gd name="connsiteX2" fmla="*/ 1854 w 10000"/>
                  <a:gd name="connsiteY2" fmla="*/ 37 h 10249"/>
                  <a:gd name="connsiteX3" fmla="*/ 3166 w 10000"/>
                  <a:gd name="connsiteY3" fmla="*/ 3791 h 10249"/>
                  <a:gd name="connsiteX4" fmla="*/ 5023 w 10000"/>
                  <a:gd name="connsiteY4" fmla="*/ 8771 h 10249"/>
                  <a:gd name="connsiteX5" fmla="*/ 5951 w 10000"/>
                  <a:gd name="connsiteY5" fmla="*/ 9805 h 10249"/>
                  <a:gd name="connsiteX6" fmla="*/ 7378 w 10000"/>
                  <a:gd name="connsiteY6" fmla="*/ 2259 h 10249"/>
                  <a:gd name="connsiteX7" fmla="*/ 8469 w 10000"/>
                  <a:gd name="connsiteY7" fmla="*/ 1147 h 10249"/>
                  <a:gd name="connsiteX8" fmla="*/ 10000 w 10000"/>
                  <a:gd name="connsiteY8" fmla="*/ 4289 h 10249"/>
                  <a:gd name="connsiteX0" fmla="*/ 0 w 10000"/>
                  <a:gd name="connsiteY0" fmla="*/ 7660 h 9885"/>
                  <a:gd name="connsiteX1" fmla="*/ 837 w 10000"/>
                  <a:gd name="connsiteY1" fmla="*/ 2220 h 9885"/>
                  <a:gd name="connsiteX2" fmla="*/ 1854 w 10000"/>
                  <a:gd name="connsiteY2" fmla="*/ 37 h 9885"/>
                  <a:gd name="connsiteX3" fmla="*/ 3166 w 10000"/>
                  <a:gd name="connsiteY3" fmla="*/ 3791 h 9885"/>
                  <a:gd name="connsiteX4" fmla="*/ 5023 w 10000"/>
                  <a:gd name="connsiteY4" fmla="*/ 8771 h 9885"/>
                  <a:gd name="connsiteX5" fmla="*/ 6029 w 10000"/>
                  <a:gd name="connsiteY5" fmla="*/ 9345 h 9885"/>
                  <a:gd name="connsiteX6" fmla="*/ 7378 w 10000"/>
                  <a:gd name="connsiteY6" fmla="*/ 2259 h 9885"/>
                  <a:gd name="connsiteX7" fmla="*/ 8469 w 10000"/>
                  <a:gd name="connsiteY7" fmla="*/ 1147 h 9885"/>
                  <a:gd name="connsiteX8" fmla="*/ 10000 w 10000"/>
                  <a:gd name="connsiteY8" fmla="*/ 4289 h 9885"/>
                  <a:gd name="connsiteX0" fmla="*/ 0 w 10000"/>
                  <a:gd name="connsiteY0" fmla="*/ 7749 h 9616"/>
                  <a:gd name="connsiteX1" fmla="*/ 837 w 10000"/>
                  <a:gd name="connsiteY1" fmla="*/ 2246 h 9616"/>
                  <a:gd name="connsiteX2" fmla="*/ 1854 w 10000"/>
                  <a:gd name="connsiteY2" fmla="*/ 37 h 9616"/>
                  <a:gd name="connsiteX3" fmla="*/ 3166 w 10000"/>
                  <a:gd name="connsiteY3" fmla="*/ 3835 h 9616"/>
                  <a:gd name="connsiteX4" fmla="*/ 4709 w 10000"/>
                  <a:gd name="connsiteY4" fmla="*/ 7013 h 9616"/>
                  <a:gd name="connsiteX5" fmla="*/ 6029 w 10000"/>
                  <a:gd name="connsiteY5" fmla="*/ 9454 h 9616"/>
                  <a:gd name="connsiteX6" fmla="*/ 7378 w 10000"/>
                  <a:gd name="connsiteY6" fmla="*/ 2285 h 9616"/>
                  <a:gd name="connsiteX7" fmla="*/ 8469 w 10000"/>
                  <a:gd name="connsiteY7" fmla="*/ 1160 h 9616"/>
                  <a:gd name="connsiteX8" fmla="*/ 10000 w 10000"/>
                  <a:gd name="connsiteY8" fmla="*/ 4339 h 9616"/>
                  <a:gd name="connsiteX0" fmla="*/ 0 w 10000"/>
                  <a:gd name="connsiteY0" fmla="*/ 8058 h 10068"/>
                  <a:gd name="connsiteX1" fmla="*/ 837 w 10000"/>
                  <a:gd name="connsiteY1" fmla="*/ 2336 h 10068"/>
                  <a:gd name="connsiteX2" fmla="*/ 1854 w 10000"/>
                  <a:gd name="connsiteY2" fmla="*/ 38 h 10068"/>
                  <a:gd name="connsiteX3" fmla="*/ 3166 w 10000"/>
                  <a:gd name="connsiteY3" fmla="*/ 3988 h 10068"/>
                  <a:gd name="connsiteX4" fmla="*/ 4709 w 10000"/>
                  <a:gd name="connsiteY4" fmla="*/ 7293 h 10068"/>
                  <a:gd name="connsiteX5" fmla="*/ 6029 w 10000"/>
                  <a:gd name="connsiteY5" fmla="*/ 9832 h 10068"/>
                  <a:gd name="connsiteX6" fmla="*/ 7378 w 10000"/>
                  <a:gd name="connsiteY6" fmla="*/ 2376 h 10068"/>
                  <a:gd name="connsiteX7" fmla="*/ 8469 w 10000"/>
                  <a:gd name="connsiteY7" fmla="*/ 1206 h 10068"/>
                  <a:gd name="connsiteX8" fmla="*/ 10000 w 10000"/>
                  <a:gd name="connsiteY8" fmla="*/ 4512 h 10068"/>
                  <a:gd name="connsiteX0" fmla="*/ 0 w 10000"/>
                  <a:gd name="connsiteY0" fmla="*/ 8354 h 10259"/>
                  <a:gd name="connsiteX1" fmla="*/ 837 w 10000"/>
                  <a:gd name="connsiteY1" fmla="*/ 2632 h 10259"/>
                  <a:gd name="connsiteX2" fmla="*/ 1854 w 10000"/>
                  <a:gd name="connsiteY2" fmla="*/ 334 h 10259"/>
                  <a:gd name="connsiteX3" fmla="*/ 3323 w 10000"/>
                  <a:gd name="connsiteY3" fmla="*/ 9603 h 10259"/>
                  <a:gd name="connsiteX4" fmla="*/ 4709 w 10000"/>
                  <a:gd name="connsiteY4" fmla="*/ 7589 h 10259"/>
                  <a:gd name="connsiteX5" fmla="*/ 6029 w 10000"/>
                  <a:gd name="connsiteY5" fmla="*/ 10128 h 10259"/>
                  <a:gd name="connsiteX6" fmla="*/ 7378 w 10000"/>
                  <a:gd name="connsiteY6" fmla="*/ 2672 h 10259"/>
                  <a:gd name="connsiteX7" fmla="*/ 8469 w 10000"/>
                  <a:gd name="connsiteY7" fmla="*/ 1502 h 10259"/>
                  <a:gd name="connsiteX8" fmla="*/ 10000 w 10000"/>
                  <a:gd name="connsiteY8" fmla="*/ 4808 h 10259"/>
                  <a:gd name="connsiteX0" fmla="*/ 0 w 10000"/>
                  <a:gd name="connsiteY0" fmla="*/ 7210 h 9115"/>
                  <a:gd name="connsiteX1" fmla="*/ 837 w 10000"/>
                  <a:gd name="connsiteY1" fmla="*/ 1488 h 9115"/>
                  <a:gd name="connsiteX2" fmla="*/ 2325 w 10000"/>
                  <a:gd name="connsiteY2" fmla="*/ 1608 h 9115"/>
                  <a:gd name="connsiteX3" fmla="*/ 3323 w 10000"/>
                  <a:gd name="connsiteY3" fmla="*/ 8459 h 9115"/>
                  <a:gd name="connsiteX4" fmla="*/ 4709 w 10000"/>
                  <a:gd name="connsiteY4" fmla="*/ 6445 h 9115"/>
                  <a:gd name="connsiteX5" fmla="*/ 6029 w 10000"/>
                  <a:gd name="connsiteY5" fmla="*/ 8984 h 9115"/>
                  <a:gd name="connsiteX6" fmla="*/ 7378 w 10000"/>
                  <a:gd name="connsiteY6" fmla="*/ 1528 h 9115"/>
                  <a:gd name="connsiteX7" fmla="*/ 8469 w 10000"/>
                  <a:gd name="connsiteY7" fmla="*/ 358 h 9115"/>
                  <a:gd name="connsiteX8" fmla="*/ 10000 w 10000"/>
                  <a:gd name="connsiteY8" fmla="*/ 3664 h 9115"/>
                  <a:gd name="connsiteX0" fmla="*/ 0 w 10000"/>
                  <a:gd name="connsiteY0" fmla="*/ 7910 h 10000"/>
                  <a:gd name="connsiteX1" fmla="*/ 1151 w 10000"/>
                  <a:gd name="connsiteY1" fmla="*/ 571 h 10000"/>
                  <a:gd name="connsiteX2" fmla="*/ 2325 w 10000"/>
                  <a:gd name="connsiteY2" fmla="*/ 1764 h 10000"/>
                  <a:gd name="connsiteX3" fmla="*/ 3323 w 10000"/>
                  <a:gd name="connsiteY3" fmla="*/ 9280 h 10000"/>
                  <a:gd name="connsiteX4" fmla="*/ 4709 w 10000"/>
                  <a:gd name="connsiteY4" fmla="*/ 7071 h 10000"/>
                  <a:gd name="connsiteX5" fmla="*/ 6029 w 10000"/>
                  <a:gd name="connsiteY5" fmla="*/ 9856 h 10000"/>
                  <a:gd name="connsiteX6" fmla="*/ 7378 w 10000"/>
                  <a:gd name="connsiteY6" fmla="*/ 1676 h 10000"/>
                  <a:gd name="connsiteX7" fmla="*/ 8469 w 10000"/>
                  <a:gd name="connsiteY7" fmla="*/ 393 h 10000"/>
                  <a:gd name="connsiteX8" fmla="*/ 10000 w 10000"/>
                  <a:gd name="connsiteY8" fmla="*/ 4020 h 10000"/>
                  <a:gd name="connsiteX0" fmla="*/ 0 w 10000"/>
                  <a:gd name="connsiteY0" fmla="*/ 8270 h 10360"/>
                  <a:gd name="connsiteX1" fmla="*/ 1151 w 10000"/>
                  <a:gd name="connsiteY1" fmla="*/ 931 h 10360"/>
                  <a:gd name="connsiteX2" fmla="*/ 2325 w 10000"/>
                  <a:gd name="connsiteY2" fmla="*/ 2124 h 10360"/>
                  <a:gd name="connsiteX3" fmla="*/ 3323 w 10000"/>
                  <a:gd name="connsiteY3" fmla="*/ 9640 h 10360"/>
                  <a:gd name="connsiteX4" fmla="*/ 4709 w 10000"/>
                  <a:gd name="connsiteY4" fmla="*/ 7431 h 10360"/>
                  <a:gd name="connsiteX5" fmla="*/ 6029 w 10000"/>
                  <a:gd name="connsiteY5" fmla="*/ 10216 h 10360"/>
                  <a:gd name="connsiteX6" fmla="*/ 7378 w 10000"/>
                  <a:gd name="connsiteY6" fmla="*/ 2036 h 10360"/>
                  <a:gd name="connsiteX7" fmla="*/ 8469 w 10000"/>
                  <a:gd name="connsiteY7" fmla="*/ 753 h 10360"/>
                  <a:gd name="connsiteX8" fmla="*/ 10000 w 10000"/>
                  <a:gd name="connsiteY8" fmla="*/ 4380 h 10360"/>
                  <a:gd name="connsiteX0" fmla="*/ 0 w 10000"/>
                  <a:gd name="connsiteY0" fmla="*/ 8270 h 10294"/>
                  <a:gd name="connsiteX1" fmla="*/ 1151 w 10000"/>
                  <a:gd name="connsiteY1" fmla="*/ 931 h 10294"/>
                  <a:gd name="connsiteX2" fmla="*/ 2325 w 10000"/>
                  <a:gd name="connsiteY2" fmla="*/ 2124 h 10294"/>
                  <a:gd name="connsiteX3" fmla="*/ 3323 w 10000"/>
                  <a:gd name="connsiteY3" fmla="*/ 9640 h 10294"/>
                  <a:gd name="connsiteX4" fmla="*/ 4670 w 10000"/>
                  <a:gd name="connsiteY4" fmla="*/ 6370 h 10294"/>
                  <a:gd name="connsiteX5" fmla="*/ 6029 w 10000"/>
                  <a:gd name="connsiteY5" fmla="*/ 10216 h 10294"/>
                  <a:gd name="connsiteX6" fmla="*/ 7378 w 10000"/>
                  <a:gd name="connsiteY6" fmla="*/ 2036 h 10294"/>
                  <a:gd name="connsiteX7" fmla="*/ 8469 w 10000"/>
                  <a:gd name="connsiteY7" fmla="*/ 753 h 10294"/>
                  <a:gd name="connsiteX8" fmla="*/ 10000 w 10000"/>
                  <a:gd name="connsiteY8" fmla="*/ 4380 h 10294"/>
                  <a:gd name="connsiteX0" fmla="*/ 0 w 10000"/>
                  <a:gd name="connsiteY0" fmla="*/ 8270 h 9729"/>
                  <a:gd name="connsiteX1" fmla="*/ 1151 w 10000"/>
                  <a:gd name="connsiteY1" fmla="*/ 931 h 9729"/>
                  <a:gd name="connsiteX2" fmla="*/ 2325 w 10000"/>
                  <a:gd name="connsiteY2" fmla="*/ 2124 h 9729"/>
                  <a:gd name="connsiteX3" fmla="*/ 3323 w 10000"/>
                  <a:gd name="connsiteY3" fmla="*/ 9640 h 9729"/>
                  <a:gd name="connsiteX4" fmla="*/ 4670 w 10000"/>
                  <a:gd name="connsiteY4" fmla="*/ 6370 h 9729"/>
                  <a:gd name="connsiteX5" fmla="*/ 6696 w 10000"/>
                  <a:gd name="connsiteY5" fmla="*/ 8094 h 9729"/>
                  <a:gd name="connsiteX6" fmla="*/ 7378 w 10000"/>
                  <a:gd name="connsiteY6" fmla="*/ 2036 h 9729"/>
                  <a:gd name="connsiteX7" fmla="*/ 8469 w 10000"/>
                  <a:gd name="connsiteY7" fmla="*/ 753 h 9729"/>
                  <a:gd name="connsiteX8" fmla="*/ 10000 w 10000"/>
                  <a:gd name="connsiteY8" fmla="*/ 4380 h 9729"/>
                  <a:gd name="connsiteX0" fmla="*/ 0 w 10000"/>
                  <a:gd name="connsiteY0" fmla="*/ 8501 h 10001"/>
                  <a:gd name="connsiteX1" fmla="*/ 1151 w 10000"/>
                  <a:gd name="connsiteY1" fmla="*/ 958 h 10001"/>
                  <a:gd name="connsiteX2" fmla="*/ 2325 w 10000"/>
                  <a:gd name="connsiteY2" fmla="*/ 2184 h 10001"/>
                  <a:gd name="connsiteX3" fmla="*/ 3323 w 10000"/>
                  <a:gd name="connsiteY3" fmla="*/ 9910 h 10001"/>
                  <a:gd name="connsiteX4" fmla="*/ 4670 w 10000"/>
                  <a:gd name="connsiteY4" fmla="*/ 6548 h 10001"/>
                  <a:gd name="connsiteX5" fmla="*/ 6696 w 10000"/>
                  <a:gd name="connsiteY5" fmla="*/ 8320 h 10001"/>
                  <a:gd name="connsiteX6" fmla="*/ 7692 w 10000"/>
                  <a:gd name="connsiteY6" fmla="*/ 1549 h 10001"/>
                  <a:gd name="connsiteX7" fmla="*/ 8469 w 10000"/>
                  <a:gd name="connsiteY7" fmla="*/ 775 h 10001"/>
                  <a:gd name="connsiteX8" fmla="*/ 10000 w 10000"/>
                  <a:gd name="connsiteY8" fmla="*/ 4503 h 10001"/>
                  <a:gd name="connsiteX0" fmla="*/ 0 w 10000"/>
                  <a:gd name="connsiteY0" fmla="*/ 8501 h 10001"/>
                  <a:gd name="connsiteX1" fmla="*/ 1151 w 10000"/>
                  <a:gd name="connsiteY1" fmla="*/ 958 h 10001"/>
                  <a:gd name="connsiteX2" fmla="*/ 2325 w 10000"/>
                  <a:gd name="connsiteY2" fmla="*/ 2184 h 10001"/>
                  <a:gd name="connsiteX3" fmla="*/ 3323 w 10000"/>
                  <a:gd name="connsiteY3" fmla="*/ 9910 h 10001"/>
                  <a:gd name="connsiteX4" fmla="*/ 4670 w 10000"/>
                  <a:gd name="connsiteY4" fmla="*/ 6548 h 10001"/>
                  <a:gd name="connsiteX5" fmla="*/ 6696 w 10000"/>
                  <a:gd name="connsiteY5" fmla="*/ 8320 h 10001"/>
                  <a:gd name="connsiteX6" fmla="*/ 7692 w 10000"/>
                  <a:gd name="connsiteY6" fmla="*/ 1549 h 10001"/>
                  <a:gd name="connsiteX7" fmla="*/ 8665 w 10000"/>
                  <a:gd name="connsiteY7" fmla="*/ 775 h 10001"/>
                  <a:gd name="connsiteX8" fmla="*/ 10000 w 10000"/>
                  <a:gd name="connsiteY8" fmla="*/ 4503 h 10001"/>
                  <a:gd name="connsiteX0" fmla="*/ 0 w 10000"/>
                  <a:gd name="connsiteY0" fmla="*/ 8622 h 10122"/>
                  <a:gd name="connsiteX1" fmla="*/ 1151 w 10000"/>
                  <a:gd name="connsiteY1" fmla="*/ 1079 h 10122"/>
                  <a:gd name="connsiteX2" fmla="*/ 2325 w 10000"/>
                  <a:gd name="connsiteY2" fmla="*/ 2305 h 10122"/>
                  <a:gd name="connsiteX3" fmla="*/ 3323 w 10000"/>
                  <a:gd name="connsiteY3" fmla="*/ 10031 h 10122"/>
                  <a:gd name="connsiteX4" fmla="*/ 4670 w 10000"/>
                  <a:gd name="connsiteY4" fmla="*/ 6669 h 10122"/>
                  <a:gd name="connsiteX5" fmla="*/ 6696 w 10000"/>
                  <a:gd name="connsiteY5" fmla="*/ 8441 h 10122"/>
                  <a:gd name="connsiteX6" fmla="*/ 7692 w 10000"/>
                  <a:gd name="connsiteY6" fmla="*/ 1670 h 10122"/>
                  <a:gd name="connsiteX7" fmla="*/ 8861 w 10000"/>
                  <a:gd name="connsiteY7" fmla="*/ 351 h 10122"/>
                  <a:gd name="connsiteX8" fmla="*/ 10000 w 10000"/>
                  <a:gd name="connsiteY8" fmla="*/ 4624 h 10122"/>
                  <a:gd name="connsiteX0" fmla="*/ 0 w 10000"/>
                  <a:gd name="connsiteY0" fmla="*/ 8502 h 10002"/>
                  <a:gd name="connsiteX1" fmla="*/ 1151 w 10000"/>
                  <a:gd name="connsiteY1" fmla="*/ 959 h 10002"/>
                  <a:gd name="connsiteX2" fmla="*/ 2325 w 10000"/>
                  <a:gd name="connsiteY2" fmla="*/ 2185 h 10002"/>
                  <a:gd name="connsiteX3" fmla="*/ 3323 w 10000"/>
                  <a:gd name="connsiteY3" fmla="*/ 9911 h 10002"/>
                  <a:gd name="connsiteX4" fmla="*/ 4670 w 10000"/>
                  <a:gd name="connsiteY4" fmla="*/ 6549 h 10002"/>
                  <a:gd name="connsiteX5" fmla="*/ 6696 w 10000"/>
                  <a:gd name="connsiteY5" fmla="*/ 8321 h 10002"/>
                  <a:gd name="connsiteX6" fmla="*/ 7692 w 10000"/>
                  <a:gd name="connsiteY6" fmla="*/ 1550 h 10002"/>
                  <a:gd name="connsiteX7" fmla="*/ 8861 w 10000"/>
                  <a:gd name="connsiteY7" fmla="*/ 231 h 10002"/>
                  <a:gd name="connsiteX8" fmla="*/ 10000 w 10000"/>
                  <a:gd name="connsiteY8" fmla="*/ 4504 h 10002"/>
                  <a:gd name="connsiteX0" fmla="*/ 0 w 10000"/>
                  <a:gd name="connsiteY0" fmla="*/ 8502 h 10002"/>
                  <a:gd name="connsiteX1" fmla="*/ 1151 w 10000"/>
                  <a:gd name="connsiteY1" fmla="*/ 959 h 10002"/>
                  <a:gd name="connsiteX2" fmla="*/ 2325 w 10000"/>
                  <a:gd name="connsiteY2" fmla="*/ 2185 h 10002"/>
                  <a:gd name="connsiteX3" fmla="*/ 3323 w 10000"/>
                  <a:gd name="connsiteY3" fmla="*/ 9911 h 10002"/>
                  <a:gd name="connsiteX4" fmla="*/ 4670 w 10000"/>
                  <a:gd name="connsiteY4" fmla="*/ 6549 h 10002"/>
                  <a:gd name="connsiteX5" fmla="*/ 6696 w 10000"/>
                  <a:gd name="connsiteY5" fmla="*/ 8321 h 10002"/>
                  <a:gd name="connsiteX6" fmla="*/ 7770 w 10000"/>
                  <a:gd name="connsiteY6" fmla="*/ 3186 h 10002"/>
                  <a:gd name="connsiteX7" fmla="*/ 8861 w 10000"/>
                  <a:gd name="connsiteY7" fmla="*/ 231 h 10002"/>
                  <a:gd name="connsiteX8" fmla="*/ 10000 w 10000"/>
                  <a:gd name="connsiteY8" fmla="*/ 4504 h 10002"/>
                  <a:gd name="connsiteX0" fmla="*/ 0 w 10000"/>
                  <a:gd name="connsiteY0" fmla="*/ 8502 h 10002"/>
                  <a:gd name="connsiteX1" fmla="*/ 1151 w 10000"/>
                  <a:gd name="connsiteY1" fmla="*/ 959 h 10002"/>
                  <a:gd name="connsiteX2" fmla="*/ 2325 w 10000"/>
                  <a:gd name="connsiteY2" fmla="*/ 2185 h 10002"/>
                  <a:gd name="connsiteX3" fmla="*/ 3323 w 10000"/>
                  <a:gd name="connsiteY3" fmla="*/ 9911 h 10002"/>
                  <a:gd name="connsiteX4" fmla="*/ 4670 w 10000"/>
                  <a:gd name="connsiteY4" fmla="*/ 6549 h 10002"/>
                  <a:gd name="connsiteX5" fmla="*/ 6696 w 10000"/>
                  <a:gd name="connsiteY5" fmla="*/ 8321 h 10002"/>
                  <a:gd name="connsiteX6" fmla="*/ 7770 w 10000"/>
                  <a:gd name="connsiteY6" fmla="*/ 3186 h 10002"/>
                  <a:gd name="connsiteX7" fmla="*/ 8861 w 10000"/>
                  <a:gd name="connsiteY7" fmla="*/ 231 h 10002"/>
                  <a:gd name="connsiteX8" fmla="*/ 10000 w 10000"/>
                  <a:gd name="connsiteY8" fmla="*/ 4504 h 10002"/>
                  <a:gd name="connsiteX0" fmla="*/ 0 w 10000"/>
                  <a:gd name="connsiteY0" fmla="*/ 8502 h 9919"/>
                  <a:gd name="connsiteX1" fmla="*/ 1151 w 10000"/>
                  <a:gd name="connsiteY1" fmla="*/ 959 h 9919"/>
                  <a:gd name="connsiteX2" fmla="*/ 2325 w 10000"/>
                  <a:gd name="connsiteY2" fmla="*/ 2185 h 9919"/>
                  <a:gd name="connsiteX3" fmla="*/ 3323 w 10000"/>
                  <a:gd name="connsiteY3" fmla="*/ 9911 h 9919"/>
                  <a:gd name="connsiteX4" fmla="*/ 5416 w 10000"/>
                  <a:gd name="connsiteY4" fmla="*/ 3822 h 9919"/>
                  <a:gd name="connsiteX5" fmla="*/ 6696 w 10000"/>
                  <a:gd name="connsiteY5" fmla="*/ 8321 h 9919"/>
                  <a:gd name="connsiteX6" fmla="*/ 7770 w 10000"/>
                  <a:gd name="connsiteY6" fmla="*/ 3186 h 9919"/>
                  <a:gd name="connsiteX7" fmla="*/ 8861 w 10000"/>
                  <a:gd name="connsiteY7" fmla="*/ 231 h 9919"/>
                  <a:gd name="connsiteX8" fmla="*/ 10000 w 10000"/>
                  <a:gd name="connsiteY8" fmla="*/ 4504 h 9919"/>
                  <a:gd name="connsiteX0" fmla="*/ 0 w 10000"/>
                  <a:gd name="connsiteY0" fmla="*/ 8338 h 9767"/>
                  <a:gd name="connsiteX1" fmla="*/ 1151 w 10000"/>
                  <a:gd name="connsiteY1" fmla="*/ 734 h 9767"/>
                  <a:gd name="connsiteX2" fmla="*/ 2325 w 10000"/>
                  <a:gd name="connsiteY2" fmla="*/ 1970 h 9767"/>
                  <a:gd name="connsiteX3" fmla="*/ 3912 w 10000"/>
                  <a:gd name="connsiteY3" fmla="*/ 9759 h 9767"/>
                  <a:gd name="connsiteX4" fmla="*/ 5416 w 10000"/>
                  <a:gd name="connsiteY4" fmla="*/ 3620 h 9767"/>
                  <a:gd name="connsiteX5" fmla="*/ 6696 w 10000"/>
                  <a:gd name="connsiteY5" fmla="*/ 8156 h 9767"/>
                  <a:gd name="connsiteX6" fmla="*/ 7770 w 10000"/>
                  <a:gd name="connsiteY6" fmla="*/ 2979 h 9767"/>
                  <a:gd name="connsiteX7" fmla="*/ 8861 w 10000"/>
                  <a:gd name="connsiteY7" fmla="*/ 0 h 9767"/>
                  <a:gd name="connsiteX8" fmla="*/ 10000 w 10000"/>
                  <a:gd name="connsiteY8" fmla="*/ 4308 h 9767"/>
                  <a:gd name="connsiteX0" fmla="*/ 0 w 8849"/>
                  <a:gd name="connsiteY0" fmla="*/ 752 h 10001"/>
                  <a:gd name="connsiteX1" fmla="*/ 1174 w 8849"/>
                  <a:gd name="connsiteY1" fmla="*/ 2017 h 10001"/>
                  <a:gd name="connsiteX2" fmla="*/ 2761 w 8849"/>
                  <a:gd name="connsiteY2" fmla="*/ 9992 h 10001"/>
                  <a:gd name="connsiteX3" fmla="*/ 4265 w 8849"/>
                  <a:gd name="connsiteY3" fmla="*/ 3706 h 10001"/>
                  <a:gd name="connsiteX4" fmla="*/ 5545 w 8849"/>
                  <a:gd name="connsiteY4" fmla="*/ 8351 h 10001"/>
                  <a:gd name="connsiteX5" fmla="*/ 6619 w 8849"/>
                  <a:gd name="connsiteY5" fmla="*/ 3050 h 10001"/>
                  <a:gd name="connsiteX6" fmla="*/ 7710 w 8849"/>
                  <a:gd name="connsiteY6" fmla="*/ 0 h 10001"/>
                  <a:gd name="connsiteX7" fmla="*/ 8849 w 8849"/>
                  <a:gd name="connsiteY7" fmla="*/ 4411 h 10001"/>
                  <a:gd name="connsiteX0" fmla="*/ 0 w 9791"/>
                  <a:gd name="connsiteY0" fmla="*/ 2081 h 10000"/>
                  <a:gd name="connsiteX1" fmla="*/ 1118 w 9791"/>
                  <a:gd name="connsiteY1" fmla="*/ 2017 h 10000"/>
                  <a:gd name="connsiteX2" fmla="*/ 2911 w 9791"/>
                  <a:gd name="connsiteY2" fmla="*/ 9991 h 10000"/>
                  <a:gd name="connsiteX3" fmla="*/ 4611 w 9791"/>
                  <a:gd name="connsiteY3" fmla="*/ 3706 h 10000"/>
                  <a:gd name="connsiteX4" fmla="*/ 6057 w 9791"/>
                  <a:gd name="connsiteY4" fmla="*/ 8350 h 10000"/>
                  <a:gd name="connsiteX5" fmla="*/ 7271 w 9791"/>
                  <a:gd name="connsiteY5" fmla="*/ 3050 h 10000"/>
                  <a:gd name="connsiteX6" fmla="*/ 8504 w 9791"/>
                  <a:gd name="connsiteY6" fmla="*/ 0 h 10000"/>
                  <a:gd name="connsiteX7" fmla="*/ 9791 w 9791"/>
                  <a:gd name="connsiteY7" fmla="*/ 4411 h 10000"/>
                  <a:gd name="connsiteX0" fmla="*/ 0 w 10000"/>
                  <a:gd name="connsiteY0" fmla="*/ 2081 h 9993"/>
                  <a:gd name="connsiteX1" fmla="*/ 1356 w 10000"/>
                  <a:gd name="connsiteY1" fmla="*/ 2903 h 9993"/>
                  <a:gd name="connsiteX2" fmla="*/ 2973 w 10000"/>
                  <a:gd name="connsiteY2" fmla="*/ 9991 h 9993"/>
                  <a:gd name="connsiteX3" fmla="*/ 4709 w 10000"/>
                  <a:gd name="connsiteY3" fmla="*/ 3706 h 9993"/>
                  <a:gd name="connsiteX4" fmla="*/ 6186 w 10000"/>
                  <a:gd name="connsiteY4" fmla="*/ 8350 h 9993"/>
                  <a:gd name="connsiteX5" fmla="*/ 7426 w 10000"/>
                  <a:gd name="connsiteY5" fmla="*/ 3050 h 9993"/>
                  <a:gd name="connsiteX6" fmla="*/ 8686 w 10000"/>
                  <a:gd name="connsiteY6" fmla="*/ 0 h 9993"/>
                  <a:gd name="connsiteX7" fmla="*/ 10000 w 10000"/>
                  <a:gd name="connsiteY7" fmla="*/ 4411 h 9993"/>
                  <a:gd name="connsiteX0" fmla="*/ 0 w 10558"/>
                  <a:gd name="connsiteY0" fmla="*/ 1200 h 10000"/>
                  <a:gd name="connsiteX1" fmla="*/ 1914 w 10558"/>
                  <a:gd name="connsiteY1" fmla="*/ 2905 h 10000"/>
                  <a:gd name="connsiteX2" fmla="*/ 3531 w 10558"/>
                  <a:gd name="connsiteY2" fmla="*/ 9998 h 10000"/>
                  <a:gd name="connsiteX3" fmla="*/ 5267 w 10558"/>
                  <a:gd name="connsiteY3" fmla="*/ 3709 h 10000"/>
                  <a:gd name="connsiteX4" fmla="*/ 6744 w 10558"/>
                  <a:gd name="connsiteY4" fmla="*/ 8356 h 10000"/>
                  <a:gd name="connsiteX5" fmla="*/ 7984 w 10558"/>
                  <a:gd name="connsiteY5" fmla="*/ 3052 h 10000"/>
                  <a:gd name="connsiteX6" fmla="*/ 9244 w 10558"/>
                  <a:gd name="connsiteY6" fmla="*/ 0 h 10000"/>
                  <a:gd name="connsiteX7" fmla="*/ 10558 w 10558"/>
                  <a:gd name="connsiteY7" fmla="*/ 441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8" h="10000">
                    <a:moveTo>
                      <a:pt x="0" y="1200"/>
                    </a:moveTo>
                    <a:cubicBezTo>
                      <a:pt x="447" y="112"/>
                      <a:pt x="1325" y="1439"/>
                      <a:pt x="1914" y="2905"/>
                    </a:cubicBezTo>
                    <a:cubicBezTo>
                      <a:pt x="2503" y="4371"/>
                      <a:pt x="2972" y="9864"/>
                      <a:pt x="3531" y="9998"/>
                    </a:cubicBezTo>
                    <a:cubicBezTo>
                      <a:pt x="4090" y="10132"/>
                      <a:pt x="4731" y="3983"/>
                      <a:pt x="5267" y="3709"/>
                    </a:cubicBezTo>
                    <a:cubicBezTo>
                      <a:pt x="5803" y="3435"/>
                      <a:pt x="6292" y="8465"/>
                      <a:pt x="6744" y="8356"/>
                    </a:cubicBezTo>
                    <a:cubicBezTo>
                      <a:pt x="7197" y="8246"/>
                      <a:pt x="7657" y="5571"/>
                      <a:pt x="7984" y="3052"/>
                    </a:cubicBezTo>
                    <a:cubicBezTo>
                      <a:pt x="8311" y="532"/>
                      <a:pt x="8904" y="235"/>
                      <a:pt x="9244" y="0"/>
                    </a:cubicBezTo>
                    <a:cubicBezTo>
                      <a:pt x="9584" y="894"/>
                      <a:pt x="10139" y="1503"/>
                      <a:pt x="10558" y="4414"/>
                    </a:cubicBezTo>
                  </a:path>
                </a:pathLst>
              </a:custGeom>
              <a:noFill/>
              <a:ln w="127000">
                <a:solidFill>
                  <a:srgbClr val="0070C0">
                    <a:alpha val="70000"/>
                  </a:srgbClr>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srgbClr val="000000"/>
                  </a:solidFill>
                  <a:effectLst/>
                  <a:uLnTx/>
                  <a:uFillTx/>
                  <a:latin typeface="Calibri" pitchFamily="34" charset="0"/>
                  <a:ea typeface="ＭＳ Ｐゴシック"/>
                  <a:cs typeface="+mn-cs"/>
                </a:endParaRPr>
              </a:p>
            </p:txBody>
          </p:sp>
        </p:grpSp>
        <p:sp>
          <p:nvSpPr>
            <p:cNvPr id="30" name="Text Box 18">
              <a:extLst>
                <a:ext uri="{FF2B5EF4-FFF2-40B4-BE49-F238E27FC236}">
                  <a16:creationId xmlns:a16="http://schemas.microsoft.com/office/drawing/2014/main" id="{B61432AF-CFA1-FA4E-ADB6-D3E20956262C}"/>
                </a:ext>
              </a:extLst>
            </p:cNvPr>
            <p:cNvSpPr txBox="1">
              <a:spLocks noChangeArrowheads="1"/>
            </p:cNvSpPr>
            <p:nvPr/>
          </p:nvSpPr>
          <p:spPr bwMode="auto">
            <a:xfrm rot="2183478">
              <a:off x="1043922" y="1931886"/>
              <a:ext cx="1085074" cy="288147"/>
            </a:xfrm>
            <a:prstGeom prst="rect">
              <a:avLst/>
            </a:prstGeom>
            <a:solidFill>
              <a:schemeClr val="bg1">
                <a:alpha val="60000"/>
              </a:schemeClr>
            </a:solidFill>
            <a:ln>
              <a:noFill/>
            </a:ln>
            <a:effectLst/>
          </p:spPr>
          <p:txBody>
            <a:bodyPr wrap="square" lIns="36000" tIns="36000" rIns="36000" bIns="36000" anchor="ctr" anchorCtr="0">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4376"/>
                  </a:solidFill>
                  <a:effectLst/>
                  <a:uLnTx/>
                  <a:uFillTx/>
                  <a:latin typeface="Arial" pitchFamily="34" charset="0"/>
                  <a:ea typeface="ＭＳ Ｐゴシック" pitchFamily="50" charset="-128"/>
                  <a:cs typeface="+mn-cs"/>
                </a:rPr>
                <a:t>Jet stream</a:t>
              </a:r>
              <a:endParaRPr kumimoji="1" lang="ja-JP" altLang="en-US" sz="1400" b="1" i="0" u="none" strike="noStrike" kern="1200" cap="none" spc="0" normalizeH="0" baseline="0" noProof="0" dirty="0">
                <a:ln>
                  <a:noFill/>
                </a:ln>
                <a:solidFill>
                  <a:srgbClr val="004376"/>
                </a:solidFill>
                <a:effectLst/>
                <a:uLnTx/>
                <a:uFillTx/>
                <a:latin typeface="Arial" pitchFamily="34" charset="0"/>
                <a:ea typeface="ＭＳ Ｐゴシック" pitchFamily="50" charset="-128"/>
                <a:cs typeface="+mn-cs"/>
              </a:endParaRPr>
            </a:p>
          </p:txBody>
        </p:sp>
      </p:grpSp>
      <p:grpSp>
        <p:nvGrpSpPr>
          <p:cNvPr id="53" name="グループ化 52">
            <a:extLst>
              <a:ext uri="{FF2B5EF4-FFF2-40B4-BE49-F238E27FC236}">
                <a16:creationId xmlns:a16="http://schemas.microsoft.com/office/drawing/2014/main" id="{B79B1E35-696C-1048-B12B-CBD4F64D6DD8}"/>
              </a:ext>
            </a:extLst>
          </p:cNvPr>
          <p:cNvGrpSpPr/>
          <p:nvPr/>
        </p:nvGrpSpPr>
        <p:grpSpPr>
          <a:xfrm>
            <a:off x="1880709" y="2964691"/>
            <a:ext cx="2367437" cy="1891276"/>
            <a:chOff x="1880709" y="2964691"/>
            <a:chExt cx="2367437" cy="1891276"/>
          </a:xfrm>
        </p:grpSpPr>
        <p:sp>
          <p:nvSpPr>
            <p:cNvPr id="8" name="AutoShape 28">
              <a:extLst>
                <a:ext uri="{FF2B5EF4-FFF2-40B4-BE49-F238E27FC236}">
                  <a16:creationId xmlns:a16="http://schemas.microsoft.com/office/drawing/2014/main" id="{734C4B94-D1AA-A342-87DE-5D796B2AAF34}"/>
                </a:ext>
              </a:extLst>
            </p:cNvPr>
            <p:cNvSpPr>
              <a:spLocks noChangeArrowheads="1"/>
            </p:cNvSpPr>
            <p:nvPr/>
          </p:nvSpPr>
          <p:spPr bwMode="auto">
            <a:xfrm rot="20997216">
              <a:off x="3021640" y="4029985"/>
              <a:ext cx="1226506" cy="825982"/>
            </a:xfrm>
            <a:prstGeom prst="cloudCallout">
              <a:avLst>
                <a:gd name="adj1" fmla="val -36319"/>
                <a:gd name="adj2" fmla="val 24657"/>
              </a:avLst>
            </a:prstGeom>
            <a:solidFill>
              <a:srgbClr val="C0C0C0">
                <a:alpha val="40000"/>
              </a:srgbClr>
            </a:solidFill>
            <a:ln w="9525">
              <a:solidFill>
                <a:srgbClr val="000000"/>
              </a:solidFill>
              <a:round/>
              <a:headEnd/>
              <a:tailEnd/>
            </a:ln>
            <a:effec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000000"/>
                </a:solidFill>
                <a:effectLst/>
                <a:uLnTx/>
                <a:uFillTx/>
                <a:latin typeface="Calibri"/>
                <a:ea typeface="ＭＳ Ｐゴシック"/>
                <a:cs typeface="+mn-cs"/>
              </a:endParaRPr>
            </a:p>
          </p:txBody>
        </p:sp>
        <p:sp>
          <p:nvSpPr>
            <p:cNvPr id="10" name="AutoShape 28">
              <a:extLst>
                <a:ext uri="{FF2B5EF4-FFF2-40B4-BE49-F238E27FC236}">
                  <a16:creationId xmlns:a16="http://schemas.microsoft.com/office/drawing/2014/main" id="{2A17BF4A-415C-CE40-AD1D-DAFFD75112A7}"/>
                </a:ext>
              </a:extLst>
            </p:cNvPr>
            <p:cNvSpPr>
              <a:spLocks noChangeArrowheads="1"/>
            </p:cNvSpPr>
            <p:nvPr/>
          </p:nvSpPr>
          <p:spPr bwMode="auto">
            <a:xfrm rot="20997216">
              <a:off x="2216344" y="3371466"/>
              <a:ext cx="627583" cy="825982"/>
            </a:xfrm>
            <a:prstGeom prst="cloudCallout">
              <a:avLst>
                <a:gd name="adj1" fmla="val -36319"/>
                <a:gd name="adj2" fmla="val 24657"/>
              </a:avLst>
            </a:prstGeom>
            <a:solidFill>
              <a:srgbClr val="C0C0C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000000"/>
                </a:solidFill>
                <a:effectLst/>
                <a:uLnTx/>
                <a:uFillTx/>
                <a:latin typeface="Calibri"/>
                <a:ea typeface="ＭＳ Ｐゴシック"/>
                <a:cs typeface="+mn-cs"/>
              </a:endParaRPr>
            </a:p>
          </p:txBody>
        </p:sp>
        <p:sp>
          <p:nvSpPr>
            <p:cNvPr id="17" name="AutoShape 28">
              <a:extLst>
                <a:ext uri="{FF2B5EF4-FFF2-40B4-BE49-F238E27FC236}">
                  <a16:creationId xmlns:a16="http://schemas.microsoft.com/office/drawing/2014/main" id="{015BCB69-EE33-294E-AD3E-2306FB725E80}"/>
                </a:ext>
              </a:extLst>
            </p:cNvPr>
            <p:cNvSpPr>
              <a:spLocks noChangeArrowheads="1"/>
            </p:cNvSpPr>
            <p:nvPr/>
          </p:nvSpPr>
          <p:spPr bwMode="auto">
            <a:xfrm rot="20997216">
              <a:off x="2703127" y="3709353"/>
              <a:ext cx="627583" cy="825982"/>
            </a:xfrm>
            <a:prstGeom prst="cloudCallout">
              <a:avLst>
                <a:gd name="adj1" fmla="val -36319"/>
                <a:gd name="adj2" fmla="val 24657"/>
              </a:avLst>
            </a:prstGeom>
            <a:solidFill>
              <a:srgbClr val="C0C0C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000000"/>
                </a:solidFill>
                <a:effectLst/>
                <a:uLnTx/>
                <a:uFillTx/>
                <a:latin typeface="Calibri"/>
                <a:ea typeface="ＭＳ Ｐゴシック"/>
                <a:cs typeface="+mn-cs"/>
              </a:endParaRPr>
            </a:p>
          </p:txBody>
        </p:sp>
        <p:sp>
          <p:nvSpPr>
            <p:cNvPr id="18" name="AutoShape 28">
              <a:extLst>
                <a:ext uri="{FF2B5EF4-FFF2-40B4-BE49-F238E27FC236}">
                  <a16:creationId xmlns:a16="http://schemas.microsoft.com/office/drawing/2014/main" id="{E32F28AD-4BA3-D046-BD95-CC1742709CE8}"/>
                </a:ext>
              </a:extLst>
            </p:cNvPr>
            <p:cNvSpPr>
              <a:spLocks noChangeArrowheads="1"/>
            </p:cNvSpPr>
            <p:nvPr/>
          </p:nvSpPr>
          <p:spPr bwMode="auto">
            <a:xfrm rot="20997216">
              <a:off x="1880709" y="2964691"/>
              <a:ext cx="627583" cy="825982"/>
            </a:xfrm>
            <a:prstGeom prst="cloudCallout">
              <a:avLst>
                <a:gd name="adj1" fmla="val -36319"/>
                <a:gd name="adj2" fmla="val 24657"/>
              </a:avLst>
            </a:prstGeom>
            <a:solidFill>
              <a:srgbClr val="C0C0C0">
                <a:alpha val="50195"/>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000000"/>
                </a:solidFill>
                <a:effectLst/>
                <a:uLnTx/>
                <a:uFillTx/>
                <a:latin typeface="Calibri"/>
                <a:ea typeface="ＭＳ Ｐゴシック"/>
                <a:cs typeface="+mn-cs"/>
              </a:endParaRPr>
            </a:p>
          </p:txBody>
        </p:sp>
        <p:sp>
          <p:nvSpPr>
            <p:cNvPr id="34" name="Text Box 16">
              <a:extLst>
                <a:ext uri="{FF2B5EF4-FFF2-40B4-BE49-F238E27FC236}">
                  <a16:creationId xmlns:a16="http://schemas.microsoft.com/office/drawing/2014/main" id="{18E91744-EE6F-3D42-AC1E-460020D5E2EE}"/>
                </a:ext>
              </a:extLst>
            </p:cNvPr>
            <p:cNvSpPr txBox="1">
              <a:spLocks noChangeArrowheads="1"/>
            </p:cNvSpPr>
            <p:nvPr/>
          </p:nvSpPr>
          <p:spPr bwMode="auto">
            <a:xfrm rot="1978434">
              <a:off x="1979054" y="3897137"/>
              <a:ext cx="1652749" cy="288147"/>
            </a:xfrm>
            <a:prstGeom prst="rect">
              <a:avLst/>
            </a:prstGeom>
            <a:solidFill>
              <a:schemeClr val="bg1">
                <a:alpha val="60000"/>
              </a:schemeClr>
            </a:solidFill>
            <a:ln>
              <a:noFill/>
            </a:ln>
            <a:effectLst/>
          </p:spPr>
          <p:txBody>
            <a:bodyPr wrap="square" lIns="36000" tIns="36000" rIns="36000" bIns="36000" anchor="ctr" anchorCtr="0">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b="1" dirty="0">
                  <a:solidFill>
                    <a:srgbClr val="000000"/>
                  </a:solidFill>
                  <a:latin typeface="Arial" pitchFamily="34" charset="0"/>
                </a:rPr>
                <a:t>  </a:t>
              </a:r>
              <a:r>
                <a:rPr kumimoji="1" lang="en-US" altLang="ja-JP" sz="1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ISO convection</a:t>
              </a:r>
              <a:endParaRPr kumimoji="1" lang="ja-JP" altLang="en-US" sz="1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grpSp>
      <p:grpSp>
        <p:nvGrpSpPr>
          <p:cNvPr id="51" name="グループ化 50">
            <a:extLst>
              <a:ext uri="{FF2B5EF4-FFF2-40B4-BE49-F238E27FC236}">
                <a16:creationId xmlns:a16="http://schemas.microsoft.com/office/drawing/2014/main" id="{B2DE0775-06D0-0A42-A800-B5A91E251FB5}"/>
              </a:ext>
            </a:extLst>
          </p:cNvPr>
          <p:cNvGrpSpPr/>
          <p:nvPr/>
        </p:nvGrpSpPr>
        <p:grpSpPr>
          <a:xfrm>
            <a:off x="5204984" y="3188335"/>
            <a:ext cx="2332452" cy="987772"/>
            <a:chOff x="5204984" y="3188335"/>
            <a:chExt cx="2332452" cy="987772"/>
          </a:xfrm>
        </p:grpSpPr>
        <p:sp>
          <p:nvSpPr>
            <p:cNvPr id="31" name="右矢印 68">
              <a:extLst>
                <a:ext uri="{FF2B5EF4-FFF2-40B4-BE49-F238E27FC236}">
                  <a16:creationId xmlns:a16="http://schemas.microsoft.com/office/drawing/2014/main" id="{FD107CD8-65D3-034C-BB6E-8C06BB9E1DBE}"/>
                </a:ext>
              </a:extLst>
            </p:cNvPr>
            <p:cNvSpPr/>
            <p:nvPr/>
          </p:nvSpPr>
          <p:spPr>
            <a:xfrm rot="17487094">
              <a:off x="5135798" y="3619042"/>
              <a:ext cx="626251" cy="48788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white"/>
                </a:solidFill>
                <a:effectLst/>
                <a:uLnTx/>
                <a:uFillTx/>
                <a:latin typeface="Trebuchet MS"/>
                <a:ea typeface="ＭＳ ゴシック" panose="020B0609070205080204" pitchFamily="49" charset="-128"/>
                <a:cs typeface="+mn-cs"/>
              </a:endParaRPr>
            </a:p>
          </p:txBody>
        </p:sp>
        <p:sp>
          <p:nvSpPr>
            <p:cNvPr id="35" name="テキスト ボックス 7">
              <a:extLst>
                <a:ext uri="{FF2B5EF4-FFF2-40B4-BE49-F238E27FC236}">
                  <a16:creationId xmlns:a16="http://schemas.microsoft.com/office/drawing/2014/main" id="{46E41229-1AB0-3C4E-BEF4-7BFAE913B064}"/>
                </a:ext>
              </a:extLst>
            </p:cNvPr>
            <p:cNvSpPr txBox="1">
              <a:spLocks noChangeArrowheads="1"/>
            </p:cNvSpPr>
            <p:nvPr/>
          </p:nvSpPr>
          <p:spPr bwMode="auto">
            <a:xfrm rot="20593859">
              <a:off x="5539274" y="3188335"/>
              <a:ext cx="19981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800" dirty="0">
                  <a:solidFill>
                    <a:srgbClr val="FFC000"/>
                  </a:solidFill>
                  <a:latin typeface="Calibri" panose="020F0502020204030204" pitchFamily="34" charset="0"/>
                </a:rPr>
                <a:t>Affection</a:t>
              </a:r>
              <a:endParaRPr kumimoji="1" lang="ja-JP" altLang="en-US" sz="1800" b="0" i="0" u="none" strike="noStrike" kern="1200" cap="none" spc="0" normalizeH="0" baseline="0" noProof="0" dirty="0">
                <a:ln>
                  <a:noFill/>
                </a:ln>
                <a:solidFill>
                  <a:srgbClr val="FFC000"/>
                </a:solidFill>
                <a:effectLst/>
                <a:uLnTx/>
                <a:uFillTx/>
                <a:latin typeface="Calibri" panose="020F0502020204030204" pitchFamily="34" charset="0"/>
                <a:ea typeface="ＭＳ Ｐゴシック" panose="020B0600070205080204" pitchFamily="50" charset="-128"/>
                <a:cs typeface="+mn-cs"/>
              </a:endParaRPr>
            </a:p>
          </p:txBody>
        </p:sp>
      </p:grpSp>
      <p:grpSp>
        <p:nvGrpSpPr>
          <p:cNvPr id="56" name="グループ化 55">
            <a:extLst>
              <a:ext uri="{FF2B5EF4-FFF2-40B4-BE49-F238E27FC236}">
                <a16:creationId xmlns:a16="http://schemas.microsoft.com/office/drawing/2014/main" id="{95296B60-6AB9-D54F-ADC4-9DBE19580056}"/>
              </a:ext>
            </a:extLst>
          </p:cNvPr>
          <p:cNvGrpSpPr/>
          <p:nvPr/>
        </p:nvGrpSpPr>
        <p:grpSpPr>
          <a:xfrm>
            <a:off x="850489" y="4340905"/>
            <a:ext cx="3396579" cy="943975"/>
            <a:chOff x="850489" y="4340905"/>
            <a:chExt cx="3396579" cy="943975"/>
          </a:xfrm>
        </p:grpSpPr>
        <p:sp>
          <p:nvSpPr>
            <p:cNvPr id="14" name="Oval 6">
              <a:extLst>
                <a:ext uri="{FF2B5EF4-FFF2-40B4-BE49-F238E27FC236}">
                  <a16:creationId xmlns:a16="http://schemas.microsoft.com/office/drawing/2014/main" id="{5AE839B2-44C1-D44F-AA00-3C1FBAFE7D21}"/>
                </a:ext>
              </a:extLst>
            </p:cNvPr>
            <p:cNvSpPr>
              <a:spLocks noChangeArrowheads="1"/>
            </p:cNvSpPr>
            <p:nvPr/>
          </p:nvSpPr>
          <p:spPr bwMode="auto">
            <a:xfrm>
              <a:off x="850489" y="4460422"/>
              <a:ext cx="1621820" cy="748502"/>
            </a:xfrm>
            <a:custGeom>
              <a:avLst/>
              <a:gdLst>
                <a:gd name="connsiteX0" fmla="*/ 0 w 1890037"/>
                <a:gd name="connsiteY0" fmla="*/ 315119 h 630237"/>
                <a:gd name="connsiteX1" fmla="*/ 945019 w 1890037"/>
                <a:gd name="connsiteY1" fmla="*/ 0 h 630237"/>
                <a:gd name="connsiteX2" fmla="*/ 1890038 w 1890037"/>
                <a:gd name="connsiteY2" fmla="*/ 315119 h 630237"/>
                <a:gd name="connsiteX3" fmla="*/ 945019 w 1890037"/>
                <a:gd name="connsiteY3" fmla="*/ 630238 h 630237"/>
                <a:gd name="connsiteX4" fmla="*/ 0 w 1890037"/>
                <a:gd name="connsiteY4" fmla="*/ 315119 h 630237"/>
                <a:gd name="connsiteX0" fmla="*/ 39266 w 1929304"/>
                <a:gd name="connsiteY0" fmla="*/ 322526 h 637645"/>
                <a:gd name="connsiteX1" fmla="*/ 258575 w 1929304"/>
                <a:gd name="connsiteY1" fmla="*/ 117739 h 637645"/>
                <a:gd name="connsiteX2" fmla="*/ 984285 w 1929304"/>
                <a:gd name="connsiteY2" fmla="*/ 7407 h 637645"/>
                <a:gd name="connsiteX3" fmla="*/ 1929304 w 1929304"/>
                <a:gd name="connsiteY3" fmla="*/ 322526 h 637645"/>
                <a:gd name="connsiteX4" fmla="*/ 984285 w 1929304"/>
                <a:gd name="connsiteY4" fmla="*/ 637645 h 637645"/>
                <a:gd name="connsiteX5" fmla="*/ 39266 w 1929304"/>
                <a:gd name="connsiteY5" fmla="*/ 322526 h 637645"/>
                <a:gd name="connsiteX0" fmla="*/ 39266 w 1929304"/>
                <a:gd name="connsiteY0" fmla="*/ 322526 h 643750"/>
                <a:gd name="connsiteX1" fmla="*/ 258575 w 1929304"/>
                <a:gd name="connsiteY1" fmla="*/ 117739 h 643750"/>
                <a:gd name="connsiteX2" fmla="*/ 984285 w 1929304"/>
                <a:gd name="connsiteY2" fmla="*/ 7407 h 643750"/>
                <a:gd name="connsiteX3" fmla="*/ 1929304 w 1929304"/>
                <a:gd name="connsiteY3" fmla="*/ 322526 h 643750"/>
                <a:gd name="connsiteX4" fmla="*/ 984285 w 1929304"/>
                <a:gd name="connsiteY4" fmla="*/ 637645 h 643750"/>
                <a:gd name="connsiteX5" fmla="*/ 258574 w 1929304"/>
                <a:gd name="connsiteY5" fmla="*/ 514979 h 643750"/>
                <a:gd name="connsiteX6" fmla="*/ 39266 w 1929304"/>
                <a:gd name="connsiteY6" fmla="*/ 322526 h 643750"/>
                <a:gd name="connsiteX0" fmla="*/ 90714 w 1761444"/>
                <a:gd name="connsiteY0" fmla="*/ 517329 h 648071"/>
                <a:gd name="connsiteX1" fmla="*/ 90715 w 1761444"/>
                <a:gd name="connsiteY1" fmla="*/ 120089 h 648071"/>
                <a:gd name="connsiteX2" fmla="*/ 816425 w 1761444"/>
                <a:gd name="connsiteY2" fmla="*/ 9757 h 648071"/>
                <a:gd name="connsiteX3" fmla="*/ 1761444 w 1761444"/>
                <a:gd name="connsiteY3" fmla="*/ 324876 h 648071"/>
                <a:gd name="connsiteX4" fmla="*/ 816425 w 1761444"/>
                <a:gd name="connsiteY4" fmla="*/ 639995 h 648071"/>
                <a:gd name="connsiteX5" fmla="*/ 90714 w 1761444"/>
                <a:gd name="connsiteY5" fmla="*/ 517329 h 648071"/>
                <a:gd name="connsiteX0" fmla="*/ 0 w 1670730"/>
                <a:gd name="connsiteY0" fmla="*/ 517329 h 648071"/>
                <a:gd name="connsiteX1" fmla="*/ 1 w 1670730"/>
                <a:gd name="connsiteY1" fmla="*/ 120089 h 648071"/>
                <a:gd name="connsiteX2" fmla="*/ 725711 w 1670730"/>
                <a:gd name="connsiteY2" fmla="*/ 9757 h 648071"/>
                <a:gd name="connsiteX3" fmla="*/ 1670730 w 1670730"/>
                <a:gd name="connsiteY3" fmla="*/ 324876 h 648071"/>
                <a:gd name="connsiteX4" fmla="*/ 725711 w 1670730"/>
                <a:gd name="connsiteY4" fmla="*/ 639995 h 648071"/>
                <a:gd name="connsiteX5" fmla="*/ 0 w 1670730"/>
                <a:gd name="connsiteY5" fmla="*/ 517329 h 648071"/>
                <a:gd name="connsiteX0" fmla="*/ 0 w 1670730"/>
                <a:gd name="connsiteY0" fmla="*/ 507629 h 638371"/>
                <a:gd name="connsiteX1" fmla="*/ 1 w 1670730"/>
                <a:gd name="connsiteY1" fmla="*/ 110389 h 638371"/>
                <a:gd name="connsiteX2" fmla="*/ 725711 w 1670730"/>
                <a:gd name="connsiteY2" fmla="*/ 57 h 638371"/>
                <a:gd name="connsiteX3" fmla="*/ 1670730 w 1670730"/>
                <a:gd name="connsiteY3" fmla="*/ 315176 h 638371"/>
                <a:gd name="connsiteX4" fmla="*/ 725711 w 1670730"/>
                <a:gd name="connsiteY4" fmla="*/ 630295 h 638371"/>
                <a:gd name="connsiteX5" fmla="*/ 0 w 1670730"/>
                <a:gd name="connsiteY5" fmla="*/ 507629 h 638371"/>
                <a:gd name="connsiteX0" fmla="*/ 0 w 1670730"/>
                <a:gd name="connsiteY0" fmla="*/ 507629 h 630376"/>
                <a:gd name="connsiteX1" fmla="*/ 1 w 1670730"/>
                <a:gd name="connsiteY1" fmla="*/ 110389 h 630376"/>
                <a:gd name="connsiteX2" fmla="*/ 725711 w 1670730"/>
                <a:gd name="connsiteY2" fmla="*/ 57 h 630376"/>
                <a:gd name="connsiteX3" fmla="*/ 1670730 w 1670730"/>
                <a:gd name="connsiteY3" fmla="*/ 315176 h 630376"/>
                <a:gd name="connsiteX4" fmla="*/ 725711 w 1670730"/>
                <a:gd name="connsiteY4" fmla="*/ 630295 h 630376"/>
                <a:gd name="connsiteX5" fmla="*/ 0 w 1670730"/>
                <a:gd name="connsiteY5" fmla="*/ 507629 h 63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0730" h="630376">
                  <a:moveTo>
                    <a:pt x="0" y="507629"/>
                  </a:moveTo>
                  <a:cubicBezTo>
                    <a:pt x="0" y="375216"/>
                    <a:pt x="1" y="242802"/>
                    <a:pt x="1" y="110389"/>
                  </a:cubicBezTo>
                  <a:cubicBezTo>
                    <a:pt x="120953" y="25794"/>
                    <a:pt x="447256" y="3402"/>
                    <a:pt x="725711" y="57"/>
                  </a:cubicBezTo>
                  <a:cubicBezTo>
                    <a:pt x="1004166" y="-3288"/>
                    <a:pt x="1670730" y="141141"/>
                    <a:pt x="1670730" y="315176"/>
                  </a:cubicBezTo>
                  <a:cubicBezTo>
                    <a:pt x="1670730" y="489211"/>
                    <a:pt x="1004166" y="628199"/>
                    <a:pt x="725711" y="630295"/>
                  </a:cubicBezTo>
                  <a:cubicBezTo>
                    <a:pt x="447256" y="632391"/>
                    <a:pt x="120952" y="594280"/>
                    <a:pt x="0" y="507629"/>
                  </a:cubicBezTo>
                  <a:close/>
                </a:path>
              </a:pathLst>
            </a:custGeom>
            <a:solidFill>
              <a:srgbClr val="FF0000">
                <a:alpha val="5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a:ln>
                  <a:noFill/>
                </a:ln>
                <a:solidFill>
                  <a:srgbClr val="000000"/>
                </a:solidFill>
                <a:effectLst/>
                <a:uLnTx/>
                <a:uFillTx/>
                <a:latin typeface="Times New Roman" pitchFamily="18" charset="0"/>
                <a:ea typeface="ＭＳ Ｐゴシック"/>
                <a:cs typeface="+mn-cs"/>
              </a:endParaRPr>
            </a:p>
          </p:txBody>
        </p:sp>
        <p:sp>
          <p:nvSpPr>
            <p:cNvPr id="15" name="Text Box 15">
              <a:extLst>
                <a:ext uri="{FF2B5EF4-FFF2-40B4-BE49-F238E27FC236}">
                  <a16:creationId xmlns:a16="http://schemas.microsoft.com/office/drawing/2014/main" id="{C8E113C1-1F9A-0445-9342-409BA1BDBFE1}"/>
                </a:ext>
              </a:extLst>
            </p:cNvPr>
            <p:cNvSpPr txBox="1">
              <a:spLocks noChangeArrowheads="1"/>
            </p:cNvSpPr>
            <p:nvPr/>
          </p:nvSpPr>
          <p:spPr bwMode="auto">
            <a:xfrm>
              <a:off x="891123" y="4671892"/>
              <a:ext cx="1114954" cy="288147"/>
            </a:xfrm>
            <a:prstGeom prst="rect">
              <a:avLst/>
            </a:prstGeom>
            <a:solidFill>
              <a:schemeClr val="bg1">
                <a:alpha val="60000"/>
              </a:schemeClr>
            </a:solidFill>
            <a:ln>
              <a:noFill/>
            </a:ln>
            <a:effectLst/>
          </p:spPr>
          <p:txBody>
            <a:bodyPr wrap="square" lIns="36000" tIns="36000" rIns="36000" bIns="36000" anchor="ctr" anchorCtr="0">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800000"/>
                  </a:solidFill>
                  <a:effectLst/>
                  <a:uLnTx/>
                  <a:uFillTx/>
                  <a:latin typeface="Arial" pitchFamily="34" charset="0"/>
                  <a:ea typeface="ＭＳ Ｐゴシック" pitchFamily="50" charset="-128"/>
                  <a:cs typeface="+mn-cs"/>
                </a:rPr>
                <a:t>SST</a:t>
              </a:r>
              <a:endParaRPr kumimoji="1" lang="ja-JP" altLang="en-US" sz="1400" b="1" i="0" u="none" strike="noStrike" kern="1200" cap="none" spc="0" normalizeH="0" baseline="0" noProof="0" dirty="0">
                <a:ln>
                  <a:noFill/>
                </a:ln>
                <a:solidFill>
                  <a:srgbClr val="800000"/>
                </a:solidFill>
                <a:effectLst/>
                <a:uLnTx/>
                <a:uFillTx/>
                <a:latin typeface="Arial" pitchFamily="34" charset="0"/>
                <a:ea typeface="ＭＳ Ｐゴシック" pitchFamily="50" charset="-128"/>
                <a:cs typeface="+mn-cs"/>
              </a:endParaRPr>
            </a:p>
          </p:txBody>
        </p:sp>
        <p:sp>
          <p:nvSpPr>
            <p:cNvPr id="32" name="右矢印 71">
              <a:extLst>
                <a:ext uri="{FF2B5EF4-FFF2-40B4-BE49-F238E27FC236}">
                  <a16:creationId xmlns:a16="http://schemas.microsoft.com/office/drawing/2014/main" id="{3A4A0FA3-E2BD-2042-9794-D36E6369B36E}"/>
                </a:ext>
              </a:extLst>
            </p:cNvPr>
            <p:cNvSpPr/>
            <p:nvPr/>
          </p:nvSpPr>
          <p:spPr>
            <a:xfrm rot="20992212">
              <a:off x="2110368" y="4340905"/>
              <a:ext cx="511978" cy="59677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white"/>
                </a:solidFill>
                <a:effectLst/>
                <a:uLnTx/>
                <a:uFillTx/>
                <a:latin typeface="Trebuchet MS"/>
                <a:ea typeface="ＭＳ ゴシック" panose="020B0609070205080204" pitchFamily="49" charset="-128"/>
                <a:cs typeface="+mn-cs"/>
              </a:endParaRPr>
            </a:p>
          </p:txBody>
        </p:sp>
        <p:sp>
          <p:nvSpPr>
            <p:cNvPr id="33" name="右矢印 72">
              <a:extLst>
                <a:ext uri="{FF2B5EF4-FFF2-40B4-BE49-F238E27FC236}">
                  <a16:creationId xmlns:a16="http://schemas.microsoft.com/office/drawing/2014/main" id="{DC587B08-A4DB-834A-B167-3A923310D834}"/>
                </a:ext>
              </a:extLst>
            </p:cNvPr>
            <p:cNvSpPr/>
            <p:nvPr/>
          </p:nvSpPr>
          <p:spPr>
            <a:xfrm rot="10274834">
              <a:off x="3767892" y="4471646"/>
              <a:ext cx="479176" cy="4251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white"/>
                </a:solidFill>
                <a:effectLst/>
                <a:uLnTx/>
                <a:uFillTx/>
                <a:latin typeface="Trebuchet MS"/>
                <a:ea typeface="ＭＳ ゴシック" panose="020B0609070205080204" pitchFamily="49" charset="-128"/>
                <a:cs typeface="+mn-cs"/>
              </a:endParaRPr>
            </a:p>
          </p:txBody>
        </p:sp>
        <p:sp>
          <p:nvSpPr>
            <p:cNvPr id="36" name="テキスト ボックス 7">
              <a:extLst>
                <a:ext uri="{FF2B5EF4-FFF2-40B4-BE49-F238E27FC236}">
                  <a16:creationId xmlns:a16="http://schemas.microsoft.com/office/drawing/2014/main" id="{FEC5627E-A795-C243-8E06-CC7DB70DA507}"/>
                </a:ext>
              </a:extLst>
            </p:cNvPr>
            <p:cNvSpPr txBox="1">
              <a:spLocks noChangeArrowheads="1"/>
            </p:cNvSpPr>
            <p:nvPr/>
          </p:nvSpPr>
          <p:spPr bwMode="auto">
            <a:xfrm rot="20593859">
              <a:off x="1998860" y="4915548"/>
              <a:ext cx="108494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800" dirty="0">
                  <a:solidFill>
                    <a:srgbClr val="FFC000"/>
                  </a:solidFill>
                  <a:latin typeface="Calibri" panose="020F0502020204030204" pitchFamily="34" charset="0"/>
                </a:rPr>
                <a:t>Affection</a:t>
              </a:r>
              <a:endParaRPr kumimoji="1" lang="ja-JP" altLang="en-US" sz="1800" b="0" i="0" u="none" strike="noStrike" kern="1200" cap="none" spc="0" normalizeH="0" baseline="0" noProof="0" dirty="0">
                <a:ln>
                  <a:noFill/>
                </a:ln>
                <a:solidFill>
                  <a:srgbClr val="FFC000"/>
                </a:solidFill>
                <a:effectLst/>
                <a:uLnTx/>
                <a:uFillTx/>
                <a:latin typeface="Calibri" panose="020F0502020204030204" pitchFamily="34" charset="0"/>
                <a:ea typeface="ＭＳ Ｐゴシック" panose="020B0600070205080204" pitchFamily="50" charset="-128"/>
                <a:cs typeface="+mn-cs"/>
              </a:endParaRPr>
            </a:p>
          </p:txBody>
        </p:sp>
      </p:grpSp>
      <p:sp>
        <p:nvSpPr>
          <p:cNvPr id="45" name="テキスト ボックス 44">
            <a:extLst>
              <a:ext uri="{FF2B5EF4-FFF2-40B4-BE49-F238E27FC236}">
                <a16:creationId xmlns:a16="http://schemas.microsoft.com/office/drawing/2014/main" id="{2001278A-0F9E-584A-9E06-D8F95BF30194}"/>
              </a:ext>
            </a:extLst>
          </p:cNvPr>
          <p:cNvSpPr txBox="1"/>
          <p:nvPr/>
        </p:nvSpPr>
        <p:spPr>
          <a:xfrm>
            <a:off x="7212396" y="1921741"/>
            <a:ext cx="4950239"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Segoe UI"/>
                <a:ea typeface="游ゴシック"/>
                <a:cs typeface="+mn-cs"/>
              </a:rPr>
              <a:t>Target high impact </a:t>
            </a:r>
            <a:br>
              <a:rPr kumimoji="1" lang="en-US" altLang="ja-JP" sz="2800" b="0" i="0" u="none" strike="noStrike" kern="1200" cap="none" spc="0" normalizeH="0" baseline="0" noProof="0" dirty="0">
                <a:ln>
                  <a:noFill/>
                </a:ln>
                <a:solidFill>
                  <a:prstClr val="black"/>
                </a:solidFill>
                <a:effectLst/>
                <a:uLnTx/>
                <a:uFillTx/>
                <a:latin typeface="Segoe UI"/>
                <a:ea typeface="游ゴシック"/>
                <a:cs typeface="+mn-cs"/>
              </a:rPr>
            </a:br>
            <a:r>
              <a:rPr kumimoji="1" lang="en-US" altLang="ja-JP" sz="2800" b="0" i="0" u="none" strike="noStrike" kern="1200" cap="none" spc="0" normalizeH="0" baseline="0" noProof="0" dirty="0">
                <a:ln>
                  <a:noFill/>
                </a:ln>
                <a:solidFill>
                  <a:prstClr val="black"/>
                </a:solidFill>
                <a:effectLst/>
                <a:uLnTx/>
                <a:uFillTx/>
                <a:latin typeface="Segoe UI"/>
                <a:ea typeface="游ゴシック"/>
                <a:cs typeface="+mn-cs"/>
              </a:rPr>
              <a:t> weather events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600" b="1" i="0" u="none" strike="noStrike" kern="1200" cap="none" spc="0" normalizeH="0" baseline="0" noProof="0" dirty="0">
              <a:ln>
                <a:noFill/>
              </a:ln>
              <a:solidFill>
                <a:srgbClr val="FF0000"/>
              </a:solidFill>
              <a:effectLst/>
              <a:uLnTx/>
              <a:uFillTx/>
              <a:latin typeface="Segoe UI"/>
              <a:ea typeface="游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F0000"/>
                </a:solidFill>
                <a:effectLst/>
                <a:uLnTx/>
                <a:uFillTx/>
                <a:latin typeface="Segoe UI"/>
                <a:ea typeface="游ゴシック"/>
                <a:cs typeface="+mn-cs"/>
              </a:rPr>
              <a:t>Tropical Cyclone (TC)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Segoe UI"/>
                <a:ea typeface="游ゴシック"/>
                <a:cs typeface="+mn-cs"/>
              </a:rPr>
              <a:t>heat/cold wave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Segoe UI"/>
                <a:ea typeface="游ゴシック"/>
                <a:cs typeface="+mn-cs"/>
              </a:rPr>
              <a:t>drought</a:t>
            </a:r>
            <a:r>
              <a:rPr kumimoji="1" lang="ja-JP" altLang="en-US" sz="3600" b="0" i="0" u="none" strike="noStrike" kern="1200" cap="none" spc="0" normalizeH="0" baseline="0" noProof="0">
                <a:ln>
                  <a:noFill/>
                </a:ln>
                <a:solidFill>
                  <a:prstClr val="black"/>
                </a:solidFill>
                <a:effectLst/>
                <a:uLnTx/>
                <a:uFillTx/>
                <a:latin typeface="Segoe UI"/>
                <a:ea typeface="游ゴシック"/>
                <a:cs typeface="+mn-cs"/>
              </a:rPr>
              <a:t>・</a:t>
            </a:r>
            <a:r>
              <a:rPr kumimoji="1" lang="en-US" altLang="ja-JP" sz="3600" b="0" i="0" u="none" strike="noStrike" kern="1200" cap="none" spc="0" normalizeH="0" baseline="0" noProof="0" dirty="0">
                <a:ln>
                  <a:noFill/>
                </a:ln>
                <a:solidFill>
                  <a:prstClr val="black"/>
                </a:solidFill>
                <a:effectLst/>
                <a:uLnTx/>
                <a:uFillTx/>
                <a:latin typeface="Segoe UI"/>
                <a:ea typeface="游ゴシック"/>
                <a:cs typeface="+mn-cs"/>
              </a:rPr>
              <a:t>heavy rain </a:t>
            </a:r>
            <a:endParaRPr lang="en-US" altLang="ja-JP" sz="3600" dirty="0">
              <a:solidFill>
                <a:prstClr val="black"/>
              </a:solidFill>
              <a:latin typeface="Segoe UI"/>
              <a:ea typeface="游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Segoe UI"/>
                <a:ea typeface="游ゴシック"/>
                <a:cs typeface="+mn-cs"/>
              </a:rPr>
              <a:t>etc.</a:t>
            </a:r>
            <a:endParaRPr kumimoji="1" lang="en-US" altLang="ja-JP" sz="2400" b="0" i="0" u="none" strike="noStrike" kern="1200" cap="none" spc="0" normalizeH="0" baseline="0" noProof="0" dirty="0">
              <a:ln>
                <a:noFill/>
              </a:ln>
              <a:solidFill>
                <a:prstClr val="black"/>
              </a:solidFill>
              <a:effectLst/>
              <a:uLnTx/>
              <a:uFillTx/>
              <a:latin typeface="Segoe UI"/>
              <a:ea typeface="游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4400" b="0" i="0" u="none" strike="noStrike" kern="1200" cap="none" spc="0" normalizeH="0" baseline="0" noProof="0" dirty="0">
              <a:ln>
                <a:noFill/>
              </a:ln>
              <a:solidFill>
                <a:prstClr val="black"/>
              </a:solidFill>
              <a:effectLst/>
              <a:uLnTx/>
              <a:uFillTx/>
              <a:latin typeface="Segoe UI"/>
              <a:ea typeface="游ゴシック"/>
              <a:cs typeface="+mn-cs"/>
            </a:endParaRPr>
          </a:p>
        </p:txBody>
      </p:sp>
      <p:grpSp>
        <p:nvGrpSpPr>
          <p:cNvPr id="49" name="グループ化 48">
            <a:extLst>
              <a:ext uri="{FF2B5EF4-FFF2-40B4-BE49-F238E27FC236}">
                <a16:creationId xmlns:a16="http://schemas.microsoft.com/office/drawing/2014/main" id="{76470C3C-8AD7-6C44-8683-84F6A8132784}"/>
              </a:ext>
            </a:extLst>
          </p:cNvPr>
          <p:cNvGrpSpPr/>
          <p:nvPr/>
        </p:nvGrpSpPr>
        <p:grpSpPr>
          <a:xfrm>
            <a:off x="2778777" y="3076009"/>
            <a:ext cx="1843496" cy="811666"/>
            <a:chOff x="2778777" y="3076009"/>
            <a:chExt cx="1843496" cy="811666"/>
          </a:xfrm>
        </p:grpSpPr>
        <p:sp>
          <p:nvSpPr>
            <p:cNvPr id="9" name="Freeform 9">
              <a:extLst>
                <a:ext uri="{FF2B5EF4-FFF2-40B4-BE49-F238E27FC236}">
                  <a16:creationId xmlns:a16="http://schemas.microsoft.com/office/drawing/2014/main" id="{3720DC76-915B-8246-AB8E-DA7417D1758E}"/>
                </a:ext>
              </a:extLst>
            </p:cNvPr>
            <p:cNvSpPr>
              <a:spLocks/>
            </p:cNvSpPr>
            <p:nvPr/>
          </p:nvSpPr>
          <p:spPr bwMode="auto">
            <a:xfrm>
              <a:off x="3611360" y="3086559"/>
              <a:ext cx="1010913" cy="801116"/>
            </a:xfrm>
            <a:custGeom>
              <a:avLst/>
              <a:gdLst>
                <a:gd name="T0" fmla="*/ 2147483647 w 656"/>
                <a:gd name="T1" fmla="*/ 2147483647 h 425"/>
                <a:gd name="T2" fmla="*/ 2147483647 w 656"/>
                <a:gd name="T3" fmla="*/ 2147483647 h 425"/>
                <a:gd name="T4" fmla="*/ 2147483647 w 656"/>
                <a:gd name="T5" fmla="*/ 2147483647 h 425"/>
                <a:gd name="T6" fmla="*/ 2147483647 w 656"/>
                <a:gd name="T7" fmla="*/ 2147483647 h 425"/>
                <a:gd name="T8" fmla="*/ 2147483647 w 656"/>
                <a:gd name="T9" fmla="*/ 0 h 4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6" h="425">
                  <a:moveTo>
                    <a:pt x="656" y="425"/>
                  </a:moveTo>
                  <a:cubicBezTo>
                    <a:pt x="538" y="420"/>
                    <a:pt x="419" y="422"/>
                    <a:pt x="316" y="397"/>
                  </a:cubicBezTo>
                  <a:cubicBezTo>
                    <a:pt x="213" y="372"/>
                    <a:pt x="80" y="322"/>
                    <a:pt x="40" y="275"/>
                  </a:cubicBezTo>
                  <a:cubicBezTo>
                    <a:pt x="0" y="228"/>
                    <a:pt x="36" y="162"/>
                    <a:pt x="73" y="116"/>
                  </a:cubicBezTo>
                  <a:cubicBezTo>
                    <a:pt x="110" y="70"/>
                    <a:pt x="221" y="24"/>
                    <a:pt x="260" y="0"/>
                  </a:cubicBezTo>
                </a:path>
              </a:pathLst>
            </a:custGeom>
            <a:noFill/>
            <a:ln w="88900">
              <a:solidFill>
                <a:srgbClr val="008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srgbClr val="000000"/>
                </a:solidFill>
                <a:effectLst/>
                <a:uLnTx/>
                <a:uFillTx/>
                <a:latin typeface="Calibri" pitchFamily="34" charset="0"/>
                <a:ea typeface="ＭＳ Ｐゴシック"/>
                <a:cs typeface="+mn-cs"/>
              </a:endParaRPr>
            </a:p>
          </p:txBody>
        </p:sp>
        <p:sp>
          <p:nvSpPr>
            <p:cNvPr id="12" name="Text Box 17">
              <a:extLst>
                <a:ext uri="{FF2B5EF4-FFF2-40B4-BE49-F238E27FC236}">
                  <a16:creationId xmlns:a16="http://schemas.microsoft.com/office/drawing/2014/main" id="{0246DD75-A027-6F40-9BD4-F9B8493ECF0D}"/>
                </a:ext>
              </a:extLst>
            </p:cNvPr>
            <p:cNvSpPr txBox="1">
              <a:spLocks noChangeArrowheads="1"/>
            </p:cNvSpPr>
            <p:nvPr/>
          </p:nvSpPr>
          <p:spPr bwMode="auto">
            <a:xfrm>
              <a:off x="2778777" y="3076009"/>
              <a:ext cx="1096880" cy="503590"/>
            </a:xfrm>
            <a:prstGeom prst="rect">
              <a:avLst/>
            </a:prstGeom>
            <a:solidFill>
              <a:schemeClr val="bg1">
                <a:alpha val="60000"/>
              </a:schemeClr>
            </a:solidFill>
            <a:ln>
              <a:noFill/>
            </a:ln>
            <a:effectLst/>
          </p:spPr>
          <p:txBody>
            <a:bodyPr wrap="square" lIns="36000" tIns="36000" rIns="36000" bIns="36000" anchor="ctr" anchorCtr="0">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3300"/>
                  </a:solidFill>
                  <a:effectLst/>
                  <a:uLnTx/>
                  <a:uFillTx/>
                  <a:latin typeface="Arial" pitchFamily="34" charset="0"/>
                  <a:ea typeface="ＭＳ Ｐゴシック" pitchFamily="50" charset="-128"/>
                  <a:cs typeface="+mn-cs"/>
                </a:rPr>
                <a:t>Warm &amp; moist air</a:t>
              </a:r>
              <a:endParaRPr kumimoji="1" lang="ja-JP" altLang="en-US" sz="1400" b="1" i="0" u="none" strike="noStrike" kern="1200" cap="none" spc="0" normalizeH="0" baseline="0" noProof="0" dirty="0">
                <a:ln>
                  <a:noFill/>
                </a:ln>
                <a:solidFill>
                  <a:srgbClr val="003300"/>
                </a:solidFill>
                <a:effectLst/>
                <a:uLnTx/>
                <a:uFillTx/>
                <a:latin typeface="Arial" pitchFamily="34" charset="0"/>
                <a:ea typeface="ＭＳ Ｐゴシック" pitchFamily="50" charset="-128"/>
                <a:cs typeface="+mn-cs"/>
              </a:endParaRPr>
            </a:p>
          </p:txBody>
        </p:sp>
        <p:cxnSp>
          <p:nvCxnSpPr>
            <p:cNvPr id="47" name="直線コネクタ 46">
              <a:extLst>
                <a:ext uri="{FF2B5EF4-FFF2-40B4-BE49-F238E27FC236}">
                  <a16:creationId xmlns:a16="http://schemas.microsoft.com/office/drawing/2014/main" id="{4F655698-AE47-5D44-AC5B-1D3511D04125}"/>
                </a:ext>
              </a:extLst>
            </p:cNvPr>
            <p:cNvCxnSpPr>
              <a:cxnSpLocks/>
              <a:stCxn id="12" idx="2"/>
            </p:cNvCxnSpPr>
            <p:nvPr/>
          </p:nvCxnSpPr>
          <p:spPr>
            <a:xfrm>
              <a:off x="3327217" y="3579599"/>
              <a:ext cx="319121" cy="3506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50" name="正方形/長方形 49">
            <a:extLst>
              <a:ext uri="{FF2B5EF4-FFF2-40B4-BE49-F238E27FC236}">
                <a16:creationId xmlns:a16="http://schemas.microsoft.com/office/drawing/2014/main" id="{B211D169-85EF-E142-BF0E-B540A2D82169}"/>
              </a:ext>
            </a:extLst>
          </p:cNvPr>
          <p:cNvSpPr/>
          <p:nvPr/>
        </p:nvSpPr>
        <p:spPr>
          <a:xfrm>
            <a:off x="1799345" y="1291479"/>
            <a:ext cx="431118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Segoe UI"/>
                <a:ea typeface="游ゴシック"/>
                <a:cs typeface="+mn-cs"/>
              </a:rPr>
              <a:t>Components that influence Typhoons </a:t>
            </a:r>
          </a:p>
        </p:txBody>
      </p:sp>
    </p:spTree>
    <p:extLst>
      <p:ext uri="{BB962C8B-B14F-4D97-AF65-F5344CB8AC3E}">
        <p14:creationId xmlns:p14="http://schemas.microsoft.com/office/powerpoint/2010/main" val="3765748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85FDA3-5055-B24B-B538-37AF07ADAD0C}"/>
              </a:ext>
            </a:extLst>
          </p:cNvPr>
          <p:cNvSpPr>
            <a:spLocks noGrp="1"/>
          </p:cNvSpPr>
          <p:nvPr>
            <p:ph type="title"/>
          </p:nvPr>
        </p:nvSpPr>
        <p:spPr>
          <a:xfrm>
            <a:off x="838200" y="365126"/>
            <a:ext cx="10515600" cy="684186"/>
          </a:xfrm>
        </p:spPr>
        <p:txBody>
          <a:bodyPr>
            <a:normAutofit fontScale="90000"/>
          </a:bodyPr>
          <a:lstStyle/>
          <a:p>
            <a:r>
              <a:rPr kumimoji="1" lang="en-US" altLang="ja-JP" dirty="0"/>
              <a:t>Major work items</a:t>
            </a:r>
            <a:endParaRPr kumimoji="1" lang="ja-JP" altLang="en-US"/>
          </a:p>
        </p:txBody>
      </p:sp>
      <p:sp>
        <p:nvSpPr>
          <p:cNvPr id="3" name="コンテンツ プレースホルダー 2">
            <a:extLst>
              <a:ext uri="{FF2B5EF4-FFF2-40B4-BE49-F238E27FC236}">
                <a16:creationId xmlns:a16="http://schemas.microsoft.com/office/drawing/2014/main" id="{86AE5DBB-386C-9943-A9ED-CB9BEC96AE3F}"/>
              </a:ext>
            </a:extLst>
          </p:cNvPr>
          <p:cNvSpPr>
            <a:spLocks noGrp="1"/>
          </p:cNvSpPr>
          <p:nvPr>
            <p:ph idx="1"/>
          </p:nvPr>
        </p:nvSpPr>
        <p:spPr/>
        <p:txBody>
          <a:bodyPr/>
          <a:lstStyle/>
          <a:p>
            <a:r>
              <a:rPr kumimoji="1" lang="en-US" altLang="ja-JP" sz="4000" dirty="0"/>
              <a:t>Tropical Cyclones (TCs)</a:t>
            </a:r>
          </a:p>
          <a:p>
            <a:endParaRPr lang="en-US" altLang="ja-JP" sz="4000" dirty="0"/>
          </a:p>
          <a:p>
            <a:r>
              <a:rPr kumimoji="1" lang="en-US" altLang="ja-JP" sz="4000" dirty="0"/>
              <a:t>Intra-seasonal oscillations  (MJO/BSISO)</a:t>
            </a:r>
          </a:p>
          <a:p>
            <a:endParaRPr lang="en-US" altLang="ja-JP" sz="4000" dirty="0"/>
          </a:p>
          <a:p>
            <a:r>
              <a:rPr kumimoji="1" lang="en-US" altLang="ja-JP" sz="4000" dirty="0"/>
              <a:t>Ocean </a:t>
            </a:r>
          </a:p>
          <a:p>
            <a:pPr marL="0" indent="0">
              <a:buNone/>
            </a:pPr>
            <a:endParaRPr kumimoji="1" lang="ja-JP" altLang="en-US"/>
          </a:p>
        </p:txBody>
      </p:sp>
    </p:spTree>
    <p:extLst>
      <p:ext uri="{BB962C8B-B14F-4D97-AF65-F5344CB8AC3E}">
        <p14:creationId xmlns:p14="http://schemas.microsoft.com/office/powerpoint/2010/main" val="2470560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コンテンツ プレースホルダ 2">
            <a:extLst>
              <a:ext uri="{FF2B5EF4-FFF2-40B4-BE49-F238E27FC236}">
                <a16:creationId xmlns:a16="http://schemas.microsoft.com/office/drawing/2014/main" id="{D30677CF-BC9F-EA47-A547-F97F34FEA882}"/>
              </a:ext>
            </a:extLst>
          </p:cNvPr>
          <p:cNvSpPr>
            <a:spLocks noGrp="1"/>
          </p:cNvSpPr>
          <p:nvPr>
            <p:ph idx="1"/>
          </p:nvPr>
        </p:nvSpPr>
        <p:spPr>
          <a:xfrm>
            <a:off x="2512507" y="768798"/>
            <a:ext cx="7201511" cy="4006404"/>
          </a:xfrm>
        </p:spPr>
        <p:txBody>
          <a:bodyPr/>
          <a:lstStyle/>
          <a:p>
            <a:pPr marL="0" indent="0" algn="ctr">
              <a:buNone/>
            </a:pPr>
            <a:r>
              <a:rPr lang="en" altLang="ja-JP" sz="3600" b="1" dirty="0"/>
              <a:t>DYAMOND Phase </a:t>
            </a:r>
            <a:r>
              <a:rPr lang="en" altLang="ja-JP" sz="4800" b="1" dirty="0"/>
              <a:t>2</a:t>
            </a:r>
            <a:endParaRPr lang="en" altLang="ja-JP" sz="3600" b="1" dirty="0"/>
          </a:p>
          <a:p>
            <a:pPr marL="0" indent="0" algn="ctr">
              <a:buNone/>
            </a:pPr>
            <a:r>
              <a:rPr lang="en" altLang="ja-JP" sz="3600" b="1" dirty="0">
                <a:solidFill>
                  <a:schemeClr val="bg1">
                    <a:lumMod val="65000"/>
                  </a:schemeClr>
                </a:solidFill>
                <a:effectLst/>
              </a:rPr>
              <a:t> </a:t>
            </a:r>
            <a:r>
              <a:rPr lang="en" altLang="ja-JP" sz="3600" b="1" dirty="0">
                <a:solidFill>
                  <a:schemeClr val="bg1">
                    <a:lumMod val="85000"/>
                  </a:schemeClr>
                </a:solidFill>
                <a:effectLst/>
              </a:rPr>
              <a:t>&amp; </a:t>
            </a:r>
          </a:p>
          <a:p>
            <a:pPr marL="0" indent="0" algn="ctr">
              <a:buNone/>
            </a:pPr>
            <a:r>
              <a:rPr lang="en" altLang="ja-JP" sz="3600" b="1" dirty="0">
                <a:solidFill>
                  <a:schemeClr val="bg1">
                    <a:lumMod val="85000"/>
                  </a:schemeClr>
                </a:solidFill>
              </a:rPr>
              <a:t>some works by NICAM/NICOCO on </a:t>
            </a:r>
            <a:r>
              <a:rPr lang="en" altLang="ja-JP" sz="3600" b="1" dirty="0" err="1">
                <a:solidFill>
                  <a:schemeClr val="bg1">
                    <a:lumMod val="85000"/>
                  </a:schemeClr>
                </a:solidFill>
              </a:rPr>
              <a:t>Fugaku</a:t>
            </a:r>
            <a:r>
              <a:rPr lang="en" altLang="ja-JP" sz="3600" b="1" dirty="0">
                <a:solidFill>
                  <a:schemeClr val="bg1">
                    <a:lumMod val="85000"/>
                  </a:schemeClr>
                </a:solidFill>
              </a:rPr>
              <a:t> </a:t>
            </a:r>
          </a:p>
          <a:p>
            <a:pPr marL="0" indent="0" algn="ctr">
              <a:buNone/>
            </a:pPr>
            <a:r>
              <a:rPr lang="en" altLang="ja-JP" sz="3600" b="1" dirty="0">
                <a:solidFill>
                  <a:schemeClr val="bg1">
                    <a:lumMod val="85000"/>
                  </a:schemeClr>
                </a:solidFill>
              </a:rPr>
              <a:t>&amp;</a:t>
            </a:r>
          </a:p>
          <a:p>
            <a:pPr marL="0" indent="0" algn="ctr">
              <a:buNone/>
            </a:pPr>
            <a:r>
              <a:rPr lang="en" altLang="ja-JP" sz="3600" b="1" dirty="0">
                <a:solidFill>
                  <a:schemeClr val="bg1">
                    <a:lumMod val="85000"/>
                  </a:schemeClr>
                </a:solidFill>
              </a:rPr>
              <a:t>a v</a:t>
            </a:r>
            <a:r>
              <a:rPr lang="en" altLang="ja-JP" sz="3600" b="1" dirty="0">
                <a:solidFill>
                  <a:schemeClr val="bg1">
                    <a:lumMod val="85000"/>
                  </a:schemeClr>
                </a:solidFill>
                <a:effectLst/>
              </a:rPr>
              <a:t>iew into the near future</a:t>
            </a:r>
          </a:p>
        </p:txBody>
      </p:sp>
      <p:pic>
        <p:nvPicPr>
          <p:cNvPr id="113666" name="図 3" descr="thumb2.jpg">
            <a:extLst>
              <a:ext uri="{FF2B5EF4-FFF2-40B4-BE49-F238E27FC236}">
                <a16:creationId xmlns:a16="http://schemas.microsoft.com/office/drawing/2014/main" id="{32926CEC-63FA-6A45-9B19-CF960457E4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208" y="1598137"/>
            <a:ext cx="2182006" cy="215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descr="スクリーンショット 2016-02-23 22.46.01.png">
            <a:extLst>
              <a:ext uri="{FF2B5EF4-FFF2-40B4-BE49-F238E27FC236}">
                <a16:creationId xmlns:a16="http://schemas.microsoft.com/office/drawing/2014/main" id="{8A32E395-E16C-C246-9DA4-D4C169429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5692" y="1659937"/>
            <a:ext cx="2357133" cy="2014432"/>
          </a:xfrm>
          <a:prstGeom prst="rect">
            <a:avLst/>
          </a:prstGeom>
        </p:spPr>
      </p:pic>
      <p:sp>
        <p:nvSpPr>
          <p:cNvPr id="7" name="字幕 2">
            <a:extLst>
              <a:ext uri="{FF2B5EF4-FFF2-40B4-BE49-F238E27FC236}">
                <a16:creationId xmlns:a16="http://schemas.microsoft.com/office/drawing/2014/main" id="{C2D3546F-37D2-A44C-B4EF-506AE695552C}"/>
              </a:ext>
            </a:extLst>
          </p:cNvPr>
          <p:cNvSpPr txBox="1">
            <a:spLocks/>
          </p:cNvSpPr>
          <p:nvPr/>
        </p:nvSpPr>
        <p:spPr>
          <a:xfrm>
            <a:off x="3206227" y="5158345"/>
            <a:ext cx="6359465" cy="8984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800" i="0" u="none" strike="noStrike" kern="1200" cap="none" spc="0" normalizeH="0" baseline="0" noProof="0" dirty="0">
                <a:ln>
                  <a:noFill/>
                </a:ln>
                <a:effectLst/>
                <a:uLnTx/>
                <a:uFillTx/>
                <a:latin typeface="Arial" panose="020B0604020202020204" pitchFamily="34" charset="0"/>
                <a:ea typeface="游ゴシック" panose="020B0400000000000000" pitchFamily="34" charset="-128"/>
                <a:cs typeface="Arial" panose="020B0604020202020204" pitchFamily="34" charset="0"/>
              </a:rPr>
              <a:t>Tomoki Miyakawa  and  Daniel </a:t>
            </a:r>
            <a:r>
              <a:rPr kumimoji="1" lang="en-US" altLang="ja-JP" sz="2800" i="0" u="none" strike="noStrike" kern="1200" cap="none" spc="0" normalizeH="0" baseline="0" noProof="0" dirty="0" err="1">
                <a:ln>
                  <a:noFill/>
                </a:ln>
                <a:effectLst/>
                <a:uLnTx/>
                <a:uFillTx/>
                <a:latin typeface="Arial" panose="020B0604020202020204" pitchFamily="34" charset="0"/>
                <a:ea typeface="游ゴシック" panose="020B0400000000000000" pitchFamily="34" charset="-128"/>
                <a:cs typeface="Arial" panose="020B0604020202020204" pitchFamily="34" charset="0"/>
              </a:rPr>
              <a:t>Klocke</a:t>
            </a:r>
            <a:endParaRPr kumimoji="1" lang="en-US" altLang="ja-JP" sz="2800" i="0" u="none" strike="noStrike" kern="1200" cap="none" spc="0" normalizeH="0" baseline="0" noProof="0" dirty="0">
              <a:ln>
                <a:noFill/>
              </a:ln>
              <a:effectLst/>
              <a:uLnTx/>
              <a:uFillTx/>
              <a:latin typeface="Arial" panose="020B0604020202020204" pitchFamily="34" charset="0"/>
              <a:ea typeface="游ゴシック" panose="020B0400000000000000" pitchFamily="34" charset="-128"/>
              <a:cs typeface="Arial" panose="020B0604020202020204" pitchFamily="34" charset="0"/>
            </a:endParaRPr>
          </a:p>
        </p:txBody>
      </p:sp>
      <p:pic>
        <p:nvPicPr>
          <p:cNvPr id="8" name="図 7">
            <a:extLst>
              <a:ext uri="{FF2B5EF4-FFF2-40B4-BE49-F238E27FC236}">
                <a16:creationId xmlns:a16="http://schemas.microsoft.com/office/drawing/2014/main" id="{85C30644-9556-414D-B0D1-9CD7935DF46D}"/>
              </a:ext>
            </a:extLst>
          </p:cNvPr>
          <p:cNvPicPr>
            <a:picLocks noChangeAspect="1"/>
          </p:cNvPicPr>
          <p:nvPr/>
        </p:nvPicPr>
        <p:blipFill>
          <a:blip r:embed="rId4"/>
          <a:stretch>
            <a:fillRect/>
          </a:stretch>
        </p:blipFill>
        <p:spPr>
          <a:xfrm>
            <a:off x="6843659" y="5663061"/>
            <a:ext cx="3581400" cy="1054100"/>
          </a:xfrm>
          <a:prstGeom prst="rect">
            <a:avLst/>
          </a:prstGeom>
        </p:spPr>
      </p:pic>
      <p:pic>
        <p:nvPicPr>
          <p:cNvPr id="9" name="図 8">
            <a:extLst>
              <a:ext uri="{FF2B5EF4-FFF2-40B4-BE49-F238E27FC236}">
                <a16:creationId xmlns:a16="http://schemas.microsoft.com/office/drawing/2014/main" id="{0C6D1C7D-EE45-DC4F-86E8-B5EAE682EC1E}"/>
              </a:ext>
            </a:extLst>
          </p:cNvPr>
          <p:cNvPicPr>
            <a:picLocks noChangeAspect="1"/>
          </p:cNvPicPr>
          <p:nvPr/>
        </p:nvPicPr>
        <p:blipFill>
          <a:blip r:embed="rId5"/>
          <a:stretch>
            <a:fillRect/>
          </a:stretch>
        </p:blipFill>
        <p:spPr>
          <a:xfrm>
            <a:off x="2064077" y="5828160"/>
            <a:ext cx="4914900" cy="939800"/>
          </a:xfrm>
          <a:prstGeom prst="rect">
            <a:avLst/>
          </a:prstGeom>
        </p:spPr>
      </p:pic>
    </p:spTree>
    <p:extLst>
      <p:ext uri="{BB962C8B-B14F-4D97-AF65-F5344CB8AC3E}">
        <p14:creationId xmlns:p14="http://schemas.microsoft.com/office/powerpoint/2010/main" val="4024494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02DD6A5-41BB-C947-A243-2B5A7F9D2F87}"/>
              </a:ext>
            </a:extLst>
          </p:cNvPr>
          <p:cNvSpPr txBox="1"/>
          <p:nvPr/>
        </p:nvSpPr>
        <p:spPr>
          <a:xfrm>
            <a:off x="5895191" y="1250987"/>
            <a:ext cx="2014105"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white"/>
                </a:solidFill>
                <a:effectLst/>
                <a:uLnTx/>
                <a:uFillTx/>
                <a:latin typeface="Trebuchet MS"/>
                <a:ea typeface="ＭＳ ゴシック" panose="020B0609070205080204" pitchFamily="49" charset="-128"/>
                <a:cs typeface="+mn-cs"/>
              </a:rPr>
              <a:t>8/31 [80(16)]</a:t>
            </a:r>
            <a:endParaRPr kumimoji="1" lang="ja-JP" altLang="en-US" sz="1800" b="1" i="0" u="none" strike="noStrike" kern="1200" cap="none" spc="0" normalizeH="0" baseline="0" noProof="0">
              <a:ln>
                <a:noFill/>
              </a:ln>
              <a:solidFill>
                <a:prstClr val="white"/>
              </a:solidFill>
              <a:effectLst/>
              <a:uLnTx/>
              <a:uFillTx/>
              <a:latin typeface="Trebuchet MS"/>
              <a:ea typeface="ＭＳ ゴシック" panose="020B0609070205080204" pitchFamily="49" charset="-128"/>
              <a:cs typeface="+mn-cs"/>
            </a:endParaRPr>
          </a:p>
        </p:txBody>
      </p:sp>
      <p:sp>
        <p:nvSpPr>
          <p:cNvPr id="9" name="正方形/長方形 8">
            <a:extLst>
              <a:ext uri="{FF2B5EF4-FFF2-40B4-BE49-F238E27FC236}">
                <a16:creationId xmlns:a16="http://schemas.microsoft.com/office/drawing/2014/main" id="{30CE199E-7A5D-5149-90B1-5FECD763693C}"/>
              </a:ext>
            </a:extLst>
          </p:cNvPr>
          <p:cNvSpPr/>
          <p:nvPr/>
        </p:nvSpPr>
        <p:spPr>
          <a:xfrm>
            <a:off x="8342035" y="6226132"/>
            <a:ext cx="384996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err="1">
                <a:ln>
                  <a:noFill/>
                </a:ln>
                <a:solidFill>
                  <a:prstClr val="black"/>
                </a:solidFill>
                <a:effectLst/>
                <a:uLnTx/>
                <a:uFillTx/>
                <a:latin typeface="Trebuchet MS"/>
                <a:ea typeface="ＭＳ ゴシック" panose="020B0609070205080204" pitchFamily="49" charset="-128"/>
                <a:cs typeface="+mn-cs"/>
              </a:rPr>
              <a:t>Yohei</a:t>
            </a:r>
            <a:r>
              <a:rPr kumimoji="0" lang="en-US" altLang="ja-JP" sz="18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rPr>
              <a:t> Yamada (</a:t>
            </a:r>
            <a:r>
              <a:rPr kumimoji="0" lang="ja-JP" altLang="en-US" sz="1800" b="0" i="0" u="none" strike="noStrike" kern="1200" cap="none" spc="0" normalizeH="0" baseline="0" noProof="0">
                <a:ln>
                  <a:noFill/>
                </a:ln>
                <a:solidFill>
                  <a:prstClr val="black"/>
                </a:solidFill>
                <a:effectLst/>
                <a:uLnTx/>
                <a:uFillTx/>
                <a:latin typeface="Trebuchet MS"/>
                <a:ea typeface="ＭＳ ゴシック" panose="020B0609070205080204" pitchFamily="49" charset="-128"/>
                <a:cs typeface="+mn-cs"/>
              </a:rPr>
              <a:t>山田洋平</a:t>
            </a:r>
            <a:r>
              <a:rPr kumimoji="0" lang="en-US" altLang="ja-JP" sz="18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rPr>
              <a:t>)@JAMSTEC</a:t>
            </a:r>
            <a:endParaRPr kumimoji="0" lang="ja-JP" altLang="en-US" sz="1800" b="0" i="0" u="none" strike="noStrike" kern="1200" cap="none" spc="0" normalizeH="0" baseline="0" noProof="0">
              <a:ln>
                <a:noFill/>
              </a:ln>
              <a:solidFill>
                <a:prstClr val="black"/>
              </a:solidFill>
              <a:effectLst/>
              <a:uLnTx/>
              <a:uFillTx/>
              <a:latin typeface="Trebuchet MS"/>
              <a:ea typeface="ＭＳ ゴシック" panose="020B0609070205080204" pitchFamily="49" charset="-128"/>
              <a:cs typeface="+mn-cs"/>
            </a:endParaRPr>
          </a:p>
        </p:txBody>
      </p:sp>
      <p:sp>
        <p:nvSpPr>
          <p:cNvPr id="10" name="テキスト ボックス 9">
            <a:extLst>
              <a:ext uri="{FF2B5EF4-FFF2-40B4-BE49-F238E27FC236}">
                <a16:creationId xmlns:a16="http://schemas.microsoft.com/office/drawing/2014/main" id="{23FA81C9-D7EB-884B-8278-614B65F26F93}"/>
              </a:ext>
            </a:extLst>
          </p:cNvPr>
          <p:cNvSpPr txBox="1"/>
          <p:nvPr/>
        </p:nvSpPr>
        <p:spPr>
          <a:xfrm>
            <a:off x="37419" y="55649"/>
            <a:ext cx="11906325" cy="11541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rPr>
              <a:t>Large ensemble study on Typhoons: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3200" b="0" i="0" u="none" strike="noStrike" kern="1200" cap="none" spc="0" normalizeH="0" baseline="0" noProof="0">
                <a:ln>
                  <a:noFill/>
                </a:ln>
                <a:solidFill>
                  <a:prstClr val="black"/>
                </a:solidFill>
                <a:effectLst/>
                <a:uLnTx/>
                <a:uFillTx/>
                <a:latin typeface="Trebuchet MS"/>
                <a:ea typeface="ＭＳ ゴシック" panose="020B0609070205080204" pitchFamily="49" charset="-128"/>
                <a:cs typeface="+mn-cs"/>
              </a:rPr>
              <a:t>　</a:t>
            </a:r>
            <a:endParaRPr kumimoji="1" lang="en-US" altLang="ja-JP" sz="36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endParaRPr>
          </a:p>
        </p:txBody>
      </p:sp>
      <p:pic>
        <p:nvPicPr>
          <p:cNvPr id="11" name="図 10">
            <a:extLst>
              <a:ext uri="{FF2B5EF4-FFF2-40B4-BE49-F238E27FC236}">
                <a16:creationId xmlns:a16="http://schemas.microsoft.com/office/drawing/2014/main" id="{E2A5A562-33EE-794B-8DEA-D19F035E85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4541"/>
          <a:stretch/>
        </p:blipFill>
        <p:spPr>
          <a:xfrm>
            <a:off x="6303307" y="1634679"/>
            <a:ext cx="5393495" cy="2099957"/>
          </a:xfrm>
          <a:prstGeom prst="rect">
            <a:avLst/>
          </a:prstGeom>
        </p:spPr>
      </p:pic>
      <p:pic>
        <p:nvPicPr>
          <p:cNvPr id="1026" name="Picture 2" descr="山田洋平の写真">
            <a:extLst>
              <a:ext uri="{FF2B5EF4-FFF2-40B4-BE49-F238E27FC236}">
                <a16:creationId xmlns:a16="http://schemas.microsoft.com/office/drawing/2014/main" id="{2ABB61E9-F781-3248-882D-8A002613CAE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77787" y="4541541"/>
            <a:ext cx="1232721" cy="146923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台風19号被害、35人死亡、18人不明 相模原で車転落し母娘死亡、父子不明 | 毎日新聞">
            <a:extLst>
              <a:ext uri="{FF2B5EF4-FFF2-40B4-BE49-F238E27FC236}">
                <a16:creationId xmlns:a16="http://schemas.microsoft.com/office/drawing/2014/main" id="{C2997485-15A6-E04D-95EB-78C2B5BF6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021" y="5346727"/>
            <a:ext cx="2180376" cy="14588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台風19号で甚大な被害、人命救助続く－保険請求額１兆円規模か - Bloomberg">
            <a:extLst>
              <a:ext uri="{FF2B5EF4-FFF2-40B4-BE49-F238E27FC236}">
                <a16:creationId xmlns:a16="http://schemas.microsoft.com/office/drawing/2014/main" id="{61805DD2-205F-644F-871D-2C2182AD84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398" y="5365290"/>
            <a:ext cx="1993692" cy="1436963"/>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795904FE-DECC-914A-8AA9-6CEAA97C4813}"/>
              </a:ext>
            </a:extLst>
          </p:cNvPr>
          <p:cNvPicPr>
            <a:picLocks noChangeAspect="1"/>
          </p:cNvPicPr>
          <p:nvPr/>
        </p:nvPicPr>
        <p:blipFill>
          <a:blip r:embed="rId7"/>
          <a:stretch>
            <a:fillRect/>
          </a:stretch>
        </p:blipFill>
        <p:spPr>
          <a:xfrm>
            <a:off x="4444374" y="5377125"/>
            <a:ext cx="2238203" cy="1395147"/>
          </a:xfrm>
          <a:prstGeom prst="rect">
            <a:avLst/>
          </a:prstGeom>
        </p:spPr>
      </p:pic>
      <p:sp>
        <p:nvSpPr>
          <p:cNvPr id="15" name="正方形/長方形 14">
            <a:extLst>
              <a:ext uri="{FF2B5EF4-FFF2-40B4-BE49-F238E27FC236}">
                <a16:creationId xmlns:a16="http://schemas.microsoft.com/office/drawing/2014/main" id="{7E9FEB73-491A-9744-A3FF-3D417664B8C6}"/>
              </a:ext>
            </a:extLst>
          </p:cNvPr>
          <p:cNvSpPr/>
          <p:nvPr/>
        </p:nvSpPr>
        <p:spPr>
          <a:xfrm>
            <a:off x="263021" y="4467285"/>
            <a:ext cx="8280728"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rPr>
              <a:t>Typhoon </a:t>
            </a:r>
            <a:r>
              <a:rPr kumimoji="0" lang="en-US" altLang="ja-JP" sz="2000" b="0" i="0" u="none" strike="noStrike" kern="1200" cap="none" spc="0" normalizeH="0" baseline="0" noProof="0" dirty="0" err="1">
                <a:ln>
                  <a:noFill/>
                </a:ln>
                <a:solidFill>
                  <a:prstClr val="black"/>
                </a:solidFill>
                <a:effectLst/>
                <a:uLnTx/>
                <a:uFillTx/>
                <a:latin typeface="Trebuchet MS"/>
                <a:ea typeface="ＭＳ ゴシック" panose="020B0609070205080204" pitchFamily="49" charset="-128"/>
                <a:cs typeface="+mn-cs"/>
              </a:rPr>
              <a:t>Faxai</a:t>
            </a:r>
            <a:r>
              <a:rPr kumimoji="0" lang="en-US" altLang="ja-JP" sz="20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rPr>
              <a:t> (2019) initiated on Sep. </a:t>
            </a:r>
            <a:r>
              <a:rPr kumimoji="0" lang="en-US" altLang="ja-JP" sz="2000" dirty="0">
                <a:solidFill>
                  <a:prstClr val="black"/>
                </a:solidFill>
                <a:latin typeface="Trebuchet MS"/>
                <a:ea typeface="ＭＳ ゴシック" panose="020B0609070205080204" pitchFamily="49" charset="-128"/>
              </a:rPr>
              <a:t>5, </a:t>
            </a:r>
            <a:r>
              <a:rPr kumimoji="0" lang="en-US" altLang="ja-JP" sz="20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rPr>
              <a:t>hit Eastern Japan on Sep. 9, </a:t>
            </a:r>
            <a:br>
              <a:rPr kumimoji="0" lang="en-US" altLang="ja-JP" sz="20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rPr>
            </a:br>
            <a:r>
              <a:rPr kumimoji="0" lang="en-US" altLang="ja-JP" sz="20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rPr>
              <a:t>and caused severe damage.</a:t>
            </a:r>
            <a:endParaRPr kumimoji="0" lang="ja-JP" altLang="en-US" sz="2000" b="0" i="0" u="none" strike="noStrike" kern="1200" cap="none" spc="0" normalizeH="0" baseline="0" noProof="0">
              <a:ln>
                <a:noFill/>
              </a:ln>
              <a:solidFill>
                <a:prstClr val="black"/>
              </a:solidFill>
              <a:effectLst/>
              <a:uLnTx/>
              <a:uFillTx/>
              <a:latin typeface="Trebuchet MS"/>
              <a:ea typeface="ＭＳ ゴシック" panose="020B0609070205080204" pitchFamily="49" charset="-128"/>
              <a:cs typeface="+mn-cs"/>
            </a:endParaRPr>
          </a:p>
        </p:txBody>
      </p:sp>
      <p:sp>
        <p:nvSpPr>
          <p:cNvPr id="16" name="正方形/長方形 15">
            <a:extLst>
              <a:ext uri="{FF2B5EF4-FFF2-40B4-BE49-F238E27FC236}">
                <a16:creationId xmlns:a16="http://schemas.microsoft.com/office/drawing/2014/main" id="{04E99AC0-E714-EF42-910A-DB3DEC66C1C8}"/>
              </a:ext>
            </a:extLst>
          </p:cNvPr>
          <p:cNvSpPr/>
          <p:nvPr/>
        </p:nvSpPr>
        <p:spPr>
          <a:xfrm>
            <a:off x="6397784" y="3650644"/>
            <a:ext cx="1103187" cy="400110"/>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rPr>
              <a:t>Aug 25  </a:t>
            </a:r>
            <a:endParaRPr kumimoji="0" lang="ja-JP" altLang="en-US" sz="2000" b="0" i="0" u="none" strike="noStrike" kern="1200" cap="none" spc="0" normalizeH="0" baseline="0" noProof="0">
              <a:ln>
                <a:noFill/>
              </a:ln>
              <a:solidFill>
                <a:prstClr val="black"/>
              </a:solidFill>
              <a:effectLst/>
              <a:uLnTx/>
              <a:uFillTx/>
              <a:latin typeface="Trebuchet MS"/>
              <a:ea typeface="ＭＳ ゴシック" panose="020B0609070205080204" pitchFamily="49" charset="-128"/>
              <a:cs typeface="+mn-cs"/>
            </a:endParaRPr>
          </a:p>
        </p:txBody>
      </p:sp>
      <p:sp>
        <p:nvSpPr>
          <p:cNvPr id="17" name="正方形/長方形 16">
            <a:extLst>
              <a:ext uri="{FF2B5EF4-FFF2-40B4-BE49-F238E27FC236}">
                <a16:creationId xmlns:a16="http://schemas.microsoft.com/office/drawing/2014/main" id="{4BD194C9-2F7F-2E4D-B0A0-ACFBF0B5A023}"/>
              </a:ext>
            </a:extLst>
          </p:cNvPr>
          <p:cNvSpPr/>
          <p:nvPr/>
        </p:nvSpPr>
        <p:spPr>
          <a:xfrm>
            <a:off x="7536137" y="3650644"/>
            <a:ext cx="1015718" cy="40011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rPr>
              <a:t>Sep 4</a:t>
            </a:r>
            <a:endParaRPr kumimoji="0" lang="ja-JP" altLang="en-US" sz="2000" b="0" i="0" u="none" strike="noStrike" kern="1200" cap="none" spc="0" normalizeH="0" baseline="0" noProof="0">
              <a:ln>
                <a:noFill/>
              </a:ln>
              <a:solidFill>
                <a:prstClr val="black"/>
              </a:solidFill>
              <a:effectLst/>
              <a:uLnTx/>
              <a:uFillTx/>
              <a:latin typeface="Trebuchet MS"/>
              <a:ea typeface="ＭＳ ゴシック" panose="020B0609070205080204" pitchFamily="49" charset="-128"/>
              <a:cs typeface="+mn-cs"/>
            </a:endParaRPr>
          </a:p>
        </p:txBody>
      </p:sp>
      <p:sp>
        <p:nvSpPr>
          <p:cNvPr id="18" name="正方形/長方形 17">
            <a:extLst>
              <a:ext uri="{FF2B5EF4-FFF2-40B4-BE49-F238E27FC236}">
                <a16:creationId xmlns:a16="http://schemas.microsoft.com/office/drawing/2014/main" id="{1FE51688-935A-0441-BCE5-37B17743E735}"/>
              </a:ext>
            </a:extLst>
          </p:cNvPr>
          <p:cNvSpPr/>
          <p:nvPr/>
        </p:nvSpPr>
        <p:spPr>
          <a:xfrm>
            <a:off x="7298820" y="3196079"/>
            <a:ext cx="520785" cy="26161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rPr>
              <a:t>1 day</a:t>
            </a:r>
            <a:endParaRPr kumimoji="0" lang="ja-JP" altLang="en-US" sz="1100" b="0" i="0" u="none" strike="noStrike" kern="1200" cap="none" spc="0" normalizeH="0" baseline="0" noProof="0">
              <a:ln>
                <a:noFill/>
              </a:ln>
              <a:solidFill>
                <a:prstClr val="black"/>
              </a:solidFill>
              <a:effectLst/>
              <a:uLnTx/>
              <a:uFillTx/>
              <a:latin typeface="Trebuchet MS"/>
              <a:ea typeface="ＭＳ ゴシック" panose="020B0609070205080204" pitchFamily="49" charset="-128"/>
              <a:cs typeface="+mn-cs"/>
            </a:endParaRPr>
          </a:p>
        </p:txBody>
      </p:sp>
      <p:pic>
        <p:nvPicPr>
          <p:cNvPr id="19" name="図 18">
            <a:extLst>
              <a:ext uri="{FF2B5EF4-FFF2-40B4-BE49-F238E27FC236}">
                <a16:creationId xmlns:a16="http://schemas.microsoft.com/office/drawing/2014/main" id="{CE52AFCA-11DB-5947-85D9-BD96D3A73916}"/>
              </a:ext>
            </a:extLst>
          </p:cNvPr>
          <p:cNvPicPr>
            <a:picLocks noChangeAspect="1"/>
          </p:cNvPicPr>
          <p:nvPr/>
        </p:nvPicPr>
        <p:blipFill rotWithShape="1">
          <a:blip r:embed="rId8"/>
          <a:srcRect l="13690" r="14438"/>
          <a:stretch/>
        </p:blipFill>
        <p:spPr>
          <a:xfrm>
            <a:off x="535942" y="670399"/>
            <a:ext cx="4447742" cy="3867739"/>
          </a:xfrm>
          <a:prstGeom prst="rect">
            <a:avLst/>
          </a:prstGeom>
        </p:spPr>
      </p:pic>
      <mc:AlternateContent xmlns:mc="http://schemas.openxmlformats.org/markup-compatibility/2006">
        <mc:Choice xmlns:a14="http://schemas.microsoft.com/office/drawing/2010/main" Requires="a14">
          <p:sp>
            <p:nvSpPr>
              <p:cNvPr id="20" name="テキスト ボックス 19">
                <a:extLst>
                  <a:ext uri="{FF2B5EF4-FFF2-40B4-BE49-F238E27FC236}">
                    <a16:creationId xmlns:a16="http://schemas.microsoft.com/office/drawing/2014/main" id="{FF9583AC-C1CF-FD4D-8596-1AB618603AB9}"/>
                  </a:ext>
                </a:extLst>
              </p:cNvPr>
              <p:cNvSpPr txBox="1"/>
              <p:nvPr/>
            </p:nvSpPr>
            <p:spPr>
              <a:xfrm>
                <a:off x="2050494" y="3147330"/>
                <a:ext cx="2861367" cy="1015663"/>
              </a:xfrm>
              <a:prstGeom prst="rect">
                <a:avLst/>
              </a:prstGeom>
              <a:noFill/>
            </p:spPr>
            <p:txBody>
              <a:bodyPr wrap="square" rtlCol="0">
                <a:spAutoFit/>
              </a:bodyPr>
              <a:lstStyle/>
              <a:p>
                <a:r>
                  <a:rPr kumimoji="1" lang="en-US" altLang="ja-JP" sz="2000" dirty="0">
                    <a:solidFill>
                      <a:schemeClr val="accent4">
                        <a:lumMod val="60000"/>
                        <a:lumOff val="40000"/>
                      </a:schemeClr>
                    </a:solidFill>
                    <a:latin typeface="Times New Roman" panose="02020603050405020304" pitchFamily="18" charset="0"/>
                    <a:cs typeface="Times New Roman" panose="02020603050405020304" pitchFamily="18" charset="0"/>
                  </a:rPr>
                  <a:t>Genesis:</a:t>
                </a:r>
              </a:p>
              <a:p>
                <a:r>
                  <a:rPr kumimoji="1" lang="en-US" altLang="ja-JP" sz="2000" dirty="0">
                    <a:solidFill>
                      <a:schemeClr val="accent4">
                        <a:lumMod val="60000"/>
                        <a:lumOff val="40000"/>
                      </a:schemeClr>
                    </a:solidFill>
                    <a:latin typeface="Times New Roman" panose="02020603050405020304" pitchFamily="18" charset="0"/>
                    <a:cs typeface="Times New Roman" panose="02020603050405020304" pitchFamily="18" charset="0"/>
                  </a:rPr>
                  <a:t>156.7</a:t>
                </a:r>
                <a14:m>
                  <m:oMath xmlns:m="http://schemas.openxmlformats.org/officeDocument/2006/math">
                    <m:r>
                      <a:rPr lang="en-US" altLang="ja-JP" sz="2000" i="1">
                        <a:solidFill>
                          <a:schemeClr val="accent4">
                            <a:lumMod val="60000"/>
                            <a:lumOff val="4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kumimoji="1" lang="en-US" altLang="ja-JP" sz="2000" dirty="0">
                    <a:solidFill>
                      <a:schemeClr val="accent4">
                        <a:lumMod val="60000"/>
                        <a:lumOff val="40000"/>
                      </a:schemeClr>
                    </a:solidFill>
                    <a:latin typeface="Times New Roman" panose="02020603050405020304" pitchFamily="18" charset="0"/>
                    <a:cs typeface="Times New Roman" panose="02020603050405020304" pitchFamily="18" charset="0"/>
                  </a:rPr>
                  <a:t>E, 18.6</a:t>
                </a:r>
                <a14:m>
                  <m:oMath xmlns:m="http://schemas.openxmlformats.org/officeDocument/2006/math">
                    <m:r>
                      <a:rPr kumimoji="1" lang="en-US" altLang="ja-JP" sz="2000" i="1" smtClean="0">
                        <a:solidFill>
                          <a:schemeClr val="accent4">
                            <a:lumMod val="60000"/>
                            <a:lumOff val="4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kumimoji="1" lang="en-US" altLang="ja-JP" sz="2000" dirty="0">
                    <a:solidFill>
                      <a:schemeClr val="accent4">
                        <a:lumMod val="60000"/>
                        <a:lumOff val="40000"/>
                      </a:schemeClr>
                    </a:solidFill>
                    <a:latin typeface="Times New Roman" panose="02020603050405020304" pitchFamily="18" charset="0"/>
                    <a:cs typeface="Times New Roman" panose="02020603050405020304" pitchFamily="18" charset="0"/>
                  </a:rPr>
                  <a:t>N</a:t>
                </a:r>
              </a:p>
              <a:p>
                <a:r>
                  <a:rPr kumimoji="1" lang="en-US" altLang="ja-JP" sz="2000" dirty="0">
                    <a:solidFill>
                      <a:schemeClr val="accent4">
                        <a:lumMod val="60000"/>
                        <a:lumOff val="40000"/>
                      </a:schemeClr>
                    </a:solidFill>
                    <a:latin typeface="Times New Roman" panose="02020603050405020304" pitchFamily="18" charset="0"/>
                    <a:cs typeface="Times New Roman" panose="02020603050405020304" pitchFamily="18" charset="0"/>
                  </a:rPr>
                  <a:t>18UTC 4 September 2019</a:t>
                </a:r>
                <a:endParaRPr kumimoji="1" lang="ja-JP" altLang="en-US" sz="2000">
                  <a:solidFill>
                    <a:schemeClr val="accent4">
                      <a:lumMod val="60000"/>
                      <a:lumOff val="40000"/>
                    </a:schemeClr>
                  </a:solidFill>
                  <a:latin typeface="Times New Roman" panose="02020603050405020304" pitchFamily="18" charset="0"/>
                  <a:cs typeface="Times New Roman" panose="02020603050405020304" pitchFamily="18" charset="0"/>
                </a:endParaRPr>
              </a:p>
            </p:txBody>
          </p:sp>
        </mc:Choice>
        <mc:Fallback>
          <p:sp>
            <p:nvSpPr>
              <p:cNvPr id="20" name="テキスト ボックス 19">
                <a:extLst>
                  <a:ext uri="{FF2B5EF4-FFF2-40B4-BE49-F238E27FC236}">
                    <a16:creationId xmlns:a16="http://schemas.microsoft.com/office/drawing/2014/main" id="{FF9583AC-C1CF-FD4D-8596-1AB618603AB9}"/>
                  </a:ext>
                </a:extLst>
              </p:cNvPr>
              <p:cNvSpPr txBox="1">
                <a:spLocks noRot="1" noChangeAspect="1" noMove="1" noResize="1" noEditPoints="1" noAdjustHandles="1" noChangeArrowheads="1" noChangeShapeType="1" noTextEdit="1"/>
              </p:cNvSpPr>
              <p:nvPr/>
            </p:nvSpPr>
            <p:spPr>
              <a:xfrm>
                <a:off x="2050494" y="3147330"/>
                <a:ext cx="2861367" cy="1015663"/>
              </a:xfrm>
              <a:prstGeom prst="rect">
                <a:avLst/>
              </a:prstGeom>
              <a:blipFill>
                <a:blip r:embed="rId9"/>
                <a:stretch>
                  <a:fillRect l="-2212" t="-2469" r="-2212" b="-9877"/>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1" name="テキスト ボックス 20">
                <a:extLst>
                  <a:ext uri="{FF2B5EF4-FFF2-40B4-BE49-F238E27FC236}">
                    <a16:creationId xmlns:a16="http://schemas.microsoft.com/office/drawing/2014/main" id="{DB1412B1-955F-2341-88BB-CB4DD7A100AA}"/>
                  </a:ext>
                </a:extLst>
              </p:cNvPr>
              <p:cNvSpPr txBox="1"/>
              <p:nvPr/>
            </p:nvSpPr>
            <p:spPr>
              <a:xfrm>
                <a:off x="2770021" y="1515108"/>
                <a:ext cx="3033248" cy="1323439"/>
              </a:xfrm>
              <a:prstGeom prst="rect">
                <a:avLst/>
              </a:prstGeom>
              <a:noFill/>
            </p:spPr>
            <p:txBody>
              <a:bodyPr wrap="square" rtlCol="0">
                <a:spAutoFit/>
              </a:bodyPr>
              <a:lstStyle/>
              <a:p>
                <a:r>
                  <a:rPr lang="en-US" altLang="ja-JP" sz="2000" dirty="0">
                    <a:solidFill>
                      <a:srgbClr val="FF0000"/>
                    </a:solidFill>
                    <a:latin typeface="Times New Roman" panose="02020603050405020304" pitchFamily="18" charset="0"/>
                    <a:cs typeface="Times New Roman" panose="02020603050405020304" pitchFamily="18" charset="0"/>
                  </a:rPr>
                  <a:t>Approached Japan</a:t>
                </a:r>
                <a:r>
                  <a:rPr kumimoji="1" lang="en-US" altLang="ja-JP" sz="2000" dirty="0">
                    <a:solidFill>
                      <a:srgbClr val="FF0000"/>
                    </a:solidFill>
                    <a:latin typeface="Times New Roman" panose="02020603050405020304" pitchFamily="18" charset="0"/>
                    <a:cs typeface="Times New Roman" panose="02020603050405020304" pitchFamily="18" charset="0"/>
                  </a:rPr>
                  <a:t>:</a:t>
                </a:r>
              </a:p>
              <a:p>
                <a:r>
                  <a:rPr kumimoji="1" lang="en-US" altLang="ja-JP" sz="2000" dirty="0">
                    <a:solidFill>
                      <a:srgbClr val="FF0000"/>
                    </a:solidFill>
                    <a:latin typeface="Times New Roman" panose="02020603050405020304" pitchFamily="18" charset="0"/>
                    <a:cs typeface="Times New Roman" panose="02020603050405020304" pitchFamily="18" charset="0"/>
                  </a:rPr>
                  <a:t>139.7</a:t>
                </a:r>
                <a14:m>
                  <m:oMath xmlns:m="http://schemas.openxmlformats.org/officeDocument/2006/math">
                    <m:r>
                      <a:rPr lang="en-US" altLang="ja-JP" sz="20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kumimoji="1" lang="en-US" altLang="ja-JP" sz="2000" dirty="0">
                    <a:solidFill>
                      <a:srgbClr val="FF0000"/>
                    </a:solidFill>
                    <a:latin typeface="Times New Roman" panose="02020603050405020304" pitchFamily="18" charset="0"/>
                    <a:cs typeface="Times New Roman" panose="02020603050405020304" pitchFamily="18" charset="0"/>
                  </a:rPr>
                  <a:t>E, </a:t>
                </a:r>
                <a:r>
                  <a:rPr lang="en-US" altLang="ja-JP" sz="2000" dirty="0">
                    <a:solidFill>
                      <a:srgbClr val="FF0000"/>
                    </a:solidFill>
                    <a:latin typeface="Times New Roman" panose="02020603050405020304" pitchFamily="18" charset="0"/>
                    <a:cs typeface="Times New Roman" panose="02020603050405020304" pitchFamily="18" charset="0"/>
                  </a:rPr>
                  <a:t>35</a:t>
                </a:r>
                <a:r>
                  <a:rPr kumimoji="1" lang="en-US" altLang="ja-JP" sz="2000" dirty="0">
                    <a:solidFill>
                      <a:srgbClr val="FF0000"/>
                    </a:solidFill>
                    <a:latin typeface="Times New Roman" panose="02020603050405020304" pitchFamily="18" charset="0"/>
                    <a:cs typeface="Times New Roman" panose="02020603050405020304" pitchFamily="18" charset="0"/>
                  </a:rPr>
                  <a:t>.3</a:t>
                </a:r>
                <a14:m>
                  <m:oMath xmlns:m="http://schemas.openxmlformats.org/officeDocument/2006/math">
                    <m:r>
                      <a:rPr kumimoji="1" lang="en-US" altLang="ja-JP" sz="200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kumimoji="1" lang="en-US" altLang="ja-JP" sz="2000" dirty="0">
                    <a:solidFill>
                      <a:srgbClr val="FF0000"/>
                    </a:solidFill>
                    <a:latin typeface="Times New Roman" panose="02020603050405020304" pitchFamily="18" charset="0"/>
                    <a:cs typeface="Times New Roman" panose="02020603050405020304" pitchFamily="18" charset="0"/>
                  </a:rPr>
                  <a:t>N</a:t>
                </a:r>
              </a:p>
              <a:p>
                <a:r>
                  <a:rPr kumimoji="1" lang="en-US" altLang="ja-JP" sz="2000" dirty="0">
                    <a:solidFill>
                      <a:srgbClr val="FF0000"/>
                    </a:solidFill>
                    <a:latin typeface="Times New Roman" panose="02020603050405020304" pitchFamily="18" charset="0"/>
                    <a:cs typeface="Times New Roman" panose="02020603050405020304" pitchFamily="18" charset="0"/>
                  </a:rPr>
                  <a:t>18UTC 8 September</a:t>
                </a:r>
              </a:p>
              <a:p>
                <a:r>
                  <a:rPr kumimoji="1" lang="en-US" altLang="ja-JP" sz="2000" dirty="0">
                    <a:solidFill>
                      <a:srgbClr val="FF0000"/>
                    </a:solidFill>
                    <a:latin typeface="Times New Roman" panose="02020603050405020304" pitchFamily="18" charset="0"/>
                    <a:cs typeface="Times New Roman" panose="02020603050405020304" pitchFamily="18" charset="0"/>
                  </a:rPr>
                  <a:t>2019</a:t>
                </a:r>
                <a:endParaRPr kumimoji="1" lang="ja-JP" altLang="en-US" sz="2000">
                  <a:solidFill>
                    <a:srgbClr val="FF0000"/>
                  </a:solidFill>
                  <a:latin typeface="Times New Roman" panose="02020603050405020304" pitchFamily="18" charset="0"/>
                  <a:cs typeface="Times New Roman" panose="02020603050405020304" pitchFamily="18" charset="0"/>
                </a:endParaRPr>
              </a:p>
            </p:txBody>
          </p:sp>
        </mc:Choice>
        <mc:Fallback>
          <p:sp>
            <p:nvSpPr>
              <p:cNvPr id="21" name="テキスト ボックス 20">
                <a:extLst>
                  <a:ext uri="{FF2B5EF4-FFF2-40B4-BE49-F238E27FC236}">
                    <a16:creationId xmlns:a16="http://schemas.microsoft.com/office/drawing/2014/main" id="{DB1412B1-955F-2341-88BB-CB4DD7A100AA}"/>
                  </a:ext>
                </a:extLst>
              </p:cNvPr>
              <p:cNvSpPr txBox="1">
                <a:spLocks noRot="1" noChangeAspect="1" noMove="1" noResize="1" noEditPoints="1" noAdjustHandles="1" noChangeArrowheads="1" noChangeShapeType="1" noTextEdit="1"/>
              </p:cNvSpPr>
              <p:nvPr/>
            </p:nvSpPr>
            <p:spPr>
              <a:xfrm>
                <a:off x="2770021" y="1515108"/>
                <a:ext cx="3033248" cy="1323439"/>
              </a:xfrm>
              <a:prstGeom prst="rect">
                <a:avLst/>
              </a:prstGeom>
              <a:blipFill>
                <a:blip r:embed="rId10"/>
                <a:stretch>
                  <a:fillRect l="-1667" t="-2857" b="-7619"/>
                </a:stretch>
              </a:blipFill>
            </p:spPr>
            <p:txBody>
              <a:bodyPr/>
              <a:lstStyle/>
              <a:p>
                <a:r>
                  <a:rPr lang="ja-JP" altLang="en-US">
                    <a:noFill/>
                  </a:rPr>
                  <a:t> </a:t>
                </a:r>
              </a:p>
            </p:txBody>
          </p:sp>
        </mc:Fallback>
      </mc:AlternateContent>
      <p:sp>
        <p:nvSpPr>
          <p:cNvPr id="22" name="テキスト ボックス 21">
            <a:extLst>
              <a:ext uri="{FF2B5EF4-FFF2-40B4-BE49-F238E27FC236}">
                <a16:creationId xmlns:a16="http://schemas.microsoft.com/office/drawing/2014/main" id="{C56ECFF8-B6C7-E545-A0FA-0CB54F635FCF}"/>
              </a:ext>
            </a:extLst>
          </p:cNvPr>
          <p:cNvSpPr txBox="1"/>
          <p:nvPr/>
        </p:nvSpPr>
        <p:spPr>
          <a:xfrm>
            <a:off x="6514004" y="1003015"/>
            <a:ext cx="5182797" cy="461665"/>
          </a:xfrm>
          <a:prstGeom prst="rect">
            <a:avLst/>
          </a:prstGeom>
          <a:noFill/>
        </p:spPr>
        <p:txBody>
          <a:bodyPr wrap="square">
            <a:spAutoFit/>
          </a:bodyPr>
          <a:lstStyle/>
          <a:p>
            <a:r>
              <a:rPr kumimoji="1" lang="en-US" altLang="ja-JP" sz="24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rPr>
              <a:t>1600 member ensemble experiment</a:t>
            </a:r>
            <a:endParaRPr lang="ja-JP" altLang="en-US" sz="2400"/>
          </a:p>
        </p:txBody>
      </p:sp>
    </p:spTree>
    <p:extLst>
      <p:ext uri="{BB962C8B-B14F-4D97-AF65-F5344CB8AC3E}">
        <p14:creationId xmlns:p14="http://schemas.microsoft.com/office/powerpoint/2010/main" val="283617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36055FB-C1FE-F110-70CA-6546B7AC9A82}"/>
              </a:ext>
            </a:extLst>
          </p:cNvPr>
          <p:cNvSpPr>
            <a:spLocks noGrp="1"/>
          </p:cNvSpPr>
          <p:nvPr>
            <p:ph type="title"/>
          </p:nvPr>
        </p:nvSpPr>
        <p:spPr>
          <a:xfrm>
            <a:off x="1" y="365125"/>
            <a:ext cx="12192000" cy="687061"/>
          </a:xfrm>
        </p:spPr>
        <p:txBody>
          <a:bodyPr>
            <a:noAutofit/>
          </a:bodyPr>
          <a:lstStyle/>
          <a:p>
            <a:pPr algn="ctr"/>
            <a:r>
              <a:rPr lang="en-US" altLang="ja-JP" sz="2800" dirty="0">
                <a:latin typeface="Times New Roman" panose="02020603050405020304" pitchFamily="18" charset="0"/>
                <a:cs typeface="Times New Roman" panose="02020603050405020304" pitchFamily="18" charset="0"/>
              </a:rPr>
              <a:t>Simulated tracks of </a:t>
            </a:r>
            <a:r>
              <a:rPr lang="en-US" altLang="ja-JP" sz="2800" dirty="0" err="1">
                <a:latin typeface="Times New Roman" panose="02020603050405020304" pitchFamily="18" charset="0"/>
                <a:cs typeface="Times New Roman" panose="02020603050405020304" pitchFamily="18" charset="0"/>
              </a:rPr>
              <a:t>Faxai</a:t>
            </a:r>
            <a:r>
              <a:rPr lang="en-US" altLang="ja-JP" sz="2800" dirty="0">
                <a:latin typeface="Times New Roman" panose="02020603050405020304" pitchFamily="18" charset="0"/>
                <a:cs typeface="Times New Roman" panose="02020603050405020304" pitchFamily="18" charset="0"/>
              </a:rPr>
              <a:t>-like vortex in 1600-member ensemble simulations</a:t>
            </a:r>
            <a:endParaRPr lang="ja-JP" altLang="en-US" sz="2800">
              <a:latin typeface="Times New Roman" panose="02020603050405020304" pitchFamily="18" charset="0"/>
              <a:cs typeface="Times New Roman" panose="02020603050405020304" pitchFamily="18" charset="0"/>
            </a:endParaRPr>
          </a:p>
        </p:txBody>
      </p:sp>
      <p:sp>
        <p:nvSpPr>
          <p:cNvPr id="5" name="コンテンツ プレースホルダー 4">
            <a:extLst>
              <a:ext uri="{FF2B5EF4-FFF2-40B4-BE49-F238E27FC236}">
                <a16:creationId xmlns:a16="http://schemas.microsoft.com/office/drawing/2014/main" id="{E6D85B79-8F45-23D7-B4D3-973A4C3912F1}"/>
              </a:ext>
            </a:extLst>
          </p:cNvPr>
          <p:cNvSpPr>
            <a:spLocks noGrp="1"/>
          </p:cNvSpPr>
          <p:nvPr>
            <p:ph idx="1"/>
          </p:nvPr>
        </p:nvSpPr>
        <p:spPr>
          <a:xfrm>
            <a:off x="609600" y="4968047"/>
            <a:ext cx="10972799" cy="1308062"/>
          </a:xfrm>
        </p:spPr>
        <p:txBody>
          <a:bodyPr>
            <a:noAutofit/>
          </a:bodyPr>
          <a:lstStyle/>
          <a:p>
            <a:r>
              <a:rPr lang="en" altLang="ja-JP" sz="2400" dirty="0" err="1">
                <a:latin typeface="Times New Roman" panose="02020603050405020304" pitchFamily="18" charset="0"/>
                <a:cs typeface="Times New Roman" panose="02020603050405020304" pitchFamily="18" charset="0"/>
              </a:rPr>
              <a:t>Faxai</a:t>
            </a:r>
            <a:r>
              <a:rPr lang="en" altLang="ja-JP" sz="2400" dirty="0">
                <a:latin typeface="Times New Roman" panose="02020603050405020304" pitchFamily="18" charset="0"/>
                <a:cs typeface="Times New Roman" panose="02020603050405020304" pitchFamily="18" charset="0"/>
              </a:rPr>
              <a:t>-like vortex (Type-AB or Type-B vortices) was generated in 97% of total members (1551/1600).</a:t>
            </a:r>
          </a:p>
          <a:p>
            <a:r>
              <a:rPr lang="en" altLang="ja-JP" sz="2400" dirty="0">
                <a:latin typeface="Times New Roman" panose="02020603050405020304" pitchFamily="18" charset="0"/>
                <a:cs typeface="Times New Roman" panose="02020603050405020304" pitchFamily="18" charset="0"/>
              </a:rPr>
              <a:t>Type-AB vortex was generated in 55% of total members (885/1600).</a:t>
            </a:r>
          </a:p>
        </p:txBody>
      </p:sp>
      <p:pic>
        <p:nvPicPr>
          <p:cNvPr id="9" name="図 8">
            <a:extLst>
              <a:ext uri="{FF2B5EF4-FFF2-40B4-BE49-F238E27FC236}">
                <a16:creationId xmlns:a16="http://schemas.microsoft.com/office/drawing/2014/main" id="{5442AF2C-4955-3CB7-E686-13CD02EB738F}"/>
              </a:ext>
            </a:extLst>
          </p:cNvPr>
          <p:cNvPicPr>
            <a:picLocks noChangeAspect="1"/>
          </p:cNvPicPr>
          <p:nvPr/>
        </p:nvPicPr>
        <p:blipFill rotWithShape="1">
          <a:blip r:embed="rId2"/>
          <a:srcRect b="46656"/>
          <a:stretch/>
        </p:blipFill>
        <p:spPr>
          <a:xfrm>
            <a:off x="609600" y="1010621"/>
            <a:ext cx="10972800" cy="3658359"/>
          </a:xfrm>
          <a:prstGeom prst="rect">
            <a:avLst/>
          </a:prstGeom>
        </p:spPr>
      </p:pic>
    </p:spTree>
    <p:extLst>
      <p:ext uri="{BB962C8B-B14F-4D97-AF65-F5344CB8AC3E}">
        <p14:creationId xmlns:p14="http://schemas.microsoft.com/office/powerpoint/2010/main" val="2096599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36055FB-C1FE-F110-70CA-6546B7AC9A82}"/>
              </a:ext>
            </a:extLst>
          </p:cNvPr>
          <p:cNvSpPr>
            <a:spLocks noGrp="1"/>
          </p:cNvSpPr>
          <p:nvPr>
            <p:ph type="title"/>
          </p:nvPr>
        </p:nvSpPr>
        <p:spPr>
          <a:xfrm>
            <a:off x="838200" y="365125"/>
            <a:ext cx="10515600" cy="687061"/>
          </a:xfrm>
        </p:spPr>
        <p:txBody>
          <a:bodyPr>
            <a:noAutofit/>
          </a:bodyPr>
          <a:lstStyle/>
          <a:p>
            <a:r>
              <a:rPr lang="en" altLang="ja-JP" sz="2800" dirty="0">
                <a:latin typeface="Times New Roman" panose="02020603050405020304" pitchFamily="18" charset="0"/>
                <a:cs typeface="Times New Roman" panose="02020603050405020304" pitchFamily="18" charset="0"/>
              </a:rPr>
              <a:t>Ratio of the ensemble members reproducing </a:t>
            </a:r>
            <a:r>
              <a:rPr lang="en" altLang="ja-JP" sz="2800" dirty="0" err="1">
                <a:latin typeface="Times New Roman" panose="02020603050405020304" pitchFamily="18" charset="0"/>
                <a:cs typeface="Times New Roman" panose="02020603050405020304" pitchFamily="18" charset="0"/>
              </a:rPr>
              <a:t>Faxai</a:t>
            </a:r>
            <a:r>
              <a:rPr lang="en" altLang="ja-JP" sz="2800" dirty="0">
                <a:latin typeface="Times New Roman" panose="02020603050405020304" pitchFamily="18" charset="0"/>
                <a:cs typeface="Times New Roman" panose="02020603050405020304" pitchFamily="18" charset="0"/>
              </a:rPr>
              <a:t>-like vortex to respective 100 members for each lead time</a:t>
            </a:r>
            <a:endParaRPr lang="ja-JP" altLang="en-US" sz="1600">
              <a:latin typeface="Times New Roman" panose="02020603050405020304" pitchFamily="18" charset="0"/>
              <a:cs typeface="Times New Roman" panose="02020603050405020304" pitchFamily="18" charset="0"/>
            </a:endParaRPr>
          </a:p>
        </p:txBody>
      </p:sp>
      <p:sp>
        <p:nvSpPr>
          <p:cNvPr id="5" name="コンテンツ プレースホルダー 4">
            <a:extLst>
              <a:ext uri="{FF2B5EF4-FFF2-40B4-BE49-F238E27FC236}">
                <a16:creationId xmlns:a16="http://schemas.microsoft.com/office/drawing/2014/main" id="{E6D85B79-8F45-23D7-B4D3-973A4C3912F1}"/>
              </a:ext>
            </a:extLst>
          </p:cNvPr>
          <p:cNvSpPr>
            <a:spLocks noGrp="1"/>
          </p:cNvSpPr>
          <p:nvPr>
            <p:ph idx="1"/>
          </p:nvPr>
        </p:nvSpPr>
        <p:spPr>
          <a:xfrm>
            <a:off x="2593298" y="5626448"/>
            <a:ext cx="7809876" cy="866427"/>
          </a:xfrm>
        </p:spPr>
        <p:txBody>
          <a:bodyPr>
            <a:normAutofit/>
          </a:bodyPr>
          <a:lstStyle/>
          <a:p>
            <a:r>
              <a:rPr lang="en" altLang="ja-JP" sz="2400" dirty="0">
                <a:latin typeface="Times New Roman" panose="02020603050405020304" pitchFamily="18" charset="0"/>
                <a:cs typeface="Times New Roman" panose="02020603050405020304" pitchFamily="18" charset="0"/>
              </a:rPr>
              <a:t>NICAM could predict with high accuracy two weeks before landfall that the vortex was likely to head toward Japan.</a:t>
            </a:r>
          </a:p>
        </p:txBody>
      </p:sp>
      <p:pic>
        <p:nvPicPr>
          <p:cNvPr id="9" name="図 8">
            <a:extLst>
              <a:ext uri="{FF2B5EF4-FFF2-40B4-BE49-F238E27FC236}">
                <a16:creationId xmlns:a16="http://schemas.microsoft.com/office/drawing/2014/main" id="{5442AF2C-4955-3CB7-E686-13CD02EB738F}"/>
              </a:ext>
            </a:extLst>
          </p:cNvPr>
          <p:cNvPicPr>
            <a:picLocks noChangeAspect="1"/>
          </p:cNvPicPr>
          <p:nvPr/>
        </p:nvPicPr>
        <p:blipFill rotWithShape="1">
          <a:blip r:embed="rId2"/>
          <a:srcRect t="53142"/>
          <a:stretch/>
        </p:blipFill>
        <p:spPr>
          <a:xfrm>
            <a:off x="1316182" y="1557077"/>
            <a:ext cx="10972800" cy="3213495"/>
          </a:xfrm>
          <a:prstGeom prst="rect">
            <a:avLst/>
          </a:prstGeom>
        </p:spPr>
      </p:pic>
      <p:sp>
        <p:nvSpPr>
          <p:cNvPr id="11" name="テキスト ボックス 10">
            <a:extLst>
              <a:ext uri="{FF2B5EF4-FFF2-40B4-BE49-F238E27FC236}">
                <a16:creationId xmlns:a16="http://schemas.microsoft.com/office/drawing/2014/main" id="{B3D4D41C-BB0A-2E89-93DC-5CC34F5170D3}"/>
              </a:ext>
            </a:extLst>
          </p:cNvPr>
          <p:cNvSpPr txBox="1"/>
          <p:nvPr/>
        </p:nvSpPr>
        <p:spPr>
          <a:xfrm>
            <a:off x="387928" y="1773752"/>
            <a:ext cx="1302327" cy="646331"/>
          </a:xfrm>
          <a:prstGeom prst="rect">
            <a:avLst/>
          </a:prstGeom>
          <a:noFill/>
        </p:spPr>
        <p:txBody>
          <a:bodyPr wrap="square" rtlCol="0">
            <a:spAutoFit/>
          </a:bodyPr>
          <a:lstStyle/>
          <a:p>
            <a:r>
              <a:rPr kumimoji="1" lang="en-US" altLang="ja-JP" b="1" dirty="0">
                <a:solidFill>
                  <a:schemeClr val="accent6">
                    <a:lumMod val="60000"/>
                    <a:lumOff val="40000"/>
                  </a:schemeClr>
                </a:solidFill>
                <a:latin typeface="Times New Roman" panose="02020603050405020304" pitchFamily="18" charset="0"/>
                <a:cs typeface="Times New Roman" panose="02020603050405020304" pitchFamily="18" charset="0"/>
              </a:rPr>
              <a:t>Type-B</a:t>
            </a:r>
          </a:p>
          <a:p>
            <a:r>
              <a:rPr lang="en-US" altLang="ja-JP" b="1" dirty="0">
                <a:solidFill>
                  <a:srgbClr val="FF0000"/>
                </a:solidFill>
                <a:latin typeface="Times New Roman" panose="02020603050405020304" pitchFamily="18" charset="0"/>
                <a:cs typeface="Times New Roman" panose="02020603050405020304" pitchFamily="18" charset="0"/>
              </a:rPr>
              <a:t>Type-AB</a:t>
            </a:r>
            <a:endParaRPr kumimoji="1" lang="ja-JP" altLang="en-US" b="1">
              <a:solidFill>
                <a:srgbClr val="FF0000"/>
              </a:solidFill>
              <a:latin typeface="Times New Roman" panose="02020603050405020304" pitchFamily="18" charset="0"/>
              <a:cs typeface="Times New Roman" panose="02020603050405020304" pitchFamily="18" charset="0"/>
            </a:endParaRPr>
          </a:p>
        </p:txBody>
      </p:sp>
      <p:sp>
        <p:nvSpPr>
          <p:cNvPr id="12" name="正方形/長方形 11">
            <a:extLst>
              <a:ext uri="{FF2B5EF4-FFF2-40B4-BE49-F238E27FC236}">
                <a16:creationId xmlns:a16="http://schemas.microsoft.com/office/drawing/2014/main" id="{01A6F48A-796A-B86E-BDB8-B2EF092F14C5}"/>
              </a:ext>
            </a:extLst>
          </p:cNvPr>
          <p:cNvSpPr/>
          <p:nvPr/>
        </p:nvSpPr>
        <p:spPr>
          <a:xfrm>
            <a:off x="1981199" y="4577648"/>
            <a:ext cx="10141531" cy="723275"/>
          </a:xfrm>
          <a:prstGeom prst="rect">
            <a:avLst/>
          </a:prstGeom>
        </p:spPr>
        <p:txBody>
          <a:bodyPr wrap="square">
            <a:spAutoFit/>
          </a:bodyPr>
          <a:lstStyle/>
          <a:p>
            <a:pPr algn="just">
              <a:spcBef>
                <a:spcPts val="600"/>
              </a:spcBef>
            </a:pPr>
            <a:r>
              <a:rPr lang="en" altLang="ja-JP" dirty="0">
                <a:solidFill>
                  <a:srgbClr val="000000"/>
                </a:solidFill>
                <a:latin typeface="Times New Roman" panose="02020603050405020304" pitchFamily="18" charset="0"/>
                <a:cs typeface="Times New Roman" panose="02020603050405020304" pitchFamily="18" charset="0"/>
              </a:rPr>
              <a:t>Dashed line is the mean rate of the ensemble members reproducing </a:t>
            </a:r>
            <a:r>
              <a:rPr lang="en" altLang="ja-JP" dirty="0" err="1">
                <a:solidFill>
                  <a:srgbClr val="000000"/>
                </a:solidFill>
                <a:latin typeface="Times New Roman" panose="02020603050405020304" pitchFamily="18" charset="0"/>
                <a:cs typeface="Times New Roman" panose="02020603050405020304" pitchFamily="18" charset="0"/>
              </a:rPr>
              <a:t>Faxai</a:t>
            </a:r>
            <a:r>
              <a:rPr lang="en" altLang="ja-JP" dirty="0">
                <a:solidFill>
                  <a:srgbClr val="000000"/>
                </a:solidFill>
                <a:latin typeface="Times New Roman" panose="02020603050405020304" pitchFamily="18" charset="0"/>
                <a:cs typeface="Times New Roman" panose="02020603050405020304" pitchFamily="18" charset="0"/>
              </a:rPr>
              <a:t>-like vortex in model climatology. </a:t>
            </a:r>
          </a:p>
          <a:p>
            <a:pPr algn="just">
              <a:spcBef>
                <a:spcPts val="600"/>
              </a:spcBef>
            </a:pPr>
            <a:r>
              <a:rPr lang="en" altLang="ja-JP" dirty="0">
                <a:solidFill>
                  <a:srgbClr val="000000"/>
                </a:solidFill>
                <a:latin typeface="Times New Roman" panose="02020603050405020304" pitchFamily="18" charset="0"/>
                <a:cs typeface="Times New Roman" panose="02020603050405020304" pitchFamily="18" charset="0"/>
              </a:rPr>
              <a:t>Solid line is same as the solid line but for type-AB vortex.</a:t>
            </a:r>
            <a:endParaRPr lang="en" altLang="ja-JP" b="0" dirty="0">
              <a:effectLst/>
              <a:latin typeface="Times New Roman" panose="02020603050405020304" pitchFamily="18" charset="0"/>
              <a:cs typeface="Times New Roman" panose="02020603050405020304" pitchFamily="18" charset="0"/>
            </a:endParaRPr>
          </a:p>
        </p:txBody>
      </p:sp>
      <p:sp>
        <p:nvSpPr>
          <p:cNvPr id="7" name="円/楕円 6">
            <a:extLst>
              <a:ext uri="{FF2B5EF4-FFF2-40B4-BE49-F238E27FC236}">
                <a16:creationId xmlns:a16="http://schemas.microsoft.com/office/drawing/2014/main" id="{C43D504F-2769-854F-BC12-8024BE5264DA}"/>
              </a:ext>
            </a:extLst>
          </p:cNvPr>
          <p:cNvSpPr/>
          <p:nvPr/>
        </p:nvSpPr>
        <p:spPr>
          <a:xfrm>
            <a:off x="3762532" y="1621471"/>
            <a:ext cx="8285247" cy="566631"/>
          </a:xfrm>
          <a:prstGeom prst="ellipse">
            <a:avLst/>
          </a:prstGeom>
          <a:noFill/>
          <a:ln w="349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985A6C73-8466-4A49-A43C-DBDF11670C1C}"/>
              </a:ext>
            </a:extLst>
          </p:cNvPr>
          <p:cNvSpPr txBox="1"/>
          <p:nvPr/>
        </p:nvSpPr>
        <p:spPr>
          <a:xfrm>
            <a:off x="4392197" y="1240805"/>
            <a:ext cx="7317928" cy="369332"/>
          </a:xfrm>
          <a:prstGeom prst="rect">
            <a:avLst/>
          </a:prstGeom>
          <a:noFill/>
        </p:spPr>
        <p:txBody>
          <a:bodyPr wrap="square">
            <a:spAutoFit/>
          </a:bodyPr>
          <a:lstStyle/>
          <a:p>
            <a:r>
              <a:rPr lang="en" altLang="ja-JP" b="1" dirty="0">
                <a:solidFill>
                  <a:srgbClr val="7030A0"/>
                </a:solidFill>
                <a:latin typeface="Times New Roman" panose="02020603050405020304" pitchFamily="18" charset="0"/>
                <a:cs typeface="Times New Roman" panose="02020603050405020304" pitchFamily="18" charset="0"/>
              </a:rPr>
              <a:t>Generated nearly 100% after initial vortex appears in the East Pacific </a:t>
            </a:r>
            <a:endParaRPr lang="ja-JP" altLang="en-US" b="1">
              <a:solidFill>
                <a:srgbClr val="7030A0"/>
              </a:solidFill>
            </a:endParaRPr>
          </a:p>
        </p:txBody>
      </p:sp>
      <p:sp>
        <p:nvSpPr>
          <p:cNvPr id="13" name="円/楕円 12">
            <a:extLst>
              <a:ext uri="{FF2B5EF4-FFF2-40B4-BE49-F238E27FC236}">
                <a16:creationId xmlns:a16="http://schemas.microsoft.com/office/drawing/2014/main" id="{963EF0B2-436D-B644-9CD8-BA481E805A70}"/>
              </a:ext>
            </a:extLst>
          </p:cNvPr>
          <p:cNvSpPr/>
          <p:nvPr/>
        </p:nvSpPr>
        <p:spPr>
          <a:xfrm>
            <a:off x="4961744" y="2219983"/>
            <a:ext cx="2503358" cy="1332522"/>
          </a:xfrm>
          <a:prstGeom prst="ellipse">
            <a:avLst/>
          </a:prstGeom>
          <a:noFill/>
          <a:ln w="3492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70C0"/>
              </a:solidFill>
            </a:endParaRPr>
          </a:p>
        </p:txBody>
      </p:sp>
      <p:sp>
        <p:nvSpPr>
          <p:cNvPr id="14" name="テキスト ボックス 13">
            <a:extLst>
              <a:ext uri="{FF2B5EF4-FFF2-40B4-BE49-F238E27FC236}">
                <a16:creationId xmlns:a16="http://schemas.microsoft.com/office/drawing/2014/main" id="{74FC35EF-7E33-4A40-9EDA-B341859853D8}"/>
              </a:ext>
            </a:extLst>
          </p:cNvPr>
          <p:cNvSpPr txBox="1"/>
          <p:nvPr/>
        </p:nvSpPr>
        <p:spPr>
          <a:xfrm>
            <a:off x="3148050" y="2412953"/>
            <a:ext cx="2088173" cy="923330"/>
          </a:xfrm>
          <a:prstGeom prst="rect">
            <a:avLst/>
          </a:prstGeom>
          <a:noFill/>
        </p:spPr>
        <p:txBody>
          <a:bodyPr wrap="square">
            <a:spAutoFit/>
          </a:bodyPr>
          <a:lstStyle/>
          <a:p>
            <a:r>
              <a:rPr lang="en" altLang="ja-JP" b="1" dirty="0">
                <a:solidFill>
                  <a:srgbClr val="0432FF"/>
                </a:solidFill>
                <a:latin typeface="Times New Roman" panose="02020603050405020304" pitchFamily="18" charset="0"/>
                <a:cs typeface="Times New Roman" panose="02020603050405020304" pitchFamily="18" charset="0"/>
              </a:rPr>
              <a:t>Rises after upper </a:t>
            </a:r>
            <a:br>
              <a:rPr lang="en" altLang="ja-JP" b="1" dirty="0">
                <a:solidFill>
                  <a:srgbClr val="0432FF"/>
                </a:solidFill>
                <a:latin typeface="Times New Roman" panose="02020603050405020304" pitchFamily="18" charset="0"/>
                <a:cs typeface="Times New Roman" panose="02020603050405020304" pitchFamily="18" charset="0"/>
              </a:rPr>
            </a:br>
            <a:r>
              <a:rPr lang="en" altLang="ja-JP" b="1" dirty="0">
                <a:solidFill>
                  <a:srgbClr val="0432FF"/>
                </a:solidFill>
                <a:latin typeface="Times New Roman" panose="02020603050405020304" pitchFamily="18" charset="0"/>
                <a:cs typeface="Times New Roman" panose="02020603050405020304" pitchFamily="18" charset="0"/>
              </a:rPr>
              <a:t>trough becomes </a:t>
            </a:r>
            <a:br>
              <a:rPr lang="en" altLang="ja-JP" b="1" dirty="0">
                <a:solidFill>
                  <a:srgbClr val="0432FF"/>
                </a:solidFill>
                <a:latin typeface="Times New Roman" panose="02020603050405020304" pitchFamily="18" charset="0"/>
                <a:cs typeface="Times New Roman" panose="02020603050405020304" pitchFamily="18" charset="0"/>
              </a:rPr>
            </a:br>
            <a:r>
              <a:rPr lang="en" altLang="ja-JP" b="1" dirty="0">
                <a:solidFill>
                  <a:srgbClr val="0432FF"/>
                </a:solidFill>
                <a:latin typeface="Times New Roman" panose="02020603050405020304" pitchFamily="18" charset="0"/>
                <a:cs typeface="Times New Roman" panose="02020603050405020304" pitchFamily="18" charset="0"/>
              </a:rPr>
              <a:t>predictable</a:t>
            </a:r>
            <a:endParaRPr lang="ja-JP" altLang="en-US" b="1">
              <a:solidFill>
                <a:srgbClr val="0432FF"/>
              </a:solidFill>
            </a:endParaRPr>
          </a:p>
        </p:txBody>
      </p:sp>
    </p:spTree>
    <p:extLst>
      <p:ext uri="{BB962C8B-B14F-4D97-AF65-F5344CB8AC3E}">
        <p14:creationId xmlns:p14="http://schemas.microsoft.com/office/powerpoint/2010/main" val="2889348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1">
            <a:extLst>
              <a:ext uri="{FF2B5EF4-FFF2-40B4-BE49-F238E27FC236}">
                <a16:creationId xmlns:a16="http://schemas.microsoft.com/office/drawing/2014/main" id="{B99DCEE2-2A01-044E-B9B4-9D1BFC122EBF}"/>
              </a:ext>
            </a:extLst>
          </p:cNvPr>
          <p:cNvSpPr txBox="1"/>
          <p:nvPr/>
        </p:nvSpPr>
        <p:spPr>
          <a:xfrm>
            <a:off x="37419" y="55649"/>
            <a:ext cx="11906325" cy="11541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rPr>
              <a:t>Large ensemble study on </a:t>
            </a:r>
            <a:r>
              <a:rPr lang="en-US" altLang="ja-JP" sz="3200" dirty="0">
                <a:solidFill>
                  <a:prstClr val="black"/>
                </a:solidFill>
                <a:latin typeface="Trebuchet MS"/>
                <a:ea typeface="ＭＳ ゴシック" panose="020B0609070205080204" pitchFamily="49" charset="-128"/>
              </a:rPr>
              <a:t>MJO</a:t>
            </a:r>
            <a:r>
              <a:rPr kumimoji="1" lang="en-US" altLang="ja-JP" sz="32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rPr>
              <a:t>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3200" b="0" i="0" u="none" strike="noStrike" kern="1200" cap="none" spc="0" normalizeH="0" baseline="0" noProof="0">
                <a:ln>
                  <a:noFill/>
                </a:ln>
                <a:solidFill>
                  <a:prstClr val="black"/>
                </a:solidFill>
                <a:effectLst/>
                <a:uLnTx/>
                <a:uFillTx/>
                <a:latin typeface="Trebuchet MS"/>
                <a:ea typeface="ＭＳ ゴシック" panose="020B0609070205080204" pitchFamily="49" charset="-128"/>
                <a:cs typeface="+mn-cs"/>
              </a:rPr>
              <a:t>　</a:t>
            </a:r>
            <a:endParaRPr kumimoji="1" lang="en-US" altLang="ja-JP" sz="36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endParaRPr>
          </a:p>
        </p:txBody>
      </p:sp>
      <p:pic>
        <p:nvPicPr>
          <p:cNvPr id="6" name="図 5">
            <a:extLst>
              <a:ext uri="{FF2B5EF4-FFF2-40B4-BE49-F238E27FC236}">
                <a16:creationId xmlns:a16="http://schemas.microsoft.com/office/drawing/2014/main" id="{FE410E66-3D25-0246-BDA8-D2535EC1CC1E}"/>
              </a:ext>
            </a:extLst>
          </p:cNvPr>
          <p:cNvPicPr>
            <a:picLocks noChangeAspect="1"/>
          </p:cNvPicPr>
          <p:nvPr/>
        </p:nvPicPr>
        <p:blipFill>
          <a:blip r:embed="rId3"/>
          <a:stretch>
            <a:fillRect/>
          </a:stretch>
        </p:blipFill>
        <p:spPr>
          <a:xfrm>
            <a:off x="81895" y="790833"/>
            <a:ext cx="12070601" cy="5733535"/>
          </a:xfrm>
          <a:prstGeom prst="rect">
            <a:avLst/>
          </a:prstGeom>
        </p:spPr>
      </p:pic>
    </p:spTree>
    <p:extLst>
      <p:ext uri="{BB962C8B-B14F-4D97-AF65-F5344CB8AC3E}">
        <p14:creationId xmlns:p14="http://schemas.microsoft.com/office/powerpoint/2010/main" val="1894761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角丸四角形"/>
          <p:cNvSpPr/>
          <p:nvPr/>
        </p:nvSpPr>
        <p:spPr>
          <a:xfrm rot="21596365">
            <a:off x="1822472" y="5670637"/>
            <a:ext cx="8555277" cy="868640"/>
          </a:xfrm>
          <a:prstGeom prst="roundRect">
            <a:avLst>
              <a:gd name="adj" fmla="val 19644"/>
            </a:avLst>
          </a:prstGeom>
          <a:solidFill>
            <a:srgbClr val="F9EEFA"/>
          </a:solidFill>
          <a:ln w="12700">
            <a:miter lim="400000"/>
          </a:ln>
        </p:spPr>
        <p:txBody>
          <a:bodyPr lIns="35719" tIns="35719" rIns="35719" bIns="35719" anchor="ctr"/>
          <a:lstStyle/>
          <a:p>
            <a:pPr>
              <a:defRPr sz="1800">
                <a:solidFill>
                  <a:srgbClr val="FFFFFF"/>
                </a:solidFill>
                <a:latin typeface="+mn-lt"/>
                <a:ea typeface="+mn-ea"/>
                <a:cs typeface="+mn-cs"/>
                <a:sym typeface="ヒラギノ角ゴ ProN W3"/>
              </a:defRPr>
            </a:pPr>
            <a:endParaRPr sz="1266"/>
          </a:p>
        </p:txBody>
      </p:sp>
      <p:sp>
        <p:nvSpPr>
          <p:cNvPr id="228" name="四角形"/>
          <p:cNvSpPr/>
          <p:nvPr/>
        </p:nvSpPr>
        <p:spPr>
          <a:xfrm>
            <a:off x="1524000" y="-2699"/>
            <a:ext cx="9144000" cy="539026"/>
          </a:xfrm>
          <a:prstGeom prst="rect">
            <a:avLst/>
          </a:prstGeom>
          <a:solidFill>
            <a:srgbClr val="CEE8FF"/>
          </a:solidFill>
          <a:ln w="12700">
            <a:miter lim="400000"/>
          </a:ln>
        </p:spPr>
        <p:txBody>
          <a:bodyPr lIns="35719" tIns="35719" rIns="35719" bIns="35719" anchor="ctr"/>
          <a:lstStyle/>
          <a:p>
            <a:pPr>
              <a:defRPr sz="2200">
                <a:solidFill>
                  <a:srgbClr val="FFFFFF"/>
                </a:solidFill>
                <a:latin typeface="+mn-lt"/>
                <a:ea typeface="+mn-ea"/>
                <a:cs typeface="+mn-cs"/>
                <a:sym typeface="ヒラギノ角ゴ ProN W3"/>
              </a:defRPr>
            </a:pPr>
            <a:endParaRPr sz="1547"/>
          </a:p>
        </p:txBody>
      </p:sp>
      <p:sp>
        <p:nvSpPr>
          <p:cNvPr id="229" name="Timing of MJO prop. among the members"/>
          <p:cNvSpPr txBox="1"/>
          <p:nvPr/>
        </p:nvSpPr>
        <p:spPr>
          <a:xfrm>
            <a:off x="1558057" y="44943"/>
            <a:ext cx="6491137" cy="46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600" b="1">
                <a:latin typeface="Arial"/>
                <a:ea typeface="Arial"/>
                <a:cs typeface="Arial"/>
                <a:sym typeface="Arial"/>
              </a:defRPr>
            </a:lvl1pPr>
          </a:lstStyle>
          <a:p>
            <a:r>
              <a:rPr sz="2531"/>
              <a:t>Timing of MJO prop. among the members</a:t>
            </a:r>
          </a:p>
        </p:txBody>
      </p:sp>
      <p:pic>
        <p:nvPicPr>
          <p:cNvPr id="230" name="MJOend_date_histogram_MJO1-2.pdf" descr="MJOend_date_histogram_MJO1-2.pdf"/>
          <p:cNvPicPr>
            <a:picLocks noChangeAspect="1"/>
          </p:cNvPicPr>
          <p:nvPr/>
        </p:nvPicPr>
        <p:blipFill>
          <a:blip r:embed="rId2"/>
          <a:srcRect l="30612" t="6090" r="33169" b="5536"/>
          <a:stretch>
            <a:fillRect/>
          </a:stretch>
        </p:blipFill>
        <p:spPr>
          <a:xfrm rot="16200000">
            <a:off x="4714883" y="-400389"/>
            <a:ext cx="2714147" cy="8570365"/>
          </a:xfrm>
          <a:prstGeom prst="rect">
            <a:avLst/>
          </a:prstGeom>
          <a:ln w="12700">
            <a:miter lim="400000"/>
          </a:ln>
        </p:spPr>
      </p:pic>
      <p:sp>
        <p:nvSpPr>
          <p:cNvPr id="231" name="角丸四角形"/>
          <p:cNvSpPr/>
          <p:nvPr/>
        </p:nvSpPr>
        <p:spPr>
          <a:xfrm>
            <a:off x="2105736" y="884734"/>
            <a:ext cx="8518903" cy="987167"/>
          </a:xfrm>
          <a:prstGeom prst="roundRect">
            <a:avLst>
              <a:gd name="adj" fmla="val 17286"/>
            </a:avLst>
          </a:prstGeom>
          <a:ln w="31750">
            <a:solidFill>
              <a:srgbClr val="000000"/>
            </a:solidFill>
            <a:miter lim="400000"/>
          </a:ln>
        </p:spPr>
        <p:txBody>
          <a:bodyPr lIns="35719" tIns="35719" rIns="35719" bIns="35719" anchor="ctr"/>
          <a:lstStyle/>
          <a:p>
            <a:pPr>
              <a:defRPr sz="1800">
                <a:solidFill>
                  <a:srgbClr val="FFFFFF"/>
                </a:solidFill>
                <a:latin typeface="+mn-lt"/>
                <a:ea typeface="+mn-ea"/>
                <a:cs typeface="+mn-cs"/>
                <a:sym typeface="ヒラギノ角ゴ ProN W3"/>
              </a:defRPr>
            </a:pPr>
            <a:endParaRPr sz="1266"/>
          </a:p>
        </p:txBody>
      </p:sp>
      <p:sp>
        <p:nvSpPr>
          <p:cNvPr id="232" name="The timing of MJO propagation into the WP can be divided into two…"/>
          <p:cNvSpPr txBox="1"/>
          <p:nvPr/>
        </p:nvSpPr>
        <p:spPr>
          <a:xfrm>
            <a:off x="2327672" y="988604"/>
            <a:ext cx="8191602" cy="7659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l">
              <a:lnSpc>
                <a:spcPct val="120000"/>
              </a:lnSpc>
              <a:defRPr sz="2800" b="1">
                <a:latin typeface="Arial"/>
                <a:ea typeface="Arial"/>
                <a:cs typeface="Arial"/>
                <a:sym typeface="Arial"/>
              </a:defRPr>
            </a:pPr>
            <a:r>
              <a:rPr sz="1969"/>
              <a:t>The timing of MJO propagation into the WP can be divided into two </a:t>
            </a:r>
          </a:p>
          <a:p>
            <a:pPr algn="l">
              <a:lnSpc>
                <a:spcPct val="120000"/>
              </a:lnSpc>
              <a:defRPr sz="2800" b="1">
                <a:latin typeface="Arial"/>
                <a:ea typeface="Arial"/>
                <a:cs typeface="Arial"/>
                <a:sym typeface="Arial"/>
              </a:defRPr>
            </a:pPr>
            <a:r>
              <a:rPr sz="1969"/>
              <a:t>cases: </a:t>
            </a:r>
            <a:r>
              <a:rPr sz="1969">
                <a:solidFill>
                  <a:srgbClr val="0A04FF"/>
                </a:solidFill>
              </a:rPr>
              <a:t> Almost uniquely determined or NOT </a:t>
            </a:r>
            <a:r>
              <a:rPr sz="1969"/>
              <a:t>(= multi. solutions).</a:t>
            </a:r>
          </a:p>
        </p:txBody>
      </p:sp>
      <p:sp>
        <p:nvSpPr>
          <p:cNvPr id="233" name="Histogram of the date when MJO convection has reached “Phase 7”"/>
          <p:cNvSpPr txBox="1"/>
          <p:nvPr/>
        </p:nvSpPr>
        <p:spPr>
          <a:xfrm>
            <a:off x="1961498" y="2091491"/>
            <a:ext cx="4943662" cy="266933"/>
          </a:xfrm>
          <a:prstGeom prst="rect">
            <a:avLst/>
          </a:prstGeom>
          <a:solidFill>
            <a:srgbClr val="EEEEEE"/>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Arial"/>
                <a:ea typeface="Arial"/>
                <a:cs typeface="Arial"/>
                <a:sym typeface="Arial"/>
              </a:defRPr>
            </a:lvl1pPr>
          </a:lstStyle>
          <a:p>
            <a:r>
              <a:rPr sz="1266"/>
              <a:t>Histogram of the date when MJO convection has reached “Phase 7”</a:t>
            </a:r>
          </a:p>
        </p:txBody>
      </p:sp>
      <p:sp>
        <p:nvSpPr>
          <p:cNvPr id="234" name="MJO1 (Nov)"/>
          <p:cNvSpPr txBox="1"/>
          <p:nvPr/>
        </p:nvSpPr>
        <p:spPr>
          <a:xfrm>
            <a:off x="4821625" y="2675780"/>
            <a:ext cx="1074013" cy="288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000" b="1">
                <a:latin typeface="Arial"/>
                <a:ea typeface="Arial"/>
                <a:cs typeface="Arial"/>
                <a:sym typeface="Arial"/>
              </a:defRPr>
            </a:lvl1pPr>
          </a:lstStyle>
          <a:p>
            <a:r>
              <a:rPr sz="1406"/>
              <a:t>MJO1 (Nov)</a:t>
            </a:r>
          </a:p>
        </p:txBody>
      </p:sp>
      <p:sp>
        <p:nvSpPr>
          <p:cNvPr id="235" name="MJO2 (Dec)"/>
          <p:cNvSpPr txBox="1"/>
          <p:nvPr/>
        </p:nvSpPr>
        <p:spPr>
          <a:xfrm>
            <a:off x="9129868" y="2675780"/>
            <a:ext cx="1064395" cy="288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000" b="1">
                <a:latin typeface="Arial"/>
                <a:ea typeface="Arial"/>
                <a:cs typeface="Arial"/>
                <a:sym typeface="Arial"/>
              </a:defRPr>
            </a:lvl1pPr>
          </a:lstStyle>
          <a:p>
            <a:r>
              <a:rPr sz="1406"/>
              <a:t>MJO2 (Dec)</a:t>
            </a:r>
          </a:p>
        </p:txBody>
      </p:sp>
      <p:sp>
        <p:nvSpPr>
          <p:cNvPr id="236" name="線"/>
          <p:cNvSpPr/>
          <p:nvPr/>
        </p:nvSpPr>
        <p:spPr>
          <a:xfrm flipH="1">
            <a:off x="3723491" y="3394658"/>
            <a:ext cx="462321" cy="119371"/>
          </a:xfrm>
          <a:prstGeom prst="line">
            <a:avLst/>
          </a:prstGeom>
          <a:ln w="31750">
            <a:solidFill>
              <a:srgbClr val="000000"/>
            </a:solidFill>
            <a:prstDash val="sysDot"/>
            <a:miter lim="400000"/>
            <a:tailEnd type="arrow"/>
          </a:ln>
        </p:spPr>
        <p:txBody>
          <a:bodyPr lIns="35719" tIns="35719" rIns="35719" bIns="35719" anchor="ctr"/>
          <a:lstStyle/>
          <a:p>
            <a:endParaRPr sz="1266"/>
          </a:p>
        </p:txBody>
      </p:sp>
      <p:sp>
        <p:nvSpPr>
          <p:cNvPr id="237" name="Single peak (11/18)"/>
          <p:cNvSpPr txBox="1"/>
          <p:nvPr/>
        </p:nvSpPr>
        <p:spPr>
          <a:xfrm>
            <a:off x="4260744" y="3200665"/>
            <a:ext cx="1706975" cy="30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lnSpc>
                <a:spcPct val="120000"/>
              </a:lnSpc>
              <a:defRPr sz="2000">
                <a:solidFill>
                  <a:srgbClr val="0A04FF"/>
                </a:solidFill>
                <a:latin typeface="Arial"/>
                <a:ea typeface="Arial"/>
                <a:cs typeface="Arial"/>
                <a:sym typeface="Arial"/>
              </a:defRPr>
            </a:lvl1pPr>
          </a:lstStyle>
          <a:p>
            <a:r>
              <a:rPr sz="1406"/>
              <a:t>Single peak (11/18)</a:t>
            </a:r>
          </a:p>
        </p:txBody>
      </p:sp>
      <p:sp>
        <p:nvSpPr>
          <p:cNvPr id="238" name="Double peaks…"/>
          <p:cNvSpPr txBox="1"/>
          <p:nvPr/>
        </p:nvSpPr>
        <p:spPr>
          <a:xfrm>
            <a:off x="9041104" y="3070855"/>
            <a:ext cx="1240423" cy="567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lgn="l">
              <a:lnSpc>
                <a:spcPct val="120000"/>
              </a:lnSpc>
              <a:defRPr sz="2000">
                <a:solidFill>
                  <a:srgbClr val="0A04FF"/>
                </a:solidFill>
                <a:latin typeface="Arial"/>
                <a:ea typeface="Arial"/>
                <a:cs typeface="Arial"/>
                <a:sym typeface="Arial"/>
              </a:defRPr>
            </a:pPr>
            <a:r>
              <a:rPr sz="1406"/>
              <a:t>Double peaks </a:t>
            </a:r>
          </a:p>
          <a:p>
            <a:pPr algn="l">
              <a:lnSpc>
                <a:spcPct val="120000"/>
              </a:lnSpc>
              <a:defRPr sz="2000">
                <a:solidFill>
                  <a:srgbClr val="0A04FF"/>
                </a:solidFill>
                <a:latin typeface="Arial"/>
                <a:ea typeface="Arial"/>
                <a:cs typeface="Arial"/>
                <a:sym typeface="Arial"/>
              </a:defRPr>
            </a:pPr>
            <a:r>
              <a:rPr sz="1406"/>
              <a:t>(12/22 or 31)</a:t>
            </a:r>
          </a:p>
        </p:txBody>
      </p:sp>
      <p:sp>
        <p:nvSpPr>
          <p:cNvPr id="239" name="Questions:"/>
          <p:cNvSpPr txBox="1"/>
          <p:nvPr/>
        </p:nvSpPr>
        <p:spPr>
          <a:xfrm>
            <a:off x="1847095" y="5260716"/>
            <a:ext cx="892873" cy="284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lnSpc>
                <a:spcPct val="120000"/>
              </a:lnSpc>
              <a:defRPr b="1" u="sng">
                <a:latin typeface="Arial"/>
                <a:ea typeface="Arial"/>
                <a:cs typeface="Arial"/>
                <a:sym typeface="Arial"/>
              </a:defRPr>
            </a:lvl1pPr>
          </a:lstStyle>
          <a:p>
            <a:pPr>
              <a:defRPr b="0"/>
            </a:pPr>
            <a:r>
              <a:rPr sz="1266"/>
              <a:t>Questions: </a:t>
            </a:r>
          </a:p>
        </p:txBody>
      </p:sp>
      <p:sp>
        <p:nvSpPr>
          <p:cNvPr id="240" name="• What physical differences exist b/w the earlier and later propagation for MJO2?"/>
          <p:cNvSpPr txBox="1"/>
          <p:nvPr/>
        </p:nvSpPr>
        <p:spPr>
          <a:xfrm>
            <a:off x="1963020" y="5796303"/>
            <a:ext cx="6267742" cy="284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lnSpc>
                <a:spcPct val="120000"/>
              </a:lnSpc>
              <a:defRPr b="1">
                <a:latin typeface="Arial"/>
                <a:ea typeface="Arial"/>
                <a:cs typeface="Arial"/>
                <a:sym typeface="Arial"/>
              </a:defRPr>
            </a:lvl1pPr>
          </a:lstStyle>
          <a:p>
            <a:r>
              <a:rPr sz="1266"/>
              <a:t>• What physical differences exist b/w the earlier and later propagation for MJO2?</a:t>
            </a:r>
          </a:p>
        </p:txBody>
      </p:sp>
      <p:sp>
        <p:nvSpPr>
          <p:cNvPr id="241" name="• What can separate b/w unique and multiple solutions for MJO prop.?"/>
          <p:cNvSpPr txBox="1"/>
          <p:nvPr/>
        </p:nvSpPr>
        <p:spPr>
          <a:xfrm>
            <a:off x="1963020" y="6153296"/>
            <a:ext cx="5515934" cy="284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lnSpc>
                <a:spcPct val="120000"/>
              </a:lnSpc>
              <a:defRPr b="1">
                <a:latin typeface="Arial"/>
                <a:ea typeface="Arial"/>
                <a:cs typeface="Arial"/>
                <a:sym typeface="Arial"/>
              </a:defRPr>
            </a:lvl1pPr>
          </a:lstStyle>
          <a:p>
            <a:r>
              <a:rPr sz="1266"/>
              <a:t>• What can separate b/w unique and multiple solutions for MJO prop.? </a:t>
            </a:r>
          </a:p>
        </p:txBody>
      </p:sp>
      <p:sp>
        <p:nvSpPr>
          <p:cNvPr id="242" name="Early"/>
          <p:cNvSpPr txBox="1"/>
          <p:nvPr/>
        </p:nvSpPr>
        <p:spPr>
          <a:xfrm>
            <a:off x="7654026" y="4432963"/>
            <a:ext cx="540890" cy="30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lnSpc>
                <a:spcPct val="120000"/>
              </a:lnSpc>
              <a:defRPr sz="2000" b="1">
                <a:latin typeface="Arial"/>
                <a:ea typeface="Arial"/>
                <a:cs typeface="Arial"/>
                <a:sym typeface="Arial"/>
              </a:defRPr>
            </a:lvl1pPr>
          </a:lstStyle>
          <a:p>
            <a:r>
              <a:rPr sz="1406"/>
              <a:t>Early</a:t>
            </a:r>
          </a:p>
        </p:txBody>
      </p:sp>
      <p:sp>
        <p:nvSpPr>
          <p:cNvPr id="243" name="Late"/>
          <p:cNvSpPr txBox="1"/>
          <p:nvPr/>
        </p:nvSpPr>
        <p:spPr>
          <a:xfrm>
            <a:off x="8466628" y="4432963"/>
            <a:ext cx="540890" cy="30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lnSpc>
                <a:spcPct val="120000"/>
              </a:lnSpc>
              <a:defRPr sz="2000" b="1">
                <a:latin typeface="Arial"/>
                <a:ea typeface="Arial"/>
                <a:cs typeface="Arial"/>
                <a:sym typeface="Arial"/>
              </a:defRPr>
            </a:lvl1pPr>
          </a:lstStyle>
          <a:p>
            <a:r>
              <a:rPr sz="1406"/>
              <a:t>Late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B095EF6E-6440-D343-BAB6-9CFB4C4CB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14" y="1360539"/>
            <a:ext cx="3424605" cy="418340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9151C2B5-0777-0049-A683-65DA3968D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598" y="1360539"/>
            <a:ext cx="3469414" cy="418340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1D71E7CA-43D7-7446-97A9-4820BADBEDF4}"/>
              </a:ext>
            </a:extLst>
          </p:cNvPr>
          <p:cNvSpPr txBox="1"/>
          <p:nvPr/>
        </p:nvSpPr>
        <p:spPr>
          <a:xfrm>
            <a:off x="237217" y="0"/>
            <a:ext cx="12114678" cy="1231106"/>
          </a:xfrm>
          <a:prstGeom prst="rect">
            <a:avLst/>
          </a:prstGeom>
          <a:noFill/>
        </p:spPr>
        <p:txBody>
          <a:bodyPr wrap="square">
            <a:spAutoFit/>
          </a:bodyPr>
          <a:lstStyle/>
          <a:p>
            <a:r>
              <a:rPr lang="en" altLang="ja-JP" sz="3200" b="0" i="0" u="none" strike="noStrike" dirty="0">
                <a:solidFill>
                  <a:srgbClr val="000000"/>
                </a:solidFill>
                <a:effectLst/>
                <a:latin typeface="new century schoolbook"/>
              </a:rPr>
              <a:t>Think about Thomas Young’s double slit experiment</a:t>
            </a:r>
          </a:p>
          <a:p>
            <a:endParaRPr lang="en" altLang="ja-JP" dirty="0">
              <a:solidFill>
                <a:srgbClr val="000000"/>
              </a:solidFill>
              <a:latin typeface="new century schoolbook"/>
            </a:endParaRPr>
          </a:p>
          <a:p>
            <a:r>
              <a:rPr lang="en" altLang="ja-JP" sz="2400" dirty="0">
                <a:solidFill>
                  <a:srgbClr val="000000"/>
                </a:solidFill>
                <a:latin typeface="new century schoolbook"/>
              </a:rPr>
              <a:t>One photon </a:t>
            </a:r>
            <a:r>
              <a:rPr lang="ja-JP" altLang="en-US" sz="2400">
                <a:solidFill>
                  <a:srgbClr val="000000"/>
                </a:solidFill>
                <a:latin typeface="new century schoolbook"/>
              </a:rPr>
              <a:t>→</a:t>
            </a:r>
            <a:r>
              <a:rPr lang="en-US" altLang="ja-JP" sz="2400" dirty="0">
                <a:solidFill>
                  <a:srgbClr val="000000"/>
                </a:solidFill>
                <a:latin typeface="new century schoolbook"/>
              </a:rPr>
              <a:t>  One member              Numerous photons </a:t>
            </a:r>
            <a:r>
              <a:rPr lang="ja-JP" altLang="en-US" sz="2400">
                <a:solidFill>
                  <a:srgbClr val="000000"/>
                </a:solidFill>
                <a:latin typeface="new century schoolbook"/>
              </a:rPr>
              <a:t>→</a:t>
            </a:r>
            <a:r>
              <a:rPr lang="en-US" altLang="ja-JP" sz="2400" dirty="0">
                <a:solidFill>
                  <a:srgbClr val="000000"/>
                </a:solidFill>
                <a:latin typeface="new century schoolbook"/>
              </a:rPr>
              <a:t>  Large ensemble</a:t>
            </a:r>
            <a:endParaRPr lang="ja-JP" altLang="en-US" sz="2400"/>
          </a:p>
        </p:txBody>
      </p:sp>
      <p:pic>
        <p:nvPicPr>
          <p:cNvPr id="18438" name="Picture 6">
            <a:extLst>
              <a:ext uri="{FF2B5EF4-FFF2-40B4-BE49-F238E27FC236}">
                <a16:creationId xmlns:a16="http://schemas.microsoft.com/office/drawing/2014/main" id="{D865EF49-4458-5345-8FCB-3CF0A745B0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9624" y="1360539"/>
            <a:ext cx="3466253" cy="4183409"/>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8BF3A801-E7AC-B648-BCCF-1B0EBE0CCDFD}"/>
              </a:ext>
            </a:extLst>
          </p:cNvPr>
          <p:cNvSpPr txBox="1"/>
          <p:nvPr/>
        </p:nvSpPr>
        <p:spPr>
          <a:xfrm>
            <a:off x="434714" y="5673381"/>
            <a:ext cx="3424605" cy="830997"/>
          </a:xfrm>
          <a:prstGeom prst="rect">
            <a:avLst/>
          </a:prstGeom>
          <a:noFill/>
        </p:spPr>
        <p:txBody>
          <a:bodyPr wrap="square">
            <a:spAutoFit/>
          </a:bodyPr>
          <a:lstStyle/>
          <a:p>
            <a:r>
              <a:rPr lang="en-US" altLang="ja-JP" sz="2400" b="0" i="0" u="none" strike="noStrike" dirty="0">
                <a:solidFill>
                  <a:srgbClr val="000000"/>
                </a:solidFill>
                <a:effectLst/>
                <a:latin typeface="new century schoolbook"/>
              </a:rPr>
              <a:t>Information is limited in a </a:t>
            </a:r>
            <a:br>
              <a:rPr lang="en-US" altLang="ja-JP" sz="2400" b="0" i="0" u="none" strike="noStrike" dirty="0">
                <a:solidFill>
                  <a:srgbClr val="000000"/>
                </a:solidFill>
                <a:effectLst/>
                <a:latin typeface="new century schoolbook"/>
              </a:rPr>
            </a:br>
            <a:r>
              <a:rPr lang="en-US" altLang="ja-JP" sz="2400" b="0" i="0" u="none" strike="noStrike" dirty="0">
                <a:solidFill>
                  <a:srgbClr val="000000"/>
                </a:solidFill>
                <a:effectLst/>
                <a:latin typeface="new century schoolbook"/>
              </a:rPr>
              <a:t>deterministic simulation</a:t>
            </a:r>
            <a:endParaRPr lang="ja-JP" altLang="en-US" sz="2400"/>
          </a:p>
        </p:txBody>
      </p:sp>
      <p:sp>
        <p:nvSpPr>
          <p:cNvPr id="10" name="テキスト ボックス 9">
            <a:extLst>
              <a:ext uri="{FF2B5EF4-FFF2-40B4-BE49-F238E27FC236}">
                <a16:creationId xmlns:a16="http://schemas.microsoft.com/office/drawing/2014/main" id="{149E8966-0D1D-2F46-A783-E55D9A2833C2}"/>
              </a:ext>
            </a:extLst>
          </p:cNvPr>
          <p:cNvSpPr txBox="1"/>
          <p:nvPr/>
        </p:nvSpPr>
        <p:spPr>
          <a:xfrm>
            <a:off x="4705019" y="5642048"/>
            <a:ext cx="3424605" cy="830997"/>
          </a:xfrm>
          <a:prstGeom prst="rect">
            <a:avLst/>
          </a:prstGeom>
          <a:noFill/>
        </p:spPr>
        <p:txBody>
          <a:bodyPr wrap="square">
            <a:spAutoFit/>
          </a:bodyPr>
          <a:lstStyle/>
          <a:p>
            <a:r>
              <a:rPr lang="en-US" altLang="ja-JP" sz="2400" b="0" i="0" u="none" strike="noStrike" dirty="0">
                <a:solidFill>
                  <a:srgbClr val="000000"/>
                </a:solidFill>
                <a:effectLst/>
                <a:latin typeface="new century schoolbook"/>
              </a:rPr>
              <a:t>but with a large ensemble…</a:t>
            </a:r>
          </a:p>
        </p:txBody>
      </p:sp>
      <p:sp>
        <p:nvSpPr>
          <p:cNvPr id="12" name="テキスト ボックス 11">
            <a:extLst>
              <a:ext uri="{FF2B5EF4-FFF2-40B4-BE49-F238E27FC236}">
                <a16:creationId xmlns:a16="http://schemas.microsoft.com/office/drawing/2014/main" id="{2EAB59ED-921F-9F43-A715-D43612530D74}"/>
              </a:ext>
            </a:extLst>
          </p:cNvPr>
          <p:cNvSpPr txBox="1"/>
          <p:nvPr/>
        </p:nvSpPr>
        <p:spPr>
          <a:xfrm>
            <a:off x="6096000" y="1360539"/>
            <a:ext cx="5489121" cy="307777"/>
          </a:xfrm>
          <a:prstGeom prst="rect">
            <a:avLst/>
          </a:prstGeom>
          <a:noFill/>
        </p:spPr>
        <p:txBody>
          <a:bodyPr wrap="square">
            <a:spAutoFit/>
          </a:bodyPr>
          <a:lstStyle/>
          <a:p>
            <a:r>
              <a:rPr lang="ja-JP" altLang="en-US" sz="1400">
                <a:solidFill>
                  <a:schemeClr val="bg1">
                    <a:lumMod val="50000"/>
                  </a:schemeClr>
                </a:solidFill>
              </a:rPr>
              <a:t>http://abyss.uoregon.edu/~js/21st_century_science/lectures/lec13.html</a:t>
            </a:r>
          </a:p>
        </p:txBody>
      </p:sp>
    </p:spTree>
    <p:extLst>
      <p:ext uri="{BB962C8B-B14F-4D97-AF65-F5344CB8AC3E}">
        <p14:creationId xmlns:p14="http://schemas.microsoft.com/office/powerpoint/2010/main" val="693464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B095EF6E-6440-D343-BAB6-9CFB4C4CB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14" y="1360539"/>
            <a:ext cx="3424605" cy="418340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9151C2B5-0777-0049-A683-65DA3968D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598" y="1360539"/>
            <a:ext cx="3469414" cy="418340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1D71E7CA-43D7-7446-97A9-4820BADBEDF4}"/>
              </a:ext>
            </a:extLst>
          </p:cNvPr>
          <p:cNvSpPr txBox="1"/>
          <p:nvPr/>
        </p:nvSpPr>
        <p:spPr>
          <a:xfrm>
            <a:off x="237217" y="0"/>
            <a:ext cx="12114678" cy="1231106"/>
          </a:xfrm>
          <a:prstGeom prst="rect">
            <a:avLst/>
          </a:prstGeom>
          <a:noFill/>
        </p:spPr>
        <p:txBody>
          <a:bodyPr wrap="square">
            <a:spAutoFit/>
          </a:bodyPr>
          <a:lstStyle/>
          <a:p>
            <a:r>
              <a:rPr lang="en" altLang="ja-JP" sz="3200" b="0" i="0" u="none" strike="noStrike" dirty="0">
                <a:solidFill>
                  <a:srgbClr val="000000"/>
                </a:solidFill>
                <a:effectLst/>
                <a:latin typeface="new century schoolbook"/>
              </a:rPr>
              <a:t>Think about Thomas Young’s double slit experiment</a:t>
            </a:r>
          </a:p>
          <a:p>
            <a:endParaRPr lang="en" altLang="ja-JP" dirty="0">
              <a:solidFill>
                <a:srgbClr val="000000"/>
              </a:solidFill>
              <a:latin typeface="new century schoolbook"/>
            </a:endParaRPr>
          </a:p>
          <a:p>
            <a:r>
              <a:rPr lang="en" altLang="ja-JP" sz="2400" dirty="0">
                <a:solidFill>
                  <a:srgbClr val="000000"/>
                </a:solidFill>
                <a:latin typeface="new century schoolbook"/>
              </a:rPr>
              <a:t>One photon </a:t>
            </a:r>
            <a:r>
              <a:rPr lang="ja-JP" altLang="en-US" sz="2400">
                <a:solidFill>
                  <a:srgbClr val="000000"/>
                </a:solidFill>
                <a:latin typeface="new century schoolbook"/>
              </a:rPr>
              <a:t>→</a:t>
            </a:r>
            <a:r>
              <a:rPr lang="en-US" altLang="ja-JP" sz="2400" dirty="0">
                <a:solidFill>
                  <a:srgbClr val="000000"/>
                </a:solidFill>
                <a:latin typeface="new century schoolbook"/>
              </a:rPr>
              <a:t>  One member                   Numerous photons </a:t>
            </a:r>
            <a:r>
              <a:rPr lang="ja-JP" altLang="en-US" sz="2400">
                <a:solidFill>
                  <a:srgbClr val="000000"/>
                </a:solidFill>
                <a:latin typeface="new century schoolbook"/>
              </a:rPr>
              <a:t>→</a:t>
            </a:r>
            <a:r>
              <a:rPr lang="en-US" altLang="ja-JP" sz="2400" dirty="0">
                <a:solidFill>
                  <a:srgbClr val="000000"/>
                </a:solidFill>
                <a:latin typeface="new century schoolbook"/>
              </a:rPr>
              <a:t>  Large ensemble</a:t>
            </a:r>
            <a:endParaRPr lang="ja-JP" altLang="en-US" sz="2400"/>
          </a:p>
        </p:txBody>
      </p:sp>
      <p:pic>
        <p:nvPicPr>
          <p:cNvPr id="18438" name="Picture 6">
            <a:extLst>
              <a:ext uri="{FF2B5EF4-FFF2-40B4-BE49-F238E27FC236}">
                <a16:creationId xmlns:a16="http://schemas.microsoft.com/office/drawing/2014/main" id="{D865EF49-4458-5345-8FCB-3CF0A745B0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9624" y="1360539"/>
            <a:ext cx="3466253" cy="4183409"/>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8BF3A801-E7AC-B648-BCCF-1B0EBE0CCDFD}"/>
              </a:ext>
            </a:extLst>
          </p:cNvPr>
          <p:cNvSpPr txBox="1"/>
          <p:nvPr/>
        </p:nvSpPr>
        <p:spPr>
          <a:xfrm>
            <a:off x="434714" y="5673381"/>
            <a:ext cx="3424605" cy="830997"/>
          </a:xfrm>
          <a:prstGeom prst="rect">
            <a:avLst/>
          </a:prstGeom>
          <a:noFill/>
        </p:spPr>
        <p:txBody>
          <a:bodyPr wrap="square">
            <a:spAutoFit/>
          </a:bodyPr>
          <a:lstStyle/>
          <a:p>
            <a:r>
              <a:rPr lang="en-US" altLang="ja-JP" sz="2400" b="0" i="0" u="none" strike="noStrike" dirty="0">
                <a:solidFill>
                  <a:srgbClr val="000000"/>
                </a:solidFill>
                <a:effectLst/>
                <a:latin typeface="new century schoolbook"/>
              </a:rPr>
              <a:t>Information is limited in a </a:t>
            </a:r>
            <a:br>
              <a:rPr lang="en-US" altLang="ja-JP" sz="2400" b="0" i="0" u="none" strike="noStrike" dirty="0">
                <a:solidFill>
                  <a:srgbClr val="000000"/>
                </a:solidFill>
                <a:effectLst/>
                <a:latin typeface="new century schoolbook"/>
              </a:rPr>
            </a:br>
            <a:r>
              <a:rPr lang="en-US" altLang="ja-JP" sz="2400" b="0" i="0" u="none" strike="noStrike" dirty="0">
                <a:solidFill>
                  <a:srgbClr val="000000"/>
                </a:solidFill>
                <a:effectLst/>
                <a:latin typeface="new century schoolbook"/>
              </a:rPr>
              <a:t>deterministic simulation</a:t>
            </a:r>
            <a:endParaRPr lang="ja-JP" altLang="en-US" sz="2400"/>
          </a:p>
        </p:txBody>
      </p:sp>
      <p:sp>
        <p:nvSpPr>
          <p:cNvPr id="10" name="テキスト ボックス 9">
            <a:extLst>
              <a:ext uri="{FF2B5EF4-FFF2-40B4-BE49-F238E27FC236}">
                <a16:creationId xmlns:a16="http://schemas.microsoft.com/office/drawing/2014/main" id="{149E8966-0D1D-2F46-A783-E55D9A2833C2}"/>
              </a:ext>
            </a:extLst>
          </p:cNvPr>
          <p:cNvSpPr txBox="1"/>
          <p:nvPr/>
        </p:nvSpPr>
        <p:spPr>
          <a:xfrm>
            <a:off x="4705019" y="5642048"/>
            <a:ext cx="3424605" cy="830997"/>
          </a:xfrm>
          <a:prstGeom prst="rect">
            <a:avLst/>
          </a:prstGeom>
          <a:noFill/>
        </p:spPr>
        <p:txBody>
          <a:bodyPr wrap="square">
            <a:spAutoFit/>
          </a:bodyPr>
          <a:lstStyle/>
          <a:p>
            <a:r>
              <a:rPr lang="en-US" altLang="ja-JP" sz="2400" b="0" i="0" u="none" strike="noStrike" dirty="0">
                <a:solidFill>
                  <a:srgbClr val="000000"/>
                </a:solidFill>
                <a:effectLst/>
                <a:latin typeface="new century schoolbook"/>
              </a:rPr>
              <a:t>but with a large ensemble…</a:t>
            </a:r>
          </a:p>
        </p:txBody>
      </p:sp>
      <p:sp>
        <p:nvSpPr>
          <p:cNvPr id="11" name="テキスト ボックス 10">
            <a:extLst>
              <a:ext uri="{FF2B5EF4-FFF2-40B4-BE49-F238E27FC236}">
                <a16:creationId xmlns:a16="http://schemas.microsoft.com/office/drawing/2014/main" id="{DFFF3D25-A933-B845-9DE4-B98440D86C23}"/>
              </a:ext>
            </a:extLst>
          </p:cNvPr>
          <p:cNvSpPr txBox="1"/>
          <p:nvPr/>
        </p:nvSpPr>
        <p:spPr>
          <a:xfrm>
            <a:off x="8332683" y="5807604"/>
            <a:ext cx="3424605" cy="830997"/>
          </a:xfrm>
          <a:prstGeom prst="rect">
            <a:avLst/>
          </a:prstGeom>
          <a:noFill/>
        </p:spPr>
        <p:txBody>
          <a:bodyPr wrap="square">
            <a:spAutoFit/>
          </a:bodyPr>
          <a:lstStyle/>
          <a:p>
            <a:r>
              <a:rPr lang="en-US" altLang="ja-JP" sz="2400" b="0" i="0" u="none" strike="noStrike" dirty="0">
                <a:solidFill>
                  <a:srgbClr val="000000"/>
                </a:solidFill>
                <a:effectLst/>
                <a:latin typeface="new century schoolbook"/>
              </a:rPr>
              <a:t>Highly probable locations of the MJO appears</a:t>
            </a:r>
          </a:p>
        </p:txBody>
      </p:sp>
      <p:sp>
        <p:nvSpPr>
          <p:cNvPr id="13" name="円/楕円 12">
            <a:extLst>
              <a:ext uri="{FF2B5EF4-FFF2-40B4-BE49-F238E27FC236}">
                <a16:creationId xmlns:a16="http://schemas.microsoft.com/office/drawing/2014/main" id="{9649AE44-9FFD-7446-951F-43494EFC0788}"/>
              </a:ext>
            </a:extLst>
          </p:cNvPr>
          <p:cNvSpPr/>
          <p:nvPr/>
        </p:nvSpPr>
        <p:spPr>
          <a:xfrm>
            <a:off x="10301789" y="4719662"/>
            <a:ext cx="570032" cy="908159"/>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5" name="円/楕円 14">
            <a:extLst>
              <a:ext uri="{FF2B5EF4-FFF2-40B4-BE49-F238E27FC236}">
                <a16:creationId xmlns:a16="http://schemas.microsoft.com/office/drawing/2014/main" id="{7099C0A2-D78A-BD46-AF94-439C50BA433B}"/>
              </a:ext>
            </a:extLst>
          </p:cNvPr>
          <p:cNvSpPr/>
          <p:nvPr/>
        </p:nvSpPr>
        <p:spPr>
          <a:xfrm>
            <a:off x="9564487" y="4736135"/>
            <a:ext cx="570032" cy="908159"/>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6" name="円/楕円 15">
            <a:extLst>
              <a:ext uri="{FF2B5EF4-FFF2-40B4-BE49-F238E27FC236}">
                <a16:creationId xmlns:a16="http://schemas.microsoft.com/office/drawing/2014/main" id="{FCDF9936-0805-6F4F-8F98-3D1394FB3933}"/>
              </a:ext>
            </a:extLst>
          </p:cNvPr>
          <p:cNvSpPr/>
          <p:nvPr/>
        </p:nvSpPr>
        <p:spPr>
          <a:xfrm>
            <a:off x="8864859" y="4747196"/>
            <a:ext cx="570032" cy="908159"/>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9" name="テキスト ボックス 18">
            <a:extLst>
              <a:ext uri="{FF2B5EF4-FFF2-40B4-BE49-F238E27FC236}">
                <a16:creationId xmlns:a16="http://schemas.microsoft.com/office/drawing/2014/main" id="{7B2783E6-45A7-4B45-AB1C-415E65C01F86}"/>
              </a:ext>
            </a:extLst>
          </p:cNvPr>
          <p:cNvSpPr txBox="1"/>
          <p:nvPr/>
        </p:nvSpPr>
        <p:spPr>
          <a:xfrm>
            <a:off x="6096000" y="1360539"/>
            <a:ext cx="5489121" cy="307777"/>
          </a:xfrm>
          <a:prstGeom prst="rect">
            <a:avLst/>
          </a:prstGeom>
          <a:noFill/>
        </p:spPr>
        <p:txBody>
          <a:bodyPr wrap="square">
            <a:spAutoFit/>
          </a:bodyPr>
          <a:lstStyle/>
          <a:p>
            <a:r>
              <a:rPr lang="ja-JP" altLang="en-US" sz="1400">
                <a:solidFill>
                  <a:schemeClr val="bg1">
                    <a:lumMod val="50000"/>
                  </a:schemeClr>
                </a:solidFill>
              </a:rPr>
              <a:t>http://abyss.uoregon.edu/~js/21st_century_science/lectures/lec13.html</a:t>
            </a:r>
          </a:p>
        </p:txBody>
      </p:sp>
      <p:sp>
        <p:nvSpPr>
          <p:cNvPr id="20" name="円/楕円 19">
            <a:extLst>
              <a:ext uri="{FF2B5EF4-FFF2-40B4-BE49-F238E27FC236}">
                <a16:creationId xmlns:a16="http://schemas.microsoft.com/office/drawing/2014/main" id="{411BCF76-4CE5-2442-8991-B7413BF39A9C}"/>
              </a:ext>
            </a:extLst>
          </p:cNvPr>
          <p:cNvSpPr/>
          <p:nvPr/>
        </p:nvSpPr>
        <p:spPr>
          <a:xfrm>
            <a:off x="6483770" y="4765049"/>
            <a:ext cx="570032" cy="908159"/>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21" name="円/楕円 20">
            <a:extLst>
              <a:ext uri="{FF2B5EF4-FFF2-40B4-BE49-F238E27FC236}">
                <a16:creationId xmlns:a16="http://schemas.microsoft.com/office/drawing/2014/main" id="{8DAFE0A4-36DD-CB40-9A06-622B47FA53AD}"/>
              </a:ext>
            </a:extLst>
          </p:cNvPr>
          <p:cNvSpPr/>
          <p:nvPr/>
        </p:nvSpPr>
        <p:spPr>
          <a:xfrm>
            <a:off x="5746468" y="4781522"/>
            <a:ext cx="570032" cy="908159"/>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22" name="円/楕円 21">
            <a:extLst>
              <a:ext uri="{FF2B5EF4-FFF2-40B4-BE49-F238E27FC236}">
                <a16:creationId xmlns:a16="http://schemas.microsoft.com/office/drawing/2014/main" id="{E1EB15C3-AD49-4846-9D58-A0A18841150B}"/>
              </a:ext>
            </a:extLst>
          </p:cNvPr>
          <p:cNvSpPr/>
          <p:nvPr/>
        </p:nvSpPr>
        <p:spPr>
          <a:xfrm>
            <a:off x="5046840" y="4792583"/>
            <a:ext cx="570032" cy="908159"/>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Tree>
    <p:extLst>
      <p:ext uri="{BB962C8B-B14F-4D97-AF65-F5344CB8AC3E}">
        <p14:creationId xmlns:p14="http://schemas.microsoft.com/office/powerpoint/2010/main" val="191308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四角形"/>
          <p:cNvSpPr/>
          <p:nvPr/>
        </p:nvSpPr>
        <p:spPr>
          <a:xfrm>
            <a:off x="1524000" y="-2699"/>
            <a:ext cx="9144000" cy="539026"/>
          </a:xfrm>
          <a:prstGeom prst="rect">
            <a:avLst/>
          </a:prstGeom>
          <a:solidFill>
            <a:srgbClr val="CEE8FF"/>
          </a:solidFill>
          <a:ln w="12700">
            <a:miter lim="400000"/>
          </a:ln>
        </p:spPr>
        <p:txBody>
          <a:bodyPr lIns="35719" tIns="35719" rIns="35719" bIns="35719" anchor="ctr"/>
          <a:lstStyle/>
          <a:p>
            <a:pPr>
              <a:defRPr sz="2200">
                <a:solidFill>
                  <a:srgbClr val="FFFFFF"/>
                </a:solidFill>
                <a:latin typeface="+mn-lt"/>
                <a:ea typeface="+mn-ea"/>
                <a:cs typeface="+mn-cs"/>
                <a:sym typeface="ヒラギノ角ゴ ProN W3"/>
              </a:defRPr>
            </a:pPr>
            <a:endParaRPr sz="1547"/>
          </a:p>
        </p:txBody>
      </p:sp>
      <p:sp>
        <p:nvSpPr>
          <p:cNvPr id="301" name="Why is there a difference in wave-conv. coupling?"/>
          <p:cNvSpPr txBox="1"/>
          <p:nvPr/>
        </p:nvSpPr>
        <p:spPr>
          <a:xfrm>
            <a:off x="1558058" y="44943"/>
            <a:ext cx="7756868" cy="46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3600" b="1">
                <a:latin typeface="Arial"/>
                <a:ea typeface="Arial"/>
                <a:cs typeface="Arial"/>
                <a:sym typeface="Arial"/>
              </a:defRPr>
            </a:lvl1pPr>
          </a:lstStyle>
          <a:p>
            <a:r>
              <a:rPr sz="2531" dirty="0"/>
              <a:t>Why is there a difference in wave-conv. coupling?</a:t>
            </a:r>
          </a:p>
        </p:txBody>
      </p:sp>
      <p:sp>
        <p:nvSpPr>
          <p:cNvPr id="302" name="Trough intrusion from the extratropics is clearly detected for “Early”."/>
          <p:cNvSpPr txBox="1"/>
          <p:nvPr/>
        </p:nvSpPr>
        <p:spPr>
          <a:xfrm>
            <a:off x="1820437" y="714872"/>
            <a:ext cx="8353762" cy="4023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l">
              <a:lnSpc>
                <a:spcPct val="120000"/>
              </a:lnSpc>
              <a:defRPr sz="2800" b="1">
                <a:solidFill>
                  <a:srgbClr val="0A04FF"/>
                </a:solidFill>
                <a:latin typeface="Arial"/>
                <a:ea typeface="Arial"/>
                <a:cs typeface="Arial"/>
                <a:sym typeface="Arial"/>
              </a:defRPr>
            </a:pPr>
            <a:r>
              <a:rPr sz="1969"/>
              <a:t>Trough intrusion from the extratropics </a:t>
            </a:r>
            <a:r>
              <a:rPr sz="1969">
                <a:solidFill>
                  <a:srgbClr val="000000"/>
                </a:solidFill>
              </a:rPr>
              <a:t>is clearly detected</a:t>
            </a:r>
            <a:r>
              <a:rPr sz="1969"/>
              <a:t> </a:t>
            </a:r>
            <a:r>
              <a:rPr sz="1969">
                <a:solidFill>
                  <a:srgbClr val="000000"/>
                </a:solidFill>
              </a:rPr>
              <a:t>for “Early”.</a:t>
            </a:r>
          </a:p>
        </p:txBody>
      </p:sp>
      <p:grpSp>
        <p:nvGrpSpPr>
          <p:cNvPr id="305" name="グループ"/>
          <p:cNvGrpSpPr/>
          <p:nvPr/>
        </p:nvGrpSpPr>
        <p:grpSpPr>
          <a:xfrm>
            <a:off x="6294350" y="2211271"/>
            <a:ext cx="3781973" cy="1670576"/>
            <a:chOff x="0" y="0"/>
            <a:chExt cx="5378804" cy="2375929"/>
          </a:xfrm>
        </p:grpSpPr>
        <p:pic>
          <p:nvPicPr>
            <p:cNvPr id="303" name="スクリーンショット 2022-05-10 11.15.41.png" descr="スクリーンショット 2022-05-10 11.15.41.png"/>
            <p:cNvPicPr>
              <a:picLocks noChangeAspect="1"/>
            </p:cNvPicPr>
            <p:nvPr/>
          </p:nvPicPr>
          <p:blipFill>
            <a:blip r:embed="rId2"/>
            <a:stretch>
              <a:fillRect/>
            </a:stretch>
          </p:blipFill>
          <p:spPr>
            <a:xfrm>
              <a:off x="63872" y="0"/>
              <a:ext cx="5121134" cy="2232117"/>
            </a:xfrm>
            <a:prstGeom prst="rect">
              <a:avLst/>
            </a:prstGeom>
            <a:ln w="12700" cap="flat">
              <a:noFill/>
              <a:miter lim="400000"/>
            </a:ln>
            <a:effectLst/>
          </p:spPr>
        </p:pic>
        <p:pic>
          <p:nvPicPr>
            <p:cNvPr id="304" name="スクリーンショット 2022-05-10 11.25.34.png" descr="スクリーンショット 2022-05-10 11.25.34.png"/>
            <p:cNvPicPr>
              <a:picLocks noChangeAspect="1"/>
            </p:cNvPicPr>
            <p:nvPr/>
          </p:nvPicPr>
          <p:blipFill>
            <a:blip r:embed="rId3"/>
            <a:stretch>
              <a:fillRect/>
            </a:stretch>
          </p:blipFill>
          <p:spPr>
            <a:xfrm>
              <a:off x="0" y="2107325"/>
              <a:ext cx="5378805" cy="268605"/>
            </a:xfrm>
            <a:prstGeom prst="rect">
              <a:avLst/>
            </a:prstGeom>
            <a:ln w="12700" cap="flat">
              <a:noFill/>
              <a:miter lim="400000"/>
            </a:ln>
            <a:effectLst/>
          </p:spPr>
        </p:pic>
      </p:grpSp>
      <p:sp>
        <p:nvSpPr>
          <p:cNvPr id="306" name="矢印"/>
          <p:cNvSpPr/>
          <p:nvPr/>
        </p:nvSpPr>
        <p:spPr>
          <a:xfrm>
            <a:off x="1904989" y="1181563"/>
            <a:ext cx="295165" cy="263182"/>
          </a:xfrm>
          <a:prstGeom prst="rightArrow">
            <a:avLst>
              <a:gd name="adj1" fmla="val 39260"/>
              <a:gd name="adj2" fmla="val 67674"/>
            </a:avLst>
          </a:prstGeom>
          <a:solidFill>
            <a:srgbClr val="000000"/>
          </a:solidFill>
          <a:ln w="12700">
            <a:miter lim="400000"/>
          </a:ln>
        </p:spPr>
        <p:txBody>
          <a:bodyPr lIns="35719" tIns="35719" rIns="35719" bIns="35719" anchor="ctr"/>
          <a:lstStyle/>
          <a:p>
            <a:pPr>
              <a:defRPr sz="2200">
                <a:solidFill>
                  <a:srgbClr val="FFFFFF"/>
                </a:solidFill>
                <a:latin typeface="+mn-lt"/>
                <a:ea typeface="+mn-ea"/>
                <a:cs typeface="+mn-cs"/>
                <a:sym typeface="ヒラギノ角ゴ ProN W3"/>
              </a:defRPr>
            </a:pPr>
            <a:endParaRPr sz="1547"/>
          </a:p>
        </p:txBody>
      </p:sp>
      <p:sp>
        <p:nvSpPr>
          <p:cNvPr id="307" name="Forced upward motions help moistening in the mid-to-upper layer."/>
          <p:cNvSpPr txBox="1"/>
          <p:nvPr/>
        </p:nvSpPr>
        <p:spPr>
          <a:xfrm>
            <a:off x="2271031" y="1111977"/>
            <a:ext cx="7432036" cy="4023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lnSpc>
                <a:spcPct val="120000"/>
              </a:lnSpc>
              <a:defRPr sz="2800">
                <a:latin typeface="Arial"/>
                <a:ea typeface="Arial"/>
                <a:cs typeface="Arial"/>
                <a:sym typeface="Arial"/>
              </a:defRPr>
            </a:lvl1pPr>
          </a:lstStyle>
          <a:p>
            <a:r>
              <a:rPr sz="1969"/>
              <a:t>Forced upward motions help moistening in the mid-to-upper layer.</a:t>
            </a:r>
          </a:p>
        </p:txBody>
      </p:sp>
      <p:sp>
        <p:nvSpPr>
          <p:cNvPr id="308" name="角丸四角形"/>
          <p:cNvSpPr/>
          <p:nvPr/>
        </p:nvSpPr>
        <p:spPr>
          <a:xfrm>
            <a:off x="1640765" y="583969"/>
            <a:ext cx="8717662" cy="1056515"/>
          </a:xfrm>
          <a:prstGeom prst="roundRect">
            <a:avLst>
              <a:gd name="adj" fmla="val 16151"/>
            </a:avLst>
          </a:prstGeom>
          <a:ln w="31750">
            <a:solidFill>
              <a:srgbClr val="000000"/>
            </a:solidFill>
            <a:miter lim="400000"/>
          </a:ln>
        </p:spPr>
        <p:txBody>
          <a:bodyPr lIns="35719" tIns="35719" rIns="35719" bIns="35719" anchor="ctr"/>
          <a:lstStyle/>
          <a:p>
            <a:pPr>
              <a:defRPr sz="1800">
                <a:solidFill>
                  <a:srgbClr val="FFFFFF"/>
                </a:solidFill>
                <a:latin typeface="+mn-lt"/>
                <a:ea typeface="+mn-ea"/>
                <a:cs typeface="+mn-cs"/>
                <a:sym typeface="ヒラギノ角ゴ ProN W3"/>
              </a:defRPr>
            </a:pPr>
            <a:endParaRPr sz="1266"/>
          </a:p>
        </p:txBody>
      </p:sp>
      <p:sp>
        <p:nvSpPr>
          <p:cNvPr id="309" name="QGPV (200hPa), ∇ • Q, ω (400-250hPa), CWV anom. &gt; 0"/>
          <p:cNvSpPr txBox="1"/>
          <p:nvPr/>
        </p:nvSpPr>
        <p:spPr>
          <a:xfrm>
            <a:off x="1533028" y="1880023"/>
            <a:ext cx="4203075" cy="266933"/>
          </a:xfrm>
          <a:prstGeom prst="rect">
            <a:avLst/>
          </a:prstGeom>
          <a:solidFill>
            <a:srgbClr val="EEEEEE"/>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800">
                <a:latin typeface="Arial"/>
                <a:ea typeface="Arial"/>
                <a:cs typeface="Arial"/>
                <a:sym typeface="Arial"/>
              </a:defRPr>
            </a:pPr>
            <a:r>
              <a:rPr sz="1266"/>
              <a:t>QGPV (200hPa), ∇ • </a:t>
            </a:r>
            <a:r>
              <a:rPr sz="1266" b="1"/>
              <a:t>Q</a:t>
            </a:r>
            <a:r>
              <a:rPr sz="1266"/>
              <a:t>, ω (400-250hPa), CWV anom. &gt; 0</a:t>
            </a:r>
          </a:p>
        </p:txBody>
      </p:sp>
      <p:grpSp>
        <p:nvGrpSpPr>
          <p:cNvPr id="326" name="グループ"/>
          <p:cNvGrpSpPr/>
          <p:nvPr/>
        </p:nvGrpSpPr>
        <p:grpSpPr>
          <a:xfrm>
            <a:off x="1524000" y="2300250"/>
            <a:ext cx="4357008" cy="4098146"/>
            <a:chOff x="0" y="-2"/>
            <a:chExt cx="6196632" cy="5828473"/>
          </a:xfrm>
        </p:grpSpPr>
        <p:grpSp>
          <p:nvGrpSpPr>
            <p:cNvPr id="323" name="グループ"/>
            <p:cNvGrpSpPr/>
            <p:nvPr/>
          </p:nvGrpSpPr>
          <p:grpSpPr>
            <a:xfrm>
              <a:off x="0" y="-2"/>
              <a:ext cx="6196632" cy="5828473"/>
              <a:chOff x="0" y="-1"/>
              <a:chExt cx="6196631" cy="5828471"/>
            </a:xfrm>
          </p:grpSpPr>
          <p:grpSp>
            <p:nvGrpSpPr>
              <p:cNvPr id="319" name="グループ"/>
              <p:cNvGrpSpPr/>
              <p:nvPr/>
            </p:nvGrpSpPr>
            <p:grpSpPr>
              <a:xfrm>
                <a:off x="28320" y="2678123"/>
                <a:ext cx="6168311" cy="3150347"/>
                <a:chOff x="0" y="-1"/>
                <a:chExt cx="6168310" cy="3150345"/>
              </a:xfrm>
            </p:grpSpPr>
            <p:grpSp>
              <p:nvGrpSpPr>
                <p:cNvPr id="317" name="グループ"/>
                <p:cNvGrpSpPr/>
                <p:nvPr/>
              </p:nvGrpSpPr>
              <p:grpSpPr>
                <a:xfrm>
                  <a:off x="0" y="-1"/>
                  <a:ext cx="6168310" cy="3022200"/>
                  <a:chOff x="0" y="0"/>
                  <a:chExt cx="6168309" cy="3022198"/>
                </a:xfrm>
              </p:grpSpPr>
              <p:grpSp>
                <p:nvGrpSpPr>
                  <p:cNvPr id="315" name="グループ"/>
                  <p:cNvGrpSpPr/>
                  <p:nvPr/>
                </p:nvGrpSpPr>
                <p:grpSpPr>
                  <a:xfrm>
                    <a:off x="0" y="-1"/>
                    <a:ext cx="6168310" cy="3012609"/>
                    <a:chOff x="0" y="0"/>
                    <a:chExt cx="6168309" cy="3012607"/>
                  </a:xfrm>
                </p:grpSpPr>
                <p:sp>
                  <p:nvSpPr>
                    <p:cNvPr id="310" name="Early – Late"/>
                    <p:cNvSpPr txBox="1"/>
                    <p:nvPr/>
                  </p:nvSpPr>
                  <p:spPr>
                    <a:xfrm>
                      <a:off x="500854" y="427404"/>
                      <a:ext cx="1290797" cy="344673"/>
                    </a:xfrm>
                    <a:prstGeom prst="rect">
                      <a:avLst/>
                    </a:prstGeom>
                    <a:solidFill>
                      <a:srgbClr val="FFFFFF"/>
                    </a:solidFill>
                    <a:ln w="1905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1600" b="1">
                          <a:latin typeface="Arial"/>
                          <a:ea typeface="Arial"/>
                          <a:cs typeface="Arial"/>
                          <a:sym typeface="Arial"/>
                        </a:defRPr>
                      </a:lvl1pPr>
                    </a:lstStyle>
                    <a:p>
                      <a:r>
                        <a:rPr sz="1125"/>
                        <a:t>Early – Late</a:t>
                      </a:r>
                    </a:p>
                  </p:txBody>
                </p:sp>
                <p:pic>
                  <p:nvPicPr>
                    <p:cNvPr id="311" name="qgpv200_qvecdiv_w_map_MODEL.pdf" descr="qgpv200_qvecdiv_w_map_MODEL.pdf"/>
                    <p:cNvPicPr>
                      <a:picLocks noChangeAspect="1"/>
                    </p:cNvPicPr>
                    <p:nvPr/>
                  </p:nvPicPr>
                  <p:blipFill>
                    <a:blip r:embed="rId4"/>
                    <a:srcRect l="21450" t="3864" r="19996" b="3495"/>
                    <a:stretch>
                      <a:fillRect/>
                    </a:stretch>
                  </p:blipFill>
                  <p:spPr>
                    <a:xfrm rot="16200000">
                      <a:off x="1577850" y="-1577851"/>
                      <a:ext cx="3012609" cy="6168310"/>
                    </a:xfrm>
                    <a:prstGeom prst="rect">
                      <a:avLst/>
                    </a:prstGeom>
                    <a:ln w="12700" cap="flat">
                      <a:noFill/>
                      <a:miter lim="400000"/>
                    </a:ln>
                    <a:effectLst/>
                  </p:spPr>
                </p:pic>
                <p:grpSp>
                  <p:nvGrpSpPr>
                    <p:cNvPr id="314" name="グループ"/>
                    <p:cNvGrpSpPr/>
                    <p:nvPr/>
                  </p:nvGrpSpPr>
                  <p:grpSpPr>
                    <a:xfrm>
                      <a:off x="3267885" y="1577318"/>
                      <a:ext cx="1874243" cy="406805"/>
                      <a:chOff x="0" y="0"/>
                      <a:chExt cx="1874242" cy="406803"/>
                    </a:xfrm>
                  </p:grpSpPr>
                  <p:sp>
                    <p:nvSpPr>
                      <p:cNvPr id="312" name="線"/>
                      <p:cNvSpPr/>
                      <p:nvPr/>
                    </p:nvSpPr>
                    <p:spPr>
                      <a:xfrm flipH="1" flipV="1">
                        <a:off x="0" y="0"/>
                        <a:ext cx="1489042" cy="1"/>
                      </a:xfrm>
                      <a:prstGeom prst="line">
                        <a:avLst/>
                      </a:prstGeom>
                      <a:noFill/>
                      <a:ln w="38100" cap="flat">
                        <a:solidFill>
                          <a:srgbClr val="F812F7"/>
                        </a:solidFill>
                        <a:prstDash val="solid"/>
                        <a:miter lim="400000"/>
                        <a:tailEnd type="arrow" w="med" len="med"/>
                      </a:ln>
                      <a:effectLst/>
                    </p:spPr>
                    <p:txBody>
                      <a:bodyPr wrap="square" lIns="35719" tIns="35719" rIns="35719" bIns="35719" numCol="1" anchor="ctr">
                        <a:noAutofit/>
                      </a:bodyPr>
                      <a:lstStyle/>
                      <a:p>
                        <a:endParaRPr sz="1266"/>
                      </a:p>
                    </p:txBody>
                  </p:sp>
                  <p:sp>
                    <p:nvSpPr>
                      <p:cNvPr id="313" name="Wave prop."/>
                      <p:cNvSpPr txBox="1"/>
                      <p:nvPr/>
                    </p:nvSpPr>
                    <p:spPr>
                      <a:xfrm>
                        <a:off x="391494" y="19085"/>
                        <a:ext cx="1482749" cy="3877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000" b="1">
                            <a:solidFill>
                              <a:srgbClr val="F812F7"/>
                            </a:solidFill>
                            <a:latin typeface="Arial"/>
                            <a:ea typeface="Arial"/>
                            <a:cs typeface="Arial"/>
                            <a:sym typeface="Arial"/>
                          </a:defRPr>
                        </a:lvl1pPr>
                      </a:lstStyle>
                      <a:p>
                        <a:r>
                          <a:rPr sz="1406"/>
                          <a:t>Wave prop.</a:t>
                        </a:r>
                      </a:p>
                    </p:txBody>
                  </p:sp>
                </p:grpSp>
              </p:grpSp>
              <p:sp>
                <p:nvSpPr>
                  <p:cNvPr id="316" name="四角形"/>
                  <p:cNvSpPr/>
                  <p:nvPr/>
                </p:nvSpPr>
                <p:spPr>
                  <a:xfrm>
                    <a:off x="2105263" y="2817450"/>
                    <a:ext cx="1884793" cy="204749"/>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200">
                        <a:solidFill>
                          <a:srgbClr val="FFFFFF"/>
                        </a:solidFill>
                        <a:latin typeface="+mn-lt"/>
                        <a:ea typeface="+mn-ea"/>
                        <a:cs typeface="+mn-cs"/>
                        <a:sym typeface="ヒラギノ角ゴ ProN W3"/>
                      </a:defRPr>
                    </a:pPr>
                    <a:endParaRPr sz="1547"/>
                  </a:p>
                </p:txBody>
              </p:sp>
            </p:grpSp>
            <p:sp>
              <p:nvSpPr>
                <p:cNvPr id="318" name="∇ • Q [x10-22 m2 kg-1 s-1]"/>
                <p:cNvSpPr txBox="1"/>
                <p:nvPr/>
              </p:nvSpPr>
              <p:spPr>
                <a:xfrm>
                  <a:off x="2097754" y="2801530"/>
                  <a:ext cx="2229671" cy="3488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defRPr sz="1600">
                      <a:latin typeface="Arial"/>
                      <a:ea typeface="Arial"/>
                      <a:cs typeface="Arial"/>
                      <a:sym typeface="Arial"/>
                    </a:defRPr>
                  </a:pPr>
                  <a:r>
                    <a:rPr sz="1125"/>
                    <a:t>∇ • </a:t>
                  </a:r>
                  <a:r>
                    <a:rPr sz="1125" b="1"/>
                    <a:t>Q </a:t>
                  </a:r>
                  <a:r>
                    <a:rPr sz="1125"/>
                    <a:t>[x10</a:t>
                  </a:r>
                  <a:r>
                    <a:rPr sz="1125" baseline="31999"/>
                    <a:t>-22 </a:t>
                  </a:r>
                  <a:r>
                    <a:rPr sz="1125"/>
                    <a:t>m</a:t>
                  </a:r>
                  <a:r>
                    <a:rPr sz="1125" baseline="31999"/>
                    <a:t>2</a:t>
                  </a:r>
                  <a:r>
                    <a:rPr sz="1125"/>
                    <a:t> kg</a:t>
                  </a:r>
                  <a:r>
                    <a:rPr sz="1125" baseline="31999"/>
                    <a:t>-1</a:t>
                  </a:r>
                  <a:r>
                    <a:rPr sz="1125"/>
                    <a:t> s</a:t>
                  </a:r>
                  <a:r>
                    <a:rPr sz="1125" baseline="31999"/>
                    <a:t>-1</a:t>
                  </a:r>
                  <a:r>
                    <a:rPr sz="1125"/>
                    <a:t>]</a:t>
                  </a:r>
                </a:p>
              </p:txBody>
            </p:sp>
          </p:grpSp>
          <p:grpSp>
            <p:nvGrpSpPr>
              <p:cNvPr id="322" name="グループ"/>
              <p:cNvGrpSpPr/>
              <p:nvPr/>
            </p:nvGrpSpPr>
            <p:grpSpPr>
              <a:xfrm>
                <a:off x="0" y="-1"/>
                <a:ext cx="6152004" cy="2745615"/>
                <a:chOff x="0" y="0"/>
                <a:chExt cx="6152003" cy="2745613"/>
              </a:xfrm>
            </p:grpSpPr>
            <p:pic>
              <p:nvPicPr>
                <p:cNvPr id="320" name="qgpv200_qvecdiv_w_map.pdf" descr="qgpv200_qvecdiv_w_map.pdf"/>
                <p:cNvPicPr>
                  <a:picLocks noChangeAspect="1"/>
                </p:cNvPicPr>
                <p:nvPr/>
              </p:nvPicPr>
              <p:blipFill>
                <a:blip r:embed="rId5"/>
                <a:srcRect l="20799" t="3613" r="25808" b="3942"/>
                <a:stretch>
                  <a:fillRect/>
                </a:stretch>
              </p:blipFill>
              <p:spPr>
                <a:xfrm rot="16200000">
                  <a:off x="1703195" y="-1703196"/>
                  <a:ext cx="2745614" cy="6152005"/>
                </a:xfrm>
                <a:prstGeom prst="rect">
                  <a:avLst/>
                </a:prstGeom>
                <a:ln w="12700" cap="flat">
                  <a:noFill/>
                  <a:miter lim="400000"/>
                </a:ln>
                <a:effectLst/>
              </p:spPr>
            </p:pic>
            <p:sp>
              <p:nvSpPr>
                <p:cNvPr id="321" name="四角形"/>
                <p:cNvSpPr/>
                <p:nvPr/>
              </p:nvSpPr>
              <p:spPr>
                <a:xfrm>
                  <a:off x="2345250" y="2506842"/>
                  <a:ext cx="1583897" cy="204749"/>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2200">
                      <a:solidFill>
                        <a:srgbClr val="FFFFFF"/>
                      </a:solidFill>
                      <a:latin typeface="+mn-lt"/>
                      <a:ea typeface="+mn-ea"/>
                      <a:cs typeface="+mn-cs"/>
                      <a:sym typeface="ヒラギノ角ゴ ProN W3"/>
                    </a:defRPr>
                  </a:pPr>
                  <a:endParaRPr sz="1547"/>
                </a:p>
              </p:txBody>
            </p:sp>
          </p:grpSp>
        </p:grpSp>
        <p:sp>
          <p:nvSpPr>
            <p:cNvPr id="324" name="Obs. (ERAI)"/>
            <p:cNvSpPr txBox="1"/>
            <p:nvPr/>
          </p:nvSpPr>
          <p:spPr>
            <a:xfrm>
              <a:off x="526167" y="130131"/>
              <a:ext cx="1283046" cy="348814"/>
            </a:xfrm>
            <a:prstGeom prst="rect">
              <a:avLst/>
            </a:prstGeom>
            <a:solidFill>
              <a:srgbClr val="FFFFFF"/>
            </a:solidFill>
            <a:ln w="1905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a:defRPr sz="1600" b="1">
                  <a:latin typeface="Arial"/>
                  <a:ea typeface="Arial"/>
                  <a:cs typeface="Arial"/>
                  <a:sym typeface="Arial"/>
                </a:defRPr>
              </a:lvl1pPr>
            </a:lstStyle>
            <a:p>
              <a:r>
                <a:rPr sz="1125"/>
                <a:t>Obs. (ERAI)</a:t>
              </a:r>
            </a:p>
          </p:txBody>
        </p:sp>
        <p:sp>
          <p:nvSpPr>
            <p:cNvPr id="325" name="Early – Late"/>
            <p:cNvSpPr txBox="1"/>
            <p:nvPr/>
          </p:nvSpPr>
          <p:spPr>
            <a:xfrm>
              <a:off x="526167" y="3118865"/>
              <a:ext cx="1283046" cy="348814"/>
            </a:xfrm>
            <a:prstGeom prst="rect">
              <a:avLst/>
            </a:prstGeom>
            <a:solidFill>
              <a:srgbClr val="FFFFFF"/>
            </a:solidFill>
            <a:ln w="1905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a:defRPr sz="1600" b="1">
                  <a:latin typeface="Arial"/>
                  <a:ea typeface="Arial"/>
                  <a:cs typeface="Arial"/>
                  <a:sym typeface="Arial"/>
                </a:defRPr>
              </a:lvl1pPr>
            </a:lstStyle>
            <a:p>
              <a:r>
                <a:rPr sz="1125"/>
                <a:t>Early – Late</a:t>
              </a:r>
            </a:p>
          </p:txBody>
        </p:sp>
      </p:grpSp>
      <p:sp>
        <p:nvSpPr>
          <p:cNvPr id="327" name="WAF (300hPa), stream func. (200hPa)"/>
          <p:cNvSpPr txBox="1"/>
          <p:nvPr/>
        </p:nvSpPr>
        <p:spPr>
          <a:xfrm>
            <a:off x="6377255" y="1880023"/>
            <a:ext cx="2832891" cy="266933"/>
          </a:xfrm>
          <a:prstGeom prst="rect">
            <a:avLst/>
          </a:prstGeom>
          <a:solidFill>
            <a:srgbClr val="EEEEEE"/>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a:latin typeface="Arial"/>
                <a:ea typeface="Arial"/>
                <a:cs typeface="Arial"/>
                <a:sym typeface="Arial"/>
              </a:defRPr>
            </a:lvl1pPr>
          </a:lstStyle>
          <a:p>
            <a:r>
              <a:rPr sz="1266"/>
              <a:t>WAF (300hPa), stream func. (200hPa)</a:t>
            </a:r>
          </a:p>
        </p:txBody>
      </p:sp>
      <p:sp>
        <p:nvSpPr>
          <p:cNvPr id="328" name="“Early”"/>
          <p:cNvSpPr txBox="1"/>
          <p:nvPr/>
        </p:nvSpPr>
        <p:spPr>
          <a:xfrm>
            <a:off x="2806957" y="5022041"/>
            <a:ext cx="569067"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600" b="1">
                <a:latin typeface="Arial"/>
                <a:ea typeface="Arial"/>
                <a:cs typeface="Arial"/>
                <a:sym typeface="Arial"/>
              </a:defRPr>
            </a:lvl1pPr>
          </a:lstStyle>
          <a:p>
            <a:r>
              <a:rPr sz="1125"/>
              <a:t>“Early”</a:t>
            </a:r>
          </a:p>
        </p:txBody>
      </p:sp>
      <p:sp>
        <p:nvSpPr>
          <p:cNvPr id="329" name="“Late”"/>
          <p:cNvSpPr txBox="1"/>
          <p:nvPr/>
        </p:nvSpPr>
        <p:spPr>
          <a:xfrm>
            <a:off x="4376686" y="4992276"/>
            <a:ext cx="512962"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600" b="1">
                <a:solidFill>
                  <a:srgbClr val="929292"/>
                </a:solidFill>
                <a:latin typeface="Arial"/>
                <a:ea typeface="Arial"/>
                <a:cs typeface="Arial"/>
                <a:sym typeface="Arial"/>
              </a:defRPr>
            </a:lvl1pPr>
          </a:lstStyle>
          <a:p>
            <a:r>
              <a:rPr sz="1125"/>
              <a:t>“Late”</a:t>
            </a:r>
          </a:p>
        </p:txBody>
      </p:sp>
      <p:sp>
        <p:nvSpPr>
          <p:cNvPr id="330" name="Early &amp; Diff. (cont.)"/>
          <p:cNvSpPr txBox="1"/>
          <p:nvPr/>
        </p:nvSpPr>
        <p:spPr>
          <a:xfrm>
            <a:off x="6501681" y="3344251"/>
            <a:ext cx="1397572" cy="245260"/>
          </a:xfrm>
          <a:prstGeom prst="rect">
            <a:avLst/>
          </a:prstGeom>
          <a:solidFill>
            <a:srgbClr val="FFFFFF"/>
          </a:solidFill>
          <a:ln w="1905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sz="1600" b="1">
                <a:latin typeface="Arial"/>
                <a:ea typeface="Arial"/>
                <a:cs typeface="Arial"/>
                <a:sym typeface="Arial"/>
              </a:defRPr>
            </a:lvl1pPr>
          </a:lstStyle>
          <a:p>
            <a:r>
              <a:rPr sz="1125"/>
              <a:t>Early &amp; Diff. (cont.)</a:t>
            </a:r>
          </a:p>
        </p:txBody>
      </p:sp>
      <p:pic>
        <p:nvPicPr>
          <p:cNvPr id="331" name="スクリーンショット 2022-05-10 12.26.07.png" descr="スクリーンショット 2022-05-10 12.26.07.png"/>
          <p:cNvPicPr>
            <a:picLocks noChangeAspect="1"/>
          </p:cNvPicPr>
          <p:nvPr/>
        </p:nvPicPr>
        <p:blipFill>
          <a:blip r:embed="rId6"/>
          <a:stretch>
            <a:fillRect/>
          </a:stretch>
        </p:blipFill>
        <p:spPr>
          <a:xfrm>
            <a:off x="6884573" y="3876062"/>
            <a:ext cx="2507019" cy="401480"/>
          </a:xfrm>
          <a:prstGeom prst="rect">
            <a:avLst/>
          </a:prstGeom>
          <a:ln w="12700">
            <a:miter lim="400000"/>
          </a:ln>
        </p:spPr>
      </p:pic>
      <p:sp>
        <p:nvSpPr>
          <p:cNvPr id="337" name="接続の線"/>
          <p:cNvSpPr/>
          <p:nvPr/>
        </p:nvSpPr>
        <p:spPr>
          <a:xfrm>
            <a:off x="8476222" y="2860370"/>
            <a:ext cx="611287" cy="5042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706" y="3601"/>
                  <a:pt x="20906" y="10801"/>
                  <a:pt x="21600" y="21600"/>
                </a:cubicBezTo>
              </a:path>
            </a:pathLst>
          </a:custGeom>
          <a:ln w="38100">
            <a:solidFill>
              <a:srgbClr val="000000"/>
            </a:solidFill>
            <a:miter lim="400000"/>
            <a:tailEnd type="arrow"/>
          </a:ln>
        </p:spPr>
        <p:txBody>
          <a:bodyPr/>
          <a:lstStyle/>
          <a:p>
            <a:endParaRPr sz="1266"/>
          </a:p>
        </p:txBody>
      </p:sp>
      <p:sp>
        <p:nvSpPr>
          <p:cNvPr id="333" name="Mid-latitude Rossby wave trains appear…"/>
          <p:cNvSpPr txBox="1"/>
          <p:nvPr/>
        </p:nvSpPr>
        <p:spPr>
          <a:xfrm>
            <a:off x="6178295" y="4711836"/>
            <a:ext cx="3720570" cy="635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l">
              <a:lnSpc>
                <a:spcPct val="120000"/>
              </a:lnSpc>
              <a:defRPr>
                <a:solidFill>
                  <a:srgbClr val="0A04FF"/>
                </a:solidFill>
                <a:latin typeface="Arial"/>
                <a:ea typeface="Arial"/>
                <a:cs typeface="Arial"/>
                <a:sym typeface="Arial"/>
              </a:defRPr>
            </a:pPr>
            <a:r>
              <a:rPr sz="1600" dirty="0"/>
              <a:t>Mid-latitude Rossby wave trains appear </a:t>
            </a:r>
          </a:p>
          <a:p>
            <a:pPr algn="l">
              <a:lnSpc>
                <a:spcPct val="120000"/>
              </a:lnSpc>
              <a:defRPr>
                <a:latin typeface="Arial"/>
                <a:ea typeface="Arial"/>
                <a:cs typeface="Arial"/>
                <a:sym typeface="Arial"/>
              </a:defRPr>
            </a:pPr>
            <a:r>
              <a:rPr sz="1600" dirty="0">
                <a:solidFill>
                  <a:srgbClr val="0A04FF"/>
                </a:solidFill>
              </a:rPr>
              <a:t>to be refracted</a:t>
            </a:r>
            <a:r>
              <a:rPr sz="1600" dirty="0"/>
              <a:t> toward the tropical WP.</a:t>
            </a:r>
          </a:p>
        </p:txBody>
      </p:sp>
      <p:sp>
        <p:nvSpPr>
          <p:cNvPr id="334" name="WAF: Takaya &amp; Nakamura (2001)"/>
          <p:cNvSpPr txBox="1"/>
          <p:nvPr/>
        </p:nvSpPr>
        <p:spPr>
          <a:xfrm>
            <a:off x="7874812" y="4299646"/>
            <a:ext cx="2244205"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600">
                <a:latin typeface="Arial"/>
                <a:ea typeface="Arial"/>
                <a:cs typeface="Arial"/>
                <a:sym typeface="Arial"/>
              </a:defRPr>
            </a:lvl1pPr>
          </a:lstStyle>
          <a:p>
            <a:r>
              <a:rPr sz="1125"/>
              <a:t>WAF: Takaya &amp; Nakamura (2001)</a:t>
            </a:r>
          </a:p>
        </p:txBody>
      </p:sp>
      <p:sp>
        <p:nvSpPr>
          <p:cNvPr id="335" name="Dec03–07"/>
          <p:cNvSpPr txBox="1"/>
          <p:nvPr/>
        </p:nvSpPr>
        <p:spPr>
          <a:xfrm>
            <a:off x="1950921" y="3318127"/>
            <a:ext cx="828662" cy="284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lnSpc>
                <a:spcPct val="120000"/>
              </a:lnSpc>
              <a:defRPr sz="1800" b="1">
                <a:latin typeface="Arial"/>
                <a:ea typeface="Arial"/>
                <a:cs typeface="Arial"/>
                <a:sym typeface="Arial"/>
              </a:defRPr>
            </a:lvl1pPr>
          </a:lstStyle>
          <a:p>
            <a:r>
              <a:rPr sz="1266"/>
              <a:t>Dec03–07</a:t>
            </a:r>
          </a:p>
        </p:txBody>
      </p:sp>
      <p:sp>
        <p:nvSpPr>
          <p:cNvPr id="40" name="Why is there a difference in wave-conv. coupling?">
            <a:extLst>
              <a:ext uri="{FF2B5EF4-FFF2-40B4-BE49-F238E27FC236}">
                <a16:creationId xmlns:a16="http://schemas.microsoft.com/office/drawing/2014/main" id="{0BDCE71D-BB28-E045-B78B-CB9D3A53EDC0}"/>
              </a:ext>
            </a:extLst>
          </p:cNvPr>
          <p:cNvSpPr txBox="1"/>
          <p:nvPr/>
        </p:nvSpPr>
        <p:spPr>
          <a:xfrm>
            <a:off x="5159476" y="5994683"/>
            <a:ext cx="6740081" cy="851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a:defRPr sz="3600" b="1">
                <a:latin typeface="Arial"/>
                <a:ea typeface="Arial"/>
                <a:cs typeface="Arial"/>
                <a:sym typeface="Arial"/>
              </a:defRPr>
            </a:lvl1pPr>
          </a:lstStyle>
          <a:p>
            <a:r>
              <a:rPr lang="en-US" sz="2531" b="0" dirty="0"/>
              <a:t>MJO with skewed stochasticity found and explained using the large ensemble approach</a:t>
            </a:r>
            <a:endParaRPr sz="2531" b="0" dirty="0"/>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CB204B1-3212-B34D-BECF-9DC896C32F7C}"/>
              </a:ext>
            </a:extLst>
          </p:cNvPr>
          <p:cNvPicPr>
            <a:picLocks noChangeAspect="1"/>
          </p:cNvPicPr>
          <p:nvPr/>
        </p:nvPicPr>
        <p:blipFill>
          <a:blip r:embed="rId2"/>
          <a:stretch>
            <a:fillRect/>
          </a:stretch>
        </p:blipFill>
        <p:spPr>
          <a:xfrm>
            <a:off x="0" y="89375"/>
            <a:ext cx="12192000" cy="6768626"/>
          </a:xfrm>
          <a:prstGeom prst="rect">
            <a:avLst/>
          </a:prstGeom>
        </p:spPr>
      </p:pic>
      <p:pic>
        <p:nvPicPr>
          <p:cNvPr id="5" name="Picture 2" descr="宮川知己 (Tomoki Miyakawa)">
            <a:extLst>
              <a:ext uri="{FF2B5EF4-FFF2-40B4-BE49-F238E27FC236}">
                <a16:creationId xmlns:a16="http://schemas.microsoft.com/office/drawing/2014/main" id="{AEE93FE2-4885-DE46-9061-A05A369BDE3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08567" y="612804"/>
            <a:ext cx="1287228" cy="15080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A6C3E944-4A2E-E049-B8D0-1711C0BE0CA0}"/>
              </a:ext>
            </a:extLst>
          </p:cNvPr>
          <p:cNvSpPr txBox="1"/>
          <p:nvPr/>
        </p:nvSpPr>
        <p:spPr>
          <a:xfrm>
            <a:off x="2591392" y="1972578"/>
            <a:ext cx="3092277" cy="646331"/>
          </a:xfrm>
          <a:prstGeom prst="rect">
            <a:avLst/>
          </a:prstGeom>
          <a:noFill/>
        </p:spPr>
        <p:txBody>
          <a:bodyPr wrap="square">
            <a:spAutoFit/>
          </a:bodyPr>
          <a:lstStyle/>
          <a:p>
            <a:r>
              <a:rPr kumimoji="1" lang="en-US" altLang="ja-JP" dirty="0" err="1">
                <a:sym typeface="Wingdings" panose="05000000000000000000" pitchFamily="2" charset="2"/>
              </a:rPr>
              <a:t>Ryusuke</a:t>
            </a:r>
            <a:r>
              <a:rPr kumimoji="1" lang="en-US" altLang="ja-JP" dirty="0">
                <a:sym typeface="Wingdings" panose="05000000000000000000" pitchFamily="2" charset="2"/>
              </a:rPr>
              <a:t> </a:t>
            </a:r>
            <a:r>
              <a:rPr kumimoji="1" lang="en-US" altLang="ja-JP" dirty="0" err="1">
                <a:sym typeface="Wingdings" panose="05000000000000000000" pitchFamily="2" charset="2"/>
              </a:rPr>
              <a:t>Masunaga</a:t>
            </a:r>
            <a:endParaRPr kumimoji="1" lang="en-US" altLang="ja-JP" dirty="0">
              <a:sym typeface="Wingdings" panose="05000000000000000000" pitchFamily="2" charset="2"/>
            </a:endParaRPr>
          </a:p>
          <a:p>
            <a:r>
              <a:rPr lang="en-US" altLang="ja-JP" dirty="0">
                <a:sym typeface="Wingdings" panose="05000000000000000000" pitchFamily="2" charset="2"/>
              </a:rPr>
              <a:t>Univ. Tokyo </a:t>
            </a:r>
            <a:r>
              <a:rPr lang="ja-JP" altLang="en-US">
                <a:latin typeface="Arial" panose="020B0604020202020204" pitchFamily="34" charset="0"/>
                <a:ea typeface="游ゴシック" panose="020B0400000000000000" pitchFamily="34" charset="-128"/>
                <a:cs typeface="Arial" panose="020B0604020202020204" pitchFamily="34" charset="0"/>
              </a:rPr>
              <a:t>→ </a:t>
            </a:r>
            <a:r>
              <a:rPr lang="en-US" altLang="ja-JP" dirty="0">
                <a:sym typeface="Wingdings" panose="05000000000000000000" pitchFamily="2" charset="2"/>
              </a:rPr>
              <a:t> JAMSTEC</a:t>
            </a:r>
            <a:endParaRPr kumimoji="1" lang="en-US" altLang="ja-JP" dirty="0">
              <a:sym typeface="Wingdings" panose="05000000000000000000" pitchFamily="2" charset="2"/>
            </a:endParaRPr>
          </a:p>
        </p:txBody>
      </p:sp>
      <p:sp>
        <p:nvSpPr>
          <p:cNvPr id="8" name="テキスト ボックス 7">
            <a:extLst>
              <a:ext uri="{FF2B5EF4-FFF2-40B4-BE49-F238E27FC236}">
                <a16:creationId xmlns:a16="http://schemas.microsoft.com/office/drawing/2014/main" id="{BF78EF95-B9C2-BB49-B1E2-57257F55C338}"/>
              </a:ext>
            </a:extLst>
          </p:cNvPr>
          <p:cNvSpPr txBox="1"/>
          <p:nvPr/>
        </p:nvSpPr>
        <p:spPr>
          <a:xfrm>
            <a:off x="6302539" y="3104356"/>
            <a:ext cx="3694077" cy="369332"/>
          </a:xfrm>
          <a:prstGeom prst="rect">
            <a:avLst/>
          </a:prstGeom>
          <a:noFill/>
        </p:spPr>
        <p:txBody>
          <a:bodyPr wrap="square">
            <a:spAutoFit/>
          </a:bodyPr>
          <a:lstStyle/>
          <a:p>
            <a:r>
              <a:rPr lang="en-US" altLang="ja-JP" dirty="0">
                <a:sym typeface="Wingdings" panose="05000000000000000000" pitchFamily="2" charset="2"/>
              </a:rPr>
              <a:t>SST from 0.1 deg Ocean</a:t>
            </a:r>
            <a:endParaRPr kumimoji="1" lang="en-US" altLang="ja-JP" dirty="0">
              <a:sym typeface="Wingdings" panose="05000000000000000000" pitchFamily="2" charset="2"/>
            </a:endParaRPr>
          </a:p>
        </p:txBody>
      </p:sp>
    </p:spTree>
    <p:extLst>
      <p:ext uri="{BB962C8B-B14F-4D97-AF65-F5344CB8AC3E}">
        <p14:creationId xmlns:p14="http://schemas.microsoft.com/office/powerpoint/2010/main" val="3968766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CB204B1-3212-B34D-BECF-9DC896C32F7C}"/>
              </a:ext>
            </a:extLst>
          </p:cNvPr>
          <p:cNvPicPr>
            <a:picLocks noChangeAspect="1"/>
          </p:cNvPicPr>
          <p:nvPr/>
        </p:nvPicPr>
        <p:blipFill>
          <a:blip r:embed="rId2"/>
          <a:stretch>
            <a:fillRect/>
          </a:stretch>
        </p:blipFill>
        <p:spPr>
          <a:xfrm>
            <a:off x="0" y="89375"/>
            <a:ext cx="12192000" cy="6768626"/>
          </a:xfrm>
          <a:prstGeom prst="rect">
            <a:avLst/>
          </a:prstGeom>
        </p:spPr>
      </p:pic>
      <p:pic>
        <p:nvPicPr>
          <p:cNvPr id="5" name="Picture 2" descr="宮川知己 (Tomoki Miyakawa)">
            <a:extLst>
              <a:ext uri="{FF2B5EF4-FFF2-40B4-BE49-F238E27FC236}">
                <a16:creationId xmlns:a16="http://schemas.microsoft.com/office/drawing/2014/main" id="{AEE93FE2-4885-DE46-9061-A05A369BDE3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08567" y="612804"/>
            <a:ext cx="1287228" cy="15080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A6C3E944-4A2E-E049-B8D0-1711C0BE0CA0}"/>
              </a:ext>
            </a:extLst>
          </p:cNvPr>
          <p:cNvSpPr txBox="1"/>
          <p:nvPr/>
        </p:nvSpPr>
        <p:spPr>
          <a:xfrm>
            <a:off x="2591392" y="1972578"/>
            <a:ext cx="3092277" cy="646331"/>
          </a:xfrm>
          <a:prstGeom prst="rect">
            <a:avLst/>
          </a:prstGeom>
          <a:noFill/>
        </p:spPr>
        <p:txBody>
          <a:bodyPr wrap="square">
            <a:spAutoFit/>
          </a:bodyPr>
          <a:lstStyle/>
          <a:p>
            <a:r>
              <a:rPr kumimoji="1" lang="en-US" altLang="ja-JP" dirty="0" err="1">
                <a:sym typeface="Wingdings" panose="05000000000000000000" pitchFamily="2" charset="2"/>
              </a:rPr>
              <a:t>Ryusuke</a:t>
            </a:r>
            <a:r>
              <a:rPr kumimoji="1" lang="en-US" altLang="ja-JP" dirty="0">
                <a:sym typeface="Wingdings" panose="05000000000000000000" pitchFamily="2" charset="2"/>
              </a:rPr>
              <a:t> </a:t>
            </a:r>
            <a:r>
              <a:rPr kumimoji="1" lang="en-US" altLang="ja-JP" dirty="0" err="1">
                <a:sym typeface="Wingdings" panose="05000000000000000000" pitchFamily="2" charset="2"/>
              </a:rPr>
              <a:t>Masunaga</a:t>
            </a:r>
            <a:endParaRPr kumimoji="1" lang="en-US" altLang="ja-JP" dirty="0">
              <a:sym typeface="Wingdings" panose="05000000000000000000" pitchFamily="2" charset="2"/>
            </a:endParaRPr>
          </a:p>
          <a:p>
            <a:r>
              <a:rPr lang="en-US" altLang="ja-JP" dirty="0">
                <a:sym typeface="Wingdings" panose="05000000000000000000" pitchFamily="2" charset="2"/>
              </a:rPr>
              <a:t>Univ. Tokyo </a:t>
            </a:r>
            <a:r>
              <a:rPr lang="ja-JP" altLang="en-US">
                <a:latin typeface="Arial" panose="020B0604020202020204" pitchFamily="34" charset="0"/>
                <a:ea typeface="游ゴシック" panose="020B0400000000000000" pitchFamily="34" charset="-128"/>
                <a:cs typeface="Arial" panose="020B0604020202020204" pitchFamily="34" charset="0"/>
              </a:rPr>
              <a:t>→ </a:t>
            </a:r>
            <a:r>
              <a:rPr lang="en-US" altLang="ja-JP" dirty="0">
                <a:sym typeface="Wingdings" panose="05000000000000000000" pitchFamily="2" charset="2"/>
              </a:rPr>
              <a:t> JAMSTEC</a:t>
            </a:r>
          </a:p>
        </p:txBody>
      </p:sp>
      <p:pic>
        <p:nvPicPr>
          <p:cNvPr id="6" name="図 5">
            <a:extLst>
              <a:ext uri="{FF2B5EF4-FFF2-40B4-BE49-F238E27FC236}">
                <a16:creationId xmlns:a16="http://schemas.microsoft.com/office/drawing/2014/main" id="{B9427B82-371C-FB40-89BA-B29350FD35E6}"/>
              </a:ext>
            </a:extLst>
          </p:cNvPr>
          <p:cNvPicPr>
            <a:picLocks noChangeAspect="1"/>
          </p:cNvPicPr>
          <p:nvPr/>
        </p:nvPicPr>
        <p:blipFill rotWithShape="1">
          <a:blip r:embed="rId4">
            <a:extLst>
              <a:ext uri="{28A0092B-C50C-407E-A947-70E740481C1C}">
                <a14:useLocalDpi xmlns:a14="http://schemas.microsoft.com/office/drawing/2010/main" val="0"/>
              </a:ext>
            </a:extLst>
          </a:blip>
          <a:srcRect t="21324"/>
          <a:stretch/>
        </p:blipFill>
        <p:spPr>
          <a:xfrm>
            <a:off x="1320800" y="2798716"/>
            <a:ext cx="4775200" cy="2657831"/>
          </a:xfrm>
          <a:prstGeom prst="rect">
            <a:avLst/>
          </a:prstGeom>
        </p:spPr>
      </p:pic>
      <p:sp>
        <p:nvSpPr>
          <p:cNvPr id="8" name="テキスト ボックス 7">
            <a:extLst>
              <a:ext uri="{FF2B5EF4-FFF2-40B4-BE49-F238E27FC236}">
                <a16:creationId xmlns:a16="http://schemas.microsoft.com/office/drawing/2014/main" id="{03267D44-33FF-E142-A954-CC1C45AC63CF}"/>
              </a:ext>
            </a:extLst>
          </p:cNvPr>
          <p:cNvSpPr txBox="1"/>
          <p:nvPr/>
        </p:nvSpPr>
        <p:spPr>
          <a:xfrm>
            <a:off x="2311306" y="2680694"/>
            <a:ext cx="3092277" cy="369332"/>
          </a:xfrm>
          <a:prstGeom prst="rect">
            <a:avLst/>
          </a:prstGeom>
          <a:noFill/>
        </p:spPr>
        <p:txBody>
          <a:bodyPr wrap="square">
            <a:spAutoFit/>
          </a:bodyPr>
          <a:lstStyle/>
          <a:p>
            <a:r>
              <a:rPr lang="en-US" altLang="ja-JP" dirty="0">
                <a:sym typeface="Wingdings" panose="05000000000000000000" pitchFamily="2" charset="2"/>
              </a:rPr>
              <a:t>SST from 1.0 deg Ocean</a:t>
            </a:r>
            <a:endParaRPr kumimoji="1" lang="en-US" altLang="ja-JP" dirty="0">
              <a:sym typeface="Wingdings" panose="05000000000000000000" pitchFamily="2" charset="2"/>
            </a:endParaRPr>
          </a:p>
        </p:txBody>
      </p:sp>
      <p:sp>
        <p:nvSpPr>
          <p:cNvPr id="9" name="テキスト ボックス 8">
            <a:extLst>
              <a:ext uri="{FF2B5EF4-FFF2-40B4-BE49-F238E27FC236}">
                <a16:creationId xmlns:a16="http://schemas.microsoft.com/office/drawing/2014/main" id="{B19D2D52-D30E-7749-8D8C-E109DC5B9FA5}"/>
              </a:ext>
            </a:extLst>
          </p:cNvPr>
          <p:cNvSpPr txBox="1"/>
          <p:nvPr/>
        </p:nvSpPr>
        <p:spPr>
          <a:xfrm>
            <a:off x="6302539" y="3104356"/>
            <a:ext cx="3694077" cy="369332"/>
          </a:xfrm>
          <a:prstGeom prst="rect">
            <a:avLst/>
          </a:prstGeom>
          <a:noFill/>
        </p:spPr>
        <p:txBody>
          <a:bodyPr wrap="square">
            <a:spAutoFit/>
          </a:bodyPr>
          <a:lstStyle/>
          <a:p>
            <a:r>
              <a:rPr lang="en-US" altLang="ja-JP" dirty="0">
                <a:sym typeface="Wingdings" panose="05000000000000000000" pitchFamily="2" charset="2"/>
              </a:rPr>
              <a:t>SST from 0.1 deg Ocean</a:t>
            </a:r>
            <a:endParaRPr kumimoji="1" lang="en-US" altLang="ja-JP" dirty="0">
              <a:sym typeface="Wingdings" panose="05000000000000000000" pitchFamily="2" charset="2"/>
            </a:endParaRPr>
          </a:p>
        </p:txBody>
      </p:sp>
    </p:spTree>
    <p:extLst>
      <p:ext uri="{BB962C8B-B14F-4D97-AF65-F5344CB8AC3E}">
        <p14:creationId xmlns:p14="http://schemas.microsoft.com/office/powerpoint/2010/main" val="3962534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E628D0D-0E82-A74E-A13B-5F69EDF9CCBC}"/>
              </a:ext>
            </a:extLst>
          </p:cNvPr>
          <p:cNvSpPr/>
          <p:nvPr/>
        </p:nvSpPr>
        <p:spPr>
          <a:xfrm>
            <a:off x="1121217" y="3470872"/>
            <a:ext cx="215956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rPr>
              <a:t>Stevens et al. 2019</a:t>
            </a:r>
            <a:endParaRPr kumimoji="0" lang="ja-JP" altLang="en-US" sz="18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endParaRPr>
          </a:p>
        </p:txBody>
      </p:sp>
      <p:sp>
        <p:nvSpPr>
          <p:cNvPr id="10" name="コンテンツ プレースホルダ 2">
            <a:extLst>
              <a:ext uri="{FF2B5EF4-FFF2-40B4-BE49-F238E27FC236}">
                <a16:creationId xmlns:a16="http://schemas.microsoft.com/office/drawing/2014/main" id="{EC3EA73F-B040-C142-9FB6-AFF263291126}"/>
              </a:ext>
            </a:extLst>
          </p:cNvPr>
          <p:cNvSpPr>
            <a:spLocks noGrp="1"/>
          </p:cNvSpPr>
          <p:nvPr>
            <p:ph idx="1"/>
          </p:nvPr>
        </p:nvSpPr>
        <p:spPr>
          <a:xfrm>
            <a:off x="2134814" y="54736"/>
            <a:ext cx="7400730" cy="772059"/>
          </a:xfrm>
        </p:spPr>
        <p:txBody>
          <a:bodyPr>
            <a:normAutofit/>
          </a:bodyPr>
          <a:lstStyle/>
          <a:p>
            <a:pPr marL="0" indent="0" algn="ctr">
              <a:buNone/>
            </a:pPr>
            <a:r>
              <a:rPr lang="en" altLang="ja-JP" sz="3600" b="1" dirty="0"/>
              <a:t>DYAMOND Phase  2</a:t>
            </a:r>
            <a:r>
              <a:rPr lang="en" altLang="ja-JP" sz="3600" b="1" dirty="0">
                <a:effectLst/>
              </a:rPr>
              <a:t> </a:t>
            </a:r>
            <a:endParaRPr lang="en" altLang="ja-JP" sz="3600" dirty="0">
              <a:effectLst/>
            </a:endParaRPr>
          </a:p>
        </p:txBody>
      </p:sp>
      <p:pic>
        <p:nvPicPr>
          <p:cNvPr id="1026" name="Picture 2" descr="DYAMOND: the DYnamics of the Atmospheric general circulation Modeled On  Non-hydrostatic Domains | Progress in Earth and Planetary Science | Full  Text">
            <a:extLst>
              <a:ext uri="{FF2B5EF4-FFF2-40B4-BE49-F238E27FC236}">
                <a16:creationId xmlns:a16="http://schemas.microsoft.com/office/drawing/2014/main" id="{A3FA0624-2537-9446-9983-49FE4BE03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33" y="220911"/>
            <a:ext cx="2470574" cy="3249963"/>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A7CE2398-A614-F94E-A8E9-0A937A904883}"/>
              </a:ext>
            </a:extLst>
          </p:cNvPr>
          <p:cNvSpPr txBox="1"/>
          <p:nvPr/>
        </p:nvSpPr>
        <p:spPr>
          <a:xfrm>
            <a:off x="6540010" y="6519446"/>
            <a:ext cx="570112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white">
                    <a:lumMod val="85000"/>
                  </a:prstClr>
                </a:solidFill>
                <a:effectLst/>
                <a:uLnTx/>
                <a:uFillTx/>
                <a:latin typeface="Trebuchet MS"/>
                <a:ea typeface="ＭＳ ゴシック" panose="020B0609070205080204" pitchFamily="49" charset="-128"/>
                <a:cs typeface="+mn-cs"/>
              </a:rPr>
              <a:t>Miyakawa and </a:t>
            </a:r>
            <a:r>
              <a:rPr kumimoji="0" lang="en-US" altLang="ja-JP" sz="1600" b="0" i="0" u="none" strike="noStrike" kern="1200" cap="none" spc="0" normalizeH="0" baseline="0" noProof="0" dirty="0" err="1">
                <a:ln>
                  <a:noFill/>
                </a:ln>
                <a:solidFill>
                  <a:prstClr val="white">
                    <a:lumMod val="85000"/>
                  </a:prstClr>
                </a:solidFill>
                <a:effectLst/>
                <a:uLnTx/>
                <a:uFillTx/>
                <a:latin typeface="Trebuchet MS"/>
                <a:ea typeface="ＭＳ ゴシック" panose="020B0609070205080204" pitchFamily="49" charset="-128"/>
                <a:cs typeface="+mn-cs"/>
              </a:rPr>
              <a:t>Klocke</a:t>
            </a:r>
            <a:r>
              <a:rPr kumimoji="0" lang="en-US" altLang="ja-JP" sz="1600" b="0" i="0" u="none" strike="noStrike" kern="1200" cap="none" spc="0" normalizeH="0" baseline="0" noProof="0" dirty="0">
                <a:ln>
                  <a:noFill/>
                </a:ln>
                <a:solidFill>
                  <a:prstClr val="white">
                    <a:lumMod val="85000"/>
                  </a:prstClr>
                </a:solidFill>
                <a:effectLst/>
                <a:uLnTx/>
                <a:uFillTx/>
                <a:latin typeface="Trebuchet MS"/>
                <a:ea typeface="ＭＳ ゴシック" panose="020B0609070205080204" pitchFamily="49" charset="-128"/>
                <a:cs typeface="+mn-cs"/>
              </a:rPr>
              <a:t> et al. in preparation, visualized by Flo </a:t>
            </a:r>
            <a:endParaRPr kumimoji="1" lang="ja-JP" altLang="en-US" sz="1600" b="0" i="0" u="none" strike="noStrike" kern="1200" cap="none" spc="0" normalizeH="0" baseline="0" noProof="0">
              <a:ln>
                <a:noFill/>
              </a:ln>
              <a:solidFill>
                <a:prstClr val="white">
                  <a:lumMod val="85000"/>
                </a:prstClr>
              </a:solidFill>
              <a:effectLst/>
              <a:uLnTx/>
              <a:uFillTx/>
              <a:latin typeface="Calibri"/>
              <a:cs typeface="+mn-cs"/>
            </a:endParaRPr>
          </a:p>
        </p:txBody>
      </p:sp>
    </p:spTree>
    <p:extLst>
      <p:ext uri="{BB962C8B-B14F-4D97-AF65-F5344CB8AC3E}">
        <p14:creationId xmlns:p14="http://schemas.microsoft.com/office/powerpoint/2010/main" val="3546267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4E5008-E870-44A6-900B-ECD48544A25D}"/>
              </a:ext>
            </a:extLst>
          </p:cNvPr>
          <p:cNvSpPr>
            <a:spLocks noGrp="1"/>
          </p:cNvSpPr>
          <p:nvPr>
            <p:ph type="title"/>
          </p:nvPr>
        </p:nvSpPr>
        <p:spPr>
          <a:xfrm>
            <a:off x="118536" y="1"/>
            <a:ext cx="12192001" cy="587512"/>
          </a:xfrm>
        </p:spPr>
        <p:txBody>
          <a:bodyPr/>
          <a:lstStyle/>
          <a:p>
            <a:r>
              <a:rPr kumimoji="1" lang="en-US" altLang="ja-JP" dirty="0"/>
              <a:t>Suppressing ocean drift for a seasonal prediction</a:t>
            </a:r>
            <a:endParaRPr kumimoji="1" lang="ja-JP" altLang="en-US" dirty="0"/>
          </a:p>
        </p:txBody>
      </p:sp>
      <p:grpSp>
        <p:nvGrpSpPr>
          <p:cNvPr id="8" name="グループ化 7">
            <a:extLst>
              <a:ext uri="{FF2B5EF4-FFF2-40B4-BE49-F238E27FC236}">
                <a16:creationId xmlns:a16="http://schemas.microsoft.com/office/drawing/2014/main" id="{790A988C-983C-4D2C-8F5A-BA8127EC212E}"/>
              </a:ext>
            </a:extLst>
          </p:cNvPr>
          <p:cNvGrpSpPr/>
          <p:nvPr/>
        </p:nvGrpSpPr>
        <p:grpSpPr>
          <a:xfrm>
            <a:off x="1195020" y="837247"/>
            <a:ext cx="9676779" cy="4440177"/>
            <a:chOff x="0" y="833562"/>
            <a:chExt cx="12192000" cy="5594283"/>
          </a:xfrm>
        </p:grpSpPr>
        <p:pic>
          <p:nvPicPr>
            <p:cNvPr id="5" name="図 4">
              <a:extLst>
                <a:ext uri="{FF2B5EF4-FFF2-40B4-BE49-F238E27FC236}">
                  <a16:creationId xmlns:a16="http://schemas.microsoft.com/office/drawing/2014/main" id="{A2EF0B29-4F8B-4F7E-95AC-89E8A87ADA19}"/>
                </a:ext>
              </a:extLst>
            </p:cNvPr>
            <p:cNvPicPr>
              <a:picLocks noChangeAspect="1"/>
            </p:cNvPicPr>
            <p:nvPr/>
          </p:nvPicPr>
          <p:blipFill>
            <a:blip r:embed="rId2"/>
            <a:stretch>
              <a:fillRect/>
            </a:stretch>
          </p:blipFill>
          <p:spPr>
            <a:xfrm>
              <a:off x="0" y="3474867"/>
              <a:ext cx="12192000" cy="2952978"/>
            </a:xfrm>
            <a:prstGeom prst="rect">
              <a:avLst/>
            </a:prstGeom>
          </p:spPr>
        </p:pic>
        <p:pic>
          <p:nvPicPr>
            <p:cNvPr id="6" name="図 5">
              <a:extLst>
                <a:ext uri="{FF2B5EF4-FFF2-40B4-BE49-F238E27FC236}">
                  <a16:creationId xmlns:a16="http://schemas.microsoft.com/office/drawing/2014/main" id="{8AA45F3D-E426-46EE-A5EF-1B9BCF6DEAAC}"/>
                </a:ext>
              </a:extLst>
            </p:cNvPr>
            <p:cNvPicPr>
              <a:picLocks noChangeAspect="1"/>
            </p:cNvPicPr>
            <p:nvPr/>
          </p:nvPicPr>
          <p:blipFill>
            <a:blip r:embed="rId3"/>
            <a:stretch>
              <a:fillRect/>
            </a:stretch>
          </p:blipFill>
          <p:spPr>
            <a:xfrm>
              <a:off x="0" y="833562"/>
              <a:ext cx="12192000" cy="2957506"/>
            </a:xfrm>
            <a:prstGeom prst="rect">
              <a:avLst/>
            </a:prstGeom>
          </p:spPr>
        </p:pic>
      </p:grpSp>
      <p:sp>
        <p:nvSpPr>
          <p:cNvPr id="9" name="テキスト ボックス 8">
            <a:extLst>
              <a:ext uri="{FF2B5EF4-FFF2-40B4-BE49-F238E27FC236}">
                <a16:creationId xmlns:a16="http://schemas.microsoft.com/office/drawing/2014/main" id="{A9D89C31-4399-4F75-AB08-99F99617F839}"/>
              </a:ext>
            </a:extLst>
          </p:cNvPr>
          <p:cNvSpPr txBox="1"/>
          <p:nvPr/>
        </p:nvSpPr>
        <p:spPr>
          <a:xfrm>
            <a:off x="4752404" y="521850"/>
            <a:ext cx="2924263" cy="400110"/>
          </a:xfrm>
          <a:prstGeom prst="rect">
            <a:avLst/>
          </a:prstGeom>
          <a:noFill/>
        </p:spPr>
        <p:txBody>
          <a:bodyPr wrap="square" rtlCol="0">
            <a:spAutoFit/>
          </a:bodyPr>
          <a:lstStyle/>
          <a:p>
            <a:r>
              <a:rPr kumimoji="1" lang="en-US" altLang="ja-JP" sz="2000" dirty="0"/>
              <a:t>Feb.13, 2010  SST</a:t>
            </a:r>
            <a:endParaRPr kumimoji="1" lang="ja-JP" altLang="en-US" sz="2000" dirty="0"/>
          </a:p>
        </p:txBody>
      </p:sp>
      <p:sp>
        <p:nvSpPr>
          <p:cNvPr id="10" name="テキスト ボックス 9">
            <a:extLst>
              <a:ext uri="{FF2B5EF4-FFF2-40B4-BE49-F238E27FC236}">
                <a16:creationId xmlns:a16="http://schemas.microsoft.com/office/drawing/2014/main" id="{C67E5D0D-63B2-4927-BE1B-E5ED30BB6058}"/>
              </a:ext>
            </a:extLst>
          </p:cNvPr>
          <p:cNvSpPr txBox="1"/>
          <p:nvPr/>
        </p:nvSpPr>
        <p:spPr>
          <a:xfrm>
            <a:off x="6005385" y="5314965"/>
            <a:ext cx="5785342" cy="307777"/>
          </a:xfrm>
          <a:prstGeom prst="rect">
            <a:avLst/>
          </a:prstGeom>
          <a:solidFill>
            <a:schemeClr val="bg2"/>
          </a:solidFill>
        </p:spPr>
        <p:txBody>
          <a:bodyPr wrap="square" rtlCol="0">
            <a:spAutoFit/>
          </a:bodyPr>
          <a:lstStyle/>
          <a:p>
            <a:r>
              <a:rPr kumimoji="1" lang="ja-JP" altLang="en-US" sz="1400"/>
              <a:t>（</a:t>
            </a:r>
            <a:r>
              <a:rPr kumimoji="1" lang="en-US" altLang="ja-JP" sz="1400" dirty="0"/>
              <a:t>above</a:t>
            </a:r>
            <a:r>
              <a:rPr kumimoji="1" lang="ja-JP" altLang="en-US" sz="1400"/>
              <a:t>）</a:t>
            </a:r>
            <a:r>
              <a:rPr lang="en-US" altLang="ja-JP" sz="1400" dirty="0"/>
              <a:t>Free with out correction</a:t>
            </a:r>
            <a:r>
              <a:rPr kumimoji="1" lang="ja-JP" altLang="en-US" sz="1400"/>
              <a:t>（</a:t>
            </a:r>
            <a:r>
              <a:rPr lang="en-US" altLang="ja-JP" sz="1400" dirty="0"/>
              <a:t>below</a:t>
            </a:r>
            <a:r>
              <a:rPr kumimoji="1" lang="ja-JP" altLang="en-US" sz="1400"/>
              <a:t>）</a:t>
            </a:r>
            <a:r>
              <a:rPr kumimoji="1" lang="en-US" altLang="ja-JP" sz="1400" dirty="0"/>
              <a:t>flux corrected</a:t>
            </a:r>
            <a:endParaRPr kumimoji="1" lang="ja-JP" altLang="en-US" sz="1400" dirty="0"/>
          </a:p>
        </p:txBody>
      </p:sp>
      <p:sp>
        <p:nvSpPr>
          <p:cNvPr id="11" name="テキスト ボックス 10">
            <a:extLst>
              <a:ext uri="{FF2B5EF4-FFF2-40B4-BE49-F238E27FC236}">
                <a16:creationId xmlns:a16="http://schemas.microsoft.com/office/drawing/2014/main" id="{AB1A75DA-BCFC-4E51-A783-F68300546A6C}"/>
              </a:ext>
            </a:extLst>
          </p:cNvPr>
          <p:cNvSpPr txBox="1"/>
          <p:nvPr/>
        </p:nvSpPr>
        <p:spPr>
          <a:xfrm>
            <a:off x="254000" y="5797771"/>
            <a:ext cx="11819467" cy="400110"/>
          </a:xfrm>
          <a:prstGeom prst="rect">
            <a:avLst/>
          </a:prstGeom>
          <a:noFill/>
        </p:spPr>
        <p:txBody>
          <a:bodyPr wrap="square" rtlCol="0">
            <a:spAutoFit/>
          </a:bodyPr>
          <a:lstStyle/>
          <a:p>
            <a:pPr marL="742950" lvl="1" indent="-285750">
              <a:spcAft>
                <a:spcPts val="600"/>
              </a:spcAft>
              <a:buFont typeface="Wingdings" panose="05000000000000000000" pitchFamily="2" charset="2"/>
              <a:buChar char="l"/>
            </a:pPr>
            <a:r>
              <a:rPr lang="en-US" altLang="ja-JP" sz="2000" dirty="0">
                <a:sym typeface="Wingdings" panose="05000000000000000000" pitchFamily="2" charset="2"/>
              </a:rPr>
              <a:t>Flux correction applied for suppressing SST drift, without strongly affecting oceanic internal variability.</a:t>
            </a:r>
          </a:p>
        </p:txBody>
      </p:sp>
    </p:spTree>
    <p:extLst>
      <p:ext uri="{BB962C8B-B14F-4D97-AF65-F5344CB8AC3E}">
        <p14:creationId xmlns:p14="http://schemas.microsoft.com/office/powerpoint/2010/main" val="1523865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85FDA3-5055-B24B-B538-37AF07ADAD0C}"/>
              </a:ext>
            </a:extLst>
          </p:cNvPr>
          <p:cNvSpPr>
            <a:spLocks noGrp="1"/>
          </p:cNvSpPr>
          <p:nvPr>
            <p:ph type="title"/>
          </p:nvPr>
        </p:nvSpPr>
        <p:spPr>
          <a:xfrm>
            <a:off x="838200" y="365126"/>
            <a:ext cx="10515600" cy="684186"/>
          </a:xfrm>
        </p:spPr>
        <p:txBody>
          <a:bodyPr>
            <a:normAutofit fontScale="90000"/>
          </a:bodyPr>
          <a:lstStyle/>
          <a:p>
            <a:r>
              <a:rPr kumimoji="1" lang="en-US" altLang="ja-JP" dirty="0"/>
              <a:t>Major work items </a:t>
            </a:r>
            <a:endParaRPr kumimoji="1" lang="ja-JP" altLang="en-US"/>
          </a:p>
        </p:txBody>
      </p:sp>
      <p:sp>
        <p:nvSpPr>
          <p:cNvPr id="3" name="コンテンツ プレースホルダー 2">
            <a:extLst>
              <a:ext uri="{FF2B5EF4-FFF2-40B4-BE49-F238E27FC236}">
                <a16:creationId xmlns:a16="http://schemas.microsoft.com/office/drawing/2014/main" id="{86AE5DBB-386C-9943-A9ED-CB9BEC96AE3F}"/>
              </a:ext>
            </a:extLst>
          </p:cNvPr>
          <p:cNvSpPr>
            <a:spLocks noGrp="1"/>
          </p:cNvSpPr>
          <p:nvPr>
            <p:ph idx="1"/>
          </p:nvPr>
        </p:nvSpPr>
        <p:spPr/>
        <p:txBody>
          <a:bodyPr/>
          <a:lstStyle/>
          <a:p>
            <a:r>
              <a:rPr kumimoji="1" lang="en-US" altLang="ja-JP" sz="4000" dirty="0"/>
              <a:t>Tropical Cyclones (TCs)</a:t>
            </a:r>
          </a:p>
          <a:p>
            <a:endParaRPr lang="en-US" altLang="ja-JP" sz="4000" dirty="0"/>
          </a:p>
          <a:p>
            <a:r>
              <a:rPr kumimoji="1" lang="en-US" altLang="ja-JP" sz="4000" dirty="0"/>
              <a:t>Intra-seasonal oscillations  (MJO/BSISO)</a:t>
            </a:r>
          </a:p>
          <a:p>
            <a:endParaRPr lang="en-US" altLang="ja-JP" sz="4000" dirty="0"/>
          </a:p>
          <a:p>
            <a:r>
              <a:rPr kumimoji="1" lang="en-US" altLang="ja-JP" sz="4000" dirty="0"/>
              <a:t>Ocean </a:t>
            </a:r>
          </a:p>
          <a:p>
            <a:pPr marL="0" indent="0">
              <a:buNone/>
            </a:pPr>
            <a:endParaRPr kumimoji="1" lang="ja-JP" altLang="en-US"/>
          </a:p>
        </p:txBody>
      </p:sp>
      <p:sp>
        <p:nvSpPr>
          <p:cNvPr id="4" name="タイトル 1">
            <a:extLst>
              <a:ext uri="{FF2B5EF4-FFF2-40B4-BE49-F238E27FC236}">
                <a16:creationId xmlns:a16="http://schemas.microsoft.com/office/drawing/2014/main" id="{8EAA3B12-1D3D-7E4B-A51C-FAB33B8CE28D}"/>
              </a:ext>
            </a:extLst>
          </p:cNvPr>
          <p:cNvSpPr txBox="1">
            <a:spLocks/>
          </p:cNvSpPr>
          <p:nvPr/>
        </p:nvSpPr>
        <p:spPr>
          <a:xfrm>
            <a:off x="1027670" y="5958437"/>
            <a:ext cx="10515600" cy="68418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t>All progressing nicely, towards good seasonal TC prediction</a:t>
            </a:r>
            <a:endParaRPr lang="ja-JP" altLang="en-US"/>
          </a:p>
        </p:txBody>
      </p:sp>
    </p:spTree>
    <p:extLst>
      <p:ext uri="{BB962C8B-B14F-4D97-AF65-F5344CB8AC3E}">
        <p14:creationId xmlns:p14="http://schemas.microsoft.com/office/powerpoint/2010/main" val="1768417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コンテンツ プレースホルダ 2">
            <a:extLst>
              <a:ext uri="{FF2B5EF4-FFF2-40B4-BE49-F238E27FC236}">
                <a16:creationId xmlns:a16="http://schemas.microsoft.com/office/drawing/2014/main" id="{D30677CF-BC9F-EA47-A547-F97F34FEA882}"/>
              </a:ext>
            </a:extLst>
          </p:cNvPr>
          <p:cNvSpPr>
            <a:spLocks noGrp="1"/>
          </p:cNvSpPr>
          <p:nvPr>
            <p:ph idx="1"/>
          </p:nvPr>
        </p:nvSpPr>
        <p:spPr>
          <a:xfrm>
            <a:off x="2495244" y="1425798"/>
            <a:ext cx="7201511" cy="4006404"/>
          </a:xfrm>
        </p:spPr>
        <p:txBody>
          <a:bodyPr/>
          <a:lstStyle/>
          <a:p>
            <a:pPr marL="0" indent="0" algn="ctr">
              <a:buNone/>
            </a:pPr>
            <a:r>
              <a:rPr lang="en" altLang="ja-JP" sz="3600" b="1" dirty="0">
                <a:solidFill>
                  <a:schemeClr val="bg1">
                    <a:lumMod val="85000"/>
                  </a:schemeClr>
                </a:solidFill>
              </a:rPr>
              <a:t>DYAMOND Phase </a:t>
            </a:r>
            <a:r>
              <a:rPr lang="en" altLang="ja-JP" sz="4800" b="1" dirty="0">
                <a:solidFill>
                  <a:schemeClr val="bg1">
                    <a:lumMod val="85000"/>
                  </a:schemeClr>
                </a:solidFill>
              </a:rPr>
              <a:t>2</a:t>
            </a:r>
            <a:endParaRPr lang="en" altLang="ja-JP" sz="3600" b="1" dirty="0">
              <a:solidFill>
                <a:schemeClr val="bg1">
                  <a:lumMod val="85000"/>
                </a:schemeClr>
              </a:solidFill>
            </a:endParaRPr>
          </a:p>
          <a:p>
            <a:pPr marL="0" indent="0" algn="ctr">
              <a:buNone/>
            </a:pPr>
            <a:r>
              <a:rPr lang="en" altLang="ja-JP" sz="3600" b="1" dirty="0">
                <a:solidFill>
                  <a:schemeClr val="bg1">
                    <a:lumMod val="85000"/>
                  </a:schemeClr>
                </a:solidFill>
                <a:effectLst/>
              </a:rPr>
              <a:t> &amp; </a:t>
            </a:r>
          </a:p>
          <a:p>
            <a:pPr marL="0" indent="0" algn="ctr">
              <a:buNone/>
            </a:pPr>
            <a:r>
              <a:rPr lang="en" altLang="ja-JP" sz="3600" b="1" dirty="0">
                <a:solidFill>
                  <a:schemeClr val="bg1">
                    <a:lumMod val="85000"/>
                  </a:schemeClr>
                </a:solidFill>
              </a:rPr>
              <a:t>some works by NICAM/NICOCO on </a:t>
            </a:r>
            <a:r>
              <a:rPr lang="en" altLang="ja-JP" sz="3600" b="1" dirty="0" err="1">
                <a:solidFill>
                  <a:schemeClr val="bg1">
                    <a:lumMod val="85000"/>
                  </a:schemeClr>
                </a:solidFill>
              </a:rPr>
              <a:t>Fugaku</a:t>
            </a:r>
            <a:r>
              <a:rPr lang="en" altLang="ja-JP" sz="3600" b="1" dirty="0">
                <a:solidFill>
                  <a:schemeClr val="bg1">
                    <a:lumMod val="85000"/>
                  </a:schemeClr>
                </a:solidFill>
              </a:rPr>
              <a:t> </a:t>
            </a:r>
          </a:p>
          <a:p>
            <a:pPr marL="0" indent="0" algn="ctr">
              <a:buNone/>
            </a:pPr>
            <a:r>
              <a:rPr lang="en" altLang="ja-JP" sz="3600" b="1" dirty="0">
                <a:solidFill>
                  <a:schemeClr val="bg1">
                    <a:lumMod val="85000"/>
                  </a:schemeClr>
                </a:solidFill>
              </a:rPr>
              <a:t>&amp;</a:t>
            </a:r>
          </a:p>
          <a:p>
            <a:pPr marL="0" indent="0" algn="ctr">
              <a:buNone/>
            </a:pPr>
            <a:r>
              <a:rPr lang="en" altLang="ja-JP" sz="3600" b="1" dirty="0"/>
              <a:t>a v</a:t>
            </a:r>
            <a:r>
              <a:rPr lang="en" altLang="ja-JP" sz="3600" b="1" dirty="0">
                <a:effectLst/>
              </a:rPr>
              <a:t>iew into the near future</a:t>
            </a:r>
          </a:p>
        </p:txBody>
      </p:sp>
      <p:pic>
        <p:nvPicPr>
          <p:cNvPr id="113666" name="図 3" descr="thumb2.jpg">
            <a:extLst>
              <a:ext uri="{FF2B5EF4-FFF2-40B4-BE49-F238E27FC236}">
                <a16:creationId xmlns:a16="http://schemas.microsoft.com/office/drawing/2014/main" id="{32926CEC-63FA-6A45-9B19-CF960457E4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945" y="2255137"/>
            <a:ext cx="2182006" cy="215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descr="スクリーンショット 2016-02-23 22.46.01.png">
            <a:extLst>
              <a:ext uri="{FF2B5EF4-FFF2-40B4-BE49-F238E27FC236}">
                <a16:creationId xmlns:a16="http://schemas.microsoft.com/office/drawing/2014/main" id="{8A32E395-E16C-C246-9DA4-D4C169429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8429" y="2316937"/>
            <a:ext cx="2357133" cy="2014432"/>
          </a:xfrm>
          <a:prstGeom prst="rect">
            <a:avLst/>
          </a:prstGeom>
        </p:spPr>
      </p:pic>
    </p:spTree>
    <p:extLst>
      <p:ext uri="{BB962C8B-B14F-4D97-AF65-F5344CB8AC3E}">
        <p14:creationId xmlns:p14="http://schemas.microsoft.com/office/powerpoint/2010/main" val="2335798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977259D-7869-5042-A928-03C9CB31C763}"/>
              </a:ext>
            </a:extLst>
          </p:cNvPr>
          <p:cNvPicPr>
            <a:picLocks noChangeAspect="1"/>
          </p:cNvPicPr>
          <p:nvPr/>
        </p:nvPicPr>
        <p:blipFill>
          <a:blip r:embed="rId2"/>
          <a:stretch>
            <a:fillRect/>
          </a:stretch>
        </p:blipFill>
        <p:spPr>
          <a:xfrm>
            <a:off x="849331" y="1187738"/>
            <a:ext cx="10335135" cy="5249333"/>
          </a:xfrm>
          <a:prstGeom prst="rect">
            <a:avLst/>
          </a:prstGeom>
        </p:spPr>
      </p:pic>
      <p:sp>
        <p:nvSpPr>
          <p:cNvPr id="2" name="タイトル 1">
            <a:extLst>
              <a:ext uri="{FF2B5EF4-FFF2-40B4-BE49-F238E27FC236}">
                <a16:creationId xmlns:a16="http://schemas.microsoft.com/office/drawing/2014/main" id="{7E62E1C6-0A8F-F441-960E-E23D7CE07A2C}"/>
              </a:ext>
            </a:extLst>
          </p:cNvPr>
          <p:cNvSpPr>
            <a:spLocks noGrp="1"/>
          </p:cNvSpPr>
          <p:nvPr>
            <p:ph type="title"/>
          </p:nvPr>
        </p:nvSpPr>
        <p:spPr>
          <a:xfrm>
            <a:off x="440267" y="299796"/>
            <a:ext cx="10515600" cy="887942"/>
          </a:xfrm>
        </p:spPr>
        <p:txBody>
          <a:bodyPr/>
          <a:lstStyle/>
          <a:p>
            <a:r>
              <a:rPr kumimoji="1" lang="en-US" altLang="ja-JP" dirty="0"/>
              <a:t>You’ve got mail?</a:t>
            </a:r>
            <a:endParaRPr kumimoji="1" lang="ja-JP" altLang="en-US"/>
          </a:p>
        </p:txBody>
      </p:sp>
      <p:sp>
        <p:nvSpPr>
          <p:cNvPr id="5" name="タイトル 1">
            <a:extLst>
              <a:ext uri="{FF2B5EF4-FFF2-40B4-BE49-F238E27FC236}">
                <a16:creationId xmlns:a16="http://schemas.microsoft.com/office/drawing/2014/main" id="{4802374E-F60D-8249-ACF9-5DB5079D87D8}"/>
              </a:ext>
            </a:extLst>
          </p:cNvPr>
          <p:cNvSpPr txBox="1">
            <a:spLocks/>
          </p:cNvSpPr>
          <p:nvPr/>
        </p:nvSpPr>
        <p:spPr>
          <a:xfrm>
            <a:off x="8393131" y="746172"/>
            <a:ext cx="3047999" cy="1242194"/>
          </a:xfrm>
          <a:prstGeom prst="rect">
            <a:avLst/>
          </a:prstGeom>
          <a:solidFill>
            <a:schemeClr val="l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600" dirty="0"/>
              <a:t>(July 14, 2022)</a:t>
            </a:r>
            <a:endParaRPr lang="ja-JP" altLang="en-US" sz="3600"/>
          </a:p>
        </p:txBody>
      </p:sp>
    </p:spTree>
    <p:extLst>
      <p:ext uri="{BB962C8B-B14F-4D97-AF65-F5344CB8AC3E}">
        <p14:creationId xmlns:p14="http://schemas.microsoft.com/office/powerpoint/2010/main" val="4214183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17BF5ABA-A468-CB45-863E-3CDFDBFD94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80" y="748734"/>
            <a:ext cx="12182020" cy="6091010"/>
          </a:xfrm>
        </p:spPr>
      </p:pic>
      <p:pic>
        <p:nvPicPr>
          <p:cNvPr id="7" name="図 6">
            <a:extLst>
              <a:ext uri="{FF2B5EF4-FFF2-40B4-BE49-F238E27FC236}">
                <a16:creationId xmlns:a16="http://schemas.microsoft.com/office/drawing/2014/main" id="{629D0536-3E59-3843-A54D-5E081B51AAA1}"/>
              </a:ext>
            </a:extLst>
          </p:cNvPr>
          <p:cNvPicPr>
            <a:picLocks noChangeAspect="1"/>
          </p:cNvPicPr>
          <p:nvPr/>
        </p:nvPicPr>
        <p:blipFill rotWithShape="1">
          <a:blip r:embed="rId3">
            <a:extLst>
              <a:ext uri="{28A0092B-C50C-407E-A947-70E740481C1C}">
                <a14:useLocalDpi xmlns:a14="http://schemas.microsoft.com/office/drawing/2010/main" val="0"/>
              </a:ext>
            </a:extLst>
          </a:blip>
          <a:srcRect l="21621" t="28699" r="37657" b="23734"/>
          <a:stretch/>
        </p:blipFill>
        <p:spPr>
          <a:xfrm rot="5400000">
            <a:off x="8412299" y="119764"/>
            <a:ext cx="1638617" cy="1435602"/>
          </a:xfrm>
          <a:prstGeom prst="ellipse">
            <a:avLst/>
          </a:prstGeom>
          <a:ln>
            <a:noFill/>
          </a:ln>
          <a:effectLst>
            <a:softEdge rad="112500"/>
          </a:effectLst>
        </p:spPr>
      </p:pic>
      <p:pic>
        <p:nvPicPr>
          <p:cNvPr id="8" name="Picture 5" descr="A person smiling at the camera&#10;&#10;Description automatically generated with low confidence">
            <a:extLst>
              <a:ext uri="{FF2B5EF4-FFF2-40B4-BE49-F238E27FC236}">
                <a16:creationId xmlns:a16="http://schemas.microsoft.com/office/drawing/2014/main" id="{1201A42B-6B3E-914D-A049-CC04CF7400B9}"/>
              </a:ext>
            </a:extLst>
          </p:cNvPr>
          <p:cNvPicPr>
            <a:picLocks noChangeAspect="1"/>
          </p:cNvPicPr>
          <p:nvPr/>
        </p:nvPicPr>
        <p:blipFill>
          <a:blip r:embed="rId4"/>
          <a:stretch>
            <a:fillRect/>
          </a:stretch>
        </p:blipFill>
        <p:spPr>
          <a:xfrm>
            <a:off x="9797958" y="164486"/>
            <a:ext cx="1272746" cy="1389630"/>
          </a:xfrm>
          <a:prstGeom prst="ellipse">
            <a:avLst/>
          </a:prstGeom>
        </p:spPr>
      </p:pic>
      <p:sp>
        <p:nvSpPr>
          <p:cNvPr id="10" name="テキスト ボックス 9">
            <a:extLst>
              <a:ext uri="{FF2B5EF4-FFF2-40B4-BE49-F238E27FC236}">
                <a16:creationId xmlns:a16="http://schemas.microsoft.com/office/drawing/2014/main" id="{D4CE6058-665C-9E44-A8E8-1199590CAB40}"/>
              </a:ext>
            </a:extLst>
          </p:cNvPr>
          <p:cNvSpPr txBox="1"/>
          <p:nvPr/>
        </p:nvSpPr>
        <p:spPr>
          <a:xfrm>
            <a:off x="216082" y="164486"/>
            <a:ext cx="6917965" cy="461665"/>
          </a:xfrm>
          <a:prstGeom prst="rect">
            <a:avLst/>
          </a:prstGeom>
          <a:noFill/>
        </p:spPr>
        <p:txBody>
          <a:bodyPr wrap="square">
            <a:spAutoFit/>
          </a:bodyPr>
          <a:lstStyle/>
          <a:p>
            <a:r>
              <a:rPr lang="en-US" altLang="ja-JP" sz="2400" dirty="0"/>
              <a:t>A product from </a:t>
            </a:r>
            <a:r>
              <a:rPr lang="en-US" altLang="ja-JP" sz="2400" dirty="0" err="1"/>
              <a:t>Hackathon@Vienna</a:t>
            </a:r>
            <a:r>
              <a:rPr lang="en-US" altLang="ja-JP" sz="2400" dirty="0"/>
              <a:t> last month…</a:t>
            </a:r>
            <a:endParaRPr lang="ja-JP" altLang="en-US" sz="2400"/>
          </a:p>
        </p:txBody>
      </p:sp>
      <p:sp>
        <p:nvSpPr>
          <p:cNvPr id="12" name="テキスト ボックス 11">
            <a:extLst>
              <a:ext uri="{FF2B5EF4-FFF2-40B4-BE49-F238E27FC236}">
                <a16:creationId xmlns:a16="http://schemas.microsoft.com/office/drawing/2014/main" id="{EFFB58BB-5593-3341-8196-EC47354545C7}"/>
              </a:ext>
            </a:extLst>
          </p:cNvPr>
          <p:cNvSpPr txBox="1"/>
          <p:nvPr/>
        </p:nvSpPr>
        <p:spPr>
          <a:xfrm>
            <a:off x="8757852" y="1572270"/>
            <a:ext cx="6098058" cy="461665"/>
          </a:xfrm>
          <a:prstGeom prst="rect">
            <a:avLst/>
          </a:prstGeom>
          <a:noFill/>
        </p:spPr>
        <p:txBody>
          <a:bodyPr wrap="square">
            <a:spAutoFit/>
          </a:bodyPr>
          <a:lstStyle/>
          <a:p>
            <a:r>
              <a:rPr lang="en-US" altLang="ja-JP" sz="2400" dirty="0">
                <a:solidFill>
                  <a:schemeClr val="bg1"/>
                </a:solidFill>
              </a:rPr>
              <a:t>Tobi and Tamaki</a:t>
            </a:r>
            <a:endParaRPr lang="ja-JP" altLang="en-US" sz="2400">
              <a:solidFill>
                <a:schemeClr val="bg1"/>
              </a:solidFill>
            </a:endParaRPr>
          </a:p>
        </p:txBody>
      </p:sp>
    </p:spTree>
    <p:extLst>
      <p:ext uri="{BB962C8B-B14F-4D97-AF65-F5344CB8AC3E}">
        <p14:creationId xmlns:p14="http://schemas.microsoft.com/office/powerpoint/2010/main" val="435531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19A1F72-183E-144F-81EE-12452036905B}"/>
              </a:ext>
            </a:extLst>
          </p:cNvPr>
          <p:cNvPicPr>
            <a:picLocks noChangeAspect="1"/>
          </p:cNvPicPr>
          <p:nvPr/>
        </p:nvPicPr>
        <p:blipFill>
          <a:blip r:embed="rId2"/>
          <a:stretch>
            <a:fillRect/>
          </a:stretch>
        </p:blipFill>
        <p:spPr>
          <a:xfrm>
            <a:off x="1809750" y="0"/>
            <a:ext cx="8572500" cy="6858000"/>
          </a:xfrm>
          <a:prstGeom prst="rect">
            <a:avLst/>
          </a:prstGeom>
          <a:ln>
            <a:solidFill>
              <a:schemeClr val="bg1"/>
            </a:solidFill>
          </a:ln>
        </p:spPr>
      </p:pic>
      <p:pic>
        <p:nvPicPr>
          <p:cNvPr id="5" name="Picture 2" descr="Dr. Florian Ziemen">
            <a:extLst>
              <a:ext uri="{FF2B5EF4-FFF2-40B4-BE49-F238E27FC236}">
                <a16:creationId xmlns:a16="http://schemas.microsoft.com/office/drawing/2014/main" id="{332BD8C7-0B73-0249-8113-EAB45B6D5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3968" y="5511114"/>
            <a:ext cx="1224441" cy="1346886"/>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A9BEA8FB-6D62-1D42-953E-0E1B5FD4C750}"/>
              </a:ext>
            </a:extLst>
          </p:cNvPr>
          <p:cNvSpPr txBox="1"/>
          <p:nvPr/>
        </p:nvSpPr>
        <p:spPr>
          <a:xfrm>
            <a:off x="7820612" y="6428282"/>
            <a:ext cx="2858762" cy="369332"/>
          </a:xfrm>
          <a:prstGeom prst="rect">
            <a:avLst/>
          </a:prstGeom>
          <a:noFill/>
        </p:spPr>
        <p:txBody>
          <a:bodyPr wrap="square">
            <a:spAutoFit/>
          </a:bodyPr>
          <a:lstStyle/>
          <a:p>
            <a:r>
              <a:rPr lang="en-US" altLang="ja-JP" dirty="0">
                <a:solidFill>
                  <a:schemeClr val="bg1"/>
                </a:solidFill>
                <a:latin typeface="Segoe UI"/>
                <a:ea typeface="游ゴシック"/>
              </a:rPr>
              <a:t>Earth figure</a:t>
            </a:r>
            <a:r>
              <a:rPr lang="ja-JP" altLang="en-US">
                <a:solidFill>
                  <a:schemeClr val="bg1"/>
                </a:solidFill>
                <a:latin typeface="Segoe UI"/>
                <a:ea typeface="游ゴシック"/>
              </a:rPr>
              <a:t> </a:t>
            </a:r>
            <a:r>
              <a:rPr lang="en-US" altLang="ja-JP" dirty="0">
                <a:solidFill>
                  <a:schemeClr val="bg1"/>
                </a:solidFill>
                <a:latin typeface="Segoe UI"/>
                <a:ea typeface="游ゴシック"/>
              </a:rPr>
              <a:t>by Flo</a:t>
            </a:r>
            <a:endParaRPr lang="ja-JP" altLang="en-US">
              <a:solidFill>
                <a:schemeClr val="bg1"/>
              </a:solidFill>
            </a:endParaRPr>
          </a:p>
        </p:txBody>
      </p:sp>
      <p:pic>
        <p:nvPicPr>
          <p:cNvPr id="32770" name="Picture 2" descr="HLRE-4 Levante — English">
            <a:extLst>
              <a:ext uri="{FF2B5EF4-FFF2-40B4-BE49-F238E27FC236}">
                <a16:creationId xmlns:a16="http://schemas.microsoft.com/office/drawing/2014/main" id="{B126B2FC-75FA-C44E-B95A-557F6FCEBA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8446" y="556054"/>
            <a:ext cx="1297460" cy="86497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2772" name="Picture 4" descr="ARM chips are inside the world's most powerful supercomputer | Engadget">
            <a:extLst>
              <a:ext uri="{FF2B5EF4-FFF2-40B4-BE49-F238E27FC236}">
                <a16:creationId xmlns:a16="http://schemas.microsoft.com/office/drawing/2014/main" id="{3B5DEDBD-4995-6546-8039-3A5C932147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9616" y="431114"/>
            <a:ext cx="1484870" cy="98991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2774" name="Picture 6" descr="人類の課題に立ち向かうスーパーコンピューター「Summit（サミット）」 - Japan | IBM">
            <a:extLst>
              <a:ext uri="{FF2B5EF4-FFF2-40B4-BE49-F238E27FC236}">
                <a16:creationId xmlns:a16="http://schemas.microsoft.com/office/drawing/2014/main" id="{5C27B2DA-D778-B04B-8AAD-DE67564D09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7181" y="3397078"/>
            <a:ext cx="1484870" cy="74243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2776" name="Picture 8" descr="Wisteria/BDEC-01 スーパーコンピュータシステム | 東京大学情報基盤センター スーパーコンピューティング部門">
            <a:extLst>
              <a:ext uri="{FF2B5EF4-FFF2-40B4-BE49-F238E27FC236}">
                <a16:creationId xmlns:a16="http://schemas.microsoft.com/office/drawing/2014/main" id="{967233B2-B61D-8948-A368-9D5E23D592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3406" y="4995220"/>
            <a:ext cx="1370426" cy="1031788"/>
          </a:xfrm>
          <a:prstGeom prst="rect">
            <a:avLst/>
          </a:prstGeom>
          <a:noFill/>
          <a:extLst>
            <a:ext uri="{909E8E84-426E-40DD-AFC4-6F175D3DCCD1}">
              <a14:hiddenFill xmlns:a14="http://schemas.microsoft.com/office/drawing/2010/main">
                <a:solidFill>
                  <a:srgbClr val="FFFFFF"/>
                </a:solidFill>
              </a14:hiddenFill>
            </a:ext>
          </a:extLst>
        </p:spPr>
      </p:pic>
      <p:pic>
        <p:nvPicPr>
          <p:cNvPr id="12" name="コンテンツ プレースホルダー 4">
            <a:extLst>
              <a:ext uri="{FF2B5EF4-FFF2-40B4-BE49-F238E27FC236}">
                <a16:creationId xmlns:a16="http://schemas.microsoft.com/office/drawing/2014/main" id="{C7153EC3-E0C7-3042-8611-1B0601C59FAE}"/>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rot="983615">
            <a:off x="5628685" y="763366"/>
            <a:ext cx="1962790" cy="981395"/>
          </a:xfrm>
          <a:ln>
            <a:solidFill>
              <a:schemeClr val="bg1"/>
            </a:solidFill>
          </a:ln>
        </p:spPr>
      </p:pic>
      <p:pic>
        <p:nvPicPr>
          <p:cNvPr id="8" name="図 7">
            <a:extLst>
              <a:ext uri="{FF2B5EF4-FFF2-40B4-BE49-F238E27FC236}">
                <a16:creationId xmlns:a16="http://schemas.microsoft.com/office/drawing/2014/main" id="{EC417DDE-BE81-034D-902F-8C24790DCD91}"/>
              </a:ext>
            </a:extLst>
          </p:cNvPr>
          <p:cNvPicPr>
            <a:picLocks noChangeAspect="1"/>
          </p:cNvPicPr>
          <p:nvPr/>
        </p:nvPicPr>
        <p:blipFill>
          <a:blip r:embed="rId9"/>
          <a:stretch>
            <a:fillRect/>
          </a:stretch>
        </p:blipFill>
        <p:spPr>
          <a:xfrm rot="20616968">
            <a:off x="4142873" y="2952563"/>
            <a:ext cx="1449964" cy="889029"/>
          </a:xfrm>
          <a:prstGeom prst="rect">
            <a:avLst/>
          </a:prstGeom>
          <a:ln>
            <a:solidFill>
              <a:schemeClr val="bg1"/>
            </a:solidFill>
          </a:ln>
        </p:spPr>
      </p:pic>
      <p:pic>
        <p:nvPicPr>
          <p:cNvPr id="9" name="図 8">
            <a:extLst>
              <a:ext uri="{FF2B5EF4-FFF2-40B4-BE49-F238E27FC236}">
                <a16:creationId xmlns:a16="http://schemas.microsoft.com/office/drawing/2014/main" id="{B7ED65CE-F287-7A43-A3D0-B60C71C26182}"/>
              </a:ext>
            </a:extLst>
          </p:cNvPr>
          <p:cNvPicPr>
            <a:picLocks noChangeAspect="1"/>
          </p:cNvPicPr>
          <p:nvPr/>
        </p:nvPicPr>
        <p:blipFill>
          <a:blip r:embed="rId10"/>
          <a:stretch>
            <a:fillRect/>
          </a:stretch>
        </p:blipFill>
        <p:spPr>
          <a:xfrm rot="1100650">
            <a:off x="7684398" y="2970235"/>
            <a:ext cx="1340838" cy="1140530"/>
          </a:xfrm>
          <a:prstGeom prst="rect">
            <a:avLst/>
          </a:prstGeom>
          <a:ln>
            <a:solidFill>
              <a:schemeClr val="bg1"/>
            </a:solidFill>
          </a:ln>
        </p:spPr>
      </p:pic>
      <p:pic>
        <p:nvPicPr>
          <p:cNvPr id="16" name="図 15">
            <a:extLst>
              <a:ext uri="{FF2B5EF4-FFF2-40B4-BE49-F238E27FC236}">
                <a16:creationId xmlns:a16="http://schemas.microsoft.com/office/drawing/2014/main" id="{C6769EA9-20D3-4F45-B083-B6A9288DB18A}"/>
              </a:ext>
            </a:extLst>
          </p:cNvPr>
          <p:cNvPicPr>
            <a:picLocks noChangeAspect="1"/>
          </p:cNvPicPr>
          <p:nvPr/>
        </p:nvPicPr>
        <p:blipFill rotWithShape="1">
          <a:blip r:embed="rId11">
            <a:extLst>
              <a:ext uri="{28A0092B-C50C-407E-A947-70E740481C1C}">
                <a14:useLocalDpi xmlns:a14="http://schemas.microsoft.com/office/drawing/2010/main" val="0"/>
              </a:ext>
            </a:extLst>
          </a:blip>
          <a:srcRect l="21621" t="28699" r="37657" b="23734"/>
          <a:stretch/>
        </p:blipFill>
        <p:spPr>
          <a:xfrm rot="5400000">
            <a:off x="9792411" y="1601837"/>
            <a:ext cx="1241166" cy="1087393"/>
          </a:xfrm>
          <a:prstGeom prst="ellipse">
            <a:avLst/>
          </a:prstGeom>
          <a:ln>
            <a:noFill/>
          </a:ln>
          <a:effectLst>
            <a:softEdge rad="112500"/>
          </a:effectLst>
        </p:spPr>
      </p:pic>
      <p:pic>
        <p:nvPicPr>
          <p:cNvPr id="17" name="Picture 5" descr="A person smiling at the camera&#10;&#10;Description automatically generated with low confidence">
            <a:extLst>
              <a:ext uri="{FF2B5EF4-FFF2-40B4-BE49-F238E27FC236}">
                <a16:creationId xmlns:a16="http://schemas.microsoft.com/office/drawing/2014/main" id="{110BCFCD-0DF5-1043-B741-EE4F9C7D8D58}"/>
              </a:ext>
            </a:extLst>
          </p:cNvPr>
          <p:cNvPicPr>
            <a:picLocks noChangeAspect="1"/>
          </p:cNvPicPr>
          <p:nvPr/>
        </p:nvPicPr>
        <p:blipFill>
          <a:blip r:embed="rId12"/>
          <a:stretch>
            <a:fillRect/>
          </a:stretch>
        </p:blipFill>
        <p:spPr>
          <a:xfrm rot="20313083">
            <a:off x="2258834" y="1770285"/>
            <a:ext cx="1074393" cy="1173061"/>
          </a:xfrm>
          <a:prstGeom prst="ellipse">
            <a:avLst/>
          </a:prstGeom>
        </p:spPr>
      </p:pic>
      <p:pic>
        <p:nvPicPr>
          <p:cNvPr id="10" name="図 9">
            <a:extLst>
              <a:ext uri="{FF2B5EF4-FFF2-40B4-BE49-F238E27FC236}">
                <a16:creationId xmlns:a16="http://schemas.microsoft.com/office/drawing/2014/main" id="{9C9CC480-F911-C14A-A6EC-37A1AA147BEE}"/>
              </a:ext>
            </a:extLst>
          </p:cNvPr>
          <p:cNvPicPr>
            <a:picLocks noChangeAspect="1"/>
          </p:cNvPicPr>
          <p:nvPr/>
        </p:nvPicPr>
        <p:blipFill>
          <a:blip r:embed="rId13"/>
          <a:stretch>
            <a:fillRect/>
          </a:stretch>
        </p:blipFill>
        <p:spPr>
          <a:xfrm>
            <a:off x="3857628" y="4607090"/>
            <a:ext cx="1358900" cy="1397000"/>
          </a:xfrm>
          <a:prstGeom prst="ellipse">
            <a:avLst/>
          </a:prstGeom>
          <a:ln>
            <a:noFill/>
          </a:ln>
          <a:effectLst>
            <a:softEdge rad="112500"/>
          </a:effectLst>
        </p:spPr>
      </p:pic>
      <p:sp>
        <p:nvSpPr>
          <p:cNvPr id="11" name="円弧 10">
            <a:extLst>
              <a:ext uri="{FF2B5EF4-FFF2-40B4-BE49-F238E27FC236}">
                <a16:creationId xmlns:a16="http://schemas.microsoft.com/office/drawing/2014/main" id="{CB74819F-B432-3C4D-8016-680EE713E21D}"/>
              </a:ext>
            </a:extLst>
          </p:cNvPr>
          <p:cNvSpPr/>
          <p:nvPr/>
        </p:nvSpPr>
        <p:spPr>
          <a:xfrm rot="16741272">
            <a:off x="3311793" y="879980"/>
            <a:ext cx="2169167" cy="2446638"/>
          </a:xfrm>
          <a:prstGeom prst="arc">
            <a:avLst>
              <a:gd name="adj1" fmla="val 16200000"/>
              <a:gd name="adj2" fmla="val 17967115"/>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円弧 19">
            <a:extLst>
              <a:ext uri="{FF2B5EF4-FFF2-40B4-BE49-F238E27FC236}">
                <a16:creationId xmlns:a16="http://schemas.microsoft.com/office/drawing/2014/main" id="{7960D1F3-2E26-B347-B3A0-13E39540D70B}"/>
              </a:ext>
            </a:extLst>
          </p:cNvPr>
          <p:cNvSpPr/>
          <p:nvPr/>
        </p:nvSpPr>
        <p:spPr>
          <a:xfrm rot="809512">
            <a:off x="3672016" y="930876"/>
            <a:ext cx="2169167" cy="2446638"/>
          </a:xfrm>
          <a:prstGeom prst="arc">
            <a:avLst>
              <a:gd name="adj1" fmla="val 16200000"/>
              <a:gd name="adj2" fmla="val 17967115"/>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円弧 20">
            <a:extLst>
              <a:ext uri="{FF2B5EF4-FFF2-40B4-BE49-F238E27FC236}">
                <a16:creationId xmlns:a16="http://schemas.microsoft.com/office/drawing/2014/main" id="{FE29EB13-7C3A-024A-96E1-34E6F9F97E54}"/>
              </a:ext>
            </a:extLst>
          </p:cNvPr>
          <p:cNvSpPr/>
          <p:nvPr/>
        </p:nvSpPr>
        <p:spPr>
          <a:xfrm rot="2220109">
            <a:off x="5337794" y="1242773"/>
            <a:ext cx="2960065" cy="2388451"/>
          </a:xfrm>
          <a:prstGeom prst="arc">
            <a:avLst>
              <a:gd name="adj1" fmla="val 16200000"/>
              <a:gd name="adj2" fmla="val 20434298"/>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円弧 21">
            <a:extLst>
              <a:ext uri="{FF2B5EF4-FFF2-40B4-BE49-F238E27FC236}">
                <a16:creationId xmlns:a16="http://schemas.microsoft.com/office/drawing/2014/main" id="{EA75F468-8798-7C4E-8351-655A46CD74F3}"/>
              </a:ext>
            </a:extLst>
          </p:cNvPr>
          <p:cNvSpPr/>
          <p:nvPr/>
        </p:nvSpPr>
        <p:spPr>
          <a:xfrm rot="6050823" flipH="1" flipV="1">
            <a:off x="8772743" y="1769984"/>
            <a:ext cx="2309399" cy="2994370"/>
          </a:xfrm>
          <a:prstGeom prst="arc">
            <a:avLst>
              <a:gd name="adj1" fmla="val 16200000"/>
              <a:gd name="adj2" fmla="val 21159602"/>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円弧 22">
            <a:extLst>
              <a:ext uri="{FF2B5EF4-FFF2-40B4-BE49-F238E27FC236}">
                <a16:creationId xmlns:a16="http://schemas.microsoft.com/office/drawing/2014/main" id="{75FB8400-6F22-3643-A0F7-61AF3C4496A3}"/>
              </a:ext>
            </a:extLst>
          </p:cNvPr>
          <p:cNvSpPr/>
          <p:nvPr/>
        </p:nvSpPr>
        <p:spPr>
          <a:xfrm rot="14819146" flipH="1" flipV="1">
            <a:off x="6421778" y="3034605"/>
            <a:ext cx="2309399" cy="2994370"/>
          </a:xfrm>
          <a:prstGeom prst="arc">
            <a:avLst>
              <a:gd name="adj1" fmla="val 16200000"/>
              <a:gd name="adj2" fmla="val 21159602"/>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円弧 23">
            <a:extLst>
              <a:ext uri="{FF2B5EF4-FFF2-40B4-BE49-F238E27FC236}">
                <a16:creationId xmlns:a16="http://schemas.microsoft.com/office/drawing/2014/main" id="{930CAFF0-26F3-4B42-8E1C-BB7E91BC52D3}"/>
              </a:ext>
            </a:extLst>
          </p:cNvPr>
          <p:cNvSpPr/>
          <p:nvPr/>
        </p:nvSpPr>
        <p:spPr>
          <a:xfrm rot="8589721">
            <a:off x="4926865" y="513796"/>
            <a:ext cx="3390722" cy="3383569"/>
          </a:xfrm>
          <a:prstGeom prst="arc">
            <a:avLst>
              <a:gd name="adj1" fmla="val 16200000"/>
              <a:gd name="adj2" fmla="val 20434298"/>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円弧 24">
            <a:extLst>
              <a:ext uri="{FF2B5EF4-FFF2-40B4-BE49-F238E27FC236}">
                <a16:creationId xmlns:a16="http://schemas.microsoft.com/office/drawing/2014/main" id="{1976C639-02D3-F944-AF39-478C2BA87B02}"/>
              </a:ext>
            </a:extLst>
          </p:cNvPr>
          <p:cNvSpPr/>
          <p:nvPr/>
        </p:nvSpPr>
        <p:spPr>
          <a:xfrm rot="14825855">
            <a:off x="5079265" y="666196"/>
            <a:ext cx="3390722" cy="3383569"/>
          </a:xfrm>
          <a:prstGeom prst="arc">
            <a:avLst>
              <a:gd name="adj1" fmla="val 16670532"/>
              <a:gd name="adj2" fmla="val 20434298"/>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円弧 25">
            <a:extLst>
              <a:ext uri="{FF2B5EF4-FFF2-40B4-BE49-F238E27FC236}">
                <a16:creationId xmlns:a16="http://schemas.microsoft.com/office/drawing/2014/main" id="{4468B5FE-068B-A04C-9159-CC88D8A8B8F1}"/>
              </a:ext>
            </a:extLst>
          </p:cNvPr>
          <p:cNvSpPr/>
          <p:nvPr/>
        </p:nvSpPr>
        <p:spPr>
          <a:xfrm rot="8589721">
            <a:off x="4332036" y="2409083"/>
            <a:ext cx="3390722" cy="3383569"/>
          </a:xfrm>
          <a:prstGeom prst="arc">
            <a:avLst>
              <a:gd name="adj1" fmla="val 16809846"/>
              <a:gd name="adj2" fmla="val 20434298"/>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円弧 26">
            <a:extLst>
              <a:ext uri="{FF2B5EF4-FFF2-40B4-BE49-F238E27FC236}">
                <a16:creationId xmlns:a16="http://schemas.microsoft.com/office/drawing/2014/main" id="{A95D8B76-F269-BF4C-B0F5-84BBB222F7EA}"/>
              </a:ext>
            </a:extLst>
          </p:cNvPr>
          <p:cNvSpPr/>
          <p:nvPr/>
        </p:nvSpPr>
        <p:spPr>
          <a:xfrm rot="13268354">
            <a:off x="3956559" y="2165794"/>
            <a:ext cx="3390722" cy="3383569"/>
          </a:xfrm>
          <a:prstGeom prst="arc">
            <a:avLst>
              <a:gd name="adj1" fmla="val 17063398"/>
              <a:gd name="adj2" fmla="val 18534028"/>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8" name="円弧 27">
            <a:extLst>
              <a:ext uri="{FF2B5EF4-FFF2-40B4-BE49-F238E27FC236}">
                <a16:creationId xmlns:a16="http://schemas.microsoft.com/office/drawing/2014/main" id="{B932F15C-BFE7-1046-AD3D-718AFCBAE426}"/>
              </a:ext>
            </a:extLst>
          </p:cNvPr>
          <p:cNvSpPr/>
          <p:nvPr/>
        </p:nvSpPr>
        <p:spPr>
          <a:xfrm rot="13268354">
            <a:off x="3321911" y="759274"/>
            <a:ext cx="3390722" cy="3383569"/>
          </a:xfrm>
          <a:prstGeom prst="arc">
            <a:avLst>
              <a:gd name="adj1" fmla="val 17063398"/>
              <a:gd name="adj2" fmla="val 18534028"/>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円弧 29">
            <a:extLst>
              <a:ext uri="{FF2B5EF4-FFF2-40B4-BE49-F238E27FC236}">
                <a16:creationId xmlns:a16="http://schemas.microsoft.com/office/drawing/2014/main" id="{F0A1A577-CBE8-DF4D-B013-B703F4FA5B43}"/>
              </a:ext>
            </a:extLst>
          </p:cNvPr>
          <p:cNvSpPr/>
          <p:nvPr/>
        </p:nvSpPr>
        <p:spPr>
          <a:xfrm rot="13268354">
            <a:off x="7505218" y="1235926"/>
            <a:ext cx="2065212" cy="1960655"/>
          </a:xfrm>
          <a:prstGeom prst="arc">
            <a:avLst>
              <a:gd name="adj1" fmla="val 16418259"/>
              <a:gd name="adj2" fmla="val 669857"/>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31" name="Picture 2" descr="宮川知己 (Tomoki Miyakawa)">
            <a:extLst>
              <a:ext uri="{FF2B5EF4-FFF2-40B4-BE49-F238E27FC236}">
                <a16:creationId xmlns:a16="http://schemas.microsoft.com/office/drawing/2014/main" id="{65D2151A-A217-B244-A095-387D6BBF6EC9}"/>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8839092" y="3134602"/>
            <a:ext cx="1143284" cy="13394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2" name="図 31">
            <a:extLst>
              <a:ext uri="{FF2B5EF4-FFF2-40B4-BE49-F238E27FC236}">
                <a16:creationId xmlns:a16="http://schemas.microsoft.com/office/drawing/2014/main" id="{95B23725-6019-EC4E-A0F6-EF123348E197}"/>
              </a:ext>
            </a:extLst>
          </p:cNvPr>
          <p:cNvPicPr>
            <a:picLocks noChangeAspect="1"/>
          </p:cNvPicPr>
          <p:nvPr/>
        </p:nvPicPr>
        <p:blipFill rotWithShape="1">
          <a:blip r:embed="rId15"/>
          <a:srcRect t="12705"/>
          <a:stretch/>
        </p:blipFill>
        <p:spPr>
          <a:xfrm>
            <a:off x="5837892" y="3066476"/>
            <a:ext cx="1420924" cy="1510579"/>
          </a:xfrm>
          <a:prstGeom prst="ellipse">
            <a:avLst/>
          </a:prstGeom>
          <a:ln>
            <a:noFill/>
          </a:ln>
          <a:effectLst>
            <a:softEdge rad="112500"/>
          </a:effectLst>
        </p:spPr>
      </p:pic>
    </p:spTree>
    <p:extLst>
      <p:ext uri="{BB962C8B-B14F-4D97-AF65-F5344CB8AC3E}">
        <p14:creationId xmlns:p14="http://schemas.microsoft.com/office/powerpoint/2010/main" val="2235209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4EF2B5-BAA6-3341-B814-B49010047417}"/>
              </a:ext>
            </a:extLst>
          </p:cNvPr>
          <p:cNvSpPr>
            <a:spLocks noGrp="1"/>
          </p:cNvSpPr>
          <p:nvPr>
            <p:ph type="title"/>
          </p:nvPr>
        </p:nvSpPr>
        <p:spPr>
          <a:xfrm>
            <a:off x="3027404" y="557467"/>
            <a:ext cx="8005119" cy="1325563"/>
          </a:xfrm>
        </p:spPr>
        <p:txBody>
          <a:bodyPr>
            <a:normAutofit/>
          </a:bodyPr>
          <a:lstStyle/>
          <a:p>
            <a:r>
              <a:rPr kumimoji="1" lang="en-US" altLang="ja-JP" dirty="0"/>
              <a:t>Hop on the wagon!!</a:t>
            </a:r>
            <a:endParaRPr kumimoji="1" lang="ja-JP" altLang="en-US"/>
          </a:p>
        </p:txBody>
      </p:sp>
      <p:sp>
        <p:nvSpPr>
          <p:cNvPr id="3" name="コンテンツ プレースホルダー 2">
            <a:extLst>
              <a:ext uri="{FF2B5EF4-FFF2-40B4-BE49-F238E27FC236}">
                <a16:creationId xmlns:a16="http://schemas.microsoft.com/office/drawing/2014/main" id="{B8BF6956-085B-D24E-8AC1-EF179FC7B136}"/>
              </a:ext>
            </a:extLst>
          </p:cNvPr>
          <p:cNvSpPr>
            <a:spLocks noGrp="1"/>
          </p:cNvSpPr>
          <p:nvPr>
            <p:ph idx="1"/>
          </p:nvPr>
        </p:nvSpPr>
        <p:spPr>
          <a:xfrm>
            <a:off x="838200" y="1949195"/>
            <a:ext cx="10515600" cy="4351338"/>
          </a:xfrm>
        </p:spPr>
        <p:txBody>
          <a:bodyPr>
            <a:normAutofit fontScale="92500" lnSpcReduction="10000"/>
          </a:bodyPr>
          <a:lstStyle/>
          <a:p>
            <a:pPr marL="0" indent="0">
              <a:buNone/>
            </a:pPr>
            <a:r>
              <a:rPr kumimoji="1" lang="en-US" altLang="ja-JP" dirty="0"/>
              <a:t>DYAMOND2 data open and easier to access now</a:t>
            </a:r>
          </a:p>
          <a:p>
            <a:pPr marL="0" indent="0">
              <a:buNone/>
            </a:pPr>
            <a:endParaRPr lang="en-US" altLang="ja-JP" dirty="0"/>
          </a:p>
          <a:p>
            <a:pPr marL="0" indent="0">
              <a:buNone/>
            </a:pPr>
            <a:r>
              <a:rPr lang="en-US" altLang="ja-JP" dirty="0"/>
              <a:t>A lot of efficient new techniques to share and compare different datasets being installed and shared at DKRZ. </a:t>
            </a:r>
          </a:p>
          <a:p>
            <a:pPr marL="0" indent="0">
              <a:buNone/>
            </a:pPr>
            <a:endParaRPr lang="en-US" altLang="ja-JP" dirty="0"/>
          </a:p>
          <a:p>
            <a:pPr marL="0" indent="0">
              <a:buNone/>
            </a:pPr>
            <a:r>
              <a:rPr kumimoji="1" lang="en-US" altLang="ja-JP" dirty="0"/>
              <a:t>Supercomputers including </a:t>
            </a:r>
            <a:r>
              <a:rPr kumimoji="1" lang="en-US" altLang="ja-JP" dirty="0" err="1"/>
              <a:t>Fugaku</a:t>
            </a:r>
            <a:r>
              <a:rPr kumimoji="1" lang="en-US" altLang="ja-JP" dirty="0"/>
              <a:t> can be applied from abroad.</a:t>
            </a:r>
            <a:endParaRPr lang="en-US" altLang="ja-JP" dirty="0"/>
          </a:p>
          <a:p>
            <a:pPr marL="0" indent="0">
              <a:buNone/>
            </a:pPr>
            <a:endParaRPr lang="en-US" altLang="ja-JP" dirty="0"/>
          </a:p>
          <a:p>
            <a:pPr marL="0" indent="0">
              <a:buNone/>
            </a:pPr>
            <a:r>
              <a:rPr kumimoji="1" lang="en-US" altLang="ja-JP" dirty="0"/>
              <a:t>A </a:t>
            </a:r>
            <a:r>
              <a:rPr lang="en-US" altLang="ja-JP" dirty="0"/>
              <a:t>call for </a:t>
            </a:r>
            <a:r>
              <a:rPr kumimoji="1" lang="en-US" altLang="ja-JP" dirty="0"/>
              <a:t>special edition of JMSJ on HPC/DYAMOND will be announced soon.</a:t>
            </a:r>
            <a:r>
              <a:rPr lang="en-US" altLang="ja-JP" dirty="0"/>
              <a:t> </a:t>
            </a:r>
          </a:p>
          <a:p>
            <a:pPr marL="0" indent="0">
              <a:buNone/>
            </a:pPr>
            <a:r>
              <a:rPr kumimoji="1" lang="en-US" altLang="ja-JP" dirty="0"/>
              <a:t>Guest editors include Daniel </a:t>
            </a:r>
            <a:r>
              <a:rPr lang="en-US" altLang="ja-JP" dirty="0" err="1"/>
              <a:t>Klocke</a:t>
            </a:r>
            <a:r>
              <a:rPr kumimoji="1" lang="en-US" altLang="ja-JP" dirty="0"/>
              <a:t>, Pier-Luigi </a:t>
            </a:r>
            <a:r>
              <a:rPr kumimoji="1" lang="en-US" altLang="ja-JP" dirty="0" err="1"/>
              <a:t>Vidale</a:t>
            </a:r>
            <a:r>
              <a:rPr kumimoji="1" lang="en-US" altLang="ja-JP" dirty="0"/>
              <a:t>,  Thomas </a:t>
            </a:r>
            <a:r>
              <a:rPr kumimoji="1" lang="en-US" altLang="ja-JP" dirty="0" err="1"/>
              <a:t>Rackow</a:t>
            </a:r>
            <a:r>
              <a:rPr kumimoji="1" lang="en-US" altLang="ja-JP" dirty="0"/>
              <a:t>, </a:t>
            </a:r>
            <a:r>
              <a:rPr kumimoji="1" lang="en-US" altLang="ja-JP" dirty="0" err="1"/>
              <a:t>Falko</a:t>
            </a:r>
            <a:r>
              <a:rPr kumimoji="1" lang="en-US" altLang="ja-JP" dirty="0"/>
              <a:t> </a:t>
            </a:r>
            <a:r>
              <a:rPr kumimoji="1" lang="en-US" altLang="ja-JP" dirty="0" err="1"/>
              <a:t>Judt</a:t>
            </a:r>
            <a:r>
              <a:rPr kumimoji="1" lang="en-US" altLang="ja-JP" dirty="0"/>
              <a:t>, Andreas </a:t>
            </a:r>
            <a:r>
              <a:rPr kumimoji="1" lang="en-US" altLang="ja-JP" dirty="0" err="1"/>
              <a:t>Prein</a:t>
            </a:r>
            <a:endParaRPr kumimoji="1" lang="ja-JP" altLang="en-US"/>
          </a:p>
        </p:txBody>
      </p:sp>
      <p:sp>
        <p:nvSpPr>
          <p:cNvPr id="5" name="タイトル 1">
            <a:extLst>
              <a:ext uri="{FF2B5EF4-FFF2-40B4-BE49-F238E27FC236}">
                <a16:creationId xmlns:a16="http://schemas.microsoft.com/office/drawing/2014/main" id="{D4114E06-1DBF-9F49-A210-ED3404C528B3}"/>
              </a:ext>
            </a:extLst>
          </p:cNvPr>
          <p:cNvSpPr txBox="1">
            <a:spLocks/>
          </p:cNvSpPr>
          <p:nvPr/>
        </p:nvSpPr>
        <p:spPr>
          <a:xfrm>
            <a:off x="9288162" y="5989817"/>
            <a:ext cx="2903838" cy="753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600" dirty="0"/>
              <a:t>Thank you.</a:t>
            </a:r>
            <a:endParaRPr lang="ja-JP" altLang="en-US" sz="3600"/>
          </a:p>
        </p:txBody>
      </p:sp>
      <p:sp>
        <p:nvSpPr>
          <p:cNvPr id="6" name="タイトル 1">
            <a:extLst>
              <a:ext uri="{FF2B5EF4-FFF2-40B4-BE49-F238E27FC236}">
                <a16:creationId xmlns:a16="http://schemas.microsoft.com/office/drawing/2014/main" id="{28CB20AF-1674-B744-B850-B744E094CD45}"/>
              </a:ext>
            </a:extLst>
          </p:cNvPr>
          <p:cNvSpPr txBox="1">
            <a:spLocks/>
          </p:cNvSpPr>
          <p:nvPr/>
        </p:nvSpPr>
        <p:spPr>
          <a:xfrm>
            <a:off x="238897" y="147265"/>
            <a:ext cx="3752335" cy="6880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dirty="0"/>
              <a:t>take home message:</a:t>
            </a:r>
            <a:endParaRPr lang="ja-JP" altLang="en-US" sz="3200"/>
          </a:p>
        </p:txBody>
      </p:sp>
    </p:spTree>
    <p:extLst>
      <p:ext uri="{BB962C8B-B14F-4D97-AF65-F5344CB8AC3E}">
        <p14:creationId xmlns:p14="http://schemas.microsoft.com/office/powerpoint/2010/main" val="30828334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950DFA-7D21-BF48-A972-8851F5DE1FB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A220DA94-15E9-8F45-8C4B-16C4B7B49928}"/>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61564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36F60F-B8D4-1C4C-BC3B-66F85F2E7D4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89DFA5B-AF87-9B46-A314-9628D614703E}"/>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471477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2BA40ECC-192C-5C4C-B70E-985E30EED1C6}"/>
              </a:ext>
            </a:extLst>
          </p:cNvPr>
          <p:cNvSpPr txBox="1"/>
          <p:nvPr/>
        </p:nvSpPr>
        <p:spPr>
          <a:xfrm>
            <a:off x="216793" y="99435"/>
            <a:ext cx="6100996" cy="523220"/>
          </a:xfrm>
          <a:prstGeom prst="rect">
            <a:avLst/>
          </a:prstGeom>
          <a:noFill/>
        </p:spPr>
        <p:txBody>
          <a:bodyPr wrap="square">
            <a:spAutoFit/>
          </a:bodyPr>
          <a:lstStyle/>
          <a:p>
            <a:r>
              <a:rPr lang="en-US" altLang="ja-JP" sz="2800" dirty="0">
                <a:solidFill>
                  <a:srgbClr val="002060"/>
                </a:solidFill>
                <a:latin typeface="Times New Roman" pitchFamily="18" charset="0"/>
                <a:ea typeface="メイリオ"/>
              </a:rPr>
              <a:t>Currently on </a:t>
            </a:r>
            <a:r>
              <a:rPr lang="en-US" altLang="ja-JP" sz="2800" dirty="0" err="1">
                <a:solidFill>
                  <a:srgbClr val="002060"/>
                </a:solidFill>
                <a:latin typeface="Times New Roman" pitchFamily="18" charset="0"/>
                <a:ea typeface="メイリオ"/>
              </a:rPr>
              <a:t>Fugaku</a:t>
            </a:r>
            <a:r>
              <a:rPr lang="en-US" altLang="ja-JP" sz="2800" dirty="0">
                <a:solidFill>
                  <a:srgbClr val="002060"/>
                </a:solidFill>
                <a:latin typeface="Times New Roman" pitchFamily="18" charset="0"/>
                <a:ea typeface="メイリオ"/>
              </a:rPr>
              <a:t>…</a:t>
            </a:r>
            <a:endParaRPr lang="ja-JP" altLang="en-US" sz="2800">
              <a:solidFill>
                <a:srgbClr val="002060"/>
              </a:solidFill>
            </a:endParaRPr>
          </a:p>
        </p:txBody>
      </p:sp>
      <p:grpSp>
        <p:nvGrpSpPr>
          <p:cNvPr id="16" name="グループ化 15">
            <a:extLst>
              <a:ext uri="{FF2B5EF4-FFF2-40B4-BE49-F238E27FC236}">
                <a16:creationId xmlns:a16="http://schemas.microsoft.com/office/drawing/2014/main" id="{EED17A33-1E38-9340-B385-4CF30A2C71C5}"/>
              </a:ext>
            </a:extLst>
          </p:cNvPr>
          <p:cNvGrpSpPr/>
          <p:nvPr/>
        </p:nvGrpSpPr>
        <p:grpSpPr>
          <a:xfrm>
            <a:off x="5806348" y="809661"/>
            <a:ext cx="4237062" cy="1932447"/>
            <a:chOff x="2367850" y="3054031"/>
            <a:chExt cx="4775001" cy="2292992"/>
          </a:xfrm>
        </p:grpSpPr>
        <p:sp>
          <p:nvSpPr>
            <p:cNvPr id="17" name="角丸四角形 16">
              <a:extLst>
                <a:ext uri="{FF2B5EF4-FFF2-40B4-BE49-F238E27FC236}">
                  <a16:creationId xmlns:a16="http://schemas.microsoft.com/office/drawing/2014/main" id="{BAB26392-0A31-FB4D-8A95-3C65849B13B0}"/>
                </a:ext>
              </a:extLst>
            </p:cNvPr>
            <p:cNvSpPr/>
            <p:nvPr/>
          </p:nvSpPr>
          <p:spPr>
            <a:xfrm>
              <a:off x="2367850" y="3054031"/>
              <a:ext cx="4775001" cy="229299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B5901E37-D9CA-6443-84B2-B2A6AED85A42}"/>
                </a:ext>
              </a:extLst>
            </p:cNvPr>
            <p:cNvPicPr>
              <a:picLocks noChangeAspect="1"/>
            </p:cNvPicPr>
            <p:nvPr/>
          </p:nvPicPr>
          <p:blipFill rotWithShape="1">
            <a:blip r:embed="rId2"/>
            <a:srcRect l="8613" r="7819" b="26008"/>
            <a:stretch/>
          </p:blipFill>
          <p:spPr>
            <a:xfrm>
              <a:off x="3257386" y="3103524"/>
              <a:ext cx="2218073" cy="1109747"/>
            </a:xfrm>
            <a:prstGeom prst="rect">
              <a:avLst/>
            </a:prstGeom>
          </p:spPr>
        </p:pic>
        <p:pic>
          <p:nvPicPr>
            <p:cNvPr id="18" name="DNA_logo_English.jpg" descr="DNA_logo_English.jpg">
              <a:extLst>
                <a:ext uri="{FF2B5EF4-FFF2-40B4-BE49-F238E27FC236}">
                  <a16:creationId xmlns:a16="http://schemas.microsoft.com/office/drawing/2014/main" id="{A0CC47DF-689A-304B-9874-46D4807A7067}"/>
                </a:ext>
              </a:extLst>
            </p:cNvPr>
            <p:cNvPicPr>
              <a:picLocks noChangeAspect="1"/>
            </p:cNvPicPr>
            <p:nvPr/>
          </p:nvPicPr>
          <p:blipFill>
            <a:blip r:embed="rId3"/>
            <a:stretch>
              <a:fillRect/>
            </a:stretch>
          </p:blipFill>
          <p:spPr>
            <a:xfrm>
              <a:off x="2728633" y="4213271"/>
              <a:ext cx="4164709" cy="1041909"/>
            </a:xfrm>
            <a:prstGeom prst="rect">
              <a:avLst/>
            </a:prstGeom>
            <a:ln w="12700">
              <a:miter lim="400000"/>
            </a:ln>
          </p:spPr>
        </p:pic>
      </p:grpSp>
      <p:sp>
        <p:nvSpPr>
          <p:cNvPr id="20" name="角丸四角形 19">
            <a:extLst>
              <a:ext uri="{FF2B5EF4-FFF2-40B4-BE49-F238E27FC236}">
                <a16:creationId xmlns:a16="http://schemas.microsoft.com/office/drawing/2014/main" id="{D2C50529-6B69-634B-B3D2-B747B9CFEDA2}"/>
              </a:ext>
            </a:extLst>
          </p:cNvPr>
          <p:cNvSpPr/>
          <p:nvPr/>
        </p:nvSpPr>
        <p:spPr>
          <a:xfrm>
            <a:off x="626829" y="820563"/>
            <a:ext cx="4563056" cy="193244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DB184FFA-A4EA-014C-8861-6A10135AC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699" y="2076004"/>
            <a:ext cx="3937000" cy="533400"/>
          </a:xfrm>
          <a:prstGeom prst="rect">
            <a:avLst/>
          </a:prstGeom>
        </p:spPr>
      </p:pic>
      <p:pic>
        <p:nvPicPr>
          <p:cNvPr id="22" name="図 21">
            <a:extLst>
              <a:ext uri="{FF2B5EF4-FFF2-40B4-BE49-F238E27FC236}">
                <a16:creationId xmlns:a16="http://schemas.microsoft.com/office/drawing/2014/main" id="{4D204405-AEBB-DB43-90DE-BDB855F8A4A5}"/>
              </a:ext>
            </a:extLst>
          </p:cNvPr>
          <p:cNvPicPr>
            <a:picLocks noChangeAspect="1"/>
          </p:cNvPicPr>
          <p:nvPr/>
        </p:nvPicPr>
        <p:blipFill>
          <a:blip r:embed="rId5"/>
          <a:stretch>
            <a:fillRect/>
          </a:stretch>
        </p:blipFill>
        <p:spPr>
          <a:xfrm>
            <a:off x="2297268" y="1026902"/>
            <a:ext cx="977700" cy="995316"/>
          </a:xfrm>
          <a:prstGeom prst="rect">
            <a:avLst/>
          </a:prstGeom>
        </p:spPr>
      </p:pic>
      <p:pic>
        <p:nvPicPr>
          <p:cNvPr id="25" name="図 24">
            <a:extLst>
              <a:ext uri="{FF2B5EF4-FFF2-40B4-BE49-F238E27FC236}">
                <a16:creationId xmlns:a16="http://schemas.microsoft.com/office/drawing/2014/main" id="{8E521F2A-8955-F04A-B097-D33DEF3CE3FD}"/>
              </a:ext>
            </a:extLst>
          </p:cNvPr>
          <p:cNvPicPr>
            <a:picLocks noChangeAspect="1"/>
          </p:cNvPicPr>
          <p:nvPr/>
        </p:nvPicPr>
        <p:blipFill>
          <a:blip r:embed="rId6"/>
          <a:stretch>
            <a:fillRect/>
          </a:stretch>
        </p:blipFill>
        <p:spPr>
          <a:xfrm>
            <a:off x="3284678" y="1026000"/>
            <a:ext cx="1339634" cy="988056"/>
          </a:xfrm>
          <a:prstGeom prst="rect">
            <a:avLst/>
          </a:prstGeom>
        </p:spPr>
      </p:pic>
      <p:pic>
        <p:nvPicPr>
          <p:cNvPr id="26" name="Picture 2" descr="東大理学部 高校生のための冬休み講座2021online - 東京大学 大学院理学系研究科・理学部">
            <a:extLst>
              <a:ext uri="{FF2B5EF4-FFF2-40B4-BE49-F238E27FC236}">
                <a16:creationId xmlns:a16="http://schemas.microsoft.com/office/drawing/2014/main" id="{08B8527D-FBCF-1042-89F6-40860E8958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4049"/>
          <a:stretch/>
        </p:blipFill>
        <p:spPr bwMode="auto">
          <a:xfrm>
            <a:off x="8563863" y="851372"/>
            <a:ext cx="924911" cy="935253"/>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宮川知己 (Tomoki Miyakawa)">
            <a:extLst>
              <a:ext uri="{FF2B5EF4-FFF2-40B4-BE49-F238E27FC236}">
                <a16:creationId xmlns:a16="http://schemas.microsoft.com/office/drawing/2014/main" id="{2DBF2A4C-2BBF-4A4B-9C7A-A67540C95A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6332" y="1009578"/>
            <a:ext cx="878708" cy="1025159"/>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721CF519-E471-A14C-BD27-F98CCBA3D9B2}"/>
              </a:ext>
            </a:extLst>
          </p:cNvPr>
          <p:cNvSpPr txBox="1"/>
          <p:nvPr/>
        </p:nvSpPr>
        <p:spPr>
          <a:xfrm>
            <a:off x="744519" y="2700908"/>
            <a:ext cx="448535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Segoe UI"/>
                <a:ea typeface="游ゴシック"/>
                <a:cs typeface="+mn-cs"/>
              </a:rPr>
              <a:t>Short to seasonal range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Segoe UI"/>
                <a:ea typeface="游ゴシック"/>
              </a:rPr>
              <a:t>NICAM group leaders</a:t>
            </a:r>
            <a:br>
              <a:rPr lang="en-US" altLang="ja-JP" dirty="0">
                <a:solidFill>
                  <a:prstClr val="black"/>
                </a:solidFill>
                <a:latin typeface="Segoe UI"/>
                <a:ea typeface="游ゴシック"/>
              </a:rPr>
            </a:br>
            <a:r>
              <a:rPr lang="en-US" altLang="ja-JP" dirty="0">
                <a:solidFill>
                  <a:prstClr val="black"/>
                </a:solidFill>
                <a:latin typeface="Segoe UI"/>
                <a:ea typeface="游ゴシック"/>
              </a:rPr>
              <a:t>Miyakawa, Nakano, Yashiro</a:t>
            </a:r>
          </a:p>
        </p:txBody>
      </p:sp>
      <p:sp>
        <p:nvSpPr>
          <p:cNvPr id="29" name="テキスト ボックス 28">
            <a:extLst>
              <a:ext uri="{FF2B5EF4-FFF2-40B4-BE49-F238E27FC236}">
                <a16:creationId xmlns:a16="http://schemas.microsoft.com/office/drawing/2014/main" id="{481582F0-9A7A-244E-AC09-782F8952225F}"/>
              </a:ext>
            </a:extLst>
          </p:cNvPr>
          <p:cNvSpPr txBox="1"/>
          <p:nvPr/>
        </p:nvSpPr>
        <p:spPr>
          <a:xfrm>
            <a:off x="6265891" y="2725074"/>
            <a:ext cx="355267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Segoe UI"/>
                <a:ea typeface="游ゴシック"/>
                <a:cs typeface="+mn-cs"/>
              </a:rPr>
              <a:t>Towards Climate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prstClr val="black"/>
                </a:solidFill>
                <a:effectLst/>
                <a:uLnTx/>
                <a:uFillTx/>
                <a:latin typeface="Segoe UI"/>
                <a:ea typeface="游ゴシック"/>
                <a:cs typeface="+mn-cs"/>
              </a:rPr>
              <a:t>NICAM group leaders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Segoe UI"/>
                <a:ea typeface="游ゴシック"/>
              </a:rPr>
              <a:t>Kodama, Miura</a:t>
            </a:r>
            <a:endParaRPr kumimoji="1" lang="ja-JP" altLang="en-US" b="0" i="0" u="none" strike="noStrike" kern="1200" cap="none" spc="0" normalizeH="0" baseline="0" noProof="0" dirty="0">
              <a:ln>
                <a:noFill/>
              </a:ln>
              <a:solidFill>
                <a:prstClr val="black"/>
              </a:solidFill>
              <a:effectLst/>
              <a:uLnTx/>
              <a:uFillTx/>
              <a:latin typeface="Segoe UI"/>
              <a:ea typeface="游ゴシック"/>
              <a:cs typeface="+mn-cs"/>
            </a:endParaRPr>
          </a:p>
        </p:txBody>
      </p:sp>
      <p:pic>
        <p:nvPicPr>
          <p:cNvPr id="37" name="Picture 2" descr="山田洋平の写真">
            <a:extLst>
              <a:ext uri="{FF2B5EF4-FFF2-40B4-BE49-F238E27FC236}">
                <a16:creationId xmlns:a16="http://schemas.microsoft.com/office/drawing/2014/main" id="{6BE39128-FB53-0F41-96FB-B66E7DFD29F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671086" y="4125880"/>
            <a:ext cx="1368425" cy="16309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8" name="Picture 5" descr="A person smiling at the camera&#10;&#10;Description automatically generated with low confidence">
            <a:extLst>
              <a:ext uri="{FF2B5EF4-FFF2-40B4-BE49-F238E27FC236}">
                <a16:creationId xmlns:a16="http://schemas.microsoft.com/office/drawing/2014/main" id="{07F71224-FA57-2848-ABD1-C6DD7472235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991810" y="4201778"/>
            <a:ext cx="1524052" cy="1664015"/>
          </a:xfrm>
          <a:prstGeom prst="ellipse">
            <a:avLst/>
          </a:prstGeom>
          <a:ln>
            <a:noFill/>
          </a:ln>
          <a:effectLst>
            <a:softEdge rad="112500"/>
          </a:effectLst>
        </p:spPr>
      </p:pic>
      <p:pic>
        <p:nvPicPr>
          <p:cNvPr id="39" name="図 38">
            <a:extLst>
              <a:ext uri="{FF2B5EF4-FFF2-40B4-BE49-F238E27FC236}">
                <a16:creationId xmlns:a16="http://schemas.microsoft.com/office/drawing/2014/main" id="{30605BC0-7790-6143-AA7A-AA49E221031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438365" y="3310258"/>
            <a:ext cx="1453846" cy="1526538"/>
          </a:xfrm>
          <a:prstGeom prst="ellipse">
            <a:avLst/>
          </a:prstGeom>
          <a:ln>
            <a:noFill/>
          </a:ln>
          <a:effectLst>
            <a:softEdge rad="112500"/>
          </a:effectLst>
        </p:spPr>
      </p:pic>
      <p:pic>
        <p:nvPicPr>
          <p:cNvPr id="40" name="Picture 2" descr="宮川知己 (Tomoki Miyakawa)">
            <a:extLst>
              <a:ext uri="{FF2B5EF4-FFF2-40B4-BE49-F238E27FC236}">
                <a16:creationId xmlns:a16="http://schemas.microsoft.com/office/drawing/2014/main" id="{77D05066-D5D2-0942-9C44-E52136F8FC48}"/>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9438365" y="5149196"/>
            <a:ext cx="1368425" cy="16031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652" name="Picture 4" descr="地球に海があること」アストロノミー・パブ1月（トークタイムのみ）三鷹ネットワーク大学 | Peatix">
            <a:extLst>
              <a:ext uri="{FF2B5EF4-FFF2-40B4-BE49-F238E27FC236}">
                <a16:creationId xmlns:a16="http://schemas.microsoft.com/office/drawing/2014/main" id="{4CB4AF88-6049-684D-8E14-C5BFE22EB2E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906" t="4296" r="20170" b="43360"/>
          <a:stretch/>
        </p:blipFill>
        <p:spPr bwMode="auto">
          <a:xfrm>
            <a:off x="6962556" y="5297652"/>
            <a:ext cx="1199917" cy="14179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654" name="Picture 6" descr="ウェザーマップには自分と違う視点で気象を見ている人がいるから成長できる | 気象予報士応援ナビMAGAZINE">
            <a:extLst>
              <a:ext uri="{FF2B5EF4-FFF2-40B4-BE49-F238E27FC236}">
                <a16:creationId xmlns:a16="http://schemas.microsoft.com/office/drawing/2014/main" id="{63BB18EC-412C-7840-9C19-101A638A916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17788" y="3988635"/>
            <a:ext cx="1382797" cy="13827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D1A16D0E-88D6-9646-A7B1-DEEC7BB81E62}"/>
              </a:ext>
            </a:extLst>
          </p:cNvPr>
          <p:cNvPicPr>
            <a:picLocks noChangeAspect="1"/>
          </p:cNvPicPr>
          <p:nvPr/>
        </p:nvPicPr>
        <p:blipFill>
          <a:blip r:embed="rId15"/>
          <a:stretch>
            <a:fillRect/>
          </a:stretch>
        </p:blipFill>
        <p:spPr>
          <a:xfrm>
            <a:off x="5337990" y="5206842"/>
            <a:ext cx="1257681" cy="1416546"/>
          </a:xfrm>
          <a:prstGeom prst="ellipse">
            <a:avLst/>
          </a:prstGeom>
          <a:ln>
            <a:noFill/>
          </a:ln>
          <a:effectLst>
            <a:softEdge rad="112500"/>
          </a:effectLst>
        </p:spPr>
      </p:pic>
      <p:pic>
        <p:nvPicPr>
          <p:cNvPr id="44" name="図 43">
            <a:extLst>
              <a:ext uri="{FF2B5EF4-FFF2-40B4-BE49-F238E27FC236}">
                <a16:creationId xmlns:a16="http://schemas.microsoft.com/office/drawing/2014/main" id="{D7E9FE75-1046-4C40-8E64-9E35F5C58947}"/>
              </a:ext>
            </a:extLst>
          </p:cNvPr>
          <p:cNvPicPr>
            <a:picLocks noChangeAspect="1"/>
          </p:cNvPicPr>
          <p:nvPr/>
        </p:nvPicPr>
        <p:blipFill rotWithShape="1">
          <a:blip r:embed="rId16"/>
          <a:srcRect l="36083" t="26641" b="23151"/>
          <a:stretch/>
        </p:blipFill>
        <p:spPr>
          <a:xfrm>
            <a:off x="10445473" y="518222"/>
            <a:ext cx="1555240" cy="1630971"/>
          </a:xfrm>
          <a:prstGeom prst="ellipse">
            <a:avLst/>
          </a:prstGeom>
          <a:ln>
            <a:noFill/>
          </a:ln>
          <a:effectLst>
            <a:softEdge rad="112500"/>
          </a:effectLst>
        </p:spPr>
      </p:pic>
      <p:pic>
        <p:nvPicPr>
          <p:cNvPr id="41" name="図 40">
            <a:extLst>
              <a:ext uri="{FF2B5EF4-FFF2-40B4-BE49-F238E27FC236}">
                <a16:creationId xmlns:a16="http://schemas.microsoft.com/office/drawing/2014/main" id="{9AD80DD4-2907-DC4D-863B-474538C5D106}"/>
              </a:ext>
            </a:extLst>
          </p:cNvPr>
          <p:cNvPicPr>
            <a:picLocks noChangeAspect="1"/>
          </p:cNvPicPr>
          <p:nvPr/>
        </p:nvPicPr>
        <p:blipFill>
          <a:blip r:embed="rId17"/>
          <a:stretch>
            <a:fillRect/>
          </a:stretch>
        </p:blipFill>
        <p:spPr>
          <a:xfrm>
            <a:off x="4985206" y="3679855"/>
            <a:ext cx="1218610" cy="1515029"/>
          </a:xfrm>
          <a:prstGeom prst="ellipse">
            <a:avLst/>
          </a:prstGeom>
          <a:ln>
            <a:noFill/>
          </a:ln>
          <a:effectLst>
            <a:softEdge rad="112500"/>
          </a:effectLst>
        </p:spPr>
      </p:pic>
    </p:spTree>
    <p:extLst>
      <p:ext uri="{BB962C8B-B14F-4D97-AF65-F5344CB8AC3E}">
        <p14:creationId xmlns:p14="http://schemas.microsoft.com/office/powerpoint/2010/main" val="261631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E628D0D-0E82-A74E-A13B-5F69EDF9CCBC}"/>
              </a:ext>
            </a:extLst>
          </p:cNvPr>
          <p:cNvSpPr/>
          <p:nvPr/>
        </p:nvSpPr>
        <p:spPr>
          <a:xfrm>
            <a:off x="1121217" y="3470872"/>
            <a:ext cx="215956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rPr>
              <a:t>Stevens et al. 2019</a:t>
            </a:r>
            <a:endParaRPr kumimoji="0" lang="ja-JP" altLang="en-US" sz="18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endParaRPr>
          </a:p>
        </p:txBody>
      </p:sp>
      <p:pic>
        <p:nvPicPr>
          <p:cNvPr id="6" name="Picture 2">
            <a:extLst>
              <a:ext uri="{FF2B5EF4-FFF2-40B4-BE49-F238E27FC236}">
                <a16:creationId xmlns:a16="http://schemas.microsoft.com/office/drawing/2014/main" id="{AC46F268-2451-E041-8FFF-00AF0C19A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600" y="1841407"/>
            <a:ext cx="8817685" cy="49996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r. Florian Ziemen">
            <a:extLst>
              <a:ext uri="{FF2B5EF4-FFF2-40B4-BE49-F238E27FC236}">
                <a16:creationId xmlns:a16="http://schemas.microsoft.com/office/drawing/2014/main" id="{A6C80A70-3FBE-5A4E-A9E0-E0C6E7A23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682" y="35630"/>
            <a:ext cx="1629285" cy="1792214"/>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2025305D-50D7-BB41-9F75-7EE24E0D8F5E}"/>
              </a:ext>
            </a:extLst>
          </p:cNvPr>
          <p:cNvSpPr txBox="1"/>
          <p:nvPr/>
        </p:nvSpPr>
        <p:spPr>
          <a:xfrm>
            <a:off x="4929441" y="969032"/>
            <a:ext cx="6096000" cy="88537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2400" dirty="0">
                <a:latin typeface="Arial" panose="020B0604020202020204" pitchFamily="34" charset="0"/>
                <a:ea typeface="游ゴシック" panose="020B0400000000000000" pitchFamily="34" charset="-128"/>
                <a:cs typeface="Arial" panose="020B0604020202020204" pitchFamily="34" charset="0"/>
              </a:rPr>
              <a:t>With huge thanks 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2400" dirty="0">
                <a:latin typeface="Arial" panose="020B0604020202020204" pitchFamily="34" charset="0"/>
                <a:ea typeface="游ゴシック" panose="020B0400000000000000" pitchFamily="34" charset="-128"/>
                <a:cs typeface="Arial" panose="020B0604020202020204" pitchFamily="34" charset="0"/>
              </a:rPr>
              <a:t> </a:t>
            </a:r>
            <a:r>
              <a:rPr lang="en-US" altLang="ja-JP" sz="2400" b="1" i="1" dirty="0">
                <a:latin typeface="Arial" panose="020B0604020202020204" pitchFamily="34" charset="0"/>
                <a:ea typeface="游ゴシック" panose="020B0400000000000000" pitchFamily="34" charset="-128"/>
                <a:cs typeface="Arial" panose="020B0604020202020204" pitchFamily="34" charset="0"/>
              </a:rPr>
              <a:t>Florian </a:t>
            </a:r>
            <a:r>
              <a:rPr lang="en-US" altLang="ja-JP" sz="2400" b="1" i="1" dirty="0" err="1">
                <a:latin typeface="Arial" panose="020B0604020202020204" pitchFamily="34" charset="0"/>
                <a:ea typeface="游ゴシック" panose="020B0400000000000000" pitchFamily="34" charset="-128"/>
                <a:cs typeface="Arial" panose="020B0604020202020204" pitchFamily="34" charset="0"/>
              </a:rPr>
              <a:t>Ziemen</a:t>
            </a:r>
            <a:r>
              <a:rPr lang="en-US" altLang="ja-JP" sz="2400" b="1" i="1" dirty="0">
                <a:latin typeface="Arial" panose="020B0604020202020204" pitchFamily="34" charset="0"/>
                <a:ea typeface="游ゴシック" panose="020B0400000000000000" pitchFamily="34" charset="-128"/>
                <a:cs typeface="Arial" panose="020B0604020202020204" pitchFamily="34" charset="0"/>
              </a:rPr>
              <a:t> </a:t>
            </a:r>
            <a:r>
              <a:rPr lang="en-US" altLang="ja-JP" sz="2400" dirty="0">
                <a:latin typeface="Arial" panose="020B0604020202020204" pitchFamily="34" charset="0"/>
                <a:ea typeface="游ゴシック" panose="020B0400000000000000" pitchFamily="34" charset="-128"/>
                <a:cs typeface="Arial" panose="020B0604020202020204" pitchFamily="34" charset="0"/>
              </a:rPr>
              <a:t>as</a:t>
            </a:r>
            <a:r>
              <a:rPr lang="en-US" altLang="ja-JP" sz="2400" b="1" i="1" dirty="0">
                <a:latin typeface="Arial" panose="020B0604020202020204" pitchFamily="34" charset="0"/>
                <a:ea typeface="游ゴシック" panose="020B0400000000000000" pitchFamily="34" charset="-128"/>
                <a:cs typeface="Arial" panose="020B0604020202020204" pitchFamily="34" charset="0"/>
              </a:rPr>
              <a:t> Flo </a:t>
            </a:r>
            <a:r>
              <a:rPr lang="en-US" altLang="ja-JP" sz="2400" dirty="0">
                <a:latin typeface="Arial" panose="020B0604020202020204" pitchFamily="34" charset="0"/>
                <a:ea typeface="游ゴシック" panose="020B0400000000000000" pitchFamily="34" charset="-128"/>
                <a:cs typeface="Arial" panose="020B0604020202020204" pitchFamily="34" charset="0"/>
              </a:rPr>
              <a:t>@DKRZ</a:t>
            </a:r>
          </a:p>
        </p:txBody>
      </p:sp>
      <p:sp>
        <p:nvSpPr>
          <p:cNvPr id="10" name="コンテンツ プレースホルダ 2">
            <a:extLst>
              <a:ext uri="{FF2B5EF4-FFF2-40B4-BE49-F238E27FC236}">
                <a16:creationId xmlns:a16="http://schemas.microsoft.com/office/drawing/2014/main" id="{EC3EA73F-B040-C142-9FB6-AFF263291126}"/>
              </a:ext>
            </a:extLst>
          </p:cNvPr>
          <p:cNvSpPr>
            <a:spLocks noGrp="1"/>
          </p:cNvSpPr>
          <p:nvPr>
            <p:ph idx="1"/>
          </p:nvPr>
        </p:nvSpPr>
        <p:spPr>
          <a:xfrm>
            <a:off x="2134814" y="54736"/>
            <a:ext cx="7400730" cy="772059"/>
          </a:xfrm>
        </p:spPr>
        <p:txBody>
          <a:bodyPr>
            <a:normAutofit/>
          </a:bodyPr>
          <a:lstStyle/>
          <a:p>
            <a:pPr marL="0" indent="0" algn="ctr">
              <a:buNone/>
            </a:pPr>
            <a:r>
              <a:rPr lang="en" altLang="ja-JP" sz="3600" b="1" dirty="0"/>
              <a:t>DYAMOND Phase  2</a:t>
            </a:r>
            <a:r>
              <a:rPr lang="en" altLang="ja-JP" sz="3600" b="1" dirty="0">
                <a:effectLst/>
              </a:rPr>
              <a:t> </a:t>
            </a:r>
            <a:endParaRPr lang="en" altLang="ja-JP" sz="3600" dirty="0">
              <a:effectLst/>
            </a:endParaRPr>
          </a:p>
        </p:txBody>
      </p:sp>
      <p:sp>
        <p:nvSpPr>
          <p:cNvPr id="11" name="屈折矢印 10">
            <a:extLst>
              <a:ext uri="{FF2B5EF4-FFF2-40B4-BE49-F238E27FC236}">
                <a16:creationId xmlns:a16="http://schemas.microsoft.com/office/drawing/2014/main" id="{F5DD21FB-4C49-DA4C-BF5C-DF77F48A81D9}"/>
              </a:ext>
            </a:extLst>
          </p:cNvPr>
          <p:cNvSpPr/>
          <p:nvPr/>
        </p:nvSpPr>
        <p:spPr>
          <a:xfrm rot="5400000">
            <a:off x="1773890" y="2526045"/>
            <a:ext cx="657339" cy="254699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DYAMOND: the DYnamics of the Atmospheric general circulation Modeled On  Non-hydrostatic Domains | Progress in Earth and Planetary Science | Full  Text">
            <a:extLst>
              <a:ext uri="{FF2B5EF4-FFF2-40B4-BE49-F238E27FC236}">
                <a16:creationId xmlns:a16="http://schemas.microsoft.com/office/drawing/2014/main" id="{A3FA0624-2537-9446-9983-49FE4BE039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733" y="220911"/>
            <a:ext cx="2470574" cy="3249963"/>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A7CE2398-A614-F94E-A8E9-0A937A904883}"/>
              </a:ext>
            </a:extLst>
          </p:cNvPr>
          <p:cNvSpPr txBox="1"/>
          <p:nvPr/>
        </p:nvSpPr>
        <p:spPr>
          <a:xfrm>
            <a:off x="6540010" y="6519446"/>
            <a:ext cx="5701122" cy="338554"/>
          </a:xfrm>
          <a:prstGeom prst="rect">
            <a:avLst/>
          </a:prstGeom>
          <a:noFill/>
        </p:spPr>
        <p:txBody>
          <a:bodyPr wrap="square">
            <a:spAutoFit/>
          </a:bodyPr>
          <a:lstStyle/>
          <a:p>
            <a:r>
              <a:rPr kumimoji="0" lang="en-US" altLang="ja-JP" sz="1600" dirty="0">
                <a:solidFill>
                  <a:schemeClr val="bg1">
                    <a:lumMod val="85000"/>
                  </a:schemeClr>
                </a:solidFill>
                <a:latin typeface="Trebuchet MS"/>
                <a:ea typeface="ＭＳ ゴシック" panose="020B0609070205080204" pitchFamily="49" charset="-128"/>
              </a:rPr>
              <a:t>Miyakawa and </a:t>
            </a:r>
            <a:r>
              <a:rPr kumimoji="0" lang="en-US" altLang="ja-JP" sz="1600" dirty="0" err="1">
                <a:solidFill>
                  <a:schemeClr val="bg1">
                    <a:lumMod val="85000"/>
                  </a:schemeClr>
                </a:solidFill>
                <a:latin typeface="Trebuchet MS"/>
                <a:ea typeface="ＭＳ ゴシック" panose="020B0609070205080204" pitchFamily="49" charset="-128"/>
              </a:rPr>
              <a:t>Klocke</a:t>
            </a:r>
            <a:r>
              <a:rPr kumimoji="0" lang="en-US" altLang="ja-JP" sz="1600" dirty="0">
                <a:solidFill>
                  <a:schemeClr val="bg1">
                    <a:lumMod val="85000"/>
                  </a:schemeClr>
                </a:solidFill>
                <a:latin typeface="Trebuchet MS"/>
                <a:ea typeface="ＭＳ ゴシック" panose="020B0609070205080204" pitchFamily="49" charset="-128"/>
              </a:rPr>
              <a:t> et al. in preparation, visualized by Flo </a:t>
            </a:r>
            <a:endParaRPr lang="ja-JP" altLang="en-US" sz="1600">
              <a:solidFill>
                <a:schemeClr val="bg1">
                  <a:lumMod val="85000"/>
                </a:schemeClr>
              </a:solidFill>
            </a:endParaRPr>
          </a:p>
        </p:txBody>
      </p:sp>
    </p:spTree>
    <p:extLst>
      <p:ext uri="{BB962C8B-B14F-4D97-AF65-F5344CB8AC3E}">
        <p14:creationId xmlns:p14="http://schemas.microsoft.com/office/powerpoint/2010/main" val="3224868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E628D0D-0E82-A74E-A13B-5F69EDF9CCBC}"/>
              </a:ext>
            </a:extLst>
          </p:cNvPr>
          <p:cNvSpPr/>
          <p:nvPr/>
        </p:nvSpPr>
        <p:spPr>
          <a:xfrm>
            <a:off x="1121217" y="3470872"/>
            <a:ext cx="215956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rPr>
              <a:t>Stevens et al. 2019</a:t>
            </a:r>
            <a:endParaRPr kumimoji="0" lang="ja-JP" altLang="en-US" sz="1800" b="0" i="0" u="none" strike="noStrike" kern="1200" cap="none" spc="0" normalizeH="0" baseline="0" noProof="0" dirty="0">
              <a:ln>
                <a:noFill/>
              </a:ln>
              <a:solidFill>
                <a:prstClr val="black"/>
              </a:solidFill>
              <a:effectLst/>
              <a:uLnTx/>
              <a:uFillTx/>
              <a:latin typeface="Trebuchet MS"/>
              <a:ea typeface="ＭＳ ゴシック" panose="020B0609070205080204" pitchFamily="49" charset="-128"/>
              <a:cs typeface="+mn-cs"/>
            </a:endParaRPr>
          </a:p>
        </p:txBody>
      </p:sp>
      <p:pic>
        <p:nvPicPr>
          <p:cNvPr id="6" name="Picture 2">
            <a:extLst>
              <a:ext uri="{FF2B5EF4-FFF2-40B4-BE49-F238E27FC236}">
                <a16:creationId xmlns:a16="http://schemas.microsoft.com/office/drawing/2014/main" id="{AC46F268-2451-E041-8FFF-00AF0C19A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600" y="1841407"/>
            <a:ext cx="8817685" cy="49996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r. Florian Ziemen">
            <a:extLst>
              <a:ext uri="{FF2B5EF4-FFF2-40B4-BE49-F238E27FC236}">
                <a16:creationId xmlns:a16="http://schemas.microsoft.com/office/drawing/2014/main" id="{A6C80A70-3FBE-5A4E-A9E0-E0C6E7A23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682" y="35630"/>
            <a:ext cx="1629285" cy="1792214"/>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2025305D-50D7-BB41-9F75-7EE24E0D8F5E}"/>
              </a:ext>
            </a:extLst>
          </p:cNvPr>
          <p:cNvSpPr txBox="1"/>
          <p:nvPr/>
        </p:nvSpPr>
        <p:spPr>
          <a:xfrm>
            <a:off x="4929441" y="969032"/>
            <a:ext cx="6096000" cy="88537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2400" dirty="0">
                <a:latin typeface="Arial" panose="020B0604020202020204" pitchFamily="34" charset="0"/>
                <a:ea typeface="游ゴシック" panose="020B0400000000000000" pitchFamily="34" charset="-128"/>
                <a:cs typeface="Arial" panose="020B0604020202020204" pitchFamily="34" charset="0"/>
              </a:rPr>
              <a:t>With huge thanks 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2400" dirty="0">
                <a:latin typeface="Arial" panose="020B0604020202020204" pitchFamily="34" charset="0"/>
                <a:ea typeface="游ゴシック" panose="020B0400000000000000" pitchFamily="34" charset="-128"/>
                <a:cs typeface="Arial" panose="020B0604020202020204" pitchFamily="34" charset="0"/>
              </a:rPr>
              <a:t> </a:t>
            </a:r>
            <a:r>
              <a:rPr lang="en-US" altLang="ja-JP" sz="2400" b="1" i="1" dirty="0">
                <a:latin typeface="Arial" panose="020B0604020202020204" pitchFamily="34" charset="0"/>
                <a:ea typeface="游ゴシック" panose="020B0400000000000000" pitchFamily="34" charset="-128"/>
                <a:cs typeface="Arial" panose="020B0604020202020204" pitchFamily="34" charset="0"/>
              </a:rPr>
              <a:t>Florian </a:t>
            </a:r>
            <a:r>
              <a:rPr lang="en-US" altLang="ja-JP" sz="2400" b="1" i="1" dirty="0" err="1">
                <a:latin typeface="Arial" panose="020B0604020202020204" pitchFamily="34" charset="0"/>
                <a:ea typeface="游ゴシック" panose="020B0400000000000000" pitchFamily="34" charset="-128"/>
                <a:cs typeface="Arial" panose="020B0604020202020204" pitchFamily="34" charset="0"/>
              </a:rPr>
              <a:t>Ziemen</a:t>
            </a:r>
            <a:r>
              <a:rPr lang="en-US" altLang="ja-JP" sz="2400" b="1" i="1" dirty="0">
                <a:latin typeface="Arial" panose="020B0604020202020204" pitchFamily="34" charset="0"/>
                <a:ea typeface="游ゴシック" panose="020B0400000000000000" pitchFamily="34" charset="-128"/>
                <a:cs typeface="Arial" panose="020B0604020202020204" pitchFamily="34" charset="0"/>
              </a:rPr>
              <a:t> </a:t>
            </a:r>
            <a:r>
              <a:rPr lang="en-US" altLang="ja-JP" sz="2400" dirty="0">
                <a:latin typeface="Arial" panose="020B0604020202020204" pitchFamily="34" charset="0"/>
                <a:ea typeface="游ゴシック" panose="020B0400000000000000" pitchFamily="34" charset="-128"/>
                <a:cs typeface="Arial" panose="020B0604020202020204" pitchFamily="34" charset="0"/>
              </a:rPr>
              <a:t>as</a:t>
            </a:r>
            <a:r>
              <a:rPr lang="en-US" altLang="ja-JP" sz="2400" b="1" i="1" dirty="0">
                <a:latin typeface="Arial" panose="020B0604020202020204" pitchFamily="34" charset="0"/>
                <a:ea typeface="游ゴシック" panose="020B0400000000000000" pitchFamily="34" charset="-128"/>
                <a:cs typeface="Arial" panose="020B0604020202020204" pitchFamily="34" charset="0"/>
              </a:rPr>
              <a:t> Flo </a:t>
            </a:r>
            <a:r>
              <a:rPr lang="en-US" altLang="ja-JP" sz="2400" dirty="0">
                <a:latin typeface="Arial" panose="020B0604020202020204" pitchFamily="34" charset="0"/>
                <a:ea typeface="游ゴシック" panose="020B0400000000000000" pitchFamily="34" charset="-128"/>
                <a:cs typeface="Arial" panose="020B0604020202020204" pitchFamily="34" charset="0"/>
              </a:rPr>
              <a:t>@DKRZ</a:t>
            </a:r>
          </a:p>
        </p:txBody>
      </p:sp>
      <p:sp>
        <p:nvSpPr>
          <p:cNvPr id="10" name="コンテンツ プレースホルダ 2">
            <a:extLst>
              <a:ext uri="{FF2B5EF4-FFF2-40B4-BE49-F238E27FC236}">
                <a16:creationId xmlns:a16="http://schemas.microsoft.com/office/drawing/2014/main" id="{EC3EA73F-B040-C142-9FB6-AFF263291126}"/>
              </a:ext>
            </a:extLst>
          </p:cNvPr>
          <p:cNvSpPr>
            <a:spLocks noGrp="1"/>
          </p:cNvSpPr>
          <p:nvPr>
            <p:ph idx="1"/>
          </p:nvPr>
        </p:nvSpPr>
        <p:spPr>
          <a:xfrm>
            <a:off x="2134814" y="54736"/>
            <a:ext cx="7400730" cy="772059"/>
          </a:xfrm>
        </p:spPr>
        <p:txBody>
          <a:bodyPr>
            <a:normAutofit/>
          </a:bodyPr>
          <a:lstStyle/>
          <a:p>
            <a:pPr marL="0" indent="0" algn="ctr">
              <a:buNone/>
            </a:pPr>
            <a:r>
              <a:rPr lang="en" altLang="ja-JP" sz="3600" b="1" dirty="0"/>
              <a:t>DYAMOND Phase  2</a:t>
            </a:r>
            <a:r>
              <a:rPr lang="en" altLang="ja-JP" sz="3600" b="1" dirty="0">
                <a:effectLst/>
              </a:rPr>
              <a:t> </a:t>
            </a:r>
            <a:endParaRPr lang="en" altLang="ja-JP" sz="3600" dirty="0">
              <a:effectLst/>
            </a:endParaRPr>
          </a:p>
        </p:txBody>
      </p:sp>
      <p:sp>
        <p:nvSpPr>
          <p:cNvPr id="11" name="屈折矢印 10">
            <a:extLst>
              <a:ext uri="{FF2B5EF4-FFF2-40B4-BE49-F238E27FC236}">
                <a16:creationId xmlns:a16="http://schemas.microsoft.com/office/drawing/2014/main" id="{F5DD21FB-4C49-DA4C-BF5C-DF77F48A81D9}"/>
              </a:ext>
            </a:extLst>
          </p:cNvPr>
          <p:cNvSpPr/>
          <p:nvPr/>
        </p:nvSpPr>
        <p:spPr>
          <a:xfrm rot="5400000">
            <a:off x="1773890" y="2526045"/>
            <a:ext cx="657339" cy="254699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DYAMOND: the DYnamics of the Atmospheric general circulation Modeled On  Non-hydrostatic Domains | Progress in Earth and Planetary Science | Full  Text">
            <a:extLst>
              <a:ext uri="{FF2B5EF4-FFF2-40B4-BE49-F238E27FC236}">
                <a16:creationId xmlns:a16="http://schemas.microsoft.com/office/drawing/2014/main" id="{A3FA0624-2537-9446-9983-49FE4BE039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733" y="220911"/>
            <a:ext cx="2470574" cy="3249963"/>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A7CE2398-A614-F94E-A8E9-0A937A904883}"/>
              </a:ext>
            </a:extLst>
          </p:cNvPr>
          <p:cNvSpPr txBox="1"/>
          <p:nvPr/>
        </p:nvSpPr>
        <p:spPr>
          <a:xfrm>
            <a:off x="6540010" y="6519446"/>
            <a:ext cx="5701122" cy="338554"/>
          </a:xfrm>
          <a:prstGeom prst="rect">
            <a:avLst/>
          </a:prstGeom>
          <a:noFill/>
        </p:spPr>
        <p:txBody>
          <a:bodyPr wrap="square">
            <a:spAutoFit/>
          </a:bodyPr>
          <a:lstStyle/>
          <a:p>
            <a:r>
              <a:rPr kumimoji="0" lang="en-US" altLang="ja-JP" sz="1600" dirty="0">
                <a:solidFill>
                  <a:schemeClr val="bg1">
                    <a:lumMod val="85000"/>
                  </a:schemeClr>
                </a:solidFill>
                <a:latin typeface="Trebuchet MS"/>
                <a:ea typeface="ＭＳ ゴシック" panose="020B0609070205080204" pitchFamily="49" charset="-128"/>
              </a:rPr>
              <a:t>Miyakawa and </a:t>
            </a:r>
            <a:r>
              <a:rPr kumimoji="0" lang="en-US" altLang="ja-JP" sz="1600" dirty="0" err="1">
                <a:solidFill>
                  <a:schemeClr val="bg1">
                    <a:lumMod val="85000"/>
                  </a:schemeClr>
                </a:solidFill>
                <a:latin typeface="Trebuchet MS"/>
                <a:ea typeface="ＭＳ ゴシック" panose="020B0609070205080204" pitchFamily="49" charset="-128"/>
              </a:rPr>
              <a:t>Klocke</a:t>
            </a:r>
            <a:r>
              <a:rPr kumimoji="0" lang="en-US" altLang="ja-JP" sz="1600" dirty="0">
                <a:solidFill>
                  <a:schemeClr val="bg1">
                    <a:lumMod val="85000"/>
                  </a:schemeClr>
                </a:solidFill>
                <a:latin typeface="Trebuchet MS"/>
                <a:ea typeface="ＭＳ ゴシック" panose="020B0609070205080204" pitchFamily="49" charset="-128"/>
              </a:rPr>
              <a:t> et al. in preparation, visualized by Flo </a:t>
            </a:r>
            <a:endParaRPr lang="ja-JP" altLang="en-US" sz="1600">
              <a:solidFill>
                <a:schemeClr val="bg1">
                  <a:lumMod val="85000"/>
                </a:schemeClr>
              </a:solidFill>
            </a:endParaRPr>
          </a:p>
        </p:txBody>
      </p:sp>
      <p:sp>
        <p:nvSpPr>
          <p:cNvPr id="18" name="テキスト ボックス 17">
            <a:extLst>
              <a:ext uri="{FF2B5EF4-FFF2-40B4-BE49-F238E27FC236}">
                <a16:creationId xmlns:a16="http://schemas.microsoft.com/office/drawing/2014/main" id="{3D044145-9A77-D846-8270-4379A9419C13}"/>
              </a:ext>
            </a:extLst>
          </p:cNvPr>
          <p:cNvSpPr txBox="1"/>
          <p:nvPr/>
        </p:nvSpPr>
        <p:spPr>
          <a:xfrm>
            <a:off x="949143" y="4184315"/>
            <a:ext cx="10293713" cy="2677656"/>
          </a:xfrm>
          <a:prstGeom prst="rect">
            <a:avLst/>
          </a:prstGeom>
          <a:solidFill>
            <a:srgbClr val="FFFF00">
              <a:alpha val="76391"/>
            </a:srgbClr>
          </a:solidFill>
        </p:spPr>
        <p:txBody>
          <a:bodyPr wrap="square">
            <a:spAutoFit/>
          </a:bodyPr>
          <a:lstStyle/>
          <a:p>
            <a:r>
              <a:rPr lang="en" altLang="ja-JP" sz="2800" dirty="0">
                <a:solidFill>
                  <a:srgbClr val="002060"/>
                </a:solidFill>
              </a:rPr>
              <a:t>Julia </a:t>
            </a:r>
            <a:r>
              <a:rPr lang="en" altLang="ja-JP" sz="2800" dirty="0" err="1">
                <a:solidFill>
                  <a:srgbClr val="002060"/>
                </a:solidFill>
              </a:rPr>
              <a:t>Duras</a:t>
            </a:r>
            <a:r>
              <a:rPr lang="en" altLang="ja-JP" sz="2800" dirty="0">
                <a:solidFill>
                  <a:srgbClr val="002060"/>
                </a:solidFill>
              </a:rPr>
              <a:t>, </a:t>
            </a:r>
            <a:r>
              <a:rPr lang="en" altLang="ja-JP" sz="2800" dirty="0" err="1">
                <a:solidFill>
                  <a:srgbClr val="002060"/>
                </a:solidFill>
              </a:rPr>
              <a:t>Ludovic</a:t>
            </a:r>
            <a:r>
              <a:rPr lang="en" altLang="ja-JP" sz="2800" dirty="0">
                <a:solidFill>
                  <a:srgbClr val="002060"/>
                </a:solidFill>
              </a:rPr>
              <a:t> Auger, Ron McTaggart-Cowan, William Putman, Peter </a:t>
            </a:r>
            <a:r>
              <a:rPr lang="en" altLang="ja-JP" sz="2800" dirty="0" err="1">
                <a:solidFill>
                  <a:srgbClr val="002060"/>
                </a:solidFill>
              </a:rPr>
              <a:t>Dueben</a:t>
            </a:r>
            <a:r>
              <a:rPr lang="en" altLang="ja-JP" sz="2800" dirty="0">
                <a:solidFill>
                  <a:srgbClr val="002060"/>
                </a:solidFill>
              </a:rPr>
              <a:t>, Thomas </a:t>
            </a:r>
            <a:r>
              <a:rPr lang="en" altLang="ja-JP" sz="2800" dirty="0" err="1">
                <a:solidFill>
                  <a:srgbClr val="002060"/>
                </a:solidFill>
              </a:rPr>
              <a:t>Rackow</a:t>
            </a:r>
            <a:r>
              <a:rPr lang="en" altLang="ja-JP" sz="2800" dirty="0">
                <a:solidFill>
                  <a:srgbClr val="002060"/>
                </a:solidFill>
              </a:rPr>
              <a:t>, </a:t>
            </a:r>
            <a:r>
              <a:rPr lang="en" altLang="ja-JP" sz="2800" dirty="0" err="1">
                <a:solidFill>
                  <a:srgbClr val="002060"/>
                </a:solidFill>
              </a:rPr>
              <a:t>Falko</a:t>
            </a:r>
            <a:r>
              <a:rPr lang="en" altLang="ja-JP" sz="2800" dirty="0">
                <a:solidFill>
                  <a:srgbClr val="002060"/>
                </a:solidFill>
              </a:rPr>
              <a:t> </a:t>
            </a:r>
            <a:r>
              <a:rPr lang="en" altLang="ja-JP" sz="2800" dirty="0" err="1">
                <a:solidFill>
                  <a:srgbClr val="002060"/>
                </a:solidFill>
              </a:rPr>
              <a:t>Judt</a:t>
            </a:r>
            <a:r>
              <a:rPr lang="en" altLang="ja-JP" sz="2800" dirty="0">
                <a:solidFill>
                  <a:srgbClr val="002060"/>
                </a:solidFill>
              </a:rPr>
              <a:t>, </a:t>
            </a:r>
            <a:r>
              <a:rPr lang="en" altLang="ja-JP" sz="2800" dirty="0" err="1">
                <a:solidFill>
                  <a:srgbClr val="002060"/>
                </a:solidFill>
              </a:rPr>
              <a:t>Crolyn</a:t>
            </a:r>
            <a:r>
              <a:rPr lang="en" altLang="ja-JP" sz="2800" dirty="0">
                <a:solidFill>
                  <a:srgbClr val="002060"/>
                </a:solidFill>
              </a:rPr>
              <a:t> Reynolds, Tamaki Suematsu, Luca Harris, Marat </a:t>
            </a:r>
            <a:r>
              <a:rPr lang="en" altLang="ja-JP" sz="2800" dirty="0" err="1">
                <a:solidFill>
                  <a:srgbClr val="002060"/>
                </a:solidFill>
              </a:rPr>
              <a:t>Khairoutdinov</a:t>
            </a:r>
            <a:r>
              <a:rPr lang="en" altLang="ja-JP" sz="2800" dirty="0">
                <a:solidFill>
                  <a:srgbClr val="002060"/>
                </a:solidFill>
              </a:rPr>
              <a:t>, Peter Caldwell, Pier Luigi </a:t>
            </a:r>
            <a:r>
              <a:rPr lang="en" altLang="ja-JP" sz="2800" dirty="0" err="1">
                <a:solidFill>
                  <a:srgbClr val="002060"/>
                </a:solidFill>
              </a:rPr>
              <a:t>Vidale</a:t>
            </a:r>
            <a:r>
              <a:rPr lang="en" altLang="ja-JP" sz="2800" dirty="0">
                <a:solidFill>
                  <a:srgbClr val="002060"/>
                </a:solidFill>
              </a:rPr>
              <a:t>, Nils </a:t>
            </a:r>
            <a:r>
              <a:rPr lang="en" altLang="ja-JP" sz="2800" dirty="0" err="1">
                <a:solidFill>
                  <a:srgbClr val="002060"/>
                </a:solidFill>
              </a:rPr>
              <a:t>Wedi</a:t>
            </a:r>
            <a:r>
              <a:rPr lang="en" altLang="ja-JP" sz="2800" dirty="0">
                <a:solidFill>
                  <a:srgbClr val="002060"/>
                </a:solidFill>
              </a:rPr>
              <a:t>, Claudia Stephan, Rene </a:t>
            </a:r>
            <a:r>
              <a:rPr lang="en" altLang="ja-JP" sz="2800" dirty="0" err="1">
                <a:solidFill>
                  <a:srgbClr val="002060"/>
                </a:solidFill>
              </a:rPr>
              <a:t>Redler</a:t>
            </a:r>
            <a:r>
              <a:rPr lang="en" altLang="ja-JP" sz="2800" dirty="0">
                <a:solidFill>
                  <a:srgbClr val="002060"/>
                </a:solidFill>
              </a:rPr>
              <a:t>, Christopher Ryutaro Terai, Benoit </a:t>
            </a:r>
            <a:r>
              <a:rPr lang="en" altLang="ja-JP" sz="2800" dirty="0" err="1">
                <a:solidFill>
                  <a:srgbClr val="002060"/>
                </a:solidFill>
              </a:rPr>
              <a:t>Vanniere</a:t>
            </a:r>
            <a:r>
              <a:rPr lang="en" altLang="ja-JP" sz="2800" dirty="0">
                <a:solidFill>
                  <a:srgbClr val="002060"/>
                </a:solidFill>
              </a:rPr>
              <a:t>, Jian Li, Yi Zhang, Masaki Satoh, Bjorn Stevens, and hundreds more behind the scenes…</a:t>
            </a:r>
            <a:endParaRPr lang="ja-JP" altLang="en-US" sz="2800">
              <a:solidFill>
                <a:srgbClr val="002060"/>
              </a:solidFill>
            </a:endParaRPr>
          </a:p>
        </p:txBody>
      </p:sp>
    </p:spTree>
    <p:extLst>
      <p:ext uri="{BB962C8B-B14F-4D97-AF65-F5344CB8AC3E}">
        <p14:creationId xmlns:p14="http://schemas.microsoft.com/office/powerpoint/2010/main" val="1572243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1AAEE8-70A9-0245-9558-64C52A16A40E}"/>
              </a:ext>
            </a:extLst>
          </p:cNvPr>
          <p:cNvSpPr>
            <a:spLocks noGrp="1"/>
          </p:cNvSpPr>
          <p:nvPr>
            <p:ph type="title"/>
          </p:nvPr>
        </p:nvSpPr>
        <p:spPr>
          <a:xfrm>
            <a:off x="448733" y="216429"/>
            <a:ext cx="11421534" cy="464608"/>
          </a:xfrm>
        </p:spPr>
        <p:txBody>
          <a:bodyPr>
            <a:normAutofit fontScale="90000"/>
          </a:bodyPr>
          <a:lstStyle/>
          <a:p>
            <a:r>
              <a:rPr lang="en-US" altLang="ja-JP" dirty="0"/>
              <a:t>Experiment p</a:t>
            </a:r>
            <a:r>
              <a:rPr kumimoji="1" lang="en-US" altLang="ja-JP" dirty="0"/>
              <a:t>rotocols of phase 2 (DYAMOND-Winter)</a:t>
            </a:r>
            <a:endParaRPr kumimoji="1" lang="ja-JP" altLang="en-US"/>
          </a:p>
        </p:txBody>
      </p:sp>
      <p:sp>
        <p:nvSpPr>
          <p:cNvPr id="3" name="コンテンツ プレースホルダー 2">
            <a:extLst>
              <a:ext uri="{FF2B5EF4-FFF2-40B4-BE49-F238E27FC236}">
                <a16:creationId xmlns:a16="http://schemas.microsoft.com/office/drawing/2014/main" id="{27FA6184-8D39-1F41-B8FE-8510F61D93C1}"/>
              </a:ext>
            </a:extLst>
          </p:cNvPr>
          <p:cNvSpPr>
            <a:spLocks noGrp="1"/>
          </p:cNvSpPr>
          <p:nvPr>
            <p:ph idx="1"/>
          </p:nvPr>
        </p:nvSpPr>
        <p:spPr>
          <a:xfrm>
            <a:off x="770466" y="1322652"/>
            <a:ext cx="11099801" cy="4822296"/>
          </a:xfrm>
        </p:spPr>
        <p:txBody>
          <a:bodyPr>
            <a:normAutofit/>
          </a:bodyPr>
          <a:lstStyle/>
          <a:p>
            <a:pPr marL="0" indent="0">
              <a:buNone/>
            </a:pPr>
            <a:r>
              <a:rPr lang="en-US" altLang="ja-JP" sz="3600" dirty="0"/>
              <a:t>Setup: Sub-5 km mesh global models</a:t>
            </a:r>
          </a:p>
          <a:p>
            <a:pPr marL="0" indent="0">
              <a:buNone/>
            </a:pPr>
            <a:endParaRPr lang="en-US" altLang="ja-JP" sz="3600" dirty="0"/>
          </a:p>
          <a:p>
            <a:pPr marL="0" indent="0">
              <a:buNone/>
            </a:pPr>
            <a:r>
              <a:rPr lang="en-US" altLang="ja-JP" sz="3600" dirty="0"/>
              <a:t>Period: 40 days starting from Jan 20th, 2020  (EUREC4A)</a:t>
            </a:r>
          </a:p>
          <a:p>
            <a:pPr marL="0" indent="0">
              <a:buNone/>
            </a:pPr>
            <a:endParaRPr kumimoji="1" lang="en-US" altLang="ja-JP" sz="3600" dirty="0"/>
          </a:p>
          <a:p>
            <a:pPr marL="0" indent="0">
              <a:buNone/>
            </a:pPr>
            <a:r>
              <a:rPr lang="en-US" altLang="ja-JP" sz="3600" dirty="0"/>
              <a:t>Initial state: ECMWF operational forecast</a:t>
            </a:r>
          </a:p>
          <a:p>
            <a:pPr marL="0" indent="0">
              <a:buNone/>
            </a:pPr>
            <a:endParaRPr kumimoji="1" lang="en-US" altLang="ja-JP" sz="4000" dirty="0"/>
          </a:p>
          <a:p>
            <a:pPr marL="0" indent="0">
              <a:buNone/>
            </a:pPr>
            <a:r>
              <a:rPr lang="en-US" altLang="ja-JP" sz="4000" dirty="0"/>
              <a:t>  Spirit: “Don’t try to be precise, do what you can”</a:t>
            </a:r>
          </a:p>
          <a:p>
            <a:pPr marL="0" indent="0">
              <a:buNone/>
            </a:pPr>
            <a:endParaRPr kumimoji="1" lang="en-US" altLang="ja-JP" sz="4000" dirty="0"/>
          </a:p>
          <a:p>
            <a:pPr marL="0" indent="0">
              <a:buNone/>
            </a:pPr>
            <a:endParaRPr kumimoji="1" lang="ja-JP" altLang="en-US" sz="4000"/>
          </a:p>
        </p:txBody>
      </p:sp>
    </p:spTree>
    <p:extLst>
      <p:ext uri="{BB962C8B-B14F-4D97-AF65-F5344CB8AC3E}">
        <p14:creationId xmlns:p14="http://schemas.microsoft.com/office/powerpoint/2010/main" val="194862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4DC7C7-BA91-0648-AB0A-819653D6935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BBD52D0-9E54-7E40-844C-6ECF65466546}"/>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0446676A-D920-464A-8ECC-F901ACEEBC93}"/>
              </a:ext>
            </a:extLst>
          </p:cNvPr>
          <p:cNvPicPr>
            <a:picLocks noChangeAspect="1"/>
          </p:cNvPicPr>
          <p:nvPr/>
        </p:nvPicPr>
        <p:blipFill>
          <a:blip r:embed="rId2"/>
          <a:stretch>
            <a:fillRect/>
          </a:stretch>
        </p:blipFill>
        <p:spPr>
          <a:xfrm>
            <a:off x="0" y="26474"/>
            <a:ext cx="12192000" cy="6805051"/>
          </a:xfrm>
          <a:prstGeom prst="rect">
            <a:avLst/>
          </a:prstGeom>
        </p:spPr>
      </p:pic>
      <p:sp>
        <p:nvSpPr>
          <p:cNvPr id="5" name="テキスト ボックス 4">
            <a:extLst>
              <a:ext uri="{FF2B5EF4-FFF2-40B4-BE49-F238E27FC236}">
                <a16:creationId xmlns:a16="http://schemas.microsoft.com/office/drawing/2014/main" id="{3B0766E4-7938-714D-85B6-25503D0D4FCD}"/>
              </a:ext>
            </a:extLst>
          </p:cNvPr>
          <p:cNvSpPr txBox="1"/>
          <p:nvPr/>
        </p:nvSpPr>
        <p:spPr>
          <a:xfrm>
            <a:off x="9076266" y="2201334"/>
            <a:ext cx="829733" cy="353943"/>
          </a:xfrm>
          <a:prstGeom prst="rect">
            <a:avLst/>
          </a:prstGeom>
          <a:solidFill>
            <a:schemeClr val="lt1"/>
          </a:solidFill>
        </p:spPr>
        <p:txBody>
          <a:bodyPr wrap="square" rtlCol="0">
            <a:spAutoFit/>
          </a:bodyPr>
          <a:lstStyle/>
          <a:p>
            <a:r>
              <a:rPr kumimoji="1" lang="en-US" altLang="ja-JP" sz="1700" dirty="0">
                <a:solidFill>
                  <a:srgbClr val="AAD7E5"/>
                </a:solidFill>
              </a:rPr>
              <a:t>winter</a:t>
            </a:r>
            <a:endParaRPr kumimoji="1" lang="ja-JP" altLang="en-US" sz="1700">
              <a:solidFill>
                <a:srgbClr val="AAD7E5"/>
              </a:solidFill>
            </a:endParaRPr>
          </a:p>
        </p:txBody>
      </p:sp>
      <p:sp>
        <p:nvSpPr>
          <p:cNvPr id="7" name="テキスト ボックス 6">
            <a:extLst>
              <a:ext uri="{FF2B5EF4-FFF2-40B4-BE49-F238E27FC236}">
                <a16:creationId xmlns:a16="http://schemas.microsoft.com/office/drawing/2014/main" id="{6C6263B6-9406-4749-9865-2378A757A239}"/>
              </a:ext>
            </a:extLst>
          </p:cNvPr>
          <p:cNvSpPr txBox="1"/>
          <p:nvPr/>
        </p:nvSpPr>
        <p:spPr>
          <a:xfrm>
            <a:off x="8013688" y="6398571"/>
            <a:ext cx="4178312" cy="338554"/>
          </a:xfrm>
          <a:prstGeom prst="rect">
            <a:avLst/>
          </a:prstGeom>
          <a:solidFill>
            <a:schemeClr val="lt1"/>
          </a:solidFill>
        </p:spPr>
        <p:txBody>
          <a:bodyPr wrap="square">
            <a:spAutoFit/>
          </a:bodyPr>
          <a:lstStyle/>
          <a:p>
            <a:r>
              <a:rPr kumimoji="0" lang="en-US" altLang="ja-JP" sz="1600" dirty="0">
                <a:solidFill>
                  <a:schemeClr val="bg1">
                    <a:lumMod val="65000"/>
                  </a:schemeClr>
                </a:solidFill>
                <a:latin typeface="Trebuchet MS"/>
                <a:ea typeface="ＭＳ ゴシック" panose="020B0609070205080204" pitchFamily="49" charset="-128"/>
              </a:rPr>
              <a:t>Miyakawa and </a:t>
            </a:r>
            <a:r>
              <a:rPr kumimoji="0" lang="en-US" altLang="ja-JP" sz="1600" dirty="0" err="1">
                <a:solidFill>
                  <a:schemeClr val="bg1">
                    <a:lumMod val="65000"/>
                  </a:schemeClr>
                </a:solidFill>
                <a:latin typeface="Trebuchet MS"/>
                <a:ea typeface="ＭＳ ゴシック" panose="020B0609070205080204" pitchFamily="49" charset="-128"/>
              </a:rPr>
              <a:t>Klocke</a:t>
            </a:r>
            <a:r>
              <a:rPr kumimoji="0" lang="en-US" altLang="ja-JP" sz="1600" dirty="0">
                <a:solidFill>
                  <a:schemeClr val="bg1">
                    <a:lumMod val="65000"/>
                  </a:schemeClr>
                </a:solidFill>
                <a:latin typeface="Trebuchet MS"/>
                <a:ea typeface="ＭＳ ゴシック" panose="020B0609070205080204" pitchFamily="49" charset="-128"/>
              </a:rPr>
              <a:t> et al. in preparation</a:t>
            </a:r>
            <a:endParaRPr lang="ja-JP" altLang="en-US" sz="1600">
              <a:solidFill>
                <a:schemeClr val="bg1">
                  <a:lumMod val="65000"/>
                </a:schemeClr>
              </a:solidFill>
            </a:endParaRPr>
          </a:p>
        </p:txBody>
      </p:sp>
    </p:spTree>
    <p:extLst>
      <p:ext uri="{BB962C8B-B14F-4D97-AF65-F5344CB8AC3E}">
        <p14:creationId xmlns:p14="http://schemas.microsoft.com/office/powerpoint/2010/main" val="539330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F109F895-3DE4-8341-82D8-6BCA0F2050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773" t="43933" r="69738" b="37338"/>
          <a:stretch/>
        </p:blipFill>
        <p:spPr>
          <a:xfrm rot="5400000">
            <a:off x="9210431" y="3907912"/>
            <a:ext cx="2272203" cy="3149066"/>
          </a:xfrm>
        </p:spPr>
      </p:pic>
      <p:pic>
        <p:nvPicPr>
          <p:cNvPr id="6" name="コンテンツ プレースホルダー 4">
            <a:extLst>
              <a:ext uri="{FF2B5EF4-FFF2-40B4-BE49-F238E27FC236}">
                <a16:creationId xmlns:a16="http://schemas.microsoft.com/office/drawing/2014/main" id="{2B8B7799-6EEA-D043-9352-1262070CE727}"/>
              </a:ext>
            </a:extLst>
          </p:cNvPr>
          <p:cNvPicPr>
            <a:picLocks noChangeAspect="1"/>
          </p:cNvPicPr>
          <p:nvPr/>
        </p:nvPicPr>
        <p:blipFill rotWithShape="1">
          <a:blip r:embed="rId2">
            <a:extLst>
              <a:ext uri="{28A0092B-C50C-407E-A947-70E740481C1C}">
                <a14:useLocalDpi xmlns:a14="http://schemas.microsoft.com/office/drawing/2010/main" val="0"/>
              </a:ext>
            </a:extLst>
          </a:blip>
          <a:srcRect l="31062" t="13961" r="9197" b="18377"/>
          <a:stretch/>
        </p:blipFill>
        <p:spPr>
          <a:xfrm rot="5400000">
            <a:off x="1718734" y="-685798"/>
            <a:ext cx="5926666" cy="8686801"/>
          </a:xfrm>
          <a:prstGeom prst="rect">
            <a:avLst/>
          </a:prstGeom>
        </p:spPr>
      </p:pic>
      <p:pic>
        <p:nvPicPr>
          <p:cNvPr id="7" name="コンテンツ プレースホルダー 4">
            <a:extLst>
              <a:ext uri="{FF2B5EF4-FFF2-40B4-BE49-F238E27FC236}">
                <a16:creationId xmlns:a16="http://schemas.microsoft.com/office/drawing/2014/main" id="{52274DAD-682C-134B-966F-2D2EDF2137A8}"/>
              </a:ext>
            </a:extLst>
          </p:cNvPr>
          <p:cNvPicPr>
            <a:picLocks noChangeAspect="1"/>
          </p:cNvPicPr>
          <p:nvPr/>
        </p:nvPicPr>
        <p:blipFill rotWithShape="1">
          <a:blip r:embed="rId2">
            <a:extLst>
              <a:ext uri="{28A0092B-C50C-407E-A947-70E740481C1C}">
                <a14:useLocalDpi xmlns:a14="http://schemas.microsoft.com/office/drawing/2010/main" val="0"/>
              </a:ext>
            </a:extLst>
          </a:blip>
          <a:srcRect l="11548" t="64477" r="70195" b="16794"/>
          <a:stretch/>
        </p:blipFill>
        <p:spPr>
          <a:xfrm rot="5400000">
            <a:off x="9084363" y="1771676"/>
            <a:ext cx="2371949" cy="3149066"/>
          </a:xfrm>
          <a:prstGeom prst="rect">
            <a:avLst/>
          </a:prstGeom>
        </p:spPr>
      </p:pic>
      <p:pic>
        <p:nvPicPr>
          <p:cNvPr id="8" name="コンテンツ プレースホルダー 4">
            <a:extLst>
              <a:ext uri="{FF2B5EF4-FFF2-40B4-BE49-F238E27FC236}">
                <a16:creationId xmlns:a16="http://schemas.microsoft.com/office/drawing/2014/main" id="{2446906C-D68C-0047-A7B7-F574A1FB2FF3}"/>
              </a:ext>
            </a:extLst>
          </p:cNvPr>
          <p:cNvPicPr>
            <a:picLocks noChangeAspect="1"/>
          </p:cNvPicPr>
          <p:nvPr/>
        </p:nvPicPr>
        <p:blipFill rotWithShape="1">
          <a:blip r:embed="rId2">
            <a:extLst>
              <a:ext uri="{28A0092B-C50C-407E-A947-70E740481C1C}">
                <a14:useLocalDpi xmlns:a14="http://schemas.microsoft.com/office/drawing/2010/main" val="0"/>
              </a:ext>
            </a:extLst>
          </a:blip>
          <a:srcRect l="16016" t="24467" r="70027" b="56804"/>
          <a:stretch/>
        </p:blipFill>
        <p:spPr>
          <a:xfrm rot="5400000">
            <a:off x="9305647" y="-72905"/>
            <a:ext cx="1855699" cy="3222749"/>
          </a:xfrm>
          <a:prstGeom prst="rect">
            <a:avLst/>
          </a:prstGeom>
        </p:spPr>
      </p:pic>
      <p:sp>
        <p:nvSpPr>
          <p:cNvPr id="10" name="テキスト ボックス 9">
            <a:extLst>
              <a:ext uri="{FF2B5EF4-FFF2-40B4-BE49-F238E27FC236}">
                <a16:creationId xmlns:a16="http://schemas.microsoft.com/office/drawing/2014/main" id="{24A05B62-C78A-3A4C-BD49-DE625FB21685}"/>
              </a:ext>
            </a:extLst>
          </p:cNvPr>
          <p:cNvSpPr txBox="1"/>
          <p:nvPr/>
        </p:nvSpPr>
        <p:spPr>
          <a:xfrm>
            <a:off x="423329" y="239454"/>
            <a:ext cx="11117030"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2800" dirty="0">
                <a:latin typeface="Arial" panose="020B0604020202020204" pitchFamily="34" charset="0"/>
                <a:ea typeface="游ゴシック" panose="020B0400000000000000" pitchFamily="34" charset="-128"/>
                <a:cs typeface="Arial" panose="020B0604020202020204" pitchFamily="34" charset="0"/>
              </a:rPr>
              <a:t>Diurnal cycles over ocean (solid) and over land (dashed),   20N-20S</a:t>
            </a:r>
          </a:p>
        </p:txBody>
      </p:sp>
      <p:sp>
        <p:nvSpPr>
          <p:cNvPr id="12" name="テキスト ボックス 11">
            <a:extLst>
              <a:ext uri="{FF2B5EF4-FFF2-40B4-BE49-F238E27FC236}">
                <a16:creationId xmlns:a16="http://schemas.microsoft.com/office/drawing/2014/main" id="{8CCA295A-C75D-A04A-ACED-3F5E41147841}"/>
              </a:ext>
            </a:extLst>
          </p:cNvPr>
          <p:cNvSpPr txBox="1"/>
          <p:nvPr/>
        </p:nvSpPr>
        <p:spPr>
          <a:xfrm>
            <a:off x="347129" y="794134"/>
            <a:ext cx="863604" cy="369332"/>
          </a:xfrm>
          <a:prstGeom prst="rect">
            <a:avLst/>
          </a:prstGeom>
          <a:noFill/>
        </p:spPr>
        <p:txBody>
          <a:bodyPr wrap="square">
            <a:spAutoFit/>
          </a:bodyPr>
          <a:lstStyle/>
          <a:p>
            <a:r>
              <a:rPr lang="en-US" altLang="ja-JP" sz="1800" dirty="0">
                <a:latin typeface="Arial" panose="020B0604020202020204" pitchFamily="34" charset="0"/>
                <a:ea typeface="游ゴシック" panose="020B0400000000000000" pitchFamily="34" charset="-128"/>
                <a:cs typeface="Arial" panose="020B0604020202020204" pitchFamily="34" charset="0"/>
              </a:rPr>
              <a:t>mm/h</a:t>
            </a:r>
            <a:endParaRPr lang="ja-JP" altLang="en-US"/>
          </a:p>
        </p:txBody>
      </p:sp>
      <p:sp>
        <p:nvSpPr>
          <p:cNvPr id="13" name="テキスト ボックス 12">
            <a:extLst>
              <a:ext uri="{FF2B5EF4-FFF2-40B4-BE49-F238E27FC236}">
                <a16:creationId xmlns:a16="http://schemas.microsoft.com/office/drawing/2014/main" id="{9CD34066-1BE2-BF4D-B388-1440CEEEA6C9}"/>
              </a:ext>
            </a:extLst>
          </p:cNvPr>
          <p:cNvSpPr txBox="1"/>
          <p:nvPr/>
        </p:nvSpPr>
        <p:spPr>
          <a:xfrm>
            <a:off x="8453961" y="6166426"/>
            <a:ext cx="863604" cy="369332"/>
          </a:xfrm>
          <a:prstGeom prst="rect">
            <a:avLst/>
          </a:prstGeom>
          <a:noFill/>
        </p:spPr>
        <p:txBody>
          <a:bodyPr wrap="square">
            <a:spAutoFit/>
          </a:bodyPr>
          <a:lstStyle/>
          <a:p>
            <a:r>
              <a:rPr lang="en-US" altLang="ja-JP" sz="1800" dirty="0" err="1">
                <a:latin typeface="Arial" panose="020B0604020202020204" pitchFamily="34" charset="0"/>
                <a:ea typeface="游ゴシック" panose="020B0400000000000000" pitchFamily="34" charset="-128"/>
                <a:cs typeface="Arial" panose="020B0604020202020204" pitchFamily="34" charset="0"/>
              </a:rPr>
              <a:t>hrs</a:t>
            </a:r>
            <a:endParaRPr lang="ja-JP" altLang="en-US"/>
          </a:p>
        </p:txBody>
      </p:sp>
      <p:sp>
        <p:nvSpPr>
          <p:cNvPr id="15" name="テキスト ボックス 14">
            <a:extLst>
              <a:ext uri="{FF2B5EF4-FFF2-40B4-BE49-F238E27FC236}">
                <a16:creationId xmlns:a16="http://schemas.microsoft.com/office/drawing/2014/main" id="{08FD0610-7259-BA4B-97F8-DFE71FE66A27}"/>
              </a:ext>
            </a:extLst>
          </p:cNvPr>
          <p:cNvSpPr txBox="1"/>
          <p:nvPr/>
        </p:nvSpPr>
        <p:spPr>
          <a:xfrm rot="16200000">
            <a:off x="-584845" y="3230111"/>
            <a:ext cx="1982486"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Precipitation</a:t>
            </a:r>
            <a:endParaRPr lang="ja-JP" altLang="en-US" sz="2400"/>
          </a:p>
        </p:txBody>
      </p:sp>
      <p:sp>
        <p:nvSpPr>
          <p:cNvPr id="16" name="テキスト ボックス 15">
            <a:extLst>
              <a:ext uri="{FF2B5EF4-FFF2-40B4-BE49-F238E27FC236}">
                <a16:creationId xmlns:a16="http://schemas.microsoft.com/office/drawing/2014/main" id="{EB5C06C4-CC29-B149-9103-CA96853C572C}"/>
              </a:ext>
            </a:extLst>
          </p:cNvPr>
          <p:cNvSpPr txBox="1"/>
          <p:nvPr/>
        </p:nvSpPr>
        <p:spPr>
          <a:xfrm>
            <a:off x="4248979" y="6370936"/>
            <a:ext cx="1982486" cy="461665"/>
          </a:xfrm>
          <a:prstGeom prst="rect">
            <a:avLst/>
          </a:prstGeom>
          <a:noFill/>
        </p:spPr>
        <p:txBody>
          <a:bodyPr wrap="square">
            <a:spAutoFit/>
          </a:bodyPr>
          <a:lstStyle/>
          <a:p>
            <a:r>
              <a:rPr lang="en-US" altLang="ja-JP" sz="2400" dirty="0">
                <a:latin typeface="Arial" panose="020B0604020202020204" pitchFamily="34" charset="0"/>
                <a:ea typeface="游ゴシック" panose="020B0400000000000000" pitchFamily="34" charset="-128"/>
                <a:cs typeface="Arial" panose="020B0604020202020204" pitchFamily="34" charset="0"/>
              </a:rPr>
              <a:t>Local time</a:t>
            </a:r>
            <a:endParaRPr lang="ja-JP" altLang="en-US" sz="2400"/>
          </a:p>
        </p:txBody>
      </p:sp>
    </p:spTree>
    <p:extLst>
      <p:ext uri="{BB962C8B-B14F-4D97-AF65-F5344CB8AC3E}">
        <p14:creationId xmlns:p14="http://schemas.microsoft.com/office/powerpoint/2010/main" val="331059030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l Calibri">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36867</TotalTime>
  <Words>2090</Words>
  <Application>Microsoft Macintosh PowerPoint</Application>
  <PresentationFormat>ワイド画面</PresentationFormat>
  <Paragraphs>405</Paragraphs>
  <Slides>49</Slides>
  <Notes>9</Notes>
  <HiddenSlides>0</HiddenSlides>
  <MMClips>0</MMClips>
  <ScaleCrop>false</ScaleCrop>
  <HeadingPairs>
    <vt:vector size="6" baseType="variant">
      <vt:variant>
        <vt:lpstr>使用されているフォント</vt:lpstr>
      </vt:variant>
      <vt:variant>
        <vt:i4>17</vt:i4>
      </vt:variant>
      <vt:variant>
        <vt:lpstr>テーマ</vt:lpstr>
      </vt:variant>
      <vt:variant>
        <vt:i4>2</vt:i4>
      </vt:variant>
      <vt:variant>
        <vt:lpstr>スライド タイトル</vt:lpstr>
      </vt:variant>
      <vt:variant>
        <vt:i4>49</vt:i4>
      </vt:variant>
    </vt:vector>
  </HeadingPairs>
  <TitlesOfParts>
    <vt:vector size="68" baseType="lpstr">
      <vt:lpstr>new century schoolbook</vt:lpstr>
      <vt:lpstr>游ゴシック</vt:lpstr>
      <vt:lpstr>Arial</vt:lpstr>
      <vt:lpstr>Bookman Old Style</vt:lpstr>
      <vt:lpstr>Calibri</vt:lpstr>
      <vt:lpstr>Cambria Math</vt:lpstr>
      <vt:lpstr>Constantia</vt:lpstr>
      <vt:lpstr>Futura</vt:lpstr>
      <vt:lpstr>Gill Sans</vt:lpstr>
      <vt:lpstr>Helvetica</vt:lpstr>
      <vt:lpstr>Hoefler Text</vt:lpstr>
      <vt:lpstr>Lato</vt:lpstr>
      <vt:lpstr>Segoe UI</vt:lpstr>
      <vt:lpstr>Times New Roman</vt:lpstr>
      <vt:lpstr>Trebuchet MS</vt:lpstr>
      <vt:lpstr>Wingdings</vt:lpstr>
      <vt:lpstr>Wingdings 2</vt:lpstr>
      <vt:lpstr>Office テーマ</vt:lpstr>
      <vt:lpstr>リゾート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Experiment protocols of phase 2 (DYAMOND-Winter)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DYAMOND summary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Major work items</vt:lpstr>
      <vt:lpstr>PowerPoint プレゼンテーション</vt:lpstr>
      <vt:lpstr>Simulated tracks of Faxai-like vortex in 1600-member ensemble simulations</vt:lpstr>
      <vt:lpstr>Ratio of the ensemble members reproducing Faxai-like vortex to respective 100 members for each lead time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Suppressing ocean drift for a seasonal prediction</vt:lpstr>
      <vt:lpstr>Major work items </vt:lpstr>
      <vt:lpstr>PowerPoint プレゼンテーション</vt:lpstr>
      <vt:lpstr>You’ve got mail?</vt:lpstr>
      <vt:lpstr>PowerPoint プレゼンテーション</vt:lpstr>
      <vt:lpstr>PowerPoint プレゼンテーション</vt:lpstr>
      <vt:lpstr>Hop on the wagon!!</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large ensemble simulations with a cloud-resolving atmosphere and eddy-resolving ocean model</dc:title>
  <dc:creator>Masunaga Ryusuke</dc:creator>
  <cp:lastModifiedBy>宮川　知己</cp:lastModifiedBy>
  <cp:revision>317</cp:revision>
  <dcterms:created xsi:type="dcterms:W3CDTF">2021-05-16T00:05:45Z</dcterms:created>
  <dcterms:modified xsi:type="dcterms:W3CDTF">2022-07-29T14:59:33Z</dcterms:modified>
</cp:coreProperties>
</file>