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86" r:id="rId9"/>
    <p:sldId id="287" r:id="rId10"/>
    <p:sldId id="288" r:id="rId11"/>
    <p:sldId id="289" r:id="rId12"/>
    <p:sldId id="277" r:id="rId13"/>
    <p:sldId id="282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5"/>
    <p:restoredTop sz="94685"/>
  </p:normalViewPr>
  <p:slideViewPr>
    <p:cSldViewPr snapToGrid="0">
      <p:cViewPr varScale="1">
        <p:scale>
          <a:sx n="81" d="100"/>
          <a:sy n="81" d="100"/>
        </p:scale>
        <p:origin x="1024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29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CE835-3901-2B44-BEED-E42A8C9C262C}" type="datetimeFigureOut">
              <a:rPr lang="en-US" smtClean="0"/>
              <a:t>4/27/24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74578-B4AA-2A47-BDED-717B3BFCB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9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74578-B4AA-2A47-BDED-717B3BFCB7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5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BFE8-C0E5-EE04-AB5A-C0C6AE59E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39302-C7CC-54E5-217B-83F2F2078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896DA-AB68-3506-E60C-97528124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9A70-0DFA-0047-A8D8-1D4A16E4AD10}" type="datetimeFigureOut">
              <a:rPr lang="en-US" smtClean="0"/>
              <a:t>4/27/24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E00DA-1824-D5E9-B1E2-83161ADA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4993-D4E6-F345-AC98-EFB2D3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9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AD6D-D32D-A70C-FEF9-9EF12EBDC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2DAAD-4C7D-EA76-89FB-798BEACFF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B252B-EC57-DE05-6FF0-D781657F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9A70-0DFA-0047-A8D8-1D4A16E4AD1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B0D2A-A2F9-DC13-5D8E-AE2A21E8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4993-D4E6-F345-AC98-EFB2D3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8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E19F37-F8E7-8514-A469-F5A3B19A5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079AC-1348-132F-3279-269352519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A036-AAE1-FF60-BB06-5021C3F0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9A70-0DFA-0047-A8D8-1D4A16E4AD1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94B43-A55E-CD07-B6EB-E8AF049F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4993-D4E6-F345-AC98-EFB2D3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5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BC1C-98F5-23D4-702B-722EE2B9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41A1E-753C-709C-1075-5880C8C28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F5910-5D14-A8F6-8E43-4C81C2B9A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89A70-0DFA-0047-A8D8-1D4A16E4AD10}" type="datetimeFigureOut">
              <a:rPr lang="en-US" smtClean="0"/>
              <a:pPr/>
              <a:t>4/27/24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496CD-3987-ED29-9190-1F44676A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6D4993-D4E6-F345-AC98-EFB2D309F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3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F664-13C8-C6B3-AABB-DE6AF92D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2279A-D4E0-5C51-2C0F-D32423BD8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44C50-C636-98B7-63B8-CC1B237D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9A70-0DFA-0047-A8D8-1D4A16E4AD1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96669-8D2C-F922-6480-F0DCE6C4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4993-D4E6-F345-AC98-EFB2D3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4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8B5E6-B118-E102-D95F-7E9B400D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26960-32B6-61C5-9098-01BFF2545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87EA7-ACD3-0D4E-39F1-2096666CB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6949E-3787-0C70-98C0-DD573222A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9A70-0DFA-0047-A8D8-1D4A16E4AD1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FFE5C-60A0-281C-04AC-6F5F506A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4993-D4E6-F345-AC98-EFB2D3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2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B5DD-37F1-7323-B8DF-665332BD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3DD61-DA82-E67B-33E9-1898BCB81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E2FDB-4059-9EAE-5369-70D2B699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5654D-6CD3-94CD-C72A-D9E1B5333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EF301-6E1F-A3C3-AFD6-54C3A0F6B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981F7-8ECB-8E39-2E4B-C938B9A9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9A70-0DFA-0047-A8D8-1D4A16E4AD1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263C7-E6BE-702A-6C0F-A91D0B7F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4993-D4E6-F345-AC98-EFB2D3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3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C5DA-EA15-1F5A-BFA5-D8840C861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7058B-BA74-3158-1734-9C309A33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9A70-0DFA-0047-A8D8-1D4A16E4AD1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C54AE-CC19-BA8E-C8A5-F16A9256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4993-D4E6-F345-AC98-EFB2D3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917EF-91F2-C4D2-84E5-52951A78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9A70-0DFA-0047-A8D8-1D4A16E4AD1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5294D-2729-3AB4-C383-5C8722E0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4993-D4E6-F345-AC98-EFB2D3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2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038B-6A1F-EB56-F705-BB6847FE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CA245-2FF6-7B5D-EEF9-43F00589B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FDA41-90E5-5CEE-5497-469A78546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65333-F378-6314-039D-8DCB6E5E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9A70-0DFA-0047-A8D8-1D4A16E4AD1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7866C-A97D-DD3A-4053-F795B25A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4993-D4E6-F345-AC98-EFB2D3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9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18AB7-7C3C-0D45-0949-E60381A9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EA40EE-23F3-5BF2-31B8-56653A2A4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E7399-47CF-9897-0A36-954711019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76501-9C58-DAF9-B01A-DE09F671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9A70-0DFA-0047-A8D8-1D4A16E4AD10}" type="datetimeFigureOut">
              <a:rPr lang="en-US" smtClean="0"/>
              <a:t>4/27/24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E4E9F-10F1-44A7-92FE-1EB91E7E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4993-D4E6-F345-AC98-EFB2D3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EAD71-0E61-40FE-DE42-E7A1D584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8D098-ECB0-78B9-8BF9-B69EA4BEA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8DFEA-C4BD-A917-568A-8248B4388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B89A70-0DFA-0047-A8D8-1D4A16E4AD10}" type="datetimeFigureOut">
              <a:rPr lang="en-US" smtClean="0"/>
              <a:t>4/27/24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8B91D-0084-B109-CFBC-EE04EADBE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6D4993-D4E6-F345-AC98-EFB2D309F9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691F42-4FB7-DDFB-37D4-378E686E32D1}"/>
              </a:ext>
            </a:extLst>
          </p:cNvPr>
          <p:cNvSpPr txBox="1"/>
          <p:nvPr userDrawn="1"/>
        </p:nvSpPr>
        <p:spPr>
          <a:xfrm>
            <a:off x="4053349" y="6398310"/>
            <a:ext cx="609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Central Asia RHP Workshop </a:t>
            </a:r>
            <a:r>
              <a:rPr lang="az-Cyrl-AZ" sz="1500" dirty="0"/>
              <a:t>о</a:t>
            </a:r>
            <a:r>
              <a:rPr lang="en-US" sz="1500" dirty="0"/>
              <a:t>n Climate Change</a:t>
            </a:r>
          </a:p>
        </p:txBody>
      </p:sp>
      <p:pic>
        <p:nvPicPr>
          <p:cNvPr id="10" name="Picture 4" descr="China’s Tian Shan mountains">
            <a:extLst>
              <a:ext uri="{FF2B5EF4-FFF2-40B4-BE49-F238E27FC236}">
                <a16:creationId xmlns:a16="http://schemas.microsoft.com/office/drawing/2014/main" id="{A2B60824-F632-8009-5E65-C4DAD52C52D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4" b="-13958"/>
          <a:stretch/>
        </p:blipFill>
        <p:spPr bwMode="auto">
          <a:xfrm>
            <a:off x="0" y="0"/>
            <a:ext cx="12192000" cy="81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6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otero.org/google-docs/?t907Dt" TargetMode="External"/><Relationship Id="rId3" Type="http://schemas.openxmlformats.org/officeDocument/2006/relationships/hyperlink" Target="https://www.zotero.org/google-docs/?IHkgzY" TargetMode="External"/><Relationship Id="rId7" Type="http://schemas.openxmlformats.org/officeDocument/2006/relationships/hyperlink" Target="https://www.zotero.org/google-docs/?sIguTT" TargetMode="External"/><Relationship Id="rId2" Type="http://schemas.openxmlformats.org/officeDocument/2006/relationships/hyperlink" Target="https://www.zotero.org/google-docs/?Kt3xR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otero.org/google-docs/?F9SkQA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s://www.zotero.org/google-docs/?H6Prar" TargetMode="External"/><Relationship Id="rId10" Type="http://schemas.openxmlformats.org/officeDocument/2006/relationships/hyperlink" Target="https://www.zotero.org/google-docs/?broken=Vzx9rl" TargetMode="External"/><Relationship Id="rId4" Type="http://schemas.openxmlformats.org/officeDocument/2006/relationships/hyperlink" Target="https://www.zotero.org/google-docs/?jbGbQA" TargetMode="External"/><Relationship Id="rId9" Type="http://schemas.openxmlformats.org/officeDocument/2006/relationships/hyperlink" Target="https://www.zotero.org/google-docs/?broken=rWMVr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hina’s Tian Shan mountains">
            <a:extLst>
              <a:ext uri="{FF2B5EF4-FFF2-40B4-BE49-F238E27FC236}">
                <a16:creationId xmlns:a16="http://schemas.microsoft.com/office/drawing/2014/main" id="{A229A703-17BF-F316-FF90-8F29002B2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4" b="-13958"/>
          <a:stretch/>
        </p:blipFill>
        <p:spPr bwMode="auto">
          <a:xfrm>
            <a:off x="0" y="0"/>
            <a:ext cx="12189209" cy="818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i Dennis">
            <a:extLst>
              <a:ext uri="{FF2B5EF4-FFF2-40B4-BE49-F238E27FC236}">
                <a16:creationId xmlns:a16="http://schemas.microsoft.com/office/drawing/2014/main" id="{18146B93-4EC9-E54F-E104-542B9529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66" y="5118488"/>
            <a:ext cx="678844" cy="82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19B965D-C6EC-9BEB-F56F-17CDF6F3C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2"/>
          <a:stretch/>
        </p:blipFill>
        <p:spPr bwMode="auto">
          <a:xfrm>
            <a:off x="9624875" y="4252518"/>
            <a:ext cx="686503" cy="8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amod ADHIKARI | Post Doctoral ...">
            <a:extLst>
              <a:ext uri="{FF2B5EF4-FFF2-40B4-BE49-F238E27FC236}">
                <a16:creationId xmlns:a16="http://schemas.microsoft.com/office/drawing/2014/main" id="{0903E9D4-B877-41AB-9E70-1F8A44D9C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r="17172"/>
          <a:stretch/>
        </p:blipFill>
        <p:spPr bwMode="auto">
          <a:xfrm>
            <a:off x="9227037" y="5086587"/>
            <a:ext cx="571769" cy="87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sse Norris">
            <a:extLst>
              <a:ext uri="{FF2B5EF4-FFF2-40B4-BE49-F238E27FC236}">
                <a16:creationId xmlns:a16="http://schemas.microsoft.com/office/drawing/2014/main" id="{603E5043-3DC1-5C85-1046-69F633151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538" y="4248440"/>
            <a:ext cx="686503" cy="83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24853E-97C8-25F2-0DA1-A37E6EAAA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1915" y="3695081"/>
            <a:ext cx="5799678" cy="2387600"/>
          </a:xfrm>
        </p:spPr>
        <p:txBody>
          <a:bodyPr>
            <a:normAutofit/>
          </a:bodyPr>
          <a:lstStyle/>
          <a:p>
            <a:pPr algn="l"/>
            <a:r>
              <a:rPr lang="en-US" sz="3100" b="0" dirty="0">
                <a:latin typeface="Arial" panose="020B0604020202020204" pitchFamily="34" charset="0"/>
              </a:rPr>
              <a:t>Stefan Rahimi</a:t>
            </a:r>
            <a:br>
              <a:rPr lang="en-US" sz="3100" b="0" dirty="0">
                <a:latin typeface="Arial" panose="020B0604020202020204" pitchFamily="34" charset="0"/>
              </a:rPr>
            </a:br>
            <a:r>
              <a:rPr lang="en-US" sz="3100" b="0" dirty="0">
                <a:latin typeface="Arial" panose="020B0604020202020204" pitchFamily="34" charset="0"/>
              </a:rPr>
              <a:t>Callie Berman</a:t>
            </a:r>
            <a:br>
              <a:rPr lang="en-US" sz="3100" b="0" dirty="0">
                <a:latin typeface="Arial" panose="020B0604020202020204" pitchFamily="34" charset="0"/>
              </a:rPr>
            </a:br>
            <a:r>
              <a:rPr lang="en-US" sz="3100" b="0" dirty="0">
                <a:latin typeface="Arial" panose="020B0604020202020204" pitchFamily="34" charset="0"/>
              </a:rPr>
              <a:t>University of Wyoming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2FE6BB-16AE-D8F6-04CA-1F5F3D7CBC77}"/>
              </a:ext>
            </a:extLst>
          </p:cNvPr>
          <p:cNvSpPr/>
          <p:nvPr/>
        </p:nvSpPr>
        <p:spPr>
          <a:xfrm>
            <a:off x="7756634" y="-1584"/>
            <a:ext cx="4419600" cy="77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55AF85-F013-B954-B4EE-D67533599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46" y="144719"/>
            <a:ext cx="3673098" cy="50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Wyoming Cowboys and Cowgirls - Wikipedia">
            <a:extLst>
              <a:ext uri="{FF2B5EF4-FFF2-40B4-BE49-F238E27FC236}">
                <a16:creationId xmlns:a16="http://schemas.microsoft.com/office/drawing/2014/main" id="{A6D9AD99-F671-4BFD-2224-4C58E1801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45" y="5330997"/>
            <a:ext cx="385153" cy="66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A History of Some of UCLA's Top Logos | UCLA Conferences ...">
            <a:extLst>
              <a:ext uri="{FF2B5EF4-FFF2-40B4-BE49-F238E27FC236}">
                <a16:creationId xmlns:a16="http://schemas.microsoft.com/office/drawing/2014/main" id="{669BDB58-A3F5-862E-1E45-E1E899E1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83" y="4672364"/>
            <a:ext cx="1165039" cy="73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NCAR - CISL (@NCAR_CISL) | Twitter">
            <a:extLst>
              <a:ext uri="{FF2B5EF4-FFF2-40B4-BE49-F238E27FC236}">
                <a16:creationId xmlns:a16="http://schemas.microsoft.com/office/drawing/2014/main" id="{F810A779-A39A-2D8C-584A-98196A95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16" y="5409522"/>
            <a:ext cx="504837" cy="54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CAF (@CCAForum) / X">
            <a:extLst>
              <a:ext uri="{FF2B5EF4-FFF2-40B4-BE49-F238E27FC236}">
                <a16:creationId xmlns:a16="http://schemas.microsoft.com/office/drawing/2014/main" id="{1180E6A5-D90E-A1C7-74B9-7A0E00DE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52" y="5416219"/>
            <a:ext cx="533445" cy="53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Dr. Lei Huang">
            <a:extLst>
              <a:ext uri="{FF2B5EF4-FFF2-40B4-BE49-F238E27FC236}">
                <a16:creationId xmlns:a16="http://schemas.microsoft.com/office/drawing/2014/main" id="{4E0D91C3-1B5C-74E8-D0C7-D9D124FF5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84" y="4231496"/>
            <a:ext cx="717564" cy="8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Benjamin Bass">
            <a:extLst>
              <a:ext uri="{FF2B5EF4-FFF2-40B4-BE49-F238E27FC236}">
                <a16:creationId xmlns:a16="http://schemas.microsoft.com/office/drawing/2014/main" id="{91508247-C775-629F-04CC-B7288BE23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8"/>
          <a:stretch/>
        </p:blipFill>
        <p:spPr bwMode="auto">
          <a:xfrm>
            <a:off x="8460973" y="5103264"/>
            <a:ext cx="841120" cy="8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Dr. Naomi Goldenson">
            <a:extLst>
              <a:ext uri="{FF2B5EF4-FFF2-40B4-BE49-F238E27FC236}">
                <a16:creationId xmlns:a16="http://schemas.microsoft.com/office/drawing/2014/main" id="{9875A2FA-5E51-1C2A-D70E-2BAE24315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22" y="4225699"/>
            <a:ext cx="717564" cy="8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William Krantz">
            <a:extLst>
              <a:ext uri="{FF2B5EF4-FFF2-40B4-BE49-F238E27FC236}">
                <a16:creationId xmlns:a16="http://schemas.microsoft.com/office/drawing/2014/main" id="{28E2E36E-7F7B-BD2F-95A5-1CA28D4AF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11" y="4220986"/>
            <a:ext cx="717564" cy="8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Hall">
            <a:extLst>
              <a:ext uri="{FF2B5EF4-FFF2-40B4-BE49-F238E27FC236}">
                <a16:creationId xmlns:a16="http://schemas.microsoft.com/office/drawing/2014/main" id="{31DFDD58-0D02-A1BF-57B7-542C39FE6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7102578" y="5088412"/>
            <a:ext cx="730852" cy="8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>
            <a:extLst>
              <a:ext uri="{FF2B5EF4-FFF2-40B4-BE49-F238E27FC236}">
                <a16:creationId xmlns:a16="http://schemas.microsoft.com/office/drawing/2014/main" id="{7DD51A7A-16BE-932E-6B35-ECFCAE7B8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1" r="14069" b="12157"/>
          <a:stretch/>
        </p:blipFill>
        <p:spPr bwMode="auto">
          <a:xfrm>
            <a:off x="7828733" y="5088409"/>
            <a:ext cx="710068" cy="8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E67A3E-4FA8-A24F-7E2C-63FD74A9FB74}"/>
              </a:ext>
            </a:extLst>
          </p:cNvPr>
          <p:cNvSpPr txBox="1"/>
          <p:nvPr/>
        </p:nvSpPr>
        <p:spPr>
          <a:xfrm>
            <a:off x="1021914" y="1281064"/>
            <a:ext cx="107565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>
                <a:latin typeface="Arial" panose="020B0604020202020204" pitchFamily="34" charset="0"/>
              </a:rPr>
              <a:t>Creating use-inspired dynamically downscaled projections of future climate across Central Asia: </a:t>
            </a:r>
          </a:p>
          <a:p>
            <a:r>
              <a:rPr lang="en-US" sz="4500" dirty="0">
                <a:latin typeface="Arial" panose="020B0604020202020204" pitchFamily="34" charset="0"/>
              </a:rPr>
              <a:t>From the physical to the social sciences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85419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07BBC201-3FD3-66F7-28D1-93EFD165F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1" t="29069" r="64532" b="17335"/>
          <a:stretch/>
        </p:blipFill>
        <p:spPr>
          <a:xfrm>
            <a:off x="769767" y="906513"/>
            <a:ext cx="4275191" cy="42488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03D620-548E-AFEA-1C8C-E5EA57591ED5}"/>
              </a:ext>
            </a:extLst>
          </p:cNvPr>
          <p:cNvSpPr txBox="1"/>
          <p:nvPr/>
        </p:nvSpPr>
        <p:spPr>
          <a:xfrm>
            <a:off x="1684160" y="5219322"/>
            <a:ext cx="5151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Parent GCMs: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 thermodynamically unstable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 cold</a:t>
            </a:r>
          </a:p>
        </p:txBody>
      </p:sp>
      <p:pic>
        <p:nvPicPr>
          <p:cNvPr id="11" name="Picture 10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ABBD611E-DC54-12C0-B1BC-BC68F5FE6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49" t="18066" b="22662"/>
          <a:stretch/>
        </p:blipFill>
        <p:spPr>
          <a:xfrm>
            <a:off x="5423328" y="1017612"/>
            <a:ext cx="5993317" cy="39064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B72109-5456-0C70-09C0-AFFDDBE4D7E7}"/>
              </a:ext>
            </a:extLst>
          </p:cNvPr>
          <p:cNvSpPr txBox="1"/>
          <p:nvPr/>
        </p:nvSpPr>
        <p:spPr>
          <a:xfrm>
            <a:off x="5862345" y="5496321"/>
            <a:ext cx="5825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Geometry of biases removed, important to RCM biases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827F1A-2DEB-61AE-62AB-E2280929326D}"/>
              </a:ext>
            </a:extLst>
          </p:cNvPr>
          <p:cNvSpPr txBox="1"/>
          <p:nvPr/>
        </p:nvSpPr>
        <p:spPr>
          <a:xfrm>
            <a:off x="5670159" y="866887"/>
            <a:ext cx="54996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CMIP6 GCM biases in upper-tropospheric </a:t>
            </a:r>
            <a:r>
              <a:rPr lang="en-US" sz="1500" dirty="0"/>
              <a:t>wind</a:t>
            </a:r>
            <a:r>
              <a:rPr lang="en-US" sz="1500" b="1" dirty="0"/>
              <a:t>, 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8A25B-7014-22CA-872C-2F0D6DACE485}"/>
              </a:ext>
            </a:extLst>
          </p:cNvPr>
          <p:cNvSpPr txBox="1"/>
          <p:nvPr/>
        </p:nvSpPr>
        <p:spPr>
          <a:xfrm>
            <a:off x="776051" y="235945"/>
            <a:ext cx="54996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CMIP6 GCM biases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590EB7-D82F-5F0E-3EAE-3748D5246C59}"/>
              </a:ext>
            </a:extLst>
          </p:cNvPr>
          <p:cNvSpPr txBox="1"/>
          <p:nvPr/>
        </p:nvSpPr>
        <p:spPr>
          <a:xfrm>
            <a:off x="9701048" y="6142652"/>
            <a:ext cx="2490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Rahimi et al. (2024b)</a:t>
            </a:r>
          </a:p>
        </p:txBody>
      </p:sp>
    </p:spTree>
    <p:extLst>
      <p:ext uri="{BB962C8B-B14F-4D97-AF65-F5344CB8AC3E}">
        <p14:creationId xmlns:p14="http://schemas.microsoft.com/office/powerpoint/2010/main" val="16715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E44A-0CD2-B3E8-2F23-28C681DE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correction impacts on future climate trends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5BAF3-912E-F9A7-398C-F954B492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72" y="1899921"/>
            <a:ext cx="8751517" cy="3403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292D1E-03F3-BA9F-F9C5-253D54859074}"/>
              </a:ext>
            </a:extLst>
          </p:cNvPr>
          <p:cNvSpPr txBox="1"/>
          <p:nvPr/>
        </p:nvSpPr>
        <p:spPr>
          <a:xfrm>
            <a:off x="1483332" y="5323130"/>
            <a:ext cx="188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BC impact small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B10FA-1F7D-9689-981B-267F3FD1A6DE}"/>
              </a:ext>
            </a:extLst>
          </p:cNvPr>
          <p:cNvSpPr txBox="1"/>
          <p:nvPr/>
        </p:nvSpPr>
        <p:spPr>
          <a:xfrm>
            <a:off x="3709697" y="5323130"/>
            <a:ext cx="188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BC impact small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80546-32C7-7842-BCA4-AEE0BE29A9BC}"/>
              </a:ext>
            </a:extLst>
          </p:cNvPr>
          <p:cNvSpPr txBox="1"/>
          <p:nvPr/>
        </p:nvSpPr>
        <p:spPr>
          <a:xfrm>
            <a:off x="5936062" y="5323130"/>
            <a:ext cx="188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BC impact big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84EEF-5AA7-FF85-44D5-D96AEE412416}"/>
              </a:ext>
            </a:extLst>
          </p:cNvPr>
          <p:cNvSpPr txBox="1"/>
          <p:nvPr/>
        </p:nvSpPr>
        <p:spPr>
          <a:xfrm>
            <a:off x="7993462" y="5303289"/>
            <a:ext cx="188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BC impact big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C1E8DC-A24C-1C70-22FE-AB5ED18AC469}"/>
              </a:ext>
            </a:extLst>
          </p:cNvPr>
          <p:cNvSpPr txBox="1"/>
          <p:nvPr/>
        </p:nvSpPr>
        <p:spPr>
          <a:xfrm>
            <a:off x="9414641" y="5931407"/>
            <a:ext cx="2490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Risser et al. (2024)</a:t>
            </a:r>
          </a:p>
        </p:txBody>
      </p:sp>
    </p:spTree>
    <p:extLst>
      <p:ext uri="{BB962C8B-B14F-4D97-AF65-F5344CB8AC3E}">
        <p14:creationId xmlns:p14="http://schemas.microsoft.com/office/powerpoint/2010/main" val="488739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B7FC-CFBD-27DF-F5B9-7995A142E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724" y="2635359"/>
            <a:ext cx="10515600" cy="1325563"/>
          </a:xfrm>
        </p:spPr>
        <p:txBody>
          <a:bodyPr/>
          <a:lstStyle/>
          <a:p>
            <a:r>
              <a:rPr lang="en-US" dirty="0"/>
              <a:t>This project must be tailored for Central Asia, by Central Asia!</a:t>
            </a:r>
          </a:p>
        </p:txBody>
      </p:sp>
    </p:spTree>
    <p:extLst>
      <p:ext uri="{BB962C8B-B14F-4D97-AF65-F5344CB8AC3E}">
        <p14:creationId xmlns:p14="http://schemas.microsoft.com/office/powerpoint/2010/main" val="175699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E9AD3A6-E2C4-FA1C-984A-0CAFC5C1A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broad base of partnerships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436F251-74B0-EC54-73FB-D34731F6C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91175"/>
            <a:ext cx="5181600" cy="46857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Current research themes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7FB4B359-C226-1BE9-F709-2B4698D35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046" y="1825626"/>
            <a:ext cx="6611840" cy="4486274"/>
          </a:xfrm>
          <a:prstGeom prst="rect">
            <a:avLst/>
          </a:prstGeom>
        </p:spPr>
      </p:pic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0BE1675B-FE9F-3681-8B27-139E6CAB6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7786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Partnering across academic research disciplines, government, and regional stakeholders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Collate scholarly work to raise research interest in the region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Promote cooperative international relations between Central Asia and Europe, United Kingdom, and United States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2">
            <a:extLst>
              <a:ext uri="{FF2B5EF4-FFF2-40B4-BE49-F238E27FC236}">
                <a16:creationId xmlns:a16="http://schemas.microsoft.com/office/drawing/2014/main" id="{F879A311-13C8-9442-266C-D2E2EBDE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7891"/>
          </a:xfrm>
        </p:spPr>
        <p:txBody>
          <a:bodyPr/>
          <a:lstStyle/>
          <a:p>
            <a:r>
              <a:rPr lang="en-US" dirty="0"/>
              <a:t>Research Approach</a:t>
            </a:r>
          </a:p>
        </p:txBody>
      </p:sp>
      <p:sp>
        <p:nvSpPr>
          <p:cNvPr id="24" name="Marcador de contenido 23">
            <a:extLst>
              <a:ext uri="{FF2B5EF4-FFF2-40B4-BE49-F238E27FC236}">
                <a16:creationId xmlns:a16="http://schemas.microsoft.com/office/drawing/2014/main" id="{18B72C16-5A69-6AEB-49C9-337F99BE1E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8A4DA52A-AD4D-F6E7-3A8A-C0F9DEE63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6447"/>
            <a:ext cx="5630594" cy="4590516"/>
          </a:xfrm>
        </p:spPr>
        <p:txBody>
          <a:bodyPr>
            <a:normAutofit fontScale="4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50"/>
              <a:buFont typeface="Times New Roman"/>
              <a:buNone/>
            </a:pPr>
            <a:r>
              <a:rPr lang="en-US" sz="6000" b="1" dirty="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Analyses underpinned by the principles of systems thinking  for </a:t>
            </a:r>
            <a:r>
              <a:rPr lang="en-US" sz="6000" b="1" i="1" dirty="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transformative</a:t>
            </a:r>
            <a:r>
              <a:rPr lang="en-US" sz="6000" b="1" dirty="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6000" b="1" i="1" dirty="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systemic </a:t>
            </a:r>
            <a:r>
              <a:rPr lang="en-US" sz="6000" b="1" dirty="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change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50"/>
              <a:buFont typeface="Times New Roman"/>
              <a:buNone/>
            </a:pPr>
            <a:endParaRPr lang="en-US" sz="2400" b="1" dirty="0">
              <a:solidFill>
                <a:srgbClr val="242424"/>
              </a:solidFill>
              <a:highlight>
                <a:srgbClr val="FFFFFF"/>
              </a:highligh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31285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008"/>
            </a:pPr>
            <a:r>
              <a:rPr lang="en-US" sz="4000" dirty="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Using tools from complexity sciences to track impact on the system component interactions </a:t>
            </a:r>
            <a:r>
              <a:rPr lang="en-US" sz="4000" dirty="0">
                <a:solidFill>
                  <a:srgbClr val="242424"/>
                </a:solidFill>
                <a:highlight>
                  <a:schemeClr val="lt1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(e.g., based on concepts of emergent behavior and non-linearity)</a:t>
            </a:r>
            <a:endParaRPr lang="en-US" sz="4000" dirty="0">
              <a:solidFill>
                <a:srgbClr val="242424"/>
              </a:solidFill>
              <a:highlight>
                <a:srgbClr val="FFFFFF"/>
              </a:highligh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31285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008"/>
            </a:pPr>
            <a:r>
              <a:rPr lang="en-US" sz="4000" dirty="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Identifying interactions, trade-offs, and synergies between policies, system components and actors, across sectors and levels of society </a:t>
            </a:r>
          </a:p>
          <a:p>
            <a:pPr marL="431285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008"/>
            </a:pPr>
            <a:r>
              <a:rPr lang="en-US" sz="4000" dirty="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Contributing to a more complete evidence base for futures and scenario planning </a:t>
            </a:r>
          </a:p>
          <a:p>
            <a:pPr marL="431285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008"/>
            </a:pPr>
            <a:r>
              <a:rPr lang="en-US" sz="4000" dirty="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Considering context-specificities, by mapping local institutions and social processes </a:t>
            </a:r>
            <a:r>
              <a:rPr lang="en-US" sz="4000" dirty="0">
                <a:solidFill>
                  <a:srgbClr val="242424"/>
                </a:solidFill>
                <a:highlight>
                  <a:schemeClr val="lt1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to ensure social impact </a:t>
            </a:r>
            <a:endParaRPr lang="en-US" sz="4000" dirty="0">
              <a:solidFill>
                <a:srgbClr val="242424"/>
              </a:solidFill>
              <a:highlight>
                <a:srgbClr val="FFFFFF"/>
              </a:highligh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31285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008"/>
            </a:pPr>
            <a:r>
              <a:rPr lang="en-US" sz="4000" dirty="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Developing locally informed, co-produced metrics for </a:t>
            </a:r>
            <a:r>
              <a:rPr lang="en-US" sz="4000" dirty="0">
                <a:solidFill>
                  <a:srgbClr val="242424"/>
                </a:solidFill>
                <a:highlight>
                  <a:schemeClr val="lt1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long-term project viability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oogle Shape;270;g2c3335060b6_17_172">
            <a:extLst>
              <a:ext uri="{FF2B5EF4-FFF2-40B4-BE49-F238E27FC236}">
                <a16:creationId xmlns:a16="http://schemas.microsoft.com/office/drawing/2014/main" id="{4BBFC3C7-418F-72E1-2538-6606C28F6D33}"/>
              </a:ext>
            </a:extLst>
          </p:cNvPr>
          <p:cNvGrpSpPr/>
          <p:nvPr/>
        </p:nvGrpSpPr>
        <p:grpSpPr>
          <a:xfrm>
            <a:off x="1009623" y="1561514"/>
            <a:ext cx="4838753" cy="4615449"/>
            <a:chOff x="0" y="15226"/>
            <a:chExt cx="4191472" cy="3201120"/>
          </a:xfrm>
        </p:grpSpPr>
        <p:sp>
          <p:nvSpPr>
            <p:cNvPr id="5" name="Google Shape;271;g2c3335060b6_17_172">
              <a:extLst>
                <a:ext uri="{FF2B5EF4-FFF2-40B4-BE49-F238E27FC236}">
                  <a16:creationId xmlns:a16="http://schemas.microsoft.com/office/drawing/2014/main" id="{F7F30E2B-0179-9F8E-A7ED-84D210FEBCDC}"/>
                </a:ext>
              </a:extLst>
            </p:cNvPr>
            <p:cNvSpPr/>
            <p:nvPr/>
          </p:nvSpPr>
          <p:spPr>
            <a:xfrm>
              <a:off x="0" y="192346"/>
              <a:ext cx="4191472" cy="302400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72;g2c3335060b6_17_172">
              <a:extLst>
                <a:ext uri="{FF2B5EF4-FFF2-40B4-BE49-F238E27FC236}">
                  <a16:creationId xmlns:a16="http://schemas.microsoft.com/office/drawing/2014/main" id="{BF5D6ED7-97F2-36E9-0567-5635C2146820}"/>
                </a:ext>
              </a:extLst>
            </p:cNvPr>
            <p:cNvSpPr/>
            <p:nvPr/>
          </p:nvSpPr>
          <p:spPr>
            <a:xfrm>
              <a:off x="209573" y="15226"/>
              <a:ext cx="2934030" cy="3542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73;g2c3335060b6_17_172">
              <a:extLst>
                <a:ext uri="{FF2B5EF4-FFF2-40B4-BE49-F238E27FC236}">
                  <a16:creationId xmlns:a16="http://schemas.microsoft.com/office/drawing/2014/main" id="{9D8A9E60-64E2-58BF-5543-B067452FF4BE}"/>
                </a:ext>
              </a:extLst>
            </p:cNvPr>
            <p:cNvSpPr txBox="1"/>
            <p:nvPr/>
          </p:nvSpPr>
          <p:spPr>
            <a:xfrm>
              <a:off x="226866" y="32519"/>
              <a:ext cx="2899444" cy="319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875" tIns="0" rIns="1108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GB" sz="1200" b="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System Thinking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74;g2c3335060b6_17_172">
              <a:extLst>
                <a:ext uri="{FF2B5EF4-FFF2-40B4-BE49-F238E27FC236}">
                  <a16:creationId xmlns:a16="http://schemas.microsoft.com/office/drawing/2014/main" id="{A0CA9725-ED91-FF1D-F87F-CB48976DFF5C}"/>
                </a:ext>
              </a:extLst>
            </p:cNvPr>
            <p:cNvSpPr/>
            <p:nvPr/>
          </p:nvSpPr>
          <p:spPr>
            <a:xfrm>
              <a:off x="0" y="736666"/>
              <a:ext cx="4191472" cy="302400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75;g2c3335060b6_17_172">
              <a:extLst>
                <a:ext uri="{FF2B5EF4-FFF2-40B4-BE49-F238E27FC236}">
                  <a16:creationId xmlns:a16="http://schemas.microsoft.com/office/drawing/2014/main" id="{E594567A-B8C6-EC64-ECE7-4EE545AB4E22}"/>
                </a:ext>
              </a:extLst>
            </p:cNvPr>
            <p:cNvSpPr/>
            <p:nvPr/>
          </p:nvSpPr>
          <p:spPr>
            <a:xfrm>
              <a:off x="209573" y="559546"/>
              <a:ext cx="2934030" cy="3542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76;g2c3335060b6_17_172">
              <a:extLst>
                <a:ext uri="{FF2B5EF4-FFF2-40B4-BE49-F238E27FC236}">
                  <a16:creationId xmlns:a16="http://schemas.microsoft.com/office/drawing/2014/main" id="{5D31506B-EE24-C2BB-F577-EDD2D55E0840}"/>
                </a:ext>
              </a:extLst>
            </p:cNvPr>
            <p:cNvSpPr txBox="1"/>
            <p:nvPr/>
          </p:nvSpPr>
          <p:spPr>
            <a:xfrm>
              <a:off x="226866" y="576839"/>
              <a:ext cx="2899444" cy="319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875" tIns="0" rIns="1108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GB" sz="1200" b="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Measuring Externalities Effect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77;g2c3335060b6_17_172">
              <a:extLst>
                <a:ext uri="{FF2B5EF4-FFF2-40B4-BE49-F238E27FC236}">
                  <a16:creationId xmlns:a16="http://schemas.microsoft.com/office/drawing/2014/main" id="{8948F828-78FB-0203-BDA9-D7D763B528A1}"/>
                </a:ext>
              </a:extLst>
            </p:cNvPr>
            <p:cNvSpPr/>
            <p:nvPr/>
          </p:nvSpPr>
          <p:spPr>
            <a:xfrm>
              <a:off x="0" y="1280986"/>
              <a:ext cx="4191472" cy="302400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78;g2c3335060b6_17_172">
              <a:extLst>
                <a:ext uri="{FF2B5EF4-FFF2-40B4-BE49-F238E27FC236}">
                  <a16:creationId xmlns:a16="http://schemas.microsoft.com/office/drawing/2014/main" id="{64ABAA37-0E7F-3FEE-693B-7E6558DEBAC3}"/>
                </a:ext>
              </a:extLst>
            </p:cNvPr>
            <p:cNvSpPr/>
            <p:nvPr/>
          </p:nvSpPr>
          <p:spPr>
            <a:xfrm>
              <a:off x="209573" y="1103866"/>
              <a:ext cx="2934030" cy="3542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9;g2c3335060b6_17_172">
              <a:extLst>
                <a:ext uri="{FF2B5EF4-FFF2-40B4-BE49-F238E27FC236}">
                  <a16:creationId xmlns:a16="http://schemas.microsoft.com/office/drawing/2014/main" id="{A3DE185E-DCCF-871B-7B06-A37E24A600BB}"/>
                </a:ext>
              </a:extLst>
            </p:cNvPr>
            <p:cNvSpPr txBox="1"/>
            <p:nvPr/>
          </p:nvSpPr>
          <p:spPr>
            <a:xfrm>
              <a:off x="226866" y="1121159"/>
              <a:ext cx="2899444" cy="319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875" tIns="0" rIns="1108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GB" sz="1200" b="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Cross Sectional Approach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80;g2c3335060b6_17_172">
              <a:extLst>
                <a:ext uri="{FF2B5EF4-FFF2-40B4-BE49-F238E27FC236}">
                  <a16:creationId xmlns:a16="http://schemas.microsoft.com/office/drawing/2014/main" id="{3F272DEE-F712-6497-8B6C-7A6A99D72F6E}"/>
                </a:ext>
              </a:extLst>
            </p:cNvPr>
            <p:cNvSpPr/>
            <p:nvPr/>
          </p:nvSpPr>
          <p:spPr>
            <a:xfrm>
              <a:off x="0" y="1825306"/>
              <a:ext cx="4191472" cy="302400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81;g2c3335060b6_17_172">
              <a:extLst>
                <a:ext uri="{FF2B5EF4-FFF2-40B4-BE49-F238E27FC236}">
                  <a16:creationId xmlns:a16="http://schemas.microsoft.com/office/drawing/2014/main" id="{7412A972-B206-4258-A614-AF72918B21B8}"/>
                </a:ext>
              </a:extLst>
            </p:cNvPr>
            <p:cNvSpPr/>
            <p:nvPr/>
          </p:nvSpPr>
          <p:spPr>
            <a:xfrm>
              <a:off x="209573" y="1648186"/>
              <a:ext cx="2934030" cy="3542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82;g2c3335060b6_17_172">
              <a:extLst>
                <a:ext uri="{FF2B5EF4-FFF2-40B4-BE49-F238E27FC236}">
                  <a16:creationId xmlns:a16="http://schemas.microsoft.com/office/drawing/2014/main" id="{980AEE9B-08BB-017D-9704-8B99A1FF6B17}"/>
                </a:ext>
              </a:extLst>
            </p:cNvPr>
            <p:cNvSpPr txBox="1"/>
            <p:nvPr/>
          </p:nvSpPr>
          <p:spPr>
            <a:xfrm>
              <a:off x="226866" y="1665479"/>
              <a:ext cx="2899444" cy="319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875" tIns="0" rIns="1108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GB" sz="1200" b="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Stakeholder Engagement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83;g2c3335060b6_17_172">
              <a:extLst>
                <a:ext uri="{FF2B5EF4-FFF2-40B4-BE49-F238E27FC236}">
                  <a16:creationId xmlns:a16="http://schemas.microsoft.com/office/drawing/2014/main" id="{3182B733-7CFC-F1DB-63EE-8E5A38AE6D78}"/>
                </a:ext>
              </a:extLst>
            </p:cNvPr>
            <p:cNvSpPr/>
            <p:nvPr/>
          </p:nvSpPr>
          <p:spPr>
            <a:xfrm>
              <a:off x="0" y="2369626"/>
              <a:ext cx="4191472" cy="302400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84;g2c3335060b6_17_172">
              <a:extLst>
                <a:ext uri="{FF2B5EF4-FFF2-40B4-BE49-F238E27FC236}">
                  <a16:creationId xmlns:a16="http://schemas.microsoft.com/office/drawing/2014/main" id="{A37347F8-715E-63E1-8404-6936BECD31EB}"/>
                </a:ext>
              </a:extLst>
            </p:cNvPr>
            <p:cNvSpPr/>
            <p:nvPr/>
          </p:nvSpPr>
          <p:spPr>
            <a:xfrm>
              <a:off x="209573" y="2192506"/>
              <a:ext cx="2934030" cy="3542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85;g2c3335060b6_17_172">
              <a:extLst>
                <a:ext uri="{FF2B5EF4-FFF2-40B4-BE49-F238E27FC236}">
                  <a16:creationId xmlns:a16="http://schemas.microsoft.com/office/drawing/2014/main" id="{C5EAA196-832A-FA7A-8652-00F991C8C067}"/>
                </a:ext>
              </a:extLst>
            </p:cNvPr>
            <p:cNvSpPr txBox="1"/>
            <p:nvPr/>
          </p:nvSpPr>
          <p:spPr>
            <a:xfrm>
              <a:off x="226866" y="2209799"/>
              <a:ext cx="2899444" cy="319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875" tIns="0" rIns="1108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GB" sz="1200" b="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Sustainability Assessment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86;g2c3335060b6_17_172">
              <a:extLst>
                <a:ext uri="{FF2B5EF4-FFF2-40B4-BE49-F238E27FC236}">
                  <a16:creationId xmlns:a16="http://schemas.microsoft.com/office/drawing/2014/main" id="{5F1639FD-F9AE-87E4-0ECB-8C35D585F2F1}"/>
                </a:ext>
              </a:extLst>
            </p:cNvPr>
            <p:cNvSpPr/>
            <p:nvPr/>
          </p:nvSpPr>
          <p:spPr>
            <a:xfrm>
              <a:off x="0" y="2913946"/>
              <a:ext cx="4191472" cy="302400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87;g2c3335060b6_17_172">
              <a:extLst>
                <a:ext uri="{FF2B5EF4-FFF2-40B4-BE49-F238E27FC236}">
                  <a16:creationId xmlns:a16="http://schemas.microsoft.com/office/drawing/2014/main" id="{3208DF42-09A4-9215-500A-1E0D666F48E1}"/>
                </a:ext>
              </a:extLst>
            </p:cNvPr>
            <p:cNvSpPr/>
            <p:nvPr/>
          </p:nvSpPr>
          <p:spPr>
            <a:xfrm>
              <a:off x="209573" y="2736826"/>
              <a:ext cx="2934030" cy="3542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88;g2c3335060b6_17_172">
              <a:extLst>
                <a:ext uri="{FF2B5EF4-FFF2-40B4-BE49-F238E27FC236}">
                  <a16:creationId xmlns:a16="http://schemas.microsoft.com/office/drawing/2014/main" id="{36C29AE5-2AC3-8FE7-D8B2-05BFB89F899F}"/>
                </a:ext>
              </a:extLst>
            </p:cNvPr>
            <p:cNvSpPr txBox="1"/>
            <p:nvPr/>
          </p:nvSpPr>
          <p:spPr>
            <a:xfrm>
              <a:off x="226866" y="2754119"/>
              <a:ext cx="2899444" cy="319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875" tIns="0" rIns="1108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Cross Check Studies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962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637D-CB74-C28E-5635-9C2D0882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895" y="70174"/>
            <a:ext cx="3578817" cy="1325563"/>
          </a:xfrm>
        </p:spPr>
        <p:txBody>
          <a:bodyPr/>
          <a:lstStyle/>
          <a:p>
            <a:r>
              <a:rPr lang="en-US" b="1" dirty="0"/>
              <a:t>Thank you!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7AB8093-06A2-F10E-7E52-1A203B289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b="14818"/>
          <a:stretch/>
        </p:blipFill>
        <p:spPr bwMode="auto">
          <a:xfrm>
            <a:off x="637778" y="1336888"/>
            <a:ext cx="1637654" cy="210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F7899A2-8B11-22C7-933E-753420965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2" b="864"/>
          <a:stretch/>
        </p:blipFill>
        <p:spPr>
          <a:xfrm>
            <a:off x="2574746" y="1320262"/>
            <a:ext cx="2348737" cy="2248438"/>
          </a:xfrm>
          <a:prstGeom prst="rect">
            <a:avLst/>
          </a:prstGeom>
        </p:spPr>
      </p:pic>
      <p:pic>
        <p:nvPicPr>
          <p:cNvPr id="3076" name="Picture 4" descr="Callie Berman headshot">
            <a:extLst>
              <a:ext uri="{FF2B5EF4-FFF2-40B4-BE49-F238E27FC236}">
                <a16:creationId xmlns:a16="http://schemas.microsoft.com/office/drawing/2014/main" id="{EA8E7273-4E36-B2E5-2F03-2B2B70443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32" y="3784319"/>
            <a:ext cx="158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13ACFE2-724D-4902-183D-FD2A1BB2E8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62" t="182"/>
          <a:stretch/>
        </p:blipFill>
        <p:spPr>
          <a:xfrm>
            <a:off x="2574746" y="3638550"/>
            <a:ext cx="2348737" cy="23060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8E442-EA54-60D8-9C3A-0FAA3BDD596F}"/>
              </a:ext>
            </a:extLst>
          </p:cNvPr>
          <p:cNvSpPr txBox="1"/>
          <p:nvPr/>
        </p:nvSpPr>
        <p:spPr>
          <a:xfrm>
            <a:off x="5052978" y="1395737"/>
            <a:ext cx="598181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Stefan Rahimi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University of Wyoming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Center for Climate Science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University of California Los Angeles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AB4D2-8FA0-3394-CBCB-44DC6800A1C3}"/>
              </a:ext>
            </a:extLst>
          </p:cNvPr>
          <p:cNvSpPr txBox="1"/>
          <p:nvPr/>
        </p:nvSpPr>
        <p:spPr>
          <a:xfrm>
            <a:off x="5138553" y="3781494"/>
            <a:ext cx="598181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Callie Berman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Postdoctoral Associate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University of Wyoming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Cambridge Central Asia Forum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Cambridge University, United Kingdom</a:t>
            </a:r>
          </a:p>
        </p:txBody>
      </p:sp>
    </p:spTree>
    <p:extLst>
      <p:ext uri="{BB962C8B-B14F-4D97-AF65-F5344CB8AC3E}">
        <p14:creationId xmlns:p14="http://schemas.microsoft.com/office/powerpoint/2010/main" val="81115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A6124-CB90-9596-C74F-6E80664C8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Arial" panose="020B0604020202020204" pitchFamily="34" charset="0"/>
              </a:rPr>
              <a:t>“Better Data, Modeling &amp; Planning for Climate Adaptation in Central Asia”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40E4F-1DFE-0259-60D4-71AB70EA8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Better data</a:t>
            </a:r>
          </a:p>
          <a:p>
            <a:r>
              <a:rPr lang="en-US" sz="3500" dirty="0"/>
              <a:t>Planning and Adaptation</a:t>
            </a:r>
          </a:p>
        </p:txBody>
      </p:sp>
    </p:spTree>
    <p:extLst>
      <p:ext uri="{BB962C8B-B14F-4D97-AF65-F5344CB8AC3E}">
        <p14:creationId xmlns:p14="http://schemas.microsoft.com/office/powerpoint/2010/main" val="33071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6B3A-E568-D434-C192-468B0D126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84E02-DA21-AC76-777B-50751D032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Dynamically-produced climate model outputs</a:t>
            </a:r>
          </a:p>
          <a:p>
            <a:r>
              <a:rPr lang="en-US" dirty="0"/>
              <a:t>Currently 0 CMIP6 Central Asia CORDEX (CA-CORDEX) simulations reported, several from CMIP5 though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Statistically-produced climate model outputs</a:t>
            </a:r>
          </a:p>
          <a:p>
            <a:r>
              <a:rPr lang="en-US" dirty="0"/>
              <a:t>Data exist for CMIP6 (e.g., NASA-NEX) and are being used for build knowledge about regional climate change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6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9A242-D65C-6368-4E0A-10993229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dynamically downscaled regional climate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04E0-EC80-7E3A-72BD-FE2469B4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56341"/>
          </a:xfrm>
        </p:spPr>
        <p:txBody>
          <a:bodyPr/>
          <a:lstStyle/>
          <a:p>
            <a:r>
              <a:rPr lang="en-US" dirty="0"/>
              <a:t>More variables at high temporal frequency (e.g., hourly)</a:t>
            </a:r>
          </a:p>
          <a:p>
            <a:r>
              <a:rPr lang="en-US" dirty="0"/>
              <a:t>Dynamical feedbacks manifesting in the climate response (e.g., the snow-albedo feedback)</a:t>
            </a:r>
          </a:p>
          <a:p>
            <a:r>
              <a:rPr lang="en-US" dirty="0"/>
              <a:t>Bypassing (to some degree) the issue of time-stationarity</a:t>
            </a:r>
          </a:p>
          <a:p>
            <a:r>
              <a:rPr lang="en-US" dirty="0"/>
              <a:t>Dynamical consistency in model outputs (needed for process studies)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6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806DD-A92B-2ECD-7FA6-D04B65A4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69" y="973359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seek to partner with regional entities to preform dynamic downscaling of CMIP6 GCMs across Central Asia</a:t>
            </a:r>
          </a:p>
        </p:txBody>
      </p:sp>
      <p:pic>
        <p:nvPicPr>
          <p:cNvPr id="2050" name="Picture 2" descr="Globe showing the CORDEX domain of Central Asia">
            <a:extLst>
              <a:ext uri="{FF2B5EF4-FFF2-40B4-BE49-F238E27FC236}">
                <a16:creationId xmlns:a16="http://schemas.microsoft.com/office/drawing/2014/main" id="{D2606C8D-3667-DDB6-DBA8-C878DDA7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5805" y="973359"/>
            <a:ext cx="4942280" cy="49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B04B89-3CBB-E759-8101-37F2EA57429F}"/>
              </a:ext>
            </a:extLst>
          </p:cNvPr>
          <p:cNvSpPr txBox="1"/>
          <p:nvPr/>
        </p:nvSpPr>
        <p:spPr>
          <a:xfrm>
            <a:off x="7370064" y="723428"/>
            <a:ext cx="452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CA-CORDEX Region 8</a:t>
            </a:r>
          </a:p>
        </p:txBody>
      </p:sp>
    </p:spTree>
    <p:extLst>
      <p:ext uri="{BB962C8B-B14F-4D97-AF65-F5344CB8AC3E}">
        <p14:creationId xmlns:p14="http://schemas.microsoft.com/office/powerpoint/2010/main" val="91500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13FC-F6CE-58B5-9E6F-143ED5C3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University of Wyoming has the compute to make this happen</a:t>
            </a:r>
          </a:p>
        </p:txBody>
      </p:sp>
      <p:pic>
        <p:nvPicPr>
          <p:cNvPr id="6146" name="Picture 2" descr="NCAR's new Derecho supercomputer launches operations | Computational and  Information Systems Lab">
            <a:extLst>
              <a:ext uri="{FF2B5EF4-FFF2-40B4-BE49-F238E27FC236}">
                <a16:creationId xmlns:a16="http://schemas.microsoft.com/office/drawing/2014/main" id="{365F5207-04C1-9228-64DB-2645BB510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32" y="1690688"/>
            <a:ext cx="8369940" cy="39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3B7ADC-B532-7543-FE93-FD7299095BEC}"/>
              </a:ext>
            </a:extLst>
          </p:cNvPr>
          <p:cNvSpPr txBox="1"/>
          <p:nvPr/>
        </p:nvSpPr>
        <p:spPr>
          <a:xfrm>
            <a:off x="3557872" y="5703830"/>
            <a:ext cx="551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NCAR Derecho: ~20 PFLOP machine (CPU+GPU)</a:t>
            </a:r>
          </a:p>
          <a:p>
            <a:r>
              <a:rPr lang="en-US" b="1" dirty="0"/>
              <a:t>UW gets an automatic 14% special allocation!</a:t>
            </a:r>
          </a:p>
        </p:txBody>
      </p:sp>
    </p:spTree>
    <p:extLst>
      <p:ext uri="{BB962C8B-B14F-4D97-AF65-F5344CB8AC3E}">
        <p14:creationId xmlns:p14="http://schemas.microsoft.com/office/powerpoint/2010/main" val="329460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09818-004A-C241-0585-81854168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Our team has the regional downscaling expertise to make this happen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75F07-5A50-45DE-E2C6-EA4390956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1572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colleagues at the </a:t>
            </a:r>
            <a:r>
              <a:rPr lang="en-US" b="1" dirty="0"/>
              <a:t>University of California Los Angeles, USA</a:t>
            </a:r>
            <a:r>
              <a:rPr lang="en-US" dirty="0"/>
              <a:t>, we have dynamically downscaled 43 CMIP6 GCMs across the western USA to 9-km grid lengths, comprising the </a:t>
            </a:r>
            <a:r>
              <a:rPr lang="en-US" b="1" dirty="0"/>
              <a:t>Western U.S. Dynamically Downscaled Dataset (WUS-D3)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8F17FED-FA9B-55CA-F70C-8CFC9F9D2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4"/>
          <a:stretch/>
        </p:blipFill>
        <p:spPr bwMode="auto">
          <a:xfrm>
            <a:off x="7627643" y="1573793"/>
            <a:ext cx="4195346" cy="244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3D7BA6-7588-E706-59A5-E58D514FD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4"/>
          <a:stretch/>
        </p:blipFill>
        <p:spPr bwMode="auto">
          <a:xfrm>
            <a:off x="7627643" y="4019681"/>
            <a:ext cx="4195346" cy="247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7C4822-13BA-D616-A0D1-2BA9024F08EF}"/>
              </a:ext>
            </a:extLst>
          </p:cNvPr>
          <p:cNvSpPr txBox="1"/>
          <p:nvPr/>
        </p:nvSpPr>
        <p:spPr>
          <a:xfrm rot="16200000">
            <a:off x="6502082" y="2270094"/>
            <a:ext cx="1604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Spring Temperature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05554-BAC0-81B8-A22B-DB0B96FDC154}"/>
              </a:ext>
            </a:extLst>
          </p:cNvPr>
          <p:cNvSpPr txBox="1"/>
          <p:nvPr/>
        </p:nvSpPr>
        <p:spPr>
          <a:xfrm rot="16200000">
            <a:off x="6458847" y="4715982"/>
            <a:ext cx="1604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Winter Precipitation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51824-C1E3-A3A0-7CE7-190B84A97031}"/>
              </a:ext>
            </a:extLst>
          </p:cNvPr>
          <p:cNvSpPr txBox="1"/>
          <p:nvPr/>
        </p:nvSpPr>
        <p:spPr>
          <a:xfrm>
            <a:off x="7906267" y="1158369"/>
            <a:ext cx="3916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16-GCM mean changes by end-century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5ED200-6FDE-D854-20CC-4A55A163C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366" y="1690688"/>
            <a:ext cx="1921781" cy="18374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FF52EE-F9EC-33A2-20F3-EFE949E8CC14}"/>
              </a:ext>
            </a:extLst>
          </p:cNvPr>
          <p:cNvSpPr txBox="1"/>
          <p:nvPr/>
        </p:nvSpPr>
        <p:spPr>
          <a:xfrm>
            <a:off x="10108324" y="6247408"/>
            <a:ext cx="2490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Rahimi et al. (2024a)</a:t>
            </a:r>
          </a:p>
        </p:txBody>
      </p:sp>
    </p:spTree>
    <p:extLst>
      <p:ext uri="{BB962C8B-B14F-4D97-AF65-F5344CB8AC3E}">
        <p14:creationId xmlns:p14="http://schemas.microsoft.com/office/powerpoint/2010/main" val="301548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769B-1D5B-1820-72E2-4872E103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6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Focusing on the following GCMs (there are many more…)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BDDED8-D89E-9D20-4238-19A384BCBC8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55546"/>
          <a:ext cx="5943600" cy="401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1897779242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553978208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68668954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030761674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18930089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GCM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Variant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Center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Resolution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Source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920328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ACCESS-CM2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r5i1p1f1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CSIRO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1.25°x1.25°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hlinkClick r:id="rId2"/>
                        </a:rPr>
                        <a:t>(Bi et al., 2020)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144975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CanESM5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r1i1p2f1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CCCma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2.8°x2.8°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hlinkClick r:id="rId3"/>
                        </a:rPr>
                        <a:t>Swart et al., (2019)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152669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CESM2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r11i1p1f1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NCAR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0.94°x1.25°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hlinkClick r:id="rId4"/>
                        </a:rPr>
                        <a:t>Danabasoglu et al., (2020)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98999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CNRM-ESM2-1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r1i1p1f2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CNRM-CERFACS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1.4°x1.4°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hlinkClick r:id="rId5"/>
                        </a:rPr>
                        <a:t>Séférian et al., (2019)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856617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EC-Earth3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r1i1p1f1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EC-Earth Consortium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0.7°x0.7°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hlinkClick r:id="rId6"/>
                        </a:rPr>
                        <a:t>Döscher et al., (2022)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27043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EC-Earth3-Veg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r1i1p1f1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EC-Earth Consortium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0.7°x0.7°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hlinkClick r:id="rId7"/>
                        </a:rPr>
                        <a:t>Döscher et al., (2022)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87850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FGOALS-g3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r1i1p1f1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2°x2°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hlinkClick r:id="rId8"/>
                        </a:rPr>
                        <a:t>Li et al., (2020)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28719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MPI-ESM1-2-LR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r7i1p1f1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MPI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1.9°x1.9°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hlinkClick r:id="rId9"/>
                        </a:rPr>
                        <a:t>Mauritsen et al., (2019)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27154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UKESM1-0-LL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r2i1p1f2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MOHC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1.25°x1.25°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10"/>
                        </a:rPr>
                        <a:t>Sellar et al., (2020)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279925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E2B20C-CA6B-DA53-502F-F4B25BFF2FB3}"/>
                  </a:ext>
                </a:extLst>
              </p:cNvPr>
              <p:cNvSpPr txBox="1"/>
              <p:nvPr/>
            </p:nvSpPr>
            <p:spPr>
              <a:xfrm>
                <a:off x="7235687" y="1374059"/>
                <a:ext cx="4492487" cy="4560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Each GCM dynamically downscaled twice: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once with bias correction, once without from 1980-2100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For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decompose the 1980-2100 GCM time series into its historical mean + everything else: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𝐺𝐶𝑀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𝐺𝐶𝑀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,0 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𝐺𝐶𝑀</m:t>
                          </m:r>
                        </m:sub>
                      </m:sSub>
                    </m:oMath>
                  </m:oMathPara>
                </a14:m>
                <a:endParaRPr lang="en-US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Now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𝐺𝐶𝑀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,0 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with the historical mean from ERA5: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𝐸𝑅𝐴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5,0 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𝐺𝐶𝑀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Apply at every grid point for RCM dynamic fields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E2B20C-CA6B-DA53-502F-F4B25BFF2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687" y="1374059"/>
                <a:ext cx="4492487" cy="4560864"/>
              </a:xfrm>
              <a:prstGeom prst="rect">
                <a:avLst/>
              </a:prstGeom>
              <a:blipFill>
                <a:blip r:embed="rId11"/>
                <a:stretch>
                  <a:fillRect l="-1127" t="-556" r="-1972"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03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different weather conditions&#10;&#10;Description automatically generated">
            <a:extLst>
              <a:ext uri="{FF2B5EF4-FFF2-40B4-BE49-F238E27FC236}">
                <a16:creationId xmlns:a16="http://schemas.microsoft.com/office/drawing/2014/main" id="{8D05845A-439B-157F-4A1C-C7764A770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8" t="8531" r="16106"/>
          <a:stretch/>
        </p:blipFill>
        <p:spPr>
          <a:xfrm>
            <a:off x="49698" y="1879375"/>
            <a:ext cx="7106478" cy="4613500"/>
          </a:xfrm>
          <a:prstGeom prst="rect">
            <a:avLst/>
          </a:prstGeom>
        </p:spPr>
      </p:pic>
      <p:pic>
        <p:nvPicPr>
          <p:cNvPr id="7" name="Picture 6" descr="A graph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DFD575F0-DAA2-7051-F9B8-58C4A9BD69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5" t="22935" r="54531" b="10687"/>
          <a:stretch/>
        </p:blipFill>
        <p:spPr>
          <a:xfrm>
            <a:off x="7252628" y="2166731"/>
            <a:ext cx="4283009" cy="38392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EA5F7D-DAD1-6C73-02C9-2E0AED0ACC61}"/>
              </a:ext>
            </a:extLst>
          </p:cNvPr>
          <p:cNvSpPr txBox="1"/>
          <p:nvPr/>
        </p:nvSpPr>
        <p:spPr>
          <a:xfrm>
            <a:off x="868017" y="372230"/>
            <a:ext cx="5227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Historical mean biases relative to PRISM, SNOTEL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BC WRF simulations comparable to </a:t>
            </a:r>
            <a:r>
              <a:rPr lang="en-US" dirty="0" err="1"/>
              <a:t>obs</a:t>
            </a:r>
            <a:r>
              <a:rPr lang="en-US" dirty="0"/>
              <a:t> and well-calibrated reanalysis-driven experiment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85844-6865-2CE7-0A13-6C6926D56D70}"/>
              </a:ext>
            </a:extLst>
          </p:cNvPr>
          <p:cNvSpPr txBox="1"/>
          <p:nvPr/>
        </p:nvSpPr>
        <p:spPr>
          <a:xfrm>
            <a:off x="7702595" y="546780"/>
            <a:ext cx="3833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Biases in extreme precipitation across California, worsened by downscaling originally, improved with bias correction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8774FF-0506-CBE6-2B6A-E5E9C1E61B8E}"/>
              </a:ext>
            </a:extLst>
          </p:cNvPr>
          <p:cNvSpPr txBox="1"/>
          <p:nvPr/>
        </p:nvSpPr>
        <p:spPr>
          <a:xfrm>
            <a:off x="5489718" y="1572559"/>
            <a:ext cx="166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At stations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F40F5-5457-E107-AB90-C958AF29E95C}"/>
              </a:ext>
            </a:extLst>
          </p:cNvPr>
          <p:cNvSpPr txBox="1"/>
          <p:nvPr/>
        </p:nvSpPr>
        <p:spPr>
          <a:xfrm>
            <a:off x="9871841" y="5757986"/>
            <a:ext cx="2490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Rahimi et al. (2024b)</a:t>
            </a:r>
          </a:p>
        </p:txBody>
      </p:sp>
    </p:spTree>
    <p:extLst>
      <p:ext uri="{BB962C8B-B14F-4D97-AF65-F5344CB8AC3E}">
        <p14:creationId xmlns:p14="http://schemas.microsoft.com/office/powerpoint/2010/main" val="37981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793</Words>
  <Application>Microsoft Macintosh PowerPoint</Application>
  <PresentationFormat>Widescreen</PresentationFormat>
  <Paragraphs>139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Cambria Math</vt:lpstr>
      <vt:lpstr>Times New Roman</vt:lpstr>
      <vt:lpstr>Office Theme</vt:lpstr>
      <vt:lpstr>Stefan Rahimi Callie Berman University of Wyoming </vt:lpstr>
      <vt:lpstr>“Better Data, Modeling &amp; Planning for Climate Adaptation in Central Asia”</vt:lpstr>
      <vt:lpstr>Better data?</vt:lpstr>
      <vt:lpstr>The need for dynamically downscaled regional climate projections</vt:lpstr>
      <vt:lpstr>We seek to partner with regional entities to preform dynamic downscaling of CMIP6 GCMs across Central Asia</vt:lpstr>
      <vt:lpstr>The University of Wyoming has the compute to make this happen</vt:lpstr>
      <vt:lpstr>Our team has the regional downscaling expertise to make this happen</vt:lpstr>
      <vt:lpstr>Focusing on the following GCMs (there are many more…)</vt:lpstr>
      <vt:lpstr>PowerPoint Presentation</vt:lpstr>
      <vt:lpstr>PowerPoint Presentation</vt:lpstr>
      <vt:lpstr>Bias correction impacts on future climate trends</vt:lpstr>
      <vt:lpstr>This project must be tailored for Central Asia, by Central Asia!</vt:lpstr>
      <vt:lpstr>Building broad base of partnerships </vt:lpstr>
      <vt:lpstr>Research Approach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use-inspired dynamically downscaled projections of future climate across Central Asia: From the physical to the social sciences Stefan Rahimi, Callie Berman University of Wyoming, USA</dc:title>
  <dc:creator>Stefan Rahimi-Esfarjani</dc:creator>
  <cp:lastModifiedBy>Stefan Rahimi-Esfarjani</cp:lastModifiedBy>
  <cp:revision>7</cp:revision>
  <dcterms:created xsi:type="dcterms:W3CDTF">2024-04-26T03:23:37Z</dcterms:created>
  <dcterms:modified xsi:type="dcterms:W3CDTF">2024-04-27T13:28:00Z</dcterms:modified>
</cp:coreProperties>
</file>