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1"/>
    <p:sldMasterId id="2147483762" r:id="rId2"/>
  </p:sldMasterIdLst>
  <p:notesMasterIdLst>
    <p:notesMasterId r:id="rId19"/>
  </p:notesMasterIdLst>
  <p:sldIdLst>
    <p:sldId id="916" r:id="rId3"/>
    <p:sldId id="1136" r:id="rId4"/>
    <p:sldId id="1140" r:id="rId5"/>
    <p:sldId id="1171" r:id="rId6"/>
    <p:sldId id="1172" r:id="rId7"/>
    <p:sldId id="1175" r:id="rId8"/>
    <p:sldId id="1176" r:id="rId9"/>
    <p:sldId id="1177" r:id="rId10"/>
    <p:sldId id="1178" r:id="rId11"/>
    <p:sldId id="1173" r:id="rId12"/>
    <p:sldId id="1179" r:id="rId13"/>
    <p:sldId id="1180" r:id="rId14"/>
    <p:sldId id="1181" r:id="rId15"/>
    <p:sldId id="560" r:id="rId16"/>
    <p:sldId id="1182" r:id="rId17"/>
    <p:sldId id="264"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09" d="100"/>
          <a:sy n="109" d="100"/>
        </p:scale>
        <p:origin x="672"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B461892-D47A-4741-A079-90D802FE7C94}" type="datetimeFigureOut">
              <a:rPr lang="en-GB" smtClean="0"/>
              <a:t>21/09/2023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DFC9556-3C85-4146-ADEA-C21E83518251}" type="slidenum">
              <a:rPr lang="en-GB" smtClean="0"/>
              <a:t>‹#›</a:t>
            </a:fld>
            <a:endParaRPr lang="en-GB"/>
          </a:p>
        </p:txBody>
      </p:sp>
    </p:spTree>
    <p:extLst>
      <p:ext uri="{BB962C8B-B14F-4D97-AF65-F5344CB8AC3E}">
        <p14:creationId xmlns:p14="http://schemas.microsoft.com/office/powerpoint/2010/main" val="20412726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E11D89E-C980-4321-B9CF-5CA5EAE1CC84}" type="slidenum">
              <a:rPr kumimoji="0" lang="en-GB"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625877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BLANK SLIDE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To duplicate slide,</a:t>
            </a:r>
            <a:r>
              <a:rPr lang="en-US" b="1" baseline="0" dirty="0"/>
              <a:t> select copy on tool bar and then duplicate on drop down menu. </a:t>
            </a:r>
            <a:endParaRPr lang="en-US" b="1"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053DDE6-AA85-CC4B-A952-8191F9DE90F6}" type="slidenum">
              <a:rPr kumimoji="0" lang="en-GB" sz="1200" b="0" i="0" u="none" strike="noStrike" kern="1200" cap="none" spc="0" normalizeH="0" baseline="0" noProof="0" smtClean="0">
                <a:ln>
                  <a:noFill/>
                </a:ln>
                <a:solidFill>
                  <a:prstClr val="black"/>
                </a:solidFill>
                <a:effectLst/>
                <a:uLnTx/>
                <a:uFillTx/>
                <a:latin typeface="Derailed" panose="020B0503030101060003" pitchFamily="34" charset="77"/>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dirty="0">
              <a:ln>
                <a:noFill/>
              </a:ln>
              <a:solidFill>
                <a:prstClr val="black"/>
              </a:solidFill>
              <a:effectLst/>
              <a:uLnTx/>
              <a:uFillTx/>
              <a:latin typeface="Derailed" panose="020B0503030101060003" pitchFamily="34" charset="77"/>
              <a:ea typeface="+mn-ea"/>
              <a:cs typeface="+mn-cs"/>
            </a:endParaRPr>
          </a:p>
        </p:txBody>
      </p:sp>
    </p:spTree>
    <p:extLst>
      <p:ext uri="{BB962C8B-B14F-4D97-AF65-F5344CB8AC3E}">
        <p14:creationId xmlns:p14="http://schemas.microsoft.com/office/powerpoint/2010/main" val="26604801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pPr>
              <a:defRPr/>
            </a:pPr>
            <a:fld id="{2B6125CF-0BEE-46E4-A82D-6885A2DDB62E}" type="datetimeFigureOut">
              <a:rPr lang="en-GB" smtClean="0">
                <a:solidFill>
                  <a:prstClr val="black">
                    <a:tint val="75000"/>
                  </a:prstClr>
                </a:solidFill>
              </a:rPr>
              <a:pPr>
                <a:defRPr/>
              </a:pPr>
              <a:t>21/09/2023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9F39D842-30BA-45CA-B902-FD1627E3FE9A}" type="slidenum">
              <a:rPr lang="en-GB" smtClean="0">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2289486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pPr>
              <a:defRPr/>
            </a:pPr>
            <a:fld id="{72FE3E1C-BD99-439C-9856-903F1BC47CEA}" type="datetimeFigureOut">
              <a:rPr lang="en-GB" smtClean="0">
                <a:solidFill>
                  <a:prstClr val="black">
                    <a:tint val="75000"/>
                  </a:prstClr>
                </a:solidFill>
              </a:rPr>
              <a:pPr>
                <a:defRPr/>
              </a:pPr>
              <a:t>21/09/2023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DA770F7A-C92A-4BA5-A351-F2A93746C014}" type="slidenum">
              <a:rPr lang="en-GB" smtClean="0">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23645364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pPr>
              <a:defRPr/>
            </a:pPr>
            <a:fld id="{E2D81431-89F0-4D27-8872-39B702916DDF}" type="datetimeFigureOut">
              <a:rPr lang="en-GB" smtClean="0">
                <a:solidFill>
                  <a:prstClr val="black">
                    <a:tint val="75000"/>
                  </a:prstClr>
                </a:solidFill>
              </a:rPr>
              <a:pPr>
                <a:defRPr/>
              </a:pPr>
              <a:t>21/09/2023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1202DBF-5686-4E46-9581-7446256EFA39}" type="slidenum">
              <a:rPr lang="en-GB" smtClean="0">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12399368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AGEND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F427C8-D336-3940-8744-595B8C9D16EE}"/>
              </a:ext>
            </a:extLst>
          </p:cNvPr>
          <p:cNvSpPr>
            <a:spLocks noGrp="1"/>
          </p:cNvSpPr>
          <p:nvPr>
            <p:ph type="title"/>
          </p:nvPr>
        </p:nvSpPr>
        <p:spPr>
          <a:xfrm>
            <a:off x="543645" y="1241305"/>
            <a:ext cx="11118893" cy="497848"/>
          </a:xfrm>
        </p:spPr>
        <p:txBody>
          <a:bodyPr anchor="t" anchorCtr="0"/>
          <a:lstStyle>
            <a:lvl1pPr>
              <a:defRPr sz="2800">
                <a:solidFill>
                  <a:schemeClr val="tx1"/>
                </a:solidFill>
              </a:defRPr>
            </a:lvl1pPr>
          </a:lstStyle>
          <a:p>
            <a:r>
              <a:rPr lang="en-US"/>
              <a:t>Click to edit Master title style</a:t>
            </a:r>
            <a:endParaRPr lang="en-GB" dirty="0"/>
          </a:p>
        </p:txBody>
      </p:sp>
      <p:sp>
        <p:nvSpPr>
          <p:cNvPr id="3" name="Content Placeholder 2">
            <a:extLst>
              <a:ext uri="{FF2B5EF4-FFF2-40B4-BE49-F238E27FC236}">
                <a16:creationId xmlns:a16="http://schemas.microsoft.com/office/drawing/2014/main" id="{39064E8E-106B-4E40-A501-A63069B7C118}"/>
              </a:ext>
            </a:extLst>
          </p:cNvPr>
          <p:cNvSpPr>
            <a:spLocks noGrp="1"/>
          </p:cNvSpPr>
          <p:nvPr>
            <p:ph sz="half" idx="1"/>
          </p:nvPr>
        </p:nvSpPr>
        <p:spPr>
          <a:xfrm>
            <a:off x="515938" y="2040557"/>
            <a:ext cx="5181600" cy="3826164"/>
          </a:xfrm>
        </p:spPr>
        <p:txBody>
          <a:bodyPr/>
          <a:lstStyle>
            <a:lvl1pPr marL="141288" indent="-141288">
              <a:buFont typeface="Arial" panose="020B0604020202020204" pitchFamily="34" charset="0"/>
              <a:buChar char="•"/>
              <a:tabLst/>
              <a:defRPr>
                <a:solidFill>
                  <a:schemeClr val="tx1"/>
                </a:solidFill>
              </a:defRPr>
            </a:lvl1pPr>
            <a:lvl2pPr marL="288925" indent="-147638">
              <a:buFont typeface="System Font"/>
              <a:buChar char="–"/>
              <a:tabLst/>
              <a:defRPr>
                <a:solidFill>
                  <a:schemeClr val="tx1"/>
                </a:solidFill>
              </a:defRPr>
            </a:lvl2pPr>
            <a:lvl3pPr marL="141288" indent="-133350">
              <a:tabLst/>
              <a:defRPr sz="1200" b="1">
                <a:solidFill>
                  <a:schemeClr val="tx1"/>
                </a:solidFill>
              </a:defRPr>
            </a:lvl3pPr>
            <a:lvl4pPr marL="319088" indent="-142875">
              <a:tabLst/>
              <a:defRPr sz="1200">
                <a:solidFill>
                  <a:schemeClr val="tx1"/>
                </a:solidFill>
              </a:defRPr>
            </a:lvl4pPr>
            <a:lvl5pPr marL="363538" indent="-177800">
              <a:tabLst/>
              <a:defRPr sz="10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Footer Placeholder 5">
            <a:extLst>
              <a:ext uri="{FF2B5EF4-FFF2-40B4-BE49-F238E27FC236}">
                <a16:creationId xmlns:a16="http://schemas.microsoft.com/office/drawing/2014/main" id="{5361E7BD-8BB3-7646-8353-81631AD901EF}"/>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418BB5BB-2881-3C44-B05C-9F33CBF1CD1F}"/>
              </a:ext>
            </a:extLst>
          </p:cNvPr>
          <p:cNvSpPr>
            <a:spLocks noGrp="1"/>
          </p:cNvSpPr>
          <p:nvPr>
            <p:ph type="sldNum" sz="quarter" idx="12"/>
          </p:nvPr>
        </p:nvSpPr>
        <p:spPr/>
        <p:txBody>
          <a:bodyPr/>
          <a:lstStyle/>
          <a:p>
            <a:endParaRPr lang="en-GB" dirty="0"/>
          </a:p>
        </p:txBody>
      </p:sp>
      <p:sp>
        <p:nvSpPr>
          <p:cNvPr id="11" name="Text Placeholder 8">
            <a:extLst>
              <a:ext uri="{FF2B5EF4-FFF2-40B4-BE49-F238E27FC236}">
                <a16:creationId xmlns:a16="http://schemas.microsoft.com/office/drawing/2014/main" id="{E96968C5-7D14-46C2-950B-09F6E4A75F20}"/>
              </a:ext>
            </a:extLst>
          </p:cNvPr>
          <p:cNvSpPr>
            <a:spLocks noGrp="1"/>
          </p:cNvSpPr>
          <p:nvPr>
            <p:ph type="body" sz="quarter" idx="14" hasCustomPrompt="1"/>
          </p:nvPr>
        </p:nvSpPr>
        <p:spPr>
          <a:xfrm>
            <a:off x="506413" y="320675"/>
            <a:ext cx="8323139" cy="306388"/>
          </a:xfrm>
        </p:spPr>
        <p:txBody>
          <a:bodyPr/>
          <a:lstStyle>
            <a:lvl1pPr>
              <a:defRPr sz="2000">
                <a:solidFill>
                  <a:schemeClr val="tx2"/>
                </a:solidFill>
              </a:defRPr>
            </a:lvl1pPr>
          </a:lstStyle>
          <a:p>
            <a:pPr lvl="0"/>
            <a:r>
              <a:rPr lang="en-US" dirty="0"/>
              <a:t>Presentation name.</a:t>
            </a:r>
          </a:p>
        </p:txBody>
      </p:sp>
      <p:sp>
        <p:nvSpPr>
          <p:cNvPr id="13" name="Content Placeholder 2">
            <a:extLst>
              <a:ext uri="{FF2B5EF4-FFF2-40B4-BE49-F238E27FC236}">
                <a16:creationId xmlns:a16="http://schemas.microsoft.com/office/drawing/2014/main" id="{CB0D413D-F64B-A442-B3B2-4811F6349BFA}"/>
              </a:ext>
            </a:extLst>
          </p:cNvPr>
          <p:cNvSpPr>
            <a:spLocks noGrp="1"/>
          </p:cNvSpPr>
          <p:nvPr>
            <p:ph sz="half" idx="15"/>
          </p:nvPr>
        </p:nvSpPr>
        <p:spPr>
          <a:xfrm>
            <a:off x="6096000" y="2040557"/>
            <a:ext cx="5181600" cy="3826164"/>
          </a:xfrm>
        </p:spPr>
        <p:txBody>
          <a:bodyPr/>
          <a:lstStyle>
            <a:lvl1pPr marL="141288" indent="-141288">
              <a:buFont typeface="Arial" panose="020B0604020202020204" pitchFamily="34" charset="0"/>
              <a:buChar char="•"/>
              <a:tabLst/>
              <a:defRPr>
                <a:solidFill>
                  <a:schemeClr val="tx1"/>
                </a:solidFill>
              </a:defRPr>
            </a:lvl1pPr>
            <a:lvl2pPr marL="288925" indent="-147638">
              <a:buFont typeface="System Font"/>
              <a:buChar char="–"/>
              <a:tabLst/>
              <a:defRPr>
                <a:solidFill>
                  <a:schemeClr val="tx1"/>
                </a:solidFill>
              </a:defRPr>
            </a:lvl2pPr>
            <a:lvl3pPr marL="141288" indent="-133350">
              <a:tabLst/>
              <a:defRPr sz="1200" b="1">
                <a:solidFill>
                  <a:schemeClr val="tx1"/>
                </a:solidFill>
              </a:defRPr>
            </a:lvl3pPr>
            <a:lvl4pPr marL="319088" indent="-142875">
              <a:tabLst/>
              <a:defRPr sz="1200">
                <a:solidFill>
                  <a:schemeClr val="tx1"/>
                </a:solidFill>
              </a:defRPr>
            </a:lvl4pPr>
            <a:lvl5pPr marL="363538" indent="-177800">
              <a:tabLst/>
              <a:defRPr sz="10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31276721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4E9FF925-337A-4275-9B5B-C9C306EAD7E7}" type="datetimeFigureOut">
              <a:rPr lang="en-US" smtClean="0"/>
              <a:t>9/21/2023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E97950-5EB7-4A35-A2A5-F33A02459312}" type="slidenum">
              <a:rPr lang="en-US" smtClean="0"/>
              <a:t>‹#›</a:t>
            </a:fld>
            <a:endParaRPr lang="en-US"/>
          </a:p>
        </p:txBody>
      </p:sp>
    </p:spTree>
    <p:extLst>
      <p:ext uri="{BB962C8B-B14F-4D97-AF65-F5344CB8AC3E}">
        <p14:creationId xmlns:p14="http://schemas.microsoft.com/office/powerpoint/2010/main" val="24212559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E9FF925-337A-4275-9B5B-C9C306EAD7E7}" type="datetimeFigureOut">
              <a:rPr lang="en-US" smtClean="0"/>
              <a:t>9/21/2023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E97950-5EB7-4A35-A2A5-F33A02459312}" type="slidenum">
              <a:rPr lang="en-US" smtClean="0"/>
              <a:t>‹#›</a:t>
            </a:fld>
            <a:endParaRPr lang="en-US"/>
          </a:p>
        </p:txBody>
      </p:sp>
    </p:spTree>
    <p:extLst>
      <p:ext uri="{BB962C8B-B14F-4D97-AF65-F5344CB8AC3E}">
        <p14:creationId xmlns:p14="http://schemas.microsoft.com/office/powerpoint/2010/main" val="28461174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E9FF925-337A-4275-9B5B-C9C306EAD7E7}" type="datetimeFigureOut">
              <a:rPr lang="en-US" smtClean="0"/>
              <a:t>9/21/2023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E97950-5EB7-4A35-A2A5-F33A02459312}" type="slidenum">
              <a:rPr lang="en-US" smtClean="0"/>
              <a:t>‹#›</a:t>
            </a:fld>
            <a:endParaRPr lang="en-US"/>
          </a:p>
        </p:txBody>
      </p:sp>
    </p:spTree>
    <p:extLst>
      <p:ext uri="{BB962C8B-B14F-4D97-AF65-F5344CB8AC3E}">
        <p14:creationId xmlns:p14="http://schemas.microsoft.com/office/powerpoint/2010/main" val="31844008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E9FF925-337A-4275-9B5B-C9C306EAD7E7}" type="datetimeFigureOut">
              <a:rPr lang="en-US" smtClean="0"/>
              <a:t>9/21/2023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9E97950-5EB7-4A35-A2A5-F33A02459312}" type="slidenum">
              <a:rPr lang="en-US" smtClean="0"/>
              <a:t>‹#›</a:t>
            </a:fld>
            <a:endParaRPr lang="en-US"/>
          </a:p>
        </p:txBody>
      </p:sp>
    </p:spTree>
    <p:extLst>
      <p:ext uri="{BB962C8B-B14F-4D97-AF65-F5344CB8AC3E}">
        <p14:creationId xmlns:p14="http://schemas.microsoft.com/office/powerpoint/2010/main" val="1027705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E9FF925-337A-4275-9B5B-C9C306EAD7E7}" type="datetimeFigureOut">
              <a:rPr lang="en-US" smtClean="0"/>
              <a:t>9/21/2023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9E97950-5EB7-4A35-A2A5-F33A02459312}" type="slidenum">
              <a:rPr lang="en-US" smtClean="0"/>
              <a:t>‹#›</a:t>
            </a:fld>
            <a:endParaRPr lang="en-US"/>
          </a:p>
        </p:txBody>
      </p:sp>
    </p:spTree>
    <p:extLst>
      <p:ext uri="{BB962C8B-B14F-4D97-AF65-F5344CB8AC3E}">
        <p14:creationId xmlns:p14="http://schemas.microsoft.com/office/powerpoint/2010/main" val="427295269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E9FF925-337A-4275-9B5B-C9C306EAD7E7}" type="datetimeFigureOut">
              <a:rPr lang="en-US" smtClean="0"/>
              <a:t>9/21/2023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9E97950-5EB7-4A35-A2A5-F33A02459312}" type="slidenum">
              <a:rPr lang="en-US" smtClean="0"/>
              <a:t>‹#›</a:t>
            </a:fld>
            <a:endParaRPr lang="en-US"/>
          </a:p>
        </p:txBody>
      </p:sp>
    </p:spTree>
    <p:extLst>
      <p:ext uri="{BB962C8B-B14F-4D97-AF65-F5344CB8AC3E}">
        <p14:creationId xmlns:p14="http://schemas.microsoft.com/office/powerpoint/2010/main" val="382671264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9FF925-337A-4275-9B5B-C9C306EAD7E7}" type="datetimeFigureOut">
              <a:rPr lang="en-US" smtClean="0"/>
              <a:t>9/21/2023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9E97950-5EB7-4A35-A2A5-F33A02459312}" type="slidenum">
              <a:rPr lang="en-US" smtClean="0"/>
              <a:t>‹#›</a:t>
            </a:fld>
            <a:endParaRPr lang="en-US"/>
          </a:p>
        </p:txBody>
      </p:sp>
    </p:spTree>
    <p:extLst>
      <p:ext uri="{BB962C8B-B14F-4D97-AF65-F5344CB8AC3E}">
        <p14:creationId xmlns:p14="http://schemas.microsoft.com/office/powerpoint/2010/main" val="26560279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pPr>
              <a:defRPr/>
            </a:pPr>
            <a:fld id="{267CB1FE-BEC8-4962-B30C-F81CF6F81D8B}" type="datetimeFigureOut">
              <a:rPr lang="en-GB" smtClean="0">
                <a:solidFill>
                  <a:prstClr val="black">
                    <a:tint val="75000"/>
                  </a:prstClr>
                </a:solidFill>
              </a:rPr>
              <a:pPr>
                <a:defRPr/>
              </a:pPr>
              <a:t>21/09/2023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52FCD244-D09E-4B11-9760-CA42A30E40EE}" type="slidenum">
              <a:rPr lang="en-GB" smtClean="0">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46442807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E9FF925-337A-4275-9B5B-C9C306EAD7E7}" type="datetimeFigureOut">
              <a:rPr lang="en-US" smtClean="0"/>
              <a:t>9/21/2023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9E97950-5EB7-4A35-A2A5-F33A02459312}" type="slidenum">
              <a:rPr lang="en-US" smtClean="0"/>
              <a:t>‹#›</a:t>
            </a:fld>
            <a:endParaRPr lang="en-US"/>
          </a:p>
        </p:txBody>
      </p:sp>
    </p:spTree>
    <p:extLst>
      <p:ext uri="{BB962C8B-B14F-4D97-AF65-F5344CB8AC3E}">
        <p14:creationId xmlns:p14="http://schemas.microsoft.com/office/powerpoint/2010/main" val="333452767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E9FF925-337A-4275-9B5B-C9C306EAD7E7}" type="datetimeFigureOut">
              <a:rPr lang="en-US" smtClean="0"/>
              <a:t>9/21/2023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9E97950-5EB7-4A35-A2A5-F33A02459312}" type="slidenum">
              <a:rPr lang="en-US" smtClean="0"/>
              <a:t>‹#›</a:t>
            </a:fld>
            <a:endParaRPr lang="en-US"/>
          </a:p>
        </p:txBody>
      </p:sp>
    </p:spTree>
    <p:extLst>
      <p:ext uri="{BB962C8B-B14F-4D97-AF65-F5344CB8AC3E}">
        <p14:creationId xmlns:p14="http://schemas.microsoft.com/office/powerpoint/2010/main" val="7275988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E9FF925-337A-4275-9B5B-C9C306EAD7E7}" type="datetimeFigureOut">
              <a:rPr lang="en-US" smtClean="0"/>
              <a:t>9/21/2023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E97950-5EB7-4A35-A2A5-F33A02459312}" type="slidenum">
              <a:rPr lang="en-US" smtClean="0"/>
              <a:t>‹#›</a:t>
            </a:fld>
            <a:endParaRPr lang="en-US"/>
          </a:p>
        </p:txBody>
      </p:sp>
    </p:spTree>
    <p:extLst>
      <p:ext uri="{BB962C8B-B14F-4D97-AF65-F5344CB8AC3E}">
        <p14:creationId xmlns:p14="http://schemas.microsoft.com/office/powerpoint/2010/main" val="79510179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E9FF925-337A-4275-9B5B-C9C306EAD7E7}" type="datetimeFigureOut">
              <a:rPr lang="en-US" smtClean="0"/>
              <a:t>9/21/2023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E97950-5EB7-4A35-A2A5-F33A02459312}" type="slidenum">
              <a:rPr lang="en-US" smtClean="0"/>
              <a:t>‹#›</a:t>
            </a:fld>
            <a:endParaRPr lang="en-US"/>
          </a:p>
        </p:txBody>
      </p:sp>
    </p:spTree>
    <p:extLst>
      <p:ext uri="{BB962C8B-B14F-4D97-AF65-F5344CB8AC3E}">
        <p14:creationId xmlns:p14="http://schemas.microsoft.com/office/powerpoint/2010/main" val="330759727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AGEND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F427C8-D336-3940-8744-595B8C9D16EE}"/>
              </a:ext>
            </a:extLst>
          </p:cNvPr>
          <p:cNvSpPr>
            <a:spLocks noGrp="1"/>
          </p:cNvSpPr>
          <p:nvPr>
            <p:ph type="title"/>
          </p:nvPr>
        </p:nvSpPr>
        <p:spPr>
          <a:xfrm>
            <a:off x="543646" y="1241305"/>
            <a:ext cx="11118893" cy="497848"/>
          </a:xfrm>
        </p:spPr>
        <p:txBody>
          <a:bodyPr anchor="t" anchorCtr="0"/>
          <a:lstStyle>
            <a:lvl1pPr>
              <a:defRPr sz="2800">
                <a:solidFill>
                  <a:schemeClr val="tx1"/>
                </a:solidFill>
              </a:defRPr>
            </a:lvl1pPr>
          </a:lstStyle>
          <a:p>
            <a:r>
              <a:rPr lang="en-US"/>
              <a:t>Click to edit Master title style</a:t>
            </a:r>
            <a:endParaRPr lang="en-GB" dirty="0"/>
          </a:p>
        </p:txBody>
      </p:sp>
      <p:sp>
        <p:nvSpPr>
          <p:cNvPr id="3" name="Content Placeholder 2">
            <a:extLst>
              <a:ext uri="{FF2B5EF4-FFF2-40B4-BE49-F238E27FC236}">
                <a16:creationId xmlns:a16="http://schemas.microsoft.com/office/drawing/2014/main" id="{39064E8E-106B-4E40-A501-A63069B7C118}"/>
              </a:ext>
            </a:extLst>
          </p:cNvPr>
          <p:cNvSpPr>
            <a:spLocks noGrp="1"/>
          </p:cNvSpPr>
          <p:nvPr>
            <p:ph sz="half" idx="1"/>
          </p:nvPr>
        </p:nvSpPr>
        <p:spPr>
          <a:xfrm>
            <a:off x="515939" y="2040558"/>
            <a:ext cx="5181600" cy="3826164"/>
          </a:xfrm>
        </p:spPr>
        <p:txBody>
          <a:bodyPr/>
          <a:lstStyle>
            <a:lvl1pPr marL="141284" indent="-141284">
              <a:buFont typeface="Arial" panose="020B0604020202020204" pitchFamily="34" charset="0"/>
              <a:buChar char="•"/>
              <a:tabLst/>
              <a:defRPr>
                <a:solidFill>
                  <a:schemeClr val="tx1"/>
                </a:solidFill>
              </a:defRPr>
            </a:lvl1pPr>
            <a:lvl2pPr marL="288918" indent="-147635">
              <a:buFont typeface="System Font"/>
              <a:buChar char="–"/>
              <a:tabLst/>
              <a:defRPr>
                <a:solidFill>
                  <a:schemeClr val="tx1"/>
                </a:solidFill>
              </a:defRPr>
            </a:lvl2pPr>
            <a:lvl3pPr marL="141284" indent="-133347">
              <a:tabLst/>
              <a:defRPr sz="1200" b="1">
                <a:solidFill>
                  <a:schemeClr val="tx1"/>
                </a:solidFill>
              </a:defRPr>
            </a:lvl3pPr>
            <a:lvl4pPr marL="319080" indent="-142871">
              <a:tabLst/>
              <a:defRPr sz="1200">
                <a:solidFill>
                  <a:schemeClr val="tx1"/>
                </a:solidFill>
              </a:defRPr>
            </a:lvl4pPr>
            <a:lvl5pPr marL="363530" indent="-177796">
              <a:tabLst/>
              <a:defRPr sz="10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Footer Placeholder 5">
            <a:extLst>
              <a:ext uri="{FF2B5EF4-FFF2-40B4-BE49-F238E27FC236}">
                <a16:creationId xmlns:a16="http://schemas.microsoft.com/office/drawing/2014/main" id="{5361E7BD-8BB3-7646-8353-81631AD901EF}"/>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418BB5BB-2881-3C44-B05C-9F33CBF1CD1F}"/>
              </a:ext>
            </a:extLst>
          </p:cNvPr>
          <p:cNvSpPr>
            <a:spLocks noGrp="1"/>
          </p:cNvSpPr>
          <p:nvPr>
            <p:ph type="sldNum" sz="quarter" idx="12"/>
          </p:nvPr>
        </p:nvSpPr>
        <p:spPr/>
        <p:txBody>
          <a:bodyPr/>
          <a:lstStyle/>
          <a:p>
            <a:endParaRPr lang="en-GB" dirty="0"/>
          </a:p>
        </p:txBody>
      </p:sp>
      <p:sp>
        <p:nvSpPr>
          <p:cNvPr id="11" name="Text Placeholder 8">
            <a:extLst>
              <a:ext uri="{FF2B5EF4-FFF2-40B4-BE49-F238E27FC236}">
                <a16:creationId xmlns:a16="http://schemas.microsoft.com/office/drawing/2014/main" id="{E96968C5-7D14-46C2-950B-09F6E4A75F20}"/>
              </a:ext>
            </a:extLst>
          </p:cNvPr>
          <p:cNvSpPr>
            <a:spLocks noGrp="1"/>
          </p:cNvSpPr>
          <p:nvPr>
            <p:ph type="body" sz="quarter" idx="14" hasCustomPrompt="1"/>
          </p:nvPr>
        </p:nvSpPr>
        <p:spPr>
          <a:xfrm>
            <a:off x="506413" y="320675"/>
            <a:ext cx="8323139" cy="306388"/>
          </a:xfrm>
        </p:spPr>
        <p:txBody>
          <a:bodyPr/>
          <a:lstStyle>
            <a:lvl1pPr>
              <a:defRPr sz="2000">
                <a:solidFill>
                  <a:schemeClr val="tx2"/>
                </a:solidFill>
              </a:defRPr>
            </a:lvl1pPr>
          </a:lstStyle>
          <a:p>
            <a:pPr lvl="0"/>
            <a:r>
              <a:rPr lang="en-US" dirty="0"/>
              <a:t>Presentation name.</a:t>
            </a:r>
          </a:p>
        </p:txBody>
      </p:sp>
      <p:sp>
        <p:nvSpPr>
          <p:cNvPr id="13" name="Content Placeholder 2">
            <a:extLst>
              <a:ext uri="{FF2B5EF4-FFF2-40B4-BE49-F238E27FC236}">
                <a16:creationId xmlns:a16="http://schemas.microsoft.com/office/drawing/2014/main" id="{CB0D413D-F64B-A442-B3B2-4811F6349BFA}"/>
              </a:ext>
            </a:extLst>
          </p:cNvPr>
          <p:cNvSpPr>
            <a:spLocks noGrp="1"/>
          </p:cNvSpPr>
          <p:nvPr>
            <p:ph sz="half" idx="15"/>
          </p:nvPr>
        </p:nvSpPr>
        <p:spPr>
          <a:xfrm>
            <a:off x="6096000" y="2040558"/>
            <a:ext cx="5181600" cy="3826164"/>
          </a:xfrm>
        </p:spPr>
        <p:txBody>
          <a:bodyPr/>
          <a:lstStyle>
            <a:lvl1pPr marL="141284" indent="-141284">
              <a:buFont typeface="Arial" panose="020B0604020202020204" pitchFamily="34" charset="0"/>
              <a:buChar char="•"/>
              <a:tabLst/>
              <a:defRPr>
                <a:solidFill>
                  <a:schemeClr val="tx1"/>
                </a:solidFill>
              </a:defRPr>
            </a:lvl1pPr>
            <a:lvl2pPr marL="288918" indent="-147635">
              <a:buFont typeface="System Font"/>
              <a:buChar char="–"/>
              <a:tabLst/>
              <a:defRPr>
                <a:solidFill>
                  <a:schemeClr val="tx1"/>
                </a:solidFill>
              </a:defRPr>
            </a:lvl2pPr>
            <a:lvl3pPr marL="141284" indent="-133347">
              <a:tabLst/>
              <a:defRPr sz="1200" b="1">
                <a:solidFill>
                  <a:schemeClr val="tx1"/>
                </a:solidFill>
              </a:defRPr>
            </a:lvl3pPr>
            <a:lvl4pPr marL="319080" indent="-142871">
              <a:tabLst/>
              <a:defRPr sz="1200">
                <a:solidFill>
                  <a:schemeClr val="tx1"/>
                </a:solidFill>
              </a:defRPr>
            </a:lvl4pPr>
            <a:lvl5pPr marL="363530" indent="-177796">
              <a:tabLst/>
              <a:defRPr sz="10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27304868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C934D01E-A8B8-49C3-9519-77D57FAD7B98}" type="datetimeFigureOut">
              <a:rPr lang="en-GB" smtClean="0">
                <a:solidFill>
                  <a:prstClr val="black">
                    <a:tint val="75000"/>
                  </a:prstClr>
                </a:solidFill>
              </a:rPr>
              <a:pPr>
                <a:defRPr/>
              </a:pPr>
              <a:t>21/09/2023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D13FB40A-CA5A-4D5C-891C-0B916A666430}" type="slidenum">
              <a:rPr lang="en-GB" smtClean="0">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29035118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pPr>
              <a:defRPr/>
            </a:pPr>
            <a:fld id="{8E757B04-4137-4A43-B475-5BAA6811BEC2}" type="datetimeFigureOut">
              <a:rPr lang="en-GB" smtClean="0">
                <a:solidFill>
                  <a:prstClr val="black">
                    <a:tint val="75000"/>
                  </a:prstClr>
                </a:solidFill>
              </a:rPr>
              <a:pPr>
                <a:defRPr/>
              </a:pPr>
              <a:t>21/09/2023</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0BC3465F-A415-4C69-A14E-729EB4A315B0}" type="slidenum">
              <a:rPr lang="en-GB" smtClean="0">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21725300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pPr>
              <a:defRPr/>
            </a:pPr>
            <a:fld id="{DF336969-6DE1-40C1-B8D0-91883C481B17}" type="datetimeFigureOut">
              <a:rPr lang="en-GB" smtClean="0">
                <a:solidFill>
                  <a:prstClr val="black">
                    <a:tint val="75000"/>
                  </a:prstClr>
                </a:solidFill>
              </a:rPr>
              <a:pPr>
                <a:defRPr/>
              </a:pPr>
              <a:t>21/09/2023</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94A7FB2D-C4E8-407E-8097-1ED652298D39}" type="slidenum">
              <a:rPr lang="en-GB" smtClean="0">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21195763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pPr>
              <a:defRPr/>
            </a:pPr>
            <a:fld id="{4CECF261-8D06-44E2-AEB7-529E0763A0D7}" type="datetimeFigureOut">
              <a:rPr lang="en-GB" smtClean="0">
                <a:solidFill>
                  <a:prstClr val="black">
                    <a:tint val="75000"/>
                  </a:prstClr>
                </a:solidFill>
              </a:rPr>
              <a:pPr>
                <a:defRPr/>
              </a:pPr>
              <a:t>21/09/2023</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096F837B-1E5C-4479-8F93-6B3A3A1D3262}" type="slidenum">
              <a:rPr lang="en-GB" smtClean="0">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38634333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C9D316AE-A246-43F7-92C2-AEB4653617FB}" type="datetimeFigureOut">
              <a:rPr lang="en-GB" smtClean="0">
                <a:solidFill>
                  <a:prstClr val="black">
                    <a:tint val="75000"/>
                  </a:prstClr>
                </a:solidFill>
              </a:rPr>
              <a:pPr>
                <a:defRPr/>
              </a:pPr>
              <a:t>21/09/2023</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pPr>
              <a:defRPr/>
            </a:pPr>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pPr>
              <a:defRPr/>
            </a:pPr>
            <a:fld id="{2734C9C6-8161-4EEC-89A8-465DCB59CEFF}" type="slidenum">
              <a:rPr lang="en-GB" smtClean="0">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18949608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686ED650-3448-47E1-B235-89B525296651}" type="datetimeFigureOut">
              <a:rPr lang="en-GB" smtClean="0">
                <a:solidFill>
                  <a:prstClr val="black">
                    <a:tint val="75000"/>
                  </a:prstClr>
                </a:solidFill>
              </a:rPr>
              <a:pPr>
                <a:defRPr/>
              </a:pPr>
              <a:t>21/09/2023</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A1B08CE-6139-44A0-AA44-B32257136370}" type="slidenum">
              <a:rPr lang="en-GB" smtClean="0">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4639641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98DCACED-254A-463F-A183-46BDE5CCE286}" type="datetimeFigureOut">
              <a:rPr lang="en-GB" smtClean="0">
                <a:solidFill>
                  <a:prstClr val="black">
                    <a:tint val="75000"/>
                  </a:prstClr>
                </a:solidFill>
              </a:rPr>
              <a:pPr>
                <a:defRPr/>
              </a:pPr>
              <a:t>21/09/2023</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DBB7E0BC-DE15-4A8C-B910-9D20DCE65DC6}" type="slidenum">
              <a:rPr lang="en-GB" smtClean="0">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9692130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90A9BDD6-28F1-49F8-917D-2623EFE11098}" type="datetimeFigureOut">
              <a:rPr lang="en-GB" smtClean="0">
                <a:solidFill>
                  <a:prstClr val="black">
                    <a:tint val="75000"/>
                  </a:prstClr>
                </a:solidFill>
              </a:rPr>
              <a:pPr>
                <a:defRPr/>
              </a:pPr>
              <a:t>21/09/2023</a:t>
            </a:fld>
            <a:endParaRPr lang="en-GB">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82A6DA25-8BD2-4DEC-99C9-6AE329944A98}" type="slidenum">
              <a:rPr lang="en-GB" smtClean="0">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3119029142"/>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775"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E9FF925-337A-4275-9B5B-C9C306EAD7E7}" type="datetimeFigureOut">
              <a:rPr lang="en-US" smtClean="0"/>
              <a:t>9/21/2023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9E97950-5EB7-4A35-A2A5-F33A02459312}" type="slidenum">
              <a:rPr lang="en-US" smtClean="0"/>
              <a:t>‹#›</a:t>
            </a:fld>
            <a:endParaRPr lang="en-US"/>
          </a:p>
        </p:txBody>
      </p:sp>
    </p:spTree>
    <p:extLst>
      <p:ext uri="{BB962C8B-B14F-4D97-AF65-F5344CB8AC3E}">
        <p14:creationId xmlns:p14="http://schemas.microsoft.com/office/powerpoint/2010/main" val="71426485"/>
      </p:ext>
    </p:extLst>
  </p:cSld>
  <p:clrMap bg1="lt1" tx1="dk1" bg2="lt2" tx2="dk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 id="2147483772" r:id="rId10"/>
    <p:sldLayoutId id="2147483773" r:id="rId11"/>
    <p:sldLayoutId id="2147483774"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28.png"/></Relationships>
</file>

<file path=ppt/slides/_rels/slide15.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jpeg"/><Relationship Id="rId7" Type="http://schemas.openxmlformats.org/officeDocument/2006/relationships/image" Target="../media/image15.jpe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clrChange>
              <a:clrFrom>
                <a:srgbClr val="8D959E"/>
              </a:clrFrom>
              <a:clrTo>
                <a:srgbClr val="8D959E">
                  <a:alpha val="0"/>
                </a:srgbClr>
              </a:clrTo>
            </a:clrChange>
            <a:extLst>
              <a:ext uri="{28A0092B-C50C-407E-A947-70E740481C1C}">
                <a14:useLocalDpi xmlns:a14="http://schemas.microsoft.com/office/drawing/2010/main" val="0"/>
              </a:ext>
            </a:extLst>
          </a:blip>
          <a:stretch>
            <a:fillRect/>
          </a:stretch>
        </p:blipFill>
        <p:spPr>
          <a:xfrm>
            <a:off x="0" y="476672"/>
            <a:ext cx="12186592" cy="6093296"/>
          </a:xfrm>
          <a:prstGeom prst="rect">
            <a:avLst/>
          </a:prstGeom>
        </p:spPr>
      </p:pic>
      <p:sp>
        <p:nvSpPr>
          <p:cNvPr id="3" name="TextBox 2"/>
          <p:cNvSpPr txBox="1"/>
          <p:nvPr/>
        </p:nvSpPr>
        <p:spPr>
          <a:xfrm>
            <a:off x="1271464" y="1409671"/>
            <a:ext cx="9649072" cy="4708981"/>
          </a:xfrm>
          <a:prstGeom prst="rect">
            <a:avLst/>
          </a:prstGeom>
          <a:noFill/>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3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charset="0"/>
                <a:ea typeface="+mn-ea"/>
                <a:cs typeface="Arial" charset="0"/>
              </a:rPr>
              <a:t>Compounding extreme rainfall and heatwaves: how important are large scale dynamics in generating extreme floods? </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2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pitchFamily="34" charset="0"/>
              <a:ea typeface="+mn-ea"/>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2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pitchFamily="34" charset="0"/>
                <a:ea typeface="+mn-ea"/>
                <a:cs typeface="Arial" pitchFamily="34" charset="0"/>
              </a:rPr>
              <a:t>Hayley J. Fowler</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2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pitchFamily="34" charset="0"/>
                <a:ea typeface="+mn-ea"/>
                <a:cs typeface="Arial" pitchFamily="34" charset="0"/>
              </a:rPr>
              <a:t> </a:t>
            </a:r>
            <a:r>
              <a:rPr kumimoji="0" lang="en-GB" sz="1800" b="1" i="1"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pitchFamily="34" charset="0"/>
                <a:ea typeface="+mn-ea"/>
                <a:cs typeface="Arial" pitchFamily="34" charset="0"/>
              </a:rPr>
              <a:t>Professor of Climate Change Impacts</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2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pitchFamily="34" charset="0"/>
                <a:ea typeface="+mn-ea"/>
                <a:cs typeface="Arial" pitchFamily="34" charset="0"/>
              </a:rPr>
              <a:t>School of Engineering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2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pitchFamily="34" charset="0"/>
                <a:ea typeface="+mn-ea"/>
                <a:cs typeface="Arial" pitchFamily="34" charset="0"/>
              </a:rPr>
              <a:t>Newcastle University, UK</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2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pitchFamily="34" charset="0"/>
              <a:ea typeface="+mn-ea"/>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lang="en-GB" sz="2000" b="1" dirty="0">
                <a:solidFill>
                  <a:prstClr val="white"/>
                </a:solidFill>
                <a:effectLst>
                  <a:outerShdw blurRad="38100" dist="38100" dir="2700000" algn="tl">
                    <a:srgbClr val="000000">
                      <a:alpha val="43137"/>
                    </a:srgbClr>
                  </a:outerShdw>
                </a:effectLst>
                <a:latin typeface="Arial" pitchFamily="34" charset="0"/>
                <a:cs typeface="Arial" pitchFamily="34" charset="0"/>
              </a:rPr>
              <a:t>Contributions from Christoph Sauter, Chris White, Seth </a:t>
            </a:r>
            <a:r>
              <a:rPr lang="en-GB" sz="2000" b="1" dirty="0" err="1">
                <a:solidFill>
                  <a:prstClr val="white"/>
                </a:solidFill>
                <a:effectLst>
                  <a:outerShdw blurRad="38100" dist="38100" dir="2700000" algn="tl">
                    <a:srgbClr val="000000">
                      <a:alpha val="43137"/>
                    </a:srgbClr>
                  </a:outerShdw>
                </a:effectLst>
                <a:latin typeface="Arial" pitchFamily="34" charset="0"/>
                <a:cs typeface="Arial" pitchFamily="34" charset="0"/>
              </a:rPr>
              <a:t>Westra</a:t>
            </a:r>
            <a:r>
              <a:rPr lang="en-GB" sz="2000" b="1" dirty="0">
                <a:solidFill>
                  <a:prstClr val="white"/>
                </a:solidFill>
                <a:effectLst>
                  <a:outerShdw blurRad="38100" dist="38100" dir="2700000" algn="tl">
                    <a:srgbClr val="000000">
                      <a:alpha val="43137"/>
                    </a:srgbClr>
                  </a:outerShdw>
                </a:effectLst>
                <a:latin typeface="Arial" pitchFamily="34" charset="0"/>
                <a:cs typeface="Arial" pitchFamily="34" charset="0"/>
              </a:rPr>
              <a:t>, Haider Ali, Nadav Peleg, Jen Catto</a:t>
            </a:r>
            <a:endParaRPr kumimoji="0" lang="en-GB" sz="2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pitchFamily="34" charset="0"/>
              <a:ea typeface="+mn-ea"/>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2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pitchFamily="34" charset="0"/>
              <a:ea typeface="+mn-ea"/>
              <a:cs typeface="Arial" pitchFamily="34" charset="0"/>
            </a:endParaRPr>
          </a:p>
        </p:txBody>
      </p:sp>
      <p:sp>
        <p:nvSpPr>
          <p:cNvPr id="4" name="Rectangle 3"/>
          <p:cNvSpPr/>
          <p:nvPr/>
        </p:nvSpPr>
        <p:spPr>
          <a:xfrm>
            <a:off x="5408" y="5877272"/>
            <a:ext cx="12186592" cy="98072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pic>
        <p:nvPicPr>
          <p:cNvPr id="5" name="Picture 4" descr="6109.jpg"/>
          <p:cNvPicPr>
            <a:picLocks noChangeAspect="1"/>
          </p:cNvPicPr>
          <p:nvPr/>
        </p:nvPicPr>
        <p:blipFill>
          <a:blip r:embed="rId4" cstate="print"/>
          <a:srcRect/>
          <a:stretch>
            <a:fillRect/>
          </a:stretch>
        </p:blipFill>
        <p:spPr bwMode="auto">
          <a:xfrm>
            <a:off x="461204" y="6126554"/>
            <a:ext cx="1728887" cy="567602"/>
          </a:xfrm>
          <a:prstGeom prst="rect">
            <a:avLst/>
          </a:prstGeom>
          <a:noFill/>
          <a:ln w="9525">
            <a:noFill/>
            <a:miter lim="800000"/>
            <a:headEnd/>
            <a:tailEnd/>
          </a:ln>
        </p:spPr>
      </p:pic>
      <p:pic>
        <p:nvPicPr>
          <p:cNvPr id="6" name="Picture 9" descr="MO_logo.jpg"/>
          <p:cNvPicPr>
            <a:picLocks noChangeAspect="1"/>
          </p:cNvPicPr>
          <p:nvPr/>
        </p:nvPicPr>
        <p:blipFill>
          <a:blip r:embed="rId5" cstate="print"/>
          <a:srcRect/>
          <a:stretch>
            <a:fillRect/>
          </a:stretch>
        </p:blipFill>
        <p:spPr bwMode="auto">
          <a:xfrm>
            <a:off x="11308908" y="5995618"/>
            <a:ext cx="843775" cy="771420"/>
          </a:xfrm>
          <a:prstGeom prst="rect">
            <a:avLst/>
          </a:prstGeom>
          <a:noFill/>
          <a:ln w="9525">
            <a:noFill/>
            <a:miter lim="800000"/>
            <a:headEnd/>
            <a:tailEnd/>
          </a:ln>
        </p:spPr>
      </p:pic>
      <p:sp>
        <p:nvSpPr>
          <p:cNvPr id="7" name="Rectangle 6"/>
          <p:cNvSpPr/>
          <p:nvPr/>
        </p:nvSpPr>
        <p:spPr>
          <a:xfrm>
            <a:off x="0" y="1"/>
            <a:ext cx="12186592" cy="90871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pic>
        <p:nvPicPr>
          <p:cNvPr id="8" name="Picture 7"/>
          <p:cNvPicPr>
            <a:picLocks noChangeAspect="1"/>
          </p:cNvPicPr>
          <p:nvPr/>
        </p:nvPicPr>
        <p:blipFill rotWithShape="1">
          <a:blip r:embed="rId6" cstate="print">
            <a:extLst>
              <a:ext uri="{28A0092B-C50C-407E-A947-70E740481C1C}">
                <a14:useLocalDpi xmlns:a14="http://schemas.microsoft.com/office/drawing/2010/main" val="0"/>
              </a:ext>
            </a:extLst>
          </a:blip>
          <a:srcRect b="9884"/>
          <a:stretch/>
        </p:blipFill>
        <p:spPr>
          <a:xfrm>
            <a:off x="11091796" y="94320"/>
            <a:ext cx="886815" cy="764704"/>
          </a:xfrm>
          <a:prstGeom prst="rect">
            <a:avLst/>
          </a:prstGeom>
        </p:spPr>
      </p:pic>
      <p:pic>
        <p:nvPicPr>
          <p:cNvPr id="10" name="Picture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217933" y="93076"/>
            <a:ext cx="781727" cy="781727"/>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408" y="-95195"/>
            <a:ext cx="3764683" cy="1003915"/>
          </a:xfrm>
          <a:prstGeom prst="rect">
            <a:avLst/>
          </a:prstGeom>
        </p:spPr>
      </p:pic>
    </p:spTree>
    <p:extLst>
      <p:ext uri="{BB962C8B-B14F-4D97-AF65-F5344CB8AC3E}">
        <p14:creationId xmlns:p14="http://schemas.microsoft.com/office/powerpoint/2010/main" val="24882878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C77BE7-E562-1F1B-879C-146DB8BD60B7}"/>
              </a:ext>
            </a:extLst>
          </p:cNvPr>
          <p:cNvSpPr>
            <a:spLocks noGrp="1"/>
          </p:cNvSpPr>
          <p:nvPr>
            <p:ph type="title"/>
          </p:nvPr>
        </p:nvSpPr>
        <p:spPr>
          <a:xfrm>
            <a:off x="7248127" y="274638"/>
            <a:ext cx="4703501" cy="1143000"/>
          </a:xfrm>
        </p:spPr>
        <p:txBody>
          <a:bodyPr>
            <a:normAutofit fontScale="90000"/>
          </a:bodyPr>
          <a:lstStyle/>
          <a:p>
            <a:r>
              <a:rPr lang="en-GB" dirty="0"/>
              <a:t>Division by </a:t>
            </a:r>
            <a:r>
              <a:rPr lang="en-GB" dirty="0" err="1"/>
              <a:t>Koppen</a:t>
            </a:r>
            <a:r>
              <a:rPr lang="en-GB" dirty="0"/>
              <a:t>-Geiger climate zones</a:t>
            </a:r>
          </a:p>
        </p:txBody>
      </p:sp>
      <p:sp>
        <p:nvSpPr>
          <p:cNvPr id="3" name="Content Placeholder 2">
            <a:extLst>
              <a:ext uri="{FF2B5EF4-FFF2-40B4-BE49-F238E27FC236}">
                <a16:creationId xmlns:a16="http://schemas.microsoft.com/office/drawing/2014/main" id="{5B47B122-B76F-0FDA-11EF-3346BCCF9BB7}"/>
              </a:ext>
            </a:extLst>
          </p:cNvPr>
          <p:cNvSpPr>
            <a:spLocks noGrp="1"/>
          </p:cNvSpPr>
          <p:nvPr>
            <p:ph idx="1"/>
          </p:nvPr>
        </p:nvSpPr>
        <p:spPr>
          <a:xfrm>
            <a:off x="7356298" y="3020602"/>
            <a:ext cx="4226102" cy="2951449"/>
          </a:xfrm>
        </p:spPr>
        <p:txBody>
          <a:bodyPr>
            <a:normAutofit fontScale="77500" lnSpcReduction="20000"/>
          </a:bodyPr>
          <a:lstStyle/>
          <a:p>
            <a:pPr marL="0" indent="0">
              <a:buNone/>
            </a:pPr>
            <a:r>
              <a:rPr lang="en-GB" dirty="0"/>
              <a:t>Compound heatwave-extreme rainfall events are most likely in temperate or colder climates (‘C’, ‘D’, ‘E’), provided there is no ‘dry season’ (‘f’ sub-climate); in some parts of mid-latitudes 40% of heatwaves followed by hourly extreme rainfall</a:t>
            </a:r>
          </a:p>
        </p:txBody>
      </p:sp>
      <p:pic>
        <p:nvPicPr>
          <p:cNvPr id="5" name="Picture 4">
            <a:extLst>
              <a:ext uri="{FF2B5EF4-FFF2-40B4-BE49-F238E27FC236}">
                <a16:creationId xmlns:a16="http://schemas.microsoft.com/office/drawing/2014/main" id="{05B67E79-6B72-E86A-0745-DE1D425C9B5C}"/>
              </a:ext>
            </a:extLst>
          </p:cNvPr>
          <p:cNvPicPr>
            <a:picLocks noChangeAspect="1"/>
          </p:cNvPicPr>
          <p:nvPr/>
        </p:nvPicPr>
        <p:blipFill>
          <a:blip r:embed="rId2"/>
          <a:stretch>
            <a:fillRect/>
          </a:stretch>
        </p:blipFill>
        <p:spPr>
          <a:xfrm>
            <a:off x="82193" y="86869"/>
            <a:ext cx="6889933" cy="6652978"/>
          </a:xfrm>
          <a:prstGeom prst="rect">
            <a:avLst/>
          </a:prstGeom>
        </p:spPr>
      </p:pic>
      <p:sp>
        <p:nvSpPr>
          <p:cNvPr id="8" name="Rectangle 7">
            <a:extLst>
              <a:ext uri="{FF2B5EF4-FFF2-40B4-BE49-F238E27FC236}">
                <a16:creationId xmlns:a16="http://schemas.microsoft.com/office/drawing/2014/main" id="{620BE317-9BB0-19BB-F5A5-4D124C082DE7}"/>
              </a:ext>
            </a:extLst>
          </p:cNvPr>
          <p:cNvSpPr>
            <a:spLocks noChangeArrowheads="1"/>
          </p:cNvSpPr>
          <p:nvPr/>
        </p:nvSpPr>
        <p:spPr bwMode="auto">
          <a:xfrm>
            <a:off x="7248127" y="6149975"/>
            <a:ext cx="4703502" cy="433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61938" indent="-261938">
              <a:lnSpc>
                <a:spcPct val="90000"/>
              </a:lnSpc>
              <a:spcBef>
                <a:spcPct val="35000"/>
              </a:spcBef>
              <a:spcAft>
                <a:spcPct val="35000"/>
              </a:spcAft>
              <a:buChar char="•"/>
              <a:defRPr sz="2400">
                <a:solidFill>
                  <a:srgbClr val="000000"/>
                </a:solidFill>
                <a:latin typeface="Arial" panose="020B0604020202020204" pitchFamily="34" charset="0"/>
              </a:defRPr>
            </a:lvl1pPr>
            <a:lvl2pPr marL="742950" indent="-285750">
              <a:lnSpc>
                <a:spcPct val="90000"/>
              </a:lnSpc>
              <a:spcBef>
                <a:spcPct val="35000"/>
              </a:spcBef>
              <a:spcAft>
                <a:spcPct val="35000"/>
              </a:spcAft>
              <a:buChar char="•"/>
              <a:defRPr sz="2000">
                <a:solidFill>
                  <a:srgbClr val="000000"/>
                </a:solidFill>
                <a:latin typeface="Arial" panose="020B0604020202020204" pitchFamily="34" charset="0"/>
              </a:defRPr>
            </a:lvl2pPr>
            <a:lvl3pPr marL="1143000" indent="-228600">
              <a:lnSpc>
                <a:spcPct val="90000"/>
              </a:lnSpc>
              <a:spcBef>
                <a:spcPct val="35000"/>
              </a:spcBef>
              <a:spcAft>
                <a:spcPct val="35000"/>
              </a:spcAft>
              <a:buChar char="•"/>
              <a:defRPr sz="2000">
                <a:solidFill>
                  <a:srgbClr val="000000"/>
                </a:solidFill>
                <a:latin typeface="Arial" panose="020B0604020202020204" pitchFamily="34" charset="0"/>
              </a:defRPr>
            </a:lvl3pPr>
            <a:lvl4pPr marL="1600200" indent="-228600">
              <a:lnSpc>
                <a:spcPct val="90000"/>
              </a:lnSpc>
              <a:spcBef>
                <a:spcPct val="35000"/>
              </a:spcBef>
              <a:spcAft>
                <a:spcPct val="35000"/>
              </a:spcAft>
              <a:buChar char="•"/>
              <a:defRPr sz="2000">
                <a:solidFill>
                  <a:srgbClr val="000000"/>
                </a:solidFill>
                <a:latin typeface="Arial" panose="020B0604020202020204" pitchFamily="34" charset="0"/>
              </a:defRPr>
            </a:lvl4pPr>
            <a:lvl5pPr marL="2057400" indent="-228600">
              <a:lnSpc>
                <a:spcPct val="90000"/>
              </a:lnSpc>
              <a:spcBef>
                <a:spcPct val="35000"/>
              </a:spcBef>
              <a:spcAft>
                <a:spcPct val="35000"/>
              </a:spcAft>
              <a:buChar char="•"/>
              <a:defRPr sz="2000">
                <a:solidFill>
                  <a:srgbClr val="000000"/>
                </a:solidFill>
                <a:latin typeface="Arial" panose="020B0604020202020204" pitchFamily="34" charset="0"/>
              </a:defRPr>
            </a:lvl5pPr>
            <a:lvl6pPr marL="2514600" indent="-228600" eaLnBrk="0" fontAlgn="base" hangingPunct="0">
              <a:lnSpc>
                <a:spcPct val="90000"/>
              </a:lnSpc>
              <a:spcBef>
                <a:spcPct val="35000"/>
              </a:spcBef>
              <a:spcAft>
                <a:spcPct val="35000"/>
              </a:spcAft>
              <a:buChar char="•"/>
              <a:defRPr sz="2000">
                <a:solidFill>
                  <a:srgbClr val="000000"/>
                </a:solidFill>
                <a:latin typeface="Arial" panose="020B0604020202020204" pitchFamily="34" charset="0"/>
              </a:defRPr>
            </a:lvl6pPr>
            <a:lvl7pPr marL="2971800" indent="-228600" eaLnBrk="0" fontAlgn="base" hangingPunct="0">
              <a:lnSpc>
                <a:spcPct val="90000"/>
              </a:lnSpc>
              <a:spcBef>
                <a:spcPct val="35000"/>
              </a:spcBef>
              <a:spcAft>
                <a:spcPct val="35000"/>
              </a:spcAft>
              <a:buChar char="•"/>
              <a:defRPr sz="2000">
                <a:solidFill>
                  <a:srgbClr val="000000"/>
                </a:solidFill>
                <a:latin typeface="Arial" panose="020B0604020202020204" pitchFamily="34" charset="0"/>
              </a:defRPr>
            </a:lvl7pPr>
            <a:lvl8pPr marL="3429000" indent="-228600" eaLnBrk="0" fontAlgn="base" hangingPunct="0">
              <a:lnSpc>
                <a:spcPct val="90000"/>
              </a:lnSpc>
              <a:spcBef>
                <a:spcPct val="35000"/>
              </a:spcBef>
              <a:spcAft>
                <a:spcPct val="35000"/>
              </a:spcAft>
              <a:buChar char="•"/>
              <a:defRPr sz="2000">
                <a:solidFill>
                  <a:srgbClr val="000000"/>
                </a:solidFill>
                <a:latin typeface="Arial" panose="020B0604020202020204" pitchFamily="34" charset="0"/>
              </a:defRPr>
            </a:lvl8pPr>
            <a:lvl9pPr marL="3886200" indent="-228600" eaLnBrk="0" fontAlgn="base" hangingPunct="0">
              <a:lnSpc>
                <a:spcPct val="90000"/>
              </a:lnSpc>
              <a:spcBef>
                <a:spcPct val="35000"/>
              </a:spcBef>
              <a:spcAft>
                <a:spcPct val="35000"/>
              </a:spcAft>
              <a:buChar char="•"/>
              <a:defRPr sz="2000">
                <a:solidFill>
                  <a:srgbClr val="000000"/>
                </a:solidFill>
                <a:latin typeface="Arial" panose="020B0604020202020204" pitchFamily="34" charset="0"/>
              </a:defRPr>
            </a:lvl9pPr>
          </a:lstStyle>
          <a:p>
            <a:pPr marL="261938" marR="0" lvl="0" indent="-261938" algn="r" defTabSz="914400" rtl="0" eaLnBrk="1" fontAlgn="base" latinLnBrk="0" hangingPunct="1">
              <a:lnSpc>
                <a:spcPct val="100000"/>
              </a:lnSpc>
              <a:spcBef>
                <a:spcPct val="0"/>
              </a:spcBef>
              <a:spcAft>
                <a:spcPct val="0"/>
              </a:spcAft>
              <a:buClrTx/>
              <a:buSzTx/>
              <a:buFontTx/>
              <a:buNone/>
              <a:tabLst/>
              <a:defRPr/>
            </a:pPr>
            <a:r>
              <a:rPr lang="en-GB" altLang="en-US" sz="1600" i="1" dirty="0">
                <a:cs typeface="Arial" charset="0"/>
              </a:rPr>
              <a:t>Sauter</a:t>
            </a:r>
            <a:r>
              <a:rPr kumimoji="0" lang="en-GB" altLang="en-US" sz="1600" b="0" i="1" u="none" strike="noStrike" kern="1200" cap="none" spc="0" normalizeH="0" baseline="0" noProof="0" dirty="0">
                <a:ln>
                  <a:noFill/>
                </a:ln>
                <a:solidFill>
                  <a:srgbClr val="000000"/>
                </a:solidFill>
                <a:effectLst/>
                <a:uLnTx/>
                <a:uFillTx/>
                <a:latin typeface="Arial" panose="020B0604020202020204" pitchFamily="34" charset="0"/>
                <a:ea typeface="+mn-ea"/>
                <a:cs typeface="Arial" charset="0"/>
              </a:rPr>
              <a:t> et al., 2023, Weather and Climate Extremes, DOI: 10.1016/j.wace.2023.100563</a:t>
            </a:r>
          </a:p>
        </p:txBody>
      </p:sp>
    </p:spTree>
    <p:extLst>
      <p:ext uri="{BB962C8B-B14F-4D97-AF65-F5344CB8AC3E}">
        <p14:creationId xmlns:p14="http://schemas.microsoft.com/office/powerpoint/2010/main" val="13656538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5E0082-1D51-1DF4-0667-D74EE016F184}"/>
              </a:ext>
            </a:extLst>
          </p:cNvPr>
          <p:cNvSpPr>
            <a:spLocks noGrp="1"/>
          </p:cNvSpPr>
          <p:nvPr>
            <p:ph type="title"/>
          </p:nvPr>
        </p:nvSpPr>
        <p:spPr>
          <a:xfrm>
            <a:off x="7274102" y="274637"/>
            <a:ext cx="4308297" cy="2530207"/>
          </a:xfrm>
        </p:spPr>
        <p:txBody>
          <a:bodyPr>
            <a:normAutofit fontScale="90000"/>
          </a:bodyPr>
          <a:lstStyle/>
          <a:p>
            <a:r>
              <a:rPr lang="en-GB" dirty="0"/>
              <a:t>Analysis of Europe and Australia to examine mechanisms</a:t>
            </a:r>
          </a:p>
        </p:txBody>
      </p:sp>
      <p:sp>
        <p:nvSpPr>
          <p:cNvPr id="3" name="Content Placeholder 2">
            <a:extLst>
              <a:ext uri="{FF2B5EF4-FFF2-40B4-BE49-F238E27FC236}">
                <a16:creationId xmlns:a16="http://schemas.microsoft.com/office/drawing/2014/main" id="{9AF2786E-D5B4-BB3F-7688-48B8A7C9240B}"/>
              </a:ext>
            </a:extLst>
          </p:cNvPr>
          <p:cNvSpPr>
            <a:spLocks noGrp="1"/>
          </p:cNvSpPr>
          <p:nvPr>
            <p:ph idx="1"/>
          </p:nvPr>
        </p:nvSpPr>
        <p:spPr>
          <a:xfrm>
            <a:off x="7476484" y="3623065"/>
            <a:ext cx="4198384" cy="3064465"/>
          </a:xfrm>
        </p:spPr>
        <p:txBody>
          <a:bodyPr>
            <a:normAutofit/>
          </a:bodyPr>
          <a:lstStyle/>
          <a:p>
            <a:r>
              <a:rPr lang="en-GB" sz="2400" dirty="0"/>
              <a:t>Stations used and percentage of heatwaves ended by rainfall in each region</a:t>
            </a:r>
          </a:p>
        </p:txBody>
      </p:sp>
      <p:pic>
        <p:nvPicPr>
          <p:cNvPr id="5" name="Picture 4">
            <a:extLst>
              <a:ext uri="{FF2B5EF4-FFF2-40B4-BE49-F238E27FC236}">
                <a16:creationId xmlns:a16="http://schemas.microsoft.com/office/drawing/2014/main" id="{4508AE06-1D03-D699-470A-7AC56DD9E11B}"/>
              </a:ext>
            </a:extLst>
          </p:cNvPr>
          <p:cNvPicPr>
            <a:picLocks noChangeAspect="1"/>
          </p:cNvPicPr>
          <p:nvPr/>
        </p:nvPicPr>
        <p:blipFill>
          <a:blip r:embed="rId2"/>
          <a:stretch>
            <a:fillRect/>
          </a:stretch>
        </p:blipFill>
        <p:spPr>
          <a:xfrm>
            <a:off x="164066" y="109537"/>
            <a:ext cx="7219950" cy="6638925"/>
          </a:xfrm>
          <a:prstGeom prst="rect">
            <a:avLst/>
          </a:prstGeom>
        </p:spPr>
      </p:pic>
      <p:sp>
        <p:nvSpPr>
          <p:cNvPr id="6" name="Rectangle 5">
            <a:extLst>
              <a:ext uri="{FF2B5EF4-FFF2-40B4-BE49-F238E27FC236}">
                <a16:creationId xmlns:a16="http://schemas.microsoft.com/office/drawing/2014/main" id="{403F6F67-DA10-17D5-727D-93E3E5B4329E}"/>
              </a:ext>
            </a:extLst>
          </p:cNvPr>
          <p:cNvSpPr>
            <a:spLocks noChangeArrowheads="1"/>
          </p:cNvSpPr>
          <p:nvPr/>
        </p:nvSpPr>
        <p:spPr bwMode="auto">
          <a:xfrm>
            <a:off x="7248127" y="6149975"/>
            <a:ext cx="4703502" cy="433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61938" indent="-261938">
              <a:lnSpc>
                <a:spcPct val="90000"/>
              </a:lnSpc>
              <a:spcBef>
                <a:spcPct val="35000"/>
              </a:spcBef>
              <a:spcAft>
                <a:spcPct val="35000"/>
              </a:spcAft>
              <a:buChar char="•"/>
              <a:defRPr sz="2400">
                <a:solidFill>
                  <a:srgbClr val="000000"/>
                </a:solidFill>
                <a:latin typeface="Arial" panose="020B0604020202020204" pitchFamily="34" charset="0"/>
              </a:defRPr>
            </a:lvl1pPr>
            <a:lvl2pPr marL="742950" indent="-285750">
              <a:lnSpc>
                <a:spcPct val="90000"/>
              </a:lnSpc>
              <a:spcBef>
                <a:spcPct val="35000"/>
              </a:spcBef>
              <a:spcAft>
                <a:spcPct val="35000"/>
              </a:spcAft>
              <a:buChar char="•"/>
              <a:defRPr sz="2000">
                <a:solidFill>
                  <a:srgbClr val="000000"/>
                </a:solidFill>
                <a:latin typeface="Arial" panose="020B0604020202020204" pitchFamily="34" charset="0"/>
              </a:defRPr>
            </a:lvl2pPr>
            <a:lvl3pPr marL="1143000" indent="-228600">
              <a:lnSpc>
                <a:spcPct val="90000"/>
              </a:lnSpc>
              <a:spcBef>
                <a:spcPct val="35000"/>
              </a:spcBef>
              <a:spcAft>
                <a:spcPct val="35000"/>
              </a:spcAft>
              <a:buChar char="•"/>
              <a:defRPr sz="2000">
                <a:solidFill>
                  <a:srgbClr val="000000"/>
                </a:solidFill>
                <a:latin typeface="Arial" panose="020B0604020202020204" pitchFamily="34" charset="0"/>
              </a:defRPr>
            </a:lvl3pPr>
            <a:lvl4pPr marL="1600200" indent="-228600">
              <a:lnSpc>
                <a:spcPct val="90000"/>
              </a:lnSpc>
              <a:spcBef>
                <a:spcPct val="35000"/>
              </a:spcBef>
              <a:spcAft>
                <a:spcPct val="35000"/>
              </a:spcAft>
              <a:buChar char="•"/>
              <a:defRPr sz="2000">
                <a:solidFill>
                  <a:srgbClr val="000000"/>
                </a:solidFill>
                <a:latin typeface="Arial" panose="020B0604020202020204" pitchFamily="34" charset="0"/>
              </a:defRPr>
            </a:lvl4pPr>
            <a:lvl5pPr marL="2057400" indent="-228600">
              <a:lnSpc>
                <a:spcPct val="90000"/>
              </a:lnSpc>
              <a:spcBef>
                <a:spcPct val="35000"/>
              </a:spcBef>
              <a:spcAft>
                <a:spcPct val="35000"/>
              </a:spcAft>
              <a:buChar char="•"/>
              <a:defRPr sz="2000">
                <a:solidFill>
                  <a:srgbClr val="000000"/>
                </a:solidFill>
                <a:latin typeface="Arial" panose="020B0604020202020204" pitchFamily="34" charset="0"/>
              </a:defRPr>
            </a:lvl5pPr>
            <a:lvl6pPr marL="2514600" indent="-228600" eaLnBrk="0" fontAlgn="base" hangingPunct="0">
              <a:lnSpc>
                <a:spcPct val="90000"/>
              </a:lnSpc>
              <a:spcBef>
                <a:spcPct val="35000"/>
              </a:spcBef>
              <a:spcAft>
                <a:spcPct val="35000"/>
              </a:spcAft>
              <a:buChar char="•"/>
              <a:defRPr sz="2000">
                <a:solidFill>
                  <a:srgbClr val="000000"/>
                </a:solidFill>
                <a:latin typeface="Arial" panose="020B0604020202020204" pitchFamily="34" charset="0"/>
              </a:defRPr>
            </a:lvl6pPr>
            <a:lvl7pPr marL="2971800" indent="-228600" eaLnBrk="0" fontAlgn="base" hangingPunct="0">
              <a:lnSpc>
                <a:spcPct val="90000"/>
              </a:lnSpc>
              <a:spcBef>
                <a:spcPct val="35000"/>
              </a:spcBef>
              <a:spcAft>
                <a:spcPct val="35000"/>
              </a:spcAft>
              <a:buChar char="•"/>
              <a:defRPr sz="2000">
                <a:solidFill>
                  <a:srgbClr val="000000"/>
                </a:solidFill>
                <a:latin typeface="Arial" panose="020B0604020202020204" pitchFamily="34" charset="0"/>
              </a:defRPr>
            </a:lvl7pPr>
            <a:lvl8pPr marL="3429000" indent="-228600" eaLnBrk="0" fontAlgn="base" hangingPunct="0">
              <a:lnSpc>
                <a:spcPct val="90000"/>
              </a:lnSpc>
              <a:spcBef>
                <a:spcPct val="35000"/>
              </a:spcBef>
              <a:spcAft>
                <a:spcPct val="35000"/>
              </a:spcAft>
              <a:buChar char="•"/>
              <a:defRPr sz="2000">
                <a:solidFill>
                  <a:srgbClr val="000000"/>
                </a:solidFill>
                <a:latin typeface="Arial" panose="020B0604020202020204" pitchFamily="34" charset="0"/>
              </a:defRPr>
            </a:lvl8pPr>
            <a:lvl9pPr marL="3886200" indent="-228600" eaLnBrk="0" fontAlgn="base" hangingPunct="0">
              <a:lnSpc>
                <a:spcPct val="90000"/>
              </a:lnSpc>
              <a:spcBef>
                <a:spcPct val="35000"/>
              </a:spcBef>
              <a:spcAft>
                <a:spcPct val="35000"/>
              </a:spcAft>
              <a:buChar char="•"/>
              <a:defRPr sz="2000">
                <a:solidFill>
                  <a:srgbClr val="000000"/>
                </a:solidFill>
                <a:latin typeface="Arial" panose="020B0604020202020204" pitchFamily="34" charset="0"/>
              </a:defRPr>
            </a:lvl9pPr>
          </a:lstStyle>
          <a:p>
            <a:pPr marL="261938" marR="0" lvl="0" indent="-261938" algn="r" defTabSz="914400" rtl="0" eaLnBrk="1" fontAlgn="base" latinLnBrk="0" hangingPunct="1">
              <a:lnSpc>
                <a:spcPct val="100000"/>
              </a:lnSpc>
              <a:spcBef>
                <a:spcPct val="0"/>
              </a:spcBef>
              <a:spcAft>
                <a:spcPct val="0"/>
              </a:spcAft>
              <a:buClrTx/>
              <a:buSzTx/>
              <a:buFontTx/>
              <a:buNone/>
              <a:tabLst/>
              <a:defRPr/>
            </a:pPr>
            <a:r>
              <a:rPr lang="en-GB" altLang="en-US" sz="1600" i="1" dirty="0">
                <a:cs typeface="Arial" charset="0"/>
              </a:rPr>
              <a:t>Sauter</a:t>
            </a:r>
            <a:r>
              <a:rPr kumimoji="0" lang="en-GB" altLang="en-US" sz="1600" b="0" i="1" u="none" strike="noStrike" kern="1200" cap="none" spc="0" normalizeH="0" baseline="0" noProof="0" dirty="0">
                <a:ln>
                  <a:noFill/>
                </a:ln>
                <a:solidFill>
                  <a:srgbClr val="000000"/>
                </a:solidFill>
                <a:effectLst/>
                <a:uLnTx/>
                <a:uFillTx/>
                <a:latin typeface="Arial" panose="020B0604020202020204" pitchFamily="34" charset="0"/>
                <a:ea typeface="+mn-ea"/>
                <a:cs typeface="Arial" charset="0"/>
              </a:rPr>
              <a:t> et al., </a:t>
            </a:r>
            <a:r>
              <a:rPr lang="en-GB" altLang="en-US" sz="1600" i="1" dirty="0">
                <a:cs typeface="Arial" charset="0"/>
              </a:rPr>
              <a:t>in press</a:t>
            </a:r>
            <a:r>
              <a:rPr kumimoji="0" lang="en-GB" altLang="en-US" sz="1600" b="0" i="1" u="none" strike="noStrike" kern="1200" cap="none" spc="0" normalizeH="0" baseline="0" noProof="0" dirty="0">
                <a:ln>
                  <a:noFill/>
                </a:ln>
                <a:solidFill>
                  <a:srgbClr val="000000"/>
                </a:solidFill>
                <a:effectLst/>
                <a:uLnTx/>
                <a:uFillTx/>
                <a:latin typeface="Arial" panose="020B0604020202020204" pitchFamily="34" charset="0"/>
                <a:ea typeface="+mn-ea"/>
                <a:cs typeface="Arial" charset="0"/>
              </a:rPr>
              <a:t>, </a:t>
            </a:r>
          </a:p>
        </p:txBody>
      </p:sp>
    </p:spTree>
    <p:extLst>
      <p:ext uri="{BB962C8B-B14F-4D97-AF65-F5344CB8AC3E}">
        <p14:creationId xmlns:p14="http://schemas.microsoft.com/office/powerpoint/2010/main" val="34369108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CD9D99-2FB4-1FDE-47B2-39E720AE6571}"/>
              </a:ext>
            </a:extLst>
          </p:cNvPr>
          <p:cNvSpPr>
            <a:spLocks noGrp="1"/>
          </p:cNvSpPr>
          <p:nvPr>
            <p:ph type="title"/>
          </p:nvPr>
        </p:nvSpPr>
        <p:spPr>
          <a:xfrm>
            <a:off x="7003424" y="274638"/>
            <a:ext cx="4578976" cy="1143000"/>
          </a:xfrm>
        </p:spPr>
        <p:txBody>
          <a:bodyPr/>
          <a:lstStyle/>
          <a:p>
            <a:r>
              <a:rPr lang="en-GB" dirty="0"/>
              <a:t>Weather types</a:t>
            </a:r>
          </a:p>
        </p:txBody>
      </p:sp>
      <p:sp>
        <p:nvSpPr>
          <p:cNvPr id="3" name="Content Placeholder 2">
            <a:extLst>
              <a:ext uri="{FF2B5EF4-FFF2-40B4-BE49-F238E27FC236}">
                <a16:creationId xmlns:a16="http://schemas.microsoft.com/office/drawing/2014/main" id="{B9E23EBC-7C53-61E4-81BC-4E33F17D0556}"/>
              </a:ext>
            </a:extLst>
          </p:cNvPr>
          <p:cNvSpPr>
            <a:spLocks noGrp="1"/>
          </p:cNvSpPr>
          <p:nvPr>
            <p:ph idx="1"/>
          </p:nvPr>
        </p:nvSpPr>
        <p:spPr>
          <a:xfrm>
            <a:off x="7078893" y="1600201"/>
            <a:ext cx="4958867" cy="4525963"/>
          </a:xfrm>
        </p:spPr>
        <p:txBody>
          <a:bodyPr>
            <a:normAutofit lnSpcReduction="10000"/>
          </a:bodyPr>
          <a:lstStyle/>
          <a:p>
            <a:pPr marL="0" indent="0">
              <a:buNone/>
            </a:pPr>
            <a:r>
              <a:rPr lang="en-GB" dirty="0"/>
              <a:t>Cyclone Only (CO), </a:t>
            </a:r>
          </a:p>
          <a:p>
            <a:pPr marL="0" indent="0">
              <a:buNone/>
            </a:pPr>
            <a:r>
              <a:rPr lang="en-GB" dirty="0"/>
              <a:t>Front Only (FO), Thunderstorm Only (TO), Cyclone-Front (CF), </a:t>
            </a:r>
            <a:r>
              <a:rPr lang="en-GB" dirty="0" err="1"/>
              <a:t>CycloneThunderstorm</a:t>
            </a:r>
            <a:r>
              <a:rPr lang="en-GB" dirty="0"/>
              <a:t> (CT), Front-Thunderstorm (FT), Cyclone-Front-Thunderstorm (CFT), </a:t>
            </a:r>
          </a:p>
          <a:p>
            <a:pPr marL="0" indent="0">
              <a:buNone/>
            </a:pPr>
            <a:r>
              <a:rPr lang="en-GB" dirty="0"/>
              <a:t>and Undefined (U). </a:t>
            </a:r>
          </a:p>
        </p:txBody>
      </p:sp>
      <p:pic>
        <p:nvPicPr>
          <p:cNvPr id="5" name="Picture 4">
            <a:extLst>
              <a:ext uri="{FF2B5EF4-FFF2-40B4-BE49-F238E27FC236}">
                <a16:creationId xmlns:a16="http://schemas.microsoft.com/office/drawing/2014/main" id="{72DB8E33-5113-5499-4201-94198655566B}"/>
              </a:ext>
            </a:extLst>
          </p:cNvPr>
          <p:cNvPicPr>
            <a:picLocks noChangeAspect="1"/>
          </p:cNvPicPr>
          <p:nvPr/>
        </p:nvPicPr>
        <p:blipFill>
          <a:blip r:embed="rId2"/>
          <a:stretch>
            <a:fillRect/>
          </a:stretch>
        </p:blipFill>
        <p:spPr>
          <a:xfrm>
            <a:off x="154239" y="0"/>
            <a:ext cx="6849185" cy="6858000"/>
          </a:xfrm>
          <a:prstGeom prst="rect">
            <a:avLst/>
          </a:prstGeom>
        </p:spPr>
      </p:pic>
    </p:spTree>
    <p:extLst>
      <p:ext uri="{BB962C8B-B14F-4D97-AF65-F5344CB8AC3E}">
        <p14:creationId xmlns:p14="http://schemas.microsoft.com/office/powerpoint/2010/main" val="23210977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967212-98AC-A136-2E25-4A331EBE43A8}"/>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66422B68-D0A7-0407-3495-3B80D1CDDA69}"/>
              </a:ext>
            </a:extLst>
          </p:cNvPr>
          <p:cNvSpPr>
            <a:spLocks noGrp="1"/>
          </p:cNvSpPr>
          <p:nvPr>
            <p:ph idx="1"/>
          </p:nvPr>
        </p:nvSpPr>
        <p:spPr>
          <a:xfrm>
            <a:off x="6830786" y="1600201"/>
            <a:ext cx="4751614" cy="4525963"/>
          </a:xfrm>
        </p:spPr>
        <p:txBody>
          <a:bodyPr/>
          <a:lstStyle/>
          <a:p>
            <a:r>
              <a:rPr lang="en-GB" dirty="0"/>
              <a:t>Distribution of TCWV (a) and CAPE (b) on the last day of the heatwave (red) and for climatology (grey) for the six regions used in this study. The boxplot whiskers extend from the 5th to 95th percentile</a:t>
            </a:r>
          </a:p>
        </p:txBody>
      </p:sp>
      <p:pic>
        <p:nvPicPr>
          <p:cNvPr id="5" name="Picture 4">
            <a:extLst>
              <a:ext uri="{FF2B5EF4-FFF2-40B4-BE49-F238E27FC236}">
                <a16:creationId xmlns:a16="http://schemas.microsoft.com/office/drawing/2014/main" id="{9C4DB2B9-6DDB-A681-ABCD-44872018CFB7}"/>
              </a:ext>
            </a:extLst>
          </p:cNvPr>
          <p:cNvPicPr>
            <a:picLocks noChangeAspect="1"/>
          </p:cNvPicPr>
          <p:nvPr/>
        </p:nvPicPr>
        <p:blipFill>
          <a:blip r:embed="rId2"/>
          <a:stretch>
            <a:fillRect/>
          </a:stretch>
        </p:blipFill>
        <p:spPr>
          <a:xfrm>
            <a:off x="0" y="0"/>
            <a:ext cx="6830786" cy="6858000"/>
          </a:xfrm>
          <a:prstGeom prst="rect">
            <a:avLst/>
          </a:prstGeom>
        </p:spPr>
      </p:pic>
    </p:spTree>
    <p:extLst>
      <p:ext uri="{BB962C8B-B14F-4D97-AF65-F5344CB8AC3E}">
        <p14:creationId xmlns:p14="http://schemas.microsoft.com/office/powerpoint/2010/main" val="37391735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94BECBE1-B739-614B-9F9E-CE76E59AAF2B}"/>
              </a:ext>
            </a:extLst>
          </p:cNvPr>
          <p:cNvSpPr>
            <a:spLocks noGrp="1"/>
          </p:cNvSpPr>
          <p:nvPr>
            <p:ph type="body" sz="quarter" idx="14"/>
          </p:nvPr>
        </p:nvSpPr>
        <p:spPr>
          <a:xfrm>
            <a:off x="506413" y="320674"/>
            <a:ext cx="9232810" cy="516087"/>
          </a:xfrm>
        </p:spPr>
        <p:txBody>
          <a:bodyPr>
            <a:normAutofit lnSpcReduction="10000"/>
          </a:bodyPr>
          <a:lstStyle/>
          <a:p>
            <a:pPr marL="0" indent="0">
              <a:buNone/>
            </a:pPr>
            <a:r>
              <a:rPr lang="en-GB" sz="2800" b="1" dirty="0">
                <a:solidFill>
                  <a:schemeClr val="tx1"/>
                </a:solidFill>
              </a:rPr>
              <a:t>Future Changes to Synoptic Variability</a:t>
            </a:r>
          </a:p>
        </p:txBody>
      </p:sp>
      <p:pic>
        <p:nvPicPr>
          <p:cNvPr id="3" name="Content Placeholder 9" descr="Calendar&#10;&#10;Description automatically generated">
            <a:extLst>
              <a:ext uri="{FF2B5EF4-FFF2-40B4-BE49-F238E27FC236}">
                <a16:creationId xmlns:a16="http://schemas.microsoft.com/office/drawing/2014/main" id="{132F51B2-C6CC-1969-02AB-9246B511307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3645" y="1838456"/>
            <a:ext cx="4725285" cy="4758595"/>
          </a:xfrm>
          <a:prstGeom prst="rect">
            <a:avLst/>
          </a:prstGeom>
        </p:spPr>
      </p:pic>
      <p:sp>
        <p:nvSpPr>
          <p:cNvPr id="4" name="TextBox 3">
            <a:extLst>
              <a:ext uri="{FF2B5EF4-FFF2-40B4-BE49-F238E27FC236}">
                <a16:creationId xmlns:a16="http://schemas.microsoft.com/office/drawing/2014/main" id="{21FADE83-64EC-7325-4F7B-102411B236D6}"/>
              </a:ext>
            </a:extLst>
          </p:cNvPr>
          <p:cNvSpPr txBox="1"/>
          <p:nvPr/>
        </p:nvSpPr>
        <p:spPr>
          <a:xfrm>
            <a:off x="742388" y="978173"/>
            <a:ext cx="4338823"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000000"/>
                </a:solidFill>
                <a:effectLst/>
                <a:uLnTx/>
                <a:uFillTx/>
                <a:latin typeface="Derailed"/>
                <a:ea typeface="+mn-ea"/>
                <a:cs typeface="+mn-cs"/>
              </a:rPr>
              <a:t>30 European weather regimes (Neal et al., 2016)</a:t>
            </a:r>
          </a:p>
        </p:txBody>
      </p:sp>
      <p:pic>
        <p:nvPicPr>
          <p:cNvPr id="6" name="Content Placeholder 11" descr="A picture containing bar chart&#10;&#10;Description automatically generated">
            <a:extLst>
              <a:ext uri="{FF2B5EF4-FFF2-40B4-BE49-F238E27FC236}">
                <a16:creationId xmlns:a16="http://schemas.microsoft.com/office/drawing/2014/main" id="{5BB9C0A3-97AB-0C51-B622-270D52961161}"/>
              </a:ext>
            </a:extLst>
          </p:cNvPr>
          <p:cNvPicPr>
            <a:picLocks noChangeAspect="1"/>
          </p:cNvPicPr>
          <p:nvPr/>
        </p:nvPicPr>
        <p:blipFill rotWithShape="1">
          <a:blip r:embed="rId4">
            <a:extLst>
              <a:ext uri="{28A0092B-C50C-407E-A947-70E740481C1C}">
                <a14:useLocalDpi xmlns:a14="http://schemas.microsoft.com/office/drawing/2010/main" val="0"/>
              </a:ext>
            </a:extLst>
          </a:blip>
          <a:srcRect l="4315" t="7101" r="7604" b="3547"/>
          <a:stretch/>
        </p:blipFill>
        <p:spPr>
          <a:xfrm>
            <a:off x="6003012" y="1724018"/>
            <a:ext cx="5863571" cy="4758595"/>
          </a:xfrm>
          <a:prstGeom prst="rect">
            <a:avLst/>
          </a:prstGeom>
        </p:spPr>
      </p:pic>
      <p:sp>
        <p:nvSpPr>
          <p:cNvPr id="7" name="TextBox 6">
            <a:extLst>
              <a:ext uri="{FF2B5EF4-FFF2-40B4-BE49-F238E27FC236}">
                <a16:creationId xmlns:a16="http://schemas.microsoft.com/office/drawing/2014/main" id="{37F01DD3-1D28-32EE-F785-F79619C231AB}"/>
              </a:ext>
            </a:extLst>
          </p:cNvPr>
          <p:cNvSpPr txBox="1"/>
          <p:nvPr/>
        </p:nvSpPr>
        <p:spPr>
          <a:xfrm>
            <a:off x="6433155" y="1354503"/>
            <a:ext cx="5255044" cy="646331"/>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000000"/>
                </a:solidFill>
                <a:effectLst/>
                <a:uLnTx/>
                <a:uFillTx/>
                <a:latin typeface="Derailed"/>
                <a:ea typeface="+mn-ea"/>
                <a:cs typeface="+mn-cs"/>
              </a:rPr>
              <a:t>Future Changes of Weather Types in UKCP18 (Pope et al., 2022)</a:t>
            </a:r>
          </a:p>
        </p:txBody>
      </p:sp>
      <p:sp>
        <p:nvSpPr>
          <p:cNvPr id="8" name="Oval 7">
            <a:extLst>
              <a:ext uri="{FF2B5EF4-FFF2-40B4-BE49-F238E27FC236}">
                <a16:creationId xmlns:a16="http://schemas.microsoft.com/office/drawing/2014/main" id="{8992F358-A3DD-FD2A-D30E-24D4B44E17AB}"/>
              </a:ext>
            </a:extLst>
          </p:cNvPr>
          <p:cNvSpPr/>
          <p:nvPr/>
        </p:nvSpPr>
        <p:spPr>
          <a:xfrm>
            <a:off x="6266483" y="2479709"/>
            <a:ext cx="653510" cy="1666068"/>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Derailed"/>
              <a:ea typeface="+mn-ea"/>
              <a:cs typeface="+mn-cs"/>
            </a:endParaRPr>
          </a:p>
        </p:txBody>
      </p:sp>
      <p:sp>
        <p:nvSpPr>
          <p:cNvPr id="9" name="Oval 8">
            <a:extLst>
              <a:ext uri="{FF2B5EF4-FFF2-40B4-BE49-F238E27FC236}">
                <a16:creationId xmlns:a16="http://schemas.microsoft.com/office/drawing/2014/main" id="{5DC78A14-4036-A741-1E7D-D50D5CD023E7}"/>
              </a:ext>
            </a:extLst>
          </p:cNvPr>
          <p:cNvSpPr/>
          <p:nvPr/>
        </p:nvSpPr>
        <p:spPr>
          <a:xfrm>
            <a:off x="7141758" y="2313102"/>
            <a:ext cx="653510" cy="1666068"/>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Derailed"/>
              <a:ea typeface="+mn-ea"/>
              <a:cs typeface="+mn-cs"/>
            </a:endParaRPr>
          </a:p>
        </p:txBody>
      </p:sp>
      <p:sp>
        <p:nvSpPr>
          <p:cNvPr id="10" name="Oval 9">
            <a:extLst>
              <a:ext uri="{FF2B5EF4-FFF2-40B4-BE49-F238E27FC236}">
                <a16:creationId xmlns:a16="http://schemas.microsoft.com/office/drawing/2014/main" id="{9DE7051A-1B8D-EF98-B019-83D781278305}"/>
              </a:ext>
            </a:extLst>
          </p:cNvPr>
          <p:cNvSpPr/>
          <p:nvPr/>
        </p:nvSpPr>
        <p:spPr>
          <a:xfrm>
            <a:off x="722393" y="1762932"/>
            <a:ext cx="786489" cy="856611"/>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Derailed"/>
              <a:ea typeface="+mn-ea"/>
              <a:cs typeface="+mn-cs"/>
            </a:endParaRPr>
          </a:p>
        </p:txBody>
      </p:sp>
      <p:sp>
        <p:nvSpPr>
          <p:cNvPr id="11" name="Oval 10">
            <a:extLst>
              <a:ext uri="{FF2B5EF4-FFF2-40B4-BE49-F238E27FC236}">
                <a16:creationId xmlns:a16="http://schemas.microsoft.com/office/drawing/2014/main" id="{C9BEDA6F-BABC-E532-C00F-C0CDB002F2D0}"/>
              </a:ext>
            </a:extLst>
          </p:cNvPr>
          <p:cNvSpPr/>
          <p:nvPr/>
        </p:nvSpPr>
        <p:spPr>
          <a:xfrm>
            <a:off x="2615819" y="5349213"/>
            <a:ext cx="786489" cy="856611"/>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Derailed"/>
              <a:ea typeface="+mn-ea"/>
              <a:cs typeface="+mn-cs"/>
            </a:endParaRPr>
          </a:p>
        </p:txBody>
      </p:sp>
      <p:sp>
        <p:nvSpPr>
          <p:cNvPr id="13" name="Oval 12">
            <a:extLst>
              <a:ext uri="{FF2B5EF4-FFF2-40B4-BE49-F238E27FC236}">
                <a16:creationId xmlns:a16="http://schemas.microsoft.com/office/drawing/2014/main" id="{CF9DC411-B7C6-A78E-9512-4F16387FE666}"/>
              </a:ext>
            </a:extLst>
          </p:cNvPr>
          <p:cNvSpPr/>
          <p:nvPr/>
        </p:nvSpPr>
        <p:spPr>
          <a:xfrm>
            <a:off x="3618830" y="5395055"/>
            <a:ext cx="786489" cy="856611"/>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Derailed"/>
              <a:ea typeface="+mn-ea"/>
              <a:cs typeface="+mn-cs"/>
            </a:endParaRPr>
          </a:p>
        </p:txBody>
      </p:sp>
      <p:sp>
        <p:nvSpPr>
          <p:cNvPr id="15" name="Oval 14">
            <a:extLst>
              <a:ext uri="{FF2B5EF4-FFF2-40B4-BE49-F238E27FC236}">
                <a16:creationId xmlns:a16="http://schemas.microsoft.com/office/drawing/2014/main" id="{05E147EB-0579-4453-18E1-DE97A97A6E5E}"/>
              </a:ext>
            </a:extLst>
          </p:cNvPr>
          <p:cNvSpPr/>
          <p:nvPr/>
        </p:nvSpPr>
        <p:spPr>
          <a:xfrm>
            <a:off x="742388" y="2538372"/>
            <a:ext cx="786489" cy="856611"/>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Derailed"/>
              <a:ea typeface="+mn-ea"/>
              <a:cs typeface="+mn-cs"/>
            </a:endParaRPr>
          </a:p>
        </p:txBody>
      </p:sp>
      <p:sp>
        <p:nvSpPr>
          <p:cNvPr id="18" name="Oval 17">
            <a:extLst>
              <a:ext uri="{FF2B5EF4-FFF2-40B4-BE49-F238E27FC236}">
                <a16:creationId xmlns:a16="http://schemas.microsoft.com/office/drawing/2014/main" id="{B5920C98-CF53-8609-7E75-FA5258CE6D5F}"/>
              </a:ext>
            </a:extLst>
          </p:cNvPr>
          <p:cNvSpPr/>
          <p:nvPr/>
        </p:nvSpPr>
        <p:spPr>
          <a:xfrm>
            <a:off x="11015463" y="3979170"/>
            <a:ext cx="672736" cy="1987658"/>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Derailed"/>
              <a:ea typeface="+mn-ea"/>
              <a:cs typeface="+mn-cs"/>
            </a:endParaRPr>
          </a:p>
        </p:txBody>
      </p:sp>
      <p:sp>
        <p:nvSpPr>
          <p:cNvPr id="21" name="TextBox 20">
            <a:extLst>
              <a:ext uri="{FF2B5EF4-FFF2-40B4-BE49-F238E27FC236}">
                <a16:creationId xmlns:a16="http://schemas.microsoft.com/office/drawing/2014/main" id="{9B9E1D2F-9A0C-147F-1F6E-7796499CDE42}"/>
              </a:ext>
            </a:extLst>
          </p:cNvPr>
          <p:cNvSpPr txBox="1"/>
          <p:nvPr/>
        </p:nvSpPr>
        <p:spPr>
          <a:xfrm>
            <a:off x="10028030" y="6445703"/>
            <a:ext cx="1478290"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000000"/>
                </a:solidFill>
                <a:effectLst/>
                <a:uLnTx/>
                <a:uFillTx/>
                <a:latin typeface="Derailed"/>
                <a:ea typeface="+mn-ea"/>
                <a:cs typeface="+mn-cs"/>
              </a:rPr>
              <a:t>Chan et al.in prep</a:t>
            </a:r>
          </a:p>
        </p:txBody>
      </p:sp>
    </p:spTree>
    <p:extLst>
      <p:ext uri="{BB962C8B-B14F-4D97-AF65-F5344CB8AC3E}">
        <p14:creationId xmlns:p14="http://schemas.microsoft.com/office/powerpoint/2010/main" val="27286745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B66CD1-6455-D3C4-80B2-3026A67DDB2C}"/>
              </a:ext>
            </a:extLst>
          </p:cNvPr>
          <p:cNvSpPr>
            <a:spLocks noGrp="1"/>
          </p:cNvSpPr>
          <p:nvPr>
            <p:ph type="title"/>
          </p:nvPr>
        </p:nvSpPr>
        <p:spPr/>
        <p:txBody>
          <a:bodyPr/>
          <a:lstStyle/>
          <a:p>
            <a:endParaRPr lang="en-GB"/>
          </a:p>
        </p:txBody>
      </p:sp>
      <p:pic>
        <p:nvPicPr>
          <p:cNvPr id="5" name="Content Placeholder 4" descr="A satellite image of a weather map&#10;&#10;Description automatically generated">
            <a:extLst>
              <a:ext uri="{FF2B5EF4-FFF2-40B4-BE49-F238E27FC236}">
                <a16:creationId xmlns:a16="http://schemas.microsoft.com/office/drawing/2014/main" id="{7364ABDB-414F-0C6A-3A66-BE49F711C1F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12351" y="175570"/>
            <a:ext cx="9370031" cy="6407792"/>
          </a:xfrm>
        </p:spPr>
      </p:pic>
    </p:spTree>
    <p:extLst>
      <p:ext uri="{BB962C8B-B14F-4D97-AF65-F5344CB8AC3E}">
        <p14:creationId xmlns:p14="http://schemas.microsoft.com/office/powerpoint/2010/main" val="33112514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955675"/>
          </a:xfrm>
        </p:spPr>
        <p:txBody>
          <a:bodyPr>
            <a:normAutofit/>
          </a:bodyPr>
          <a:lstStyle/>
          <a:p>
            <a:r>
              <a:rPr lang="en-GB" b="1" dirty="0"/>
              <a:t>Summary thoughts</a:t>
            </a:r>
            <a:endParaRPr lang="en-US" b="1" dirty="0"/>
          </a:p>
        </p:txBody>
      </p:sp>
      <p:sp>
        <p:nvSpPr>
          <p:cNvPr id="3" name="Content Placeholder 2"/>
          <p:cNvSpPr>
            <a:spLocks noGrp="1"/>
          </p:cNvSpPr>
          <p:nvPr>
            <p:ph idx="1"/>
          </p:nvPr>
        </p:nvSpPr>
        <p:spPr>
          <a:xfrm>
            <a:off x="838200" y="1588654"/>
            <a:ext cx="10515600" cy="4782272"/>
          </a:xfrm>
        </p:spPr>
        <p:txBody>
          <a:bodyPr>
            <a:normAutofit fontScale="92500"/>
          </a:bodyPr>
          <a:lstStyle/>
          <a:p>
            <a:r>
              <a:rPr lang="en-GB" dirty="0"/>
              <a:t>Compound extremes are important for impacts and may change more than individual extremes with warming. Often they are connected by physical processes in sequences that might be important for impacts.</a:t>
            </a:r>
          </a:p>
          <a:p>
            <a:r>
              <a:rPr lang="en-GB" dirty="0"/>
              <a:t>Dynamical changes to the atmosphere are important for changing characteristics of extreme weather, but GCMs appear to be underestimating the changes we are seeing in the real world, </a:t>
            </a:r>
            <a:r>
              <a:rPr lang="en-GB" dirty="0" err="1"/>
              <a:t>esp.the</a:t>
            </a:r>
            <a:r>
              <a:rPr lang="en-GB" dirty="0"/>
              <a:t> persistence of blocked conditions important for heatwaves and extreme rainfall</a:t>
            </a:r>
          </a:p>
          <a:p>
            <a:r>
              <a:rPr lang="en-GB" dirty="0"/>
              <a:t>We need to take a hybrid approach – combining information from regional and global climate models with observations, including sensitivity studies. </a:t>
            </a:r>
          </a:p>
          <a:p>
            <a:r>
              <a:rPr lang="en-GB" dirty="0"/>
              <a:t>Transitions between WP sequences are crucially important in producing extremes, particularly compound extremes</a:t>
            </a:r>
          </a:p>
          <a:p>
            <a:endParaRPr lang="en-GB" dirty="0"/>
          </a:p>
          <a:p>
            <a:endParaRPr lang="en-US" dirty="0"/>
          </a:p>
        </p:txBody>
      </p:sp>
    </p:spTree>
    <p:extLst>
      <p:ext uri="{BB962C8B-B14F-4D97-AF65-F5344CB8AC3E}">
        <p14:creationId xmlns:p14="http://schemas.microsoft.com/office/powerpoint/2010/main" val="34456890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6055" y="230188"/>
            <a:ext cx="10515600" cy="833991"/>
          </a:xfrm>
        </p:spPr>
        <p:txBody>
          <a:bodyPr/>
          <a:lstStyle/>
          <a:p>
            <a:r>
              <a:rPr lang="en-GB" b="1" dirty="0"/>
              <a:t>Extreme events and the summer of 2021</a:t>
            </a:r>
            <a:endParaRPr lang="en-US" b="1" dirty="0"/>
          </a:p>
        </p:txBody>
      </p:sp>
      <p:sp>
        <p:nvSpPr>
          <p:cNvPr id="3" name="Content Placeholder 2"/>
          <p:cNvSpPr>
            <a:spLocks noGrp="1"/>
          </p:cNvSpPr>
          <p:nvPr>
            <p:ph idx="1"/>
          </p:nvPr>
        </p:nvSpPr>
        <p:spPr/>
        <p:txBody>
          <a:bodyPr/>
          <a:lstStyle/>
          <a:p>
            <a:endParaRPr lang="en-US" dirty="0"/>
          </a:p>
        </p:txBody>
      </p:sp>
      <p:pic>
        <p:nvPicPr>
          <p:cNvPr id="1026" name="Picture 2" descr="9a996f20-efb6-415b-a02b-229df5dfdd6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60291" y="3162012"/>
            <a:ext cx="6429808" cy="358559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5" name="Content Placeholder 7">
            <a:extLst>
              <a:ext uri="{FF2B5EF4-FFF2-40B4-BE49-F238E27FC236}">
                <a16:creationId xmlns:a16="http://schemas.microsoft.com/office/drawing/2014/main" id="{C940E2A9-2991-41A0-BF04-3B51C22AEB92}"/>
              </a:ext>
            </a:extLst>
          </p:cNvPr>
          <p:cNvPicPr>
            <a:picLocks noChangeAspect="1"/>
          </p:cNvPicPr>
          <p:nvPr/>
        </p:nvPicPr>
        <p:blipFill rotWithShape="1">
          <a:blip r:embed="rId3"/>
          <a:srcRect l="2635" t="5028" r="2321" b="18796"/>
          <a:stretch/>
        </p:blipFill>
        <p:spPr>
          <a:xfrm>
            <a:off x="5874327" y="1073896"/>
            <a:ext cx="3583710" cy="2078399"/>
          </a:xfrm>
          <a:prstGeom prst="rect">
            <a:avLst/>
          </a:prstGeom>
        </p:spPr>
      </p:pic>
      <p:pic>
        <p:nvPicPr>
          <p:cNvPr id="6" name="Picture 5">
            <a:extLst>
              <a:ext uri="{FF2B5EF4-FFF2-40B4-BE49-F238E27FC236}">
                <a16:creationId xmlns:a16="http://schemas.microsoft.com/office/drawing/2014/main" id="{163A48D3-2122-4592-B172-96E904C9AA5E}"/>
              </a:ext>
            </a:extLst>
          </p:cNvPr>
          <p:cNvPicPr>
            <a:picLocks noChangeAspect="1"/>
          </p:cNvPicPr>
          <p:nvPr/>
        </p:nvPicPr>
        <p:blipFill rotWithShape="1">
          <a:blip r:embed="rId4"/>
          <a:srcRect b="16001"/>
          <a:stretch/>
        </p:blipFill>
        <p:spPr>
          <a:xfrm>
            <a:off x="384682" y="1154978"/>
            <a:ext cx="4376001" cy="4636222"/>
          </a:xfrm>
          <a:prstGeom prst="rect">
            <a:avLst/>
          </a:prstGeom>
        </p:spPr>
      </p:pic>
      <p:sp>
        <p:nvSpPr>
          <p:cNvPr id="7" name="Title 1">
            <a:extLst>
              <a:ext uri="{FF2B5EF4-FFF2-40B4-BE49-F238E27FC236}">
                <a16:creationId xmlns:a16="http://schemas.microsoft.com/office/drawing/2014/main" id="{9A02CD52-1603-4E04-AF97-404D042F876E}"/>
              </a:ext>
            </a:extLst>
          </p:cNvPr>
          <p:cNvSpPr txBox="1">
            <a:spLocks/>
          </p:cNvSpPr>
          <p:nvPr/>
        </p:nvSpPr>
        <p:spPr>
          <a:xfrm>
            <a:off x="0" y="5902331"/>
            <a:ext cx="5560291" cy="920107"/>
          </a:xfrm>
          <a:prstGeom prst="rect">
            <a:avLst/>
          </a:prstGeom>
        </p:spPr>
        <p:txBody>
          <a:bodyPr vert="horz" lIns="91440" tIns="45720" rIns="91440" bIns="45720" rtlCol="0" anchor="ctr">
            <a:normAutofit fontScale="82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2400" b="1" i="0" u="sng" strike="noStrike" kern="1200" cap="none" spc="0" normalizeH="0" baseline="0" noProof="0">
                <a:ln>
                  <a:noFill/>
                </a:ln>
                <a:solidFill>
                  <a:prstClr val="black"/>
                </a:solidFill>
                <a:effectLst/>
                <a:uLnTx/>
                <a:uFillTx/>
                <a:latin typeface="Calibri"/>
                <a:ea typeface="+mj-ea"/>
                <a:cs typeface="+mj-cs"/>
              </a:rPr>
              <a:t>GERMAN FLOODS 2021</a:t>
            </a:r>
            <a:r>
              <a:rPr kumimoji="0" lang="en-GB" sz="2400" b="1" i="0" u="none" strike="noStrike" kern="1200" cap="none" spc="0" normalizeH="0" baseline="0" noProof="0">
                <a:ln>
                  <a:noFill/>
                </a:ln>
                <a:solidFill>
                  <a:prstClr val="black"/>
                </a:solidFill>
                <a:effectLst/>
                <a:uLnTx/>
                <a:uFillTx/>
                <a:latin typeface="Calibri"/>
                <a:ea typeface="+mj-ea"/>
                <a:cs typeface="+mj-cs"/>
              </a:rPr>
              <a:t>: Global warming made the heavy summer rainfall between 3% and 19% stronger, and 1.2 to nine times more likely</a:t>
            </a:r>
            <a:endParaRPr kumimoji="0" lang="en-GB" sz="2400" b="1" i="0" u="none" strike="noStrike" kern="1200" cap="none" spc="0" normalizeH="0" baseline="0" noProof="0" dirty="0">
              <a:ln>
                <a:noFill/>
              </a:ln>
              <a:solidFill>
                <a:prstClr val="black"/>
              </a:solidFill>
              <a:effectLst/>
              <a:uLnTx/>
              <a:uFillTx/>
              <a:latin typeface="Calibri"/>
              <a:ea typeface="+mj-ea"/>
              <a:cs typeface="+mj-cs"/>
            </a:endParaRPr>
          </a:p>
        </p:txBody>
      </p:sp>
    </p:spTree>
    <p:extLst>
      <p:ext uri="{BB962C8B-B14F-4D97-AF65-F5344CB8AC3E}">
        <p14:creationId xmlns:p14="http://schemas.microsoft.com/office/powerpoint/2010/main" val="9353110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8316" y="168432"/>
            <a:ext cx="10515600" cy="650979"/>
          </a:xfrm>
        </p:spPr>
        <p:txBody>
          <a:bodyPr>
            <a:normAutofit fontScale="90000"/>
          </a:bodyPr>
          <a:lstStyle/>
          <a:p>
            <a:r>
              <a:rPr lang="en-US" b="1" dirty="0"/>
              <a:t>Summer of 2021</a:t>
            </a:r>
          </a:p>
        </p:txBody>
      </p:sp>
      <p:sp>
        <p:nvSpPr>
          <p:cNvPr id="49" name="TextBox 48">
            <a:extLst>
              <a:ext uri="{FF2B5EF4-FFF2-40B4-BE49-F238E27FC236}">
                <a16:creationId xmlns:a16="http://schemas.microsoft.com/office/drawing/2014/main" id="{BC0C79B3-21F5-41E7-888A-101768DE947C}"/>
              </a:ext>
            </a:extLst>
          </p:cNvPr>
          <p:cNvSpPr txBox="1"/>
          <p:nvPr/>
        </p:nvSpPr>
        <p:spPr>
          <a:xfrm>
            <a:off x="3318072" y="6491649"/>
            <a:ext cx="8601952" cy="338554"/>
          </a:xfrm>
          <a:prstGeom prst="rect">
            <a:avLst/>
          </a:prstGeom>
          <a:noFill/>
        </p:spPr>
        <p:txBody>
          <a:bodyPr wrap="square" rtlCol="0">
            <a:spAutoFit/>
          </a:bodyPr>
          <a:lstStyle/>
          <a:p>
            <a:pPr marL="0" marR="0" lvl="0" indent="0" algn="r" defTabSz="609585" rtl="0" eaLnBrk="1" fontAlgn="auto" latinLnBrk="0" hangingPunct="1">
              <a:lnSpc>
                <a:spcPct val="100000"/>
              </a:lnSpc>
              <a:spcBef>
                <a:spcPts val="0"/>
              </a:spcBef>
              <a:spcAft>
                <a:spcPts val="0"/>
              </a:spcAft>
              <a:buClrTx/>
              <a:buSzTx/>
              <a:buFontTx/>
              <a:buNone/>
              <a:tabLst/>
              <a:defRPr/>
            </a:pPr>
            <a:r>
              <a:rPr kumimoji="0" lang="en-GB" sz="1600" b="0" i="1" u="none" strike="noStrike" kern="1200" cap="none" spc="0" normalizeH="0" baseline="0" noProof="0" dirty="0">
                <a:ln>
                  <a:noFill/>
                </a:ln>
                <a:solidFill>
                  <a:srgbClr val="2A2A2A"/>
                </a:solidFill>
                <a:effectLst/>
                <a:uLnTx/>
                <a:uFillTx/>
                <a:latin typeface="Arial"/>
                <a:ea typeface="+mn-ea"/>
                <a:cs typeface="Arial" charset="0"/>
              </a:rPr>
              <a:t>Courtesy Paul Davies</a:t>
            </a:r>
          </a:p>
        </p:txBody>
      </p:sp>
      <p:grpSp>
        <p:nvGrpSpPr>
          <p:cNvPr id="53" name="Group 52"/>
          <p:cNvGrpSpPr/>
          <p:nvPr/>
        </p:nvGrpSpPr>
        <p:grpSpPr>
          <a:xfrm>
            <a:off x="2687207" y="1065493"/>
            <a:ext cx="6579983" cy="3841505"/>
            <a:chOff x="2687207" y="1065493"/>
            <a:chExt cx="6579983" cy="3841505"/>
          </a:xfrm>
        </p:grpSpPr>
        <p:pic>
          <p:nvPicPr>
            <p:cNvPr id="51" name="Picture 50">
              <a:extLst>
                <a:ext uri="{FF2B5EF4-FFF2-40B4-BE49-F238E27FC236}">
                  <a16:creationId xmlns:a16="http://schemas.microsoft.com/office/drawing/2014/main" id="{A2DBC2F8-91D1-4582-9427-DFDC155AE655}"/>
                </a:ext>
              </a:extLst>
            </p:cNvPr>
            <p:cNvPicPr/>
            <p:nvPr/>
          </p:nvPicPr>
          <p:blipFill rotWithShape="1">
            <a:blip r:embed="rId2"/>
            <a:srcRect l="7529" t="13277" r="7997" b="9018"/>
            <a:stretch/>
          </p:blipFill>
          <p:spPr>
            <a:xfrm>
              <a:off x="2687207" y="1489542"/>
              <a:ext cx="6557818" cy="3417456"/>
            </a:xfrm>
            <a:prstGeom prst="rect">
              <a:avLst/>
            </a:prstGeom>
            <a:ln>
              <a:solidFill>
                <a:schemeClr val="tx1"/>
              </a:solidFill>
            </a:ln>
          </p:spPr>
        </p:pic>
        <p:sp>
          <p:nvSpPr>
            <p:cNvPr id="52" name="TextBox 51"/>
            <p:cNvSpPr txBox="1"/>
            <p:nvPr/>
          </p:nvSpPr>
          <p:spPr>
            <a:xfrm>
              <a:off x="2687207" y="1065493"/>
              <a:ext cx="6579983" cy="400110"/>
            </a:xfrm>
            <a:prstGeom prst="rect">
              <a:avLst/>
            </a:prstGeom>
            <a:solidFill>
              <a:schemeClr val="bg1"/>
            </a:solid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black"/>
                  </a:solidFill>
                  <a:effectLst/>
                  <a:uLnTx/>
                  <a:uFillTx/>
                  <a:latin typeface="Calibri" panose="020F0502020204030204"/>
                  <a:ea typeface="+mn-ea"/>
                  <a:cs typeface="Arial" charset="0"/>
                </a:rPr>
                <a:t>Blocked Pattern causing persistent weather extremes</a:t>
              </a:r>
              <a:endPar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Arial" charset="0"/>
              </a:endParaRPr>
            </a:p>
          </p:txBody>
        </p:sp>
      </p:grpSp>
      <p:grpSp>
        <p:nvGrpSpPr>
          <p:cNvPr id="64" name="Group 63"/>
          <p:cNvGrpSpPr/>
          <p:nvPr/>
        </p:nvGrpSpPr>
        <p:grpSpPr>
          <a:xfrm>
            <a:off x="838200" y="4725048"/>
            <a:ext cx="9586372" cy="1766601"/>
            <a:chOff x="1203569" y="4515830"/>
            <a:chExt cx="9586372" cy="1766601"/>
          </a:xfrm>
          <a:solidFill>
            <a:schemeClr val="bg1"/>
          </a:solidFill>
        </p:grpSpPr>
        <p:pic>
          <p:nvPicPr>
            <p:cNvPr id="54" name="Picture 8" descr="US heatwave: Could US and Canada see the worst wildfires yet? - BBC News">
              <a:extLst>
                <a:ext uri="{FF2B5EF4-FFF2-40B4-BE49-F238E27FC236}">
                  <a16:creationId xmlns:a16="http://schemas.microsoft.com/office/drawing/2014/main" id="{95E61AF8-1D21-4036-AE36-3D339FE07B8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03569" y="5142053"/>
              <a:ext cx="1872412" cy="1053231"/>
            </a:xfrm>
            <a:prstGeom prst="rect">
              <a:avLst/>
            </a:prstGeom>
            <a:grpFill/>
          </p:spPr>
        </p:pic>
        <p:sp>
          <p:nvSpPr>
            <p:cNvPr id="55" name="TextBox 54">
              <a:extLst>
                <a:ext uri="{FF2B5EF4-FFF2-40B4-BE49-F238E27FC236}">
                  <a16:creationId xmlns:a16="http://schemas.microsoft.com/office/drawing/2014/main" id="{08802A20-35A1-420F-BAC6-D55D68765E69}"/>
                </a:ext>
              </a:extLst>
            </p:cNvPr>
            <p:cNvSpPr txBox="1"/>
            <p:nvPr/>
          </p:nvSpPr>
          <p:spPr>
            <a:xfrm>
              <a:off x="3201914" y="4750714"/>
              <a:ext cx="1769522" cy="369332"/>
            </a:xfrm>
            <a:prstGeom prst="rect">
              <a:avLst/>
            </a:prstGeom>
            <a:grp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FF0000"/>
                  </a:solidFill>
                  <a:effectLst/>
                  <a:uLnTx/>
                  <a:uFillTx/>
                  <a:latin typeface="Calibri" panose="020F0502020204030204"/>
                  <a:ea typeface="+mn-ea"/>
                  <a:cs typeface="Arial" charset="0"/>
                </a:rPr>
                <a:t>New York Floods</a:t>
              </a:r>
            </a:p>
          </p:txBody>
        </p:sp>
        <p:pic>
          <p:nvPicPr>
            <p:cNvPr id="56" name="Picture 16" descr="Siberian Wildfires Spread 17.5% in 24 Hours - The Moscow Times">
              <a:extLst>
                <a:ext uri="{FF2B5EF4-FFF2-40B4-BE49-F238E27FC236}">
                  <a16:creationId xmlns:a16="http://schemas.microsoft.com/office/drawing/2014/main" id="{F1CFE280-A278-40E9-886A-BC3A72FE3A2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64918" y="5141646"/>
              <a:ext cx="1925023" cy="1078013"/>
            </a:xfrm>
            <a:prstGeom prst="rect">
              <a:avLst/>
            </a:prstGeom>
            <a:grpFill/>
          </p:spPr>
        </p:pic>
        <p:sp>
          <p:nvSpPr>
            <p:cNvPr id="57" name="TextBox 56">
              <a:extLst>
                <a:ext uri="{FF2B5EF4-FFF2-40B4-BE49-F238E27FC236}">
                  <a16:creationId xmlns:a16="http://schemas.microsoft.com/office/drawing/2014/main" id="{500784B9-D0A1-43F1-B3EB-3F2950D33B4F}"/>
                </a:ext>
              </a:extLst>
            </p:cNvPr>
            <p:cNvSpPr txBox="1"/>
            <p:nvPr/>
          </p:nvSpPr>
          <p:spPr>
            <a:xfrm>
              <a:off x="5241976" y="4752155"/>
              <a:ext cx="1703351" cy="369332"/>
            </a:xfrm>
            <a:prstGeom prst="rect">
              <a:avLst/>
            </a:prstGeom>
            <a:grp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FF0000"/>
                  </a:solidFill>
                  <a:effectLst/>
                  <a:uLnTx/>
                  <a:uFillTx/>
                  <a:latin typeface="Calibri" panose="020F0502020204030204"/>
                  <a:ea typeface="+mn-ea"/>
                  <a:cs typeface="Arial" charset="0"/>
                </a:rPr>
                <a:t>Germany floods</a:t>
              </a:r>
            </a:p>
          </p:txBody>
        </p:sp>
        <p:sp>
          <p:nvSpPr>
            <p:cNvPr id="58" name="TextBox 57">
              <a:extLst>
                <a:ext uri="{FF2B5EF4-FFF2-40B4-BE49-F238E27FC236}">
                  <a16:creationId xmlns:a16="http://schemas.microsoft.com/office/drawing/2014/main" id="{A7D3A9A9-A879-4B43-A0E4-B9FD2AB31BDE}"/>
                </a:ext>
              </a:extLst>
            </p:cNvPr>
            <p:cNvSpPr txBox="1"/>
            <p:nvPr/>
          </p:nvSpPr>
          <p:spPr>
            <a:xfrm>
              <a:off x="7071445" y="4752155"/>
              <a:ext cx="1872628" cy="369332"/>
            </a:xfrm>
            <a:prstGeom prst="rect">
              <a:avLst/>
            </a:prstGeom>
            <a:grp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FF0000"/>
                  </a:solidFill>
                  <a:effectLst/>
                  <a:uLnTx/>
                  <a:uFillTx/>
                  <a:latin typeface="Calibri" panose="020F0502020204030204"/>
                  <a:ea typeface="+mn-ea"/>
                  <a:cs typeface="Arial" charset="0"/>
                </a:rPr>
                <a:t>Zhengzhou floods</a:t>
              </a:r>
            </a:p>
          </p:txBody>
        </p:sp>
        <p:pic>
          <p:nvPicPr>
            <p:cNvPr id="59" name="Picture 20" descr="Deadly floods hit central China after torrential rainfall | China News | Al  Jazeera">
              <a:extLst>
                <a:ext uri="{FF2B5EF4-FFF2-40B4-BE49-F238E27FC236}">
                  <a16:creationId xmlns:a16="http://schemas.microsoft.com/office/drawing/2014/main" id="{4F9ECEE6-BAB5-4C18-8BA0-8AF791FC24F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09557" y="5141646"/>
              <a:ext cx="1672546" cy="1113003"/>
            </a:xfrm>
            <a:prstGeom prst="rect">
              <a:avLst/>
            </a:prstGeom>
            <a:grpFill/>
          </p:spPr>
        </p:pic>
        <p:pic>
          <p:nvPicPr>
            <p:cNvPr id="60" name="Picture 22" descr="New York City warned &amp;#39;climate change is here&amp;#39; as storm floods streets and  subway | New York | The Guardian">
              <a:extLst>
                <a:ext uri="{FF2B5EF4-FFF2-40B4-BE49-F238E27FC236}">
                  <a16:creationId xmlns:a16="http://schemas.microsoft.com/office/drawing/2014/main" id="{6A1B0708-DFD8-4965-B09B-D6DCCB1DFCF0}"/>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158796" y="5162161"/>
              <a:ext cx="1820813" cy="1092488"/>
            </a:xfrm>
            <a:prstGeom prst="rect">
              <a:avLst/>
            </a:prstGeom>
            <a:grpFill/>
          </p:spPr>
        </p:pic>
        <p:pic>
          <p:nvPicPr>
            <p:cNvPr id="61" name="Picture 24" descr="Scores dead, hundreds missing after massive floods in Germany, Belgium">
              <a:extLst>
                <a:ext uri="{FF2B5EF4-FFF2-40B4-BE49-F238E27FC236}">
                  <a16:creationId xmlns:a16="http://schemas.microsoft.com/office/drawing/2014/main" id="{61CE5E35-4CCA-4060-A8B5-F6073085299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058701" y="5162161"/>
              <a:ext cx="1950872" cy="1092488"/>
            </a:xfrm>
            <a:prstGeom prst="rect">
              <a:avLst/>
            </a:prstGeom>
            <a:grpFill/>
          </p:spPr>
        </p:pic>
        <p:sp>
          <p:nvSpPr>
            <p:cNvPr id="62" name="TextBox 61">
              <a:extLst>
                <a:ext uri="{FF2B5EF4-FFF2-40B4-BE49-F238E27FC236}">
                  <a16:creationId xmlns:a16="http://schemas.microsoft.com/office/drawing/2014/main" id="{F96F5C02-E586-444D-93F4-4B1566EBD50D}"/>
                </a:ext>
              </a:extLst>
            </p:cNvPr>
            <p:cNvSpPr txBox="1"/>
            <p:nvPr/>
          </p:nvSpPr>
          <p:spPr>
            <a:xfrm>
              <a:off x="1386157" y="4515830"/>
              <a:ext cx="1486304" cy="646331"/>
            </a:xfrm>
            <a:prstGeom prst="rect">
              <a:avLst/>
            </a:prstGeom>
            <a:grp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FF0000"/>
                  </a:solidFill>
                  <a:effectLst/>
                  <a:uLnTx/>
                  <a:uFillTx/>
                  <a:latin typeface="Calibri" panose="020F0502020204030204"/>
                  <a:ea typeface="+mn-ea"/>
                  <a:cs typeface="Arial" charset="0"/>
                </a:rPr>
                <a:t>US/Canadian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FF0000"/>
                  </a:solidFill>
                  <a:effectLst/>
                  <a:uLnTx/>
                  <a:uFillTx/>
                  <a:latin typeface="Calibri" panose="020F0502020204030204"/>
                  <a:ea typeface="+mn-ea"/>
                  <a:cs typeface="Arial" charset="0"/>
                </a:rPr>
                <a:t>Heat Dome</a:t>
              </a:r>
            </a:p>
          </p:txBody>
        </p:sp>
        <p:sp>
          <p:nvSpPr>
            <p:cNvPr id="63" name="TextBox 62">
              <a:extLst>
                <a:ext uri="{FF2B5EF4-FFF2-40B4-BE49-F238E27FC236}">
                  <a16:creationId xmlns:a16="http://schemas.microsoft.com/office/drawing/2014/main" id="{E504199E-7B3D-472D-9144-4D2C057C9566}"/>
                </a:ext>
              </a:extLst>
            </p:cNvPr>
            <p:cNvSpPr txBox="1"/>
            <p:nvPr/>
          </p:nvSpPr>
          <p:spPr>
            <a:xfrm>
              <a:off x="8950335" y="4755893"/>
              <a:ext cx="1839606" cy="369332"/>
            </a:xfrm>
            <a:prstGeom prst="rect">
              <a:avLst/>
            </a:prstGeom>
            <a:grp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FF0000"/>
                  </a:solidFill>
                  <a:effectLst/>
                  <a:uLnTx/>
                  <a:uFillTx/>
                  <a:latin typeface="Calibri" panose="020F0502020204030204"/>
                  <a:ea typeface="+mn-ea"/>
                  <a:cs typeface="Arial" charset="0"/>
                </a:rPr>
                <a:t>Siberian wildfires</a:t>
              </a:r>
            </a:p>
          </p:txBody>
        </p:sp>
        <p:sp>
          <p:nvSpPr>
            <p:cNvPr id="65" name="TextBox 64">
              <a:extLst>
                <a:ext uri="{FF2B5EF4-FFF2-40B4-BE49-F238E27FC236}">
                  <a16:creationId xmlns:a16="http://schemas.microsoft.com/office/drawing/2014/main" id="{08802A20-35A1-420F-BAC6-D55D68765E69}"/>
                </a:ext>
              </a:extLst>
            </p:cNvPr>
            <p:cNvSpPr txBox="1"/>
            <p:nvPr/>
          </p:nvSpPr>
          <p:spPr>
            <a:xfrm>
              <a:off x="3091596" y="4778496"/>
              <a:ext cx="1769522" cy="369332"/>
            </a:xfrm>
            <a:prstGeom prst="rect">
              <a:avLst/>
            </a:prstGeom>
            <a:grp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FF0000"/>
                  </a:solidFill>
                  <a:effectLst/>
                  <a:uLnTx/>
                  <a:uFillTx/>
                  <a:latin typeface="Calibri" panose="020F0502020204030204"/>
                  <a:ea typeface="+mn-ea"/>
                  <a:cs typeface="Arial" charset="0"/>
                </a:rPr>
                <a:t>New York Floods</a:t>
              </a:r>
            </a:p>
          </p:txBody>
        </p:sp>
        <p:pic>
          <p:nvPicPr>
            <p:cNvPr id="66" name="Picture 22" descr="New York City warned &amp;#39;climate change is here&amp;#39; as storm floods streets and  subway | New York | The Guardian">
              <a:extLst>
                <a:ext uri="{FF2B5EF4-FFF2-40B4-BE49-F238E27FC236}">
                  <a16:creationId xmlns:a16="http://schemas.microsoft.com/office/drawing/2014/main" id="{6A1B0708-DFD8-4965-B09B-D6DCCB1DFCF0}"/>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048478" y="5189943"/>
              <a:ext cx="1820813" cy="1092488"/>
            </a:xfrm>
            <a:prstGeom prst="rect">
              <a:avLst/>
            </a:prstGeom>
            <a:grpFill/>
          </p:spPr>
        </p:pic>
      </p:grpSp>
      <p:pic>
        <p:nvPicPr>
          <p:cNvPr id="1026" name="x_Picture 4" descr="A map of the world with different colored circles&#10;&#10;Description automatically generated">
            <a:extLst>
              <a:ext uri="{FF2B5EF4-FFF2-40B4-BE49-F238E27FC236}">
                <a16:creationId xmlns:a16="http://schemas.microsoft.com/office/drawing/2014/main" id="{C7E7D53A-582D-5706-21C8-6B79571D029C}"/>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94980" y="366351"/>
            <a:ext cx="9956708" cy="5960192"/>
          </a:xfrm>
          <a:prstGeom prst="rect">
            <a:avLst/>
          </a:prstGeom>
          <a:noFill/>
          <a:ln w="381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359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AEE764-393D-ED37-8E18-C8602FAB8E18}"/>
              </a:ext>
            </a:extLst>
          </p:cNvPr>
          <p:cNvSpPr>
            <a:spLocks noGrp="1"/>
          </p:cNvSpPr>
          <p:nvPr>
            <p:ph type="title"/>
          </p:nvPr>
        </p:nvSpPr>
        <p:spPr>
          <a:xfrm>
            <a:off x="609600" y="274638"/>
            <a:ext cx="10972800" cy="994122"/>
          </a:xfrm>
        </p:spPr>
        <p:txBody>
          <a:bodyPr/>
          <a:lstStyle/>
          <a:p>
            <a:r>
              <a:rPr lang="en-GB" b="1" dirty="0"/>
              <a:t>Summer of 2022</a:t>
            </a:r>
          </a:p>
        </p:txBody>
      </p:sp>
      <p:sp>
        <p:nvSpPr>
          <p:cNvPr id="3" name="Content Placeholder 2">
            <a:extLst>
              <a:ext uri="{FF2B5EF4-FFF2-40B4-BE49-F238E27FC236}">
                <a16:creationId xmlns:a16="http://schemas.microsoft.com/office/drawing/2014/main" id="{E9D8EFD0-4B56-ED63-1FD6-50B571C60A09}"/>
              </a:ext>
            </a:extLst>
          </p:cNvPr>
          <p:cNvSpPr>
            <a:spLocks noGrp="1"/>
          </p:cNvSpPr>
          <p:nvPr>
            <p:ph idx="1"/>
          </p:nvPr>
        </p:nvSpPr>
        <p:spPr>
          <a:xfrm>
            <a:off x="6168008" y="1600201"/>
            <a:ext cx="5414392" cy="4525963"/>
          </a:xfrm>
        </p:spPr>
        <p:txBody>
          <a:bodyPr/>
          <a:lstStyle/>
          <a:p>
            <a:r>
              <a:rPr lang="en-GB" dirty="0"/>
              <a:t>Same blocked conditions led to a ‘</a:t>
            </a:r>
            <a:r>
              <a:rPr lang="en-GB" dirty="0" err="1"/>
              <a:t>heatdome</a:t>
            </a:r>
            <a:r>
              <a:rPr lang="en-GB" dirty="0"/>
              <a:t>’ over Europe</a:t>
            </a:r>
          </a:p>
          <a:p>
            <a:r>
              <a:rPr lang="en-GB" dirty="0"/>
              <a:t>40degC in the UK!</a:t>
            </a:r>
          </a:p>
          <a:p>
            <a:r>
              <a:rPr lang="en-GB" dirty="0"/>
              <a:t>Records broken in many locations</a:t>
            </a:r>
          </a:p>
          <a:p>
            <a:pPr marL="0" indent="0">
              <a:buNone/>
            </a:pPr>
            <a:endParaRPr lang="en-GB" b="1" dirty="0"/>
          </a:p>
          <a:p>
            <a:pPr marL="0" indent="0">
              <a:buNone/>
            </a:pPr>
            <a:r>
              <a:rPr lang="en-GB" dirty="0"/>
              <a:t> And again in 2023!</a:t>
            </a:r>
          </a:p>
        </p:txBody>
      </p:sp>
      <p:pic>
        <p:nvPicPr>
          <p:cNvPr id="5" name="Picture 4">
            <a:extLst>
              <a:ext uri="{FF2B5EF4-FFF2-40B4-BE49-F238E27FC236}">
                <a16:creationId xmlns:a16="http://schemas.microsoft.com/office/drawing/2014/main" id="{6E2FB68D-4B8F-5CE6-C3AE-093826C1D850}"/>
              </a:ext>
            </a:extLst>
          </p:cNvPr>
          <p:cNvPicPr>
            <a:picLocks noChangeAspect="1"/>
          </p:cNvPicPr>
          <p:nvPr/>
        </p:nvPicPr>
        <p:blipFill>
          <a:blip r:embed="rId2"/>
          <a:stretch>
            <a:fillRect/>
          </a:stretch>
        </p:blipFill>
        <p:spPr>
          <a:xfrm>
            <a:off x="609600" y="1437885"/>
            <a:ext cx="5263754" cy="5257799"/>
          </a:xfrm>
          <a:prstGeom prst="rect">
            <a:avLst/>
          </a:prstGeom>
        </p:spPr>
      </p:pic>
    </p:spTree>
    <p:extLst>
      <p:ext uri="{BB962C8B-B14F-4D97-AF65-F5344CB8AC3E}">
        <p14:creationId xmlns:p14="http://schemas.microsoft.com/office/powerpoint/2010/main" val="20777662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D395CE-A9B6-2BA0-2D19-77AD2C498626}"/>
              </a:ext>
            </a:extLst>
          </p:cNvPr>
          <p:cNvSpPr>
            <a:spLocks noGrp="1"/>
          </p:cNvSpPr>
          <p:nvPr>
            <p:ph type="title"/>
          </p:nvPr>
        </p:nvSpPr>
        <p:spPr>
          <a:xfrm>
            <a:off x="609600" y="274638"/>
            <a:ext cx="10972800" cy="653906"/>
          </a:xfrm>
        </p:spPr>
        <p:txBody>
          <a:bodyPr>
            <a:normAutofit/>
          </a:bodyPr>
          <a:lstStyle/>
          <a:p>
            <a:r>
              <a:rPr lang="en-GB" sz="3200" b="1" dirty="0"/>
              <a:t>Increasing heatwave trends over the midlatitudes and Europe</a:t>
            </a:r>
          </a:p>
        </p:txBody>
      </p:sp>
      <p:sp>
        <p:nvSpPr>
          <p:cNvPr id="3" name="Content Placeholder 2">
            <a:extLst>
              <a:ext uri="{FF2B5EF4-FFF2-40B4-BE49-F238E27FC236}">
                <a16:creationId xmlns:a16="http://schemas.microsoft.com/office/drawing/2014/main" id="{B9B135E4-0BE5-3538-307E-B0EB55040073}"/>
              </a:ext>
            </a:extLst>
          </p:cNvPr>
          <p:cNvSpPr>
            <a:spLocks noGrp="1"/>
          </p:cNvSpPr>
          <p:nvPr>
            <p:ph idx="1"/>
          </p:nvPr>
        </p:nvSpPr>
        <p:spPr/>
        <p:txBody>
          <a:bodyPr/>
          <a:lstStyle/>
          <a:p>
            <a:endParaRPr lang="en-GB"/>
          </a:p>
        </p:txBody>
      </p:sp>
      <p:pic>
        <p:nvPicPr>
          <p:cNvPr id="5" name="Picture 4">
            <a:extLst>
              <a:ext uri="{FF2B5EF4-FFF2-40B4-BE49-F238E27FC236}">
                <a16:creationId xmlns:a16="http://schemas.microsoft.com/office/drawing/2014/main" id="{D895EDBD-461A-0E94-764F-902A8600F838}"/>
              </a:ext>
            </a:extLst>
          </p:cNvPr>
          <p:cNvPicPr>
            <a:picLocks noChangeAspect="1"/>
          </p:cNvPicPr>
          <p:nvPr/>
        </p:nvPicPr>
        <p:blipFill>
          <a:blip r:embed="rId2"/>
          <a:stretch>
            <a:fillRect/>
          </a:stretch>
        </p:blipFill>
        <p:spPr>
          <a:xfrm>
            <a:off x="268446" y="928544"/>
            <a:ext cx="11655108" cy="5654818"/>
          </a:xfrm>
          <a:prstGeom prst="rect">
            <a:avLst/>
          </a:prstGeom>
        </p:spPr>
      </p:pic>
      <p:sp>
        <p:nvSpPr>
          <p:cNvPr id="6" name="TextBox 5">
            <a:extLst>
              <a:ext uri="{FF2B5EF4-FFF2-40B4-BE49-F238E27FC236}">
                <a16:creationId xmlns:a16="http://schemas.microsoft.com/office/drawing/2014/main" id="{F3C6F70D-26D6-50C8-EB7A-0B1B9799D6EC}"/>
              </a:ext>
            </a:extLst>
          </p:cNvPr>
          <p:cNvSpPr txBox="1"/>
          <p:nvPr/>
        </p:nvSpPr>
        <p:spPr>
          <a:xfrm>
            <a:off x="7752184" y="6583362"/>
            <a:ext cx="4362092" cy="246221"/>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000" b="0" i="0" u="none" strike="noStrike" kern="1200" cap="none" spc="0" normalizeH="0" baseline="0" noProof="0" dirty="0" err="1">
                <a:ln>
                  <a:noFill/>
                </a:ln>
                <a:solidFill>
                  <a:prstClr val="black"/>
                </a:solidFill>
                <a:effectLst/>
                <a:uLnTx/>
                <a:uFillTx/>
                <a:latin typeface="Arial" charset="0"/>
                <a:ea typeface="+mn-ea"/>
                <a:cs typeface="Arial" charset="0"/>
              </a:rPr>
              <a:t>Rousi</a:t>
            </a:r>
            <a:r>
              <a:rPr kumimoji="0" lang="en-GB" sz="1000" b="0" i="0" u="none" strike="noStrike" kern="1200" cap="none" spc="0" normalizeH="0" baseline="0" noProof="0" dirty="0">
                <a:ln>
                  <a:noFill/>
                </a:ln>
                <a:solidFill>
                  <a:prstClr val="black"/>
                </a:solidFill>
                <a:effectLst/>
                <a:uLnTx/>
                <a:uFillTx/>
                <a:latin typeface="Arial" charset="0"/>
                <a:ea typeface="+mn-ea"/>
                <a:cs typeface="Arial" charset="0"/>
              </a:rPr>
              <a:t> et al. 2022 Nat Comms https://doi.org/10.1038/s41467-022-31432-y</a:t>
            </a:r>
          </a:p>
        </p:txBody>
      </p:sp>
    </p:spTree>
    <p:extLst>
      <p:ext uri="{BB962C8B-B14F-4D97-AF65-F5344CB8AC3E}">
        <p14:creationId xmlns:p14="http://schemas.microsoft.com/office/powerpoint/2010/main" val="1541962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22E7C1-E890-1E0A-45ED-A659C6144336}"/>
              </a:ext>
            </a:extLst>
          </p:cNvPr>
          <p:cNvSpPr>
            <a:spLocks noGrp="1"/>
          </p:cNvSpPr>
          <p:nvPr>
            <p:ph type="title"/>
          </p:nvPr>
        </p:nvSpPr>
        <p:spPr>
          <a:xfrm>
            <a:off x="609600" y="274638"/>
            <a:ext cx="10972800" cy="1143000"/>
          </a:xfrm>
        </p:spPr>
        <p:txBody>
          <a:bodyPr anchor="ctr">
            <a:normAutofit/>
          </a:bodyPr>
          <a:lstStyle/>
          <a:p>
            <a:r>
              <a:rPr lang="en-GB" dirty="0"/>
              <a:t>Defining Heatwaves</a:t>
            </a:r>
          </a:p>
        </p:txBody>
      </p:sp>
      <p:sp>
        <p:nvSpPr>
          <p:cNvPr id="3" name="Content Placeholder 2">
            <a:extLst>
              <a:ext uri="{FF2B5EF4-FFF2-40B4-BE49-F238E27FC236}">
                <a16:creationId xmlns:a16="http://schemas.microsoft.com/office/drawing/2014/main" id="{F9394DD5-E927-C3FA-6042-7F76FE17B1EB}"/>
              </a:ext>
            </a:extLst>
          </p:cNvPr>
          <p:cNvSpPr>
            <a:spLocks noGrp="1"/>
          </p:cNvSpPr>
          <p:nvPr>
            <p:ph sz="half" idx="1"/>
          </p:nvPr>
        </p:nvSpPr>
        <p:spPr>
          <a:xfrm>
            <a:off x="609600" y="1600201"/>
            <a:ext cx="4137061" cy="4525963"/>
          </a:xfrm>
        </p:spPr>
        <p:txBody>
          <a:bodyPr>
            <a:normAutofit/>
          </a:bodyPr>
          <a:lstStyle/>
          <a:p>
            <a:pPr marL="0" indent="0">
              <a:lnSpc>
                <a:spcPct val="90000"/>
              </a:lnSpc>
              <a:buNone/>
            </a:pPr>
            <a:r>
              <a:rPr lang="en-GB" sz="2400" dirty="0"/>
              <a:t>For a given location, a heatwave is identified if:</a:t>
            </a:r>
          </a:p>
          <a:p>
            <a:pPr>
              <a:lnSpc>
                <a:spcPct val="90000"/>
              </a:lnSpc>
              <a:buFontTx/>
              <a:buChar char="-"/>
            </a:pPr>
            <a:r>
              <a:rPr lang="en-GB" sz="2400" dirty="0"/>
              <a:t>The daily </a:t>
            </a:r>
            <a:r>
              <a:rPr lang="en-GB" sz="2400" dirty="0" err="1"/>
              <a:t>Tmax</a:t>
            </a:r>
            <a:r>
              <a:rPr lang="en-GB" sz="2400" dirty="0"/>
              <a:t> lies above its yearly 95th percentile value for at least three consecutive days, and </a:t>
            </a:r>
          </a:p>
          <a:p>
            <a:pPr>
              <a:lnSpc>
                <a:spcPct val="90000"/>
              </a:lnSpc>
              <a:buFontTx/>
              <a:buChar char="-"/>
            </a:pPr>
            <a:r>
              <a:rPr lang="en-GB" sz="2400" dirty="0"/>
              <a:t>The daily </a:t>
            </a:r>
            <a:r>
              <a:rPr lang="en-GB" sz="2400" dirty="0" err="1"/>
              <a:t>Tmin</a:t>
            </a:r>
            <a:r>
              <a:rPr lang="en-GB" sz="2400" dirty="0"/>
              <a:t> lies above its yearly 95th percentile for at least the second and third day. </a:t>
            </a:r>
          </a:p>
        </p:txBody>
      </p:sp>
      <p:pic>
        <p:nvPicPr>
          <p:cNvPr id="5" name="Picture 4">
            <a:extLst>
              <a:ext uri="{FF2B5EF4-FFF2-40B4-BE49-F238E27FC236}">
                <a16:creationId xmlns:a16="http://schemas.microsoft.com/office/drawing/2014/main" id="{CD9B43BE-1C9A-DA70-7672-10E4EDD013CB}"/>
              </a:ext>
            </a:extLst>
          </p:cNvPr>
          <p:cNvPicPr>
            <a:picLocks noChangeAspect="1"/>
          </p:cNvPicPr>
          <p:nvPr/>
        </p:nvPicPr>
        <p:blipFill>
          <a:blip r:embed="rId2"/>
          <a:stretch>
            <a:fillRect/>
          </a:stretch>
        </p:blipFill>
        <p:spPr>
          <a:xfrm>
            <a:off x="5145229" y="1466440"/>
            <a:ext cx="6878962" cy="2992347"/>
          </a:xfrm>
          <a:prstGeom prst="rect">
            <a:avLst/>
          </a:prstGeom>
          <a:noFill/>
        </p:spPr>
      </p:pic>
      <p:sp>
        <p:nvSpPr>
          <p:cNvPr id="7" name="TextBox 6">
            <a:extLst>
              <a:ext uri="{FF2B5EF4-FFF2-40B4-BE49-F238E27FC236}">
                <a16:creationId xmlns:a16="http://schemas.microsoft.com/office/drawing/2014/main" id="{7DF3213B-8DB9-8055-C148-A23D58565100}"/>
              </a:ext>
            </a:extLst>
          </p:cNvPr>
          <p:cNvSpPr txBox="1"/>
          <p:nvPr/>
        </p:nvSpPr>
        <p:spPr>
          <a:xfrm>
            <a:off x="5853701" y="4994365"/>
            <a:ext cx="6097712" cy="1421928"/>
          </a:xfrm>
          <a:prstGeom prst="rect">
            <a:avLst/>
          </a:prstGeom>
          <a:noFill/>
        </p:spPr>
        <p:txBody>
          <a:bodyPr wrap="square">
            <a:spAutoFit/>
          </a:bodyPr>
          <a:lstStyle/>
          <a:p>
            <a:pPr>
              <a:lnSpc>
                <a:spcPct val="90000"/>
              </a:lnSpc>
            </a:pPr>
            <a:r>
              <a:rPr lang="en-GB" sz="2400" dirty="0"/>
              <a:t>A heatwave ends when either </a:t>
            </a:r>
            <a:r>
              <a:rPr lang="en-GB" sz="2400" dirty="0" err="1"/>
              <a:t>Tmax</a:t>
            </a:r>
            <a:r>
              <a:rPr lang="en-GB" sz="2400" dirty="0"/>
              <a:t> or </a:t>
            </a:r>
            <a:r>
              <a:rPr lang="en-GB" sz="2400" dirty="0" err="1"/>
              <a:t>Tmin</a:t>
            </a:r>
            <a:r>
              <a:rPr lang="en-GB" sz="2400" dirty="0"/>
              <a:t> drop below their respective 95th percentile thresholds. The last day where the criteria above are still fulfilled is referred to as 'day 0'</a:t>
            </a:r>
          </a:p>
        </p:txBody>
      </p:sp>
    </p:spTree>
    <p:extLst>
      <p:ext uri="{BB962C8B-B14F-4D97-AF65-F5344CB8AC3E}">
        <p14:creationId xmlns:p14="http://schemas.microsoft.com/office/powerpoint/2010/main" val="8445049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02D7BC-1E98-D7AE-5CD1-AA21F530313F}"/>
              </a:ext>
            </a:extLst>
          </p:cNvPr>
          <p:cNvSpPr>
            <a:spLocks noGrp="1"/>
          </p:cNvSpPr>
          <p:nvPr>
            <p:ph type="title"/>
          </p:nvPr>
        </p:nvSpPr>
        <p:spPr/>
        <p:txBody>
          <a:bodyPr>
            <a:normAutofit fontScale="90000"/>
          </a:bodyPr>
          <a:lstStyle/>
          <a:p>
            <a:r>
              <a:rPr lang="en-GB" dirty="0"/>
              <a:t>An example of a heatwave followed by extreme hourly rainfall from a station in Germany</a:t>
            </a:r>
          </a:p>
        </p:txBody>
      </p:sp>
      <p:sp>
        <p:nvSpPr>
          <p:cNvPr id="3" name="Content Placeholder 2">
            <a:extLst>
              <a:ext uri="{FF2B5EF4-FFF2-40B4-BE49-F238E27FC236}">
                <a16:creationId xmlns:a16="http://schemas.microsoft.com/office/drawing/2014/main" id="{C027E345-212A-958E-8755-8CD52EAF9280}"/>
              </a:ext>
            </a:extLst>
          </p:cNvPr>
          <p:cNvSpPr>
            <a:spLocks noGrp="1"/>
          </p:cNvSpPr>
          <p:nvPr>
            <p:ph sz="half" idx="1"/>
          </p:nvPr>
        </p:nvSpPr>
        <p:spPr/>
        <p:txBody>
          <a:bodyPr/>
          <a:lstStyle/>
          <a:p>
            <a:endParaRPr lang="en-GB"/>
          </a:p>
        </p:txBody>
      </p:sp>
      <p:sp>
        <p:nvSpPr>
          <p:cNvPr id="4" name="Content Placeholder 3">
            <a:extLst>
              <a:ext uri="{FF2B5EF4-FFF2-40B4-BE49-F238E27FC236}">
                <a16:creationId xmlns:a16="http://schemas.microsoft.com/office/drawing/2014/main" id="{820A6AB4-94A9-76CF-92D8-29DB2B93ED69}"/>
              </a:ext>
            </a:extLst>
          </p:cNvPr>
          <p:cNvSpPr>
            <a:spLocks noGrp="1"/>
          </p:cNvSpPr>
          <p:nvPr>
            <p:ph sz="half" idx="2"/>
          </p:nvPr>
        </p:nvSpPr>
        <p:spPr>
          <a:xfrm>
            <a:off x="7979115" y="2106202"/>
            <a:ext cx="3603284" cy="4019962"/>
          </a:xfrm>
        </p:spPr>
        <p:txBody>
          <a:bodyPr/>
          <a:lstStyle/>
          <a:p>
            <a:pPr marL="0" indent="0">
              <a:buNone/>
            </a:pPr>
            <a:r>
              <a:rPr lang="en-GB" dirty="0"/>
              <a:t>Rainfall is defined as extreme if is exceeds the 95</a:t>
            </a:r>
            <a:r>
              <a:rPr lang="en-GB" baseline="30000" dirty="0"/>
              <a:t>th</a:t>
            </a:r>
            <a:r>
              <a:rPr lang="en-GB" dirty="0"/>
              <a:t> percentile for hourly wet amounts.</a:t>
            </a:r>
          </a:p>
        </p:txBody>
      </p:sp>
      <p:pic>
        <p:nvPicPr>
          <p:cNvPr id="6" name="Picture 5">
            <a:extLst>
              <a:ext uri="{FF2B5EF4-FFF2-40B4-BE49-F238E27FC236}">
                <a16:creationId xmlns:a16="http://schemas.microsoft.com/office/drawing/2014/main" id="{F5E150A5-5668-D251-021E-7C8095BA7E28}"/>
              </a:ext>
            </a:extLst>
          </p:cNvPr>
          <p:cNvPicPr>
            <a:picLocks noChangeAspect="1"/>
          </p:cNvPicPr>
          <p:nvPr/>
        </p:nvPicPr>
        <p:blipFill>
          <a:blip r:embed="rId2"/>
          <a:stretch>
            <a:fillRect/>
          </a:stretch>
        </p:blipFill>
        <p:spPr>
          <a:xfrm>
            <a:off x="274458" y="1579010"/>
            <a:ext cx="7369515" cy="5046421"/>
          </a:xfrm>
          <a:prstGeom prst="rect">
            <a:avLst/>
          </a:prstGeom>
        </p:spPr>
      </p:pic>
      <p:sp>
        <p:nvSpPr>
          <p:cNvPr id="10" name="TextBox 9">
            <a:extLst>
              <a:ext uri="{FF2B5EF4-FFF2-40B4-BE49-F238E27FC236}">
                <a16:creationId xmlns:a16="http://schemas.microsoft.com/office/drawing/2014/main" id="{900FC3AA-03AB-1DEB-C8D1-0C7BC390046C}"/>
              </a:ext>
            </a:extLst>
          </p:cNvPr>
          <p:cNvSpPr txBox="1"/>
          <p:nvPr/>
        </p:nvSpPr>
        <p:spPr>
          <a:xfrm>
            <a:off x="7979116" y="4207452"/>
            <a:ext cx="3263380" cy="1754326"/>
          </a:xfrm>
          <a:prstGeom prst="rect">
            <a:avLst/>
          </a:prstGeom>
          <a:noFill/>
          <a:ln w="12700">
            <a:solidFill>
              <a:schemeClr val="tx1"/>
            </a:solidFill>
          </a:ln>
        </p:spPr>
        <p:txBody>
          <a:bodyPr wrap="square">
            <a:spAutoFit/>
          </a:bodyPr>
          <a:lstStyle/>
          <a:p>
            <a:r>
              <a:rPr lang="en-GB" dirty="0"/>
              <a:t>Quality-controlled rainfall observations at an hourly scale from the Global Sub-Daily Rainfall Dataset (GSDR) (Lewis et al., 2019). Daily </a:t>
            </a:r>
            <a:r>
              <a:rPr lang="en-GB" dirty="0" err="1"/>
              <a:t>Tmax</a:t>
            </a:r>
            <a:r>
              <a:rPr lang="en-GB" dirty="0"/>
              <a:t> and </a:t>
            </a:r>
            <a:r>
              <a:rPr lang="en-GB" dirty="0" err="1"/>
              <a:t>Tmin</a:t>
            </a:r>
            <a:r>
              <a:rPr lang="en-GB" dirty="0"/>
              <a:t> from ERA5 reanalysis dataset</a:t>
            </a:r>
          </a:p>
        </p:txBody>
      </p:sp>
      <p:sp>
        <p:nvSpPr>
          <p:cNvPr id="11" name="Rectangle 10">
            <a:extLst>
              <a:ext uri="{FF2B5EF4-FFF2-40B4-BE49-F238E27FC236}">
                <a16:creationId xmlns:a16="http://schemas.microsoft.com/office/drawing/2014/main" id="{0AC2D21D-2FBA-3CF9-5050-817B7C33FDC2}"/>
              </a:ext>
            </a:extLst>
          </p:cNvPr>
          <p:cNvSpPr>
            <a:spLocks noChangeArrowheads="1"/>
          </p:cNvSpPr>
          <p:nvPr/>
        </p:nvSpPr>
        <p:spPr bwMode="auto">
          <a:xfrm>
            <a:off x="7248128" y="6149975"/>
            <a:ext cx="4703502" cy="433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61938" indent="-261938">
              <a:lnSpc>
                <a:spcPct val="90000"/>
              </a:lnSpc>
              <a:spcBef>
                <a:spcPct val="35000"/>
              </a:spcBef>
              <a:spcAft>
                <a:spcPct val="35000"/>
              </a:spcAft>
              <a:buChar char="•"/>
              <a:defRPr sz="2400">
                <a:solidFill>
                  <a:srgbClr val="000000"/>
                </a:solidFill>
                <a:latin typeface="Arial" panose="020B0604020202020204" pitchFamily="34" charset="0"/>
              </a:defRPr>
            </a:lvl1pPr>
            <a:lvl2pPr marL="742950" indent="-285750">
              <a:lnSpc>
                <a:spcPct val="90000"/>
              </a:lnSpc>
              <a:spcBef>
                <a:spcPct val="35000"/>
              </a:spcBef>
              <a:spcAft>
                <a:spcPct val="35000"/>
              </a:spcAft>
              <a:buChar char="•"/>
              <a:defRPr sz="2000">
                <a:solidFill>
                  <a:srgbClr val="000000"/>
                </a:solidFill>
                <a:latin typeface="Arial" panose="020B0604020202020204" pitchFamily="34" charset="0"/>
              </a:defRPr>
            </a:lvl2pPr>
            <a:lvl3pPr marL="1143000" indent="-228600">
              <a:lnSpc>
                <a:spcPct val="90000"/>
              </a:lnSpc>
              <a:spcBef>
                <a:spcPct val="35000"/>
              </a:spcBef>
              <a:spcAft>
                <a:spcPct val="35000"/>
              </a:spcAft>
              <a:buChar char="•"/>
              <a:defRPr sz="2000">
                <a:solidFill>
                  <a:srgbClr val="000000"/>
                </a:solidFill>
                <a:latin typeface="Arial" panose="020B0604020202020204" pitchFamily="34" charset="0"/>
              </a:defRPr>
            </a:lvl3pPr>
            <a:lvl4pPr marL="1600200" indent="-228600">
              <a:lnSpc>
                <a:spcPct val="90000"/>
              </a:lnSpc>
              <a:spcBef>
                <a:spcPct val="35000"/>
              </a:spcBef>
              <a:spcAft>
                <a:spcPct val="35000"/>
              </a:spcAft>
              <a:buChar char="•"/>
              <a:defRPr sz="2000">
                <a:solidFill>
                  <a:srgbClr val="000000"/>
                </a:solidFill>
                <a:latin typeface="Arial" panose="020B0604020202020204" pitchFamily="34" charset="0"/>
              </a:defRPr>
            </a:lvl4pPr>
            <a:lvl5pPr marL="2057400" indent="-228600">
              <a:lnSpc>
                <a:spcPct val="90000"/>
              </a:lnSpc>
              <a:spcBef>
                <a:spcPct val="35000"/>
              </a:spcBef>
              <a:spcAft>
                <a:spcPct val="35000"/>
              </a:spcAft>
              <a:buChar char="•"/>
              <a:defRPr sz="2000">
                <a:solidFill>
                  <a:srgbClr val="000000"/>
                </a:solidFill>
                <a:latin typeface="Arial" panose="020B0604020202020204" pitchFamily="34" charset="0"/>
              </a:defRPr>
            </a:lvl5pPr>
            <a:lvl6pPr marL="2514600" indent="-228600" eaLnBrk="0" fontAlgn="base" hangingPunct="0">
              <a:lnSpc>
                <a:spcPct val="90000"/>
              </a:lnSpc>
              <a:spcBef>
                <a:spcPct val="35000"/>
              </a:spcBef>
              <a:spcAft>
                <a:spcPct val="35000"/>
              </a:spcAft>
              <a:buChar char="•"/>
              <a:defRPr sz="2000">
                <a:solidFill>
                  <a:srgbClr val="000000"/>
                </a:solidFill>
                <a:latin typeface="Arial" panose="020B0604020202020204" pitchFamily="34" charset="0"/>
              </a:defRPr>
            </a:lvl6pPr>
            <a:lvl7pPr marL="2971800" indent="-228600" eaLnBrk="0" fontAlgn="base" hangingPunct="0">
              <a:lnSpc>
                <a:spcPct val="90000"/>
              </a:lnSpc>
              <a:spcBef>
                <a:spcPct val="35000"/>
              </a:spcBef>
              <a:spcAft>
                <a:spcPct val="35000"/>
              </a:spcAft>
              <a:buChar char="•"/>
              <a:defRPr sz="2000">
                <a:solidFill>
                  <a:srgbClr val="000000"/>
                </a:solidFill>
                <a:latin typeface="Arial" panose="020B0604020202020204" pitchFamily="34" charset="0"/>
              </a:defRPr>
            </a:lvl7pPr>
            <a:lvl8pPr marL="3429000" indent="-228600" eaLnBrk="0" fontAlgn="base" hangingPunct="0">
              <a:lnSpc>
                <a:spcPct val="90000"/>
              </a:lnSpc>
              <a:spcBef>
                <a:spcPct val="35000"/>
              </a:spcBef>
              <a:spcAft>
                <a:spcPct val="35000"/>
              </a:spcAft>
              <a:buChar char="•"/>
              <a:defRPr sz="2000">
                <a:solidFill>
                  <a:srgbClr val="000000"/>
                </a:solidFill>
                <a:latin typeface="Arial" panose="020B0604020202020204" pitchFamily="34" charset="0"/>
              </a:defRPr>
            </a:lvl8pPr>
            <a:lvl9pPr marL="3886200" indent="-228600" eaLnBrk="0" fontAlgn="base" hangingPunct="0">
              <a:lnSpc>
                <a:spcPct val="90000"/>
              </a:lnSpc>
              <a:spcBef>
                <a:spcPct val="35000"/>
              </a:spcBef>
              <a:spcAft>
                <a:spcPct val="35000"/>
              </a:spcAft>
              <a:buChar char="•"/>
              <a:defRPr sz="2000">
                <a:solidFill>
                  <a:srgbClr val="000000"/>
                </a:solidFill>
                <a:latin typeface="Arial" panose="020B0604020202020204" pitchFamily="34" charset="0"/>
              </a:defRPr>
            </a:lvl9pPr>
          </a:lstStyle>
          <a:p>
            <a:pPr marL="261938" marR="0" lvl="0" indent="-261938" algn="r" defTabSz="914400" rtl="0" eaLnBrk="1" fontAlgn="base" latinLnBrk="0" hangingPunct="1">
              <a:lnSpc>
                <a:spcPct val="100000"/>
              </a:lnSpc>
              <a:spcBef>
                <a:spcPct val="0"/>
              </a:spcBef>
              <a:spcAft>
                <a:spcPct val="0"/>
              </a:spcAft>
              <a:buClrTx/>
              <a:buSzTx/>
              <a:buFontTx/>
              <a:buNone/>
              <a:tabLst/>
              <a:defRPr/>
            </a:pPr>
            <a:r>
              <a:rPr lang="en-GB" altLang="en-US" sz="1600" i="1" dirty="0">
                <a:cs typeface="Arial" charset="0"/>
              </a:rPr>
              <a:t>Sauter</a:t>
            </a:r>
            <a:r>
              <a:rPr kumimoji="0" lang="en-GB" altLang="en-US" sz="1600" b="0" i="1" u="none" strike="noStrike" kern="1200" cap="none" spc="0" normalizeH="0" baseline="0" noProof="0" dirty="0">
                <a:ln>
                  <a:noFill/>
                </a:ln>
                <a:solidFill>
                  <a:srgbClr val="000000"/>
                </a:solidFill>
                <a:effectLst/>
                <a:uLnTx/>
                <a:uFillTx/>
                <a:latin typeface="Arial" panose="020B0604020202020204" pitchFamily="34" charset="0"/>
                <a:ea typeface="+mn-ea"/>
                <a:cs typeface="Arial" charset="0"/>
              </a:rPr>
              <a:t> et al., 2023, Weather and Climate Extremes, DOI: 10.1016/j.wace.2023.100563</a:t>
            </a:r>
          </a:p>
        </p:txBody>
      </p:sp>
    </p:spTree>
    <p:extLst>
      <p:ext uri="{BB962C8B-B14F-4D97-AF65-F5344CB8AC3E}">
        <p14:creationId xmlns:p14="http://schemas.microsoft.com/office/powerpoint/2010/main" val="13359773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B3C3DD-3889-A037-44A8-8FEACBD4D33E}"/>
              </a:ext>
            </a:extLst>
          </p:cNvPr>
          <p:cNvSpPr>
            <a:spLocks noGrp="1"/>
          </p:cNvSpPr>
          <p:nvPr>
            <p:ph type="title"/>
          </p:nvPr>
        </p:nvSpPr>
        <p:spPr>
          <a:xfrm>
            <a:off x="6698750" y="274638"/>
            <a:ext cx="4883649" cy="1143000"/>
          </a:xfrm>
        </p:spPr>
        <p:txBody>
          <a:bodyPr/>
          <a:lstStyle/>
          <a:p>
            <a:endParaRPr lang="en-GB" dirty="0"/>
          </a:p>
        </p:txBody>
      </p:sp>
      <p:sp>
        <p:nvSpPr>
          <p:cNvPr id="3" name="Content Placeholder 2">
            <a:extLst>
              <a:ext uri="{FF2B5EF4-FFF2-40B4-BE49-F238E27FC236}">
                <a16:creationId xmlns:a16="http://schemas.microsoft.com/office/drawing/2014/main" id="{A025AB95-F48B-13B8-7800-7BCFA071C597}"/>
              </a:ext>
            </a:extLst>
          </p:cNvPr>
          <p:cNvSpPr>
            <a:spLocks noGrp="1"/>
          </p:cNvSpPr>
          <p:nvPr>
            <p:ph sz="half" idx="1"/>
          </p:nvPr>
        </p:nvSpPr>
        <p:spPr/>
        <p:txBody>
          <a:bodyPr/>
          <a:lstStyle/>
          <a:p>
            <a:endParaRPr lang="en-GB"/>
          </a:p>
        </p:txBody>
      </p:sp>
      <p:sp>
        <p:nvSpPr>
          <p:cNvPr id="4" name="Content Placeholder 3">
            <a:extLst>
              <a:ext uri="{FF2B5EF4-FFF2-40B4-BE49-F238E27FC236}">
                <a16:creationId xmlns:a16="http://schemas.microsoft.com/office/drawing/2014/main" id="{C099EA8E-2869-8AAA-F558-E4AB67B84067}"/>
              </a:ext>
            </a:extLst>
          </p:cNvPr>
          <p:cNvSpPr>
            <a:spLocks noGrp="1"/>
          </p:cNvSpPr>
          <p:nvPr>
            <p:ph sz="half" idx="2"/>
          </p:nvPr>
        </p:nvSpPr>
        <p:spPr>
          <a:xfrm>
            <a:off x="6943048" y="1600201"/>
            <a:ext cx="4639351" cy="4525963"/>
          </a:xfrm>
        </p:spPr>
        <p:txBody>
          <a:bodyPr/>
          <a:lstStyle/>
          <a:p>
            <a:r>
              <a:rPr lang="en-GB" dirty="0"/>
              <a:t>Probability of at least one hour of extreme rainfall occurring within 36 hours from noon on the last heatwave day for stations in Europe, Japan, the contiguous United States, Australia, India, and Malaysia</a:t>
            </a:r>
          </a:p>
        </p:txBody>
      </p:sp>
      <p:pic>
        <p:nvPicPr>
          <p:cNvPr id="6" name="Picture 5">
            <a:extLst>
              <a:ext uri="{FF2B5EF4-FFF2-40B4-BE49-F238E27FC236}">
                <a16:creationId xmlns:a16="http://schemas.microsoft.com/office/drawing/2014/main" id="{B203A1F1-012D-08DD-4E79-65E2FCEBDAC3}"/>
              </a:ext>
            </a:extLst>
          </p:cNvPr>
          <p:cNvPicPr>
            <a:picLocks noChangeAspect="1"/>
          </p:cNvPicPr>
          <p:nvPr/>
        </p:nvPicPr>
        <p:blipFill>
          <a:blip r:embed="rId2"/>
          <a:stretch>
            <a:fillRect/>
          </a:stretch>
        </p:blipFill>
        <p:spPr>
          <a:xfrm>
            <a:off x="111873" y="0"/>
            <a:ext cx="6831176" cy="6858000"/>
          </a:xfrm>
          <a:prstGeom prst="rect">
            <a:avLst/>
          </a:prstGeom>
        </p:spPr>
      </p:pic>
    </p:spTree>
    <p:extLst>
      <p:ext uri="{BB962C8B-B14F-4D97-AF65-F5344CB8AC3E}">
        <p14:creationId xmlns:p14="http://schemas.microsoft.com/office/powerpoint/2010/main" val="27587130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B3C3DD-3889-A037-44A8-8FEACBD4D33E}"/>
              </a:ext>
            </a:extLst>
          </p:cNvPr>
          <p:cNvSpPr>
            <a:spLocks noGrp="1"/>
          </p:cNvSpPr>
          <p:nvPr>
            <p:ph type="title"/>
          </p:nvPr>
        </p:nvSpPr>
        <p:spPr>
          <a:xfrm>
            <a:off x="6698750" y="274638"/>
            <a:ext cx="4883649" cy="1143000"/>
          </a:xfrm>
        </p:spPr>
        <p:txBody>
          <a:bodyPr/>
          <a:lstStyle/>
          <a:p>
            <a:endParaRPr lang="en-GB" dirty="0"/>
          </a:p>
        </p:txBody>
      </p:sp>
      <p:sp>
        <p:nvSpPr>
          <p:cNvPr id="3" name="Content Placeholder 2">
            <a:extLst>
              <a:ext uri="{FF2B5EF4-FFF2-40B4-BE49-F238E27FC236}">
                <a16:creationId xmlns:a16="http://schemas.microsoft.com/office/drawing/2014/main" id="{A025AB95-F48B-13B8-7800-7BCFA071C597}"/>
              </a:ext>
            </a:extLst>
          </p:cNvPr>
          <p:cNvSpPr>
            <a:spLocks noGrp="1"/>
          </p:cNvSpPr>
          <p:nvPr>
            <p:ph sz="half" idx="1"/>
          </p:nvPr>
        </p:nvSpPr>
        <p:spPr/>
        <p:txBody>
          <a:bodyPr/>
          <a:lstStyle/>
          <a:p>
            <a:endParaRPr lang="en-GB"/>
          </a:p>
        </p:txBody>
      </p:sp>
      <p:sp>
        <p:nvSpPr>
          <p:cNvPr id="4" name="Content Placeholder 3">
            <a:extLst>
              <a:ext uri="{FF2B5EF4-FFF2-40B4-BE49-F238E27FC236}">
                <a16:creationId xmlns:a16="http://schemas.microsoft.com/office/drawing/2014/main" id="{C099EA8E-2869-8AAA-F558-E4AB67B84067}"/>
              </a:ext>
            </a:extLst>
          </p:cNvPr>
          <p:cNvSpPr>
            <a:spLocks noGrp="1"/>
          </p:cNvSpPr>
          <p:nvPr>
            <p:ph sz="half" idx="2"/>
          </p:nvPr>
        </p:nvSpPr>
        <p:spPr>
          <a:xfrm>
            <a:off x="6943048" y="1600201"/>
            <a:ext cx="4639351" cy="4525963"/>
          </a:xfrm>
        </p:spPr>
        <p:txBody>
          <a:bodyPr/>
          <a:lstStyle/>
          <a:p>
            <a:pPr marL="0" indent="0">
              <a:buNone/>
            </a:pPr>
            <a:r>
              <a:rPr lang="en-GB" dirty="0"/>
              <a:t>The difference in probability of extreme rainfall after a heatwave from expected probabilities from rainfall climatology. </a:t>
            </a:r>
          </a:p>
          <a:p>
            <a:pPr marL="0" indent="0">
              <a:buNone/>
            </a:pPr>
            <a:r>
              <a:rPr lang="en-GB" dirty="0"/>
              <a:t>Values &gt;1 indicate that hourly extreme rainfall is more likely after a heatwave than for climatology. </a:t>
            </a:r>
          </a:p>
        </p:txBody>
      </p:sp>
      <p:pic>
        <p:nvPicPr>
          <p:cNvPr id="7" name="Picture 6">
            <a:extLst>
              <a:ext uri="{FF2B5EF4-FFF2-40B4-BE49-F238E27FC236}">
                <a16:creationId xmlns:a16="http://schemas.microsoft.com/office/drawing/2014/main" id="{6601A56B-CD43-5D55-461A-EC531E6BEA25}"/>
              </a:ext>
            </a:extLst>
          </p:cNvPr>
          <p:cNvPicPr>
            <a:picLocks noChangeAspect="1"/>
          </p:cNvPicPr>
          <p:nvPr/>
        </p:nvPicPr>
        <p:blipFill>
          <a:blip r:embed="rId2"/>
          <a:stretch>
            <a:fillRect/>
          </a:stretch>
        </p:blipFill>
        <p:spPr>
          <a:xfrm>
            <a:off x="4566" y="0"/>
            <a:ext cx="6334932" cy="6858000"/>
          </a:xfrm>
          <a:prstGeom prst="rect">
            <a:avLst/>
          </a:prstGeom>
        </p:spPr>
      </p:pic>
    </p:spTree>
    <p:extLst>
      <p:ext uri="{BB962C8B-B14F-4D97-AF65-F5344CB8AC3E}">
        <p14:creationId xmlns:p14="http://schemas.microsoft.com/office/powerpoint/2010/main" val="3392391465"/>
      </p:ext>
    </p:extLst>
  </p:cSld>
  <p:clrMapOvr>
    <a:masterClrMapping/>
  </p:clrMapOvr>
</p:sld>
</file>

<file path=ppt/theme/theme1.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1420</TotalTime>
  <Words>761</Words>
  <Application>Microsoft Office PowerPoint</Application>
  <PresentationFormat>Widescreen</PresentationFormat>
  <Paragraphs>65</Paragraphs>
  <Slides>16</Slides>
  <Notes>2</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16</vt:i4>
      </vt:variant>
    </vt:vector>
  </HeadingPairs>
  <TitlesOfParts>
    <vt:vector size="23" baseType="lpstr">
      <vt:lpstr>Arial</vt:lpstr>
      <vt:lpstr>Calibri</vt:lpstr>
      <vt:lpstr>Calibri Light</vt:lpstr>
      <vt:lpstr>Derailed</vt:lpstr>
      <vt:lpstr>System Font</vt:lpstr>
      <vt:lpstr>12_Office Theme</vt:lpstr>
      <vt:lpstr>Office Theme</vt:lpstr>
      <vt:lpstr>PowerPoint Presentation</vt:lpstr>
      <vt:lpstr>Extreme events and the summer of 2021</vt:lpstr>
      <vt:lpstr>Summer of 2021</vt:lpstr>
      <vt:lpstr>Summer of 2022</vt:lpstr>
      <vt:lpstr>Increasing heatwave trends over the midlatitudes and Europe</vt:lpstr>
      <vt:lpstr>Defining Heatwaves</vt:lpstr>
      <vt:lpstr>An example of a heatwave followed by extreme hourly rainfall from a station in Germany</vt:lpstr>
      <vt:lpstr>PowerPoint Presentation</vt:lpstr>
      <vt:lpstr>PowerPoint Presentation</vt:lpstr>
      <vt:lpstr>Division by Koppen-Geiger climate zones</vt:lpstr>
      <vt:lpstr>Analysis of Europe and Australia to examine mechanisms</vt:lpstr>
      <vt:lpstr>Weather types</vt:lpstr>
      <vt:lpstr>PowerPoint Presentation</vt:lpstr>
      <vt:lpstr>PowerPoint Presentation</vt:lpstr>
      <vt:lpstr>PowerPoint Presentation</vt:lpstr>
      <vt:lpstr>Summary thoughts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Contributing Factors to Wind Driven Electricity Faults  Colin Manning, S. Wilkinson, S. Dunn,  H.J. Fowler and E.J. Kendon</dc:title>
  <dc:creator>Colin Manning</dc:creator>
  <cp:lastModifiedBy>Hayley Fowler</cp:lastModifiedBy>
  <cp:revision>13</cp:revision>
  <dcterms:created xsi:type="dcterms:W3CDTF">2023-06-13T15:26:00Z</dcterms:created>
  <dcterms:modified xsi:type="dcterms:W3CDTF">2023-09-21T10:54:37Z</dcterms:modified>
</cp:coreProperties>
</file>