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6" r:id="rId3"/>
    <p:sldId id="259" r:id="rId4"/>
    <p:sldId id="266" r:id="rId5"/>
    <p:sldId id="267" r:id="rId6"/>
    <p:sldId id="264" r:id="rId7"/>
    <p:sldId id="265" r:id="rId8"/>
    <p:sldId id="270" r:id="rId9"/>
    <p:sldId id="276" r:id="rId10"/>
    <p:sldId id="301" r:id="rId11"/>
    <p:sldId id="295" r:id="rId12"/>
    <p:sldId id="298" r:id="rId13"/>
    <p:sldId id="299" r:id="rId14"/>
    <p:sldId id="297" r:id="rId15"/>
    <p:sldId id="300" r:id="rId16"/>
    <p:sldId id="302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ksim Kulikov" initials="MK" lastIdx="1" clrIdx="0">
    <p:extLst>
      <p:ext uri="{19B8F6BF-5375-455C-9EA6-DF929625EA0E}">
        <p15:presenceInfo xmlns:p15="http://schemas.microsoft.com/office/powerpoint/2012/main" userId="S::maksim.kulikov@ucentralasia.org::486afabe-4dde-4772-9dff-b2a2f32b52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3C0D4-42A7-4D64-946E-E13204216D0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FB52A3-A073-4604-A798-45182F5C9F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modern apple varieties originate from Central Asia</a:t>
          </a:r>
        </a:p>
      </dgm:t>
    </dgm:pt>
    <dgm:pt modelId="{CA4F7111-653D-4106-A030-C2B29DA05880}" type="parTrans" cxnId="{0BFCAD9A-0B0D-4D3E-A906-BCA9736FFFAF}">
      <dgm:prSet/>
      <dgm:spPr/>
      <dgm:t>
        <a:bodyPr/>
        <a:lstStyle/>
        <a:p>
          <a:endParaRPr lang="en-US"/>
        </a:p>
      </dgm:t>
    </dgm:pt>
    <dgm:pt modelId="{0B62128E-5AD4-46D1-94E0-2A4EF9DD8B98}" type="sibTrans" cxnId="{0BFCAD9A-0B0D-4D3E-A906-BCA9736FFFAF}">
      <dgm:prSet/>
      <dgm:spPr/>
      <dgm:t>
        <a:bodyPr/>
        <a:lstStyle/>
        <a:p>
          <a:endParaRPr lang="en-US"/>
        </a:p>
      </dgm:t>
    </dgm:pt>
    <dgm:pt modelId="{9B4D28BC-BBC4-4E5B-9AAA-407372876D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Wild fruit species are valuable genetic resource</a:t>
          </a:r>
        </a:p>
      </dgm:t>
    </dgm:pt>
    <dgm:pt modelId="{30D4FB20-21DD-41F4-802A-C8F4C4712E8D}" type="parTrans" cxnId="{141B52F8-70EA-409F-93DD-10C209E8EA25}">
      <dgm:prSet/>
      <dgm:spPr/>
      <dgm:t>
        <a:bodyPr/>
        <a:lstStyle/>
        <a:p>
          <a:endParaRPr lang="en-US"/>
        </a:p>
      </dgm:t>
    </dgm:pt>
    <dgm:pt modelId="{0ED362C4-FFD2-4624-AEC4-B36155302764}" type="sibTrans" cxnId="{141B52F8-70EA-409F-93DD-10C209E8EA25}">
      <dgm:prSet/>
      <dgm:spPr/>
      <dgm:t>
        <a:bodyPr/>
        <a:lstStyle/>
        <a:p>
          <a:endParaRPr lang="en-US"/>
        </a:p>
      </dgm:t>
    </dgm:pt>
    <dgm:pt modelId="{5D686AE9-CF70-4594-A61C-0DE51E8AE0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They have valuable features</a:t>
          </a:r>
        </a:p>
      </dgm:t>
    </dgm:pt>
    <dgm:pt modelId="{863BC521-93C1-49ED-B2C9-3BA608BE1245}" type="parTrans" cxnId="{FC219A46-889A-408B-82EF-0F8239E3071C}">
      <dgm:prSet/>
      <dgm:spPr/>
      <dgm:t>
        <a:bodyPr/>
        <a:lstStyle/>
        <a:p>
          <a:endParaRPr lang="en-US"/>
        </a:p>
      </dgm:t>
    </dgm:pt>
    <dgm:pt modelId="{25852371-2CEC-4ABA-B865-403AD386D0D6}" type="sibTrans" cxnId="{FC219A46-889A-408B-82EF-0F8239E3071C}">
      <dgm:prSet/>
      <dgm:spPr/>
      <dgm:t>
        <a:bodyPr/>
        <a:lstStyle/>
        <a:p>
          <a:endParaRPr lang="en-US"/>
        </a:p>
      </dgm:t>
    </dgm:pt>
    <dgm:pt modelId="{16527329-5191-43FF-80C9-60DC71FC84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New fruit varieties can be derived from wild species</a:t>
          </a:r>
        </a:p>
      </dgm:t>
    </dgm:pt>
    <dgm:pt modelId="{83166496-23F1-4CC3-BBAA-C754807F0A1E}" type="parTrans" cxnId="{2CA0BFB9-156E-47BF-8D27-D996149FF7CA}">
      <dgm:prSet/>
      <dgm:spPr/>
      <dgm:t>
        <a:bodyPr/>
        <a:lstStyle/>
        <a:p>
          <a:endParaRPr lang="en-US"/>
        </a:p>
      </dgm:t>
    </dgm:pt>
    <dgm:pt modelId="{198B64A4-81F6-4B00-8C2B-8183518B55D9}" type="sibTrans" cxnId="{2CA0BFB9-156E-47BF-8D27-D996149FF7CA}">
      <dgm:prSet/>
      <dgm:spPr/>
      <dgm:t>
        <a:bodyPr/>
        <a:lstStyle/>
        <a:p>
          <a:endParaRPr lang="en-US"/>
        </a:p>
      </dgm:t>
    </dgm:pt>
    <dgm:pt modelId="{554951BF-D072-497E-A022-0C307369E3AA}" type="pres">
      <dgm:prSet presAssocID="{E2F3C0D4-42A7-4D64-946E-E13204216D0D}" presName="root" presStyleCnt="0">
        <dgm:presLayoutVars>
          <dgm:dir/>
          <dgm:resizeHandles val="exact"/>
        </dgm:presLayoutVars>
      </dgm:prSet>
      <dgm:spPr/>
    </dgm:pt>
    <dgm:pt modelId="{0F3A2A5E-8210-495F-B24A-6EAE9B6CDE40}" type="pres">
      <dgm:prSet presAssocID="{D0FB52A3-A073-4604-A798-45182F5C9F5A}" presName="compNode" presStyleCnt="0"/>
      <dgm:spPr/>
    </dgm:pt>
    <dgm:pt modelId="{99A5ACA5-6630-41EA-AB0A-601811CE480D}" type="pres">
      <dgm:prSet presAssocID="{D0FB52A3-A073-4604-A798-45182F5C9F5A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F3E1C854-BC06-4F59-8EAD-51C5871C3A27}" type="pres">
      <dgm:prSet presAssocID="{D0FB52A3-A073-4604-A798-45182F5C9F5A}" presName="spaceRect" presStyleCnt="0"/>
      <dgm:spPr/>
    </dgm:pt>
    <dgm:pt modelId="{F7D31C2F-82F6-4320-ABC3-2F821F0EF1A5}" type="pres">
      <dgm:prSet presAssocID="{D0FB52A3-A073-4604-A798-45182F5C9F5A}" presName="textRect" presStyleLbl="revTx" presStyleIdx="0" presStyleCnt="4">
        <dgm:presLayoutVars>
          <dgm:chMax val="1"/>
          <dgm:chPref val="1"/>
        </dgm:presLayoutVars>
      </dgm:prSet>
      <dgm:spPr/>
    </dgm:pt>
    <dgm:pt modelId="{2EAF6183-E2BD-4E68-9D08-F2356B0FF9D6}" type="pres">
      <dgm:prSet presAssocID="{0B62128E-5AD4-46D1-94E0-2A4EF9DD8B98}" presName="sibTrans" presStyleCnt="0"/>
      <dgm:spPr/>
    </dgm:pt>
    <dgm:pt modelId="{D72413C5-050E-40AB-A055-85637708FD0A}" type="pres">
      <dgm:prSet presAssocID="{9B4D28BC-BBC4-4E5B-9AAA-407372876D06}" presName="compNode" presStyleCnt="0"/>
      <dgm:spPr/>
    </dgm:pt>
    <dgm:pt modelId="{1B923900-919B-4C00-8C69-FF9DE0D3F60A}" type="pres">
      <dgm:prSet presAssocID="{9B4D28BC-BBC4-4E5B-9AAA-407372876D06}" presName="iconRect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1A57B00D-E5AF-4B9D-81B3-D51C523B99CE}" type="pres">
      <dgm:prSet presAssocID="{9B4D28BC-BBC4-4E5B-9AAA-407372876D06}" presName="spaceRect" presStyleCnt="0"/>
      <dgm:spPr/>
    </dgm:pt>
    <dgm:pt modelId="{681E6D73-BC78-42AB-AEF9-E2263A8274BA}" type="pres">
      <dgm:prSet presAssocID="{9B4D28BC-BBC4-4E5B-9AAA-407372876D06}" presName="textRect" presStyleLbl="revTx" presStyleIdx="1" presStyleCnt="4">
        <dgm:presLayoutVars>
          <dgm:chMax val="1"/>
          <dgm:chPref val="1"/>
        </dgm:presLayoutVars>
      </dgm:prSet>
      <dgm:spPr/>
    </dgm:pt>
    <dgm:pt modelId="{A972FA94-69AB-41E7-9FA3-4D617142750F}" type="pres">
      <dgm:prSet presAssocID="{0ED362C4-FFD2-4624-AEC4-B36155302764}" presName="sibTrans" presStyleCnt="0"/>
      <dgm:spPr/>
    </dgm:pt>
    <dgm:pt modelId="{A9982242-36CC-4E57-A47F-F42218DCA6A3}" type="pres">
      <dgm:prSet presAssocID="{5D686AE9-CF70-4594-A61C-0DE51E8AE013}" presName="compNode" presStyleCnt="0"/>
      <dgm:spPr/>
    </dgm:pt>
    <dgm:pt modelId="{EA4816CA-EF77-4708-A5A1-C264BD8B9D6A}" type="pres">
      <dgm:prSet presAssocID="{5D686AE9-CF70-4594-A61C-0DE51E8AE013}" presName="iconRect" presStyleLbl="node1" presStyleIdx="2" presStyleCnt="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551C0C3-DF13-49AC-8D5E-F2A7435DFC0A}" type="pres">
      <dgm:prSet presAssocID="{5D686AE9-CF70-4594-A61C-0DE51E8AE013}" presName="spaceRect" presStyleCnt="0"/>
      <dgm:spPr/>
    </dgm:pt>
    <dgm:pt modelId="{21CFC02E-9167-4D85-BCBC-CD8F923FA6D6}" type="pres">
      <dgm:prSet presAssocID="{5D686AE9-CF70-4594-A61C-0DE51E8AE013}" presName="textRect" presStyleLbl="revTx" presStyleIdx="2" presStyleCnt="4">
        <dgm:presLayoutVars>
          <dgm:chMax val="1"/>
          <dgm:chPref val="1"/>
        </dgm:presLayoutVars>
      </dgm:prSet>
      <dgm:spPr/>
    </dgm:pt>
    <dgm:pt modelId="{AC0E6932-11B4-4D2D-8BF5-BE419D3A2E73}" type="pres">
      <dgm:prSet presAssocID="{25852371-2CEC-4ABA-B865-403AD386D0D6}" presName="sibTrans" presStyleCnt="0"/>
      <dgm:spPr/>
    </dgm:pt>
    <dgm:pt modelId="{9E7B1A7B-896F-473A-9A39-D8230417B328}" type="pres">
      <dgm:prSet presAssocID="{16527329-5191-43FF-80C9-60DC71FC8435}" presName="compNode" presStyleCnt="0"/>
      <dgm:spPr/>
    </dgm:pt>
    <dgm:pt modelId="{A7E90A69-D3BE-4B1A-9690-FA20AD37DCEF}" type="pres">
      <dgm:prSet presAssocID="{16527329-5191-43FF-80C9-60DC71FC8435}" presName="iconRect" presStyleLbl="node1" presStyleIdx="3" presStyleCnt="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BA7050D7-E493-42AC-8334-16F0D84C3A7D}" type="pres">
      <dgm:prSet presAssocID="{16527329-5191-43FF-80C9-60DC71FC8435}" presName="spaceRect" presStyleCnt="0"/>
      <dgm:spPr/>
    </dgm:pt>
    <dgm:pt modelId="{5616958D-D166-4750-8CD4-5FE54B2693A0}" type="pres">
      <dgm:prSet presAssocID="{16527329-5191-43FF-80C9-60DC71FC843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D33FD04-D4D9-4D45-A464-F276059C55C0}" type="presOf" srcId="{E2F3C0D4-42A7-4D64-946E-E13204216D0D}" destId="{554951BF-D072-497E-A022-0C307369E3AA}" srcOrd="0" destOrd="0" presId="urn:microsoft.com/office/officeart/2018/2/layout/IconLabelList"/>
    <dgm:cxn modelId="{8BDA9D10-9FAC-44D2-8AFA-E47722C46103}" type="presOf" srcId="{9B4D28BC-BBC4-4E5B-9AAA-407372876D06}" destId="{681E6D73-BC78-42AB-AEF9-E2263A8274BA}" srcOrd="0" destOrd="0" presId="urn:microsoft.com/office/officeart/2018/2/layout/IconLabelList"/>
    <dgm:cxn modelId="{FC219A46-889A-408B-82EF-0F8239E3071C}" srcId="{E2F3C0D4-42A7-4D64-946E-E13204216D0D}" destId="{5D686AE9-CF70-4594-A61C-0DE51E8AE013}" srcOrd="2" destOrd="0" parTransId="{863BC521-93C1-49ED-B2C9-3BA608BE1245}" sibTransId="{25852371-2CEC-4ABA-B865-403AD386D0D6}"/>
    <dgm:cxn modelId="{702FA050-A1D7-4819-8E09-7724955B4372}" type="presOf" srcId="{D0FB52A3-A073-4604-A798-45182F5C9F5A}" destId="{F7D31C2F-82F6-4320-ABC3-2F821F0EF1A5}" srcOrd="0" destOrd="0" presId="urn:microsoft.com/office/officeart/2018/2/layout/IconLabelList"/>
    <dgm:cxn modelId="{0BFCAD9A-0B0D-4D3E-A906-BCA9736FFFAF}" srcId="{E2F3C0D4-42A7-4D64-946E-E13204216D0D}" destId="{D0FB52A3-A073-4604-A798-45182F5C9F5A}" srcOrd="0" destOrd="0" parTransId="{CA4F7111-653D-4106-A030-C2B29DA05880}" sibTransId="{0B62128E-5AD4-46D1-94E0-2A4EF9DD8B98}"/>
    <dgm:cxn modelId="{6EA200A8-9FF1-4F99-B8B1-CD07ECA3359F}" type="presOf" srcId="{5D686AE9-CF70-4594-A61C-0DE51E8AE013}" destId="{21CFC02E-9167-4D85-BCBC-CD8F923FA6D6}" srcOrd="0" destOrd="0" presId="urn:microsoft.com/office/officeart/2018/2/layout/IconLabelList"/>
    <dgm:cxn modelId="{2CA0BFB9-156E-47BF-8D27-D996149FF7CA}" srcId="{E2F3C0D4-42A7-4D64-946E-E13204216D0D}" destId="{16527329-5191-43FF-80C9-60DC71FC8435}" srcOrd="3" destOrd="0" parTransId="{83166496-23F1-4CC3-BBAA-C754807F0A1E}" sibTransId="{198B64A4-81F6-4B00-8C2B-8183518B55D9}"/>
    <dgm:cxn modelId="{141B52F8-70EA-409F-93DD-10C209E8EA25}" srcId="{E2F3C0D4-42A7-4D64-946E-E13204216D0D}" destId="{9B4D28BC-BBC4-4E5B-9AAA-407372876D06}" srcOrd="1" destOrd="0" parTransId="{30D4FB20-21DD-41F4-802A-C8F4C4712E8D}" sibTransId="{0ED362C4-FFD2-4624-AEC4-B36155302764}"/>
    <dgm:cxn modelId="{C4195DFA-A250-4297-9D20-A7104190ECC1}" type="presOf" srcId="{16527329-5191-43FF-80C9-60DC71FC8435}" destId="{5616958D-D166-4750-8CD4-5FE54B2693A0}" srcOrd="0" destOrd="0" presId="urn:microsoft.com/office/officeart/2018/2/layout/IconLabelList"/>
    <dgm:cxn modelId="{580D3190-4C6D-4566-ABEB-B893A2F849C8}" type="presParOf" srcId="{554951BF-D072-497E-A022-0C307369E3AA}" destId="{0F3A2A5E-8210-495F-B24A-6EAE9B6CDE40}" srcOrd="0" destOrd="0" presId="urn:microsoft.com/office/officeart/2018/2/layout/IconLabelList"/>
    <dgm:cxn modelId="{42F63F3C-8E61-4345-8DBB-1991DEB61A80}" type="presParOf" srcId="{0F3A2A5E-8210-495F-B24A-6EAE9B6CDE40}" destId="{99A5ACA5-6630-41EA-AB0A-601811CE480D}" srcOrd="0" destOrd="0" presId="urn:microsoft.com/office/officeart/2018/2/layout/IconLabelList"/>
    <dgm:cxn modelId="{CD54B92E-7B80-4DE3-B9D8-78BA8D61BB32}" type="presParOf" srcId="{0F3A2A5E-8210-495F-B24A-6EAE9B6CDE40}" destId="{F3E1C854-BC06-4F59-8EAD-51C5871C3A27}" srcOrd="1" destOrd="0" presId="urn:microsoft.com/office/officeart/2018/2/layout/IconLabelList"/>
    <dgm:cxn modelId="{DE9F305C-AD92-4047-8F9F-BBDE37B96F85}" type="presParOf" srcId="{0F3A2A5E-8210-495F-B24A-6EAE9B6CDE40}" destId="{F7D31C2F-82F6-4320-ABC3-2F821F0EF1A5}" srcOrd="2" destOrd="0" presId="urn:microsoft.com/office/officeart/2018/2/layout/IconLabelList"/>
    <dgm:cxn modelId="{E231455D-94D5-4D4D-B99A-CDF65440E5CE}" type="presParOf" srcId="{554951BF-D072-497E-A022-0C307369E3AA}" destId="{2EAF6183-E2BD-4E68-9D08-F2356B0FF9D6}" srcOrd="1" destOrd="0" presId="urn:microsoft.com/office/officeart/2018/2/layout/IconLabelList"/>
    <dgm:cxn modelId="{9C5590E9-2DD3-425A-B6F2-08C577D6F3C5}" type="presParOf" srcId="{554951BF-D072-497E-A022-0C307369E3AA}" destId="{D72413C5-050E-40AB-A055-85637708FD0A}" srcOrd="2" destOrd="0" presId="urn:microsoft.com/office/officeart/2018/2/layout/IconLabelList"/>
    <dgm:cxn modelId="{ACCFF4BA-4446-4CB2-9472-501DFD559B53}" type="presParOf" srcId="{D72413C5-050E-40AB-A055-85637708FD0A}" destId="{1B923900-919B-4C00-8C69-FF9DE0D3F60A}" srcOrd="0" destOrd="0" presId="urn:microsoft.com/office/officeart/2018/2/layout/IconLabelList"/>
    <dgm:cxn modelId="{F3A267E3-B461-4ACA-99C9-BAC8A0516A0E}" type="presParOf" srcId="{D72413C5-050E-40AB-A055-85637708FD0A}" destId="{1A57B00D-E5AF-4B9D-81B3-D51C523B99CE}" srcOrd="1" destOrd="0" presId="urn:microsoft.com/office/officeart/2018/2/layout/IconLabelList"/>
    <dgm:cxn modelId="{2F1DA88F-8023-48C2-BD69-1CD0FF21E396}" type="presParOf" srcId="{D72413C5-050E-40AB-A055-85637708FD0A}" destId="{681E6D73-BC78-42AB-AEF9-E2263A8274BA}" srcOrd="2" destOrd="0" presId="urn:microsoft.com/office/officeart/2018/2/layout/IconLabelList"/>
    <dgm:cxn modelId="{91C7FADE-7D96-4051-AEF6-224EFE325214}" type="presParOf" srcId="{554951BF-D072-497E-A022-0C307369E3AA}" destId="{A972FA94-69AB-41E7-9FA3-4D617142750F}" srcOrd="3" destOrd="0" presId="urn:microsoft.com/office/officeart/2018/2/layout/IconLabelList"/>
    <dgm:cxn modelId="{F0FB3864-245D-4A82-BED9-596BD9D59BAD}" type="presParOf" srcId="{554951BF-D072-497E-A022-0C307369E3AA}" destId="{A9982242-36CC-4E57-A47F-F42218DCA6A3}" srcOrd="4" destOrd="0" presId="urn:microsoft.com/office/officeart/2018/2/layout/IconLabelList"/>
    <dgm:cxn modelId="{0D6343F6-7E1F-4EA9-8485-CB5E37A10759}" type="presParOf" srcId="{A9982242-36CC-4E57-A47F-F42218DCA6A3}" destId="{EA4816CA-EF77-4708-A5A1-C264BD8B9D6A}" srcOrd="0" destOrd="0" presId="urn:microsoft.com/office/officeart/2018/2/layout/IconLabelList"/>
    <dgm:cxn modelId="{9139D393-E15E-4A42-915F-C45CA3903519}" type="presParOf" srcId="{A9982242-36CC-4E57-A47F-F42218DCA6A3}" destId="{D551C0C3-DF13-49AC-8D5E-F2A7435DFC0A}" srcOrd="1" destOrd="0" presId="urn:microsoft.com/office/officeart/2018/2/layout/IconLabelList"/>
    <dgm:cxn modelId="{ADBAF6EF-AD59-4892-BE19-3CFDF10DAE80}" type="presParOf" srcId="{A9982242-36CC-4E57-A47F-F42218DCA6A3}" destId="{21CFC02E-9167-4D85-BCBC-CD8F923FA6D6}" srcOrd="2" destOrd="0" presId="urn:microsoft.com/office/officeart/2018/2/layout/IconLabelList"/>
    <dgm:cxn modelId="{84F97D35-2928-434B-99BA-AE616A8B1948}" type="presParOf" srcId="{554951BF-D072-497E-A022-0C307369E3AA}" destId="{AC0E6932-11B4-4D2D-8BF5-BE419D3A2E73}" srcOrd="5" destOrd="0" presId="urn:microsoft.com/office/officeart/2018/2/layout/IconLabelList"/>
    <dgm:cxn modelId="{DC1E6C80-0FFC-4EEF-AF7F-8F594F0D42B6}" type="presParOf" srcId="{554951BF-D072-497E-A022-0C307369E3AA}" destId="{9E7B1A7B-896F-473A-9A39-D8230417B328}" srcOrd="6" destOrd="0" presId="urn:microsoft.com/office/officeart/2018/2/layout/IconLabelList"/>
    <dgm:cxn modelId="{319A09DF-9B37-463A-9F41-C1359B04FA96}" type="presParOf" srcId="{9E7B1A7B-896F-473A-9A39-D8230417B328}" destId="{A7E90A69-D3BE-4B1A-9690-FA20AD37DCEF}" srcOrd="0" destOrd="0" presId="urn:microsoft.com/office/officeart/2018/2/layout/IconLabelList"/>
    <dgm:cxn modelId="{442490EA-07A8-4A28-8ED4-516A327A2250}" type="presParOf" srcId="{9E7B1A7B-896F-473A-9A39-D8230417B328}" destId="{BA7050D7-E493-42AC-8334-16F0D84C3A7D}" srcOrd="1" destOrd="0" presId="urn:microsoft.com/office/officeart/2018/2/layout/IconLabelList"/>
    <dgm:cxn modelId="{927DB325-A79F-42DB-8E85-8B1B831866FA}" type="presParOf" srcId="{9E7B1A7B-896F-473A-9A39-D8230417B328}" destId="{5616958D-D166-4750-8CD4-5FE54B2693A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5ACA5-6630-41EA-AB0A-601811CE480D}">
      <dsp:nvSpPr>
        <dsp:cNvPr id="0" name=""/>
        <dsp:cNvSpPr/>
      </dsp:nvSpPr>
      <dsp:spPr>
        <a:xfrm>
          <a:off x="1300374" y="250569"/>
          <a:ext cx="744345" cy="744345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31C2F-82F6-4320-ABC3-2F821F0EF1A5}">
      <dsp:nvSpPr>
        <dsp:cNvPr id="0" name=""/>
        <dsp:cNvSpPr/>
      </dsp:nvSpPr>
      <dsp:spPr>
        <a:xfrm>
          <a:off x="845496" y="1249004"/>
          <a:ext cx="1654101" cy="66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All modern apple varieties originate from Central Asia</a:t>
          </a:r>
        </a:p>
      </dsp:txBody>
      <dsp:txXfrm>
        <a:off x="845496" y="1249004"/>
        <a:ext cx="1654101" cy="661640"/>
      </dsp:txXfrm>
    </dsp:sp>
    <dsp:sp modelId="{1B923900-919B-4C00-8C69-FF9DE0D3F60A}">
      <dsp:nvSpPr>
        <dsp:cNvPr id="0" name=""/>
        <dsp:cNvSpPr/>
      </dsp:nvSpPr>
      <dsp:spPr>
        <a:xfrm>
          <a:off x="3243943" y="250569"/>
          <a:ext cx="744345" cy="744345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E6D73-BC78-42AB-AEF9-E2263A8274BA}">
      <dsp:nvSpPr>
        <dsp:cNvPr id="0" name=""/>
        <dsp:cNvSpPr/>
      </dsp:nvSpPr>
      <dsp:spPr>
        <a:xfrm>
          <a:off x="2789065" y="1249004"/>
          <a:ext cx="1654101" cy="66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Wild fruit species are valuable genetic resource</a:t>
          </a:r>
        </a:p>
      </dsp:txBody>
      <dsp:txXfrm>
        <a:off x="2789065" y="1249004"/>
        <a:ext cx="1654101" cy="661640"/>
      </dsp:txXfrm>
    </dsp:sp>
    <dsp:sp modelId="{EA4816CA-EF77-4708-A5A1-C264BD8B9D6A}">
      <dsp:nvSpPr>
        <dsp:cNvPr id="0" name=""/>
        <dsp:cNvSpPr/>
      </dsp:nvSpPr>
      <dsp:spPr>
        <a:xfrm>
          <a:off x="1300374" y="2324170"/>
          <a:ext cx="744345" cy="744345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FC02E-9167-4D85-BCBC-CD8F923FA6D6}">
      <dsp:nvSpPr>
        <dsp:cNvPr id="0" name=""/>
        <dsp:cNvSpPr/>
      </dsp:nvSpPr>
      <dsp:spPr>
        <a:xfrm>
          <a:off x="845496" y="3322604"/>
          <a:ext cx="1654101" cy="66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They have valuable features</a:t>
          </a:r>
        </a:p>
      </dsp:txBody>
      <dsp:txXfrm>
        <a:off x="845496" y="3322604"/>
        <a:ext cx="1654101" cy="661640"/>
      </dsp:txXfrm>
    </dsp:sp>
    <dsp:sp modelId="{A7E90A69-D3BE-4B1A-9690-FA20AD37DCEF}">
      <dsp:nvSpPr>
        <dsp:cNvPr id="0" name=""/>
        <dsp:cNvSpPr/>
      </dsp:nvSpPr>
      <dsp:spPr>
        <a:xfrm>
          <a:off x="3243943" y="2324170"/>
          <a:ext cx="744345" cy="744345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6958D-D166-4750-8CD4-5FE54B2693A0}">
      <dsp:nvSpPr>
        <dsp:cNvPr id="0" name=""/>
        <dsp:cNvSpPr/>
      </dsp:nvSpPr>
      <dsp:spPr>
        <a:xfrm>
          <a:off x="2789065" y="3322604"/>
          <a:ext cx="1654101" cy="66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New fruit varieties can be derived from wild species</a:t>
          </a:r>
        </a:p>
      </dsp:txBody>
      <dsp:txXfrm>
        <a:off x="2789065" y="3322604"/>
        <a:ext cx="1654101" cy="661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G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A198D-7927-4D96-8F38-E6CDC32D7576}" type="datetimeFigureOut">
              <a:rPr lang="ru-KG" smtClean="0"/>
              <a:t>29.04.2024</a:t>
            </a:fld>
            <a:endParaRPr lang="ru-K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G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G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0E3AE-46C1-4B4D-BB77-A530BDB5B2BA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35570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0E3AE-46C1-4B4D-BB77-A530BDB5B2BA}" type="slidenum">
              <a:rPr lang="ru-KG" smtClean="0"/>
              <a:t>14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7760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37DE-CBED-EA62-C871-6969B991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10309-AA40-4167-FE1D-EB29392CB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C5145-A4CA-38E6-1426-D406129D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9B1E-9290-44E9-8FB1-CC9E2BE3A72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A0461-CE07-4925-C8E7-54AC0C20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9857A-C1E9-EBC7-EED2-A2CA7609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889-2965-4363-A97A-C33124EE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7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41D0-AB74-6C8D-3646-16B9D66D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321A6-F945-FF11-9A60-0087F7787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80932-5B0E-9AB3-6CED-981A8FB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9B1E-9290-44E9-8FB1-CC9E2BE3A72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5718E-A886-FBDB-9DAD-6E08579B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3DBC5-C4B9-CBB1-147A-EB361CD7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889-2965-4363-A97A-C33124EE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5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86CA04-C8F2-2963-1A6B-949CB48DE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EFD89-3C05-24A8-92A9-E0913A701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6E8B4-0370-79C1-8AD4-9ECDD236D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9B1E-9290-44E9-8FB1-CC9E2BE3A72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22443-DBAC-1AB9-86D4-F7F16F0A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455D4-0317-D953-6672-20FB908B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889-2965-4363-A97A-C33124EE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1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39E8-9BE3-4E84-512C-E475533C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7BDA3-FAA7-7AAB-662E-F4E4258C5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DDABD-9A31-12EB-93C2-679A9260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9B1E-9290-44E9-8FB1-CC9E2BE3A72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49EAD-3643-3EDE-8CC9-669D3615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22136-CDF0-C241-A2AF-5832D18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889-2965-4363-A97A-C33124EE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4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F9B2-5655-1DC3-7163-87A77B20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CDD91-7B15-EC02-C357-29C0F8A27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BD8FA-C0F0-DC41-8596-4414F903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9B1E-9290-44E9-8FB1-CC9E2BE3A72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DEE9D-23FC-BFE5-810E-BD217B92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60F98-196D-F403-1507-FA3BA9CF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889-2965-4363-A97A-C33124EE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2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4044-4834-20CF-E0FF-146E3F4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2A3CC-8B35-6488-D9D8-43552EF3A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11402-CD26-3A18-D883-4D3A50130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92249-9ABA-F9A2-5B3D-F8F5F0B8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9B1E-9290-44E9-8FB1-CC9E2BE3A72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D7AF1-28C5-D52B-12D4-57ECDEE57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0F43C-EA0D-04C8-5EAB-94E871D7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889-2965-4363-A97A-C33124EE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1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C58D-4B65-3734-820F-316E0A47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44A15-73FA-C9D7-5EB1-066D06BC8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C7F60-2E8C-7A30-D4EB-24C263210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A3330-1A00-7ED4-7076-A08987DB9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00D67-1564-0C99-765B-733A9B637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C1B48-10A3-E945-461F-FDD27E47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9B1E-9290-44E9-8FB1-CC9E2BE3A72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5C874-C0A6-E322-F31F-2E09D1E5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345D4-9314-DADA-B9D9-17116730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889-2965-4363-A97A-C33124EE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6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66FB-9415-FED3-F008-CA3A0E71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668C3-4DDB-8615-2460-381A3451D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9B1E-9290-44E9-8FB1-CC9E2BE3A72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A641C-2A8E-1AE9-A4CC-EF85B618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A706C-22AA-F58D-F222-5C1F0546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889-2965-4363-A97A-C33124EE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1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E33DA5-10E9-0973-0DA1-73CA44EE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9B1E-9290-44E9-8FB1-CC9E2BE3A72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3EA57-FA72-FDA5-7DFE-16030BB8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4F1C4-275F-4A12-AAFA-356939C3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889-2965-4363-A97A-C33124EE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2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06B0C-E03C-A91E-C2D2-01084CA4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9E55C-F1FD-5969-5479-A714A6411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D03D6-4556-516D-713D-DDD8DB41E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1638A-DECD-4EF1-7A26-94BE0CA1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9B1E-9290-44E9-8FB1-CC9E2BE3A72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9138C-E71E-E90E-A9DD-B1580FBD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9C5A2-7FA0-F51B-BBE0-6C5F4650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889-2965-4363-A97A-C33124EE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7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259A-F056-5A9C-D233-9341F4E2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A03CB7-E3CD-658E-9069-91B78C728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A8745-A031-E088-A4D7-5D43C8F96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8F42F-0D09-9765-F35B-53623444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9B1E-9290-44E9-8FB1-CC9E2BE3A72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D9927-5327-0979-6BC3-132A9D5C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CBE25-8FBC-049A-93A1-0DE7CE9A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889-2965-4363-A97A-C33124EE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5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B6427D-19E4-0003-9F3B-5A3A2897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7D825-E2ED-39ED-BEC7-3E1581594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D39A2-ABFC-0425-C5A5-027152A8D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D9B1E-9290-44E9-8FB1-CC9E2BE3A72E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C7B46-B30E-C9DD-B772-4A7C092D0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6A11-F528-E1D1-04A7-CBF95C190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E2889-2965-4363-A97A-C33124EE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2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84C69-7797-9A74-D93B-85C0242E4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049" y="3383280"/>
            <a:ext cx="11523306" cy="1590751"/>
          </a:xfrm>
        </p:spPr>
        <p:txBody>
          <a:bodyPr anchor="b">
            <a:noAutofit/>
          </a:bodyPr>
          <a:lstStyle/>
          <a:p>
            <a:r>
              <a:rPr lang="en-US" sz="4400" dirty="0"/>
              <a:t>Spatio-temporal patterns of different tree species response to climatic factors in south Kyrgyzstan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00B77-EE54-3CFA-3916-3E8A4F8BE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r>
              <a:rPr lang="en-US" dirty="0"/>
              <a:t>Dr. Maksim Kulikov, Osh - 2024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screenshot, graphics, graphic design, design&#10;&#10;Description automatically generated">
            <a:extLst>
              <a:ext uri="{FF2B5EF4-FFF2-40B4-BE49-F238E27FC236}">
                <a16:creationId xmlns:a16="http://schemas.microsoft.com/office/drawing/2014/main" id="{91977E5A-CAF9-D20B-E6FF-75F520879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15" y="378831"/>
            <a:ext cx="8520063" cy="30653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920B0E-8438-A400-6237-A9B20F49CC93}"/>
              </a:ext>
            </a:extLst>
          </p:cNvPr>
          <p:cNvSpPr txBox="1"/>
          <p:nvPr/>
        </p:nvSpPr>
        <p:spPr>
          <a:xfrm>
            <a:off x="2635358" y="6304800"/>
            <a:ext cx="6916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u="none" strike="noStrike" baseline="0" dirty="0">
                <a:solidFill>
                  <a:srgbClr val="000000"/>
                </a:solidFill>
              </a:rPr>
              <a:t>Evgenii Shibkov, Erkin Isaev, Azamat Azarov, Roy Sidle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28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353C-37FA-42ED-0F19-10968577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collected and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EFD02-F336-FACB-5542-5E303FA8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23" y="1825625"/>
            <a:ext cx="3729051" cy="4351338"/>
          </a:xfrm>
        </p:spPr>
        <p:txBody>
          <a:bodyPr/>
          <a:lstStyle/>
          <a:p>
            <a:r>
              <a:rPr lang="en-US" dirty="0"/>
              <a:t>Tree coordinates with species</a:t>
            </a:r>
          </a:p>
          <a:p>
            <a:r>
              <a:rPr lang="en-US" dirty="0"/>
              <a:t>EVI time series from Sentinel</a:t>
            </a:r>
          </a:p>
          <a:p>
            <a:r>
              <a:rPr lang="en-US" dirty="0"/>
              <a:t>LST time series from Landsat</a:t>
            </a:r>
          </a:p>
          <a:p>
            <a:r>
              <a:rPr lang="en-US" dirty="0"/>
              <a:t>Precipitation time series from CHIRPS</a:t>
            </a:r>
          </a:p>
          <a:p>
            <a:r>
              <a:rPr lang="en-US" dirty="0"/>
              <a:t>2016 – 2023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64D8882-37A8-E852-7B4B-E096F4A122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68" b="49980"/>
          <a:stretch/>
        </p:blipFill>
        <p:spPr>
          <a:xfrm>
            <a:off x="10198542" y="4867836"/>
            <a:ext cx="1993458" cy="19901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71B55D-E491-46D5-9C63-340B760DFC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874" y="1541219"/>
            <a:ext cx="7475036" cy="51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6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353C-37FA-42ED-0F19-10968577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preparation</a:t>
            </a: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64D8882-37A8-E852-7B4B-E096F4A122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68" b="49980"/>
          <a:stretch/>
        </p:blipFill>
        <p:spPr>
          <a:xfrm>
            <a:off x="10198542" y="4867836"/>
            <a:ext cx="1993458" cy="1990164"/>
          </a:xfrm>
          <a:prstGeom prst="rect">
            <a:avLst/>
          </a:prstGeom>
        </p:spPr>
      </p:pic>
      <p:sp>
        <p:nvSpPr>
          <p:cNvPr id="6" name="Flowchart: Multidocument 5">
            <a:extLst>
              <a:ext uri="{FF2B5EF4-FFF2-40B4-BE49-F238E27FC236}">
                <a16:creationId xmlns:a16="http://schemas.microsoft.com/office/drawing/2014/main" id="{2FC3ED80-D3DC-2CA5-0B0E-6F36D9B54718}"/>
              </a:ext>
            </a:extLst>
          </p:cNvPr>
          <p:cNvSpPr/>
          <p:nvPr/>
        </p:nvSpPr>
        <p:spPr>
          <a:xfrm>
            <a:off x="429768" y="1944100"/>
            <a:ext cx="1261872" cy="1018556"/>
          </a:xfrm>
          <a:prstGeom prst="flowChartMulti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EVI (Sentinel)</a:t>
            </a:r>
          </a:p>
        </p:txBody>
      </p:sp>
      <p:sp>
        <p:nvSpPr>
          <p:cNvPr id="7" name="Flowchart: Multidocument 6">
            <a:extLst>
              <a:ext uri="{FF2B5EF4-FFF2-40B4-BE49-F238E27FC236}">
                <a16:creationId xmlns:a16="http://schemas.microsoft.com/office/drawing/2014/main" id="{8A050F35-6B14-F719-6606-A6EB6C60770F}"/>
              </a:ext>
            </a:extLst>
          </p:cNvPr>
          <p:cNvSpPr/>
          <p:nvPr/>
        </p:nvSpPr>
        <p:spPr>
          <a:xfrm>
            <a:off x="412030" y="3567203"/>
            <a:ext cx="1261872" cy="1018556"/>
          </a:xfrm>
          <a:prstGeom prst="flowChartMulti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LST (Landsat)</a:t>
            </a:r>
          </a:p>
        </p:txBody>
      </p:sp>
      <p:sp>
        <p:nvSpPr>
          <p:cNvPr id="8" name="Flowchart: Multidocument 7">
            <a:extLst>
              <a:ext uri="{FF2B5EF4-FFF2-40B4-BE49-F238E27FC236}">
                <a16:creationId xmlns:a16="http://schemas.microsoft.com/office/drawing/2014/main" id="{FCDBF3C8-92F2-6C29-98CF-56D4BA4C0DD1}"/>
              </a:ext>
            </a:extLst>
          </p:cNvPr>
          <p:cNvSpPr/>
          <p:nvPr/>
        </p:nvSpPr>
        <p:spPr>
          <a:xfrm>
            <a:off x="449579" y="5211896"/>
            <a:ext cx="1261872" cy="1018556"/>
          </a:xfrm>
          <a:prstGeom prst="flowChartMulti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Precip</a:t>
            </a:r>
            <a:r>
              <a:rPr lang="en-US" dirty="0"/>
              <a:t>. (CHIRPS)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C60392-7970-34A1-E292-13EB8F008EEE}"/>
              </a:ext>
            </a:extLst>
          </p:cNvPr>
          <p:cNvGrpSpPr/>
          <p:nvPr/>
        </p:nvGrpSpPr>
        <p:grpSpPr>
          <a:xfrm>
            <a:off x="2168652" y="2107919"/>
            <a:ext cx="649224" cy="451366"/>
            <a:chOff x="2542032" y="2453378"/>
            <a:chExt cx="649224" cy="45136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BE55CFE-0EFD-6BDA-92C1-20504673AB61}"/>
                </a:ext>
              </a:extLst>
            </p:cNvPr>
            <p:cNvSpPr/>
            <p:nvPr/>
          </p:nvSpPr>
          <p:spPr>
            <a:xfrm>
              <a:off x="2542032" y="2523744"/>
              <a:ext cx="219456" cy="228600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6CE63F-4696-6554-12FB-DD4AD76E1F62}"/>
                </a:ext>
              </a:extLst>
            </p:cNvPr>
            <p:cNvSpPr/>
            <p:nvPr/>
          </p:nvSpPr>
          <p:spPr>
            <a:xfrm>
              <a:off x="2694432" y="2676144"/>
              <a:ext cx="219456" cy="228600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CB76DB-6E26-9282-2B10-75CC6BDCB9AA}"/>
                </a:ext>
              </a:extLst>
            </p:cNvPr>
            <p:cNvSpPr/>
            <p:nvPr/>
          </p:nvSpPr>
          <p:spPr>
            <a:xfrm>
              <a:off x="2971800" y="2453378"/>
              <a:ext cx="219456" cy="228600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E69293-40E9-EF9D-2966-8C3A4CFB95EA}"/>
              </a:ext>
            </a:extLst>
          </p:cNvPr>
          <p:cNvGrpSpPr/>
          <p:nvPr/>
        </p:nvGrpSpPr>
        <p:grpSpPr>
          <a:xfrm>
            <a:off x="2158534" y="3776405"/>
            <a:ext cx="649224" cy="451366"/>
            <a:chOff x="2542032" y="2453378"/>
            <a:chExt cx="649224" cy="45136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50EA744-C856-1C80-76D7-3941A5E19046}"/>
                </a:ext>
              </a:extLst>
            </p:cNvPr>
            <p:cNvSpPr/>
            <p:nvPr/>
          </p:nvSpPr>
          <p:spPr>
            <a:xfrm>
              <a:off x="2542032" y="2523744"/>
              <a:ext cx="219456" cy="228600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B2BADAC-B448-A141-FA14-91739898AEDB}"/>
                </a:ext>
              </a:extLst>
            </p:cNvPr>
            <p:cNvSpPr/>
            <p:nvPr/>
          </p:nvSpPr>
          <p:spPr>
            <a:xfrm>
              <a:off x="2694432" y="2676144"/>
              <a:ext cx="219456" cy="228600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D80193-8084-97FC-9D41-EE792407EFA1}"/>
                </a:ext>
              </a:extLst>
            </p:cNvPr>
            <p:cNvSpPr/>
            <p:nvPr/>
          </p:nvSpPr>
          <p:spPr>
            <a:xfrm>
              <a:off x="2971800" y="2453378"/>
              <a:ext cx="219456" cy="228600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34763F-367F-B56F-ABFB-E983D981EBD0}"/>
              </a:ext>
            </a:extLst>
          </p:cNvPr>
          <p:cNvGrpSpPr/>
          <p:nvPr/>
        </p:nvGrpSpPr>
        <p:grpSpPr>
          <a:xfrm>
            <a:off x="2196083" y="5401962"/>
            <a:ext cx="649224" cy="451366"/>
            <a:chOff x="2542032" y="2453378"/>
            <a:chExt cx="649224" cy="45136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E1AB607-214D-ECB1-7396-EF018F3A1C53}"/>
                </a:ext>
              </a:extLst>
            </p:cNvPr>
            <p:cNvSpPr/>
            <p:nvPr/>
          </p:nvSpPr>
          <p:spPr>
            <a:xfrm>
              <a:off x="2542032" y="2523744"/>
              <a:ext cx="219456" cy="228600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15C2533-3763-E335-964F-1454FD3E01EB}"/>
                </a:ext>
              </a:extLst>
            </p:cNvPr>
            <p:cNvSpPr/>
            <p:nvPr/>
          </p:nvSpPr>
          <p:spPr>
            <a:xfrm>
              <a:off x="2694432" y="2676144"/>
              <a:ext cx="219456" cy="228600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2AA976A-2124-14D7-F18A-866C21FD4BE3}"/>
                </a:ext>
              </a:extLst>
            </p:cNvPr>
            <p:cNvSpPr/>
            <p:nvPr/>
          </p:nvSpPr>
          <p:spPr>
            <a:xfrm>
              <a:off x="2971800" y="2453378"/>
              <a:ext cx="219456" cy="228600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Cross 20">
            <a:extLst>
              <a:ext uri="{FF2B5EF4-FFF2-40B4-BE49-F238E27FC236}">
                <a16:creationId xmlns:a16="http://schemas.microsoft.com/office/drawing/2014/main" id="{925D4555-F08B-774A-E074-50F71CC95A84}"/>
              </a:ext>
            </a:extLst>
          </p:cNvPr>
          <p:cNvSpPr/>
          <p:nvPr/>
        </p:nvSpPr>
        <p:spPr>
          <a:xfrm>
            <a:off x="1785093" y="2201116"/>
            <a:ext cx="299739" cy="299739"/>
          </a:xfrm>
          <a:prstGeom prst="plus">
            <a:avLst>
              <a:gd name="adj" fmla="val 3415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ross 21">
            <a:extLst>
              <a:ext uri="{FF2B5EF4-FFF2-40B4-BE49-F238E27FC236}">
                <a16:creationId xmlns:a16="http://schemas.microsoft.com/office/drawing/2014/main" id="{D4D45B6A-A352-FE0D-1324-01D6F0D667E3}"/>
              </a:ext>
            </a:extLst>
          </p:cNvPr>
          <p:cNvSpPr/>
          <p:nvPr/>
        </p:nvSpPr>
        <p:spPr>
          <a:xfrm>
            <a:off x="1766348" y="3849301"/>
            <a:ext cx="299739" cy="299739"/>
          </a:xfrm>
          <a:prstGeom prst="plus">
            <a:avLst>
              <a:gd name="adj" fmla="val 3415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ross 22">
            <a:extLst>
              <a:ext uri="{FF2B5EF4-FFF2-40B4-BE49-F238E27FC236}">
                <a16:creationId xmlns:a16="http://schemas.microsoft.com/office/drawing/2014/main" id="{877F6044-6409-9C59-AED4-76AEAC887D8E}"/>
              </a:ext>
            </a:extLst>
          </p:cNvPr>
          <p:cNvSpPr/>
          <p:nvPr/>
        </p:nvSpPr>
        <p:spPr>
          <a:xfrm>
            <a:off x="1793719" y="5450577"/>
            <a:ext cx="299739" cy="299739"/>
          </a:xfrm>
          <a:prstGeom prst="plus">
            <a:avLst>
              <a:gd name="adj" fmla="val 3415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0F4A8-1FA5-8220-1D68-8AFB7B661DDF}"/>
              </a:ext>
            </a:extLst>
          </p:cNvPr>
          <p:cNvSpPr txBox="1"/>
          <p:nvPr/>
        </p:nvSpPr>
        <p:spPr>
          <a:xfrm rot="5400000">
            <a:off x="1562119" y="3699461"/>
            <a:ext cx="266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Tree coordinates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277AAF9-E9A9-67A0-0879-5DF464F628C5}"/>
              </a:ext>
            </a:extLst>
          </p:cNvPr>
          <p:cNvSpPr/>
          <p:nvPr/>
        </p:nvSpPr>
        <p:spPr>
          <a:xfrm>
            <a:off x="3316224" y="2198324"/>
            <a:ext cx="468355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EFE3867-A772-3F65-A615-FF5682B646AB}"/>
              </a:ext>
            </a:extLst>
          </p:cNvPr>
          <p:cNvSpPr/>
          <p:nvPr/>
        </p:nvSpPr>
        <p:spPr>
          <a:xfrm>
            <a:off x="3316224" y="3964190"/>
            <a:ext cx="468355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BF21D007-6EDD-8A66-E68F-A8BFF3FA21B4}"/>
              </a:ext>
            </a:extLst>
          </p:cNvPr>
          <p:cNvSpPr/>
          <p:nvPr/>
        </p:nvSpPr>
        <p:spPr>
          <a:xfrm>
            <a:off x="3322737" y="5560419"/>
            <a:ext cx="468355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7EED2B8-0089-5276-FD05-E70C064E1F80}"/>
              </a:ext>
            </a:extLst>
          </p:cNvPr>
          <p:cNvSpPr/>
          <p:nvPr/>
        </p:nvSpPr>
        <p:spPr>
          <a:xfrm>
            <a:off x="4173199" y="2134276"/>
            <a:ext cx="1024128" cy="393271"/>
          </a:xfrm>
          <a:custGeom>
            <a:avLst/>
            <a:gdLst>
              <a:gd name="connsiteX0" fmla="*/ 0 w 1024128"/>
              <a:gd name="connsiteY0" fmla="*/ 393271 h 393271"/>
              <a:gd name="connsiteX1" fmla="*/ 137160 w 1024128"/>
              <a:gd name="connsiteY1" fmla="*/ 18367 h 393271"/>
              <a:gd name="connsiteX2" fmla="*/ 210312 w 1024128"/>
              <a:gd name="connsiteY2" fmla="*/ 384127 h 393271"/>
              <a:gd name="connsiteX3" fmla="*/ 338328 w 1024128"/>
              <a:gd name="connsiteY3" fmla="*/ 9223 h 393271"/>
              <a:gd name="connsiteX4" fmla="*/ 448056 w 1024128"/>
              <a:gd name="connsiteY4" fmla="*/ 374983 h 393271"/>
              <a:gd name="connsiteX5" fmla="*/ 548640 w 1024128"/>
              <a:gd name="connsiteY5" fmla="*/ 27511 h 393271"/>
              <a:gd name="connsiteX6" fmla="*/ 630936 w 1024128"/>
              <a:gd name="connsiteY6" fmla="*/ 347551 h 393271"/>
              <a:gd name="connsiteX7" fmla="*/ 713232 w 1024128"/>
              <a:gd name="connsiteY7" fmla="*/ 79 h 393271"/>
              <a:gd name="connsiteX8" fmla="*/ 822960 w 1024128"/>
              <a:gd name="connsiteY8" fmla="*/ 374983 h 393271"/>
              <a:gd name="connsiteX9" fmla="*/ 905256 w 1024128"/>
              <a:gd name="connsiteY9" fmla="*/ 79 h 393271"/>
              <a:gd name="connsiteX10" fmla="*/ 1024128 w 1024128"/>
              <a:gd name="connsiteY10" fmla="*/ 338407 h 393271"/>
              <a:gd name="connsiteX11" fmla="*/ 1024128 w 1024128"/>
              <a:gd name="connsiteY11" fmla="*/ 338407 h 3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4128" h="393271">
                <a:moveTo>
                  <a:pt x="0" y="393271"/>
                </a:moveTo>
                <a:cubicBezTo>
                  <a:pt x="51054" y="206581"/>
                  <a:pt x="102108" y="19891"/>
                  <a:pt x="137160" y="18367"/>
                </a:cubicBezTo>
                <a:cubicBezTo>
                  <a:pt x="172212" y="16843"/>
                  <a:pt x="176784" y="385651"/>
                  <a:pt x="210312" y="384127"/>
                </a:cubicBezTo>
                <a:cubicBezTo>
                  <a:pt x="243840" y="382603"/>
                  <a:pt x="298704" y="10747"/>
                  <a:pt x="338328" y="9223"/>
                </a:cubicBezTo>
                <a:cubicBezTo>
                  <a:pt x="377952" y="7699"/>
                  <a:pt x="413004" y="371935"/>
                  <a:pt x="448056" y="374983"/>
                </a:cubicBezTo>
                <a:cubicBezTo>
                  <a:pt x="483108" y="378031"/>
                  <a:pt x="518160" y="32083"/>
                  <a:pt x="548640" y="27511"/>
                </a:cubicBezTo>
                <a:cubicBezTo>
                  <a:pt x="579120" y="22939"/>
                  <a:pt x="603504" y="352123"/>
                  <a:pt x="630936" y="347551"/>
                </a:cubicBezTo>
                <a:cubicBezTo>
                  <a:pt x="658368" y="342979"/>
                  <a:pt x="681228" y="-4493"/>
                  <a:pt x="713232" y="79"/>
                </a:cubicBezTo>
                <a:cubicBezTo>
                  <a:pt x="745236" y="4651"/>
                  <a:pt x="790956" y="374983"/>
                  <a:pt x="822960" y="374983"/>
                </a:cubicBezTo>
                <a:cubicBezTo>
                  <a:pt x="854964" y="374983"/>
                  <a:pt x="871728" y="6175"/>
                  <a:pt x="905256" y="79"/>
                </a:cubicBezTo>
                <a:cubicBezTo>
                  <a:pt x="938784" y="-6017"/>
                  <a:pt x="1024128" y="338407"/>
                  <a:pt x="1024128" y="338407"/>
                </a:cubicBezTo>
                <a:lnTo>
                  <a:pt x="1024128" y="338407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D1EE23F-D4F6-2651-2E97-6656F695EADC}"/>
              </a:ext>
            </a:extLst>
          </p:cNvPr>
          <p:cNvSpPr/>
          <p:nvPr/>
        </p:nvSpPr>
        <p:spPr>
          <a:xfrm>
            <a:off x="4173200" y="3898284"/>
            <a:ext cx="1024128" cy="393271"/>
          </a:xfrm>
          <a:custGeom>
            <a:avLst/>
            <a:gdLst>
              <a:gd name="connsiteX0" fmla="*/ 0 w 1024128"/>
              <a:gd name="connsiteY0" fmla="*/ 393271 h 393271"/>
              <a:gd name="connsiteX1" fmla="*/ 137160 w 1024128"/>
              <a:gd name="connsiteY1" fmla="*/ 18367 h 393271"/>
              <a:gd name="connsiteX2" fmla="*/ 210312 w 1024128"/>
              <a:gd name="connsiteY2" fmla="*/ 384127 h 393271"/>
              <a:gd name="connsiteX3" fmla="*/ 338328 w 1024128"/>
              <a:gd name="connsiteY3" fmla="*/ 9223 h 393271"/>
              <a:gd name="connsiteX4" fmla="*/ 448056 w 1024128"/>
              <a:gd name="connsiteY4" fmla="*/ 374983 h 393271"/>
              <a:gd name="connsiteX5" fmla="*/ 548640 w 1024128"/>
              <a:gd name="connsiteY5" fmla="*/ 27511 h 393271"/>
              <a:gd name="connsiteX6" fmla="*/ 630936 w 1024128"/>
              <a:gd name="connsiteY6" fmla="*/ 347551 h 393271"/>
              <a:gd name="connsiteX7" fmla="*/ 713232 w 1024128"/>
              <a:gd name="connsiteY7" fmla="*/ 79 h 393271"/>
              <a:gd name="connsiteX8" fmla="*/ 822960 w 1024128"/>
              <a:gd name="connsiteY8" fmla="*/ 374983 h 393271"/>
              <a:gd name="connsiteX9" fmla="*/ 905256 w 1024128"/>
              <a:gd name="connsiteY9" fmla="*/ 79 h 393271"/>
              <a:gd name="connsiteX10" fmla="*/ 1024128 w 1024128"/>
              <a:gd name="connsiteY10" fmla="*/ 338407 h 393271"/>
              <a:gd name="connsiteX11" fmla="*/ 1024128 w 1024128"/>
              <a:gd name="connsiteY11" fmla="*/ 338407 h 3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4128" h="393271">
                <a:moveTo>
                  <a:pt x="0" y="393271"/>
                </a:moveTo>
                <a:cubicBezTo>
                  <a:pt x="51054" y="206581"/>
                  <a:pt x="102108" y="19891"/>
                  <a:pt x="137160" y="18367"/>
                </a:cubicBezTo>
                <a:cubicBezTo>
                  <a:pt x="172212" y="16843"/>
                  <a:pt x="176784" y="385651"/>
                  <a:pt x="210312" y="384127"/>
                </a:cubicBezTo>
                <a:cubicBezTo>
                  <a:pt x="243840" y="382603"/>
                  <a:pt x="298704" y="10747"/>
                  <a:pt x="338328" y="9223"/>
                </a:cubicBezTo>
                <a:cubicBezTo>
                  <a:pt x="377952" y="7699"/>
                  <a:pt x="413004" y="371935"/>
                  <a:pt x="448056" y="374983"/>
                </a:cubicBezTo>
                <a:cubicBezTo>
                  <a:pt x="483108" y="378031"/>
                  <a:pt x="518160" y="32083"/>
                  <a:pt x="548640" y="27511"/>
                </a:cubicBezTo>
                <a:cubicBezTo>
                  <a:pt x="579120" y="22939"/>
                  <a:pt x="603504" y="352123"/>
                  <a:pt x="630936" y="347551"/>
                </a:cubicBezTo>
                <a:cubicBezTo>
                  <a:pt x="658368" y="342979"/>
                  <a:pt x="681228" y="-4493"/>
                  <a:pt x="713232" y="79"/>
                </a:cubicBezTo>
                <a:cubicBezTo>
                  <a:pt x="745236" y="4651"/>
                  <a:pt x="790956" y="374983"/>
                  <a:pt x="822960" y="374983"/>
                </a:cubicBezTo>
                <a:cubicBezTo>
                  <a:pt x="854964" y="374983"/>
                  <a:pt x="871728" y="6175"/>
                  <a:pt x="905256" y="79"/>
                </a:cubicBezTo>
                <a:cubicBezTo>
                  <a:pt x="938784" y="-6017"/>
                  <a:pt x="1024128" y="338407"/>
                  <a:pt x="1024128" y="338407"/>
                </a:cubicBezTo>
                <a:lnTo>
                  <a:pt x="1024128" y="338407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FF5C975-C9F9-2BDE-BCB1-19F1794D11E7}"/>
              </a:ext>
            </a:extLst>
          </p:cNvPr>
          <p:cNvSpPr/>
          <p:nvPr/>
        </p:nvSpPr>
        <p:spPr>
          <a:xfrm>
            <a:off x="4198002" y="5498188"/>
            <a:ext cx="1024128" cy="393271"/>
          </a:xfrm>
          <a:custGeom>
            <a:avLst/>
            <a:gdLst>
              <a:gd name="connsiteX0" fmla="*/ 0 w 1024128"/>
              <a:gd name="connsiteY0" fmla="*/ 393271 h 393271"/>
              <a:gd name="connsiteX1" fmla="*/ 137160 w 1024128"/>
              <a:gd name="connsiteY1" fmla="*/ 18367 h 393271"/>
              <a:gd name="connsiteX2" fmla="*/ 210312 w 1024128"/>
              <a:gd name="connsiteY2" fmla="*/ 384127 h 393271"/>
              <a:gd name="connsiteX3" fmla="*/ 338328 w 1024128"/>
              <a:gd name="connsiteY3" fmla="*/ 9223 h 393271"/>
              <a:gd name="connsiteX4" fmla="*/ 448056 w 1024128"/>
              <a:gd name="connsiteY4" fmla="*/ 374983 h 393271"/>
              <a:gd name="connsiteX5" fmla="*/ 548640 w 1024128"/>
              <a:gd name="connsiteY5" fmla="*/ 27511 h 393271"/>
              <a:gd name="connsiteX6" fmla="*/ 630936 w 1024128"/>
              <a:gd name="connsiteY6" fmla="*/ 347551 h 393271"/>
              <a:gd name="connsiteX7" fmla="*/ 713232 w 1024128"/>
              <a:gd name="connsiteY7" fmla="*/ 79 h 393271"/>
              <a:gd name="connsiteX8" fmla="*/ 822960 w 1024128"/>
              <a:gd name="connsiteY8" fmla="*/ 374983 h 393271"/>
              <a:gd name="connsiteX9" fmla="*/ 905256 w 1024128"/>
              <a:gd name="connsiteY9" fmla="*/ 79 h 393271"/>
              <a:gd name="connsiteX10" fmla="*/ 1024128 w 1024128"/>
              <a:gd name="connsiteY10" fmla="*/ 338407 h 393271"/>
              <a:gd name="connsiteX11" fmla="*/ 1024128 w 1024128"/>
              <a:gd name="connsiteY11" fmla="*/ 338407 h 3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4128" h="393271">
                <a:moveTo>
                  <a:pt x="0" y="393271"/>
                </a:moveTo>
                <a:cubicBezTo>
                  <a:pt x="51054" y="206581"/>
                  <a:pt x="102108" y="19891"/>
                  <a:pt x="137160" y="18367"/>
                </a:cubicBezTo>
                <a:cubicBezTo>
                  <a:pt x="172212" y="16843"/>
                  <a:pt x="176784" y="385651"/>
                  <a:pt x="210312" y="384127"/>
                </a:cubicBezTo>
                <a:cubicBezTo>
                  <a:pt x="243840" y="382603"/>
                  <a:pt x="298704" y="10747"/>
                  <a:pt x="338328" y="9223"/>
                </a:cubicBezTo>
                <a:cubicBezTo>
                  <a:pt x="377952" y="7699"/>
                  <a:pt x="413004" y="371935"/>
                  <a:pt x="448056" y="374983"/>
                </a:cubicBezTo>
                <a:cubicBezTo>
                  <a:pt x="483108" y="378031"/>
                  <a:pt x="518160" y="32083"/>
                  <a:pt x="548640" y="27511"/>
                </a:cubicBezTo>
                <a:cubicBezTo>
                  <a:pt x="579120" y="22939"/>
                  <a:pt x="603504" y="352123"/>
                  <a:pt x="630936" y="347551"/>
                </a:cubicBezTo>
                <a:cubicBezTo>
                  <a:pt x="658368" y="342979"/>
                  <a:pt x="681228" y="-4493"/>
                  <a:pt x="713232" y="79"/>
                </a:cubicBezTo>
                <a:cubicBezTo>
                  <a:pt x="745236" y="4651"/>
                  <a:pt x="790956" y="374983"/>
                  <a:pt x="822960" y="374983"/>
                </a:cubicBezTo>
                <a:cubicBezTo>
                  <a:pt x="854964" y="374983"/>
                  <a:pt x="871728" y="6175"/>
                  <a:pt x="905256" y="79"/>
                </a:cubicBezTo>
                <a:cubicBezTo>
                  <a:pt x="938784" y="-6017"/>
                  <a:pt x="1024128" y="338407"/>
                  <a:pt x="1024128" y="338407"/>
                </a:cubicBezTo>
                <a:lnTo>
                  <a:pt x="1024128" y="338407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F8C0D5-CA64-7819-9555-C2B223BC909F}"/>
              </a:ext>
            </a:extLst>
          </p:cNvPr>
          <p:cNvSpPr txBox="1"/>
          <p:nvPr/>
        </p:nvSpPr>
        <p:spPr>
          <a:xfrm>
            <a:off x="4063471" y="2431118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EVI time series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9185B4-14D6-C682-FCAF-23417C58D8D0}"/>
              </a:ext>
            </a:extLst>
          </p:cNvPr>
          <p:cNvSpPr txBox="1"/>
          <p:nvPr/>
        </p:nvSpPr>
        <p:spPr>
          <a:xfrm>
            <a:off x="4063471" y="4208607"/>
            <a:ext cx="1268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LST time series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D47296-F581-D829-6554-6EBA93CE1C86}"/>
              </a:ext>
            </a:extLst>
          </p:cNvPr>
          <p:cNvSpPr txBox="1"/>
          <p:nvPr/>
        </p:nvSpPr>
        <p:spPr>
          <a:xfrm>
            <a:off x="3968363" y="5803951"/>
            <a:ext cx="1524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Precip</a:t>
            </a:r>
            <a:r>
              <a:rPr lang="en-US" sz="1400" dirty="0"/>
              <a:t>. time series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B95B4D0-2FD8-531C-A25C-AB0EA41BA0B6}"/>
              </a:ext>
            </a:extLst>
          </p:cNvPr>
          <p:cNvSpPr/>
          <p:nvPr/>
        </p:nvSpPr>
        <p:spPr>
          <a:xfrm>
            <a:off x="6096152" y="3574611"/>
            <a:ext cx="731520" cy="350841"/>
          </a:xfrm>
          <a:custGeom>
            <a:avLst/>
            <a:gdLst>
              <a:gd name="connsiteX0" fmla="*/ 0 w 731520"/>
              <a:gd name="connsiteY0" fmla="*/ 320046 h 350841"/>
              <a:gd name="connsiteX1" fmla="*/ 155448 w 731520"/>
              <a:gd name="connsiteY1" fmla="*/ 320046 h 350841"/>
              <a:gd name="connsiteX2" fmla="*/ 384048 w 731520"/>
              <a:gd name="connsiteY2" fmla="*/ 6 h 350841"/>
              <a:gd name="connsiteX3" fmla="*/ 512064 w 731520"/>
              <a:gd name="connsiteY3" fmla="*/ 329190 h 350841"/>
              <a:gd name="connsiteX4" fmla="*/ 667512 w 731520"/>
              <a:gd name="connsiteY4" fmla="*/ 310902 h 350841"/>
              <a:gd name="connsiteX5" fmla="*/ 731520 w 731520"/>
              <a:gd name="connsiteY5" fmla="*/ 301758 h 35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520" h="350841">
                <a:moveTo>
                  <a:pt x="0" y="320046"/>
                </a:moveTo>
                <a:cubicBezTo>
                  <a:pt x="45720" y="346716"/>
                  <a:pt x="91440" y="373386"/>
                  <a:pt x="155448" y="320046"/>
                </a:cubicBezTo>
                <a:cubicBezTo>
                  <a:pt x="219456" y="266706"/>
                  <a:pt x="324612" y="-1518"/>
                  <a:pt x="384048" y="6"/>
                </a:cubicBezTo>
                <a:cubicBezTo>
                  <a:pt x="443484" y="1530"/>
                  <a:pt x="464820" y="277374"/>
                  <a:pt x="512064" y="329190"/>
                </a:cubicBezTo>
                <a:cubicBezTo>
                  <a:pt x="559308" y="381006"/>
                  <a:pt x="667512" y="310902"/>
                  <a:pt x="667512" y="310902"/>
                </a:cubicBezTo>
                <a:cubicBezTo>
                  <a:pt x="704088" y="306330"/>
                  <a:pt x="719328" y="304806"/>
                  <a:pt x="731520" y="30175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A82CD5-D626-08F4-17A5-4C6A496B0B7E}"/>
              </a:ext>
            </a:extLst>
          </p:cNvPr>
          <p:cNvSpPr txBox="1"/>
          <p:nvPr/>
        </p:nvSpPr>
        <p:spPr>
          <a:xfrm>
            <a:off x="6565551" y="1779519"/>
            <a:ext cx="860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EVI </a:t>
            </a:r>
            <a:r>
              <a:rPr lang="de-DE" sz="1400" dirty="0" err="1"/>
              <a:t>trend</a:t>
            </a:r>
            <a:endParaRPr lang="en-US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DB00FF-2DA6-B76B-B779-692E6A9FDBDF}"/>
              </a:ext>
            </a:extLst>
          </p:cNvPr>
          <p:cNvSpPr txBox="1"/>
          <p:nvPr/>
        </p:nvSpPr>
        <p:spPr>
          <a:xfrm>
            <a:off x="5885912" y="3881659"/>
            <a:ext cx="1103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LST </a:t>
            </a:r>
            <a:r>
              <a:rPr lang="de-DE" sz="1400" dirty="0" err="1"/>
              <a:t>seasonal</a:t>
            </a:r>
            <a:endParaRPr lang="en-US" sz="1400" dirty="0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6B510694-4207-7B2D-9192-3635224FDDF9}"/>
              </a:ext>
            </a:extLst>
          </p:cNvPr>
          <p:cNvSpPr/>
          <p:nvPr/>
        </p:nvSpPr>
        <p:spPr>
          <a:xfrm rot="20832313">
            <a:off x="5396379" y="3826761"/>
            <a:ext cx="468355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4EEF56B-BC07-DB40-42BC-A0FB6ED676F1}"/>
              </a:ext>
            </a:extLst>
          </p:cNvPr>
          <p:cNvSpPr/>
          <p:nvPr/>
        </p:nvSpPr>
        <p:spPr>
          <a:xfrm rot="1016772">
            <a:off x="5392730" y="4264700"/>
            <a:ext cx="468355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855FDF4-E319-6F03-9CC6-FC7CC028EE14}"/>
              </a:ext>
            </a:extLst>
          </p:cNvPr>
          <p:cNvSpPr/>
          <p:nvPr/>
        </p:nvSpPr>
        <p:spPr>
          <a:xfrm>
            <a:off x="5934867" y="4375759"/>
            <a:ext cx="969264" cy="146700"/>
          </a:xfrm>
          <a:custGeom>
            <a:avLst/>
            <a:gdLst>
              <a:gd name="connsiteX0" fmla="*/ 0 w 969264"/>
              <a:gd name="connsiteY0" fmla="*/ 18300 h 146700"/>
              <a:gd name="connsiteX1" fmla="*/ 109728 w 969264"/>
              <a:gd name="connsiteY1" fmla="*/ 146316 h 146700"/>
              <a:gd name="connsiteX2" fmla="*/ 192024 w 969264"/>
              <a:gd name="connsiteY2" fmla="*/ 27444 h 146700"/>
              <a:gd name="connsiteX3" fmla="*/ 420624 w 969264"/>
              <a:gd name="connsiteY3" fmla="*/ 27444 h 146700"/>
              <a:gd name="connsiteX4" fmla="*/ 566928 w 969264"/>
              <a:gd name="connsiteY4" fmla="*/ 18300 h 146700"/>
              <a:gd name="connsiteX5" fmla="*/ 621792 w 969264"/>
              <a:gd name="connsiteY5" fmla="*/ 137172 h 146700"/>
              <a:gd name="connsiteX6" fmla="*/ 740664 w 969264"/>
              <a:gd name="connsiteY6" fmla="*/ 12 h 146700"/>
              <a:gd name="connsiteX7" fmla="*/ 804672 w 969264"/>
              <a:gd name="connsiteY7" fmla="*/ 146316 h 146700"/>
              <a:gd name="connsiteX8" fmla="*/ 969264 w 969264"/>
              <a:gd name="connsiteY8" fmla="*/ 45732 h 146700"/>
              <a:gd name="connsiteX9" fmla="*/ 969264 w 969264"/>
              <a:gd name="connsiteY9" fmla="*/ 45732 h 1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9264" h="146700">
                <a:moveTo>
                  <a:pt x="0" y="18300"/>
                </a:moveTo>
                <a:cubicBezTo>
                  <a:pt x="38862" y="81546"/>
                  <a:pt x="77724" y="144792"/>
                  <a:pt x="109728" y="146316"/>
                </a:cubicBezTo>
                <a:cubicBezTo>
                  <a:pt x="141732" y="147840"/>
                  <a:pt x="140208" y="47256"/>
                  <a:pt x="192024" y="27444"/>
                </a:cubicBezTo>
                <a:cubicBezTo>
                  <a:pt x="243840" y="7632"/>
                  <a:pt x="358140" y="28968"/>
                  <a:pt x="420624" y="27444"/>
                </a:cubicBezTo>
                <a:cubicBezTo>
                  <a:pt x="483108" y="25920"/>
                  <a:pt x="533400" y="12"/>
                  <a:pt x="566928" y="18300"/>
                </a:cubicBezTo>
                <a:cubicBezTo>
                  <a:pt x="600456" y="36588"/>
                  <a:pt x="592836" y="140220"/>
                  <a:pt x="621792" y="137172"/>
                </a:cubicBezTo>
                <a:cubicBezTo>
                  <a:pt x="650748" y="134124"/>
                  <a:pt x="710184" y="-1512"/>
                  <a:pt x="740664" y="12"/>
                </a:cubicBezTo>
                <a:cubicBezTo>
                  <a:pt x="771144" y="1536"/>
                  <a:pt x="766572" y="138696"/>
                  <a:pt x="804672" y="146316"/>
                </a:cubicBezTo>
                <a:cubicBezTo>
                  <a:pt x="842772" y="153936"/>
                  <a:pt x="969264" y="45732"/>
                  <a:pt x="969264" y="45732"/>
                </a:cubicBezTo>
                <a:lnTo>
                  <a:pt x="969264" y="45732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B2B32C-8266-A035-1AAC-3CD8036E9D87}"/>
              </a:ext>
            </a:extLst>
          </p:cNvPr>
          <p:cNvSpPr txBox="1"/>
          <p:nvPr/>
        </p:nvSpPr>
        <p:spPr>
          <a:xfrm>
            <a:off x="5969653" y="4496484"/>
            <a:ext cx="868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LST </a:t>
            </a:r>
            <a:r>
              <a:rPr lang="de-DE" sz="1400" dirty="0" err="1"/>
              <a:t>trend</a:t>
            </a:r>
            <a:endParaRPr lang="en-US" sz="1400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40428C3E-BCD6-C06C-24BF-DD5C19736179}"/>
              </a:ext>
            </a:extLst>
          </p:cNvPr>
          <p:cNvSpPr/>
          <p:nvPr/>
        </p:nvSpPr>
        <p:spPr>
          <a:xfrm rot="20832313">
            <a:off x="5428477" y="5429306"/>
            <a:ext cx="468355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5BD31330-7DB4-3FD9-D363-0E05683675A0}"/>
              </a:ext>
            </a:extLst>
          </p:cNvPr>
          <p:cNvSpPr/>
          <p:nvPr/>
        </p:nvSpPr>
        <p:spPr>
          <a:xfrm rot="1016772">
            <a:off x="5424828" y="5867245"/>
            <a:ext cx="468355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FE3A557-C056-B13A-BE4C-03100F7AEC55}"/>
              </a:ext>
            </a:extLst>
          </p:cNvPr>
          <p:cNvSpPr/>
          <p:nvPr/>
        </p:nvSpPr>
        <p:spPr>
          <a:xfrm>
            <a:off x="6138552" y="5132699"/>
            <a:ext cx="640080" cy="356684"/>
          </a:xfrm>
          <a:custGeom>
            <a:avLst/>
            <a:gdLst>
              <a:gd name="connsiteX0" fmla="*/ 0 w 640080"/>
              <a:gd name="connsiteY0" fmla="*/ 347529 h 356684"/>
              <a:gd name="connsiteX1" fmla="*/ 164592 w 640080"/>
              <a:gd name="connsiteY1" fmla="*/ 57 h 356684"/>
              <a:gd name="connsiteX2" fmla="*/ 237744 w 640080"/>
              <a:gd name="connsiteY2" fmla="*/ 320097 h 356684"/>
              <a:gd name="connsiteX3" fmla="*/ 393192 w 640080"/>
              <a:gd name="connsiteY3" fmla="*/ 338385 h 356684"/>
              <a:gd name="connsiteX4" fmla="*/ 512064 w 640080"/>
              <a:gd name="connsiteY4" fmla="*/ 219513 h 356684"/>
              <a:gd name="connsiteX5" fmla="*/ 640080 w 640080"/>
              <a:gd name="connsiteY5" fmla="*/ 347529 h 356684"/>
              <a:gd name="connsiteX6" fmla="*/ 640080 w 640080"/>
              <a:gd name="connsiteY6" fmla="*/ 347529 h 35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080" h="356684">
                <a:moveTo>
                  <a:pt x="0" y="347529"/>
                </a:moveTo>
                <a:cubicBezTo>
                  <a:pt x="62484" y="176079"/>
                  <a:pt x="124968" y="4629"/>
                  <a:pt x="164592" y="57"/>
                </a:cubicBezTo>
                <a:cubicBezTo>
                  <a:pt x="204216" y="-4515"/>
                  <a:pt x="199644" y="263709"/>
                  <a:pt x="237744" y="320097"/>
                </a:cubicBezTo>
                <a:cubicBezTo>
                  <a:pt x="275844" y="376485"/>
                  <a:pt x="347472" y="355149"/>
                  <a:pt x="393192" y="338385"/>
                </a:cubicBezTo>
                <a:cubicBezTo>
                  <a:pt x="438912" y="321621"/>
                  <a:pt x="470916" y="217989"/>
                  <a:pt x="512064" y="219513"/>
                </a:cubicBezTo>
                <a:cubicBezTo>
                  <a:pt x="553212" y="221037"/>
                  <a:pt x="640080" y="347529"/>
                  <a:pt x="640080" y="347529"/>
                </a:cubicBezTo>
                <a:lnTo>
                  <a:pt x="640080" y="347529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8FD010B-241C-ED9D-5D92-3A281060ED04}"/>
              </a:ext>
            </a:extLst>
          </p:cNvPr>
          <p:cNvSpPr/>
          <p:nvPr/>
        </p:nvSpPr>
        <p:spPr>
          <a:xfrm>
            <a:off x="6126676" y="5976901"/>
            <a:ext cx="670472" cy="198302"/>
          </a:xfrm>
          <a:custGeom>
            <a:avLst/>
            <a:gdLst>
              <a:gd name="connsiteX0" fmla="*/ 0 w 670472"/>
              <a:gd name="connsiteY0" fmla="*/ 29985 h 198302"/>
              <a:gd name="connsiteX1" fmla="*/ 73152 w 670472"/>
              <a:gd name="connsiteY1" fmla="*/ 11697 h 198302"/>
              <a:gd name="connsiteX2" fmla="*/ 164592 w 670472"/>
              <a:gd name="connsiteY2" fmla="*/ 185433 h 198302"/>
              <a:gd name="connsiteX3" fmla="*/ 237744 w 670472"/>
              <a:gd name="connsiteY3" fmla="*/ 185433 h 198302"/>
              <a:gd name="connsiteX4" fmla="*/ 329184 w 670472"/>
              <a:gd name="connsiteY4" fmla="*/ 194577 h 198302"/>
              <a:gd name="connsiteX5" fmla="*/ 411480 w 670472"/>
              <a:gd name="connsiteY5" fmla="*/ 185433 h 198302"/>
              <a:gd name="connsiteX6" fmla="*/ 457200 w 670472"/>
              <a:gd name="connsiteY6" fmla="*/ 75705 h 198302"/>
              <a:gd name="connsiteX7" fmla="*/ 594360 w 670472"/>
              <a:gd name="connsiteY7" fmla="*/ 93993 h 198302"/>
              <a:gd name="connsiteX8" fmla="*/ 667512 w 670472"/>
              <a:gd name="connsiteY8" fmla="*/ 11697 h 198302"/>
              <a:gd name="connsiteX9" fmla="*/ 649224 w 670472"/>
              <a:gd name="connsiteY9" fmla="*/ 11697 h 19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0472" h="198302">
                <a:moveTo>
                  <a:pt x="0" y="29985"/>
                </a:moveTo>
                <a:cubicBezTo>
                  <a:pt x="22860" y="7887"/>
                  <a:pt x="45720" y="-14211"/>
                  <a:pt x="73152" y="11697"/>
                </a:cubicBezTo>
                <a:cubicBezTo>
                  <a:pt x="100584" y="37605"/>
                  <a:pt x="137160" y="156477"/>
                  <a:pt x="164592" y="185433"/>
                </a:cubicBezTo>
                <a:cubicBezTo>
                  <a:pt x="192024" y="214389"/>
                  <a:pt x="237744" y="185433"/>
                  <a:pt x="237744" y="185433"/>
                </a:cubicBezTo>
                <a:cubicBezTo>
                  <a:pt x="265176" y="186957"/>
                  <a:pt x="300228" y="194577"/>
                  <a:pt x="329184" y="194577"/>
                </a:cubicBezTo>
                <a:cubicBezTo>
                  <a:pt x="358140" y="194577"/>
                  <a:pt x="390144" y="205245"/>
                  <a:pt x="411480" y="185433"/>
                </a:cubicBezTo>
                <a:cubicBezTo>
                  <a:pt x="432816" y="165621"/>
                  <a:pt x="426720" y="90945"/>
                  <a:pt x="457200" y="75705"/>
                </a:cubicBezTo>
                <a:cubicBezTo>
                  <a:pt x="487680" y="60465"/>
                  <a:pt x="559308" y="104661"/>
                  <a:pt x="594360" y="93993"/>
                </a:cubicBezTo>
                <a:cubicBezTo>
                  <a:pt x="629412" y="83325"/>
                  <a:pt x="667512" y="11697"/>
                  <a:pt x="667512" y="11697"/>
                </a:cubicBezTo>
                <a:cubicBezTo>
                  <a:pt x="676656" y="-2019"/>
                  <a:pt x="662940" y="4839"/>
                  <a:pt x="649224" y="11697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14B9C37-2214-3099-7110-D7361C12B269}"/>
              </a:ext>
            </a:extLst>
          </p:cNvPr>
          <p:cNvSpPr txBox="1"/>
          <p:nvPr/>
        </p:nvSpPr>
        <p:spPr>
          <a:xfrm>
            <a:off x="5894770" y="5462039"/>
            <a:ext cx="1358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Precip</a:t>
            </a:r>
            <a:r>
              <a:rPr lang="en-US" sz="1400" dirty="0"/>
              <a:t>. </a:t>
            </a:r>
            <a:r>
              <a:rPr lang="de-DE" sz="1400" dirty="0" err="1"/>
              <a:t>seasonal</a:t>
            </a:r>
            <a:endParaRPr lang="en-US" sz="1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6A42EC-6264-7E96-AA22-9E2722AD3F4E}"/>
              </a:ext>
            </a:extLst>
          </p:cNvPr>
          <p:cNvSpPr txBox="1"/>
          <p:nvPr/>
        </p:nvSpPr>
        <p:spPr>
          <a:xfrm>
            <a:off x="5976900" y="6172302"/>
            <a:ext cx="1124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Precip</a:t>
            </a:r>
            <a:r>
              <a:rPr lang="en-US" sz="1400" dirty="0"/>
              <a:t>. </a:t>
            </a:r>
            <a:r>
              <a:rPr lang="de-DE" sz="1400" dirty="0" err="1"/>
              <a:t>trend</a:t>
            </a:r>
            <a:endParaRPr lang="en-US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8AB4CE2-F85E-C4CA-8125-FD1DDCF8ADFE}"/>
              </a:ext>
            </a:extLst>
          </p:cNvPr>
          <p:cNvSpPr/>
          <p:nvPr/>
        </p:nvSpPr>
        <p:spPr>
          <a:xfrm>
            <a:off x="8568271" y="3567203"/>
            <a:ext cx="1916396" cy="2844419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Predictors: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LST seasonal</a:t>
            </a:r>
          </a:p>
          <a:p>
            <a:pPr algn="ctr"/>
            <a:r>
              <a:rPr lang="en-US" dirty="0"/>
              <a:t>LST trend</a:t>
            </a:r>
          </a:p>
          <a:p>
            <a:pPr algn="ctr"/>
            <a:r>
              <a:rPr lang="en-US" dirty="0" err="1"/>
              <a:t>Precip</a:t>
            </a:r>
            <a:r>
              <a:rPr lang="en-US" dirty="0"/>
              <a:t>. seasonal</a:t>
            </a:r>
          </a:p>
          <a:p>
            <a:pPr algn="ctr"/>
            <a:r>
              <a:rPr lang="en-US" dirty="0" err="1"/>
              <a:t>Precip</a:t>
            </a:r>
            <a:r>
              <a:rPr lang="en-US" dirty="0"/>
              <a:t>. trend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1770C39-29CD-D81A-DB4F-84CA2A13536A}"/>
              </a:ext>
            </a:extLst>
          </p:cNvPr>
          <p:cNvSpPr/>
          <p:nvPr/>
        </p:nvSpPr>
        <p:spPr>
          <a:xfrm>
            <a:off x="8568271" y="1527128"/>
            <a:ext cx="1916396" cy="109831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Response variable:</a:t>
            </a:r>
          </a:p>
          <a:p>
            <a:pPr algn="ctr"/>
            <a:endParaRPr lang="en-US" sz="1100" dirty="0"/>
          </a:p>
          <a:p>
            <a:pPr algn="ctr"/>
            <a:r>
              <a:rPr lang="en-US" dirty="0"/>
              <a:t>EVI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33F259A-C42C-1B23-9BF4-8999D9A92BED}"/>
              </a:ext>
            </a:extLst>
          </p:cNvPr>
          <p:cNvSpPr/>
          <p:nvPr/>
        </p:nvSpPr>
        <p:spPr>
          <a:xfrm>
            <a:off x="8569691" y="2625444"/>
            <a:ext cx="1916396" cy="94176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 regression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48F8F74E-3DC9-7C74-79C1-AC5B4641D7FD}"/>
              </a:ext>
            </a:extLst>
          </p:cNvPr>
          <p:cNvSpPr/>
          <p:nvPr/>
        </p:nvSpPr>
        <p:spPr>
          <a:xfrm>
            <a:off x="5884233" y="2066661"/>
            <a:ext cx="2345883" cy="517524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58D43EF3-4709-4364-52F7-1C97041E5A9B}"/>
              </a:ext>
            </a:extLst>
          </p:cNvPr>
          <p:cNvSpPr/>
          <p:nvPr/>
        </p:nvSpPr>
        <p:spPr>
          <a:xfrm>
            <a:off x="7260851" y="3881659"/>
            <a:ext cx="969265" cy="517524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AA0BD99C-FAA7-2379-A77E-AB3B19409F2F}"/>
              </a:ext>
            </a:extLst>
          </p:cNvPr>
          <p:cNvSpPr/>
          <p:nvPr/>
        </p:nvSpPr>
        <p:spPr>
          <a:xfrm>
            <a:off x="7260532" y="5610754"/>
            <a:ext cx="969265" cy="5175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1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EFD02-F336-FACB-5542-5E303FA8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3688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Temperature plays a promoting role for vegetation in spring and a depressing role in late summer, thus, a complex approach to linear regression was needed. Temporal shifts were also needed, as vegetation reacts to precipitation and temperature change after some time.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A353C-37FA-42ED-0F19-10968577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Trend and seasonal </a:t>
            </a:r>
            <a:br>
              <a:rPr lang="en-US" b="1" dirty="0"/>
            </a:br>
            <a:r>
              <a:rPr lang="en-US" b="1" dirty="0"/>
              <a:t>components</a:t>
            </a: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64D8882-37A8-E852-7B4B-E096F4A122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68" b="49980"/>
          <a:stretch/>
        </p:blipFill>
        <p:spPr>
          <a:xfrm>
            <a:off x="10198542" y="4867836"/>
            <a:ext cx="1993458" cy="1990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CCEEA0-AE51-973D-4979-5D16BC84A4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2" t="1476" r="1379" b="8543"/>
          <a:stretch/>
        </p:blipFill>
        <p:spPr>
          <a:xfrm>
            <a:off x="6096000" y="365125"/>
            <a:ext cx="5504688" cy="61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84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353C-37FA-42ED-0F19-10968577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 to feature engineering</a:t>
            </a: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64D8882-37A8-E852-7B4B-E096F4A122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68" b="49980"/>
          <a:stretch/>
        </p:blipFill>
        <p:spPr>
          <a:xfrm>
            <a:off x="10198542" y="4867836"/>
            <a:ext cx="1993458" cy="1990164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D822F68-9139-2025-3D31-3DDD8767790C}"/>
              </a:ext>
            </a:extLst>
          </p:cNvPr>
          <p:cNvSpPr/>
          <p:nvPr/>
        </p:nvSpPr>
        <p:spPr>
          <a:xfrm>
            <a:off x="1810512" y="2813949"/>
            <a:ext cx="7104812" cy="2984921"/>
          </a:xfrm>
          <a:custGeom>
            <a:avLst/>
            <a:gdLst>
              <a:gd name="connsiteX0" fmla="*/ 0 w 4569629"/>
              <a:gd name="connsiteY0" fmla="*/ 1735369 h 1919823"/>
              <a:gd name="connsiteX1" fmla="*/ 905256 w 4569629"/>
              <a:gd name="connsiteY1" fmla="*/ 1744513 h 1919823"/>
              <a:gd name="connsiteX2" fmla="*/ 2020824 w 4569629"/>
              <a:gd name="connsiteY2" fmla="*/ 52873 h 1919823"/>
              <a:gd name="connsiteX3" fmla="*/ 3090672 w 4569629"/>
              <a:gd name="connsiteY3" fmla="*/ 546649 h 1919823"/>
              <a:gd name="connsiteX4" fmla="*/ 3410712 w 4569629"/>
              <a:gd name="connsiteY4" fmla="*/ 1753657 h 1919823"/>
              <a:gd name="connsiteX5" fmla="*/ 4489704 w 4569629"/>
              <a:gd name="connsiteY5" fmla="*/ 1909105 h 1919823"/>
              <a:gd name="connsiteX6" fmla="*/ 4489704 w 4569629"/>
              <a:gd name="connsiteY6" fmla="*/ 1890817 h 1919823"/>
              <a:gd name="connsiteX7" fmla="*/ 4489704 w 4569629"/>
              <a:gd name="connsiteY7" fmla="*/ 1890817 h 191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9629" h="1919823">
                <a:moveTo>
                  <a:pt x="0" y="1735369"/>
                </a:moveTo>
                <a:cubicBezTo>
                  <a:pt x="284226" y="1880149"/>
                  <a:pt x="568452" y="2024929"/>
                  <a:pt x="905256" y="1744513"/>
                </a:cubicBezTo>
                <a:cubicBezTo>
                  <a:pt x="1242060" y="1464097"/>
                  <a:pt x="1656588" y="252517"/>
                  <a:pt x="2020824" y="52873"/>
                </a:cubicBezTo>
                <a:cubicBezTo>
                  <a:pt x="2385060" y="-146771"/>
                  <a:pt x="2859024" y="263185"/>
                  <a:pt x="3090672" y="546649"/>
                </a:cubicBezTo>
                <a:cubicBezTo>
                  <a:pt x="3322320" y="830113"/>
                  <a:pt x="3177540" y="1526581"/>
                  <a:pt x="3410712" y="1753657"/>
                </a:cubicBezTo>
                <a:cubicBezTo>
                  <a:pt x="3643884" y="1980733"/>
                  <a:pt x="4489704" y="1909105"/>
                  <a:pt x="4489704" y="1909105"/>
                </a:cubicBezTo>
                <a:cubicBezTo>
                  <a:pt x="4669536" y="1931965"/>
                  <a:pt x="4489704" y="1890817"/>
                  <a:pt x="4489704" y="1890817"/>
                </a:cubicBezTo>
                <a:lnTo>
                  <a:pt x="4489704" y="1890817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3262A72-FB2A-29CF-7D4A-331A5B9B144A}"/>
              </a:ext>
            </a:extLst>
          </p:cNvPr>
          <p:cNvSpPr/>
          <p:nvPr/>
        </p:nvSpPr>
        <p:spPr>
          <a:xfrm>
            <a:off x="1764791" y="2340908"/>
            <a:ext cx="8103689" cy="3638715"/>
          </a:xfrm>
          <a:custGeom>
            <a:avLst/>
            <a:gdLst>
              <a:gd name="connsiteX0" fmla="*/ 0 w 5212080"/>
              <a:gd name="connsiteY0" fmla="*/ 2020839 h 2340326"/>
              <a:gd name="connsiteX1" fmla="*/ 713232 w 5212080"/>
              <a:gd name="connsiteY1" fmla="*/ 2130567 h 2340326"/>
              <a:gd name="connsiteX2" fmla="*/ 2697480 w 5212080"/>
              <a:gd name="connsiteY2" fmla="*/ 15 h 2340326"/>
              <a:gd name="connsiteX3" fmla="*/ 4114800 w 5212080"/>
              <a:gd name="connsiteY3" fmla="*/ 2167143 h 2340326"/>
              <a:gd name="connsiteX4" fmla="*/ 5212080 w 5212080"/>
              <a:gd name="connsiteY4" fmla="*/ 2048271 h 234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2080" h="2340326">
                <a:moveTo>
                  <a:pt x="0" y="2020839"/>
                </a:moveTo>
                <a:cubicBezTo>
                  <a:pt x="131826" y="2244105"/>
                  <a:pt x="263652" y="2467371"/>
                  <a:pt x="713232" y="2130567"/>
                </a:cubicBezTo>
                <a:cubicBezTo>
                  <a:pt x="1162812" y="1793763"/>
                  <a:pt x="2130552" y="-6081"/>
                  <a:pt x="2697480" y="15"/>
                </a:cubicBezTo>
                <a:cubicBezTo>
                  <a:pt x="3264408" y="6111"/>
                  <a:pt x="3695700" y="1825767"/>
                  <a:pt x="4114800" y="2167143"/>
                </a:cubicBezTo>
                <a:cubicBezTo>
                  <a:pt x="4533900" y="2508519"/>
                  <a:pt x="4872990" y="2278395"/>
                  <a:pt x="5212080" y="204827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8F153B8-CF9B-31D0-FED8-55DAC8570330}"/>
              </a:ext>
            </a:extLst>
          </p:cNvPr>
          <p:cNvSpPr/>
          <p:nvPr/>
        </p:nvSpPr>
        <p:spPr>
          <a:xfrm>
            <a:off x="1810511" y="2367344"/>
            <a:ext cx="8274293" cy="3538565"/>
          </a:xfrm>
          <a:custGeom>
            <a:avLst/>
            <a:gdLst>
              <a:gd name="connsiteX0" fmla="*/ 0 w 5321808"/>
              <a:gd name="connsiteY0" fmla="*/ 2158155 h 2275912"/>
              <a:gd name="connsiteX1" fmla="*/ 1133856 w 5321808"/>
              <a:gd name="connsiteY1" fmla="*/ 171 h 2275912"/>
              <a:gd name="connsiteX2" fmla="*/ 2176272 w 5321808"/>
              <a:gd name="connsiteY2" fmla="*/ 2039283 h 2275912"/>
              <a:gd name="connsiteX3" fmla="*/ 3502152 w 5321808"/>
              <a:gd name="connsiteY3" fmla="*/ 2149011 h 2275912"/>
              <a:gd name="connsiteX4" fmla="*/ 4352544 w 5321808"/>
              <a:gd name="connsiteY4" fmla="*/ 1280331 h 2275912"/>
              <a:gd name="connsiteX5" fmla="*/ 5321808 w 5321808"/>
              <a:gd name="connsiteY5" fmla="*/ 2240451 h 227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1808" h="2275912">
                <a:moveTo>
                  <a:pt x="0" y="2158155"/>
                </a:moveTo>
                <a:cubicBezTo>
                  <a:pt x="385572" y="1089069"/>
                  <a:pt x="771144" y="19983"/>
                  <a:pt x="1133856" y="171"/>
                </a:cubicBezTo>
                <a:cubicBezTo>
                  <a:pt x="1496568" y="-19641"/>
                  <a:pt x="1781556" y="1681143"/>
                  <a:pt x="2176272" y="2039283"/>
                </a:cubicBezTo>
                <a:cubicBezTo>
                  <a:pt x="2570988" y="2397423"/>
                  <a:pt x="3139440" y="2275503"/>
                  <a:pt x="3502152" y="2149011"/>
                </a:cubicBezTo>
                <a:cubicBezTo>
                  <a:pt x="3864864" y="2022519"/>
                  <a:pt x="4049268" y="1265091"/>
                  <a:pt x="4352544" y="1280331"/>
                </a:cubicBezTo>
                <a:cubicBezTo>
                  <a:pt x="4655820" y="1295571"/>
                  <a:pt x="4988814" y="1768011"/>
                  <a:pt x="5321808" y="224045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1BD0D-739B-B204-BC79-511F9DA56679}"/>
              </a:ext>
            </a:extLst>
          </p:cNvPr>
          <p:cNvCxnSpPr>
            <a:cxnSpLocks/>
          </p:cNvCxnSpPr>
          <p:nvPr/>
        </p:nvCxnSpPr>
        <p:spPr>
          <a:xfrm>
            <a:off x="1810512" y="5826302"/>
            <a:ext cx="7626096" cy="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59C5B5-146A-EF31-9FF3-D700294C2E37}"/>
              </a:ext>
            </a:extLst>
          </p:cNvPr>
          <p:cNvSpPr txBox="1"/>
          <p:nvPr/>
        </p:nvSpPr>
        <p:spPr>
          <a:xfrm>
            <a:off x="9698644" y="2167172"/>
            <a:ext cx="862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US" sz="6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n-US" sz="6000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00E6DD4-CA91-2647-CE64-CAB135253402}"/>
              </a:ext>
            </a:extLst>
          </p:cNvPr>
          <p:cNvSpPr/>
          <p:nvPr/>
        </p:nvSpPr>
        <p:spPr>
          <a:xfrm rot="10800000">
            <a:off x="10517586" y="2228439"/>
            <a:ext cx="399321" cy="8237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2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-0.4432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14753 -0.006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353C-37FA-42ED-0F19-10968577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Linear regression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EFD02-F336-FACB-5542-5E303FA8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10761"/>
            <a:ext cx="10515600" cy="3182114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</a:t>
            </a:r>
            <a:r>
              <a:rPr lang="en-US" sz="7200" i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Enhanced Vegetation Index at time </a:t>
            </a:r>
            <a:r>
              <a:rPr lang="en-US" sz="7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</a:t>
            </a:r>
            <a:r>
              <a:rPr lang="en-US" sz="7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shoe</a:t>
            </a: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first part of LST seasonal component with values below the threshold,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</a:t>
            </a:r>
            <a:r>
              <a:rPr lang="en-US" sz="7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</a:t>
            </a: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second part of LST seasonal component with values above the threshold,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 – LST trend component (</a:t>
            </a:r>
            <a:r>
              <a:rPr lang="en-US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emperature </a:t>
            </a:r>
            <a:r>
              <a:rPr lang="en-US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rend),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 – precipitation seasonal component (</a:t>
            </a:r>
            <a:r>
              <a:rPr lang="en-US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recipitation </a:t>
            </a:r>
            <a:r>
              <a:rPr lang="en-US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easonal),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 – precipitation trend component (</a:t>
            </a:r>
            <a:r>
              <a:rPr lang="en-US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recipitation Trend),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 b, c, d, g – regression coefficients,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w, x, y, z – temporal shifts in months (lags),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– error.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64D8882-37A8-E852-7B4B-E096F4A122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68" b="49980"/>
          <a:stretch/>
        </p:blipFill>
        <p:spPr>
          <a:xfrm>
            <a:off x="10198542" y="4867836"/>
            <a:ext cx="1993458" cy="19901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EB606C-D139-2DAF-24E5-C8BA2683CF55}"/>
                  </a:ext>
                </a:extLst>
              </p:cNvPr>
              <p:cNvSpPr txBox="1"/>
              <p:nvPr/>
            </p:nvSpPr>
            <p:spPr>
              <a:xfrm>
                <a:off x="371856" y="2192595"/>
                <a:ext cx="11448288" cy="616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𝑬𝑽𝑰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0" i="0">
                          <a:latin typeface="Cambria Math" panose="02040503050406030204" pitchFamily="18" charset="0"/>
                        </a:rPr>
                        <m:t>∗ </m:t>
                      </m:r>
                      <m:sSubSup>
                        <m:sSubSupPr>
                          <m:ctrlPr>
                            <a:rPr lang="en-US" sz="28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𝑻𝑺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𝒔𝒉𝒐𝒆</m:t>
                          </m:r>
                        </m:sup>
                      </m:sSubSup>
                      <m:r>
                        <a:rPr lang="en-US" sz="28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0" i="0">
                          <a:latin typeface="Cambria Math" panose="02040503050406030204" pitchFamily="18" charset="0"/>
                        </a:rPr>
                        <m:t>∗ </m:t>
                      </m:r>
                      <m:sSubSup>
                        <m:sSubSupPr>
                          <m:ctrlPr>
                            <a:rPr lang="en-US" sz="28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𝑻𝑺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𝒉𝒂𝒕</m:t>
                          </m:r>
                        </m:sup>
                      </m:sSubSup>
                      <m:r>
                        <a:rPr lang="en-US" sz="28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0" i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sz="28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𝑻𝑻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</m:sSubSup>
                      <m:r>
                        <a:rPr lang="en-US" sz="28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800" b="0" i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sz="28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𝑷𝑺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/>
                      </m:sSubSup>
                      <m:r>
                        <a:rPr lang="en-US" sz="28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800" b="0" i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sz="28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𝑷𝑻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/>
                      </m:sSubSup>
                      <m:r>
                        <a:rPr lang="en-US" sz="28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EB606C-D139-2DAF-24E5-C8BA2683C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56" y="2192595"/>
                <a:ext cx="11448288" cy="6162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14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353C-37FA-42ED-0F19-10968577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 of linear regression analysis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3555158-DD3B-6D65-D4BE-7FBA54BACB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813253"/>
              </p:ext>
            </p:extLst>
          </p:nvPr>
        </p:nvGraphicFramePr>
        <p:xfrm>
          <a:off x="1613338" y="1690688"/>
          <a:ext cx="8489024" cy="1994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3540">
                  <a:extLst>
                    <a:ext uri="{9D8B030D-6E8A-4147-A177-3AD203B41FA5}">
                      <a16:colId xmlns:a16="http://schemas.microsoft.com/office/drawing/2014/main" val="2943825460"/>
                    </a:ext>
                  </a:extLst>
                </a:gridCol>
                <a:gridCol w="1158502">
                  <a:extLst>
                    <a:ext uri="{9D8B030D-6E8A-4147-A177-3AD203B41FA5}">
                      <a16:colId xmlns:a16="http://schemas.microsoft.com/office/drawing/2014/main" val="3395121393"/>
                    </a:ext>
                  </a:extLst>
                </a:gridCol>
                <a:gridCol w="1158502">
                  <a:extLst>
                    <a:ext uri="{9D8B030D-6E8A-4147-A177-3AD203B41FA5}">
                      <a16:colId xmlns:a16="http://schemas.microsoft.com/office/drawing/2014/main" val="3263484425"/>
                    </a:ext>
                  </a:extLst>
                </a:gridCol>
                <a:gridCol w="900654">
                  <a:extLst>
                    <a:ext uri="{9D8B030D-6E8A-4147-A177-3AD203B41FA5}">
                      <a16:colId xmlns:a16="http://schemas.microsoft.com/office/drawing/2014/main" val="1473859379"/>
                    </a:ext>
                  </a:extLst>
                </a:gridCol>
                <a:gridCol w="900654">
                  <a:extLst>
                    <a:ext uri="{9D8B030D-6E8A-4147-A177-3AD203B41FA5}">
                      <a16:colId xmlns:a16="http://schemas.microsoft.com/office/drawing/2014/main" val="12915288"/>
                    </a:ext>
                  </a:extLst>
                </a:gridCol>
                <a:gridCol w="772637">
                  <a:extLst>
                    <a:ext uri="{9D8B030D-6E8A-4147-A177-3AD203B41FA5}">
                      <a16:colId xmlns:a16="http://schemas.microsoft.com/office/drawing/2014/main" val="2235076579"/>
                    </a:ext>
                  </a:extLst>
                </a:gridCol>
                <a:gridCol w="1414535">
                  <a:extLst>
                    <a:ext uri="{9D8B030D-6E8A-4147-A177-3AD203B41FA5}">
                      <a16:colId xmlns:a16="http://schemas.microsoft.com/office/drawing/2014/main" val="9878218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Malus spp. EVI regression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R-squared: 0.755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Adj. R-squared: 0.755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24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coef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std err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P&gt;|t|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lag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hat threshold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9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Precipitation trend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-0.0014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8.2e-05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-16.710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438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Precipitation seasonal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0.0044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3.21e-05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13.192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3530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LST trend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0.0045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136.823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2309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LST seasonal shoe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0.0191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7.82e-05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244.035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696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LST seasonal hat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-0.0276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-35.484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4381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const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0.4029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0.006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66.311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283615"/>
                  </a:ext>
                </a:extLst>
              </a:tr>
            </a:tbl>
          </a:graphicData>
        </a:graphic>
      </p:graphicFrame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64D8882-37A8-E852-7B4B-E096F4A122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68" b="49980"/>
          <a:stretch/>
        </p:blipFill>
        <p:spPr>
          <a:xfrm>
            <a:off x="10198542" y="4867836"/>
            <a:ext cx="1993458" cy="199016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A31E50-683E-90ED-615D-F6EB99BBB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36877"/>
              </p:ext>
            </p:extLst>
          </p:nvPr>
        </p:nvGraphicFramePr>
        <p:xfrm>
          <a:off x="1613338" y="4170108"/>
          <a:ext cx="8489024" cy="1994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3540">
                  <a:extLst>
                    <a:ext uri="{9D8B030D-6E8A-4147-A177-3AD203B41FA5}">
                      <a16:colId xmlns:a16="http://schemas.microsoft.com/office/drawing/2014/main" val="33409144"/>
                    </a:ext>
                  </a:extLst>
                </a:gridCol>
                <a:gridCol w="1158502">
                  <a:extLst>
                    <a:ext uri="{9D8B030D-6E8A-4147-A177-3AD203B41FA5}">
                      <a16:colId xmlns:a16="http://schemas.microsoft.com/office/drawing/2014/main" val="3700443913"/>
                    </a:ext>
                  </a:extLst>
                </a:gridCol>
                <a:gridCol w="1158502">
                  <a:extLst>
                    <a:ext uri="{9D8B030D-6E8A-4147-A177-3AD203B41FA5}">
                      <a16:colId xmlns:a16="http://schemas.microsoft.com/office/drawing/2014/main" val="2794003461"/>
                    </a:ext>
                  </a:extLst>
                </a:gridCol>
                <a:gridCol w="900654">
                  <a:extLst>
                    <a:ext uri="{9D8B030D-6E8A-4147-A177-3AD203B41FA5}">
                      <a16:colId xmlns:a16="http://schemas.microsoft.com/office/drawing/2014/main" val="1691595515"/>
                    </a:ext>
                  </a:extLst>
                </a:gridCol>
                <a:gridCol w="900654">
                  <a:extLst>
                    <a:ext uri="{9D8B030D-6E8A-4147-A177-3AD203B41FA5}">
                      <a16:colId xmlns:a16="http://schemas.microsoft.com/office/drawing/2014/main" val="3315608465"/>
                    </a:ext>
                  </a:extLst>
                </a:gridCol>
                <a:gridCol w="772637">
                  <a:extLst>
                    <a:ext uri="{9D8B030D-6E8A-4147-A177-3AD203B41FA5}">
                      <a16:colId xmlns:a16="http://schemas.microsoft.com/office/drawing/2014/main" val="2365406474"/>
                    </a:ext>
                  </a:extLst>
                </a:gridCol>
                <a:gridCol w="1414535">
                  <a:extLst>
                    <a:ext uri="{9D8B030D-6E8A-4147-A177-3AD203B41FA5}">
                      <a16:colId xmlns:a16="http://schemas.microsoft.com/office/drawing/2014/main" val="321949824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Juglans regia L. EVI regression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R-squared: 0.800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Adj. R-squared: 0.800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958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coef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std err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P&gt;|t|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lag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hat threshold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7564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Precipitation trend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-0.0019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-18.770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193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Precipitation seasonal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0.0046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19.572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9393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LST trend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0.0078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3.32e-05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138.378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2477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LST seasonal shoe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0.0200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7.92e-05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252.452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157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LST seasonal hat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-0.0245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-21.934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911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const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0.3593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0.007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50.507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755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22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353C-37FA-42ED-0F19-10968577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EFD02-F336-FACB-5542-5E303FA8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/>
          <a:lstStyle/>
          <a:p>
            <a:r>
              <a:rPr lang="en-US" dirty="0"/>
              <a:t>Climatic factors show high predicting power for forest vegetation phenology</a:t>
            </a:r>
          </a:p>
          <a:p>
            <a:r>
              <a:rPr lang="en-US" dirty="0"/>
              <a:t>Temperature is a promoting factor for vegetation in spring and is a depressing in summer, when it is too high</a:t>
            </a:r>
          </a:p>
          <a:p>
            <a:r>
              <a:rPr lang="en-US" dirty="0"/>
              <a:t>Temperature has an immediate direct impact on vegetation</a:t>
            </a:r>
          </a:p>
          <a:p>
            <a:r>
              <a:rPr lang="en-US" dirty="0"/>
              <a:t>Precipitation has a 2-months delayed impact on vegetation</a:t>
            </a:r>
          </a:p>
          <a:p>
            <a:r>
              <a:rPr lang="en-US" dirty="0"/>
              <a:t>Walnut-fruit forests behave typically for Eurasian deciduous forests</a:t>
            </a:r>
          </a:p>
          <a:p>
            <a:r>
              <a:rPr lang="en-US" dirty="0"/>
              <a:t>Apple and walnut species indicate significantly different behavior captured by satellite imagery</a:t>
            </a:r>
          </a:p>
          <a:p>
            <a:r>
              <a:rPr lang="en-US" dirty="0"/>
              <a:t>The results can be used for climate change impact modelling</a:t>
            </a:r>
          </a:p>
          <a:p>
            <a:endParaRPr lang="en-US" dirty="0"/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64D8882-37A8-E852-7B4B-E096F4A122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68" b="49980"/>
          <a:stretch/>
        </p:blipFill>
        <p:spPr>
          <a:xfrm>
            <a:off x="10198542" y="4867836"/>
            <a:ext cx="1993458" cy="19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15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32D2-654C-06F7-CE09-A598D10C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26" y="1081967"/>
            <a:ext cx="4282750" cy="101869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1028" name="Picture 4" descr="Google Colab Tutorial - Studyopedia">
            <a:extLst>
              <a:ext uri="{FF2B5EF4-FFF2-40B4-BE49-F238E27FC236}">
                <a16:creationId xmlns:a16="http://schemas.microsoft.com/office/drawing/2014/main" id="{8E5F979E-536A-BEBC-F5BF-D7F835AD6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5464" y="460776"/>
            <a:ext cx="2272972" cy="12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oogle Earth Engine Frequently Asked Questions - Sanborn">
            <a:extLst>
              <a:ext uri="{FF2B5EF4-FFF2-40B4-BE49-F238E27FC236}">
                <a16:creationId xmlns:a16="http://schemas.microsoft.com/office/drawing/2014/main" id="{2907D111-671C-8F91-2289-588418FA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75360" y="2645332"/>
            <a:ext cx="2189462" cy="14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PI Partner: CEPF - UICN France">
            <a:extLst>
              <a:ext uri="{FF2B5EF4-FFF2-40B4-BE49-F238E27FC236}">
                <a16:creationId xmlns:a16="http://schemas.microsoft.com/office/drawing/2014/main" id="{8FB55E05-7EE2-1D2D-7DDD-FEA2225B6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79080" y="692397"/>
            <a:ext cx="3996972" cy="199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A - Sentinel-2 mission logo">
            <a:extLst>
              <a:ext uri="{FF2B5EF4-FFF2-40B4-BE49-F238E27FC236}">
                <a16:creationId xmlns:a16="http://schemas.microsoft.com/office/drawing/2014/main" id="{B2A60909-676B-1E0F-B8F1-52468E873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68395" y="4934736"/>
            <a:ext cx="1850701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1902062F-7F47-41E5-8574-2D1492D58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9AF9BA5A-F54F-AF5A-4197-06184F83DF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68" b="49980"/>
          <a:stretch/>
        </p:blipFill>
        <p:spPr>
          <a:xfrm>
            <a:off x="9678565" y="4348662"/>
            <a:ext cx="2513435" cy="25093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F704C0-505D-41B6-B7DA-9FFF476131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27" y="2456515"/>
            <a:ext cx="4023557" cy="402355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6BB446E-4528-491D-BB70-8A545C192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33" y="3659400"/>
            <a:ext cx="1807401" cy="134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mate Hazards Center - UC Santa Barbara">
            <a:extLst>
              <a:ext uri="{FF2B5EF4-FFF2-40B4-BE49-F238E27FC236}">
                <a16:creationId xmlns:a16="http://schemas.microsoft.com/office/drawing/2014/main" id="{D6E2FADD-0012-4A1B-A7F6-81014CC61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2365" y="5327613"/>
            <a:ext cx="2329266" cy="83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8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353C-37FA-42ED-0F19-10968577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0872" cy="1325563"/>
          </a:xfrm>
        </p:spPr>
        <p:txBody>
          <a:bodyPr/>
          <a:lstStyle/>
          <a:p>
            <a:r>
              <a:rPr lang="en-US" b="1" dirty="0"/>
              <a:t>Climate change projections for Kyrgyz Republic</a:t>
            </a: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64D8882-37A8-E852-7B4B-E096F4A122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68" b="49980"/>
          <a:stretch/>
        </p:blipFill>
        <p:spPr>
          <a:xfrm>
            <a:off x="10198542" y="4867836"/>
            <a:ext cx="1993458" cy="1990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CFD257-EE9E-8B5D-B442-1DE1BDB66B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27" y="1825625"/>
            <a:ext cx="10720873" cy="4001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6B5784-CDFC-892F-01A6-4F87D468C310}"/>
              </a:ext>
            </a:extLst>
          </p:cNvPr>
          <p:cNvSpPr txBox="1"/>
          <p:nvPr/>
        </p:nvSpPr>
        <p:spPr>
          <a:xfrm>
            <a:off x="223935" y="6308209"/>
            <a:ext cx="289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WB country profile</a:t>
            </a:r>
          </a:p>
        </p:txBody>
      </p:sp>
    </p:spTree>
    <p:extLst>
      <p:ext uri="{BB962C8B-B14F-4D97-AF65-F5344CB8AC3E}">
        <p14:creationId xmlns:p14="http://schemas.microsoft.com/office/powerpoint/2010/main" val="219501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A64C-D13D-339E-63F6-BBB75B16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Apples originate from Central Asia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1EAE45-FED7-ED11-F492-B2FEDAB70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43" y="1281522"/>
            <a:ext cx="6462345" cy="474997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EB88D9-B709-6ECE-C35E-27D6FF9F50B5}"/>
              </a:ext>
            </a:extLst>
          </p:cNvPr>
          <p:cNvSpPr txBox="1"/>
          <p:nvPr/>
        </p:nvSpPr>
        <p:spPr>
          <a:xfrm>
            <a:off x="821243" y="6100864"/>
            <a:ext cx="646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Cornille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A., Giraud, T., Smulders, M.J.M.,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Roldán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-Ruiz, I.,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Gladieux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P., 2014. The domestication and evolutionary ecology of apples. Trends Genet. 30, 57–65. https://doi.org/10.1016/j.tig.2013.10.002</a:t>
            </a:r>
            <a:endParaRPr lang="en-US" sz="1000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6682D936-35B1-E745-6489-71CB29A019A1}"/>
              </a:ext>
            </a:extLst>
          </p:cNvPr>
          <p:cNvGraphicFramePr/>
          <p:nvPr/>
        </p:nvGraphicFramePr>
        <p:xfrm>
          <a:off x="6815832" y="1796680"/>
          <a:ext cx="5288664" cy="423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D38769DD-9F2C-5B6C-B8B7-E6A2DFA6EA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68" b="49980"/>
          <a:stretch/>
        </p:blipFill>
        <p:spPr>
          <a:xfrm>
            <a:off x="10198542" y="4867836"/>
            <a:ext cx="1993458" cy="19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3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33F0222C-8501-EF9E-C9D8-B2A583FA5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68" b="49980"/>
          <a:stretch/>
        </p:blipFill>
        <p:spPr>
          <a:xfrm>
            <a:off x="10198542" y="4867836"/>
            <a:ext cx="1993458" cy="1990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82676C-76FD-6578-357D-D8554BB2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Wild fruit species</a:t>
            </a:r>
          </a:p>
        </p:txBody>
      </p:sp>
      <p:pic>
        <p:nvPicPr>
          <p:cNvPr id="5" name="Content Placeholder 4" descr="A person holding a bunch of red cherries&#10;&#10;Description automatically generated with low confidence">
            <a:extLst>
              <a:ext uri="{FF2B5EF4-FFF2-40B4-BE49-F238E27FC236}">
                <a16:creationId xmlns:a16="http://schemas.microsoft.com/office/drawing/2014/main" id="{1272B379-A085-2896-7AE1-26BC83CBD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43" y="1690688"/>
            <a:ext cx="4391948" cy="2927965"/>
          </a:xfrm>
        </p:spPr>
      </p:pic>
      <p:pic>
        <p:nvPicPr>
          <p:cNvPr id="10" name="Picture 9" descr="A picture containing plant, close, several, vegetable&#10;&#10;Description automatically generated">
            <a:extLst>
              <a:ext uri="{FF2B5EF4-FFF2-40B4-BE49-F238E27FC236}">
                <a16:creationId xmlns:a16="http://schemas.microsoft.com/office/drawing/2014/main" id="{5F3A41AD-F674-A355-4242-BDE08536FD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666" y="2595757"/>
            <a:ext cx="4391948" cy="2927965"/>
          </a:xfrm>
          <a:prstGeom prst="rect">
            <a:avLst/>
          </a:prstGeom>
        </p:spPr>
      </p:pic>
      <p:pic>
        <p:nvPicPr>
          <p:cNvPr id="12" name="Picture 11" descr="A picture containing fruit, close&#10;&#10;Description automatically generated">
            <a:extLst>
              <a:ext uri="{FF2B5EF4-FFF2-40B4-BE49-F238E27FC236}">
                <a16:creationId xmlns:a16="http://schemas.microsoft.com/office/drawing/2014/main" id="{0F9F723E-B701-019B-EA44-8A661A8B65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211" y="3564910"/>
            <a:ext cx="4391948" cy="29279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D678DE-8644-0D93-6C96-B939C62E4E22}"/>
              </a:ext>
            </a:extLst>
          </p:cNvPr>
          <p:cNvSpPr txBox="1"/>
          <p:nvPr/>
        </p:nvSpPr>
        <p:spPr>
          <a:xfrm>
            <a:off x="923731" y="4618653"/>
            <a:ext cx="234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Malus </a:t>
            </a:r>
            <a:r>
              <a:rPr lang="en-US" dirty="0" err="1"/>
              <a:t>niedzwetzkyana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F8DF46-E1E9-5B8E-5451-068B0DF28CD9}"/>
              </a:ext>
            </a:extLst>
          </p:cNvPr>
          <p:cNvSpPr txBox="1"/>
          <p:nvPr/>
        </p:nvSpPr>
        <p:spPr>
          <a:xfrm>
            <a:off x="5100868" y="5523722"/>
            <a:ext cx="180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Pyrus </a:t>
            </a:r>
            <a:r>
              <a:rPr lang="en-US" dirty="0" err="1"/>
              <a:t>korshinskyi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B19E8-6DE6-13CD-2B8D-AB2620B8ECBF}"/>
              </a:ext>
            </a:extLst>
          </p:cNvPr>
          <p:cNvSpPr txBox="1"/>
          <p:nvPr/>
        </p:nvSpPr>
        <p:spPr>
          <a:xfrm>
            <a:off x="9032153" y="6488668"/>
            <a:ext cx="162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Malus </a:t>
            </a:r>
            <a:r>
              <a:rPr lang="en-US" dirty="0" err="1"/>
              <a:t>sieversii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4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43AE026-0958-6052-EF46-81A7F564F8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68" b="49980"/>
          <a:stretch/>
        </p:blipFill>
        <p:spPr>
          <a:xfrm>
            <a:off x="10198542" y="4867836"/>
            <a:ext cx="1993458" cy="1990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384966-8F1B-6829-A6A7-9C1A6DEF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sites</a:t>
            </a:r>
          </a:p>
        </p:txBody>
      </p:sp>
      <p:pic>
        <p:nvPicPr>
          <p:cNvPr id="5" name="Content Placeholder 4" descr="A picture containing mountain, outdoor, sky, nature&#10;&#10;Description automatically generated">
            <a:extLst>
              <a:ext uri="{FF2B5EF4-FFF2-40B4-BE49-F238E27FC236}">
                <a16:creationId xmlns:a16="http://schemas.microsoft.com/office/drawing/2014/main" id="{7ED598D0-AD66-BB64-6E92-FC25DAF2E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9" y="1788304"/>
            <a:ext cx="4303284" cy="2420597"/>
          </a:xfrm>
        </p:spPr>
      </p:pic>
      <p:pic>
        <p:nvPicPr>
          <p:cNvPr id="7" name="Picture 6" descr="A picture containing mountain, outdoor, nature, valley&#10;&#10;Description automatically generated">
            <a:extLst>
              <a:ext uri="{FF2B5EF4-FFF2-40B4-BE49-F238E27FC236}">
                <a16:creationId xmlns:a16="http://schemas.microsoft.com/office/drawing/2014/main" id="{5F112200-163E-BD84-CB37-392E6EC97F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677" y="1788304"/>
            <a:ext cx="4303284" cy="2420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388E06-568C-6559-BAAE-F1C471C21535}"/>
              </a:ext>
            </a:extLst>
          </p:cNvPr>
          <p:cNvSpPr txBox="1"/>
          <p:nvPr/>
        </p:nvSpPr>
        <p:spPr>
          <a:xfrm>
            <a:off x="4678366" y="1788304"/>
            <a:ext cx="172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Dashman</a:t>
            </a:r>
            <a:r>
              <a:rPr lang="en-US" dirty="0"/>
              <a:t> nature reserve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C4906-BB63-0AF1-6359-3B4B3C35D5E7}"/>
              </a:ext>
            </a:extLst>
          </p:cNvPr>
          <p:cNvSpPr txBox="1"/>
          <p:nvPr/>
        </p:nvSpPr>
        <p:spPr>
          <a:xfrm>
            <a:off x="6031353" y="3429000"/>
            <a:ext cx="1551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Padysha</a:t>
            </a:r>
            <a:r>
              <a:rPr lang="en-US" dirty="0"/>
              <a:t>-Ata nature reserve</a:t>
            </a:r>
          </a:p>
        </p:txBody>
      </p:sp>
      <p:pic>
        <p:nvPicPr>
          <p:cNvPr id="11" name="Picture 10" descr="A picture containing mountain, outdoor, sky, grass&#10;&#10;Description automatically generated">
            <a:extLst>
              <a:ext uri="{FF2B5EF4-FFF2-40B4-BE49-F238E27FC236}">
                <a16:creationId xmlns:a16="http://schemas.microsoft.com/office/drawing/2014/main" id="{7B4A5793-20F4-B028-D9DD-A7969DF0DF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9" y="4306517"/>
            <a:ext cx="4303284" cy="24205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D23113-23CA-7325-1DE5-F0CA562F87BA}"/>
              </a:ext>
            </a:extLst>
          </p:cNvPr>
          <p:cNvSpPr txBox="1"/>
          <p:nvPr/>
        </p:nvSpPr>
        <p:spPr>
          <a:xfrm>
            <a:off x="4609323" y="6047116"/>
            <a:ext cx="1551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Sary-Chelek</a:t>
            </a:r>
            <a:r>
              <a:rPr lang="en-US" dirty="0"/>
              <a:t> nature reserve</a:t>
            </a:r>
          </a:p>
        </p:txBody>
      </p:sp>
      <p:pic>
        <p:nvPicPr>
          <p:cNvPr id="14" name="Picture 13" descr="A picture containing outdoor, mountain, tree, sky&#10;&#10;Description automatically generated">
            <a:extLst>
              <a:ext uri="{FF2B5EF4-FFF2-40B4-BE49-F238E27FC236}">
                <a16:creationId xmlns:a16="http://schemas.microsoft.com/office/drawing/2014/main" id="{AA150EF5-B6A1-0346-1B81-13597953B0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2677" y="4306517"/>
            <a:ext cx="4303284" cy="24205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FBF79C-47C9-8FB7-0598-02305B6AC8E2}"/>
              </a:ext>
            </a:extLst>
          </p:cNvPr>
          <p:cNvSpPr txBox="1"/>
          <p:nvPr/>
        </p:nvSpPr>
        <p:spPr>
          <a:xfrm>
            <a:off x="6255159" y="4481677"/>
            <a:ext cx="141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Kara-Alma forestry unit</a:t>
            </a:r>
          </a:p>
        </p:txBody>
      </p:sp>
    </p:spTree>
    <p:extLst>
      <p:ext uri="{BB962C8B-B14F-4D97-AF65-F5344CB8AC3E}">
        <p14:creationId xmlns:p14="http://schemas.microsoft.com/office/powerpoint/2010/main" val="383743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96DDFD2-769D-4B47-9652-8437ED5E8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68" b="49980"/>
          <a:stretch/>
        </p:blipFill>
        <p:spPr>
          <a:xfrm>
            <a:off x="10198542" y="4867836"/>
            <a:ext cx="1993458" cy="1990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CC4345-8E77-F699-13AD-A33B6268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sites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845DC51A-0D0A-1F2A-8115-8F0194193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018" y="1265152"/>
            <a:ext cx="6933294" cy="490292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B98B9-4CB2-7187-310F-DCC96850E0FC}"/>
              </a:ext>
            </a:extLst>
          </p:cNvPr>
          <p:cNvSpPr txBox="1"/>
          <p:nvPr/>
        </p:nvSpPr>
        <p:spPr>
          <a:xfrm>
            <a:off x="315447" y="2477376"/>
            <a:ext cx="389993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Sary</a:t>
            </a:r>
            <a:r>
              <a:rPr lang="en-US" sz="2800" dirty="0"/>
              <a:t>-Chelek biosphere reserve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Padysha-Ata nature reserve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Dashman nature reserve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Kara-Alma forestry unit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1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01049F77-8FFD-3AD6-5C76-A699EDE8AB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68" b="49980"/>
          <a:stretch/>
        </p:blipFill>
        <p:spPr>
          <a:xfrm>
            <a:off x="10198542" y="4867836"/>
            <a:ext cx="1993458" cy="1990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CC4345-8E77-F699-13AD-A33B6268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Fruit species have many threats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5683B2-F82C-DDB4-3309-290ADC037724}"/>
              </a:ext>
            </a:extLst>
          </p:cNvPr>
          <p:cNvSpPr txBox="1">
            <a:spLocks/>
          </p:cNvSpPr>
          <p:nvPr/>
        </p:nvSpPr>
        <p:spPr>
          <a:xfrm>
            <a:off x="754225" y="1958595"/>
            <a:ext cx="4191000" cy="1950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Illegal logging</a:t>
            </a:r>
            <a:endParaRPr lang="ru-RU" sz="3600" dirty="0"/>
          </a:p>
          <a:p>
            <a:r>
              <a:rPr lang="en-US" sz="3600" dirty="0"/>
              <a:t>Overgrazing</a:t>
            </a:r>
            <a:endParaRPr lang="ru-RU" sz="3600" dirty="0"/>
          </a:p>
          <a:p>
            <a:r>
              <a:rPr lang="en-US" sz="3600" dirty="0"/>
              <a:t>Pests</a:t>
            </a:r>
          </a:p>
        </p:txBody>
      </p:sp>
      <p:pic>
        <p:nvPicPr>
          <p:cNvPr id="7" name="Picture 6" descr="A picture containing tree, outdoor, sky, grass&#10;&#10;Description automatically generated">
            <a:extLst>
              <a:ext uri="{FF2B5EF4-FFF2-40B4-BE49-F238E27FC236}">
                <a16:creationId xmlns:a16="http://schemas.microsoft.com/office/drawing/2014/main" id="{33756331-6297-4AA6-BF69-8A02D1B8CD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704" y="2105088"/>
            <a:ext cx="2705879" cy="1803919"/>
          </a:xfrm>
          <a:prstGeom prst="rect">
            <a:avLst/>
          </a:prstGeom>
        </p:spPr>
      </p:pic>
      <p:pic>
        <p:nvPicPr>
          <p:cNvPr id="8" name="Picture 7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87CA53DB-AD97-101E-E33E-2FED2D381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536" y="2527040"/>
            <a:ext cx="2705878" cy="1803919"/>
          </a:xfrm>
          <a:prstGeom prst="rect">
            <a:avLst/>
          </a:prstGeom>
        </p:spPr>
      </p:pic>
      <p:pic>
        <p:nvPicPr>
          <p:cNvPr id="9" name="Picture 8" descr="A shell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D8AED006-5D6D-3551-B6D0-E22A1DCCBC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993" y="3970335"/>
            <a:ext cx="2705879" cy="1803919"/>
          </a:xfrm>
          <a:prstGeom prst="rect">
            <a:avLst/>
          </a:prstGeom>
        </p:spPr>
      </p:pic>
      <p:pic>
        <p:nvPicPr>
          <p:cNvPr id="10" name="Picture 9" descr="A picture containing outdoor, grass, mammal, cow&#10;&#10;Description automatically generated">
            <a:extLst>
              <a:ext uri="{FF2B5EF4-FFF2-40B4-BE49-F238E27FC236}">
                <a16:creationId xmlns:a16="http://schemas.microsoft.com/office/drawing/2014/main" id="{46E5FD36-878A-79DF-633C-09C572B1BB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824" y="4453614"/>
            <a:ext cx="2705880" cy="1803920"/>
          </a:xfrm>
          <a:prstGeom prst="rect">
            <a:avLst/>
          </a:prstGeom>
        </p:spPr>
      </p:pic>
      <p:pic>
        <p:nvPicPr>
          <p:cNvPr id="11" name="Picture 10" descr="A picture containing tree, outdoor, giraffe, grass&#10;&#10;Description automatically generated">
            <a:extLst>
              <a:ext uri="{FF2B5EF4-FFF2-40B4-BE49-F238E27FC236}">
                <a16:creationId xmlns:a16="http://schemas.microsoft.com/office/drawing/2014/main" id="{B1431094-6064-F37E-13D9-7874160E8E7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28" y="4330959"/>
            <a:ext cx="6163408" cy="22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4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8D18-21E1-9089-698E-22D03481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Field methods</a:t>
            </a:r>
          </a:p>
        </p:txBody>
      </p:sp>
      <p:pic>
        <p:nvPicPr>
          <p:cNvPr id="8" name="Picture 7" descr="A group of people holding fish in the woods&#10;&#10;Description automatically generated with low confidence">
            <a:extLst>
              <a:ext uri="{FF2B5EF4-FFF2-40B4-BE49-F238E27FC236}">
                <a16:creationId xmlns:a16="http://schemas.microsoft.com/office/drawing/2014/main" id="{BC6D90BD-DAC3-70C0-E321-2C956B100E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648" y="1524241"/>
            <a:ext cx="7296583" cy="48643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1E6D47-A088-1E28-FBF5-5AE53819138D}"/>
              </a:ext>
            </a:extLst>
          </p:cNvPr>
          <p:cNvSpPr txBox="1"/>
          <p:nvPr/>
        </p:nvSpPr>
        <p:spPr>
          <a:xfrm>
            <a:off x="100913" y="6388629"/>
            <a:ext cx="334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Collection of environmental data</a:t>
            </a:r>
          </a:p>
        </p:txBody>
      </p:sp>
      <p:pic>
        <p:nvPicPr>
          <p:cNvPr id="3" name="Picture 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5388C9A-F3BB-A26B-E516-8D0D6DADDA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68" b="49980"/>
          <a:stretch/>
        </p:blipFill>
        <p:spPr>
          <a:xfrm>
            <a:off x="10198542" y="4867836"/>
            <a:ext cx="1993458" cy="19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1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8D18-21E1-9089-698E-22D03481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Survey plots</a:t>
            </a:r>
          </a:p>
        </p:txBody>
      </p:sp>
      <p:pic>
        <p:nvPicPr>
          <p:cNvPr id="10" name="Content Placeholder 9" descr="Map&#10;&#10;Description automatically generated">
            <a:extLst>
              <a:ext uri="{FF2B5EF4-FFF2-40B4-BE49-F238E27FC236}">
                <a16:creationId xmlns:a16="http://schemas.microsoft.com/office/drawing/2014/main" id="{C52E4E70-6A39-648C-2CF4-CDE7007C2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868" y="1387645"/>
            <a:ext cx="7483800" cy="529222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CE8631-DFF6-69AA-041B-04DA94B8AAD5}"/>
              </a:ext>
            </a:extLst>
          </p:cNvPr>
          <p:cNvSpPr txBox="1"/>
          <p:nvPr/>
        </p:nvSpPr>
        <p:spPr>
          <a:xfrm>
            <a:off x="211016" y="3244334"/>
            <a:ext cx="232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133 plots surveyed</a:t>
            </a:r>
          </a:p>
          <a:p>
            <a:endParaRPr lang="en-US" b="1" dirty="0"/>
          </a:p>
          <a:p>
            <a:r>
              <a:rPr lang="en-US" b="1" dirty="0"/>
              <a:t>1421 trees measured</a:t>
            </a:r>
          </a:p>
        </p:txBody>
      </p:sp>
      <p:pic>
        <p:nvPicPr>
          <p:cNvPr id="3" name="Picture 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2AE1B14C-5C6D-7BEB-00AD-14972A10F4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68" b="49980"/>
          <a:stretch/>
        </p:blipFill>
        <p:spPr>
          <a:xfrm>
            <a:off x="10198542" y="4867836"/>
            <a:ext cx="1993458" cy="19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08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695</Words>
  <Application>Microsoft Office PowerPoint</Application>
  <PresentationFormat>Широкоэкранный</PresentationFormat>
  <Paragraphs>195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Spatio-temporal patterns of different tree species response to climatic factors in south Kyrgyzstan </vt:lpstr>
      <vt:lpstr>Climate change projections for Kyrgyz Republic</vt:lpstr>
      <vt:lpstr>Apples originate from Central Asia</vt:lpstr>
      <vt:lpstr>Wild fruit species</vt:lpstr>
      <vt:lpstr>Project sites</vt:lpstr>
      <vt:lpstr>Project sites</vt:lpstr>
      <vt:lpstr>Fruit species have many threats</vt:lpstr>
      <vt:lpstr>Field methods</vt:lpstr>
      <vt:lpstr>Survey plots</vt:lpstr>
      <vt:lpstr>Data collected and used</vt:lpstr>
      <vt:lpstr>Data preparation</vt:lpstr>
      <vt:lpstr>Trend and seasonal  components</vt:lpstr>
      <vt:lpstr>Approach to feature engineering</vt:lpstr>
      <vt:lpstr>Linear regression approach</vt:lpstr>
      <vt:lpstr>Result of linear regression analysis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Societies Research Institute</dc:title>
  <dc:creator>Maksim Kulikov</dc:creator>
  <cp:lastModifiedBy>Maksim Kulikov</cp:lastModifiedBy>
  <cp:revision>4</cp:revision>
  <dcterms:created xsi:type="dcterms:W3CDTF">2023-05-11T10:33:42Z</dcterms:created>
  <dcterms:modified xsi:type="dcterms:W3CDTF">2024-04-28T18:26:43Z</dcterms:modified>
</cp:coreProperties>
</file>