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307" r:id="rId2"/>
    <p:sldId id="259" r:id="rId3"/>
    <p:sldId id="2320" r:id="rId4"/>
    <p:sldId id="265" r:id="rId5"/>
    <p:sldId id="2314" r:id="rId6"/>
    <p:sldId id="271" r:id="rId7"/>
    <p:sldId id="2315" r:id="rId8"/>
    <p:sldId id="2322" r:id="rId9"/>
    <p:sldId id="232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7"/>
    <p:restoredTop sz="94737"/>
  </p:normalViewPr>
  <p:slideViewPr>
    <p:cSldViewPr snapToGrid="0" snapToObjects="1">
      <p:cViewPr varScale="1">
        <p:scale>
          <a:sx n="114" d="100"/>
          <a:sy n="114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E5B15-ACF1-F249-8B81-CFBF5C5C6220}" type="datetimeFigureOut">
              <a:rPr lang="en-US" smtClean="0"/>
              <a:t>4/24/24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BBF0-D81C-6047-AD4F-E76451FDD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91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4098-523F-A77E-5A08-C4DC84DA1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30F32-841D-B64B-1BBD-DA08A8981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10E2A-EF4A-0836-DFE4-02057AB1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E9A6-8876-B445-85EE-7406F9ABBED8}" type="datetime1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68827-8C06-2DA6-CDF5-38ABD5FE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37E93-A3FD-F2FC-0177-DB344D28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B639-E021-E149-9D1E-97A5A16F3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5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33C4E-03C4-184E-C6D9-5F16ED72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35823-5D53-B3CC-2DEF-90C43F606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28893-CB08-B35B-1B25-8465603AA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18B8-53DE-6A4C-BFE3-EFB30D613D0F}" type="datetime1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C3271-646E-923B-B21B-AC2A53F3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097FA-7671-44DC-FC77-8BBCB0542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B639-E021-E149-9D1E-97A5A16F3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6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6528F7-7623-328D-AB95-4CFB1071D4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51869-F8D7-7FC9-811D-B33E3927A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241DA-7C45-7866-2EAB-936086F3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8E50-0C3F-0F48-A28B-A360676FDA69}" type="datetime1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5DC0E-9F06-7591-DEF0-E5EA0F2E9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C0911-3D48-CFBF-9BCC-1581C6218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B639-E021-E149-9D1E-97A5A16F3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9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9439-064F-FB9D-BAB4-BE79C2FF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9EF82-1E6A-A819-5818-8F8F8315B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1B19D-7ED3-40A4-71F5-00CA30568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E862-3267-2448-BE70-D07031B6B59E}" type="datetime1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00098-805A-FF55-1F23-DDE8554D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1BB05-E402-3DAF-820F-54B85BC3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B639-E021-E149-9D1E-97A5A16F3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9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6469-9E01-3E93-5305-11B6C10C5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2AEBA-456F-5113-AB18-70E710D93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EB9EC-8D08-74A9-3CB4-4255494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C88E-CDFB-5942-A867-7B013D2DA552}" type="datetime1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82DBB-175E-92AC-C42D-994779979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4C0FF-86A8-0F74-FC67-73DC0692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B639-E021-E149-9D1E-97A5A16F3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2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B0261-E879-5844-BBF5-A387F812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03808-4F54-FD4A-E121-6F9FB3A23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998D9-00C3-E48C-A385-9AF007EEE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6AE2E-34FA-623A-4B0F-6C717267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5C73-C655-314E-A4DA-C8F111AB6C9E}" type="datetime1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08B7A-3FBD-FF8A-D3A8-35DB502F7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3CDE7-C1E0-9296-8C14-B5157E87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B639-E021-E149-9D1E-97A5A16F3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7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95D73-05DC-9868-59C1-68D38FB5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ECAE7-A1BE-C424-ED81-A31BD9333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D2008-38B0-D743-7695-ECE39331D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AE5FA-3A26-1E62-8148-E9944460D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A45EDA-8E97-CA54-4B9D-37199A6F3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5F9508-AB12-FC5C-8AE7-FCFEBDC3C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A4ED-517E-1D48-B98F-5803AFE5DD96}" type="datetime1">
              <a:rPr lang="en-US" smtClean="0"/>
              <a:t>4/24/24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4DB4CC-862C-A3FB-1B67-079FDC05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FC6BA3-60D3-FAC0-D12C-2FEB5375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B639-E021-E149-9D1E-97A5A16F3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0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07D31-EA1B-E64C-B58A-C588159DC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03A05-BF1D-E1D1-CC18-21CF28A4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994C-33D4-AD4C-AE7B-BB1C380E8624}" type="datetime1">
              <a:rPr lang="en-US" smtClean="0"/>
              <a:t>4/24/24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ADED6-DFE3-FAE3-C925-B9EA0963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25B6A-E6BC-82AC-6F29-713B54BD7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B639-E021-E149-9D1E-97A5A16F3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5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6DFDB-8B96-FD14-D196-C11B3C2A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A1C6-B8A9-DA44-A2D9-D808A88C00C0}" type="datetime1">
              <a:rPr lang="en-US" smtClean="0"/>
              <a:t>4/24/24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3AC6A2-03AA-F0AA-96C6-97294543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0AF21-690E-CAD6-F86F-5F1C546B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B639-E021-E149-9D1E-97A5A16F3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7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2B07C-1A63-99C9-D66E-B629FBE2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51FAE-45C2-F30D-690C-2B5E1C008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73478-B11C-CA86-46FD-D51B64A0D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B5A98-6ACD-EF00-1B82-C300B22C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C73E-1477-6D4C-B338-0D4E156C0728}" type="datetime1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96333-FED5-AF66-B9E8-B188B65E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FEC2F-D113-2246-764B-2A4795F4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B639-E021-E149-9D1E-97A5A16F3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1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4B66-18F4-9BD3-2312-D3C410D4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30C27-E6B4-6CD4-63EB-00B3B179A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04445-B3FF-154A-C48A-B60B1EA9E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69472-802D-A7AE-2004-0409E651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FE7D-3F90-F446-81D7-44C8144EE58C}" type="datetime1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76C43-CCD0-9E03-F446-14845A38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72976-6E75-107E-13A4-6FCA0D70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B639-E021-E149-9D1E-97A5A16F3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8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9AAC69-3304-C948-323F-FE9F36034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63C4E-ABC2-A402-13D4-387386C55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87350-3202-6105-D88E-77B56C217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C031-F8EE-9444-A13C-7EF022105A20}" type="datetime1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2C345-FFB4-E38C-B27F-20B5909A3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8C7C-779F-14ED-6484-F452A5E4C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2B639-E021-E149-9D1E-97A5A16F3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225-1154/7/10/123/htm" TargetMode="External"/><Relationship Id="rId2" Type="http://schemas.openxmlformats.org/officeDocument/2006/relationships/hyperlink" Target="https://doi.org/10.3390/cli710012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brody4@gmu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9910-1CF2-CE4C-B074-B4FEF8F5E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731" y="71184"/>
            <a:ext cx="11790151" cy="1940811"/>
          </a:xfrm>
        </p:spPr>
        <p:txBody>
          <a:bodyPr>
            <a:normAutofit/>
          </a:bodyPr>
          <a:lstStyle/>
          <a:p>
            <a:r>
              <a:rPr lang="en-US" sz="4800" b="1" dirty="0"/>
              <a:t>                                                           </a:t>
            </a:r>
            <a:br>
              <a:rPr lang="en-US" sz="4800" b="1" dirty="0">
                <a:solidFill>
                  <a:schemeClr val="accent1"/>
                </a:solidFill>
              </a:rPr>
            </a:br>
            <a:r>
              <a:rPr lang="en-US" sz="4800" b="1" dirty="0">
                <a:solidFill>
                  <a:schemeClr val="accent1"/>
                </a:solidFill>
              </a:rPr>
              <a:t>Water Infrastructure Planning</a:t>
            </a:r>
            <a:br>
              <a:rPr lang="en-US" sz="48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With the High Uncertainty of Future Water Quantity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54F79-F794-2141-B40C-CB96C813B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100" y="3189249"/>
            <a:ext cx="11557000" cy="30845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Bekhzod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Ergamberdiev</a:t>
            </a: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International Agriculture University, Tashkent</a:t>
            </a:r>
          </a:p>
          <a:p>
            <a:pPr>
              <a:spcBef>
                <a:spcPts val="0"/>
              </a:spcBef>
            </a:pPr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Michael Brody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</a:rPr>
              <a:t>International Agriculture University, Tashkent</a:t>
            </a: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George Mason University, VA USA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10BF3C-2882-3440-BF68-E57E48382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953E44-E894-0C46-B98F-6801D7239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0000" l="512" r="95908">
                        <a14:foregroundMark x1="5371" y1="26667" x2="5371" y2="26667"/>
                        <a14:foregroundMark x1="4604" y1="41111" x2="6394" y2="24444"/>
                        <a14:foregroundMark x1="2302" y1="28889" x2="1023" y2="40000"/>
                        <a14:foregroundMark x1="86957" y1="26667" x2="92327" y2="58889"/>
                        <a14:foregroundMark x1="95908" y1="70000" x2="94629" y2="64444"/>
                        <a14:foregroundMark x1="80818" y1="8889" x2="80818" y2="8889"/>
                        <a14:foregroundMark x1="51918" y1="8889" x2="51918" y2="8889"/>
                        <a14:foregroundMark x1="64962" y1="7778" x2="64962" y2="7778"/>
                        <a14:foregroundMark x1="41944" y1="6667" x2="40921" y2="6667"/>
                        <a14:foregroundMark x1="30179" y1="6667" x2="30179" y2="6667"/>
                        <a14:foregroundMark x1="12788" y1="6667" x2="12788" y2="6667"/>
                        <a14:foregroundMark x1="73146" y1="6667" x2="73146" y2="6667"/>
                        <a14:foregroundMark x1="51662" y1="5556" x2="51662" y2="5556"/>
                        <a14:foregroundMark x1="92839" y1="5556" x2="92839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8" y="6366861"/>
            <a:ext cx="1819804" cy="41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1469" t="5940" r="48366" b="4002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F7FAA3-A03F-3E77-9736-2288478AF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32" y="228600"/>
            <a:ext cx="682625" cy="3467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09CABC-1931-90D3-A521-CC8097588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6400" y="5861049"/>
            <a:ext cx="12827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0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10C04-6A05-7564-B665-DB4349F9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71" y="90153"/>
            <a:ext cx="11876049" cy="875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Major Climate &amp; Water Resource Issues in Central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E62DA-382D-D55C-AA5A-7EEE19396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83" y="1483112"/>
            <a:ext cx="11500832" cy="5097991"/>
          </a:xfrm>
        </p:spPr>
        <p:txBody>
          <a:bodyPr>
            <a:normAutofit/>
          </a:bodyPr>
          <a:lstStyle/>
          <a:p>
            <a:pPr marL="344488" lvl="1" indent="-333375"/>
            <a:r>
              <a:rPr lang="en-US" sz="2800" dirty="0"/>
              <a:t>Melting glaciers and shrinking snowpack that are the foundation of the region’s water resources</a:t>
            </a:r>
          </a:p>
          <a:p>
            <a:pPr marL="344488" lvl="1" indent="-333375"/>
            <a:r>
              <a:rPr lang="en-US" sz="2800" dirty="0"/>
              <a:t>Changing Precipitation (type/occurrence/quantity/uncertainty)</a:t>
            </a:r>
          </a:p>
          <a:p>
            <a:pPr marL="344488" lvl="1" indent="-333375"/>
            <a:r>
              <a:rPr lang="en-US" sz="2800" dirty="0"/>
              <a:t>Glaciers are primarily located in Kyrgyzstan &amp; Tajikistan (transboundary water resource issues)</a:t>
            </a:r>
          </a:p>
          <a:p>
            <a:pPr marL="344488" lvl="1" indent="-333375"/>
            <a:r>
              <a:rPr lang="en-US" sz="2800" dirty="0"/>
              <a:t>Extremely high summer temperatures and getting hotter</a:t>
            </a:r>
          </a:p>
          <a:p>
            <a:pPr marL="344488" lvl="1" indent="-333375"/>
            <a:r>
              <a:rPr lang="en-US" sz="2800" dirty="0"/>
              <a:t>Very vulnerable agricultural systems (irrigation dependent / high summer temps)</a:t>
            </a:r>
          </a:p>
          <a:p>
            <a:pPr marL="801688" lvl="3" indent="-333375"/>
            <a:r>
              <a:rPr lang="en-US" sz="2000" dirty="0"/>
              <a:t>Uzbekistan &amp; Kazakhstan in particular – downstream countries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76696-2EB5-2B4C-E749-B757A0A9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B639-E021-E149-9D1E-97A5A16F33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57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7C01-1750-D4FD-6086-46AFDB4D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7" y="136525"/>
            <a:ext cx="11441723" cy="170399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700" b="1" dirty="0">
                <a:solidFill>
                  <a:schemeClr val="accent1"/>
                </a:solidFill>
              </a:rPr>
            </a:br>
            <a:r>
              <a:rPr lang="en-US" sz="3300" b="1" dirty="0">
                <a:solidFill>
                  <a:schemeClr val="accent1"/>
                </a:solidFill>
              </a:rPr>
              <a:t>Changes in Glacier Number (a) &amp; Area (b) in the Northern Tien Shan</a:t>
            </a:r>
            <a:br>
              <a:rPr lang="en-US" sz="2700" b="1" dirty="0">
                <a:solidFill>
                  <a:schemeClr val="accent1"/>
                </a:solidFill>
              </a:rPr>
            </a:br>
            <a:r>
              <a:rPr lang="en-US" sz="2700" b="1" dirty="0">
                <a:solidFill>
                  <a:schemeClr val="accent1"/>
                </a:solidFill>
              </a:rPr>
              <a:t>1990 - </a:t>
            </a:r>
            <a:r>
              <a:rPr lang="en-US" sz="2700" dirty="0">
                <a:solidFill>
                  <a:schemeClr val="accent1"/>
                </a:solidFill>
              </a:rPr>
              <a:t>2015</a:t>
            </a:r>
            <a:br>
              <a:rPr lang="en-US" sz="1300" b="0" dirty="0"/>
            </a:br>
            <a:br>
              <a:rPr lang="en-US" sz="1200" b="0" dirty="0"/>
            </a:br>
            <a:br>
              <a:rPr lang="en-US" sz="1200" b="0" dirty="0"/>
            </a:br>
            <a:r>
              <a:rPr lang="en-US" sz="1600" b="0" dirty="0"/>
              <a:t>Zhang, Q.; Chen, Y.; Li, Z.; Xiang, Y.; Li, Y.; Sun, C. Recent Changes in Glaciers in the Northern Tien Shan, Central Asia. Remote Sens. 2022, 14, 2878</a:t>
            </a:r>
            <a:br>
              <a:rPr lang="en-US" sz="1600" b="0" dirty="0"/>
            </a:br>
            <a:r>
              <a:rPr lang="en-US" sz="1600" b="0" dirty="0"/>
              <a:t>https://</a:t>
            </a:r>
            <a:r>
              <a:rPr lang="en-US" sz="1600" b="0" dirty="0" err="1"/>
              <a:t>doi.org</a:t>
            </a:r>
            <a:r>
              <a:rPr lang="en-US" sz="1600" b="0" dirty="0"/>
              <a:t>/10.3390/rs14122878</a:t>
            </a:r>
            <a:br>
              <a:rPr lang="en-US" sz="4900" dirty="0">
                <a:effectLst/>
                <a:latin typeface="Helvetica" pitchFamily="2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0B3A4-601B-0386-7587-30F0C5C7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B639-E021-E149-9D1E-97A5A16F33DE}" type="slidenum">
              <a:rPr lang="en-US" smtClean="0"/>
              <a:t>3</a:t>
            </a:fld>
            <a:endParaRPr lang="en-US"/>
          </a:p>
        </p:txBody>
      </p:sp>
      <p:pic>
        <p:nvPicPr>
          <p:cNvPr id="8" name="Content Placeholder 7" descr="A comparison of a bar graph&#10;&#10;Description automatically generated with medium confidence">
            <a:extLst>
              <a:ext uri="{FF2B5EF4-FFF2-40B4-BE49-F238E27FC236}">
                <a16:creationId xmlns:a16="http://schemas.microsoft.com/office/drawing/2014/main" id="{6C5D215C-206A-8A9B-2AC3-55EFEAAD3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861" y="2297722"/>
            <a:ext cx="9668385" cy="4058627"/>
          </a:xfrm>
        </p:spPr>
      </p:pic>
    </p:spTree>
    <p:extLst>
      <p:ext uri="{BB962C8B-B14F-4D97-AF65-F5344CB8AC3E}">
        <p14:creationId xmlns:p14="http://schemas.microsoft.com/office/powerpoint/2010/main" val="198864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F0E7A-71CC-8521-9861-C9918F7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891"/>
            <a:ext cx="10515600" cy="13778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Precipitation Anomalies over Central Asia</a:t>
            </a: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2800" b="1" dirty="0">
                <a:solidFill>
                  <a:schemeClr val="accent1"/>
                </a:solidFill>
                <a:effectLst/>
              </a:rPr>
              <a:t>1950–2016</a:t>
            </a:r>
            <a:br>
              <a:rPr lang="en-US" sz="3200" dirty="0"/>
            </a:br>
            <a:r>
              <a:rPr lang="en-US" sz="1600" dirty="0">
                <a:solidFill>
                  <a:schemeClr val="accent1"/>
                </a:solidFill>
              </a:rPr>
              <a:t>Haag et al.; Climate. 2019; 7(10):123. </a:t>
            </a:r>
            <a:r>
              <a:rPr lang="en-US" sz="1600" dirty="0">
                <a:hlinkClick r:id="rId2"/>
              </a:rPr>
              <a:t>ttps://doi.org/10.3390/cli7100123</a:t>
            </a:r>
            <a:r>
              <a:rPr lang="en-US" sz="1600" dirty="0"/>
              <a:t> </a:t>
            </a:r>
            <a:r>
              <a:rPr lang="en-US" sz="1600" dirty="0">
                <a:hlinkClick r:id="rId3"/>
              </a:rPr>
              <a:t>https://www.mdpi.com/2225-1154/7/10/123/htm</a:t>
            </a:r>
            <a:endParaRPr lang="en-US" sz="1600" dirty="0"/>
          </a:p>
        </p:txBody>
      </p:sp>
      <p:pic>
        <p:nvPicPr>
          <p:cNvPr id="4" name="image3.png" descr="Chart&#10;&#10;Description automatically generated with medium confidence">
            <a:extLst>
              <a:ext uri="{FF2B5EF4-FFF2-40B4-BE49-F238E27FC236}">
                <a16:creationId xmlns:a16="http://schemas.microsoft.com/office/drawing/2014/main" id="{EA0AED6A-0CAF-1979-7CD4-77B50E47213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52500" y="1565752"/>
            <a:ext cx="10401300" cy="4898548"/>
          </a:xfrm>
          <a:prstGeom prst="rect">
            <a:avLst/>
          </a:prstGeom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69E5D0-BBC9-6642-128F-0F18E67D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B639-E021-E149-9D1E-97A5A16F33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AA2DC-6A29-3C36-FD6B-32B79B05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7801"/>
            <a:ext cx="11823700" cy="15128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Projected Changes (%) in Precipitation Over Central Asia</a:t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(CMIP6 Projections)</a:t>
            </a:r>
            <a:br>
              <a:rPr lang="en-US" sz="2800" b="1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Jiang et al., Environ. Res. Lett. 15 (2020)</a:t>
            </a:r>
            <a:endParaRPr lang="en-US" sz="2800" dirty="0"/>
          </a:p>
        </p:txBody>
      </p:sp>
      <p:pic>
        <p:nvPicPr>
          <p:cNvPr id="5" name="Content Placeholder 4" descr="A picture containing diagram, plot, line, screenshot&#10;&#10;Description automatically generated">
            <a:extLst>
              <a:ext uri="{FF2B5EF4-FFF2-40B4-BE49-F238E27FC236}">
                <a16:creationId xmlns:a16="http://schemas.microsoft.com/office/drawing/2014/main" id="{287EC7D2-CEBA-775C-2F94-B7115A7E0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800" y="2051050"/>
            <a:ext cx="7404100" cy="328114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F6BF49-4663-C4BB-2934-AEB5DA229696}"/>
              </a:ext>
            </a:extLst>
          </p:cNvPr>
          <p:cNvSpPr txBox="1"/>
          <p:nvPr/>
        </p:nvSpPr>
        <p:spPr>
          <a:xfrm>
            <a:off x="495300" y="4991099"/>
            <a:ext cx="1148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N</a:t>
            </a:r>
            <a:r>
              <a:rPr lang="en-US" dirty="0">
                <a:effectLst/>
                <a:latin typeface="Helvetica" pitchFamily="2" charset="0"/>
              </a:rPr>
              <a:t>ear-term (2021–2040), mid-term (2041–2060) &amp; long-term (2081–2100) relative to average (1995–2014) in under SSP1-2.6 (dark blue), SSP2-4.5 (light blue), SSP3-7.0 (yellow), and SSP5-8.5 (red) scenarios. Bow-whisker plots show the 10th, 25th, 50th, 75th and 90th percentiles.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33C9C8-6DDE-6FFD-E494-C80D4F55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B639-E021-E149-9D1E-97A5A16F33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1F9F-12EB-736E-254E-6815D0E26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68" y="365125"/>
            <a:ext cx="11636680" cy="17278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Projected Annual Average Precipitation Uzbekistan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2080–2099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700" dirty="0">
                <a:solidFill>
                  <a:schemeClr val="accent1"/>
                </a:solidFill>
              </a:rPr>
              <a:t>Climate Risk Country Profile: Uzbekistan (2021)</a:t>
            </a:r>
            <a:br>
              <a:rPr lang="en-US" sz="2700" dirty="0">
                <a:solidFill>
                  <a:schemeClr val="accent1"/>
                </a:solidFill>
              </a:rPr>
            </a:br>
            <a:r>
              <a:rPr lang="en-US" sz="2700" dirty="0">
                <a:solidFill>
                  <a:schemeClr val="accent1"/>
                </a:solidFill>
              </a:rPr>
              <a:t>World Bank &amp; Asian Development Bank</a:t>
            </a:r>
            <a:endParaRPr lang="en-US" dirty="0"/>
          </a:p>
        </p:txBody>
      </p:sp>
      <p:pic>
        <p:nvPicPr>
          <p:cNvPr id="5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5706B622-0549-EBD2-62D0-7F2135C75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055" y="2404395"/>
            <a:ext cx="9331889" cy="377959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86890C-C9AB-F518-D2E2-F4927D4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606B-2516-D446-828D-0A16C5E3D7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57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21F4-4803-E341-81FE-E33A4173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87" y="136525"/>
            <a:ext cx="11684139" cy="9228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Data &amp; Modeling Priorities</a:t>
            </a:r>
            <a:br>
              <a:rPr lang="en-US" sz="4000" b="1" dirty="0">
                <a:solidFill>
                  <a:schemeClr val="accent1"/>
                </a:solidFill>
              </a:rPr>
            </a:b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1B0CC-67BE-574C-8D1D-679428D85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91" y="1538868"/>
            <a:ext cx="11345935" cy="4999718"/>
          </a:xfrm>
        </p:spPr>
        <p:txBody>
          <a:bodyPr>
            <a:normAutofit/>
          </a:bodyPr>
          <a:lstStyle/>
          <a:p>
            <a:r>
              <a:rPr lang="en-US" dirty="0"/>
              <a:t>Reducing Uncertainties in Water Availability for Agriculture</a:t>
            </a:r>
          </a:p>
          <a:p>
            <a:r>
              <a:rPr lang="en-US" dirty="0"/>
              <a:t>Quantity of future flows from annual glacial and snow melt</a:t>
            </a:r>
          </a:p>
          <a:p>
            <a:r>
              <a:rPr lang="en-US" dirty="0"/>
              <a:t>Future precipitation</a:t>
            </a:r>
          </a:p>
          <a:p>
            <a:pPr lvl="1"/>
            <a:r>
              <a:rPr lang="en-US" dirty="0"/>
              <a:t>Quantity of snow vs rain</a:t>
            </a:r>
          </a:p>
          <a:p>
            <a:pPr lvl="1"/>
            <a:r>
              <a:rPr lang="en-US" dirty="0"/>
              <a:t>Seasonality</a:t>
            </a:r>
          </a:p>
          <a:p>
            <a:pPr lvl="1"/>
            <a:r>
              <a:rPr lang="en-US" dirty="0"/>
              <a:t>Changes in Geographical Distribution</a:t>
            </a:r>
          </a:p>
          <a:p>
            <a:pPr lvl="1"/>
            <a:r>
              <a:rPr lang="en-US" dirty="0"/>
              <a:t>More Extreme?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D550E-257C-4536-D0C6-610F0DCB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B639-E021-E149-9D1E-97A5A16F33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21F4-4803-E341-81FE-E33A4173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87" y="136525"/>
            <a:ext cx="11684139" cy="92284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Economics of Climate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1B0CC-67BE-574C-8D1D-679428D85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91" y="1538868"/>
            <a:ext cx="11345935" cy="4999718"/>
          </a:xfrm>
        </p:spPr>
        <p:txBody>
          <a:bodyPr>
            <a:normAutofit/>
          </a:bodyPr>
          <a:lstStyle/>
          <a:p>
            <a:r>
              <a:rPr lang="en-US" dirty="0"/>
              <a:t>Policy relevant time frames that can influence decisions on costly investments in adaptation</a:t>
            </a:r>
          </a:p>
          <a:p>
            <a:r>
              <a:rPr lang="en-US" dirty="0"/>
              <a:t>Expensive new water infrastructure -  storage &amp; distribution</a:t>
            </a:r>
          </a:p>
          <a:p>
            <a:r>
              <a:rPr lang="en-US" dirty="0"/>
              <a:t>Where should new infrastructure go?</a:t>
            </a:r>
          </a:p>
          <a:p>
            <a:r>
              <a:rPr lang="en-US" dirty="0"/>
              <a:t>Need better estimates of costs of new and updated infrastructure</a:t>
            </a:r>
          </a:p>
          <a:p>
            <a:r>
              <a:rPr lang="en-US" dirty="0"/>
              <a:t>Better understanding of the urgency or rate of construction</a:t>
            </a:r>
          </a:p>
          <a:p>
            <a:r>
              <a:rPr lang="en-US" dirty="0"/>
              <a:t>Create an investment strategy</a:t>
            </a:r>
          </a:p>
          <a:p>
            <a:r>
              <a:rPr lang="en-US" dirty="0"/>
              <a:t>Reductions in the uncertainties of future water resources will make this job easier</a:t>
            </a:r>
          </a:p>
          <a:p>
            <a:r>
              <a:rPr lang="en-US" dirty="0"/>
              <a:t>But investments will need to be made considering these uncertainties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D550E-257C-4536-D0C6-610F0DCB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B639-E021-E149-9D1E-97A5A16F33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5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C9A85-28A6-3277-C34A-18DAC6439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Thank you for your attention!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8B5E7-ECEB-2E3E-4F8A-34B9F3A18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2907"/>
            <a:ext cx="10515600" cy="3824056"/>
          </a:xfrm>
        </p:spPr>
        <p:txBody>
          <a:bodyPr/>
          <a:lstStyle/>
          <a:p>
            <a:r>
              <a:rPr lang="en-US" dirty="0" err="1"/>
              <a:t>Bekhzod</a:t>
            </a:r>
            <a:r>
              <a:rPr lang="en-US" dirty="0"/>
              <a:t> </a:t>
            </a:r>
            <a:r>
              <a:rPr lang="en-US" dirty="0" err="1"/>
              <a:t>Ergamberdiev</a:t>
            </a:r>
            <a:endParaRPr lang="en-US" dirty="0"/>
          </a:p>
          <a:p>
            <a:pPr lvl="1"/>
            <a:r>
              <a:rPr lang="en-US" dirty="0" err="1"/>
              <a:t>bekhzod.egamberdiev@rau.ac.uk</a:t>
            </a:r>
            <a:endParaRPr lang="en-US" dirty="0"/>
          </a:p>
          <a:p>
            <a:r>
              <a:rPr lang="en-US" dirty="0"/>
              <a:t>Michael Brody</a:t>
            </a:r>
          </a:p>
          <a:p>
            <a:pPr lvl="1"/>
            <a:r>
              <a:rPr lang="en-US" dirty="0">
                <a:hlinkClick r:id="rId2"/>
              </a:rPr>
              <a:t>mbrody4@gmu.edu</a:t>
            </a:r>
            <a:endParaRPr lang="en-US" dirty="0"/>
          </a:p>
          <a:p>
            <a:pPr lvl="1"/>
            <a:r>
              <a:rPr lang="en-US" dirty="0" err="1"/>
              <a:t>Michael.brody@rau.ac.uk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D8756-9A85-20B9-BAE1-8CF60B3F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B639-E021-E149-9D1E-97A5A16F33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52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3699</TotalTime>
  <Words>495</Words>
  <Application>Microsoft Macintosh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Times New Roman</vt:lpstr>
      <vt:lpstr>Office Theme</vt:lpstr>
      <vt:lpstr>                                                            Water Infrastructure Planning With the High Uncertainty of Future Water Quantity</vt:lpstr>
      <vt:lpstr>Major Climate &amp; Water Resource Issues in Central Asia</vt:lpstr>
      <vt:lpstr> Changes in Glacier Number (a) &amp; Area (b) in the Northern Tien Shan 1990 - 2015   Zhang, Q.; Chen, Y.; Li, Z.; Xiang, Y.; Li, Y.; Sun, C. Recent Changes in Glaciers in the Northern Tien Shan, Central Asia. Remote Sens. 2022, 14, 2878 https://doi.org/10.3390/rs14122878 </vt:lpstr>
      <vt:lpstr>Precipitation Anomalies over Central Asia 1950–2016 Haag et al.; Climate. 2019; 7(10):123. ttps://doi.org/10.3390/cli7100123 https://www.mdpi.com/2225-1154/7/10/123/htm</vt:lpstr>
      <vt:lpstr>Projected Changes (%) in Precipitation Over Central Asia (CMIP6 Projections) Jiang et al., Environ. Res. Lett. 15 (2020)</vt:lpstr>
      <vt:lpstr>Projected Annual Average Precipitation Uzbekistan 2080–2099 Climate Risk Country Profile: Uzbekistan (2021) World Bank &amp; Asian Development Bank</vt:lpstr>
      <vt:lpstr>Data &amp; Modeling Priorities </vt:lpstr>
      <vt:lpstr> Economics of Climate Adaptation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Central Asia RHP</dc:title>
  <dc:creator>Michael Brody</dc:creator>
  <cp:lastModifiedBy>Michael Brody</cp:lastModifiedBy>
  <cp:revision>47</cp:revision>
  <dcterms:created xsi:type="dcterms:W3CDTF">2022-07-29T15:31:05Z</dcterms:created>
  <dcterms:modified xsi:type="dcterms:W3CDTF">2024-04-24T15:53:59Z</dcterms:modified>
</cp:coreProperties>
</file>