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463" r:id="rId2"/>
    <p:sldId id="3082" r:id="rId3"/>
    <p:sldId id="2685" r:id="rId4"/>
    <p:sldId id="2684" r:id="rId5"/>
    <p:sldId id="257" r:id="rId6"/>
    <p:sldId id="2636" r:id="rId7"/>
    <p:sldId id="2663" r:id="rId8"/>
    <p:sldId id="3078" r:id="rId9"/>
    <p:sldId id="260" r:id="rId10"/>
    <p:sldId id="3071" r:id="rId11"/>
    <p:sldId id="3084" r:id="rId12"/>
    <p:sldId id="3085" r:id="rId13"/>
    <p:sldId id="371" r:id="rId14"/>
    <p:sldId id="3087" r:id="rId15"/>
    <p:sldId id="3086" r:id="rId16"/>
    <p:sldId id="275" r:id="rId17"/>
    <p:sldId id="272" r:id="rId18"/>
    <p:sldId id="3070" r:id="rId19"/>
    <p:sldId id="3074" r:id="rId20"/>
    <p:sldId id="380" r:id="rId21"/>
    <p:sldId id="370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3" autoAdjust="0"/>
    <p:restoredTop sz="86410" autoAdjust="0"/>
  </p:normalViewPr>
  <p:slideViewPr>
    <p:cSldViewPr snapToGrid="0">
      <p:cViewPr varScale="1">
        <p:scale>
          <a:sx n="79" d="100"/>
          <a:sy n="79" d="100"/>
        </p:scale>
        <p:origin x="484" y="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019EA-0ACE-4877-96D7-368485E61046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88564-66DB-4872-8DBD-3374369B92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67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(if compress reduced 60%)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B3788-EEEE-44DD-9AD1-BB665AD0CE0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66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Memo </a:t>
            </a:r>
          </a:p>
          <a:p>
            <a:r>
              <a:rPr kumimoji="1" lang="en-US" altLang="ja-JP" dirty="0"/>
              <a:t>Same program size per node </a:t>
            </a:r>
          </a:p>
          <a:p>
            <a:r>
              <a:rPr kumimoji="1" lang="en-US" altLang="ja-JP" dirty="0"/>
              <a:t>Without I/O, initialize, and staging file</a:t>
            </a:r>
          </a:p>
          <a:p>
            <a:r>
              <a:rPr lang="en-US" altLang="ja-JP" dirty="0"/>
              <a:t>Radiation is called every 120 step</a:t>
            </a:r>
          </a:p>
          <a:p>
            <a:r>
              <a:rPr lang="en-US" altLang="ja-JP" dirty="0"/>
              <a:t>1 step is about 1.2 s</a:t>
            </a:r>
          </a:p>
          <a:p>
            <a:r>
              <a:rPr kumimoji="1" lang="en-US" altLang="ja-JP" dirty="0"/>
              <a:t>2.0GHz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B3788-EEEE-44DD-9AD1-BB665AD0CE0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36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松岸：</a:t>
            </a:r>
            <a:endParaRPr lang="en-US" altLang="ja-JP" dirty="0"/>
          </a:p>
          <a:p>
            <a:r>
              <a:rPr lang="ja-JP" altLang="en-US" dirty="0"/>
              <a:t>すべて</a:t>
            </a:r>
            <a:r>
              <a:rPr lang="en-US" altLang="ja-JP" dirty="0"/>
              <a:t>78</a:t>
            </a:r>
            <a:r>
              <a:rPr lang="ja-JP" altLang="en-US" dirty="0"/>
              <a:t>層、単精度、</a:t>
            </a:r>
            <a:r>
              <a:rPr lang="en-US" altLang="ja-JP" dirty="0"/>
              <a:t>NICAM develop(21.0</a:t>
            </a:r>
            <a:r>
              <a:rPr lang="ja-JP" altLang="en-US" dirty="0"/>
              <a:t>相当ただし雲微物理は富岳最適化状態に戻した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DYAMOND1</a:t>
            </a:r>
            <a:r>
              <a:rPr lang="ja-JP" altLang="en-US" dirty="0"/>
              <a:t>相当出力（</a:t>
            </a:r>
            <a:r>
              <a:rPr lang="en-US" altLang="ja-JP" dirty="0"/>
              <a:t>2d:15</a:t>
            </a:r>
            <a:r>
              <a:rPr lang="ja-JP" altLang="en-US" dirty="0"/>
              <a:t>分</a:t>
            </a:r>
            <a:r>
              <a:rPr lang="en-US" altLang="ja-JP" dirty="0"/>
              <a:t>/3d:3</a:t>
            </a:r>
            <a:r>
              <a:rPr lang="ja-JP" altLang="en-US" dirty="0"/>
              <a:t>時間でかなり</a:t>
            </a:r>
            <a:r>
              <a:rPr lang="en-US" altLang="ja-JP" dirty="0"/>
              <a:t>IO</a:t>
            </a:r>
            <a:r>
              <a:rPr lang="ja-JP" altLang="en-US" dirty="0"/>
              <a:t>に重い負荷）</a:t>
            </a:r>
          </a:p>
          <a:p>
            <a:r>
              <a:rPr lang="ja-JP" altLang="en-US" dirty="0"/>
              <a:t>解像度、</a:t>
            </a:r>
            <a:r>
              <a:rPr lang="en-US" altLang="ja-JP" dirty="0"/>
              <a:t>SPDY</a:t>
            </a:r>
            <a:r>
              <a:rPr lang="ja-JP" altLang="en-US" dirty="0"/>
              <a:t>、</a:t>
            </a:r>
            <a:r>
              <a:rPr lang="en-US" altLang="ja-JP" dirty="0"/>
              <a:t>node</a:t>
            </a:r>
            <a:r>
              <a:rPr lang="ja-JP" altLang="en-US" dirty="0"/>
              <a:t>数、</a:t>
            </a:r>
            <a:r>
              <a:rPr lang="en-US" altLang="ja-JP" dirty="0"/>
              <a:t>dt[s]</a:t>
            </a:r>
          </a:p>
          <a:p>
            <a:r>
              <a:rPr lang="en-US" altLang="ja-JP" dirty="0"/>
              <a:t>gl11</a:t>
            </a:r>
            <a:r>
              <a:rPr lang="ja-JP" altLang="en-US" dirty="0"/>
              <a:t>、</a:t>
            </a:r>
            <a:r>
              <a:rPr lang="en-US" altLang="ja-JP" dirty="0"/>
              <a:t>0.105</a:t>
            </a:r>
            <a:r>
              <a:rPr lang="ja-JP" altLang="en-US" dirty="0"/>
              <a:t>、</a:t>
            </a:r>
            <a:r>
              <a:rPr lang="en-US" altLang="ja-JP" dirty="0"/>
              <a:t>2560</a:t>
            </a:r>
            <a:r>
              <a:rPr lang="ja-JP" altLang="en-US" dirty="0"/>
              <a:t>、</a:t>
            </a:r>
            <a:r>
              <a:rPr lang="en-US" altLang="ja-JP" dirty="0"/>
              <a:t>10</a:t>
            </a:r>
          </a:p>
          <a:p>
            <a:r>
              <a:rPr lang="en-US" altLang="ja-JP" dirty="0"/>
              <a:t>gl12</a:t>
            </a:r>
            <a:r>
              <a:rPr lang="ja-JP" altLang="en-US" dirty="0"/>
              <a:t>、</a:t>
            </a:r>
            <a:r>
              <a:rPr lang="en-US" altLang="ja-JP" dirty="0"/>
              <a:t>0.0196</a:t>
            </a:r>
            <a:r>
              <a:rPr lang="ja-JP" altLang="en-US" dirty="0"/>
              <a:t>、</a:t>
            </a:r>
            <a:r>
              <a:rPr lang="en-US" altLang="ja-JP" dirty="0"/>
              <a:t>2560</a:t>
            </a:r>
            <a:r>
              <a:rPr lang="ja-JP" altLang="en-US" dirty="0"/>
              <a:t>、</a:t>
            </a:r>
            <a:r>
              <a:rPr lang="en-US" altLang="ja-JP" dirty="0"/>
              <a:t>4</a:t>
            </a:r>
          </a:p>
          <a:p>
            <a:r>
              <a:rPr lang="en-US" altLang="ja-JP" dirty="0"/>
              <a:t>gl13</a:t>
            </a:r>
            <a:r>
              <a:rPr lang="ja-JP" altLang="en-US" dirty="0"/>
              <a:t>、</a:t>
            </a:r>
            <a:r>
              <a:rPr lang="en-US" altLang="ja-JP" dirty="0"/>
              <a:t>0.00805</a:t>
            </a:r>
            <a:r>
              <a:rPr lang="ja-JP" altLang="en-US" dirty="0"/>
              <a:t>、</a:t>
            </a:r>
            <a:r>
              <a:rPr lang="en-US" altLang="ja-JP" dirty="0"/>
              <a:t>10240</a:t>
            </a:r>
            <a:r>
              <a:rPr lang="ja-JP" altLang="en-US" dirty="0"/>
              <a:t>、</a:t>
            </a:r>
            <a:r>
              <a:rPr lang="en-US" altLang="ja-JP" dirty="0"/>
              <a:t>2</a:t>
            </a:r>
          </a:p>
          <a:p>
            <a:br>
              <a:rPr lang="en-US" altLang="ja-JP" dirty="0"/>
            </a:br>
            <a:endParaRPr lang="ja-JP" altLang="en-US" dirty="0"/>
          </a:p>
          <a:p>
            <a:r>
              <a:rPr lang="en-US" altLang="ja-JP" dirty="0"/>
              <a:t>gl11</a:t>
            </a:r>
            <a:r>
              <a:rPr lang="ja-JP" altLang="en-US" dirty="0"/>
              <a:t>についてですが、</a:t>
            </a:r>
            <a:r>
              <a:rPr lang="en-US" altLang="ja-JP" dirty="0"/>
              <a:t>1/3</a:t>
            </a:r>
            <a:r>
              <a:rPr lang="ja-JP" altLang="en-US" dirty="0"/>
              <a:t>くらい</a:t>
            </a:r>
            <a:r>
              <a:rPr lang="en-US" altLang="ja-JP" dirty="0"/>
              <a:t>IO</a:t>
            </a:r>
            <a:r>
              <a:rPr lang="ja-JP" altLang="en-US" dirty="0"/>
              <a:t>に時間を取れているので、それを除くと</a:t>
            </a:r>
            <a:r>
              <a:rPr lang="en-US" altLang="ja-JP" dirty="0"/>
              <a:t>0.14~5</a:t>
            </a:r>
            <a:r>
              <a:rPr lang="ja-JP" altLang="en-US" dirty="0"/>
              <a:t>くらいです。</a:t>
            </a:r>
          </a:p>
          <a:p>
            <a:r>
              <a:rPr lang="en-US" altLang="ja-JP" dirty="0"/>
              <a:t>SPDY0.2</a:t>
            </a:r>
            <a:r>
              <a:rPr lang="ja-JP" altLang="en-US" dirty="0"/>
              <a:t>は、さらに</a:t>
            </a:r>
            <a:r>
              <a:rPr lang="en-US" altLang="ja-JP" dirty="0"/>
              <a:t>dt=15s</a:t>
            </a:r>
            <a:r>
              <a:rPr lang="ja-JP" altLang="en-US" dirty="0"/>
              <a:t>にするとその値になる気がします。</a:t>
            </a:r>
          </a:p>
          <a:p>
            <a:endParaRPr lang="en-US" dirty="0"/>
          </a:p>
          <a:p>
            <a:r>
              <a:rPr lang="ja-JP" altLang="en-US" dirty="0"/>
              <a:t>八代：</a:t>
            </a:r>
            <a:endParaRPr lang="en-US" altLang="ja-JP" dirty="0"/>
          </a:p>
          <a:p>
            <a:r>
              <a:rPr lang="ja-JP" altLang="en-US" dirty="0"/>
              <a:t>私の</a:t>
            </a:r>
            <a:r>
              <a:rPr lang="en-US" altLang="ja-JP" dirty="0"/>
              <a:t>3.5km, 1024</a:t>
            </a:r>
            <a:r>
              <a:rPr lang="ja-JP" altLang="en-US" dirty="0"/>
              <a:t>メンバー実験の際の計算速度は、</a:t>
            </a:r>
            <a:r>
              <a:rPr lang="en-US" altLang="ja-JP" dirty="0"/>
              <a:t>96</a:t>
            </a:r>
            <a:r>
              <a:rPr lang="ja-JP" altLang="en-US" dirty="0"/>
              <a:t>層、</a:t>
            </a:r>
            <a:r>
              <a:rPr lang="en-US" altLang="ja-JP" dirty="0"/>
              <a:t>IO</a:t>
            </a:r>
            <a:r>
              <a:rPr lang="ja-JP" altLang="en-US" dirty="0"/>
              <a:t>少なめ、単精度、</a:t>
            </a:r>
            <a:r>
              <a:rPr lang="en-US" altLang="ja-JP" dirty="0"/>
              <a:t>512</a:t>
            </a:r>
            <a:r>
              <a:rPr lang="ja-JP" altLang="en-US" dirty="0"/>
              <a:t>ノードで</a:t>
            </a:r>
            <a:r>
              <a:rPr lang="en-US" altLang="ja-JP" dirty="0"/>
              <a:t>0.024SYPD</a:t>
            </a:r>
            <a:r>
              <a:rPr lang="ja-JP" altLang="en-US" dirty="0"/>
              <a:t>でした。鉛直層数とノード数を松岸さんの実験に揃えると</a:t>
            </a:r>
            <a:r>
              <a:rPr lang="en-US" altLang="ja-JP" dirty="0"/>
              <a:t>0.15SYPD</a:t>
            </a:r>
            <a:r>
              <a:rPr lang="ja-JP" altLang="en-US" dirty="0"/>
              <a:t>なので、松岸さんの推定とほぼ一致します。富岳でなら</a:t>
            </a:r>
            <a:r>
              <a:rPr lang="en-US" altLang="ja-JP" dirty="0" err="1"/>
              <a:t>rlevel</a:t>
            </a:r>
            <a:r>
              <a:rPr lang="ja-JP" altLang="en-US" dirty="0"/>
              <a:t>をもうひとつ上げて</a:t>
            </a:r>
            <a:r>
              <a:rPr lang="en-US" altLang="ja-JP" dirty="0"/>
              <a:t>10240</a:t>
            </a:r>
            <a:r>
              <a:rPr lang="ja-JP" altLang="en-US" dirty="0"/>
              <a:t>ノード</a:t>
            </a:r>
            <a:r>
              <a:rPr lang="en-US" altLang="ja-JP" dirty="0"/>
              <a:t>40960</a:t>
            </a:r>
            <a:r>
              <a:rPr lang="ja-JP" altLang="en-US" dirty="0"/>
              <a:t>プロセス（</a:t>
            </a:r>
            <a:r>
              <a:rPr lang="en-US" altLang="ja-JP" dirty="0" err="1"/>
              <a:t>rl</a:t>
            </a:r>
            <a:r>
              <a:rPr lang="en-US" altLang="ja-JP" dirty="0"/>
              <a:t>=6</a:t>
            </a:r>
            <a:r>
              <a:rPr lang="ja-JP" altLang="en-US" dirty="0"/>
              <a:t>）でも性能は維持されるので、</a:t>
            </a:r>
            <a:r>
              <a:rPr lang="en-US" altLang="ja-JP" dirty="0"/>
              <a:t>0.4SYPD</a:t>
            </a:r>
            <a:r>
              <a:rPr lang="ja-JP" altLang="en-US" dirty="0"/>
              <a:t>は堅いかと思います。頂いた表だと</a:t>
            </a:r>
            <a:r>
              <a:rPr lang="en-US" altLang="ja-JP" dirty="0"/>
              <a:t>IFS</a:t>
            </a:r>
            <a:r>
              <a:rPr lang="ja-JP" altLang="en-US" dirty="0"/>
              <a:t>の近くに来る感じですね。</a:t>
            </a:r>
            <a:br>
              <a:rPr lang="ja-JP" altLang="en-US" dirty="0"/>
            </a:br>
            <a:r>
              <a:rPr lang="ja-JP" altLang="en-US" dirty="0"/>
              <a:t>富岳ならまだノード数に余裕があるので、</a:t>
            </a:r>
            <a:r>
              <a:rPr lang="en-US" altLang="ja-JP" dirty="0"/>
              <a:t>40960</a:t>
            </a:r>
            <a:r>
              <a:rPr lang="ja-JP" altLang="en-US" dirty="0"/>
              <a:t>ノード</a:t>
            </a:r>
            <a:r>
              <a:rPr lang="en-US" altLang="ja-JP" dirty="0"/>
              <a:t>163840</a:t>
            </a:r>
            <a:r>
              <a:rPr lang="ja-JP" altLang="en-US" dirty="0"/>
              <a:t>プロセス（</a:t>
            </a:r>
            <a:r>
              <a:rPr lang="en-US" altLang="ja-JP" dirty="0" err="1"/>
              <a:t>rl</a:t>
            </a:r>
            <a:r>
              <a:rPr lang="en-US" altLang="ja-JP" dirty="0"/>
              <a:t>=7</a:t>
            </a:r>
            <a:r>
              <a:rPr lang="ja-JP" altLang="en-US" dirty="0"/>
              <a:t>）まで上げれば、多少スケーリング性能が劣化しても</a:t>
            </a:r>
            <a:r>
              <a:rPr lang="en-US" altLang="ja-JP" dirty="0"/>
              <a:t>3.5km</a:t>
            </a:r>
            <a:r>
              <a:rPr lang="ja-JP" altLang="en-US" dirty="0"/>
              <a:t>で</a:t>
            </a:r>
            <a:r>
              <a:rPr lang="en-US" altLang="ja-JP" dirty="0"/>
              <a:t>1SYPD</a:t>
            </a:r>
            <a:r>
              <a:rPr lang="ja-JP" altLang="en-US" dirty="0"/>
              <a:t>は達成できるはずです。</a:t>
            </a:r>
            <a:br>
              <a:rPr lang="ja-JP" altLang="en-US" dirty="0"/>
            </a:br>
            <a:r>
              <a:rPr lang="ja-JP" altLang="en-US" dirty="0"/>
              <a:t>まだ計算したことないですが。升永さんの</a:t>
            </a:r>
            <a:r>
              <a:rPr lang="en-US" altLang="ja-JP" dirty="0"/>
              <a:t>3.5km x 0.1deg NICOCO</a:t>
            </a:r>
            <a:r>
              <a:rPr lang="ja-JP" altLang="en-US" dirty="0"/>
              <a:t>でこの規模の計算をするのがアピーリングかなと思います。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D3EAF-36D8-45FE-A123-D6F31639EB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3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000EC-179C-4A2D-906E-C51ABB03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AD7517-9F59-42D3-8900-3D666AB44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9FC838-3A6C-45E9-9123-53783B58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383059-7FD9-4AF4-AD3D-16015555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CA35A8-ADDB-403A-8778-CF77D03C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11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916F90-7AD8-4834-8404-CC3C314F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619B13E-4500-4D89-BA64-F05F7B1AB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D5B6BD-1959-47B6-9D97-25B9D7B3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7BE612-B27B-4EB7-B474-734B1EAE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9F9A20-7684-4E86-910E-EF3A3B42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80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EB9A68E-6472-47DF-8898-A3552D6EC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A4CD488-548B-4961-9D51-261FB034A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87D763-D884-4327-A70F-D9A21ADD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FDC7AF-98E6-406B-830D-C8DCF01C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DE9150-2F52-45F0-8C55-23DCF3E3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47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詳細の記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032BB-EAB6-482D-B7CC-044E7284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001"/>
            <a:ext cx="10515600" cy="722274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E0D758-08A6-4C80-B424-149836CF5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737"/>
            <a:ext cx="10515600" cy="5671262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02575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93" cy="27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032BB-EAB6-482D-B7CC-044E7284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E0D758-08A6-4C80-B424-149836CF5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122F53-2553-4B2D-93D5-2BEE4CEB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ABE80D-B9DB-4BBB-9FAD-66B54A4D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44FC32-FB0E-4593-9BBF-322AECDB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40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7A8CE7-127F-47C8-B3ED-B40FBFA9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2DB4D8-5AEE-499B-A38C-A1DC2E27B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69180A-484E-4DFB-BD8C-FE503710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97DC8-5EE8-4A97-9ED1-E338A7BF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8646D0-4142-483F-81C6-EDD26601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62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941AA-15F9-443F-A4A0-B290FB07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0106F0-CAFA-4E8D-A456-306E57CD2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50CFE-BE4E-4C19-A9AC-DFCFCC5FE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350615-E9B9-40F1-BAB7-F130B215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72F424-56E7-46E6-BDF5-5A85701F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9E108E-666B-4CB7-AE78-56FFEB74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9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742DA-9E24-4650-BE77-32CCCB7D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69D6DB-4E7E-4340-94C4-C315FA17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A0DB018-0684-4DB4-B578-D1269D702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8D195C6-F24C-451A-97DD-D967E5716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E7AAD3B-8D4E-42D6-97B0-44C43ACD1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D569CA4-190A-4C4A-A1DD-152759C3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6FCA486-3ADF-4353-95BC-B2FE87E3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C0FF408-1980-4FD7-BA4A-4FA9645F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56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243811-3736-402C-8DC6-2F230A32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BD73A62-233C-4F61-AF73-2E896E66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B35C1DA-427F-44B2-8B9F-CB922F16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FF3588-0197-40C6-A918-54A6D7B6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98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423A403-9A30-47B1-B2B6-D9D341E5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FE2A6D6-1926-4995-A5F3-F2361476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C613D3-E887-4AAF-9C4E-966B699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26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82E42-379A-4BC2-8B57-A6F991BB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EE2E26-3535-423C-B3FD-8A20C32F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86630E7-B09B-4E1C-9763-5A3017A2E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FD87287-0D89-48D6-8C29-98F56B05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701C6C-745F-4F32-A7E0-5B6C322E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5F47E5-34DF-41BB-9895-E700C3A4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52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399217-B575-4CFE-AE39-B10B2DB6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A181E09-47CA-468E-9926-A9C759C42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9C09885-8CBF-4A4A-B013-149D1CC4E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13B92C-8817-491C-9F56-0984318F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F2CE4B-57A2-4E5B-BC33-0EE7F381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5537F6-8248-4EB8-B457-C3F46B9F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01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65D0C2-AFB2-40B7-89DA-889F1005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6893EA-EFF5-4922-A6EA-DEFC8E4E8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917155-829E-4ADC-8653-380120F0A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9C56-040E-4A5D-B8EF-BE5056BC16F3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9D4606-C3C7-4309-A2C1-C46BEF1B2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433E60-C4EF-4FB2-840C-EFBD59F0F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3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://dx.doi.org/10.1002/grl.5094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hpci-office.jp/materials/e_adoptionlist2022_11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12E6B5-2001-4AE2-85AE-445779F5C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1952"/>
            <a:ext cx="9144000" cy="1822438"/>
          </a:xfrm>
        </p:spPr>
        <p:txBody>
          <a:bodyPr>
            <a:normAutofit/>
          </a:bodyPr>
          <a:lstStyle/>
          <a:p>
            <a:r>
              <a:rPr lang="en-US" sz="40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Roboto-Bold"/>
              </a:rPr>
              <a:t>Toward the 220 m mesh global simulation with NICAM</a:t>
            </a:r>
            <a:endParaRPr lang="en-US" sz="11500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ADFE681-D6CE-4958-8A32-212CBF426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606" y="2684263"/>
            <a:ext cx="10107827" cy="378178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Satoh Masaki, </a:t>
            </a:r>
            <a:r>
              <a:rPr lang="en-US" b="1" dirty="0" err="1">
                <a:solidFill>
                  <a:srgbClr val="0070C0"/>
                </a:solidFill>
              </a:rPr>
              <a:t>Shuhei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Matsugishi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Woosub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Roh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Atmosphere and Ocean Research Institute, University of Tokyo</a:t>
            </a:r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en-US" altLang="ja-JP" b="1" dirty="0">
                <a:solidFill>
                  <a:srgbClr val="C00000"/>
                </a:solidFill>
              </a:rPr>
              <a:t>3rd Pan-GASS Meeting Understanding and </a:t>
            </a:r>
          </a:p>
          <a:p>
            <a:r>
              <a:rPr lang="en-US" altLang="ja-JP" b="1" dirty="0">
                <a:solidFill>
                  <a:srgbClr val="C00000"/>
                </a:solidFill>
              </a:rPr>
              <a:t>Modeling Atmospheric Processes</a:t>
            </a:r>
          </a:p>
          <a:p>
            <a:r>
              <a:rPr lang="en-US" altLang="ja-JP" b="1" dirty="0">
                <a:solidFill>
                  <a:srgbClr val="C00000"/>
                </a:solidFill>
              </a:rPr>
              <a:t>Jul 25 - 29, 2022 | Monterey, CA, USA</a:t>
            </a:r>
          </a:p>
          <a:p>
            <a:r>
              <a:rPr lang="en-US" altLang="ja-JP" sz="1900" dirty="0"/>
              <a:t>Presentation : 15:15 – 15:30, Tuesday 26 July 2022 (Regency Grand Ballroom)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D9F596-D8DB-2968-C7B3-A7E04A3A2FCE}"/>
              </a:ext>
            </a:extLst>
          </p:cNvPr>
          <p:cNvSpPr txBox="1"/>
          <p:nvPr/>
        </p:nvSpPr>
        <p:spPr>
          <a:xfrm>
            <a:off x="646372" y="3714260"/>
            <a:ext cx="1074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Courtesy of the NICAM-</a:t>
            </a:r>
            <a:r>
              <a:rPr lang="en-US" dirty="0">
                <a:solidFill>
                  <a:srgbClr val="0070C0"/>
                </a:solidFill>
              </a:rPr>
              <a:t>GLES team: Tomoki Ohno, Daisuke </a:t>
            </a:r>
            <a:r>
              <a:rPr lang="en-US" dirty="0" err="1">
                <a:solidFill>
                  <a:srgbClr val="0070C0"/>
                </a:solidFill>
              </a:rPr>
              <a:t>Takasuka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Junshi</a:t>
            </a:r>
            <a:r>
              <a:rPr lang="en-US" dirty="0">
                <a:solidFill>
                  <a:srgbClr val="0070C0"/>
                </a:solidFill>
              </a:rPr>
              <a:t> Itoh, Hirofumi Tomita, Hisashi Yashiro, </a:t>
            </a:r>
            <a:r>
              <a:rPr lang="en-US" dirty="0" err="1">
                <a:solidFill>
                  <a:srgbClr val="0070C0"/>
                </a:solidFill>
              </a:rPr>
              <a:t>Masuo</a:t>
            </a:r>
            <a:r>
              <a:rPr lang="en-US" dirty="0">
                <a:solidFill>
                  <a:srgbClr val="0070C0"/>
                </a:solidFill>
              </a:rPr>
              <a:t> Nakano, Yoshiyuki Kajikawa, Yuta Kawai; Takayasu Ikuta (MRI)</a:t>
            </a:r>
          </a:p>
        </p:txBody>
      </p:sp>
    </p:spTree>
    <p:extLst>
      <p:ext uri="{BB962C8B-B14F-4D97-AF65-F5344CB8AC3E}">
        <p14:creationId xmlns:p14="http://schemas.microsoft.com/office/powerpoint/2010/main" val="3128604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2D6773-83B7-D3A7-6958-84565986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u="sng" dirty="0">
                <a:solidFill>
                  <a:srgbClr val="002060"/>
                </a:solidFill>
              </a:rPr>
              <a:t>Turbulence scheme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1A8366-A067-FAFA-0D82-B64AB5D44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4072610"/>
            <a:ext cx="7937500" cy="23923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Gray Zone schemes: </a:t>
            </a:r>
            <a:r>
              <a:rPr lang="en-US" dirty="0">
                <a:solidFill>
                  <a:srgbClr val="FF0000"/>
                </a:solidFill>
              </a:rPr>
              <a:t>O(km)~O(100m)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MYNN extension: Ito et al. (2015, BLM)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err="1"/>
              <a:t>Deardroff</a:t>
            </a:r>
            <a:r>
              <a:rPr lang="en-US" dirty="0"/>
              <a:t> extension; Anisotropic Deardorff Model (ADM) scheme, Kitamura (2016, JMSJ)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Shimon et al. (2019, MWR)</a:t>
            </a:r>
          </a:p>
          <a:p>
            <a:pPr marL="457200" lvl="1" indent="0">
              <a:buNone/>
            </a:pPr>
            <a:r>
              <a:rPr lang="en-US" dirty="0"/>
              <a:t>ref: review by </a:t>
            </a:r>
            <a:r>
              <a:rPr lang="en-US" dirty="0" err="1"/>
              <a:t>Honnert</a:t>
            </a:r>
            <a:r>
              <a:rPr lang="en-US" dirty="0"/>
              <a:t> et al. (2019,JGRA)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30758E-AE5E-F377-32A9-985F75CEF989}"/>
              </a:ext>
            </a:extLst>
          </p:cNvPr>
          <p:cNvSpPr txBox="1"/>
          <p:nvPr/>
        </p:nvSpPr>
        <p:spPr>
          <a:xfrm>
            <a:off x="444500" y="1327268"/>
            <a:ext cx="5461000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Reynolds-averaged Navier–Stokes model (RANS) </a:t>
            </a:r>
            <a:r>
              <a:rPr lang="en-US" sz="2800" dirty="0">
                <a:solidFill>
                  <a:srgbClr val="FF0000"/>
                </a:solidFill>
              </a:rPr>
              <a:t>&gt; O(km)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Mellor-Yamada-Nakanishi-</a:t>
            </a:r>
            <a:r>
              <a:rPr lang="en-US" sz="2800" dirty="0" err="1"/>
              <a:t>Niino</a:t>
            </a:r>
            <a:r>
              <a:rPr lang="en-US" sz="2800" dirty="0"/>
              <a:t> (MYNN)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B7EC5F-81D6-B2ED-D213-DD38498C58CE}"/>
              </a:ext>
            </a:extLst>
          </p:cNvPr>
          <p:cNvSpPr txBox="1"/>
          <p:nvPr/>
        </p:nvSpPr>
        <p:spPr>
          <a:xfrm>
            <a:off x="7023100" y="1411408"/>
            <a:ext cx="4724400" cy="16619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Large Eddy Simulations (LES)</a:t>
            </a:r>
            <a:r>
              <a:rPr lang="en-US" sz="2800" dirty="0">
                <a:solidFill>
                  <a:srgbClr val="FF0000"/>
                </a:solidFill>
              </a:rPr>
              <a:t> &lt; O(100m)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/>
              <a:t>Smagorinsky</a:t>
            </a:r>
            <a:r>
              <a:rPr lang="en-US" sz="2800" dirty="0"/>
              <a:t> or </a:t>
            </a:r>
            <a:r>
              <a:rPr lang="en-US" sz="2800" dirty="0" err="1"/>
              <a:t>Deardroff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0" name="コネクタ: カギ線 9">
            <a:extLst>
              <a:ext uri="{FF2B5EF4-FFF2-40B4-BE49-F238E27FC236}">
                <a16:creationId xmlns:a16="http://schemas.microsoft.com/office/drawing/2014/main" id="{753F4ED0-B2B0-39F9-3356-7B4B6E9247C8}"/>
              </a:ext>
            </a:extLst>
          </p:cNvPr>
          <p:cNvCxnSpPr>
            <a:cxnSpLocks/>
          </p:cNvCxnSpPr>
          <p:nvPr/>
        </p:nvCxnSpPr>
        <p:spPr>
          <a:xfrm>
            <a:off x="698500" y="2509381"/>
            <a:ext cx="2476500" cy="2202319"/>
          </a:xfrm>
          <a:prstGeom prst="bentConnector3">
            <a:avLst>
              <a:gd name="adj1" fmla="val -256"/>
            </a:avLst>
          </a:prstGeom>
          <a:ln w="381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39C2CFD0-6531-2517-D975-B5E86B400C6D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>
            <a:off x="9884428" y="3291419"/>
            <a:ext cx="2697446" cy="1257301"/>
          </a:xfrm>
          <a:prstGeom prst="bentConnector2">
            <a:avLst/>
          </a:prstGeom>
          <a:ln w="381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BDF5F30F-5B5B-2C3F-C628-F4D9091D7B71}"/>
              </a:ext>
            </a:extLst>
          </p:cNvPr>
          <p:cNvCxnSpPr>
            <a:cxnSpLocks/>
          </p:cNvCxnSpPr>
          <p:nvPr/>
        </p:nvCxnSpPr>
        <p:spPr>
          <a:xfrm rot="5400000">
            <a:off x="9884428" y="3879319"/>
            <a:ext cx="2697446" cy="1257301"/>
          </a:xfrm>
          <a:prstGeom prst="bentConnector2">
            <a:avLst/>
          </a:prstGeom>
          <a:ln w="381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01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0C276F-A47F-9EFD-801C-16CF1879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812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Evaluations of physical processes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25DF1C-58AA-1196-23C5-107B95A05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9264"/>
            <a:ext cx="11279311" cy="5532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000" u="sng" dirty="0">
                <a:solidFill>
                  <a:srgbClr val="0070C0"/>
                </a:solidFill>
              </a:rPr>
              <a:t>Models</a:t>
            </a:r>
          </a:p>
          <a:p>
            <a:r>
              <a:rPr kumimoji="1" lang="en-US" altLang="ja-JP" sz="2000" dirty="0"/>
              <a:t>NICAM: global &amp; Stretch grid</a:t>
            </a:r>
            <a:endParaRPr lang="en-US" altLang="ja-JP" sz="2000" dirty="0"/>
          </a:p>
          <a:p>
            <a:r>
              <a:rPr kumimoji="1" lang="en-US" altLang="ja-JP" sz="2000" dirty="0"/>
              <a:t>JMA </a:t>
            </a:r>
            <a:r>
              <a:rPr kumimoji="1" lang="en-US" altLang="ja-JP" sz="2000" dirty="0" err="1"/>
              <a:t>asuca</a:t>
            </a:r>
            <a:r>
              <a:rPr kumimoji="1" lang="en-US" altLang="ja-JP" sz="2000" dirty="0"/>
              <a:t> simulations (Ishida et al. 2022, JMSJ)</a:t>
            </a:r>
          </a:p>
          <a:p>
            <a:r>
              <a:rPr kumimoji="1" lang="en-US" altLang="ja-JP" sz="2000" dirty="0"/>
              <a:t>Grid lengths, O(km)~O(100m)</a:t>
            </a:r>
          </a:p>
          <a:p>
            <a:pPr marL="0" indent="0">
              <a:buNone/>
            </a:pPr>
            <a:r>
              <a:rPr kumimoji="1" lang="en-US" altLang="ja-JP" sz="2000" u="sng" dirty="0">
                <a:solidFill>
                  <a:srgbClr val="0070C0"/>
                </a:solidFill>
              </a:rPr>
              <a:t>Observations</a:t>
            </a:r>
          </a:p>
          <a:p>
            <a:r>
              <a:rPr lang="en-US" altLang="ja-JP" sz="2000" dirty="0"/>
              <a:t>Satellite data: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 err="1"/>
              <a:t>CloudSat</a:t>
            </a:r>
            <a:r>
              <a:rPr lang="en-US" altLang="ja-JP" sz="2000" dirty="0"/>
              <a:t>/CALIPSO/Geostationary Satellites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/>
              <a:t>GPM/</a:t>
            </a:r>
            <a:r>
              <a:rPr lang="en-US" altLang="ja-JP" sz="2000" dirty="0" err="1"/>
              <a:t>EarthCARE</a:t>
            </a:r>
            <a:endParaRPr lang="en-US" altLang="ja-JP" sz="2000" dirty="0"/>
          </a:p>
          <a:p>
            <a:r>
              <a:rPr kumimoji="1" lang="en-US" altLang="ja-JP" sz="2000" dirty="0"/>
              <a:t>ULTIMATE: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000" dirty="0"/>
              <a:t>JMA Polarimetric Doppler Radars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000" dirty="0"/>
              <a:t>NICT Cloud Profile Radar, etc.</a:t>
            </a:r>
          </a:p>
          <a:p>
            <a:pPr marL="0" indent="0">
              <a:buNone/>
            </a:pPr>
            <a:r>
              <a:rPr lang="en-US" altLang="ja-JP" sz="2000" u="sng" dirty="0">
                <a:solidFill>
                  <a:srgbClr val="0070C0"/>
                </a:solidFill>
              </a:rPr>
              <a:t>Physical Processes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000" dirty="0"/>
              <a:t>Turbulence scheme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sz="2000" dirty="0"/>
              <a:t>Cloud microphysics scheme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91448AE-D065-42FA-DB8E-61B2EAF3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65" y="806916"/>
            <a:ext cx="5820869" cy="238560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C86D58-7F6D-A20F-AC8E-256E02B5A9C2}"/>
              </a:ext>
            </a:extLst>
          </p:cNvPr>
          <p:cNvSpPr txBox="1"/>
          <p:nvPr/>
        </p:nvSpPr>
        <p:spPr>
          <a:xfrm>
            <a:off x="6296642" y="3059668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Stretched NICAM grids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198B4037-C76F-485C-E059-71A5BE3EB169}"/>
              </a:ext>
            </a:extLst>
          </p:cNvPr>
          <p:cNvSpPr txBox="1"/>
          <p:nvPr/>
        </p:nvSpPr>
        <p:spPr>
          <a:xfrm>
            <a:off x="9223770" y="3059668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asuca</a:t>
            </a:r>
            <a:r>
              <a:rPr lang="en-US" dirty="0"/>
              <a:t> numerical domains</a:t>
            </a:r>
          </a:p>
        </p:txBody>
      </p: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8A09517C-2E8C-FF4D-B0DB-6B26CCAA086C}"/>
              </a:ext>
            </a:extLst>
          </p:cNvPr>
          <p:cNvGrpSpPr/>
          <p:nvPr/>
        </p:nvGrpSpPr>
        <p:grpSpPr>
          <a:xfrm>
            <a:off x="6296642" y="3658175"/>
            <a:ext cx="2927128" cy="2676143"/>
            <a:chOff x="1116751" y="663886"/>
            <a:chExt cx="6562630" cy="6077481"/>
          </a:xfrm>
        </p:grpSpPr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B6078B7E-DF43-4608-A2ED-87B8171CE69B}"/>
                </a:ext>
              </a:extLst>
            </p:cNvPr>
            <p:cNvGrpSpPr/>
            <p:nvPr/>
          </p:nvGrpSpPr>
          <p:grpSpPr>
            <a:xfrm>
              <a:off x="1116751" y="663887"/>
              <a:ext cx="6562630" cy="6077480"/>
              <a:chOff x="1474785" y="663887"/>
              <a:chExt cx="6176967" cy="6077481"/>
            </a:xfrm>
          </p:grpSpPr>
          <p:pic>
            <p:nvPicPr>
              <p:cNvPr id="135" name="図 134">
                <a:extLst>
                  <a:ext uri="{FF2B5EF4-FFF2-40B4-BE49-F238E27FC236}">
                    <a16:creationId xmlns:a16="http://schemas.microsoft.com/office/drawing/2014/main" id="{2916FC4B-7547-F8BF-6267-7C5A60EA7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4785" y="663887"/>
                <a:ext cx="6176967" cy="6077481"/>
              </a:xfrm>
              <a:prstGeom prst="rect">
                <a:avLst/>
              </a:prstGeom>
            </p:spPr>
          </p:pic>
          <p:sp>
            <p:nvSpPr>
              <p:cNvPr id="136" name="二等辺三角形 135">
                <a:extLst>
                  <a:ext uri="{FF2B5EF4-FFF2-40B4-BE49-F238E27FC236}">
                    <a16:creationId xmlns:a16="http://schemas.microsoft.com/office/drawing/2014/main" id="{6BAC1C4D-9515-1487-0F20-2EC3868B04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82236" y="2778842"/>
                <a:ext cx="180000" cy="180000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</p:spPr>
            <p:txBody>
              <a:bodyPr wrap="square" t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4AFAAA52-47D8-482F-AE8F-3F91D45DDE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80527" y="287636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t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66166A61-6474-E5F1-BD99-E95D66F0FE68}"/>
                </a:ext>
              </a:extLst>
            </p:cNvPr>
            <p:cNvGrpSpPr/>
            <p:nvPr/>
          </p:nvGrpSpPr>
          <p:grpSpPr>
            <a:xfrm>
              <a:off x="2226512" y="1735522"/>
              <a:ext cx="4092502" cy="3671999"/>
              <a:chOff x="1152048" y="1735522"/>
              <a:chExt cx="3852000" cy="3672000"/>
            </a:xfrm>
          </p:grpSpPr>
          <p:sp>
            <p:nvSpPr>
              <p:cNvPr id="133" name="円/楕円 30">
                <a:extLst>
                  <a:ext uri="{FF2B5EF4-FFF2-40B4-BE49-F238E27FC236}">
                    <a16:creationId xmlns:a16="http://schemas.microsoft.com/office/drawing/2014/main" id="{8A98CEEC-492C-44B7-102B-48D1424D15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0994" y="3536800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txBody>
              <a:bodyPr wrap="square" t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円/楕円 31">
                <a:extLst>
                  <a:ext uri="{FF2B5EF4-FFF2-40B4-BE49-F238E27FC236}">
                    <a16:creationId xmlns:a16="http://schemas.microsoft.com/office/drawing/2014/main" id="{34DCEEE1-A61F-34A0-CD19-BAD57FD651A8}"/>
                  </a:ext>
                </a:extLst>
              </p:cNvPr>
              <p:cNvSpPr/>
              <p:nvPr/>
            </p:nvSpPr>
            <p:spPr bwMode="auto">
              <a:xfrm>
                <a:off x="1152048" y="1735522"/>
                <a:ext cx="3852000" cy="36720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txBody>
              <a:bodyPr wrap="square" t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C3806A78-8451-435D-FB62-CF2440829C15}"/>
                </a:ext>
              </a:extLst>
            </p:cNvPr>
            <p:cNvGrpSpPr/>
            <p:nvPr/>
          </p:nvGrpSpPr>
          <p:grpSpPr>
            <a:xfrm>
              <a:off x="1422767" y="663886"/>
              <a:ext cx="6234372" cy="5867999"/>
              <a:chOff x="395536" y="663886"/>
              <a:chExt cx="5868000" cy="5868000"/>
            </a:xfrm>
          </p:grpSpPr>
          <p:sp>
            <p:nvSpPr>
              <p:cNvPr id="131" name="正方形/長方形 130">
                <a:extLst>
                  <a:ext uri="{FF2B5EF4-FFF2-40B4-BE49-F238E27FC236}">
                    <a16:creationId xmlns:a16="http://schemas.microsoft.com/office/drawing/2014/main" id="{A05C07AB-5AD4-D038-C722-DF35EB7C17CE}"/>
                  </a:ext>
                </a:extLst>
              </p:cNvPr>
              <p:cNvSpPr/>
              <p:nvPr/>
            </p:nvSpPr>
            <p:spPr bwMode="auto">
              <a:xfrm>
                <a:off x="1907704" y="1844824"/>
                <a:ext cx="2520280" cy="3420000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txBody>
              <a:bodyPr wrap="square" t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正方形/長方形 131">
                <a:extLst>
                  <a:ext uri="{FF2B5EF4-FFF2-40B4-BE49-F238E27FC236}">
                    <a16:creationId xmlns:a16="http://schemas.microsoft.com/office/drawing/2014/main" id="{45C94D8E-804C-ECEC-574B-71C597EE2E5B}"/>
                  </a:ext>
                </a:extLst>
              </p:cNvPr>
              <p:cNvSpPr/>
              <p:nvPr/>
            </p:nvSpPr>
            <p:spPr bwMode="auto">
              <a:xfrm>
                <a:off x="395536" y="663886"/>
                <a:ext cx="5868000" cy="5868000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square" t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1" name="六角形 110">
              <a:extLst>
                <a:ext uri="{FF2B5EF4-FFF2-40B4-BE49-F238E27FC236}">
                  <a16:creationId xmlns:a16="http://schemas.microsoft.com/office/drawing/2014/main" id="{8F499F83-8746-874F-C827-05DD1F2FF6A7}"/>
                </a:ext>
              </a:extLst>
            </p:cNvPr>
            <p:cNvSpPr/>
            <p:nvPr/>
          </p:nvSpPr>
          <p:spPr>
            <a:xfrm>
              <a:off x="3887641" y="3755147"/>
              <a:ext cx="418836" cy="344108"/>
            </a:xfrm>
            <a:prstGeom prst="hexagon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六角形 111">
              <a:extLst>
                <a:ext uri="{FF2B5EF4-FFF2-40B4-BE49-F238E27FC236}">
                  <a16:creationId xmlns:a16="http://schemas.microsoft.com/office/drawing/2014/main" id="{AD2EE351-2109-A912-5CD7-34F81199004D}"/>
                </a:ext>
              </a:extLst>
            </p:cNvPr>
            <p:cNvSpPr/>
            <p:nvPr/>
          </p:nvSpPr>
          <p:spPr>
            <a:xfrm>
              <a:off x="5170210" y="2777261"/>
              <a:ext cx="380033" cy="357404"/>
            </a:xfrm>
            <a:prstGeom prst="hexagon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六角形 112">
              <a:extLst>
                <a:ext uri="{FF2B5EF4-FFF2-40B4-BE49-F238E27FC236}">
                  <a16:creationId xmlns:a16="http://schemas.microsoft.com/office/drawing/2014/main" id="{15C2CB5C-84E3-845E-FDE4-98A877D72AD8}"/>
                </a:ext>
              </a:extLst>
            </p:cNvPr>
            <p:cNvSpPr/>
            <p:nvPr/>
          </p:nvSpPr>
          <p:spPr>
            <a:xfrm>
              <a:off x="4872601" y="3472911"/>
              <a:ext cx="355159" cy="301939"/>
            </a:xfrm>
            <a:prstGeom prst="hexagon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30">
              <a:extLst>
                <a:ext uri="{FF2B5EF4-FFF2-40B4-BE49-F238E27FC236}">
                  <a16:creationId xmlns:a16="http://schemas.microsoft.com/office/drawing/2014/main" id="{DABB4BA6-8787-1D42-9BF3-CF8233A915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31230" y="2951192"/>
              <a:ext cx="191238" cy="180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円/楕円 30">
              <a:extLst>
                <a:ext uri="{FF2B5EF4-FFF2-40B4-BE49-F238E27FC236}">
                  <a16:creationId xmlns:a16="http://schemas.microsoft.com/office/drawing/2014/main" id="{C7205949-1595-9B78-C34B-A66EE6CBCF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27761" y="3993489"/>
              <a:ext cx="191238" cy="180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09FE1607-1EE2-2622-89E2-B965506233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94654" y="3898117"/>
              <a:ext cx="152991" cy="144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二等辺三角形 116">
              <a:extLst>
                <a:ext uri="{FF2B5EF4-FFF2-40B4-BE49-F238E27FC236}">
                  <a16:creationId xmlns:a16="http://schemas.microsoft.com/office/drawing/2014/main" id="{30989FAE-3078-30BD-6249-ECF03B3576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0138" y="4373055"/>
              <a:ext cx="191238" cy="180000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二等辺三角形 117">
              <a:extLst>
                <a:ext uri="{FF2B5EF4-FFF2-40B4-BE49-F238E27FC236}">
                  <a16:creationId xmlns:a16="http://schemas.microsoft.com/office/drawing/2014/main" id="{AD75A54B-F014-16AA-9C6B-E63EC982E8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77742" y="2126257"/>
              <a:ext cx="191238" cy="180000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二等辺三角形 118">
              <a:extLst>
                <a:ext uri="{FF2B5EF4-FFF2-40B4-BE49-F238E27FC236}">
                  <a16:creationId xmlns:a16="http://schemas.microsoft.com/office/drawing/2014/main" id="{A8451E06-72AC-E73F-C3E6-C4D8B2ED92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06620" y="3760835"/>
              <a:ext cx="213128" cy="200603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円/楕円 28">
              <a:extLst>
                <a:ext uri="{FF2B5EF4-FFF2-40B4-BE49-F238E27FC236}">
                  <a16:creationId xmlns:a16="http://schemas.microsoft.com/office/drawing/2014/main" id="{5D36E51E-4D32-CF21-679D-3CC94CF32F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9986" y="3864337"/>
              <a:ext cx="152991" cy="144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FECECCC6-EB62-47C2-5D92-3284DD2B951E}"/>
                </a:ext>
              </a:extLst>
            </p:cNvPr>
            <p:cNvSpPr/>
            <p:nvPr/>
          </p:nvSpPr>
          <p:spPr>
            <a:xfrm>
              <a:off x="5691569" y="3970117"/>
              <a:ext cx="191238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C5E48355-AFA7-3287-5032-76B52519B180}"/>
                </a:ext>
              </a:extLst>
            </p:cNvPr>
            <p:cNvSpPr/>
            <p:nvPr/>
          </p:nvSpPr>
          <p:spPr>
            <a:xfrm>
              <a:off x="4965516" y="3547098"/>
              <a:ext cx="191238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二等辺三角形 122">
              <a:extLst>
                <a:ext uri="{FF2B5EF4-FFF2-40B4-BE49-F238E27FC236}">
                  <a16:creationId xmlns:a16="http://schemas.microsoft.com/office/drawing/2014/main" id="{004A3BE8-B670-FE7A-7FDF-9EC2A8D033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05538" y="5117292"/>
              <a:ext cx="191238" cy="180000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楕円 123">
              <a:extLst>
                <a:ext uri="{FF2B5EF4-FFF2-40B4-BE49-F238E27FC236}">
                  <a16:creationId xmlns:a16="http://schemas.microsoft.com/office/drawing/2014/main" id="{59298CE2-FFCC-2A9D-4F8A-C6F68FC62FBD}"/>
                </a:ext>
              </a:extLst>
            </p:cNvPr>
            <p:cNvSpPr/>
            <p:nvPr/>
          </p:nvSpPr>
          <p:spPr>
            <a:xfrm>
              <a:off x="3612161" y="3826117"/>
              <a:ext cx="152991" cy="1440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AC16EC59-640E-BED9-E29D-2F83F7DB8699}"/>
                </a:ext>
              </a:extLst>
            </p:cNvPr>
            <p:cNvSpPr/>
            <p:nvPr/>
          </p:nvSpPr>
          <p:spPr>
            <a:xfrm>
              <a:off x="4812315" y="3754117"/>
              <a:ext cx="152991" cy="1440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3783FE46-06CE-5D39-EA17-94B891CAAECF}"/>
                </a:ext>
              </a:extLst>
            </p:cNvPr>
            <p:cNvSpPr/>
            <p:nvPr/>
          </p:nvSpPr>
          <p:spPr>
            <a:xfrm>
              <a:off x="4577969" y="4119826"/>
              <a:ext cx="152991" cy="1440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楕円 126">
              <a:extLst>
                <a:ext uri="{FF2B5EF4-FFF2-40B4-BE49-F238E27FC236}">
                  <a16:creationId xmlns:a16="http://schemas.microsoft.com/office/drawing/2014/main" id="{C301EB3F-795C-AC06-65D3-1288654DA6D2}"/>
                </a:ext>
              </a:extLst>
            </p:cNvPr>
            <p:cNvSpPr/>
            <p:nvPr/>
          </p:nvSpPr>
          <p:spPr>
            <a:xfrm>
              <a:off x="5273225" y="2861760"/>
              <a:ext cx="152991" cy="1440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楕円 127">
              <a:extLst>
                <a:ext uri="{FF2B5EF4-FFF2-40B4-BE49-F238E27FC236}">
                  <a16:creationId xmlns:a16="http://schemas.microsoft.com/office/drawing/2014/main" id="{55BC0173-350E-6B51-632C-251EC7C7F38A}"/>
                </a:ext>
              </a:extLst>
            </p:cNvPr>
            <p:cNvSpPr/>
            <p:nvPr/>
          </p:nvSpPr>
          <p:spPr>
            <a:xfrm>
              <a:off x="3407198" y="3410823"/>
              <a:ext cx="152991" cy="144000"/>
            </a:xfrm>
            <a:prstGeom prst="ellipse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楕円 128">
              <a:extLst>
                <a:ext uri="{FF2B5EF4-FFF2-40B4-BE49-F238E27FC236}">
                  <a16:creationId xmlns:a16="http://schemas.microsoft.com/office/drawing/2014/main" id="{A7ECF53D-A3A6-2E1B-A296-BF65FD8D852B}"/>
                </a:ext>
              </a:extLst>
            </p:cNvPr>
            <p:cNvSpPr/>
            <p:nvPr/>
          </p:nvSpPr>
          <p:spPr>
            <a:xfrm>
              <a:off x="4500687" y="4107990"/>
              <a:ext cx="191238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二等辺三角形 129">
              <a:extLst>
                <a:ext uri="{FF2B5EF4-FFF2-40B4-BE49-F238E27FC236}">
                  <a16:creationId xmlns:a16="http://schemas.microsoft.com/office/drawing/2014/main" id="{525CCB11-D911-10E6-BA6D-7208B22B6A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80680" y="3819261"/>
              <a:ext cx="222857" cy="222857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txBody>
            <a:bodyPr wrap="square" t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38" name="タイトル 1">
            <a:extLst>
              <a:ext uri="{FF2B5EF4-FFF2-40B4-BE49-F238E27FC236}">
                <a16:creationId xmlns:a16="http://schemas.microsoft.com/office/drawing/2014/main" id="{94D0ACCF-1B29-F095-D60A-547B18BE7E12}"/>
              </a:ext>
            </a:extLst>
          </p:cNvPr>
          <p:cNvSpPr txBox="1">
            <a:spLocks/>
          </p:cNvSpPr>
          <p:nvPr/>
        </p:nvSpPr>
        <p:spPr>
          <a:xfrm>
            <a:off x="6271790" y="6364989"/>
            <a:ext cx="5863485" cy="520853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600" dirty="0">
                <a:solidFill>
                  <a:srgbClr val="002060"/>
                </a:solidFill>
              </a:rPr>
              <a:t>ULTIMATE: </a:t>
            </a:r>
            <a:r>
              <a:rPr lang="en-US" altLang="ja-JP" sz="1600" dirty="0" err="1">
                <a:solidFill>
                  <a:srgbClr val="002060"/>
                </a:solidFill>
              </a:rPr>
              <a:t>ULTra-sIte</a:t>
            </a:r>
            <a:r>
              <a:rPr lang="en-US" altLang="ja-JP" sz="1600" dirty="0">
                <a:solidFill>
                  <a:srgbClr val="002060"/>
                </a:solidFill>
              </a:rPr>
              <a:t> for Measuring Atmosphere of Tokyo metropolitan Environment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69A32FDF-A076-D5AC-C377-17B7FBB1E055}"/>
              </a:ext>
            </a:extLst>
          </p:cNvPr>
          <p:cNvSpPr txBox="1"/>
          <p:nvPr/>
        </p:nvSpPr>
        <p:spPr>
          <a:xfrm>
            <a:off x="9332174" y="3638236"/>
            <a:ext cx="2656770" cy="181588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00B050"/>
                </a:solidFill>
                <a:latin typeface="+mn-ea"/>
              </a:rPr>
              <a:t>〇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： </a:t>
            </a:r>
            <a:r>
              <a:rPr lang="en-US" altLang="ja-JP" sz="1400" b="1" dirty="0">
                <a:solidFill>
                  <a:srgbClr val="0070C0"/>
                </a:solidFill>
                <a:latin typeface="+mn-ea"/>
              </a:rPr>
              <a:t>P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olarimetric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 radar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lang="ja-JP" altLang="en-US" sz="1050" b="1" dirty="0">
                <a:solidFill>
                  <a:srgbClr val="00B050"/>
                </a:solidFill>
                <a:latin typeface="+mn-ea"/>
              </a:rPr>
              <a:t>●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Ka-band)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cs typeface="+mn-cs"/>
              </a:rPr>
              <a:t>○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： </a:t>
            </a:r>
            <a:r>
              <a:rPr lang="en-US" altLang="ja-JP" sz="1400" b="1" dirty="0">
                <a:solidFill>
                  <a:srgbClr val="0070C0"/>
                </a:solidFill>
                <a:latin typeface="+mn-ea"/>
              </a:rPr>
              <a:t>Cloud radar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□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：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Doppler lidar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ea"/>
                <a:cs typeface="+mn-cs"/>
              </a:rPr>
              <a:t>△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：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Wind Profiler</a:t>
            </a:r>
          </a:p>
          <a:p>
            <a:pPr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●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： 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Phased Array radar</a:t>
            </a:r>
          </a:p>
          <a:p>
            <a:pPr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△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： 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SkyTree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fog monitor, </a:t>
            </a:r>
            <a:r>
              <a:rPr lang="en-US" altLang="ja-JP" sz="1400" b="1" dirty="0" err="1">
                <a:solidFill>
                  <a:srgbClr val="000000"/>
                </a:solidFill>
                <a:latin typeface="+mn-ea"/>
              </a:rPr>
              <a:t>disdromer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B0CB958B-D2F6-F5BE-B296-73551A23082C}"/>
              </a:ext>
            </a:extLst>
          </p:cNvPr>
          <p:cNvSpPr txBox="1"/>
          <p:nvPr/>
        </p:nvSpPr>
        <p:spPr>
          <a:xfrm>
            <a:off x="-36924" y="6119336"/>
            <a:ext cx="617048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1400" b="1" dirty="0"/>
              <a:t>Poster:</a:t>
            </a:r>
            <a:r>
              <a:rPr lang="en-US" sz="1400" b="1" dirty="0"/>
              <a:t> </a:t>
            </a:r>
            <a:r>
              <a:rPr lang="en-US" sz="1400" b="1" dirty="0" err="1"/>
              <a:t>Woosub</a:t>
            </a:r>
            <a:r>
              <a:rPr lang="en-US" sz="1400" b="1" dirty="0"/>
              <a:t> </a:t>
            </a:r>
            <a:r>
              <a:rPr lang="en-US" sz="1400" b="1" dirty="0" err="1"/>
              <a:t>Roh</a:t>
            </a:r>
            <a:r>
              <a:rPr lang="en-US" sz="1400" b="1" dirty="0"/>
              <a:t> (AORI)</a:t>
            </a:r>
          </a:p>
          <a:p>
            <a:r>
              <a:rPr lang="en-US" sz="1400" b="1" dirty="0"/>
              <a:t>CL06 – An evaluation of microphysics schemes in NICAM using  observation data over the Tokyo metropolitan area in Japan,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6258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AA049B-E160-3B7E-DEA0-9FF5823A4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44"/>
            <a:ext cx="8985504" cy="6870038"/>
          </a:xfrm>
          <a:prstGeom prst="rect">
            <a:avLst/>
          </a:prstGeom>
          <a:noFill/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52A7768-4D0B-1D38-C7C6-F244A689C6EC}"/>
              </a:ext>
            </a:extLst>
          </p:cNvPr>
          <p:cNvSpPr txBox="1">
            <a:spLocks/>
          </p:cNvSpPr>
          <p:nvPr/>
        </p:nvSpPr>
        <p:spPr>
          <a:xfrm>
            <a:off x="4971288" y="4425061"/>
            <a:ext cx="7098792" cy="50050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02060"/>
                </a:solidFill>
              </a:rPr>
              <a:t>“</a:t>
            </a:r>
            <a:r>
              <a:rPr lang="en-US" altLang="ja-JP" sz="3200" b="1" dirty="0" err="1">
                <a:solidFill>
                  <a:srgbClr val="002060"/>
                </a:solidFill>
              </a:rPr>
              <a:t>asuca</a:t>
            </a:r>
            <a:r>
              <a:rPr lang="en-US" altLang="ja-JP" sz="3200" b="1" dirty="0">
                <a:solidFill>
                  <a:srgbClr val="002060"/>
                </a:solidFill>
              </a:rPr>
              <a:t>” simulations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2CDEAF-C8D6-1DE7-8C93-EBA2A7D58E4C}"/>
              </a:ext>
            </a:extLst>
          </p:cNvPr>
          <p:cNvSpPr txBox="1">
            <a:spLocks/>
          </p:cNvSpPr>
          <p:nvPr/>
        </p:nvSpPr>
        <p:spPr>
          <a:xfrm>
            <a:off x="5076582" y="4953043"/>
            <a:ext cx="6598920" cy="1438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FF0000"/>
                </a:solidFill>
              </a:rPr>
              <a:t>RANS: </a:t>
            </a:r>
            <a:r>
              <a:rPr lang="en-GB" sz="1800" dirty="0"/>
              <a:t>dx=250 m MYN3 (Nakanishi and </a:t>
            </a:r>
            <a:r>
              <a:rPr lang="en-GB" sz="1800" dirty="0" err="1"/>
              <a:t>Niino</a:t>
            </a:r>
            <a:r>
              <a:rPr lang="en-GB" sz="1800" dirty="0"/>
              <a:t> 2009)</a:t>
            </a:r>
          </a:p>
          <a:p>
            <a:r>
              <a:rPr lang="en-GB" sz="1800" dirty="0">
                <a:solidFill>
                  <a:srgbClr val="FF0000"/>
                </a:solidFill>
              </a:rPr>
              <a:t>Gray Zone: </a:t>
            </a:r>
            <a:r>
              <a:rPr lang="en-GB" sz="1800" dirty="0"/>
              <a:t>dx= 250 m ADM (Kitamura 2016)</a:t>
            </a:r>
          </a:p>
          <a:p>
            <a:r>
              <a:rPr lang="en-GB" sz="1800" dirty="0">
                <a:solidFill>
                  <a:srgbClr val="FF0000"/>
                </a:solidFill>
              </a:rPr>
              <a:t>LES: </a:t>
            </a:r>
            <a:r>
              <a:rPr lang="en-GB" sz="1800" dirty="0"/>
              <a:t>dx= 250 m DDF (Deardorff 1980)</a:t>
            </a:r>
          </a:p>
          <a:p>
            <a:r>
              <a:rPr lang="en-GB" sz="1800" dirty="0">
                <a:solidFill>
                  <a:srgbClr val="FF0000"/>
                </a:solidFill>
              </a:rPr>
              <a:t>LES: </a:t>
            </a:r>
            <a:r>
              <a:rPr lang="en-GB" sz="1800" dirty="0"/>
              <a:t>dx= 50 m DDF (Deardorff 1980)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67E97F-6E7F-C5E1-5165-92664FCBD1F2}"/>
              </a:ext>
            </a:extLst>
          </p:cNvPr>
          <p:cNvSpPr txBox="1"/>
          <p:nvPr/>
        </p:nvSpPr>
        <p:spPr>
          <a:xfrm>
            <a:off x="8180475" y="73306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RANS: MYNN250m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7DF405-7D99-25EB-BC40-B02E9A7A2FEB}"/>
              </a:ext>
            </a:extLst>
          </p:cNvPr>
          <p:cNvSpPr txBox="1"/>
          <p:nvPr/>
        </p:nvSpPr>
        <p:spPr>
          <a:xfrm>
            <a:off x="1206496" y="1998805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Gray Zone: ADM250m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4FEC6F-DC0B-95F6-0749-82483CA57774}"/>
              </a:ext>
            </a:extLst>
          </p:cNvPr>
          <p:cNvSpPr txBox="1"/>
          <p:nvPr/>
        </p:nvSpPr>
        <p:spPr>
          <a:xfrm>
            <a:off x="8376042" y="2432939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LES: DDF250m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01CF48-18CA-5229-CED7-AACC8682D512}"/>
              </a:ext>
            </a:extLst>
          </p:cNvPr>
          <p:cNvSpPr txBox="1"/>
          <p:nvPr/>
        </p:nvSpPr>
        <p:spPr>
          <a:xfrm>
            <a:off x="1933931" y="445228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LES:DDF 50m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2EC4BC-C651-E9E3-355B-D077768D6996}"/>
              </a:ext>
            </a:extLst>
          </p:cNvPr>
          <p:cNvSpPr txBox="1"/>
          <p:nvPr/>
        </p:nvSpPr>
        <p:spPr>
          <a:xfrm>
            <a:off x="1563584" y="-3453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Observation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4FBD3A-1135-ED7B-55E2-32857CE8FEB5}"/>
              </a:ext>
            </a:extLst>
          </p:cNvPr>
          <p:cNvSpPr txBox="1"/>
          <p:nvPr/>
        </p:nvSpPr>
        <p:spPr>
          <a:xfrm>
            <a:off x="9151729" y="6548358"/>
            <a:ext cx="29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Ikuta et al. (2022, in prep.)</a:t>
            </a:r>
          </a:p>
        </p:txBody>
      </p:sp>
    </p:spTree>
    <p:extLst>
      <p:ext uri="{BB962C8B-B14F-4D97-AF65-F5344CB8AC3E}">
        <p14:creationId xmlns:p14="http://schemas.microsoft.com/office/powerpoint/2010/main" val="3303451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4A7B9-C76D-EA21-928B-A6A1547D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290" y="436629"/>
            <a:ext cx="10187346" cy="59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4D6345-1DD0-2264-2B24-9604CF979532}"/>
              </a:ext>
            </a:extLst>
          </p:cNvPr>
          <p:cNvSpPr txBox="1"/>
          <p:nvPr/>
        </p:nvSpPr>
        <p:spPr>
          <a:xfrm>
            <a:off x="346837" y="1962807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MYN250</a:t>
            </a:r>
            <a:endParaRPr lang="en-GB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7A2D82-5826-2B6B-BAB4-BC506CBA0972}"/>
              </a:ext>
            </a:extLst>
          </p:cNvPr>
          <p:cNvSpPr txBox="1"/>
          <p:nvPr/>
        </p:nvSpPr>
        <p:spPr>
          <a:xfrm>
            <a:off x="365226" y="317938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ADM250</a:t>
            </a:r>
            <a:endParaRPr lang="en-GB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6FAE86-CF57-23B3-08DB-5C334FDFDB9F}"/>
              </a:ext>
            </a:extLst>
          </p:cNvPr>
          <p:cNvSpPr txBox="1"/>
          <p:nvPr/>
        </p:nvSpPr>
        <p:spPr>
          <a:xfrm>
            <a:off x="373111" y="433815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DDF250</a:t>
            </a:r>
            <a:endParaRPr lang="en-GB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913BE8-9B51-DFA7-0AB6-E72F3806AF29}"/>
              </a:ext>
            </a:extLst>
          </p:cNvPr>
          <p:cNvSpPr txBox="1"/>
          <p:nvPr/>
        </p:nvSpPr>
        <p:spPr>
          <a:xfrm>
            <a:off x="349463" y="555210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DDF050</a:t>
            </a:r>
            <a:endParaRPr lang="en-GB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017FEB-6740-8E38-9268-DDBDB7754C84}"/>
              </a:ext>
            </a:extLst>
          </p:cNvPr>
          <p:cNvSpPr txBox="1"/>
          <p:nvPr/>
        </p:nvSpPr>
        <p:spPr>
          <a:xfrm>
            <a:off x="120858" y="656890"/>
            <a:ext cx="132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</a:t>
            </a:r>
            <a:endParaRPr lang="en-GB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3F2D33-9B8B-5857-C8AF-7E51BFEFF683}"/>
              </a:ext>
            </a:extLst>
          </p:cNvPr>
          <p:cNvSpPr txBox="1"/>
          <p:nvPr/>
        </p:nvSpPr>
        <p:spPr>
          <a:xfrm>
            <a:off x="88135" y="6488668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Ikuta et al. (2022)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58EEA1-7A01-DFD2-0015-04B361D5D2B3}"/>
              </a:ext>
            </a:extLst>
          </p:cNvPr>
          <p:cNvSpPr txBox="1"/>
          <p:nvPr/>
        </p:nvSpPr>
        <p:spPr>
          <a:xfrm>
            <a:off x="3121152" y="109728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Doppler velocity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4EDA3E-756D-4563-5FC6-8B4F1CA3AF23}"/>
              </a:ext>
            </a:extLst>
          </p:cNvPr>
          <p:cNvSpPr txBox="1"/>
          <p:nvPr/>
        </p:nvSpPr>
        <p:spPr>
          <a:xfrm>
            <a:off x="8138160" y="10825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velocity</a:t>
            </a:r>
          </a:p>
        </p:txBody>
      </p:sp>
    </p:spTree>
    <p:extLst>
      <p:ext uri="{BB962C8B-B14F-4D97-AF65-F5344CB8AC3E}">
        <p14:creationId xmlns:p14="http://schemas.microsoft.com/office/powerpoint/2010/main" val="209458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B57459F-C65A-8C27-C842-9504257297A1}"/>
              </a:ext>
            </a:extLst>
          </p:cNvPr>
          <p:cNvGrpSpPr/>
          <p:nvPr/>
        </p:nvGrpSpPr>
        <p:grpSpPr>
          <a:xfrm>
            <a:off x="1443209" y="487614"/>
            <a:ext cx="9132189" cy="3357866"/>
            <a:chOff x="574520" y="1324303"/>
            <a:chExt cx="10705957" cy="41536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C4AF3C-0C0B-0F57-18C1-8BCDE1160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520" y="1763245"/>
              <a:ext cx="10705957" cy="3714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72CB518-9DB4-6D68-D9E1-3DDABBE90651}"/>
                </a:ext>
              </a:extLst>
            </p:cNvPr>
            <p:cNvSpPr txBox="1"/>
            <p:nvPr/>
          </p:nvSpPr>
          <p:spPr>
            <a:xfrm>
              <a:off x="1363717" y="1324303"/>
              <a:ext cx="1535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Radial velocity</a:t>
              </a:r>
              <a:endParaRPr lang="en-GB" dirty="0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6BFDF08-CD84-661C-BA53-9278937B23A4}"/>
                </a:ext>
              </a:extLst>
            </p:cNvPr>
            <p:cNvSpPr txBox="1"/>
            <p:nvPr/>
          </p:nvSpPr>
          <p:spPr>
            <a:xfrm>
              <a:off x="3823138" y="1324303"/>
              <a:ext cx="1986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Tangential velocity</a:t>
              </a:r>
              <a:endParaRPr lang="en-GB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96C3C26-C610-D520-E7B9-C529025F9C1C}"/>
                </a:ext>
              </a:extLst>
            </p:cNvPr>
            <p:cNvSpPr txBox="1"/>
            <p:nvPr/>
          </p:nvSpPr>
          <p:spPr>
            <a:xfrm>
              <a:off x="6576859" y="1369107"/>
              <a:ext cx="1666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Vertical velocity</a:t>
              </a:r>
              <a:endParaRPr lang="en-GB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FE5F93-C105-0BE1-D24D-116E3F774764}"/>
                </a:ext>
              </a:extLst>
            </p:cNvPr>
            <p:cNvSpPr txBox="1"/>
            <p:nvPr/>
          </p:nvSpPr>
          <p:spPr>
            <a:xfrm>
              <a:off x="9887633" y="1369107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TKE</a:t>
              </a:r>
              <a:endParaRPr lang="en-GB" dirty="0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6284ED-BDDB-7904-98D9-445C2F766D41}"/>
              </a:ext>
            </a:extLst>
          </p:cNvPr>
          <p:cNvSpPr txBox="1"/>
          <p:nvPr/>
        </p:nvSpPr>
        <p:spPr>
          <a:xfrm>
            <a:off x="8579410" y="64886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Ikuta et al. (2022, in prep.)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369B874-DE31-8DC7-ADA9-33E42FBDC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79" y="4076240"/>
            <a:ext cx="4204314" cy="2781760"/>
          </a:xfrm>
          <a:prstGeom prst="rect">
            <a:avLst/>
          </a:prstGeom>
          <a:noFill/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09EB48-53B2-A197-5EA8-54231479B4BF}"/>
              </a:ext>
            </a:extLst>
          </p:cNvPr>
          <p:cNvSpPr txBox="1"/>
          <p:nvPr/>
        </p:nvSpPr>
        <p:spPr>
          <a:xfrm>
            <a:off x="5683445" y="5380817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Power spectrum of Doppler velocity at PPI scan of elevation angle 0.7°</a:t>
            </a:r>
          </a:p>
        </p:txBody>
      </p:sp>
    </p:spTree>
    <p:extLst>
      <p:ext uri="{BB962C8B-B14F-4D97-AF65-F5344CB8AC3E}">
        <p14:creationId xmlns:p14="http://schemas.microsoft.com/office/powerpoint/2010/main" val="2962290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E5645CF-29A4-B10D-D0DE-5F51D35F4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67"/>
            <a:ext cx="9125243" cy="684393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EB4D17-477A-3B18-8E25-1B9A216BA18B}"/>
              </a:ext>
            </a:extLst>
          </p:cNvPr>
          <p:cNvSpPr txBox="1"/>
          <p:nvPr/>
        </p:nvSpPr>
        <p:spPr>
          <a:xfrm>
            <a:off x="88135" y="6488668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By </a:t>
            </a:r>
            <a:r>
              <a:rPr lang="en-US" dirty="0" err="1">
                <a:solidFill>
                  <a:srgbClr val="00B0F0"/>
                </a:solidFill>
              </a:rPr>
              <a:t>Shuhei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Matsugishi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BD4BD3-711A-B63D-F3D3-5F15C2B1A8D5}"/>
              </a:ext>
            </a:extLst>
          </p:cNvPr>
          <p:cNvSpPr txBox="1">
            <a:spLocks/>
          </p:cNvSpPr>
          <p:nvPr/>
        </p:nvSpPr>
        <p:spPr>
          <a:xfrm>
            <a:off x="1325814" y="48305"/>
            <a:ext cx="5979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G-level 11 (dx=3.5km)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413852-ABCA-330F-2218-7559DE490630}"/>
              </a:ext>
            </a:extLst>
          </p:cNvPr>
          <p:cNvSpPr txBox="1"/>
          <p:nvPr/>
        </p:nvSpPr>
        <p:spPr>
          <a:xfrm>
            <a:off x="2706915" y="1033175"/>
            <a:ext cx="2017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10m wind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3133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5903B63-EC0D-3F34-C026-BB43C411E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EB1116-D7F9-B0AB-1C15-0D8824F04090}"/>
              </a:ext>
            </a:extLst>
          </p:cNvPr>
          <p:cNvSpPr txBox="1"/>
          <p:nvPr/>
        </p:nvSpPr>
        <p:spPr>
          <a:xfrm>
            <a:off x="88135" y="6488668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By </a:t>
            </a:r>
            <a:r>
              <a:rPr lang="en-US" dirty="0" err="1">
                <a:solidFill>
                  <a:srgbClr val="00B0F0"/>
                </a:solidFill>
              </a:rPr>
              <a:t>Shuhei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Matsugishi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384FD2B-7214-72D2-F4D7-CEDF1276FCD6}"/>
              </a:ext>
            </a:extLst>
          </p:cNvPr>
          <p:cNvSpPr txBox="1">
            <a:spLocks/>
          </p:cNvSpPr>
          <p:nvPr/>
        </p:nvSpPr>
        <p:spPr>
          <a:xfrm>
            <a:off x="1325814" y="48305"/>
            <a:ext cx="5979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G-level 12 (dx=1.7km)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288837-56C1-6BE5-E49F-5C7B4263B842}"/>
              </a:ext>
            </a:extLst>
          </p:cNvPr>
          <p:cNvSpPr txBox="1"/>
          <p:nvPr/>
        </p:nvSpPr>
        <p:spPr>
          <a:xfrm>
            <a:off x="2706915" y="1033175"/>
            <a:ext cx="2017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10m wind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617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A7EFB81-5FD7-B91F-B748-29A80FCF1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8" cy="68579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4C6968-EF65-BDE3-C55A-4765AE81D89F}"/>
              </a:ext>
            </a:extLst>
          </p:cNvPr>
          <p:cNvSpPr txBox="1"/>
          <p:nvPr/>
        </p:nvSpPr>
        <p:spPr>
          <a:xfrm>
            <a:off x="88135" y="6488668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By </a:t>
            </a:r>
            <a:r>
              <a:rPr lang="en-US" dirty="0" err="1">
                <a:solidFill>
                  <a:srgbClr val="00B0F0"/>
                </a:solidFill>
              </a:rPr>
              <a:t>Shuhei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Matsugishi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3BBE84F9-ACBF-0456-C0EF-C861ED7597A3}"/>
              </a:ext>
            </a:extLst>
          </p:cNvPr>
          <p:cNvSpPr txBox="1">
            <a:spLocks/>
          </p:cNvSpPr>
          <p:nvPr/>
        </p:nvSpPr>
        <p:spPr>
          <a:xfrm>
            <a:off x="1325814" y="48305"/>
            <a:ext cx="5979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G-level 13 (dx=870 m)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F802E9-91FD-9A10-E554-F45B1AF1CAE9}"/>
              </a:ext>
            </a:extLst>
          </p:cNvPr>
          <p:cNvSpPr txBox="1"/>
          <p:nvPr/>
        </p:nvSpPr>
        <p:spPr>
          <a:xfrm>
            <a:off x="2706915" y="1033175"/>
            <a:ext cx="2017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10m wind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6892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fc_wind">
            <a:hlinkClick r:id="" action="ppaction://media"/>
            <a:extLst>
              <a:ext uri="{FF2B5EF4-FFF2-40B4-BE49-F238E27FC236}">
                <a16:creationId xmlns:a16="http://schemas.microsoft.com/office/drawing/2014/main" id="{1BB8382C-5C9E-CCBE-BB17-E432B44F0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2035" y="58455"/>
            <a:ext cx="8179966" cy="6133798"/>
          </a:xfrm>
          <a:prstGeom prst="rect">
            <a:avLst/>
          </a:prstGeom>
        </p:spPr>
      </p:pic>
      <p:pic>
        <p:nvPicPr>
          <p:cNvPr id="3" name="sa_tppn">
            <a:hlinkClick r:id="" action="ppaction://media"/>
            <a:extLst>
              <a:ext uri="{FF2B5EF4-FFF2-40B4-BE49-F238E27FC236}">
                <a16:creationId xmlns:a16="http://schemas.microsoft.com/office/drawing/2014/main" id="{2514D161-4697-B5E2-18D8-F97F32BAE7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4572876" cy="3429000"/>
          </a:xfrm>
          <a:prstGeom prst="rect">
            <a:avLst/>
          </a:prstGeom>
        </p:spPr>
      </p:pic>
      <p:pic>
        <p:nvPicPr>
          <p:cNvPr id="4" name="sa_vap_atm">
            <a:hlinkClick r:id="" action="ppaction://media"/>
            <a:extLst>
              <a:ext uri="{FF2B5EF4-FFF2-40B4-BE49-F238E27FC236}">
                <a16:creationId xmlns:a16="http://schemas.microsoft.com/office/drawing/2014/main" id="{FEBF5A5F-7EB7-845F-4FCC-C0ED88B146E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412" y="3429000"/>
            <a:ext cx="4572876" cy="3429000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EFB6DCC5-4A39-2827-6D36-50D02F50F00E}"/>
              </a:ext>
            </a:extLst>
          </p:cNvPr>
          <p:cNvSpPr txBox="1">
            <a:spLocks/>
          </p:cNvSpPr>
          <p:nvPr/>
        </p:nvSpPr>
        <p:spPr>
          <a:xfrm>
            <a:off x="5647856" y="5947011"/>
            <a:ext cx="6339840" cy="590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G-level 13 (dx = 880m)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59A110-812B-14F5-148F-F445EEEDC10F}"/>
              </a:ext>
            </a:extLst>
          </p:cNvPr>
          <p:cNvSpPr txBox="1"/>
          <p:nvPr/>
        </p:nvSpPr>
        <p:spPr>
          <a:xfrm>
            <a:off x="9716642" y="6537961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By </a:t>
            </a:r>
            <a:r>
              <a:rPr lang="en-US" dirty="0" err="1">
                <a:solidFill>
                  <a:srgbClr val="00B0F0"/>
                </a:solidFill>
              </a:rPr>
              <a:t>Shuhei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Matsugishi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E19F7D-84E8-3468-8E05-E9D72280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317C5B-0D86-3370-3D36-422D913E8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Challenges to the new frontier toward a global large-eddy simulations for a global 220 m mesh NICAM simulation using </a:t>
            </a:r>
            <a:r>
              <a:rPr lang="en-US" dirty="0" err="1"/>
              <a:t>Fugaku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Evaluation and improvement of the physical processes by using the ground and satellite observation data.</a:t>
            </a:r>
          </a:p>
          <a:p>
            <a:pPr lvl="1"/>
            <a:r>
              <a:rPr lang="en-US" dirty="0"/>
              <a:t>Cloud microphysics schemes: evaluation by ground and satellite observations</a:t>
            </a:r>
          </a:p>
          <a:p>
            <a:pPr lvl="1"/>
            <a:r>
              <a:rPr lang="en-US" dirty="0"/>
              <a:t>Turbulence schemes: LES and RANS scheme dependency (or Gray zone scheme)</a:t>
            </a:r>
          </a:p>
          <a:p>
            <a:pPr lvl="1"/>
            <a:endParaRPr lang="en-US" dirty="0"/>
          </a:p>
          <a:p>
            <a:r>
              <a:rPr lang="en-US" dirty="0"/>
              <a:t>Targets to know (among many, more inputs welcome)</a:t>
            </a:r>
          </a:p>
          <a:p>
            <a:pPr lvl="1"/>
            <a:r>
              <a:rPr lang="en-US" dirty="0"/>
              <a:t>Vertical velocity spectrum in deep convection and free atmosphere</a:t>
            </a:r>
          </a:p>
          <a:p>
            <a:pPr lvl="1"/>
            <a:r>
              <a:rPr lang="en-US" dirty="0"/>
              <a:t>Transitions of meso-scale structures between deep convection and shallow convection, including shallow meso-scale </a:t>
            </a:r>
            <a:r>
              <a:rPr lang="en-US"/>
              <a:t>overturning circulations</a:t>
            </a:r>
            <a:endParaRPr lang="en-US" dirty="0"/>
          </a:p>
          <a:p>
            <a:pPr lvl="1"/>
            <a:r>
              <a:rPr lang="en-US" dirty="0"/>
              <a:t>Cloud and land surface interaction (radiation)</a:t>
            </a:r>
          </a:p>
        </p:txBody>
      </p:sp>
    </p:spTree>
    <p:extLst>
      <p:ext uri="{BB962C8B-B14F-4D97-AF65-F5344CB8AC3E}">
        <p14:creationId xmlns:p14="http://schemas.microsoft.com/office/powerpoint/2010/main" val="390969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8E06555-33EA-E02E-ED09-EE66B5EE9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2" y="1485104"/>
            <a:ext cx="6615159" cy="5020355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4373E208-0463-D5F7-F2DC-C471BC1D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08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Resolution dependency of the NICAM simulations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DDCE40-144F-2904-8EC2-176E14D156F2}"/>
              </a:ext>
            </a:extLst>
          </p:cNvPr>
          <p:cNvSpPr txBox="1"/>
          <p:nvPr/>
        </p:nvSpPr>
        <p:spPr>
          <a:xfrm>
            <a:off x="7755874" y="1865391"/>
            <a:ext cx="43186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NICAM: Nonhydrostatic Icosahedral Atmospheric Model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Miyamoto et al. (2013,GRL) conducted the simulation until dx = 870m.</a:t>
            </a:r>
          </a:p>
        </p:txBody>
      </p:sp>
    </p:spTree>
    <p:extLst>
      <p:ext uri="{BB962C8B-B14F-4D97-AF65-F5344CB8AC3E}">
        <p14:creationId xmlns:p14="http://schemas.microsoft.com/office/powerpoint/2010/main" val="143508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제목 1"/>
          <p:cNvSpPr>
            <a:spLocks noGrp="1"/>
          </p:cNvSpPr>
          <p:nvPr>
            <p:ph type="title"/>
          </p:nvPr>
        </p:nvSpPr>
        <p:spPr>
          <a:xfrm>
            <a:off x="1393060" y="0"/>
            <a:ext cx="8229600" cy="753294"/>
          </a:xfrm>
        </p:spPr>
        <p:txBody>
          <a:bodyPr/>
          <a:lstStyle/>
          <a:p>
            <a:pPr eaLnBrk="1" hangingPunct="1"/>
            <a:r>
              <a:rPr lang="en-US" altLang="ko-KR" sz="2800" b="1" dirty="0">
                <a:solidFill>
                  <a:srgbClr val="0070C0"/>
                </a:solidFill>
                <a:cs typeface="Times New Roman" pitchFamily="18" charset="0"/>
              </a:rPr>
              <a:t>Experiment design</a:t>
            </a:r>
            <a:endParaRPr lang="ko-KR" altLang="en-US" sz="28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26627" name="내용 개체 틀 2"/>
          <p:cNvSpPr>
            <a:spLocks noGrp="1"/>
          </p:cNvSpPr>
          <p:nvPr>
            <p:ph idx="1"/>
          </p:nvPr>
        </p:nvSpPr>
        <p:spPr>
          <a:xfrm>
            <a:off x="255425" y="723973"/>
            <a:ext cx="9288220" cy="36321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1600" dirty="0">
                <a:cs typeface="Times New Roman" pitchFamily="18" charset="0"/>
              </a:rPr>
              <a:t>NICAM:</a:t>
            </a:r>
            <a:r>
              <a:rPr lang="ja-JP" altLang="en-US" sz="1600" dirty="0">
                <a:cs typeface="Times New Roman" pitchFamily="18" charset="0"/>
              </a:rPr>
              <a:t>　</a:t>
            </a:r>
            <a:r>
              <a:rPr lang="en-US" altLang="ko-KR" sz="1600" dirty="0">
                <a:cs typeface="Times New Roman" pitchFamily="18" charset="0"/>
              </a:rPr>
              <a:t>Nonhydrostatic Icosahedral Atmospheric Model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Microphysics scheme :  </a:t>
            </a:r>
            <a:r>
              <a:rPr lang="en-US" altLang="ko-KR" sz="1600" dirty="0">
                <a:solidFill>
                  <a:srgbClr val="C00000"/>
                </a:solidFill>
                <a:cs typeface="Times New Roman" pitchFamily="18" charset="0"/>
              </a:rPr>
              <a:t>NSW6</a:t>
            </a:r>
            <a:r>
              <a:rPr lang="en-US" altLang="ko-KR" sz="1600" dirty="0">
                <a:cs typeface="Times New Roman" pitchFamily="18" charset="0"/>
              </a:rPr>
              <a:t>, NDW6</a:t>
            </a:r>
          </a:p>
          <a:p>
            <a:pPr>
              <a:lnSpc>
                <a:spcPct val="80000"/>
              </a:lnSpc>
            </a:pPr>
            <a:r>
              <a:rPr lang="en-US" altLang="ko-KR" sz="1600" dirty="0">
                <a:solidFill>
                  <a:srgbClr val="C00000"/>
                </a:solidFill>
                <a:cs typeface="Times New Roman" pitchFamily="18" charset="0"/>
              </a:rPr>
              <a:t>Stretched grid system: </a:t>
            </a:r>
            <a:r>
              <a:rPr lang="en-US" altLang="ko-KR" sz="1600" dirty="0">
                <a:cs typeface="Times New Roman" pitchFamily="18" charset="0"/>
              </a:rPr>
              <a:t>Stretch factor: 100, i.e. maximum/minimum grid length</a:t>
            </a:r>
            <a:endParaRPr lang="en-US" altLang="ko-KR" sz="16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Turbulence scheme : MYNN2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Land surface scheme : MATSIRO scheme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Integration time : 2019. 09. 08. 00UTC – 10. 00UTC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Initial data : NCEP FNL reanalysis data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Horizontal resolution (minimum grid length): GL8 2.8 km, GL9 1.4 km, GL10, 700 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Time step :  15s, 5s, 2.5s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dirty="0">
                <a:cs typeface="Times New Roman" pitchFamily="18" charset="0"/>
              </a:rPr>
              <a:t>Vertical grid number : 80</a:t>
            </a:r>
          </a:p>
        </p:txBody>
      </p:sp>
      <p:pic>
        <p:nvPicPr>
          <p:cNvPr id="11" name="그림 10" descr="지도이(가) 표시된 사진&#10;&#10;자동 생성된 설명">
            <a:extLst>
              <a:ext uri="{FF2B5EF4-FFF2-40B4-BE49-F238E27FC236}">
                <a16:creationId xmlns:a16="http://schemas.microsoft.com/office/drawing/2014/main" id="{543365A0-183A-4EFB-A78D-E35B347F4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" y="4611444"/>
            <a:ext cx="2059993" cy="205001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99E9F61-C459-4B41-8247-FC5917A0A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68" y="4611444"/>
            <a:ext cx="2059993" cy="2050018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FA22BB03-80DB-4F2E-A959-4E85B4D62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61" y="4575663"/>
            <a:ext cx="2059993" cy="2050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22886F-870B-4ABE-8437-A0FE38AA6F72}"/>
              </a:ext>
            </a:extLst>
          </p:cNvPr>
          <p:cNvSpPr txBox="1"/>
          <p:nvPr/>
        </p:nvSpPr>
        <p:spPr>
          <a:xfrm>
            <a:off x="2510902" y="4035381"/>
            <a:ext cx="15582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kumimoji="0" lang="en-US" altLang="ko-KR" dirty="0">
                <a:solidFill>
                  <a:srgbClr val="FF0000"/>
                </a:solidFill>
                <a:latin typeface="맑은 고딕"/>
                <a:ea typeface="맑은 고딕" panose="020B0503020000020004" pitchFamily="50" charset="-127"/>
              </a:rPr>
              <a:t>NICAM GL8 3.5 km</a:t>
            </a:r>
            <a:endParaRPr kumimoji="0" lang="ko-KR" altLang="en-US" dirty="0">
              <a:solidFill>
                <a:srgbClr val="FF0000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4E6D47-0A07-4D23-8E1B-95834885D830}"/>
              </a:ext>
            </a:extLst>
          </p:cNvPr>
          <p:cNvSpPr txBox="1"/>
          <p:nvPr/>
        </p:nvSpPr>
        <p:spPr>
          <a:xfrm>
            <a:off x="4492952" y="4035381"/>
            <a:ext cx="153992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NICAM GL9 1.7 km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54E745-843D-4263-896E-15076D48A64A}"/>
              </a:ext>
            </a:extLst>
          </p:cNvPr>
          <p:cNvSpPr txBox="1"/>
          <p:nvPr/>
        </p:nvSpPr>
        <p:spPr>
          <a:xfrm>
            <a:off x="481606" y="4260815"/>
            <a:ext cx="155827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JMA-radar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8C5B3C5-538B-4D86-BDBE-DDEB75163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77" b="21271"/>
          <a:stretch/>
        </p:blipFill>
        <p:spPr>
          <a:xfrm>
            <a:off x="8593576" y="3459316"/>
            <a:ext cx="582414" cy="328544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37BE99-4419-4396-BD84-5DA6170CA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530" y="4499127"/>
            <a:ext cx="1791074" cy="20920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6AA48C-A862-4E31-B5D6-BC2669E49075}"/>
              </a:ext>
            </a:extLst>
          </p:cNvPr>
          <p:cNvSpPr txBox="1"/>
          <p:nvPr/>
        </p:nvSpPr>
        <p:spPr>
          <a:xfrm>
            <a:off x="6707157" y="4037122"/>
            <a:ext cx="153992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latinLnBrk="1">
              <a:defRPr/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NICAM GL10 870 m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C1A3159-D88C-C4BC-0929-1E97F2B02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426" y="113242"/>
            <a:ext cx="3267075" cy="324802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682E0D-D57C-3881-C0FB-2ED57BA3A917}"/>
              </a:ext>
            </a:extLst>
          </p:cNvPr>
          <p:cNvSpPr txBox="1"/>
          <p:nvPr/>
        </p:nvSpPr>
        <p:spPr>
          <a:xfrm>
            <a:off x="8192428" y="3130372"/>
            <a:ext cx="401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Stretch NICAM: Tomita (2008,JMSJ)</a:t>
            </a:r>
          </a:p>
          <a:p>
            <a:r>
              <a:rPr lang="en-US" dirty="0">
                <a:solidFill>
                  <a:srgbClr val="0070C0"/>
                </a:solidFill>
              </a:rPr>
              <a:t>Uchida et al. (2016,NWR)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EBD2A23-B25B-8D96-D1B2-C7C3AF7C4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147" y="4123525"/>
            <a:ext cx="2235247" cy="225487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3B0473-6212-06AD-8001-0E42745225CE}"/>
              </a:ext>
            </a:extLst>
          </p:cNvPr>
          <p:cNvSpPr txBox="1"/>
          <p:nvPr/>
        </p:nvSpPr>
        <p:spPr>
          <a:xfrm>
            <a:off x="10680288" y="6540553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Woosub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Roh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A82C5-6033-A1C8-38FF-4E5042A1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943" y="279981"/>
            <a:ext cx="6518113" cy="62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55265C-1467-6701-06FA-253BD6B961F8}"/>
              </a:ext>
            </a:extLst>
          </p:cNvPr>
          <p:cNvSpPr txBox="1"/>
          <p:nvPr/>
        </p:nvSpPr>
        <p:spPr>
          <a:xfrm>
            <a:off x="1655379" y="1962807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MYN250</a:t>
            </a:r>
            <a:endParaRPr lang="en-GB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D42A8E-0AD5-F1F7-E25E-4DFC575D319B}"/>
              </a:ext>
            </a:extLst>
          </p:cNvPr>
          <p:cNvSpPr txBox="1"/>
          <p:nvPr/>
        </p:nvSpPr>
        <p:spPr>
          <a:xfrm>
            <a:off x="1673768" y="317938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ADM250</a:t>
            </a:r>
            <a:endParaRPr lang="en-GB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81B028-7ACD-FCF1-9D84-083BA608DC4F}"/>
              </a:ext>
            </a:extLst>
          </p:cNvPr>
          <p:cNvSpPr txBox="1"/>
          <p:nvPr/>
        </p:nvSpPr>
        <p:spPr>
          <a:xfrm>
            <a:off x="1681653" y="433815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DDF250</a:t>
            </a:r>
            <a:endParaRPr lang="en-GB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193552-4FD7-0A72-03BA-F5BC29BA763E}"/>
              </a:ext>
            </a:extLst>
          </p:cNvPr>
          <p:cNvSpPr txBox="1"/>
          <p:nvPr/>
        </p:nvSpPr>
        <p:spPr>
          <a:xfrm>
            <a:off x="1658005" y="555210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DDF050</a:t>
            </a:r>
            <a:endParaRPr lang="en-GB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ED3FCD-49C8-90C1-D577-847DBD1CB1C2}"/>
              </a:ext>
            </a:extLst>
          </p:cNvPr>
          <p:cNvSpPr txBox="1"/>
          <p:nvPr/>
        </p:nvSpPr>
        <p:spPr>
          <a:xfrm>
            <a:off x="6936828" y="1182414"/>
            <a:ext cx="16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velocity</a:t>
            </a:r>
            <a:endParaRPr lang="en-GB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DEB96C-F7A6-956B-DD0B-A1475620E444}"/>
              </a:ext>
            </a:extLst>
          </p:cNvPr>
          <p:cNvSpPr txBox="1"/>
          <p:nvPr/>
        </p:nvSpPr>
        <p:spPr>
          <a:xfrm>
            <a:off x="1429400" y="656890"/>
            <a:ext cx="132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</a:t>
            </a:r>
            <a:endParaRPr lang="en-GB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5339B3-F53C-AAA7-763C-8157654FDC07}"/>
              </a:ext>
            </a:extLst>
          </p:cNvPr>
          <p:cNvSpPr txBox="1"/>
          <p:nvPr/>
        </p:nvSpPr>
        <p:spPr>
          <a:xfrm>
            <a:off x="88135" y="6488668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Ikuta et al. (2022)</a:t>
            </a:r>
          </a:p>
        </p:txBody>
      </p:sp>
    </p:spTree>
    <p:extLst>
      <p:ext uri="{BB962C8B-B14F-4D97-AF65-F5344CB8AC3E}">
        <p14:creationId xmlns:p14="http://schemas.microsoft.com/office/powerpoint/2010/main" val="293507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D6FA0B-61FD-2BF9-3389-59ED930AFDB5}"/>
              </a:ext>
            </a:extLst>
          </p:cNvPr>
          <p:cNvSpPr txBox="1"/>
          <p:nvPr/>
        </p:nvSpPr>
        <p:spPr>
          <a:xfrm>
            <a:off x="6899368" y="1197028"/>
            <a:ext cx="44004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Miyamoto et al. (2013, GRL)</a:t>
            </a:r>
            <a:r>
              <a:rPr lang="en-US" sz="2400" dirty="0"/>
              <a:t> Deep moist atmospheric convection in a </a:t>
            </a:r>
            <a:r>
              <a:rPr lang="en-US" sz="2400" dirty="0" err="1"/>
              <a:t>subkilometer</a:t>
            </a:r>
            <a:r>
              <a:rPr lang="en-US" sz="2400" dirty="0"/>
              <a:t> global simulation.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6D4631-C252-E0D7-0253-7427691D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04" y="3811232"/>
            <a:ext cx="6449495" cy="2658080"/>
          </a:xfrm>
          <a:prstGeom prst="rect">
            <a:avLst/>
          </a:prstGeom>
        </p:spPr>
      </p:pic>
      <p:sp>
        <p:nvSpPr>
          <p:cNvPr id="9" name="タイトル 8">
            <a:extLst>
              <a:ext uri="{FF2B5EF4-FFF2-40B4-BE49-F238E27FC236}">
                <a16:creationId xmlns:a16="http://schemas.microsoft.com/office/drawing/2014/main" id="{56958CF8-EDC2-4C0B-5122-F871D2A0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954" y="15386"/>
            <a:ext cx="7450016" cy="777386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Vertical velocity resolutions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312F44-83B9-AB12-5142-0E667FADA7B6}"/>
              </a:ext>
            </a:extLst>
          </p:cNvPr>
          <p:cNvSpPr txBox="1"/>
          <p:nvPr/>
        </p:nvSpPr>
        <p:spPr>
          <a:xfrm>
            <a:off x="6899368" y="3170945"/>
            <a:ext cx="4908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velocity composite shows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only one-grid point represents upward motions if dx &gt;= 3.5km,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while multiple grid points represent upward motions if dx &lt;= 1.7km.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velocity strength does not converge even if dx = 870m.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this will change if dx further decreases.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6E0C78-BDCA-476E-19A7-E215FC25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776"/>
            <a:ext cx="6736299" cy="221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3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92125B-C386-9246-6E64-7207C079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69"/>
            <a:ext cx="10515600" cy="207211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Toward a global large-eddy simulation</a:t>
            </a:r>
            <a:br>
              <a:rPr lang="en-US" sz="4800" b="1" dirty="0">
                <a:solidFill>
                  <a:srgbClr val="0070C0"/>
                </a:solidFill>
              </a:rPr>
            </a:b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B943474-7DE4-C407-1BE6-6350B109C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402" y="1602403"/>
            <a:ext cx="10234095" cy="11702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Masaki Satoh &amp; </a:t>
            </a:r>
            <a:r>
              <a:rPr lang="en-US" dirty="0" err="1">
                <a:solidFill>
                  <a:srgbClr val="0070C0"/>
                </a:solidFill>
              </a:rPr>
              <a:t>Shuhei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Matsugishi</a:t>
            </a:r>
            <a:r>
              <a:rPr lang="en-US" dirty="0">
                <a:solidFill>
                  <a:srgbClr val="0070C0"/>
                </a:solidFill>
              </a:rPr>
              <a:t>, Tomoki Ohno, Daisuke </a:t>
            </a:r>
            <a:r>
              <a:rPr lang="en-US" dirty="0" err="1">
                <a:solidFill>
                  <a:srgbClr val="0070C0"/>
                </a:solidFill>
              </a:rPr>
              <a:t>Takasuka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Junshi</a:t>
            </a:r>
            <a:r>
              <a:rPr lang="en-US" dirty="0">
                <a:solidFill>
                  <a:srgbClr val="0070C0"/>
                </a:solidFill>
              </a:rPr>
              <a:t> Itoh, Hirofumi Tomita, Hisashi Yashiro, </a:t>
            </a:r>
            <a:r>
              <a:rPr lang="en-US" dirty="0" err="1">
                <a:solidFill>
                  <a:srgbClr val="0070C0"/>
                </a:solidFill>
              </a:rPr>
              <a:t>Masuo</a:t>
            </a:r>
            <a:r>
              <a:rPr lang="en-US" dirty="0">
                <a:solidFill>
                  <a:srgbClr val="0070C0"/>
                </a:solidFill>
              </a:rPr>
              <a:t> Nakano, Yoshiyuki Kajikawa, Yuta Kawai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4FA66A-271A-20F3-6277-FC9A6730A805}"/>
              </a:ext>
            </a:extLst>
          </p:cNvPr>
          <p:cNvSpPr txBox="1"/>
          <p:nvPr/>
        </p:nvSpPr>
        <p:spPr>
          <a:xfrm>
            <a:off x="577621" y="2913170"/>
            <a:ext cx="74096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Approved:</a:t>
            </a:r>
          </a:p>
          <a:p>
            <a:r>
              <a:rPr lang="en-US" sz="2400" dirty="0">
                <a:solidFill>
                  <a:srgbClr val="00B050"/>
                </a:solidFill>
              </a:rPr>
              <a:t>General Access Projects for FY2022 HPCI General Access Category of the Supercomputer </a:t>
            </a:r>
            <a:r>
              <a:rPr lang="en-US" sz="2400" dirty="0" err="1">
                <a:solidFill>
                  <a:srgbClr val="00B050"/>
                </a:solidFill>
              </a:rPr>
              <a:t>Fugaku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https://www.hpci-office.jp/materials/e_adoptionlist2022_11.pdf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C0966B1-635B-A9B0-D486-C0A5A001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6" y="5005600"/>
            <a:ext cx="10525468" cy="8486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39282D-6302-E14C-F08E-72C78C090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9" y="6150371"/>
            <a:ext cx="10314958" cy="4802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DF2A2CF-C07C-6E7F-53FA-03CB37B71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02" y="2590570"/>
            <a:ext cx="3499692" cy="2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DA6402-461F-438E-ABC1-FED3F683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Program size of Global</a:t>
            </a:r>
            <a:r>
              <a:rPr kumimoji="1" lang="ja-JP" altLang="en-US" dirty="0"/>
              <a:t> </a:t>
            </a:r>
            <a:r>
              <a:rPr kumimoji="1" lang="en-US" altLang="ja-JP" dirty="0"/>
              <a:t>LES</a:t>
            </a:r>
            <a:r>
              <a:rPr kumimoji="1" lang="ja-JP" altLang="en-US" dirty="0"/>
              <a:t> </a:t>
            </a:r>
            <a:r>
              <a:rPr kumimoji="1" lang="en-US" altLang="ja-JP" dirty="0"/>
              <a:t>simulation</a:t>
            </a:r>
            <a:r>
              <a:rPr kumimoji="1" lang="ja-JP" altLang="en-US" dirty="0"/>
              <a:t>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48D4D2-2D97-4407-AE84-54DBA9F42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4331" cy="435133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Horizontal mesh size: </a:t>
            </a:r>
            <a:r>
              <a:rPr lang="en-US" altLang="ja-JP" dirty="0"/>
              <a:t>dx = 220 m over the sphere</a:t>
            </a:r>
            <a:endParaRPr kumimoji="1" lang="en-US" altLang="ja-JP" dirty="0"/>
          </a:p>
          <a:p>
            <a:r>
              <a:rPr lang="en-US" altLang="ja-JP" u="sng" dirty="0"/>
              <a:t>G</a:t>
            </a:r>
            <a:r>
              <a:rPr kumimoji="1" lang="en-US" altLang="ja-JP" u="sng" dirty="0"/>
              <a:t>rid division level (g-level) 15: </a:t>
            </a:r>
            <a:r>
              <a:rPr kumimoji="1" lang="en-US" altLang="ja-JP" dirty="0"/>
              <a:t>10×4</a:t>
            </a:r>
            <a:r>
              <a:rPr kumimoji="1" lang="en-US" altLang="ja-JP" baseline="30000" dirty="0"/>
              <a:t>15</a:t>
            </a:r>
            <a:r>
              <a:rPr kumimoji="1" lang="en-US" altLang="ja-JP" dirty="0"/>
              <a:t> </a:t>
            </a:r>
            <a:r>
              <a:rPr lang="ja-JP" altLang="en-US" dirty="0"/>
              <a:t>≒ </a:t>
            </a:r>
            <a:r>
              <a:rPr lang="en-US" altLang="ja-JP" dirty="0"/>
              <a:t>10 billion points</a:t>
            </a:r>
          </a:p>
          <a:p>
            <a:r>
              <a:rPr lang="en-US" altLang="ja-JP" dirty="0"/>
              <a:t>Vertical mesh size: L78 (limitation of memory size)</a:t>
            </a:r>
          </a:p>
          <a:p>
            <a:pPr marL="457200" lvl="1" indent="0">
              <a:buNone/>
            </a:pPr>
            <a:r>
              <a:rPr lang="en-US" altLang="ja-JP" dirty="0"/>
              <a:t>~ </a:t>
            </a:r>
            <a:r>
              <a:rPr lang="en-US" altLang="ja-JP" dirty="0" err="1"/>
              <a:t>dz</a:t>
            </a:r>
            <a:r>
              <a:rPr lang="en-US" altLang="ja-JP" dirty="0"/>
              <a:t> = 400 m in the troposphere</a:t>
            </a:r>
          </a:p>
          <a:p>
            <a:r>
              <a:rPr lang="en-US" altLang="ja-JP" dirty="0"/>
              <a:t>Total 80 billion points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Output size per a step, a variable without compression </a:t>
            </a:r>
            <a:br>
              <a:rPr lang="en-US" altLang="ja-JP" dirty="0"/>
            </a:br>
            <a:r>
              <a:rPr lang="en-US" altLang="ja-JP" dirty="0"/>
              <a:t>3D data (L78) : 3 TB</a:t>
            </a:r>
            <a:br>
              <a:rPr lang="en-US" altLang="ja-JP" dirty="0"/>
            </a:br>
            <a:r>
              <a:rPr lang="en-US" altLang="ja-JP" dirty="0"/>
              <a:t>2D data :           40 GB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1 day simulation with 13 hourly 3D data: 1PB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BDA4C1-B2A2-E489-0D55-DDC4AE70A23D}"/>
              </a:ext>
            </a:extLst>
          </p:cNvPr>
          <p:cNvSpPr txBox="1"/>
          <p:nvPr/>
        </p:nvSpPr>
        <p:spPr>
          <a:xfrm>
            <a:off x="10391516" y="6488668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Tomoki Ohno</a:t>
            </a:r>
          </a:p>
        </p:txBody>
      </p:sp>
    </p:spTree>
    <p:extLst>
      <p:ext uri="{BB962C8B-B14F-4D97-AF65-F5344CB8AC3E}">
        <p14:creationId xmlns:p14="http://schemas.microsoft.com/office/powerpoint/2010/main" val="108724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13CB88-23DD-4EBE-AC65-E9E7E5BC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Computational Cost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36D45C-C922-5BCD-D0D3-90CBA8090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10" y="934337"/>
            <a:ext cx="7637151" cy="4590415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99EFB7-434C-48BF-B3B1-6A4D34B2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4512"/>
            <a:ext cx="9380883" cy="1593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Use of 81,920 nodes in </a:t>
            </a:r>
            <a:r>
              <a:rPr lang="en-US" altLang="ja-JP" sz="2400" dirty="0" err="1">
                <a:solidFill>
                  <a:srgbClr val="002060"/>
                </a:solidFill>
              </a:rPr>
              <a:t>Fugaku</a:t>
            </a:r>
            <a:r>
              <a:rPr lang="en-US" altLang="ja-JP" sz="2400" dirty="0">
                <a:solidFill>
                  <a:srgbClr val="00206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51.5% of the total number of </a:t>
            </a:r>
            <a:r>
              <a:rPr lang="en-US" i="1" dirty="0"/>
              <a:t>nodes</a:t>
            </a:r>
            <a:r>
              <a:rPr lang="en-US" dirty="0"/>
              <a:t> in </a:t>
            </a:r>
            <a:r>
              <a:rPr lang="en-US" i="1" dirty="0" err="1"/>
              <a:t>Fugaku</a:t>
            </a:r>
            <a:r>
              <a:rPr lang="en-US" i="1" dirty="0"/>
              <a:t>,</a:t>
            </a:r>
            <a:r>
              <a:rPr lang="en-US" dirty="0"/>
              <a:t> 158, 976.</a:t>
            </a:r>
            <a:endParaRPr lang="en-US" altLang="ja-JP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2060"/>
                </a:solidFill>
              </a:rPr>
              <a:t>3,932,160 core, MEM: 2.3 PB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2060"/>
                </a:solidFill>
              </a:rPr>
              <a:t>NICAM with the mixed precision version</a:t>
            </a:r>
          </a:p>
          <a:p>
            <a:pPr marL="457200" lvl="1" indent="0">
              <a:buNone/>
            </a:pPr>
            <a:r>
              <a:rPr lang="en-US" altLang="ja-JP" dirty="0">
                <a:solidFill>
                  <a:srgbClr val="002060"/>
                </a:solidFill>
              </a:rPr>
              <a:t>  (Nakano et al. 2017)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002060"/>
                </a:solidFill>
              </a:rPr>
              <a:t>327,680 MPI + 12 OMP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2EB4232-B42B-3168-50E9-44D0C7240702}"/>
              </a:ext>
            </a:extLst>
          </p:cNvPr>
          <p:cNvSpPr txBox="1">
            <a:spLocks/>
          </p:cNvSpPr>
          <p:nvPr/>
        </p:nvSpPr>
        <p:spPr>
          <a:xfrm>
            <a:off x="8718151" y="2739809"/>
            <a:ext cx="3473849" cy="118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Input: 3 files per MPI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Output: 2 files per MPI 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Total : 1.6 million files I/O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0E2BC7-8313-09DF-C9CB-A155D0BE1D83}"/>
              </a:ext>
            </a:extLst>
          </p:cNvPr>
          <p:cNvSpPr txBox="1"/>
          <p:nvPr/>
        </p:nvSpPr>
        <p:spPr>
          <a:xfrm>
            <a:off x="6462904" y="51670"/>
            <a:ext cx="5572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Test simulations on </a:t>
            </a:r>
            <a:r>
              <a:rPr lang="en-US" sz="2400" dirty="0" err="1">
                <a:solidFill>
                  <a:srgbClr val="FF0000"/>
                </a:solidFill>
              </a:rPr>
              <a:t>Fugaku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NICAM shows a good week scaling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1A87A8-76C2-4EF3-888C-C616C709AE70}"/>
              </a:ext>
            </a:extLst>
          </p:cNvPr>
          <p:cNvSpPr txBox="1"/>
          <p:nvPr/>
        </p:nvSpPr>
        <p:spPr>
          <a:xfrm>
            <a:off x="7772400" y="167335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GL15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268487-E261-E4C6-BF31-6E9B0AD7C650}"/>
              </a:ext>
            </a:extLst>
          </p:cNvPr>
          <p:cNvSpPr txBox="1"/>
          <p:nvPr/>
        </p:nvSpPr>
        <p:spPr>
          <a:xfrm>
            <a:off x="6952465" y="166335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GL14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EB9D48-FE10-BA03-872C-E993FABA62D3}"/>
              </a:ext>
            </a:extLst>
          </p:cNvPr>
          <p:cNvSpPr txBox="1"/>
          <p:nvPr/>
        </p:nvSpPr>
        <p:spPr>
          <a:xfrm>
            <a:off x="6211511" y="167335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GL13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003A90-C5AC-94B1-A04E-657C4339E68F}"/>
              </a:ext>
            </a:extLst>
          </p:cNvPr>
          <p:cNvSpPr txBox="1"/>
          <p:nvPr/>
        </p:nvSpPr>
        <p:spPr>
          <a:xfrm>
            <a:off x="5470557" y="167335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GL12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E7E207-CC11-FE1F-D428-AA75D8448F97}"/>
              </a:ext>
            </a:extLst>
          </p:cNvPr>
          <p:cNvSpPr txBox="1"/>
          <p:nvPr/>
        </p:nvSpPr>
        <p:spPr>
          <a:xfrm>
            <a:off x="4635826" y="167997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GL11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6EECE5-F0B1-B70D-84E0-7C0A115A8F43}"/>
              </a:ext>
            </a:extLst>
          </p:cNvPr>
          <p:cNvSpPr txBox="1"/>
          <p:nvPr/>
        </p:nvSpPr>
        <p:spPr>
          <a:xfrm>
            <a:off x="3909668" y="167335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GL10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2BCF2B-C411-DAF7-357E-DA928B6873C8}"/>
              </a:ext>
            </a:extLst>
          </p:cNvPr>
          <p:cNvSpPr txBox="1"/>
          <p:nvPr/>
        </p:nvSpPr>
        <p:spPr>
          <a:xfrm>
            <a:off x="3150684" y="167387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GL9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A18AD15-233C-482B-1C0B-222EBD334C4F}"/>
              </a:ext>
            </a:extLst>
          </p:cNvPr>
          <p:cNvSpPr txBox="1"/>
          <p:nvPr/>
        </p:nvSpPr>
        <p:spPr>
          <a:xfrm>
            <a:off x="2354076" y="1674830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GL8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BB61BE-495D-8674-600B-9A3F7AEB10BF}"/>
              </a:ext>
            </a:extLst>
          </p:cNvPr>
          <p:cNvSpPr txBox="1"/>
          <p:nvPr/>
        </p:nvSpPr>
        <p:spPr>
          <a:xfrm>
            <a:off x="9874094" y="6488668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Shuhei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Matsugishi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C90904-3470-4C30-13A9-D374CCD3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NICAM computational performance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09C79D-CF73-A604-C41C-5B86678DE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total number of </a:t>
            </a:r>
            <a:r>
              <a:rPr lang="en-US" i="1" dirty="0"/>
              <a:t>nodes</a:t>
            </a:r>
            <a:r>
              <a:rPr lang="en-US" dirty="0"/>
              <a:t> in </a:t>
            </a:r>
            <a:r>
              <a:rPr lang="en-US" i="1" dirty="0" err="1"/>
              <a:t>Fugaku</a:t>
            </a:r>
            <a:r>
              <a:rPr lang="en-US" dirty="0"/>
              <a:t> is 158, 976.</a:t>
            </a:r>
          </a:p>
          <a:p>
            <a:endParaRPr lang="en-US" dirty="0"/>
          </a:p>
          <a:p>
            <a:r>
              <a:rPr lang="en-US" dirty="0"/>
              <a:t>For our GLES simulations: L78, single precision, NICAM.21.0,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gl11(3.5km), 0.105 SPDY, 2560 node, dt=10s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gl12(1.7km), 0.0196 SPDY, 2560 node, dt=4s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gl13(870m), 0.00805 SPDY, 10240 node, dt=2s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IO is used for about 1/3 of the computation time. If I/O time is omitted, and dt is increased as normal dt=15s, we achieve 0.2SPDY for 3.5km.</a:t>
            </a:r>
          </a:p>
          <a:p>
            <a:endParaRPr lang="en-US" dirty="0"/>
          </a:p>
          <a:p>
            <a:r>
              <a:rPr lang="en-US" dirty="0"/>
              <a:t>For a speed-up run, we use 10,240 note, then 0.4SPDY is achieved.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Even more for </a:t>
            </a:r>
            <a:r>
              <a:rPr lang="en-US" dirty="0" err="1"/>
              <a:t>Fugaku</a:t>
            </a:r>
            <a:r>
              <a:rPr lang="en-US" dirty="0"/>
              <a:t>, if we can use 40,960 (25%), </a:t>
            </a:r>
          </a:p>
          <a:p>
            <a:pPr marL="0" indent="0">
              <a:buNone/>
            </a:pPr>
            <a:r>
              <a:rPr lang="en-US" dirty="0"/>
              <a:t>then we expect achieving 1 SYPD for 3.5km x 0.1deg NICOCO coupled model.</a:t>
            </a:r>
          </a:p>
        </p:txBody>
      </p:sp>
    </p:spTree>
    <p:extLst>
      <p:ext uri="{BB962C8B-B14F-4D97-AF65-F5344CB8AC3E}">
        <p14:creationId xmlns:p14="http://schemas.microsoft.com/office/powerpoint/2010/main" val="3084539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C2CE32-B5F7-1113-6240-697589E5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Development for GLES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F61557-CEDB-6385-51D1-DA7D5FD5E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70C0"/>
                </a:solidFill>
              </a:rPr>
              <a:t>Dynamics</a:t>
            </a:r>
          </a:p>
          <a:p>
            <a:r>
              <a:rPr lang="en-US" dirty="0"/>
              <a:t>Smoother grid construction: </a:t>
            </a:r>
            <a:r>
              <a:rPr lang="en-US" dirty="0" err="1"/>
              <a:t>Iga</a:t>
            </a:r>
            <a:r>
              <a:rPr lang="en-US" dirty="0"/>
              <a:t> and Tomita (2014), </a:t>
            </a:r>
            <a:r>
              <a:rPr lang="en-US" dirty="0" err="1"/>
              <a:t>Iga</a:t>
            </a:r>
            <a:r>
              <a:rPr lang="en-US" dirty="0"/>
              <a:t> et al. (2015)</a:t>
            </a:r>
          </a:p>
          <a:p>
            <a:r>
              <a:rPr lang="en-US" dirty="0"/>
              <a:t>A more tolerable scheme for steep topography</a:t>
            </a:r>
          </a:p>
          <a:p>
            <a:r>
              <a:rPr lang="en-US" dirty="0"/>
              <a:t>Introduction of 4</a:t>
            </a:r>
            <a:r>
              <a:rPr lang="en-US" baseline="30000" dirty="0"/>
              <a:t>th</a:t>
            </a:r>
            <a:r>
              <a:rPr lang="en-US" dirty="0"/>
              <a:t> order vertical numerical diffusion (suggested by </a:t>
            </a:r>
            <a:r>
              <a:rPr lang="en-US" dirty="0" err="1"/>
              <a:t>Kajimura</a:t>
            </a:r>
            <a:r>
              <a:rPr lang="en-US" dirty="0"/>
              <a:t> (RIKEN))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70C0"/>
                </a:solidFill>
              </a:rPr>
              <a:t>Physics </a:t>
            </a:r>
          </a:p>
          <a:p>
            <a:r>
              <a:rPr lang="en-US" dirty="0"/>
              <a:t>Implementation of LES/Gray zone schemes</a:t>
            </a:r>
          </a:p>
          <a:p>
            <a:r>
              <a:rPr lang="en-US" dirty="0"/>
              <a:t>Cloud microphysics schemes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70C0"/>
                </a:solidFill>
              </a:rPr>
              <a:t>Computations</a:t>
            </a:r>
          </a:p>
          <a:p>
            <a:r>
              <a:rPr lang="en-US" dirty="0"/>
              <a:t>Network and IO efficiency, to cope with troubles of </a:t>
            </a:r>
            <a:r>
              <a:rPr lang="en-US" dirty="0" err="1"/>
              <a:t>Fugaku</a:t>
            </a:r>
            <a:endParaRPr lang="en-US" dirty="0"/>
          </a:p>
          <a:p>
            <a:r>
              <a:rPr lang="en-US" dirty="0"/>
              <a:t>Reduction of memories, by using single precision</a:t>
            </a:r>
          </a:p>
          <a:p>
            <a:r>
              <a:rPr lang="en-US" dirty="0"/>
              <a:t>Hybrid time steps</a:t>
            </a:r>
          </a:p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5E2A2E-AAD2-7A77-8925-A5938A88F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864" y="0"/>
            <a:ext cx="5394302" cy="22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0" y="11755"/>
            <a:ext cx="12192000" cy="82691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4000" spc="-1" dirty="0">
                <a:solidFill>
                  <a:srgbClr val="002060"/>
                </a:solidFill>
                <a:latin typeface="ヒラギノ角ゴ Pro W3"/>
              </a:rPr>
              <a:t>Implementation of </a:t>
            </a:r>
            <a:r>
              <a:rPr lang="en-US" sz="4000" spc="-1" dirty="0" err="1">
                <a:solidFill>
                  <a:srgbClr val="002060"/>
                </a:solidFill>
                <a:latin typeface="ヒラギノ角ゴ Pro W3"/>
              </a:rPr>
              <a:t>Smagorinsky</a:t>
            </a:r>
            <a:r>
              <a:rPr lang="en-US" sz="4000" spc="-1" dirty="0">
                <a:solidFill>
                  <a:srgbClr val="002060"/>
                </a:solidFill>
                <a:latin typeface="ヒラギノ角ゴ Pro W3"/>
              </a:rPr>
              <a:t> scheme  to NICAM</a:t>
            </a:r>
          </a:p>
        </p:txBody>
      </p:sp>
      <p:pic>
        <p:nvPicPr>
          <p:cNvPr id="65" name="図 64"/>
          <p:cNvPicPr/>
          <p:nvPr/>
        </p:nvPicPr>
        <p:blipFill>
          <a:blip r:embed="rId2"/>
          <a:stretch/>
        </p:blipFill>
        <p:spPr>
          <a:xfrm>
            <a:off x="4748782" y="1308134"/>
            <a:ext cx="2610318" cy="2738629"/>
          </a:xfrm>
          <a:prstGeom prst="rect">
            <a:avLst/>
          </a:prstGeom>
          <a:ln w="0">
            <a:noFill/>
          </a:ln>
        </p:spPr>
      </p:pic>
      <p:sp>
        <p:nvSpPr>
          <p:cNvPr id="66" name="CustomShape 3_ 45"/>
          <p:cNvSpPr/>
          <p:nvPr/>
        </p:nvSpPr>
        <p:spPr>
          <a:xfrm>
            <a:off x="4238528" y="785369"/>
            <a:ext cx="3390353" cy="521157"/>
          </a:xfrm>
          <a:custGeom>
            <a:avLst/>
            <a:gdLst/>
            <a:ahLst/>
            <a:cxnLst/>
            <a:rect l="l" t="t" r="r" b="b"/>
            <a:pathLst>
              <a:path w="6098" h="1525">
                <a:moveTo>
                  <a:pt x="254" y="0"/>
                </a:moveTo>
                <a:cubicBezTo>
                  <a:pt x="127" y="0"/>
                  <a:pt x="0" y="127"/>
                  <a:pt x="0" y="254"/>
                </a:cubicBezTo>
                <a:lnTo>
                  <a:pt x="0" y="1270"/>
                </a:lnTo>
                <a:cubicBezTo>
                  <a:pt x="0" y="1397"/>
                  <a:pt x="127" y="1524"/>
                  <a:pt x="254" y="1524"/>
                </a:cubicBezTo>
                <a:lnTo>
                  <a:pt x="5842" y="1524"/>
                </a:lnTo>
                <a:cubicBezTo>
                  <a:pt x="5969" y="1524"/>
                  <a:pt x="6097" y="1397"/>
                  <a:pt x="6097" y="1270"/>
                </a:cubicBezTo>
                <a:lnTo>
                  <a:pt x="6097" y="254"/>
                </a:lnTo>
                <a:cubicBezTo>
                  <a:pt x="6097" y="127"/>
                  <a:pt x="5969" y="0"/>
                  <a:pt x="5842" y="0"/>
                </a:cubicBezTo>
                <a:lnTo>
                  <a:pt x="254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ja-JP" sz="2419" spc="-1" dirty="0">
                <a:solidFill>
                  <a:srgbClr val="000000"/>
                </a:solidFill>
                <a:latin typeface="ヒラギノ角ゴ Pro W3"/>
                <a:ea typeface="DejaVu Sans"/>
              </a:rPr>
              <a:t>Deformation tensors</a:t>
            </a:r>
            <a:endParaRPr lang="en-US" sz="2419" spc="-1" dirty="0">
              <a:latin typeface="ヒラギノ丸ゴ Pro W4"/>
            </a:endParaRPr>
          </a:p>
        </p:txBody>
      </p:sp>
      <p:pic>
        <p:nvPicPr>
          <p:cNvPr id="67" name="図 66"/>
          <p:cNvPicPr/>
          <p:nvPr/>
        </p:nvPicPr>
        <p:blipFill>
          <a:blip r:embed="rId3"/>
          <a:stretch/>
        </p:blipFill>
        <p:spPr>
          <a:xfrm>
            <a:off x="8857116" y="1294561"/>
            <a:ext cx="2166932" cy="2735759"/>
          </a:xfrm>
          <a:prstGeom prst="rect">
            <a:avLst/>
          </a:prstGeom>
          <a:ln w="0">
            <a:noFill/>
          </a:ln>
        </p:spPr>
      </p:pic>
      <p:sp>
        <p:nvSpPr>
          <p:cNvPr id="68" name="CustomShape 3_ 46"/>
          <p:cNvSpPr/>
          <p:nvPr/>
        </p:nvSpPr>
        <p:spPr>
          <a:xfrm>
            <a:off x="8387979" y="766837"/>
            <a:ext cx="3390353" cy="521157"/>
          </a:xfrm>
          <a:custGeom>
            <a:avLst/>
            <a:gdLst/>
            <a:ahLst/>
            <a:cxnLst/>
            <a:rect l="l" t="t" r="r" b="b"/>
            <a:pathLst>
              <a:path w="6098" h="1525">
                <a:moveTo>
                  <a:pt x="254" y="0"/>
                </a:moveTo>
                <a:cubicBezTo>
                  <a:pt x="127" y="0"/>
                  <a:pt x="0" y="127"/>
                  <a:pt x="0" y="254"/>
                </a:cubicBezTo>
                <a:lnTo>
                  <a:pt x="0" y="1270"/>
                </a:lnTo>
                <a:cubicBezTo>
                  <a:pt x="0" y="1397"/>
                  <a:pt x="127" y="1524"/>
                  <a:pt x="254" y="1524"/>
                </a:cubicBezTo>
                <a:lnTo>
                  <a:pt x="5842" y="1524"/>
                </a:lnTo>
                <a:cubicBezTo>
                  <a:pt x="5969" y="1524"/>
                  <a:pt x="6097" y="1397"/>
                  <a:pt x="6097" y="1270"/>
                </a:cubicBezTo>
                <a:lnTo>
                  <a:pt x="6097" y="254"/>
                </a:lnTo>
                <a:cubicBezTo>
                  <a:pt x="6097" y="127"/>
                  <a:pt x="5969" y="0"/>
                  <a:pt x="5842" y="0"/>
                </a:cubicBezTo>
                <a:lnTo>
                  <a:pt x="254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19" spc="-1" dirty="0">
                <a:solidFill>
                  <a:srgbClr val="000000"/>
                </a:solidFill>
                <a:latin typeface="ヒラギノ角ゴ Pro W3"/>
              </a:rPr>
              <a:t>Stress</a:t>
            </a:r>
            <a:r>
              <a:rPr lang="ja-JP" altLang="en-US" sz="2419" spc="-1" dirty="0">
                <a:solidFill>
                  <a:srgbClr val="000000"/>
                </a:solidFill>
                <a:latin typeface="ヒラギノ角ゴ Pro W3"/>
              </a:rPr>
              <a:t> </a:t>
            </a:r>
            <a:r>
              <a:rPr lang="en-US" altLang="ja-JP" sz="2419" spc="-1" dirty="0">
                <a:solidFill>
                  <a:srgbClr val="000000"/>
                </a:solidFill>
                <a:latin typeface="ヒラギノ角ゴ Pro W3"/>
              </a:rPr>
              <a:t>tensors</a:t>
            </a:r>
            <a:endParaRPr lang="en-US" sz="2419" spc="-1" dirty="0">
              <a:latin typeface="ヒラギノ丸ゴ Pro W4"/>
            </a:endParaRPr>
          </a:p>
        </p:txBody>
      </p:sp>
      <p:pic>
        <p:nvPicPr>
          <p:cNvPr id="70" name="図 69"/>
          <p:cNvPicPr/>
          <p:nvPr/>
        </p:nvPicPr>
        <p:blipFill>
          <a:blip r:embed="rId4"/>
          <a:stretch/>
        </p:blipFill>
        <p:spPr>
          <a:xfrm>
            <a:off x="7590571" y="4012771"/>
            <a:ext cx="4187761" cy="723784"/>
          </a:xfrm>
          <a:prstGeom prst="rect">
            <a:avLst/>
          </a:prstGeom>
          <a:ln w="0">
            <a:noFill/>
          </a:ln>
        </p:spPr>
      </p:pic>
      <p:sp>
        <p:nvSpPr>
          <p:cNvPr id="71" name="テキスト ボックス 70"/>
          <p:cNvSpPr txBox="1"/>
          <p:nvPr/>
        </p:nvSpPr>
        <p:spPr>
          <a:xfrm>
            <a:off x="4783454" y="3422403"/>
            <a:ext cx="218564" cy="478054"/>
          </a:xfrm>
          <a:prstGeom prst="rect">
            <a:avLst/>
          </a:prstGeom>
          <a:noFill/>
          <a:ln w="0">
            <a:noFill/>
          </a:ln>
        </p:spPr>
      </p:sp>
      <p:sp>
        <p:nvSpPr>
          <p:cNvPr id="72" name="テキスト ボックス 71"/>
          <p:cNvSpPr txBox="1"/>
          <p:nvPr/>
        </p:nvSpPr>
        <p:spPr>
          <a:xfrm>
            <a:off x="4651096" y="2678327"/>
            <a:ext cx="218564" cy="478054"/>
          </a:xfrm>
          <a:prstGeom prst="rect">
            <a:avLst/>
          </a:prstGeom>
          <a:noFill/>
          <a:ln w="0">
            <a:noFill/>
          </a:ln>
        </p:spPr>
      </p:sp>
      <p:pic>
        <p:nvPicPr>
          <p:cNvPr id="73" name="図 72"/>
          <p:cNvPicPr/>
          <p:nvPr/>
        </p:nvPicPr>
        <p:blipFill>
          <a:blip r:embed="rId5"/>
          <a:srcRect l="39907" r="31518" b="18059"/>
          <a:stretch/>
        </p:blipFill>
        <p:spPr>
          <a:xfrm>
            <a:off x="120205" y="3124187"/>
            <a:ext cx="2450321" cy="3652025"/>
          </a:xfrm>
          <a:prstGeom prst="rect">
            <a:avLst/>
          </a:prstGeom>
          <a:ln w="0">
            <a:noFill/>
          </a:ln>
        </p:spPr>
      </p:pic>
      <p:sp>
        <p:nvSpPr>
          <p:cNvPr id="75" name="CustomShape 3_ 3"/>
          <p:cNvSpPr/>
          <p:nvPr/>
        </p:nvSpPr>
        <p:spPr>
          <a:xfrm>
            <a:off x="10287485" y="6413549"/>
            <a:ext cx="478925" cy="303464"/>
          </a:xfrm>
          <a:custGeom>
            <a:avLst/>
            <a:gdLst/>
            <a:ahLst/>
            <a:cxnLst/>
            <a:rect l="l" t="t" r="r" b="b"/>
            <a:pathLst>
              <a:path w="6098" h="1525">
                <a:moveTo>
                  <a:pt x="254" y="0"/>
                </a:moveTo>
                <a:cubicBezTo>
                  <a:pt x="127" y="0"/>
                  <a:pt x="0" y="127"/>
                  <a:pt x="0" y="254"/>
                </a:cubicBezTo>
                <a:lnTo>
                  <a:pt x="0" y="1270"/>
                </a:lnTo>
                <a:cubicBezTo>
                  <a:pt x="0" y="1397"/>
                  <a:pt x="127" y="1524"/>
                  <a:pt x="254" y="1524"/>
                </a:cubicBezTo>
                <a:lnTo>
                  <a:pt x="5842" y="1524"/>
                </a:lnTo>
                <a:cubicBezTo>
                  <a:pt x="5969" y="1524"/>
                  <a:pt x="6097" y="1397"/>
                  <a:pt x="6097" y="1270"/>
                </a:cubicBezTo>
                <a:lnTo>
                  <a:pt x="6097" y="254"/>
                </a:lnTo>
                <a:cubicBezTo>
                  <a:pt x="6097" y="127"/>
                  <a:pt x="5969" y="0"/>
                  <a:pt x="5842" y="0"/>
                </a:cubicBezTo>
                <a:lnTo>
                  <a:pt x="25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テキスト ボックス 75"/>
          <p:cNvSpPr txBox="1"/>
          <p:nvPr/>
        </p:nvSpPr>
        <p:spPr>
          <a:xfrm>
            <a:off x="10141630" y="6318199"/>
            <a:ext cx="406651" cy="324798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1693" i="1" spc="-1">
                <a:latin typeface="ヒラギノ丸ゴ Pro W4"/>
              </a:rPr>
              <a:t>rr</a:t>
            </a:r>
            <a:endParaRPr lang="en-US" sz="1693" spc="-1">
              <a:latin typeface="ヒラギノ丸ゴ Pro W4"/>
            </a:endParaRPr>
          </a:p>
        </p:txBody>
      </p:sp>
      <p:sp>
        <p:nvSpPr>
          <p:cNvPr id="77" name="CustomShape 3_ 7"/>
          <p:cNvSpPr/>
          <p:nvPr/>
        </p:nvSpPr>
        <p:spPr>
          <a:xfrm>
            <a:off x="10287049" y="6413549"/>
            <a:ext cx="478925" cy="303464"/>
          </a:xfrm>
          <a:custGeom>
            <a:avLst/>
            <a:gdLst/>
            <a:ahLst/>
            <a:cxnLst/>
            <a:rect l="l" t="t" r="r" b="b"/>
            <a:pathLst>
              <a:path w="6098" h="1525">
                <a:moveTo>
                  <a:pt x="254" y="0"/>
                </a:moveTo>
                <a:cubicBezTo>
                  <a:pt x="127" y="0"/>
                  <a:pt x="0" y="127"/>
                  <a:pt x="0" y="254"/>
                </a:cubicBezTo>
                <a:lnTo>
                  <a:pt x="0" y="1270"/>
                </a:lnTo>
                <a:cubicBezTo>
                  <a:pt x="0" y="1397"/>
                  <a:pt x="127" y="1524"/>
                  <a:pt x="254" y="1524"/>
                </a:cubicBezTo>
                <a:lnTo>
                  <a:pt x="5842" y="1524"/>
                </a:lnTo>
                <a:cubicBezTo>
                  <a:pt x="5969" y="1524"/>
                  <a:pt x="6097" y="1397"/>
                  <a:pt x="6097" y="1270"/>
                </a:cubicBezTo>
                <a:lnTo>
                  <a:pt x="6097" y="254"/>
                </a:lnTo>
                <a:cubicBezTo>
                  <a:pt x="6097" y="127"/>
                  <a:pt x="5969" y="0"/>
                  <a:pt x="5842" y="0"/>
                </a:cubicBezTo>
                <a:lnTo>
                  <a:pt x="25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テキスト ボックス 77"/>
          <p:cNvSpPr txBox="1"/>
          <p:nvPr/>
        </p:nvSpPr>
        <p:spPr>
          <a:xfrm>
            <a:off x="10526958" y="3599857"/>
            <a:ext cx="700312" cy="406347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1693" i="1" spc="-1" dirty="0" err="1">
                <a:latin typeface="ヒラギノ丸ゴ Pro W4"/>
              </a:rPr>
              <a:t>rr</a:t>
            </a:r>
            <a:endParaRPr lang="en-US" sz="1693" spc="-1" dirty="0">
              <a:latin typeface="ヒラギノ丸ゴ Pro W4"/>
            </a:endParaRPr>
          </a:p>
        </p:txBody>
      </p:sp>
      <p:sp>
        <p:nvSpPr>
          <p:cNvPr id="79" name="CustomShape 3_ 8"/>
          <p:cNvSpPr/>
          <p:nvPr/>
        </p:nvSpPr>
        <p:spPr>
          <a:xfrm>
            <a:off x="10288355" y="5978162"/>
            <a:ext cx="478925" cy="303464"/>
          </a:xfrm>
          <a:custGeom>
            <a:avLst/>
            <a:gdLst/>
            <a:ahLst/>
            <a:cxnLst/>
            <a:rect l="l" t="t" r="r" b="b"/>
            <a:pathLst>
              <a:path w="6098" h="1525">
                <a:moveTo>
                  <a:pt x="254" y="0"/>
                </a:moveTo>
                <a:cubicBezTo>
                  <a:pt x="127" y="0"/>
                  <a:pt x="0" y="127"/>
                  <a:pt x="0" y="254"/>
                </a:cubicBezTo>
                <a:lnTo>
                  <a:pt x="0" y="1270"/>
                </a:lnTo>
                <a:cubicBezTo>
                  <a:pt x="0" y="1397"/>
                  <a:pt x="127" y="1524"/>
                  <a:pt x="254" y="1524"/>
                </a:cubicBezTo>
                <a:lnTo>
                  <a:pt x="5842" y="1524"/>
                </a:lnTo>
                <a:cubicBezTo>
                  <a:pt x="5969" y="1524"/>
                  <a:pt x="6097" y="1397"/>
                  <a:pt x="6097" y="1270"/>
                </a:cubicBezTo>
                <a:lnTo>
                  <a:pt x="6097" y="254"/>
                </a:lnTo>
                <a:cubicBezTo>
                  <a:pt x="6097" y="127"/>
                  <a:pt x="5969" y="0"/>
                  <a:pt x="5842" y="0"/>
                </a:cubicBezTo>
                <a:lnTo>
                  <a:pt x="25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テキスト ボックス 79"/>
          <p:cNvSpPr txBox="1"/>
          <p:nvPr/>
        </p:nvSpPr>
        <p:spPr>
          <a:xfrm>
            <a:off x="10522157" y="2684085"/>
            <a:ext cx="487633" cy="324798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1693" i="1" spc="-1" dirty="0" err="1">
                <a:latin typeface="ヒラギノ丸ゴ Pro W4"/>
              </a:rPr>
              <a:t>qp</a:t>
            </a:r>
            <a:endParaRPr lang="en-US" sz="1693" spc="-1" dirty="0">
              <a:latin typeface="ヒラギノ丸ゴ Pro W4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BB0D1FE-A21B-BB63-CA50-3788230DEAE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693" y="838665"/>
            <a:ext cx="3108878" cy="2777119"/>
          </a:xfrm>
          <a:prstGeom prst="rect">
            <a:avLst/>
          </a:prstGeom>
          <a:ln w="0">
            <a:noFill/>
          </a:ln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D8F510F-1C9C-8E03-82C9-1C5755406565}"/>
              </a:ext>
            </a:extLst>
          </p:cNvPr>
          <p:cNvGrpSpPr/>
          <p:nvPr/>
        </p:nvGrpSpPr>
        <p:grpSpPr>
          <a:xfrm>
            <a:off x="3007905" y="5330789"/>
            <a:ext cx="8657761" cy="1414959"/>
            <a:chOff x="1332000" y="1620000"/>
            <a:chExt cx="8475480" cy="1295640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05021B2-4731-576C-EC8B-ABF4FEE1E13A}"/>
                </a:ext>
              </a:extLst>
            </p:cNvPr>
            <p:cNvPicPr/>
            <p:nvPr/>
          </p:nvPicPr>
          <p:blipFill>
            <a:blip r:embed="rId7"/>
            <a:srcRect b="67039"/>
            <a:stretch/>
          </p:blipFill>
          <p:spPr>
            <a:xfrm>
              <a:off x="1332000" y="1620000"/>
              <a:ext cx="8475480" cy="1295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4ADE71B-A34B-BBCA-6049-31FEFF9AC0ED}"/>
                </a:ext>
              </a:extLst>
            </p:cNvPr>
            <p:cNvPicPr/>
            <p:nvPr/>
          </p:nvPicPr>
          <p:blipFill>
            <a:blip r:embed="rId7"/>
            <a:srcRect l="7403" t="86032" r="71356"/>
            <a:stretch/>
          </p:blipFill>
          <p:spPr>
            <a:xfrm>
              <a:off x="7560000" y="2079360"/>
              <a:ext cx="1799640" cy="548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A80C4A7-9897-CC2D-B7A1-491C908826EF}"/>
              </a:ext>
            </a:extLst>
          </p:cNvPr>
          <p:cNvGrpSpPr/>
          <p:nvPr/>
        </p:nvGrpSpPr>
        <p:grpSpPr>
          <a:xfrm>
            <a:off x="2706150" y="4295354"/>
            <a:ext cx="4327020" cy="1309689"/>
            <a:chOff x="1297800" y="3151440"/>
            <a:chExt cx="4572000" cy="104256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8265009-3469-965E-F583-B51738B5C2F7}"/>
                </a:ext>
              </a:extLst>
            </p:cNvPr>
            <p:cNvPicPr/>
            <p:nvPr/>
          </p:nvPicPr>
          <p:blipFill>
            <a:blip r:embed="rId8"/>
            <a:srcRect r="92514"/>
            <a:stretch/>
          </p:blipFill>
          <p:spPr>
            <a:xfrm>
              <a:off x="1297800" y="3151440"/>
              <a:ext cx="753840" cy="1042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79B821C2-A88D-49A7-6CD9-E491E7FDE75A}"/>
                </a:ext>
              </a:extLst>
            </p:cNvPr>
            <p:cNvPicPr/>
            <p:nvPr/>
          </p:nvPicPr>
          <p:blipFill>
            <a:blip r:embed="rId8"/>
            <a:srcRect l="63904"/>
            <a:stretch/>
          </p:blipFill>
          <p:spPr>
            <a:xfrm>
              <a:off x="2232000" y="3151800"/>
              <a:ext cx="3637800" cy="1042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9" name="テキスト ボックス 68"/>
          <p:cNvSpPr txBox="1"/>
          <p:nvPr/>
        </p:nvSpPr>
        <p:spPr>
          <a:xfrm>
            <a:off x="1956469" y="2487783"/>
            <a:ext cx="2743470" cy="1042200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altLang="ja-JP" sz="2177" spc="-1" dirty="0">
                <a:latin typeface="ヒラギノ丸ゴ Pro W4"/>
              </a:rPr>
              <a:t>Considering aspect ratio of the horizontal and vertical directions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4F90844-03A1-1594-52FA-7052A3CB9E68}"/>
              </a:ext>
            </a:extLst>
          </p:cNvPr>
          <p:cNvSpPr txBox="1"/>
          <p:nvPr/>
        </p:nvSpPr>
        <p:spPr>
          <a:xfrm>
            <a:off x="10391516" y="6488668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Tomoki Ohno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98137</TotalTime>
  <Words>1664</Words>
  <Application>Microsoft Office PowerPoint</Application>
  <PresentationFormat>ワイド画面</PresentationFormat>
  <Paragraphs>220</Paragraphs>
  <Slides>21</Slides>
  <Notes>3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3" baseType="lpstr">
      <vt:lpstr>Helvetica Neue Light</vt:lpstr>
      <vt:lpstr>맑은 고딕</vt:lpstr>
      <vt:lpstr>ＭＳ Ｐゴシック</vt:lpstr>
      <vt:lpstr>Roboto-Bold</vt:lpstr>
      <vt:lpstr>ヒラギノ角ゴ Pro W3</vt:lpstr>
      <vt:lpstr>ヒラギノ丸ゴ Pro W4</vt:lpstr>
      <vt:lpstr>游ゴシック</vt:lpstr>
      <vt:lpstr>游ゴシック Light</vt:lpstr>
      <vt:lpstr>Arial</vt:lpstr>
      <vt:lpstr>Calibri</vt:lpstr>
      <vt:lpstr>Wingdings</vt:lpstr>
      <vt:lpstr>Office テーマ</vt:lpstr>
      <vt:lpstr>Toward the 220 m mesh global simulation with NICAM</vt:lpstr>
      <vt:lpstr>Resolution dependency of the NICAM simulations</vt:lpstr>
      <vt:lpstr>Vertical velocity resolutions</vt:lpstr>
      <vt:lpstr>Toward a global large-eddy simulation </vt:lpstr>
      <vt:lpstr>Program size of Global LES simulation </vt:lpstr>
      <vt:lpstr>Computational Cost</vt:lpstr>
      <vt:lpstr>NICAM computational performance</vt:lpstr>
      <vt:lpstr>Development for GLES</vt:lpstr>
      <vt:lpstr>Implementation of Smagorinsky scheme  to NICAM</vt:lpstr>
      <vt:lpstr>Turbulence scheme</vt:lpstr>
      <vt:lpstr>Evaluations of physical processes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Experiment design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kodama</dc:creator>
  <cp:lastModifiedBy>Satoh Masaki</cp:lastModifiedBy>
  <cp:revision>460</cp:revision>
  <dcterms:created xsi:type="dcterms:W3CDTF">2018-06-06T15:09:22Z</dcterms:created>
  <dcterms:modified xsi:type="dcterms:W3CDTF">2022-07-26T00:22:14Z</dcterms:modified>
</cp:coreProperties>
</file>