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6" r:id="rId2"/>
    <p:sldId id="382" r:id="rId3"/>
    <p:sldId id="364" r:id="rId4"/>
    <p:sldId id="365" r:id="rId5"/>
    <p:sldId id="362" r:id="rId6"/>
    <p:sldId id="363" r:id="rId7"/>
    <p:sldId id="269" r:id="rId8"/>
    <p:sldId id="340" r:id="rId9"/>
    <p:sldId id="366" r:id="rId10"/>
    <p:sldId id="367" r:id="rId11"/>
    <p:sldId id="368" r:id="rId12"/>
    <p:sldId id="343" r:id="rId13"/>
    <p:sldId id="344" r:id="rId14"/>
    <p:sldId id="345" r:id="rId15"/>
    <p:sldId id="346" r:id="rId16"/>
    <p:sldId id="348" r:id="rId17"/>
    <p:sldId id="349" r:id="rId18"/>
    <p:sldId id="347" r:id="rId19"/>
    <p:sldId id="350" r:id="rId20"/>
    <p:sldId id="351" r:id="rId21"/>
    <p:sldId id="372" r:id="rId22"/>
    <p:sldId id="373" r:id="rId23"/>
    <p:sldId id="376" r:id="rId24"/>
    <p:sldId id="378" r:id="rId25"/>
    <p:sldId id="375" r:id="rId26"/>
    <p:sldId id="380" r:id="rId27"/>
    <p:sldId id="265" r:id="rId28"/>
    <p:sldId id="383" r:id="rId29"/>
    <p:sldId id="381" r:id="rId30"/>
    <p:sldId id="377" r:id="rId31"/>
    <p:sldId id="379" r:id="rId3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3A7A"/>
    <a:srgbClr val="406F8D"/>
    <a:srgbClr val="0000FF"/>
    <a:srgbClr val="FFFFFF"/>
    <a:srgbClr val="C8C8C8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2" autoAdjust="0"/>
    <p:restoredTop sz="94709" autoAdjust="0"/>
  </p:normalViewPr>
  <p:slideViewPr>
    <p:cSldViewPr>
      <p:cViewPr varScale="1">
        <p:scale>
          <a:sx n="86" d="100"/>
          <a:sy n="86" d="100"/>
        </p:scale>
        <p:origin x="28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67B2F-8C6B-4E0C-A1EB-6D03028A539D}" type="datetimeFigureOut">
              <a:rPr kumimoji="1" lang="ja-JP" altLang="en-US" smtClean="0"/>
              <a:pPr/>
              <a:t>2022/7/27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07CD9-79B9-49B7-86B1-4EA3A3D8230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6461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07CD9-79B9-49B7-86B1-4EA3A3D82308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07CD9-79B9-49B7-86B1-4EA3A3D8230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641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07CD9-79B9-49B7-86B1-4EA3A3D8230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040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07CD9-79B9-49B7-86B1-4EA3A3D82308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37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  <a:noFill/>
          <a:effectLst/>
        </p:spPr>
        <p:txBody>
          <a:bodyPr/>
          <a:lstStyle>
            <a:lvl1pPr marL="0" indent="0" algn="r">
              <a:buNone/>
              <a:defRPr sz="2000" baseline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dirty="0"/>
              <a:t>マスタ サブタイトルの書式設定</a:t>
            </a:r>
            <a:endParaRPr kumimoji="0" lang="en-US" dirty="0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正方形/長方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正方形/長方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ja-JP" altLang="en-US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＋白紙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1301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>
                <a:solidFill>
                  <a:schemeClr val="accent1"/>
                </a:solidFill>
              </a:defRPr>
            </a:lvl1pPr>
          </a:lstStyle>
          <a:p>
            <a:r>
              <a:rPr kumimoji="0" lang="ja-JP" altLang="en-US" dirty="0"/>
              <a:t>マスタ タイトルの書式設定</a:t>
            </a:r>
            <a:endParaRPr kumimoji="0" 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  <a:noFill/>
          <a:effectLst/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dirty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C8C8"/>
            </a:gs>
            <a:gs pos="20000">
              <a:srgbClr val="F5F5F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  <a:p>
            <a:pPr lvl="1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2 </a:t>
            </a:r>
            <a:r>
              <a:rPr kumimoji="0" lang="ja-JP" altLang="en-US"/>
              <a:t>レベル</a:t>
            </a:r>
          </a:p>
          <a:p>
            <a:pPr lvl="2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3 </a:t>
            </a:r>
            <a:r>
              <a:rPr kumimoji="0" lang="ja-JP" altLang="en-US"/>
              <a:t>レベル</a:t>
            </a:r>
          </a:p>
          <a:p>
            <a:pPr lvl="3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4 </a:t>
            </a:r>
            <a:r>
              <a:rPr kumimoji="0" lang="ja-JP" altLang="en-US"/>
              <a:t>レベル</a:t>
            </a:r>
          </a:p>
          <a:p>
            <a:pPr lvl="4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5 </a:t>
            </a:r>
            <a:r>
              <a:rPr kumimoji="0" lang="ja-JP" altLang="en-US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7143768" y="6356350"/>
            <a:ext cx="154608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571472" y="6356350"/>
            <a:ext cx="635798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kumimoji="1" lang="en-US" altLang="ja-JP"/>
              <a:t>3rd Pan-GASS UMAP 2022</a:t>
            </a:r>
            <a:endParaRPr kumimoji="1" lang="ja-JP" altLang="en-US" dirty="0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g"/><Relationship Id="rId4" Type="http://schemas.openxmlformats.org/officeDocument/2006/relationships/image" Target="../media/image3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43608" y="3886200"/>
            <a:ext cx="7033592" cy="990600"/>
          </a:xfrm>
        </p:spPr>
        <p:txBody>
          <a:bodyPr>
            <a:normAutofit/>
          </a:bodyPr>
          <a:lstStyle/>
          <a:p>
            <a:r>
              <a:rPr lang="en-US" sz="1800" b="1" dirty="0"/>
              <a:t>Understanding the physical processes governing the iris effect:</a:t>
            </a:r>
            <a:r>
              <a:rPr lang="en-US" sz="1400" b="1" dirty="0"/>
              <a:t> </a:t>
            </a:r>
            <a:br>
              <a:rPr lang="en-US" sz="1400" b="1" dirty="0"/>
            </a:br>
            <a:r>
              <a:rPr lang="en-US" sz="1400" b="1" dirty="0"/>
              <a:t>Precipitation efficiency, upper-tropospheric stability, </a:t>
            </a:r>
            <a:br>
              <a:rPr lang="en-US" sz="1400" b="1" dirty="0"/>
            </a:br>
            <a:r>
              <a:rPr lang="en-US" sz="1400" b="1" dirty="0"/>
              <a:t>and possible roles of shallow convection</a:t>
            </a:r>
            <a:endParaRPr kumimoji="1" lang="ja-JP" altLang="en-US" sz="24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733442"/>
          </a:xfrm>
          <a:noFill/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spPr>
        <p:txBody>
          <a:bodyPr>
            <a:normAutofit fontScale="55000" lnSpcReduction="20000"/>
          </a:bodyPr>
          <a:lstStyle/>
          <a:p>
            <a:r>
              <a:rPr kumimoji="1" lang="en-US" altLang="ja-JP" sz="4400" cap="small" dirty="0"/>
              <a:t>Hiro </a:t>
            </a:r>
            <a:r>
              <a:rPr kumimoji="1" lang="en-US" altLang="ja-JP" sz="4400" cap="small" dirty="0" err="1"/>
              <a:t>Masunaga</a:t>
            </a:r>
            <a:r>
              <a:rPr kumimoji="1" lang="en-US" altLang="ja-JP" sz="4400" cap="small" dirty="0"/>
              <a:t> </a:t>
            </a:r>
            <a:r>
              <a:rPr lang="en-US" altLang="ja-JP" sz="4400" i="1" cap="small" dirty="0"/>
              <a:t>(Nagoya University)</a:t>
            </a:r>
          </a:p>
          <a:p>
            <a:r>
              <a:rPr lang="en-US" altLang="ja-JP" sz="3300" i="1" cap="small" dirty="0"/>
              <a:t>And Masato </a:t>
            </a:r>
            <a:r>
              <a:rPr lang="en-US" altLang="ja-JP" sz="3300" i="1" cap="small" dirty="0" err="1"/>
              <a:t>ito</a:t>
            </a:r>
            <a:r>
              <a:rPr lang="en-US" altLang="ja-JP" sz="3300" i="1" cap="small" dirty="0"/>
              <a:t> (currently RESTEC)</a:t>
            </a:r>
            <a:endParaRPr lang="en-US" altLang="ja-JP" sz="3300" i="1" dirty="0"/>
          </a:p>
        </p:txBody>
      </p:sp>
      <p:pic>
        <p:nvPicPr>
          <p:cNvPr id="3077" name="Picture 5" descr="C:\Users\Hiro\AppData\Local\Microsoft\Windows\Temporary Internet Files\Content.IE5\AZRVHZKQ\MCj021499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285860"/>
            <a:ext cx="1763917" cy="2210554"/>
          </a:xfrm>
          <a:prstGeom prst="rect">
            <a:avLst/>
          </a:prstGeom>
          <a:noFill/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2160240" cy="538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283" y="2202334"/>
            <a:ext cx="2164613" cy="761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ED3B7D-6F90-F271-804A-9436F77CC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to verify feedback theories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C16BC8F-B004-F7CE-9118-72CA5D54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99D5AB5-EB5D-462E-0C81-29FB059A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9205E07-0403-81D4-BBC4-CA9E68773CF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33890"/>
            <a:ext cx="8229600" cy="493776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3B3A07A3-35A3-8F3B-8A2E-39F8B1058630}"/>
              </a:ext>
            </a:extLst>
          </p:cNvPr>
          <p:cNvSpPr/>
          <p:nvPr/>
        </p:nvSpPr>
        <p:spPr>
          <a:xfrm>
            <a:off x="1979712" y="4797152"/>
            <a:ext cx="1656184" cy="697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Input</a:t>
            </a:r>
          </a:p>
        </p:txBody>
      </p:sp>
      <p:sp>
        <p:nvSpPr>
          <p:cNvPr id="11" name="矢印: U ターン 10">
            <a:extLst>
              <a:ext uri="{FF2B5EF4-FFF2-40B4-BE49-F238E27FC236}">
                <a16:creationId xmlns:a16="http://schemas.microsoft.com/office/drawing/2014/main" id="{8F2817F7-BA33-260C-A740-0AB0A6AD2381}"/>
              </a:ext>
            </a:extLst>
          </p:cNvPr>
          <p:cNvSpPr/>
          <p:nvPr/>
        </p:nvSpPr>
        <p:spPr>
          <a:xfrm flipH="1">
            <a:off x="2699792" y="3476972"/>
            <a:ext cx="3960440" cy="1389112"/>
          </a:xfrm>
          <a:prstGeom prst="utur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Feedback</a:t>
            </a:r>
          </a:p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141A9A82-B1EB-8417-03B1-989D736786F7}"/>
              </a:ext>
            </a:extLst>
          </p:cNvPr>
          <p:cNvSpPr/>
          <p:nvPr/>
        </p:nvSpPr>
        <p:spPr>
          <a:xfrm>
            <a:off x="5940152" y="4819600"/>
            <a:ext cx="1656184" cy="697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B1FBF35-DDF1-3D8F-A7FE-BBF214307D11}"/>
                  </a:ext>
                </a:extLst>
              </p:cNvPr>
              <p:cNvSpPr txBox="1"/>
              <p:nvPr/>
            </p:nvSpPr>
            <p:spPr>
              <a:xfrm>
                <a:off x="2019477" y="5379493"/>
                <a:ext cx="13606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TOA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B1FBF35-DDF1-3D8F-A7FE-BBF214307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477" y="5379493"/>
                <a:ext cx="1360629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8455D4C-915B-AA6C-5CC9-CDAE6013E05C}"/>
                  </a:ext>
                </a:extLst>
              </p:cNvPr>
              <p:cNvSpPr txBox="1"/>
              <p:nvPr/>
            </p:nvSpPr>
            <p:spPr>
              <a:xfrm>
                <a:off x="6218059" y="5379492"/>
                <a:ext cx="8843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8455D4C-915B-AA6C-5CC9-CDAE6013E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059" y="5379492"/>
                <a:ext cx="88434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extLst>
              <a:ext uri="{FF2B5EF4-FFF2-40B4-BE49-F238E27FC236}">
                <a16:creationId xmlns:a16="http://schemas.microsoft.com/office/drawing/2014/main" id="{5608239F-5021-A0AD-7C91-8ADF2C0B8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46" y="3782536"/>
            <a:ext cx="3450870" cy="2238752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C82A897-7864-D5E5-526B-EC75F087D8B9}"/>
              </a:ext>
            </a:extLst>
          </p:cNvPr>
          <p:cNvSpPr txBox="1"/>
          <p:nvPr/>
        </p:nvSpPr>
        <p:spPr>
          <a:xfrm>
            <a:off x="3824369" y="4638136"/>
            <a:ext cx="1458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Processes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underlying feedback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6792EDE-A8D2-4305-625A-381084096A45}"/>
              </a:ext>
            </a:extLst>
          </p:cNvPr>
          <p:cNvSpPr txBox="1"/>
          <p:nvPr/>
        </p:nvSpPr>
        <p:spPr>
          <a:xfrm>
            <a:off x="890866" y="1412776"/>
            <a:ext cx="7362267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Observations are instrumental in verifying </a:t>
            </a:r>
            <a:r>
              <a:rPr lang="en-US" sz="2000" u="sng" dirty="0">
                <a:solidFill>
                  <a:srgbClr val="002060"/>
                </a:solidFill>
              </a:rPr>
              <a:t>underlying processes</a:t>
            </a:r>
            <a:br>
              <a:rPr lang="en-US" sz="2000" dirty="0">
                <a:solidFill>
                  <a:srgbClr val="002060"/>
                </a:solidFill>
              </a:rPr>
            </a:br>
            <a:endParaRPr lang="en-US" sz="2000" dirty="0">
              <a:solidFill>
                <a:srgbClr val="002060"/>
              </a:solidFill>
            </a:endParaRPr>
          </a:p>
          <a:p>
            <a:pPr algn="ctr"/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rather than in proving if </a:t>
            </a:r>
            <a:r>
              <a:rPr lang="en-US" sz="2000" u="sng" dirty="0">
                <a:solidFill>
                  <a:srgbClr val="002060"/>
                </a:solidFill>
              </a:rPr>
              <a:t>climate feedback</a:t>
            </a:r>
            <a:r>
              <a:rPr lang="en-US" sz="2000" dirty="0">
                <a:solidFill>
                  <a:srgbClr val="002060"/>
                </a:solidFill>
              </a:rPr>
              <a:t> is at work in nature.  </a:t>
            </a: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1D683BB7-2EEA-2C6C-E323-1074F073DE84}"/>
              </a:ext>
            </a:extLst>
          </p:cNvPr>
          <p:cNvSpPr/>
          <p:nvPr/>
        </p:nvSpPr>
        <p:spPr>
          <a:xfrm>
            <a:off x="5508104" y="1922272"/>
            <a:ext cx="1800200" cy="366036"/>
          </a:xfrm>
          <a:prstGeom prst="wedgeRoundRectCallout">
            <a:avLst>
              <a:gd name="adj1" fmla="val 44172"/>
              <a:gd name="adj2" fmla="val -9796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70C0"/>
                </a:solidFill>
              </a:rPr>
              <a:t>PE </a:t>
            </a:r>
            <a:r>
              <a:rPr lang="en-US" sz="1400" dirty="0">
                <a:solidFill>
                  <a:srgbClr val="002060"/>
                </a:solidFill>
              </a:rPr>
              <a:t>and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C00000"/>
                </a:solidFill>
              </a:rPr>
              <a:t>UT stability</a:t>
            </a:r>
            <a:endParaRPr lang="en-US" sz="14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吹き出し: 角を丸めた四角形 16">
                <a:extLst>
                  <a:ext uri="{FF2B5EF4-FFF2-40B4-BE49-F238E27FC236}">
                    <a16:creationId xmlns:a16="http://schemas.microsoft.com/office/drawing/2014/main" id="{A5F6DC03-D49C-CDDC-7AD3-4CCD02E66FE1}"/>
                  </a:ext>
                </a:extLst>
              </p:cNvPr>
              <p:cNvSpPr/>
              <p:nvPr/>
            </p:nvSpPr>
            <p:spPr>
              <a:xfrm>
                <a:off x="4572000" y="2874475"/>
                <a:ext cx="2880321" cy="366036"/>
              </a:xfrm>
              <a:prstGeom prst="wedgeRoundRectCallout">
                <a:avLst>
                  <a:gd name="adj1" fmla="val -38550"/>
                  <a:gd name="adj2" fmla="val -104604"/>
                  <a:gd name="adj3" fmla="val 166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</a:rPr>
                  <a:t>Cloud cover (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TOA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</a:rPr>
                  <a:t>) </a:t>
                </a:r>
                <a:r>
                  <a:rPr lang="en-US" sz="1400" dirty="0">
                    <a:solidFill>
                      <a:schemeClr val="tx1"/>
                    </a:solidFill>
                  </a:rPr>
                  <a:t>vs. </a:t>
                </a:r>
                <a:r>
                  <a:rPr lang="en-US" sz="1400" dirty="0">
                    <a:solidFill>
                      <a:srgbClr val="FF0000"/>
                    </a:solidFill>
                  </a:rPr>
                  <a:t>SST (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)</a:t>
                </a:r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吹き出し: 角を丸めた四角形 16">
                <a:extLst>
                  <a:ext uri="{FF2B5EF4-FFF2-40B4-BE49-F238E27FC236}">
                    <a16:creationId xmlns:a16="http://schemas.microsoft.com/office/drawing/2014/main" id="{A5F6DC03-D49C-CDDC-7AD3-4CCD02E66F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74475"/>
                <a:ext cx="2880321" cy="366036"/>
              </a:xfrm>
              <a:prstGeom prst="wedgeRoundRectCallout">
                <a:avLst>
                  <a:gd name="adj1" fmla="val -38550"/>
                  <a:gd name="adj2" fmla="val -104604"/>
                  <a:gd name="adj3" fmla="val 16667"/>
                </a:avLst>
              </a:prstGeom>
              <a:blipFill>
                <a:blip r:embed="rId5"/>
                <a:stretch>
                  <a:fillRect b="-20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9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ED3B7D-6F90-F271-804A-9436F77CC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to verify feedback theories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C16BC8F-B004-F7CE-9118-72CA5D54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99D5AB5-EB5D-462E-0C81-29FB059A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9205E07-0403-81D4-BBC4-CA9E68773CF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33890"/>
            <a:ext cx="8229600" cy="493776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6792EDE-A8D2-4305-625A-381084096A45}"/>
              </a:ext>
            </a:extLst>
          </p:cNvPr>
          <p:cNvSpPr txBox="1"/>
          <p:nvPr/>
        </p:nvSpPr>
        <p:spPr>
          <a:xfrm>
            <a:off x="890866" y="1412776"/>
            <a:ext cx="7362267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Observations are instrumental in verifying </a:t>
            </a:r>
            <a:r>
              <a:rPr lang="en-US" sz="2000" u="sng" dirty="0">
                <a:solidFill>
                  <a:srgbClr val="002060"/>
                </a:solidFill>
              </a:rPr>
              <a:t>underlying processes</a:t>
            </a:r>
            <a:br>
              <a:rPr lang="en-US" sz="2000" dirty="0">
                <a:solidFill>
                  <a:srgbClr val="002060"/>
                </a:solidFill>
              </a:rPr>
            </a:br>
            <a:endParaRPr lang="en-US" sz="2000" dirty="0">
              <a:solidFill>
                <a:srgbClr val="002060"/>
              </a:solidFill>
            </a:endParaRPr>
          </a:p>
          <a:p>
            <a:pPr algn="ctr"/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rather than in proving if </a:t>
            </a:r>
            <a:r>
              <a:rPr lang="en-US" sz="2000" u="sng" dirty="0">
                <a:solidFill>
                  <a:srgbClr val="002060"/>
                </a:solidFill>
              </a:rPr>
              <a:t>climate feedback</a:t>
            </a:r>
            <a:r>
              <a:rPr lang="en-US" sz="2000" dirty="0">
                <a:solidFill>
                  <a:srgbClr val="002060"/>
                </a:solidFill>
              </a:rPr>
              <a:t> is at work in nature.  </a:t>
            </a: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吹き出し: 角を丸めた四角形 16">
                <a:extLst>
                  <a:ext uri="{FF2B5EF4-FFF2-40B4-BE49-F238E27FC236}">
                    <a16:creationId xmlns:a16="http://schemas.microsoft.com/office/drawing/2014/main" id="{A5F6DC03-D49C-CDDC-7AD3-4CCD02E66FE1}"/>
                  </a:ext>
                </a:extLst>
              </p:cNvPr>
              <p:cNvSpPr/>
              <p:nvPr/>
            </p:nvSpPr>
            <p:spPr>
              <a:xfrm>
                <a:off x="4572000" y="2874475"/>
                <a:ext cx="2880321" cy="366036"/>
              </a:xfrm>
              <a:prstGeom prst="wedgeRoundRectCallout">
                <a:avLst>
                  <a:gd name="adj1" fmla="val -38550"/>
                  <a:gd name="adj2" fmla="val -104604"/>
                  <a:gd name="adj3" fmla="val 166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</a:rPr>
                  <a:t>Cloud cover (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TOA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</a:rPr>
                  <a:t>) </a:t>
                </a:r>
                <a:r>
                  <a:rPr lang="en-US" sz="1400" dirty="0">
                    <a:solidFill>
                      <a:schemeClr val="tx1"/>
                    </a:solidFill>
                  </a:rPr>
                  <a:t>vs. </a:t>
                </a:r>
                <a:r>
                  <a:rPr lang="en-US" sz="1400" dirty="0">
                    <a:solidFill>
                      <a:srgbClr val="FF0000"/>
                    </a:solidFill>
                  </a:rPr>
                  <a:t>SST (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)</a:t>
                </a:r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吹き出し: 角を丸めた四角形 16">
                <a:extLst>
                  <a:ext uri="{FF2B5EF4-FFF2-40B4-BE49-F238E27FC236}">
                    <a16:creationId xmlns:a16="http://schemas.microsoft.com/office/drawing/2014/main" id="{A5F6DC03-D49C-CDDC-7AD3-4CCD02E66F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74475"/>
                <a:ext cx="2880321" cy="366036"/>
              </a:xfrm>
              <a:prstGeom prst="wedgeRoundRectCallout">
                <a:avLst>
                  <a:gd name="adj1" fmla="val -38550"/>
                  <a:gd name="adj2" fmla="val -104604"/>
                  <a:gd name="adj3" fmla="val 16667"/>
                </a:avLst>
              </a:prstGeom>
              <a:blipFill>
                <a:blip r:embed="rId2"/>
                <a:stretch>
                  <a:fillRect b="-20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FFCB13D-9D16-9DD4-B7A1-DDBDACD1E7CC}"/>
              </a:ext>
            </a:extLst>
          </p:cNvPr>
          <p:cNvSpPr txBox="1"/>
          <p:nvPr/>
        </p:nvSpPr>
        <p:spPr>
          <a:xfrm>
            <a:off x="899592" y="3501008"/>
            <a:ext cx="7362267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Process-level assessment of the iris effect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Satellite observations (</a:t>
            </a:r>
            <a:r>
              <a:rPr lang="en-US" sz="2000" dirty="0" err="1"/>
              <a:t>CloudSat</a:t>
            </a:r>
            <a:r>
              <a:rPr lang="en-US" sz="2000" dirty="0"/>
              <a:t>/CALIPSO) and atmospheric reanalysis data (ERA5)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The feedback on climate change will </a:t>
            </a:r>
            <a:r>
              <a:rPr lang="en-US" sz="2000" u="sng" dirty="0"/>
              <a:t>not</a:t>
            </a:r>
            <a:r>
              <a:rPr lang="en-US" sz="2000" dirty="0"/>
              <a:t> be addressed. Instead, the processes linking PE/stability and anvil cloud fraction in the present climate are</a:t>
            </a:r>
            <a:r>
              <a:rPr lang="ja-JP" altLang="en-US" sz="2000" dirty="0"/>
              <a:t> </a:t>
            </a:r>
            <a:r>
              <a:rPr lang="en-US" altLang="ja-JP" sz="2000" dirty="0"/>
              <a:t>studied.</a:t>
            </a:r>
          </a:p>
          <a:p>
            <a:pPr algn="r"/>
            <a:r>
              <a:rPr lang="en-US" sz="1600" dirty="0"/>
              <a:t>(Ito and </a:t>
            </a:r>
            <a:r>
              <a:rPr lang="en-US" sz="1600" dirty="0" err="1"/>
              <a:t>Masunaga</a:t>
            </a:r>
            <a:r>
              <a:rPr lang="en-US" sz="1600" dirty="0"/>
              <a:t>, </a:t>
            </a:r>
            <a:r>
              <a:rPr lang="en-US" sz="1600" i="1" dirty="0"/>
              <a:t>GRL</a:t>
            </a:r>
            <a:r>
              <a:rPr lang="en-US" sz="1600" dirty="0"/>
              <a:t>, 2022)</a:t>
            </a:r>
          </a:p>
        </p:txBody>
      </p:sp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1A92F2D8-2BA6-2ACB-6CED-05CB4DB59868}"/>
              </a:ext>
            </a:extLst>
          </p:cNvPr>
          <p:cNvSpPr/>
          <p:nvPr/>
        </p:nvSpPr>
        <p:spPr>
          <a:xfrm>
            <a:off x="5508104" y="1922272"/>
            <a:ext cx="1800200" cy="366036"/>
          </a:xfrm>
          <a:prstGeom prst="wedgeRoundRectCallout">
            <a:avLst>
              <a:gd name="adj1" fmla="val 44172"/>
              <a:gd name="adj2" fmla="val -9796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70C0"/>
                </a:solidFill>
              </a:rPr>
              <a:t>PE </a:t>
            </a:r>
            <a:r>
              <a:rPr lang="en-US" sz="1400" dirty="0">
                <a:solidFill>
                  <a:srgbClr val="002060"/>
                </a:solidFill>
              </a:rPr>
              <a:t>and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C00000"/>
                </a:solidFill>
              </a:rPr>
              <a:t>UT stability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579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1AB8B-AA81-44CF-9B88-14F19E73F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Method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01249F4-8F1D-4D34-9AA0-5AE6D9FB5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3E243C6-D41E-45B0-B8C6-0263A8A7C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4DADB6F0-D0EC-4839-844E-49F43A2A5D9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39F37A7-3154-4A40-BB10-9D2B65D33628}"/>
              </a:ext>
            </a:extLst>
          </p:cNvPr>
          <p:cNvSpPr txBox="1"/>
          <p:nvPr/>
        </p:nvSpPr>
        <p:spPr>
          <a:xfrm>
            <a:off x="964417" y="1532979"/>
            <a:ext cx="7362267" cy="26161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Deep convection and anvil cloud properties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The vertical profiles of cloud fraction and cloud radiative effects (CREs) from CALIPSO, </a:t>
            </a:r>
            <a:r>
              <a:rPr lang="en-US" sz="2000" dirty="0" err="1"/>
              <a:t>CloudSat</a:t>
            </a:r>
            <a:r>
              <a:rPr lang="en-US" sz="2000" dirty="0"/>
              <a:t>, CERES &amp; MODIS merged (CCCM) D1 product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RSS AMSR-E LWP and precipitation products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70C0"/>
                </a:solidFill>
              </a:rPr>
              <a:t>Deep convection </a:t>
            </a:r>
            <a:r>
              <a:rPr lang="en-US" sz="2000" dirty="0"/>
              <a:t>is defined as </a:t>
            </a:r>
            <a:r>
              <a:rPr lang="en-US" sz="2000" dirty="0">
                <a:solidFill>
                  <a:srgbClr val="0070C0"/>
                </a:solidFill>
              </a:rPr>
              <a:t>cloud fraction &gt; 0.5 (within a 20-km FOV) at all levels from 1 to 16.6 km</a:t>
            </a:r>
            <a:r>
              <a:rPr lang="en-US" sz="2000" dirty="0"/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All data are composited against the deep convective events.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554E9A3-AC30-40FC-AC86-F3FBA9CED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441304"/>
            <a:ext cx="3168352" cy="1468772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A87B9207-F141-4425-AAEF-671D173CE78B}"/>
              </a:ext>
            </a:extLst>
          </p:cNvPr>
          <p:cNvSpPr/>
          <p:nvPr/>
        </p:nvSpPr>
        <p:spPr>
          <a:xfrm>
            <a:off x="4067944" y="4509120"/>
            <a:ext cx="216024" cy="112968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E55C292-3891-4C36-A6AA-6C6196536246}"/>
              </a:ext>
            </a:extLst>
          </p:cNvPr>
          <p:cNvSpPr txBox="1"/>
          <p:nvPr/>
        </p:nvSpPr>
        <p:spPr>
          <a:xfrm>
            <a:off x="6495867" y="4986746"/>
            <a:ext cx="210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Period: 2007-2010</a:t>
            </a:r>
          </a:p>
          <a:p>
            <a:r>
              <a:rPr lang="en-US" dirty="0"/>
              <a:t>Region: 20S-20N</a:t>
            </a:r>
          </a:p>
          <a:p>
            <a:r>
              <a:rPr lang="en-US" dirty="0"/>
              <a:t>Over oceans only</a:t>
            </a:r>
          </a:p>
        </p:txBody>
      </p:sp>
    </p:spTree>
    <p:extLst>
      <p:ext uri="{BB962C8B-B14F-4D97-AF65-F5344CB8AC3E}">
        <p14:creationId xmlns:p14="http://schemas.microsoft.com/office/powerpoint/2010/main" val="183564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35BB1C-A936-4559-B1A8-4610AFC7A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Method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88544E-33A1-4EB5-91CC-A69088EE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3130E81-11B6-40B2-9064-06F6DD60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162E16C-7898-4129-BAA7-C596E40B98D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8D82B3C-F484-488F-81B7-F7E3DF68CC9C}"/>
                  </a:ext>
                </a:extLst>
              </p:cNvPr>
              <p:cNvSpPr txBox="1"/>
              <p:nvPr/>
            </p:nvSpPr>
            <p:spPr>
              <a:xfrm>
                <a:off x="964417" y="1379671"/>
                <a:ext cx="7362267" cy="174490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Upper-tropospheric stability, 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S</a:t>
                </a:r>
                <a:r>
                  <a:rPr lang="en-US" sz="2400" i="1" baseline="-25000" dirty="0">
                    <a:solidFill>
                      <a:srgbClr val="C00000"/>
                    </a:solidFill>
                  </a:rPr>
                  <a:t>UT</a:t>
                </a:r>
                <a:br>
                  <a:rPr lang="en-US" sz="2400" baseline="-25000" dirty="0"/>
                </a:br>
                <a:endParaRPr lang="en-US" sz="2400" baseline="-25000" dirty="0"/>
              </a:p>
              <a:p>
                <a:pPr marL="342900" indent="-342900">
                  <a:buFontTx/>
                  <a:buChar char="-"/>
                </a:pPr>
                <a:r>
                  <a:rPr lang="en-US" sz="2000" dirty="0"/>
                  <a:t>Computed in clear-sky subsidence areas with ERA5 </a:t>
                </a:r>
                <a:r>
                  <a:rPr lang="en-US" sz="2000" i="1" dirty="0"/>
                  <a:t>T(p)</a:t>
                </a:r>
                <a:r>
                  <a:rPr lang="en-US" sz="2000" dirty="0"/>
                  <a:t>.</a:t>
                </a:r>
              </a:p>
              <a:p>
                <a:pPr algn="ctr"/>
                <a:r>
                  <a:rPr lang="en-US" sz="20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𝑈𝑇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𝜕𝜃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at 200 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hPa</a:t>
                </a: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8D82B3C-F484-488F-81B7-F7E3DF68C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17" y="1379671"/>
                <a:ext cx="7362267" cy="1744901"/>
              </a:xfrm>
              <a:prstGeom prst="rect">
                <a:avLst/>
              </a:prstGeom>
              <a:blipFill>
                <a:blip r:embed="rId2"/>
                <a:stretch>
                  <a:fillRect l="-1242" t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668D73D-2F54-45F2-BF45-A50016D045C1}"/>
                  </a:ext>
                </a:extLst>
              </p:cNvPr>
              <p:cNvSpPr txBox="1"/>
              <p:nvPr/>
            </p:nvSpPr>
            <p:spPr>
              <a:xfrm>
                <a:off x="964417" y="3284984"/>
                <a:ext cx="7362267" cy="275280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A proxy of precipitation efficiency (PE), </a:t>
                </a:r>
                <a:r>
                  <a:rPr lang="en-US" sz="2400" i="1" dirty="0">
                    <a:solidFill>
                      <a:srgbClr val="0070C0"/>
                    </a:solidFill>
                  </a:rPr>
                  <a:t>R</a:t>
                </a:r>
                <a:r>
                  <a:rPr lang="en-US" sz="2400" i="1" baseline="-25000" dirty="0">
                    <a:solidFill>
                      <a:srgbClr val="0070C0"/>
                    </a:solidFill>
                  </a:rPr>
                  <a:t>CP</a:t>
                </a:r>
                <a:br>
                  <a:rPr lang="en-US" sz="2400" baseline="-25000" dirty="0"/>
                </a:br>
                <a:endParaRPr lang="en-US" sz="2400" baseline="-25000" dirty="0"/>
              </a:p>
              <a:p>
                <a:pPr marL="342900" indent="-342900">
                  <a:buFontTx/>
                  <a:buChar char="-"/>
                </a:pPr>
                <a:r>
                  <a:rPr lang="en-US" sz="2000" dirty="0"/>
                  <a:t>Computed with AMSR-E liquid water path (LWP) and CCCM ice water path (IWP), and AMSR-E precipitation (P).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LWP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IWP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342900" indent="-342900">
                  <a:buFontTx/>
                  <a:buChar char="-"/>
                </a:pPr>
                <a:r>
                  <a:rPr lang="en-US" sz="2000" dirty="0"/>
                  <a:t>Since PE itself is difficult to estimate from satellite data, </a:t>
                </a:r>
                <a:br>
                  <a:rPr lang="en-US" sz="2000" dirty="0"/>
                </a:br>
                <a:r>
                  <a:rPr lang="en-US" sz="2000" i="1" dirty="0"/>
                  <a:t>R</a:t>
                </a:r>
                <a:r>
                  <a:rPr lang="en-US" sz="2000" i="1" baseline="-25000" dirty="0"/>
                  <a:t>CP</a:t>
                </a:r>
                <a:r>
                  <a:rPr lang="en-US" sz="2000" i="1" dirty="0"/>
                  <a:t> </a:t>
                </a:r>
                <a:r>
                  <a:rPr lang="en-US" sz="2000" dirty="0"/>
                  <a:t>is adopted as a substitute for PE.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668D73D-2F54-45F2-BF45-A50016D04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17" y="3284984"/>
                <a:ext cx="7362267" cy="2752805"/>
              </a:xfrm>
              <a:prstGeom prst="rect">
                <a:avLst/>
              </a:prstGeom>
              <a:blipFill>
                <a:blip r:embed="rId3"/>
                <a:stretch>
                  <a:fillRect l="-1242" t="-1996" b="-3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6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F8DB58-FBB4-4B0A-A398-2EFBE3CC8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cloud structure: UT stability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4DF181F-0187-48F8-81BD-A34AEA5DE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F50E500-60DE-4DA4-95FE-AB2FDC150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42A8654A-D6E8-46CA-977A-AF2E80F6685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pic>
        <p:nvPicPr>
          <p:cNvPr id="7" name="図 6" descr="グラフ&#10;&#10;中程度の精度で自動的に生成された説明">
            <a:extLst>
              <a:ext uri="{FF2B5EF4-FFF2-40B4-BE49-F238E27FC236}">
                <a16:creationId xmlns:a16="http://schemas.microsoft.com/office/drawing/2014/main" id="{3D0D97DC-A1C0-450E-8641-36D1CAE46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0" y="2348880"/>
            <a:ext cx="7959952" cy="190958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F3BBE1B-66DA-4C70-BB1D-449447B89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30" y="4941168"/>
            <a:ext cx="2448272" cy="113496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CE815E5-8B16-4567-A47A-FBB4F5DE62C9}"/>
              </a:ext>
            </a:extLst>
          </p:cNvPr>
          <p:cNvSpPr txBox="1"/>
          <p:nvPr/>
        </p:nvSpPr>
        <p:spPr>
          <a:xfrm>
            <a:off x="755576" y="1435343"/>
            <a:ext cx="776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Composite cloud fraction separated by quartiles of </a:t>
            </a:r>
            <a:r>
              <a:rPr lang="en-US" sz="2400" i="1" dirty="0">
                <a:solidFill>
                  <a:srgbClr val="C00000"/>
                </a:solidFill>
              </a:rPr>
              <a:t>S</a:t>
            </a:r>
            <a:r>
              <a:rPr lang="en-US" sz="2400" i="1" baseline="-25000" dirty="0">
                <a:solidFill>
                  <a:srgbClr val="C00000"/>
                </a:solidFill>
              </a:rPr>
              <a:t>UT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1E7DAD4-73F9-4D2F-BF35-3A2107C7D99C}"/>
              </a:ext>
            </a:extLst>
          </p:cNvPr>
          <p:cNvSpPr txBox="1"/>
          <p:nvPr/>
        </p:nvSpPr>
        <p:spPr>
          <a:xfrm>
            <a:off x="1411451" y="437244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1" u="none" strike="noStrike" baseline="0" dirty="0">
                <a:latin typeface="STIX-Italic"/>
              </a:rPr>
              <a:t>S</a:t>
            </a:r>
            <a:r>
              <a:rPr lang="en-US" sz="1800" b="0" i="0" u="none" strike="noStrike" baseline="0" dirty="0">
                <a:latin typeface="STIX-Regular"/>
              </a:rPr>
              <a:t>1 = 27.4 </a:t>
            </a:r>
            <a:r>
              <a:rPr lang="en-US" sz="1800" b="0" i="0" u="none" strike="noStrike" baseline="0" dirty="0" err="1">
                <a:latin typeface="STIX-Regular"/>
              </a:rPr>
              <a:t>mK</a:t>
            </a:r>
            <a:r>
              <a:rPr lang="en-US" sz="1800" b="0" i="0" u="none" strike="noStrike" baseline="0" dirty="0">
                <a:latin typeface="STIX-Regular"/>
              </a:rPr>
              <a:t> hPa</a:t>
            </a:r>
            <a:r>
              <a:rPr lang="en-US" sz="1800" b="0" i="0" u="none" strike="noStrike" baseline="30000" dirty="0">
                <a:latin typeface="STIX-Regular"/>
              </a:rPr>
              <a:t>−1</a:t>
            </a:r>
            <a:r>
              <a:rPr lang="en-US" sz="1800" b="0" i="0" u="none" strike="noStrike" baseline="0" dirty="0">
                <a:latin typeface="STIX-Regular"/>
              </a:rPr>
              <a:t>, </a:t>
            </a:r>
            <a:r>
              <a:rPr lang="en-US" sz="1800" b="0" i="1" u="none" strike="noStrike" baseline="0" dirty="0">
                <a:latin typeface="STIX-Italic"/>
              </a:rPr>
              <a:t>S</a:t>
            </a:r>
            <a:r>
              <a:rPr lang="en-US" sz="1800" b="0" i="0" u="none" strike="noStrike" baseline="0" dirty="0">
                <a:latin typeface="STIX-Regular"/>
              </a:rPr>
              <a:t>2 = 34.3 </a:t>
            </a:r>
            <a:r>
              <a:rPr lang="en-US" sz="1800" b="0" i="0" u="none" strike="noStrike" baseline="0" dirty="0" err="1">
                <a:latin typeface="STIX-Regular"/>
              </a:rPr>
              <a:t>mK</a:t>
            </a:r>
            <a:r>
              <a:rPr lang="en-US" sz="1800" b="0" i="0" u="none" strike="noStrike" baseline="0" dirty="0">
                <a:latin typeface="STIX-Regular"/>
              </a:rPr>
              <a:t> hPa</a:t>
            </a:r>
            <a:r>
              <a:rPr lang="en-US" sz="1800" b="0" i="0" u="none" strike="noStrike" baseline="30000" dirty="0">
                <a:latin typeface="STIX-Regular"/>
              </a:rPr>
              <a:t>−1</a:t>
            </a:r>
            <a:r>
              <a:rPr lang="en-US" sz="1800" b="0" i="0" u="none" strike="noStrike" baseline="0" dirty="0">
                <a:latin typeface="STIX-Regular"/>
              </a:rPr>
              <a:t>, and </a:t>
            </a:r>
            <a:r>
              <a:rPr lang="en-US" sz="1800" b="0" i="1" u="none" strike="noStrike" baseline="0" dirty="0">
                <a:latin typeface="STIX-Italic"/>
              </a:rPr>
              <a:t>S</a:t>
            </a:r>
            <a:r>
              <a:rPr lang="en-US" sz="1800" b="0" i="0" u="none" strike="noStrike" baseline="0" dirty="0">
                <a:latin typeface="STIX-Regular"/>
              </a:rPr>
              <a:t>3 = 42.0 </a:t>
            </a:r>
            <a:r>
              <a:rPr lang="en-US" sz="1800" b="0" i="0" u="none" strike="noStrike" baseline="0" dirty="0" err="1">
                <a:latin typeface="STIX-Regular"/>
              </a:rPr>
              <a:t>mK</a:t>
            </a:r>
            <a:r>
              <a:rPr lang="en-US" sz="1800" b="0" i="0" u="none" strike="noStrike" baseline="0" dirty="0">
                <a:latin typeface="STIX-Regular"/>
              </a:rPr>
              <a:t> hPa</a:t>
            </a:r>
            <a:r>
              <a:rPr lang="en-US" sz="1800" b="0" i="0" u="none" strike="noStrike" baseline="30000" dirty="0">
                <a:latin typeface="STIX-Regular"/>
              </a:rPr>
              <a:t>−1</a:t>
            </a:r>
            <a:endParaRPr lang="en-US" baseline="30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BD17548-52A9-4012-9BD5-FBEDDA124076}"/>
              </a:ext>
            </a:extLst>
          </p:cNvPr>
          <p:cNvSpPr txBox="1"/>
          <p:nvPr/>
        </p:nvSpPr>
        <p:spPr>
          <a:xfrm>
            <a:off x="1259632" y="196482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u="none" strike="noStrike" baseline="0" dirty="0">
                <a:latin typeface="STIX-Italic"/>
              </a:rPr>
              <a:t>Unstable                                                                                                 stable </a:t>
            </a:r>
            <a:endParaRPr lang="en-US" baseline="30000" dirty="0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4D31DEE-00A1-4B8D-AA2D-2FB24151CA1E}"/>
              </a:ext>
            </a:extLst>
          </p:cNvPr>
          <p:cNvCxnSpPr/>
          <p:nvPr/>
        </p:nvCxnSpPr>
        <p:spPr>
          <a:xfrm>
            <a:off x="2411760" y="2149490"/>
            <a:ext cx="468052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575C855-0D57-42E2-9EE6-BB437276D434}"/>
              </a:ext>
            </a:extLst>
          </p:cNvPr>
          <p:cNvSpPr txBox="1"/>
          <p:nvPr/>
        </p:nvSpPr>
        <p:spPr>
          <a:xfrm>
            <a:off x="1418659" y="4895371"/>
            <a:ext cx="339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sample size = 3641 events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F8565095-AD5C-4D3E-A1E4-53D8C80E947F}"/>
              </a:ext>
            </a:extLst>
          </p:cNvPr>
          <p:cNvGrpSpPr/>
          <p:nvPr/>
        </p:nvGrpSpPr>
        <p:grpSpPr>
          <a:xfrm>
            <a:off x="1691680" y="2624291"/>
            <a:ext cx="5904656" cy="3446557"/>
            <a:chOff x="1691680" y="2624291"/>
            <a:chExt cx="5904656" cy="3446557"/>
          </a:xfrm>
        </p:grpSpPr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B7EDE885-8F02-49B4-8932-AF64D465312F}"/>
                </a:ext>
              </a:extLst>
            </p:cNvPr>
            <p:cNvSpPr/>
            <p:nvPr/>
          </p:nvSpPr>
          <p:spPr>
            <a:xfrm>
              <a:off x="6876256" y="4941168"/>
              <a:ext cx="216024" cy="1129680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E7B1B24A-BC65-4AD4-8C30-ABCEB1D29C10}"/>
                </a:ext>
              </a:extLst>
            </p:cNvPr>
            <p:cNvSpPr/>
            <p:nvPr/>
          </p:nvSpPr>
          <p:spPr>
            <a:xfrm>
              <a:off x="7412867" y="2636912"/>
              <a:ext cx="183469" cy="1335996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9EB87F7F-5C21-4BE8-A7D2-CAC785FD9DB1}"/>
                </a:ext>
              </a:extLst>
            </p:cNvPr>
            <p:cNvSpPr/>
            <p:nvPr/>
          </p:nvSpPr>
          <p:spPr>
            <a:xfrm>
              <a:off x="3596443" y="2636912"/>
              <a:ext cx="183469" cy="1335996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23E5B133-0355-429F-BAA8-7B351B7D9705}"/>
                </a:ext>
              </a:extLst>
            </p:cNvPr>
            <p:cNvSpPr/>
            <p:nvPr/>
          </p:nvSpPr>
          <p:spPr>
            <a:xfrm>
              <a:off x="5508104" y="2624291"/>
              <a:ext cx="183469" cy="1335996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05B4BA01-C3B5-4A8F-985E-69A477263E0B}"/>
                </a:ext>
              </a:extLst>
            </p:cNvPr>
            <p:cNvSpPr/>
            <p:nvPr/>
          </p:nvSpPr>
          <p:spPr>
            <a:xfrm>
              <a:off x="1691680" y="2636912"/>
              <a:ext cx="183469" cy="1335996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404BF61-C8AB-0AA8-AE6A-79921A570DCC}"/>
              </a:ext>
            </a:extLst>
          </p:cNvPr>
          <p:cNvSpPr txBox="1"/>
          <p:nvPr/>
        </p:nvSpPr>
        <p:spPr>
          <a:xfrm>
            <a:off x="457200" y="5877272"/>
            <a:ext cx="2552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Ito and </a:t>
            </a:r>
            <a:r>
              <a:rPr lang="en-US" sz="1600" dirty="0" err="1"/>
              <a:t>Masunaga</a:t>
            </a:r>
            <a:r>
              <a:rPr lang="en-US" sz="1600" dirty="0"/>
              <a:t> (2022)</a:t>
            </a:r>
          </a:p>
        </p:txBody>
      </p:sp>
    </p:spTree>
    <p:extLst>
      <p:ext uri="{BB962C8B-B14F-4D97-AF65-F5344CB8AC3E}">
        <p14:creationId xmlns:p14="http://schemas.microsoft.com/office/powerpoint/2010/main" val="60171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0F441A-41FE-403B-96EA-9A91FDF99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cloud structure: UT stability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AF0F0B6-9928-4BB4-A063-44D6A5691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4345BE0-5B0D-41F4-8B0A-710B5678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30E75764-88B8-4DAA-A5C5-16101D058D1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pic>
        <p:nvPicPr>
          <p:cNvPr id="7" name="図 6" descr="グラフ&#10;&#10;自動的に生成された説明">
            <a:extLst>
              <a:ext uri="{FF2B5EF4-FFF2-40B4-BE49-F238E27FC236}">
                <a16:creationId xmlns:a16="http://schemas.microsoft.com/office/drawing/2014/main" id="{FDC76B6E-FD78-41B3-8EC1-D7A865D53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68" y="2276872"/>
            <a:ext cx="7901172" cy="309677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255ED6E-0E2A-4A3D-B281-624C6BE93863}"/>
              </a:ext>
            </a:extLst>
          </p:cNvPr>
          <p:cNvSpPr txBox="1"/>
          <p:nvPr/>
        </p:nvSpPr>
        <p:spPr>
          <a:xfrm>
            <a:off x="847238" y="1435343"/>
            <a:ext cx="3796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Composite cloud fraction </a:t>
            </a:r>
            <a:r>
              <a:rPr lang="en-US" sz="2000" dirty="0"/>
              <a:t>at the level of max. convergence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B11D1F-8171-4DDF-B345-F9FDB1333A56}"/>
              </a:ext>
            </a:extLst>
          </p:cNvPr>
          <p:cNvSpPr txBox="1"/>
          <p:nvPr/>
        </p:nvSpPr>
        <p:spPr>
          <a:xfrm>
            <a:off x="4890030" y="1435423"/>
            <a:ext cx="3642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Composite convergence </a:t>
            </a:r>
            <a:r>
              <a:rPr lang="en-US" sz="2000" dirty="0"/>
              <a:t>in clear-sky subsidence areas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7588213-5506-451C-85EA-12E5E1822478}"/>
              </a:ext>
            </a:extLst>
          </p:cNvPr>
          <p:cNvGrpSpPr/>
          <p:nvPr/>
        </p:nvGrpSpPr>
        <p:grpSpPr>
          <a:xfrm>
            <a:off x="1403648" y="3287817"/>
            <a:ext cx="1149039" cy="1412245"/>
            <a:chOff x="1403648" y="3287817"/>
            <a:chExt cx="1149039" cy="1412245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A6CBAC2C-8140-4D3A-A06C-E6148CBA19C2}"/>
                </a:ext>
              </a:extLst>
            </p:cNvPr>
            <p:cNvSpPr txBox="1"/>
            <p:nvPr/>
          </p:nvSpPr>
          <p:spPr>
            <a:xfrm>
              <a:off x="1403648" y="3287817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unstable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67BF4245-EF11-4E5C-9491-B0156A97A1B7}"/>
                </a:ext>
              </a:extLst>
            </p:cNvPr>
            <p:cNvSpPr txBox="1"/>
            <p:nvPr/>
          </p:nvSpPr>
          <p:spPr>
            <a:xfrm>
              <a:off x="1763688" y="4330730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stable</a:t>
              </a:r>
            </a:p>
          </p:txBody>
        </p: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EDFE489D-FE39-453C-83BC-BB9562C2DAD3}"/>
                </a:ext>
              </a:extLst>
            </p:cNvPr>
            <p:cNvCxnSpPr/>
            <p:nvPr/>
          </p:nvCxnSpPr>
          <p:spPr>
            <a:xfrm>
              <a:off x="1932799" y="3733349"/>
              <a:ext cx="190929" cy="59738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D3004D8-DDF4-4DD6-BCBA-288B6F9376B0}"/>
              </a:ext>
            </a:extLst>
          </p:cNvPr>
          <p:cNvGrpSpPr/>
          <p:nvPr/>
        </p:nvGrpSpPr>
        <p:grpSpPr>
          <a:xfrm>
            <a:off x="5292080" y="2564904"/>
            <a:ext cx="3153879" cy="397270"/>
            <a:chOff x="5292080" y="2564904"/>
            <a:chExt cx="3153879" cy="397270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60009EAC-0C79-4658-9319-F685BF511D1B}"/>
                </a:ext>
              </a:extLst>
            </p:cNvPr>
            <p:cNvSpPr txBox="1"/>
            <p:nvPr/>
          </p:nvSpPr>
          <p:spPr>
            <a:xfrm>
              <a:off x="7387656" y="2564904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unstable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AFB01C95-5AEF-460F-BBFB-902F38BB1833}"/>
                </a:ext>
              </a:extLst>
            </p:cNvPr>
            <p:cNvSpPr txBox="1"/>
            <p:nvPr/>
          </p:nvSpPr>
          <p:spPr>
            <a:xfrm>
              <a:off x="5292080" y="2592842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stable</a:t>
              </a:r>
            </a:p>
          </p:txBody>
        </p: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14BD0DA3-3B42-47E6-92CE-270B9E08BF48}"/>
                </a:ext>
              </a:extLst>
            </p:cNvPr>
            <p:cNvCxnSpPr>
              <a:endCxn id="14" idx="1"/>
            </p:cNvCxnSpPr>
            <p:nvPr/>
          </p:nvCxnSpPr>
          <p:spPr>
            <a:xfrm>
              <a:off x="6228184" y="2749570"/>
              <a:ext cx="115947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22CC4D2-17A5-4492-9EF7-2E18FA99B958}"/>
              </a:ext>
            </a:extLst>
          </p:cNvPr>
          <p:cNvSpPr txBox="1"/>
          <p:nvPr/>
        </p:nvSpPr>
        <p:spPr>
          <a:xfrm>
            <a:off x="1187624" y="5445224"/>
            <a:ext cx="703109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The results are overall as expected from the stability iris hypothesis.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E1064AD-2626-0D0F-1C9C-72B11633FD60}"/>
              </a:ext>
            </a:extLst>
          </p:cNvPr>
          <p:cNvSpPr txBox="1"/>
          <p:nvPr/>
        </p:nvSpPr>
        <p:spPr>
          <a:xfrm>
            <a:off x="457200" y="5877272"/>
            <a:ext cx="2502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Ito and </a:t>
            </a:r>
            <a:r>
              <a:rPr lang="en-US" sz="1600" dirty="0" err="1"/>
              <a:t>Masunaga</a:t>
            </a:r>
            <a:r>
              <a:rPr lang="en-US" sz="1600" dirty="0"/>
              <a:t> (2022)</a:t>
            </a:r>
          </a:p>
        </p:txBody>
      </p:sp>
    </p:spTree>
    <p:extLst>
      <p:ext uri="{BB962C8B-B14F-4D97-AF65-F5344CB8AC3E}">
        <p14:creationId xmlns:p14="http://schemas.microsoft.com/office/powerpoint/2010/main" val="109229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F8DB58-FBB4-4B0A-A398-2EFBE3CC8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cloud structure: PE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4DF181F-0187-48F8-81BD-A34AEA5DE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F50E500-60DE-4DA4-95FE-AB2FDC150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42A8654A-D6E8-46CA-977A-AF2E80F6685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D0D97DC-A1C0-450E-8641-36D1CAE46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250" y="2367059"/>
            <a:ext cx="7959952" cy="18732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F3BBE1B-66DA-4C70-BB1D-449447B89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30" y="4941168"/>
            <a:ext cx="2448272" cy="113496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CE815E5-8B16-4567-A47A-FBB4F5DE62C9}"/>
              </a:ext>
            </a:extLst>
          </p:cNvPr>
          <p:cNvSpPr txBox="1"/>
          <p:nvPr/>
        </p:nvSpPr>
        <p:spPr>
          <a:xfrm>
            <a:off x="755576" y="1435343"/>
            <a:ext cx="778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Composite cloud fraction separated by quartiles of </a:t>
            </a:r>
            <a:r>
              <a:rPr lang="en-US" sz="2400" i="1" dirty="0">
                <a:solidFill>
                  <a:srgbClr val="0070C0"/>
                </a:solidFill>
              </a:rPr>
              <a:t>R</a:t>
            </a:r>
            <a:r>
              <a:rPr lang="en-US" sz="2400" i="1" baseline="-25000" dirty="0">
                <a:solidFill>
                  <a:srgbClr val="0070C0"/>
                </a:solidFill>
              </a:rPr>
              <a:t>CP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1E7DAD4-73F9-4D2F-BF35-3A2107C7D99C}"/>
              </a:ext>
            </a:extLst>
          </p:cNvPr>
          <p:cNvSpPr txBox="1"/>
          <p:nvPr/>
        </p:nvSpPr>
        <p:spPr>
          <a:xfrm>
            <a:off x="1403648" y="4372446"/>
            <a:ext cx="496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800" b="0" i="1" u="none" strike="noStrike" baseline="0" dirty="0">
                <a:latin typeface="STIX-Italic"/>
              </a:rPr>
              <a:t>R</a:t>
            </a:r>
            <a:r>
              <a:rPr lang="pt-BR" sz="1800" b="0" i="0" u="none" strike="noStrike" baseline="0" dirty="0">
                <a:latin typeface="STIX-Regular"/>
              </a:rPr>
              <a:t>1 = 0.619 hr</a:t>
            </a:r>
            <a:r>
              <a:rPr lang="pt-BR" sz="1800" b="0" i="0" u="none" strike="noStrike" baseline="30000" dirty="0">
                <a:latin typeface="STIX-Regular"/>
              </a:rPr>
              <a:t>−1</a:t>
            </a:r>
            <a:r>
              <a:rPr lang="pt-BR" sz="1800" b="0" i="0" u="none" strike="noStrike" baseline="0" dirty="0">
                <a:latin typeface="STIX-Regular"/>
              </a:rPr>
              <a:t>, </a:t>
            </a:r>
            <a:r>
              <a:rPr lang="pt-BR" sz="1800" b="0" i="1" u="none" strike="noStrike" baseline="0" dirty="0">
                <a:latin typeface="STIX-Italic"/>
              </a:rPr>
              <a:t>R</a:t>
            </a:r>
            <a:r>
              <a:rPr lang="pt-BR" sz="1800" b="0" i="0" u="none" strike="noStrike" baseline="0" dirty="0">
                <a:latin typeface="STIX-Regular"/>
              </a:rPr>
              <a:t>2 = 0.942 hr</a:t>
            </a:r>
            <a:r>
              <a:rPr lang="pt-BR" sz="1800" b="0" i="0" u="none" strike="noStrike" baseline="30000" dirty="0">
                <a:latin typeface="STIX-Regular"/>
              </a:rPr>
              <a:t>−1</a:t>
            </a:r>
            <a:r>
              <a:rPr lang="pt-BR" sz="1800" b="0" i="0" u="none" strike="noStrike" baseline="0" dirty="0">
                <a:latin typeface="STIX-Regular"/>
              </a:rPr>
              <a:t>, </a:t>
            </a:r>
            <a:r>
              <a:rPr lang="en-US" sz="1800" b="0" i="0" u="none" strike="noStrike" baseline="0" dirty="0">
                <a:latin typeface="STIX-Regular"/>
              </a:rPr>
              <a:t>and </a:t>
            </a:r>
            <a:r>
              <a:rPr lang="en-US" sz="1800" b="0" i="1" u="none" strike="noStrike" baseline="0" dirty="0">
                <a:latin typeface="STIX-Italic"/>
              </a:rPr>
              <a:t>R</a:t>
            </a:r>
            <a:r>
              <a:rPr lang="en-US" sz="1800" b="0" i="0" u="none" strike="noStrike" baseline="0" dirty="0">
                <a:latin typeface="STIX-Regular"/>
              </a:rPr>
              <a:t>3 = 1.30 hr</a:t>
            </a:r>
            <a:r>
              <a:rPr lang="en-US" sz="1800" b="0" i="0" u="none" strike="noStrike" baseline="30000" dirty="0">
                <a:latin typeface="STIX-Regular"/>
              </a:rPr>
              <a:t>−1</a:t>
            </a:r>
            <a:endParaRPr lang="en-US" baseline="30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BD17548-52A9-4012-9BD5-FBEDDA124076}"/>
              </a:ext>
            </a:extLst>
          </p:cNvPr>
          <p:cNvSpPr txBox="1"/>
          <p:nvPr/>
        </p:nvSpPr>
        <p:spPr>
          <a:xfrm>
            <a:off x="1331640" y="196482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STIX-Italic"/>
              </a:rPr>
              <a:t>Low </a:t>
            </a:r>
            <a:r>
              <a:rPr lang="en-US" i="1" dirty="0">
                <a:latin typeface="STIX-Italic"/>
              </a:rPr>
              <a:t>R</a:t>
            </a:r>
            <a:r>
              <a:rPr lang="en-US" i="1" baseline="-25000" dirty="0">
                <a:latin typeface="STIX-Italic"/>
              </a:rPr>
              <a:t>CP</a:t>
            </a:r>
            <a:r>
              <a:rPr lang="en-US" sz="1800" b="0" u="none" strike="noStrike" baseline="0" dirty="0">
                <a:latin typeface="STIX-Italic"/>
              </a:rPr>
              <a:t>                                                                                                    High </a:t>
            </a:r>
            <a:r>
              <a:rPr lang="en-US" i="1" dirty="0">
                <a:latin typeface="STIX-Italic"/>
              </a:rPr>
              <a:t>R</a:t>
            </a:r>
            <a:r>
              <a:rPr lang="en-US" i="1" baseline="-25000" dirty="0">
                <a:latin typeface="STIX-Italic"/>
              </a:rPr>
              <a:t>CP</a:t>
            </a:r>
            <a:r>
              <a:rPr lang="en-US" sz="1800" b="0" u="none" strike="noStrike" baseline="0" dirty="0">
                <a:latin typeface="STIX-Italic"/>
              </a:rPr>
              <a:t> </a:t>
            </a:r>
            <a:endParaRPr lang="en-US" baseline="30000" dirty="0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4D31DEE-00A1-4B8D-AA2D-2FB24151CA1E}"/>
              </a:ext>
            </a:extLst>
          </p:cNvPr>
          <p:cNvCxnSpPr/>
          <p:nvPr/>
        </p:nvCxnSpPr>
        <p:spPr>
          <a:xfrm>
            <a:off x="2411760" y="2149490"/>
            <a:ext cx="468052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5D247ED-17F7-48BF-94D0-9338809FEE43}"/>
              </a:ext>
            </a:extLst>
          </p:cNvPr>
          <p:cNvSpPr txBox="1"/>
          <p:nvPr/>
        </p:nvSpPr>
        <p:spPr>
          <a:xfrm>
            <a:off x="1418659" y="4895371"/>
            <a:ext cx="340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sample size = 3770 events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5E2C3C4-479E-C3D0-FD0A-AB7CFCF391D3}"/>
              </a:ext>
            </a:extLst>
          </p:cNvPr>
          <p:cNvSpPr txBox="1"/>
          <p:nvPr/>
        </p:nvSpPr>
        <p:spPr>
          <a:xfrm>
            <a:off x="457200" y="5877272"/>
            <a:ext cx="2502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Ito and </a:t>
            </a:r>
            <a:r>
              <a:rPr lang="en-US" sz="1600" dirty="0" err="1"/>
              <a:t>Masunaga</a:t>
            </a:r>
            <a:r>
              <a:rPr lang="en-US" sz="1600" dirty="0"/>
              <a:t> (2022)</a:t>
            </a:r>
          </a:p>
        </p:txBody>
      </p:sp>
    </p:spTree>
    <p:extLst>
      <p:ext uri="{BB962C8B-B14F-4D97-AF65-F5344CB8AC3E}">
        <p14:creationId xmlns:p14="http://schemas.microsoft.com/office/powerpoint/2010/main" val="1628894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0F441A-41FE-403B-96EA-9A91FDF99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cloud structure: PE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AF0F0B6-9928-4BB4-A063-44D6A5691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4345BE0-5B0D-41F4-8B0A-710B5678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30E75764-88B8-4DAA-A5C5-16101D058D1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DC76B6E-FD78-41B3-8EC1-D7A865D53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7784" y="2225033"/>
            <a:ext cx="3782137" cy="288586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255ED6E-0E2A-4A3D-B281-624C6BE93863}"/>
              </a:ext>
            </a:extLst>
          </p:cNvPr>
          <p:cNvSpPr txBox="1"/>
          <p:nvPr/>
        </p:nvSpPr>
        <p:spPr>
          <a:xfrm>
            <a:off x="2719446" y="1340768"/>
            <a:ext cx="3796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Composite cloud fraction </a:t>
            </a:r>
            <a:r>
              <a:rPr lang="en-US" sz="2000" dirty="0"/>
              <a:t>averaged over ±5° of the center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22CC4D2-17A5-4492-9EF7-2E18FA99B958}"/>
              </a:ext>
            </a:extLst>
          </p:cNvPr>
          <p:cNvSpPr txBox="1"/>
          <p:nvPr/>
        </p:nvSpPr>
        <p:spPr>
          <a:xfrm>
            <a:off x="1187624" y="5157192"/>
            <a:ext cx="706956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The results are at odds with the expectation of the PE-based theory.</a:t>
            </a:r>
          </a:p>
          <a:p>
            <a:r>
              <a:rPr lang="en-US" dirty="0"/>
              <a:t>Instead, low- to mid-level cloud fraction increases with </a:t>
            </a:r>
            <a:r>
              <a:rPr lang="en-US" i="1" dirty="0"/>
              <a:t>R</a:t>
            </a:r>
            <a:r>
              <a:rPr lang="en-US" i="1" baseline="-25000" dirty="0"/>
              <a:t>CP</a:t>
            </a:r>
            <a:r>
              <a:rPr lang="en-US" dirty="0"/>
              <a:t>.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BCDFD744-5A8F-457A-A029-0A66FD189D48}"/>
              </a:ext>
            </a:extLst>
          </p:cNvPr>
          <p:cNvGrpSpPr/>
          <p:nvPr/>
        </p:nvGrpSpPr>
        <p:grpSpPr>
          <a:xfrm>
            <a:off x="3108773" y="3550449"/>
            <a:ext cx="2471339" cy="369332"/>
            <a:chOff x="3108773" y="3645024"/>
            <a:chExt cx="2471339" cy="369332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5C2E12C-D84A-4DC1-B2DB-7E9C8EB402CA}"/>
                </a:ext>
              </a:extLst>
            </p:cNvPr>
            <p:cNvSpPr txBox="1"/>
            <p:nvPr/>
          </p:nvSpPr>
          <p:spPr>
            <a:xfrm>
              <a:off x="4476925" y="3645024"/>
              <a:ext cx="1103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High </a:t>
              </a:r>
              <a:r>
                <a:rPr lang="en-US" i="1" dirty="0"/>
                <a:t>R</a:t>
              </a:r>
              <a:r>
                <a:rPr lang="en-US" i="1" baseline="-25000" dirty="0"/>
                <a:t>CP</a:t>
              </a:r>
              <a:endParaRPr lang="en-US" dirty="0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C78AE616-A7F8-4F79-9040-9BDC443E665C}"/>
                </a:ext>
              </a:extLst>
            </p:cNvPr>
            <p:cNvSpPr txBox="1"/>
            <p:nvPr/>
          </p:nvSpPr>
          <p:spPr>
            <a:xfrm>
              <a:off x="3108773" y="3645024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Low </a:t>
              </a:r>
              <a:r>
                <a:rPr lang="en-US" i="1" dirty="0"/>
                <a:t>R</a:t>
              </a:r>
              <a:r>
                <a:rPr lang="en-US" i="1" baseline="-25000" dirty="0"/>
                <a:t>CP</a:t>
              </a:r>
            </a:p>
          </p:txBody>
        </p: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408D3441-4F93-499A-B687-8842A98B7377}"/>
                </a:ext>
              </a:extLst>
            </p:cNvPr>
            <p:cNvCxnSpPr>
              <a:cxnSpLocks/>
            </p:cNvCxnSpPr>
            <p:nvPr/>
          </p:nvCxnSpPr>
          <p:spPr>
            <a:xfrm>
              <a:off x="4085942" y="3829690"/>
              <a:ext cx="39109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72C2A8F-A356-4B74-94E4-3F06F8FAE90A}"/>
              </a:ext>
            </a:extLst>
          </p:cNvPr>
          <p:cNvSpPr txBox="1"/>
          <p:nvPr/>
        </p:nvSpPr>
        <p:spPr>
          <a:xfrm>
            <a:off x="6228184" y="2555302"/>
            <a:ext cx="2155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Anvil clouds do not vary with </a:t>
            </a:r>
            <a:r>
              <a:rPr lang="en-US" i="1" dirty="0"/>
              <a:t>R</a:t>
            </a:r>
            <a:r>
              <a:rPr lang="en-US" i="1" baseline="-25000" dirty="0"/>
              <a:t>CP</a:t>
            </a:r>
            <a:r>
              <a:rPr lang="en-US" i="1" dirty="0"/>
              <a:t>.</a:t>
            </a:r>
            <a:endParaRPr lang="en-US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1D316CAD-8DB1-4C61-86C2-538ED1F6635B}"/>
              </a:ext>
            </a:extLst>
          </p:cNvPr>
          <p:cNvCxnSpPr>
            <a:cxnSpLocks/>
          </p:cNvCxnSpPr>
          <p:nvPr/>
        </p:nvCxnSpPr>
        <p:spPr>
          <a:xfrm flipH="1">
            <a:off x="5436096" y="2758361"/>
            <a:ext cx="765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C21B103-0FF0-BB5A-4BD7-1DA8353A0D33}"/>
              </a:ext>
            </a:extLst>
          </p:cNvPr>
          <p:cNvSpPr txBox="1"/>
          <p:nvPr/>
        </p:nvSpPr>
        <p:spPr>
          <a:xfrm>
            <a:off x="457200" y="5877272"/>
            <a:ext cx="2552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Ito and </a:t>
            </a:r>
            <a:r>
              <a:rPr lang="en-US" sz="1600" dirty="0" err="1"/>
              <a:t>Masunaga</a:t>
            </a:r>
            <a:r>
              <a:rPr lang="en-US" sz="1600" dirty="0"/>
              <a:t> (2022)</a:t>
            </a:r>
          </a:p>
        </p:txBody>
      </p:sp>
    </p:spTree>
    <p:extLst>
      <p:ext uri="{BB962C8B-B14F-4D97-AF65-F5344CB8AC3E}">
        <p14:creationId xmlns:p14="http://schemas.microsoft.com/office/powerpoint/2010/main" val="226366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7134BE-36A1-44F1-9BAF-695FAE98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cloud radiative effects (CREs)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5FFDF1E-073A-4AE5-B29B-3D590670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2E74CCA-FB9E-4F4C-8C86-2FC07568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EE9A6D6E-4F6F-4DDB-8866-A2330A5E173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pic>
        <p:nvPicPr>
          <p:cNvPr id="7" name="図 6" descr="グラフ, 散布図&#10;&#10;自動的に生成された説明">
            <a:extLst>
              <a:ext uri="{FF2B5EF4-FFF2-40B4-BE49-F238E27FC236}">
                <a16:creationId xmlns:a16="http://schemas.microsoft.com/office/drawing/2014/main" id="{72585190-17B9-46A9-96FF-6F0866FF5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4" y="1919219"/>
            <a:ext cx="7992014" cy="355389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BB4C3FC-E961-4D5B-963F-BF895A772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872" y="1340768"/>
            <a:ext cx="3436112" cy="458134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24B2CF-6A56-446E-91E6-3380693C5BFC}"/>
              </a:ext>
            </a:extLst>
          </p:cNvPr>
          <p:cNvSpPr/>
          <p:nvPr/>
        </p:nvSpPr>
        <p:spPr>
          <a:xfrm>
            <a:off x="571472" y="3717032"/>
            <a:ext cx="8032976" cy="1832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E3C4D43-E435-4A66-A9E6-DC97F9F53D37}"/>
              </a:ext>
            </a:extLst>
          </p:cNvPr>
          <p:cNvSpPr/>
          <p:nvPr/>
        </p:nvSpPr>
        <p:spPr>
          <a:xfrm>
            <a:off x="6300192" y="1919220"/>
            <a:ext cx="1800200" cy="1725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FDB8D87-12F5-404E-B135-827E8B9A5D9B}"/>
              </a:ext>
            </a:extLst>
          </p:cNvPr>
          <p:cNvSpPr txBox="1"/>
          <p:nvPr/>
        </p:nvSpPr>
        <p:spPr>
          <a:xfrm>
            <a:off x="1715355" y="2082334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1:30 am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5846364-8DF2-45AC-8ABC-73D5F7B32617}"/>
              </a:ext>
            </a:extLst>
          </p:cNvPr>
          <p:cNvSpPr txBox="1"/>
          <p:nvPr/>
        </p:nvSpPr>
        <p:spPr>
          <a:xfrm>
            <a:off x="3515555" y="2060848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1:30 pm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C20E970-5B55-4033-B02C-631E85BF4B61}"/>
              </a:ext>
            </a:extLst>
          </p:cNvPr>
          <p:cNvSpPr txBox="1"/>
          <p:nvPr/>
        </p:nvSpPr>
        <p:spPr>
          <a:xfrm>
            <a:off x="4859888" y="2010326"/>
            <a:ext cx="1342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1:30 </a:t>
            </a:r>
            <a:r>
              <a:rPr lang="en-US" sz="1600" dirty="0" err="1"/>
              <a:t>am+pm</a:t>
            </a:r>
            <a:endParaRPr lang="en-US" sz="1600" dirty="0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9EE32C84-E5C8-446F-8950-8A3DB2635B88}"/>
              </a:ext>
            </a:extLst>
          </p:cNvPr>
          <p:cNvGrpSpPr/>
          <p:nvPr/>
        </p:nvGrpSpPr>
        <p:grpSpPr>
          <a:xfrm>
            <a:off x="1269138" y="2768885"/>
            <a:ext cx="2936670" cy="406109"/>
            <a:chOff x="1269138" y="2768885"/>
            <a:chExt cx="2936670" cy="406109"/>
          </a:xfrm>
        </p:grpSpPr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A243436E-7B43-4335-8BE8-9574F85085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5656" y="2782122"/>
              <a:ext cx="576064" cy="2806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037DADA8-B4CE-4FAC-A8FC-09B3126BEAE2}"/>
                </a:ext>
              </a:extLst>
            </p:cNvPr>
            <p:cNvSpPr txBox="1"/>
            <p:nvPr/>
          </p:nvSpPr>
          <p:spPr>
            <a:xfrm rot="20090091">
              <a:off x="1269138" y="2768885"/>
              <a:ext cx="1380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more stable</a:t>
              </a:r>
            </a:p>
          </p:txBody>
        </p: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17141A86-C094-4882-83A1-029E9A7F60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52127" y="2782122"/>
              <a:ext cx="383769" cy="1586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EDBFAA33-FCC8-4527-B1A1-8BD709787E46}"/>
                </a:ext>
              </a:extLst>
            </p:cNvPr>
            <p:cNvSpPr txBox="1"/>
            <p:nvPr/>
          </p:nvSpPr>
          <p:spPr>
            <a:xfrm rot="1293759">
              <a:off x="2825302" y="2805662"/>
              <a:ext cx="1380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more stable</a:t>
              </a: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D4BF64D8-762E-485B-A133-21A0E8B98EDF}"/>
              </a:ext>
            </a:extLst>
          </p:cNvPr>
          <p:cNvGrpSpPr/>
          <p:nvPr/>
        </p:nvGrpSpPr>
        <p:grpSpPr>
          <a:xfrm>
            <a:off x="5759811" y="1332911"/>
            <a:ext cx="2767914" cy="1825767"/>
            <a:chOff x="5759811" y="1332911"/>
            <a:chExt cx="2767914" cy="1825767"/>
          </a:xfrm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B293DB3B-1490-40BB-950F-33C352AE2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59811" y="1332911"/>
              <a:ext cx="2767914" cy="477078"/>
            </a:xfrm>
            <a:prstGeom prst="rect">
              <a:avLst/>
            </a:prstGeom>
          </p:spPr>
        </p:pic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4D640FD2-AAA3-4158-9B39-A62539521A3C}"/>
                </a:ext>
              </a:extLst>
            </p:cNvPr>
            <p:cNvSpPr txBox="1"/>
            <p:nvPr/>
          </p:nvSpPr>
          <p:spPr>
            <a:xfrm>
              <a:off x="6660232" y="2235348"/>
              <a:ext cx="12670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Diurnally corrected</a:t>
              </a:r>
            </a:p>
            <a:p>
              <a:pPr algn="ctr"/>
              <a:r>
                <a:rPr lang="en-US" dirty="0"/>
                <a:t>CRE</a:t>
              </a:r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A35AB34-E3D2-4E05-BC66-E40058B20010}"/>
              </a:ext>
            </a:extLst>
          </p:cNvPr>
          <p:cNvSpPr txBox="1"/>
          <p:nvPr/>
        </p:nvSpPr>
        <p:spPr>
          <a:xfrm>
            <a:off x="898931" y="4146693"/>
            <a:ext cx="712945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At midnight, CRE implies a negative longwave feedback.</a:t>
            </a:r>
          </a:p>
          <a:p>
            <a:r>
              <a:rPr lang="en-US" sz="2000" dirty="0"/>
              <a:t>Around noon, the shortwave effect overwhelms the longwave.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D2770A9-CA5F-19CE-798E-A571C2E054D8}"/>
              </a:ext>
            </a:extLst>
          </p:cNvPr>
          <p:cNvSpPr txBox="1"/>
          <p:nvPr/>
        </p:nvSpPr>
        <p:spPr>
          <a:xfrm>
            <a:off x="457200" y="5877272"/>
            <a:ext cx="2552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Ito and </a:t>
            </a:r>
            <a:r>
              <a:rPr lang="en-US" sz="1600" dirty="0" err="1"/>
              <a:t>Masunaga</a:t>
            </a:r>
            <a:r>
              <a:rPr lang="en-US" sz="1600" dirty="0"/>
              <a:t> (2022)</a:t>
            </a:r>
          </a:p>
        </p:txBody>
      </p:sp>
    </p:spTree>
    <p:extLst>
      <p:ext uri="{BB962C8B-B14F-4D97-AF65-F5344CB8AC3E}">
        <p14:creationId xmlns:p14="http://schemas.microsoft.com/office/powerpoint/2010/main" val="42227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7134BE-36A1-44F1-9BAF-695FAE98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cloud radiative effects (CREs)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5FFDF1E-073A-4AE5-B29B-3D590670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2E74CCA-FB9E-4F4C-8C86-2FC07568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EE9A6D6E-4F6F-4DDB-8866-A2330A5E173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pic>
        <p:nvPicPr>
          <p:cNvPr id="7" name="図 6" descr="グラフ, 散布図&#10;&#10;自動的に生成された説明">
            <a:extLst>
              <a:ext uri="{FF2B5EF4-FFF2-40B4-BE49-F238E27FC236}">
                <a16:creationId xmlns:a16="http://schemas.microsoft.com/office/drawing/2014/main" id="{72585190-17B9-46A9-96FF-6F0866FF5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4" y="1919219"/>
            <a:ext cx="7992014" cy="355389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BB4C3FC-E961-4D5B-963F-BF895A772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872" y="1340768"/>
            <a:ext cx="3436112" cy="458134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24B2CF-6A56-446E-91E6-3380693C5BFC}"/>
              </a:ext>
            </a:extLst>
          </p:cNvPr>
          <p:cNvSpPr/>
          <p:nvPr/>
        </p:nvSpPr>
        <p:spPr>
          <a:xfrm>
            <a:off x="571472" y="3717032"/>
            <a:ext cx="8032976" cy="1832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FDB8D87-12F5-404E-B135-827E8B9A5D9B}"/>
              </a:ext>
            </a:extLst>
          </p:cNvPr>
          <p:cNvSpPr txBox="1"/>
          <p:nvPr/>
        </p:nvSpPr>
        <p:spPr>
          <a:xfrm>
            <a:off x="1715355" y="2082334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1:30 am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5846364-8DF2-45AC-8ABC-73D5F7B32617}"/>
              </a:ext>
            </a:extLst>
          </p:cNvPr>
          <p:cNvSpPr txBox="1"/>
          <p:nvPr/>
        </p:nvSpPr>
        <p:spPr>
          <a:xfrm>
            <a:off x="3515555" y="2060848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1:30 pm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C20E970-5B55-4033-B02C-631E85BF4B61}"/>
              </a:ext>
            </a:extLst>
          </p:cNvPr>
          <p:cNvSpPr txBox="1"/>
          <p:nvPr/>
        </p:nvSpPr>
        <p:spPr>
          <a:xfrm>
            <a:off x="4859888" y="2010326"/>
            <a:ext cx="1342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1:30 </a:t>
            </a:r>
            <a:r>
              <a:rPr lang="en-US" sz="1600" dirty="0" err="1"/>
              <a:t>am+pm</a:t>
            </a:r>
            <a:endParaRPr lang="en-US" sz="1600" dirty="0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9EE32C84-E5C8-446F-8950-8A3DB2635B88}"/>
              </a:ext>
            </a:extLst>
          </p:cNvPr>
          <p:cNvGrpSpPr/>
          <p:nvPr/>
        </p:nvGrpSpPr>
        <p:grpSpPr>
          <a:xfrm>
            <a:off x="1269138" y="2768885"/>
            <a:ext cx="2936670" cy="406109"/>
            <a:chOff x="1269138" y="2768885"/>
            <a:chExt cx="2936670" cy="406109"/>
          </a:xfrm>
        </p:grpSpPr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A243436E-7B43-4335-8BE8-9574F85085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5656" y="2782122"/>
              <a:ext cx="576064" cy="2806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037DADA8-B4CE-4FAC-A8FC-09B3126BEAE2}"/>
                </a:ext>
              </a:extLst>
            </p:cNvPr>
            <p:cNvSpPr txBox="1"/>
            <p:nvPr/>
          </p:nvSpPr>
          <p:spPr>
            <a:xfrm rot="20090091">
              <a:off x="1269138" y="2768885"/>
              <a:ext cx="1380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more stable</a:t>
              </a:r>
            </a:p>
          </p:txBody>
        </p: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17141A86-C094-4882-83A1-029E9A7F60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52127" y="2782122"/>
              <a:ext cx="383769" cy="1586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EDBFAA33-FCC8-4527-B1A1-8BD709787E46}"/>
                </a:ext>
              </a:extLst>
            </p:cNvPr>
            <p:cNvSpPr txBox="1"/>
            <p:nvPr/>
          </p:nvSpPr>
          <p:spPr>
            <a:xfrm rot="1293759">
              <a:off x="2825302" y="2805662"/>
              <a:ext cx="1380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more stable</a:t>
              </a:r>
            </a:p>
          </p:txBody>
        </p:sp>
      </p:grpSp>
      <p:pic>
        <p:nvPicPr>
          <p:cNvPr id="27" name="図 26">
            <a:extLst>
              <a:ext uri="{FF2B5EF4-FFF2-40B4-BE49-F238E27FC236}">
                <a16:creationId xmlns:a16="http://schemas.microsoft.com/office/drawing/2014/main" id="{B293DB3B-1490-40BB-950F-33C352AE2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811" y="1332911"/>
            <a:ext cx="2767914" cy="477078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59BD50A-B76E-4C73-9160-689400B29F46}"/>
              </a:ext>
            </a:extLst>
          </p:cNvPr>
          <p:cNvSpPr txBox="1"/>
          <p:nvPr/>
        </p:nvSpPr>
        <p:spPr>
          <a:xfrm>
            <a:off x="898931" y="4146693"/>
            <a:ext cx="712945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At midnight, CRE implies a negative longwave feedback.</a:t>
            </a:r>
          </a:p>
          <a:p>
            <a:r>
              <a:rPr lang="en-US" sz="2000" dirty="0"/>
              <a:t>Around noon, the shortwave effect overwhelms the longwave.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AB806FC-2A31-46C5-8533-74D92DA9CE5D}"/>
              </a:ext>
            </a:extLst>
          </p:cNvPr>
          <p:cNvSpPr txBox="1"/>
          <p:nvPr/>
        </p:nvSpPr>
        <p:spPr>
          <a:xfrm>
            <a:off x="898930" y="4941031"/>
            <a:ext cx="712945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When averaged daily, CRE is almost </a:t>
            </a:r>
            <a:r>
              <a:rPr lang="en-US" sz="2000" i="1" dirty="0"/>
              <a:t>radiatively neutral</a:t>
            </a:r>
            <a:r>
              <a:rPr lang="en-US" sz="2000" dirty="0"/>
              <a:t>.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7CFF5C8-ABBD-C107-F240-BB5C177455A2}"/>
              </a:ext>
            </a:extLst>
          </p:cNvPr>
          <p:cNvSpPr txBox="1"/>
          <p:nvPr/>
        </p:nvSpPr>
        <p:spPr>
          <a:xfrm>
            <a:off x="457200" y="5877272"/>
            <a:ext cx="2552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Ito and </a:t>
            </a:r>
            <a:r>
              <a:rPr lang="en-US" sz="1600" dirty="0" err="1"/>
              <a:t>Masunaga</a:t>
            </a:r>
            <a:r>
              <a:rPr lang="en-US" sz="1600" dirty="0"/>
              <a:t> (2022)</a:t>
            </a:r>
          </a:p>
        </p:txBody>
      </p:sp>
    </p:spTree>
    <p:extLst>
      <p:ext uri="{BB962C8B-B14F-4D97-AF65-F5344CB8AC3E}">
        <p14:creationId xmlns:p14="http://schemas.microsoft.com/office/powerpoint/2010/main" val="200425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43608" y="3886200"/>
            <a:ext cx="7033592" cy="990600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Process-oriented assessment of</a:t>
            </a:r>
            <a:br>
              <a:rPr lang="en-US" altLang="ja-JP" sz="2400" b="1" dirty="0"/>
            </a:br>
            <a:r>
              <a:rPr lang="en-US" altLang="ja-JP" sz="2400" b="1" dirty="0"/>
              <a:t>tropical cloud feedbacks</a:t>
            </a:r>
            <a:endParaRPr kumimoji="1" lang="ja-JP" altLang="en-US" sz="24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733442"/>
          </a:xfrm>
          <a:noFill/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spPr>
        <p:txBody>
          <a:bodyPr>
            <a:normAutofit fontScale="55000" lnSpcReduction="20000"/>
          </a:bodyPr>
          <a:lstStyle/>
          <a:p>
            <a:r>
              <a:rPr kumimoji="1" lang="en-US" altLang="ja-JP" sz="4400" cap="small" dirty="0"/>
              <a:t>Hiro </a:t>
            </a:r>
            <a:r>
              <a:rPr kumimoji="1" lang="en-US" altLang="ja-JP" sz="4400" cap="small" dirty="0" err="1"/>
              <a:t>Masunaga</a:t>
            </a:r>
            <a:r>
              <a:rPr kumimoji="1" lang="en-US" altLang="ja-JP" sz="4400" cap="small" dirty="0"/>
              <a:t> </a:t>
            </a:r>
            <a:r>
              <a:rPr lang="en-US" altLang="ja-JP" sz="4400" i="1" cap="small" dirty="0"/>
              <a:t>(Nagoya University)</a:t>
            </a:r>
          </a:p>
          <a:p>
            <a:r>
              <a:rPr lang="en-US" altLang="ja-JP" sz="3300" i="1" cap="small" dirty="0"/>
              <a:t>And Masato </a:t>
            </a:r>
            <a:r>
              <a:rPr lang="en-US" altLang="ja-JP" sz="3300" i="1" cap="small" dirty="0" err="1"/>
              <a:t>ito</a:t>
            </a:r>
            <a:r>
              <a:rPr lang="en-US" altLang="ja-JP" sz="3300" i="1" cap="small" dirty="0"/>
              <a:t> (currently RESTEC)</a:t>
            </a:r>
            <a:endParaRPr lang="en-US" altLang="ja-JP" sz="3300" i="1" dirty="0"/>
          </a:p>
        </p:txBody>
      </p:sp>
      <p:pic>
        <p:nvPicPr>
          <p:cNvPr id="3077" name="Picture 5" descr="C:\Users\Hiro\AppData\Local\Microsoft\Windows\Temporary Internet Files\Content.IE5\AZRVHZKQ\MCj021499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285860"/>
            <a:ext cx="1763917" cy="2210554"/>
          </a:xfrm>
          <a:prstGeom prst="rect">
            <a:avLst/>
          </a:prstGeom>
          <a:noFill/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2160240" cy="538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283" y="2202334"/>
            <a:ext cx="2164613" cy="761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01013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7134BE-36A1-44F1-9BAF-695FAE98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cloud radiative effects (CREs)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5FFDF1E-073A-4AE5-B29B-3D590670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2E74CCA-FB9E-4F4C-8C86-2FC07568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EE9A6D6E-4F6F-4DDB-8866-A2330A5E173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pic>
        <p:nvPicPr>
          <p:cNvPr id="7" name="図 6" descr="グラフ, 散布図&#10;&#10;自動的に生成された説明">
            <a:extLst>
              <a:ext uri="{FF2B5EF4-FFF2-40B4-BE49-F238E27FC236}">
                <a16:creationId xmlns:a16="http://schemas.microsoft.com/office/drawing/2014/main" id="{72585190-17B9-46A9-96FF-6F0866FF5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4" y="1919219"/>
            <a:ext cx="7992014" cy="355389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BB4C3FC-E961-4D5B-963F-BF895A772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872" y="1340768"/>
            <a:ext cx="3436112" cy="458134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FDB8D87-12F5-404E-B135-827E8B9A5D9B}"/>
              </a:ext>
            </a:extLst>
          </p:cNvPr>
          <p:cNvSpPr txBox="1"/>
          <p:nvPr/>
        </p:nvSpPr>
        <p:spPr>
          <a:xfrm>
            <a:off x="1715355" y="2082334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1:30 am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5846364-8DF2-45AC-8ABC-73D5F7B32617}"/>
              </a:ext>
            </a:extLst>
          </p:cNvPr>
          <p:cNvSpPr txBox="1"/>
          <p:nvPr/>
        </p:nvSpPr>
        <p:spPr>
          <a:xfrm>
            <a:off x="3515555" y="2060848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1:30 pm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C20E970-5B55-4033-B02C-631E85BF4B61}"/>
              </a:ext>
            </a:extLst>
          </p:cNvPr>
          <p:cNvSpPr txBox="1"/>
          <p:nvPr/>
        </p:nvSpPr>
        <p:spPr>
          <a:xfrm>
            <a:off x="4859888" y="2010326"/>
            <a:ext cx="1342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1:30 </a:t>
            </a:r>
            <a:r>
              <a:rPr lang="en-US" sz="1600" dirty="0" err="1"/>
              <a:t>am+pm</a:t>
            </a:r>
            <a:endParaRPr lang="en-US" sz="1600" dirty="0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9EE32C84-E5C8-446F-8950-8A3DB2635B88}"/>
              </a:ext>
            </a:extLst>
          </p:cNvPr>
          <p:cNvGrpSpPr/>
          <p:nvPr/>
        </p:nvGrpSpPr>
        <p:grpSpPr>
          <a:xfrm>
            <a:off x="1269138" y="2768885"/>
            <a:ext cx="2936670" cy="406109"/>
            <a:chOff x="1269138" y="2768885"/>
            <a:chExt cx="2936670" cy="406109"/>
          </a:xfrm>
        </p:grpSpPr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A243436E-7B43-4335-8BE8-9574F85085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5656" y="2782122"/>
              <a:ext cx="576064" cy="2806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037DADA8-B4CE-4FAC-A8FC-09B3126BEAE2}"/>
                </a:ext>
              </a:extLst>
            </p:cNvPr>
            <p:cNvSpPr txBox="1"/>
            <p:nvPr/>
          </p:nvSpPr>
          <p:spPr>
            <a:xfrm rot="20090091">
              <a:off x="1269138" y="2768885"/>
              <a:ext cx="1380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more stable</a:t>
              </a:r>
            </a:p>
          </p:txBody>
        </p: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17141A86-C094-4882-83A1-029E9A7F60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52127" y="2782122"/>
              <a:ext cx="383769" cy="1586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EDBFAA33-FCC8-4527-B1A1-8BD709787E46}"/>
                </a:ext>
              </a:extLst>
            </p:cNvPr>
            <p:cNvSpPr txBox="1"/>
            <p:nvPr/>
          </p:nvSpPr>
          <p:spPr>
            <a:xfrm rot="1293759">
              <a:off x="2825302" y="2805662"/>
              <a:ext cx="1380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more stable</a:t>
              </a:r>
            </a:p>
          </p:txBody>
        </p:sp>
      </p:grpSp>
      <p:pic>
        <p:nvPicPr>
          <p:cNvPr id="27" name="図 26">
            <a:extLst>
              <a:ext uri="{FF2B5EF4-FFF2-40B4-BE49-F238E27FC236}">
                <a16:creationId xmlns:a16="http://schemas.microsoft.com/office/drawing/2014/main" id="{B293DB3B-1490-40BB-950F-33C352AE2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811" y="1332911"/>
            <a:ext cx="2767914" cy="477078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79E8537-BE9D-40F1-ABDB-E9F389CD0329}"/>
              </a:ext>
            </a:extLst>
          </p:cNvPr>
          <p:cNvGrpSpPr/>
          <p:nvPr/>
        </p:nvGrpSpPr>
        <p:grpSpPr>
          <a:xfrm>
            <a:off x="7380312" y="4291355"/>
            <a:ext cx="859531" cy="648072"/>
            <a:chOff x="7380312" y="4291355"/>
            <a:chExt cx="859531" cy="648072"/>
          </a:xfrm>
        </p:grpSpPr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34D3B7C0-CAD2-42B0-83F0-EFE7E8D153F1}"/>
                </a:ext>
              </a:extLst>
            </p:cNvPr>
            <p:cNvCxnSpPr/>
            <p:nvPr/>
          </p:nvCxnSpPr>
          <p:spPr>
            <a:xfrm>
              <a:off x="7452320" y="4291355"/>
              <a:ext cx="0" cy="6480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C5775297-9FE6-418B-80FD-6542B9C828B5}"/>
                </a:ext>
              </a:extLst>
            </p:cNvPr>
            <p:cNvSpPr txBox="1"/>
            <p:nvPr/>
          </p:nvSpPr>
          <p:spPr>
            <a:xfrm>
              <a:off x="7380312" y="4293096"/>
              <a:ext cx="8595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Larger</a:t>
              </a:r>
            </a:p>
            <a:p>
              <a:r>
                <a:rPr lang="en-US" i="1" dirty="0"/>
                <a:t>R</a:t>
              </a:r>
              <a:r>
                <a:rPr lang="en-US" i="1" baseline="-25000" dirty="0"/>
                <a:t>CP</a:t>
              </a: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5633D97-1C33-473B-9DCB-9C4E80CE03EA}"/>
              </a:ext>
            </a:extLst>
          </p:cNvPr>
          <p:cNvSpPr txBox="1"/>
          <p:nvPr/>
        </p:nvSpPr>
        <p:spPr>
          <a:xfrm>
            <a:off x="899592" y="5589240"/>
            <a:ext cx="745909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CRE changes with </a:t>
            </a:r>
            <a:r>
              <a:rPr lang="en-US" i="1" dirty="0"/>
              <a:t>R</a:t>
            </a:r>
            <a:r>
              <a:rPr lang="en-US" i="1" baseline="-25000" dirty="0"/>
              <a:t>CP</a:t>
            </a:r>
            <a:r>
              <a:rPr lang="en-US" dirty="0"/>
              <a:t> but in a way independent of anvil cloud fraction.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EFC0FF2-7302-D5B7-386E-529C04419881}"/>
              </a:ext>
            </a:extLst>
          </p:cNvPr>
          <p:cNvSpPr txBox="1"/>
          <p:nvPr/>
        </p:nvSpPr>
        <p:spPr>
          <a:xfrm>
            <a:off x="457200" y="5877272"/>
            <a:ext cx="2552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Ito and </a:t>
            </a:r>
            <a:r>
              <a:rPr lang="en-US" sz="1600" dirty="0" err="1"/>
              <a:t>Masunaga</a:t>
            </a:r>
            <a:r>
              <a:rPr lang="en-US" sz="1600" dirty="0"/>
              <a:t> (2022)</a:t>
            </a:r>
          </a:p>
        </p:txBody>
      </p:sp>
    </p:spTree>
    <p:extLst>
      <p:ext uri="{BB962C8B-B14F-4D97-AF65-F5344CB8AC3E}">
        <p14:creationId xmlns:p14="http://schemas.microsoft.com/office/powerpoint/2010/main" val="285236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E6CAB6-05B6-FBE3-E538-09DAD62AB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Anvil clouds are not all that matters.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4AB28B0-C33C-8C22-A58A-0D805D03F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28BFE1D-EE78-9C57-EDE1-6800A391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F0728913-F644-DF9E-89E3-4C394019A47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7FAA979-CEFD-7253-1120-567E0E5F68A1}"/>
              </a:ext>
            </a:extLst>
          </p:cNvPr>
          <p:cNvSpPr txBox="1"/>
          <p:nvPr/>
        </p:nvSpPr>
        <p:spPr>
          <a:xfrm>
            <a:off x="683568" y="1354476"/>
            <a:ext cx="7704856" cy="1261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Radiative effects of tropical clouds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Near neutrality in CRE is known to prevail in tropical climate. </a:t>
            </a:r>
            <a:br>
              <a:rPr lang="en-US" sz="2000" dirty="0"/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(e.g., Ramanathan et al. 1989; Hartmann et al. 2001)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/>
              <a:t>Less known are the effects of low- and mid-tropospheric clouds.</a:t>
            </a:r>
          </a:p>
        </p:txBody>
      </p:sp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B934E24-97C8-0D9E-C613-A9A2567FA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4" y="4025169"/>
            <a:ext cx="7888960" cy="185210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F20AC35-6A4A-7E59-B74C-B64BBFFCAC82}"/>
              </a:ext>
            </a:extLst>
          </p:cNvPr>
          <p:cNvSpPr txBox="1"/>
          <p:nvPr/>
        </p:nvSpPr>
        <p:spPr>
          <a:xfrm>
            <a:off x="1328697" y="2882333"/>
            <a:ext cx="2178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+mj-lt"/>
              </a:rPr>
              <a:t>Cb</a:t>
            </a:r>
            <a:r>
              <a:rPr lang="en-US" dirty="0">
                <a:latin typeface="+mj-lt"/>
              </a:rPr>
              <a:t> and anvil clouds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2999425-F2D2-34FD-456B-2162D10FF801}"/>
              </a:ext>
            </a:extLst>
          </p:cNvPr>
          <p:cNvSpPr/>
          <p:nvPr/>
        </p:nvSpPr>
        <p:spPr>
          <a:xfrm>
            <a:off x="4499992" y="3572211"/>
            <a:ext cx="4032448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95E1967-561F-C561-E781-62B4B7EF72B5}"/>
              </a:ext>
            </a:extLst>
          </p:cNvPr>
          <p:cNvSpPr txBox="1"/>
          <p:nvPr/>
        </p:nvSpPr>
        <p:spPr>
          <a:xfrm>
            <a:off x="845496" y="3186554"/>
            <a:ext cx="3228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A somewhat oversimplified view </a:t>
            </a:r>
          </a:p>
          <a:p>
            <a:pPr algn="ctr"/>
            <a:r>
              <a:rPr lang="en-US" sz="1600" i="1" dirty="0"/>
              <a:t>of tropical convection</a:t>
            </a:r>
          </a:p>
        </p:txBody>
      </p:sp>
    </p:spTree>
    <p:extLst>
      <p:ext uri="{BB962C8B-B14F-4D97-AF65-F5344CB8AC3E}">
        <p14:creationId xmlns:p14="http://schemas.microsoft.com/office/powerpoint/2010/main" val="218107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E6CAB6-05B6-FBE3-E538-09DAD62AB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Anvil clouds are not all that matters.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4AB28B0-C33C-8C22-A58A-0D805D03F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28BFE1D-EE78-9C57-EDE1-6800A391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F0728913-F644-DF9E-89E3-4C394019A47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</a:t>
            </a:r>
          </a:p>
        </p:txBody>
      </p:sp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B934E24-97C8-0D9E-C613-A9A2567FA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4" y="4025169"/>
            <a:ext cx="7888960" cy="185210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F20AC35-6A4A-7E59-B74C-B64BBFFCAC82}"/>
              </a:ext>
            </a:extLst>
          </p:cNvPr>
          <p:cNvSpPr txBox="1"/>
          <p:nvPr/>
        </p:nvSpPr>
        <p:spPr>
          <a:xfrm>
            <a:off x="1328697" y="2882333"/>
            <a:ext cx="2178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+mj-lt"/>
              </a:rPr>
              <a:t>Cb</a:t>
            </a:r>
            <a:r>
              <a:rPr lang="en-US" dirty="0">
                <a:latin typeface="+mj-lt"/>
              </a:rPr>
              <a:t> and anvil clouds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07F09CE-34CA-7BE2-1871-8393203CF0CE}"/>
              </a:ext>
            </a:extLst>
          </p:cNvPr>
          <p:cNvSpPr txBox="1"/>
          <p:nvPr/>
        </p:nvSpPr>
        <p:spPr>
          <a:xfrm>
            <a:off x="4788024" y="2924944"/>
            <a:ext cx="32017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Tropical sky is more like this.</a:t>
            </a:r>
            <a:br>
              <a:rPr lang="en-US" dirty="0">
                <a:latin typeface="+mj-lt"/>
              </a:rPr>
            </a:br>
            <a:r>
              <a:rPr lang="en-US" sz="1600" i="1" dirty="0" err="1"/>
              <a:t>Cb</a:t>
            </a:r>
            <a:r>
              <a:rPr lang="en-US" sz="1600" i="1" dirty="0"/>
              <a:t>, anvil, shallow, congestus,</a:t>
            </a:r>
          </a:p>
          <a:p>
            <a:pPr algn="ctr"/>
            <a:r>
              <a:rPr lang="en-US" sz="1600" i="1" dirty="0"/>
              <a:t>MCS (convective/stratiform),</a:t>
            </a:r>
          </a:p>
          <a:p>
            <a:pPr algn="ctr"/>
            <a:r>
              <a:rPr lang="en-US" sz="1600" i="1" dirty="0"/>
              <a:t>cirrus, mid-level clouds, …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06122F7-6012-A7BD-1874-7914F67686AD}"/>
              </a:ext>
            </a:extLst>
          </p:cNvPr>
          <p:cNvSpPr txBox="1"/>
          <p:nvPr/>
        </p:nvSpPr>
        <p:spPr>
          <a:xfrm>
            <a:off x="683568" y="1354476"/>
            <a:ext cx="7704856" cy="1261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Radiative effects of tropical clouds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Near neutrality in CRE is known to prevail in tropical climate. </a:t>
            </a:r>
            <a:br>
              <a:rPr lang="en-US" sz="2000" dirty="0"/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(e.g., Ramanathan et al. 1989; Hartmann et al. 2001)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/>
              <a:t>Less known are the effects of low- and mid-tropospheric clouds.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8F9490F-20A1-B1D7-C8F5-CD9B4EAFFA6D}"/>
              </a:ext>
            </a:extLst>
          </p:cNvPr>
          <p:cNvSpPr/>
          <p:nvPr/>
        </p:nvSpPr>
        <p:spPr>
          <a:xfrm>
            <a:off x="4499992" y="2832831"/>
            <a:ext cx="4032448" cy="325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1D9E13A-2B11-D6E3-0250-04E1233F17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6096" y="2795851"/>
            <a:ext cx="2016531" cy="1538665"/>
          </a:xfrm>
          <a:prstGeom prst="rect">
            <a:avLst/>
          </a:prstGeom>
        </p:spPr>
      </p:pic>
      <p:sp>
        <p:nvSpPr>
          <p:cNvPr id="14" name="楕円 13">
            <a:extLst>
              <a:ext uri="{FF2B5EF4-FFF2-40B4-BE49-F238E27FC236}">
                <a16:creationId xmlns:a16="http://schemas.microsoft.com/office/drawing/2014/main" id="{3F44F123-EAC9-F91F-DA8C-5A49AD1773EE}"/>
              </a:ext>
            </a:extLst>
          </p:cNvPr>
          <p:cNvSpPr/>
          <p:nvPr/>
        </p:nvSpPr>
        <p:spPr>
          <a:xfrm>
            <a:off x="5949760" y="3198525"/>
            <a:ext cx="760430" cy="1013906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AABFA8-033F-1257-D071-17FB0A21F32E}"/>
              </a:ext>
            </a:extLst>
          </p:cNvPr>
          <p:cNvSpPr txBox="1"/>
          <p:nvPr/>
        </p:nvSpPr>
        <p:spPr>
          <a:xfrm>
            <a:off x="845496" y="3186554"/>
            <a:ext cx="3228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A somewhat oversimplified view </a:t>
            </a:r>
          </a:p>
          <a:p>
            <a:pPr algn="ctr"/>
            <a:r>
              <a:rPr lang="en-US" sz="1600" i="1" dirty="0"/>
              <a:t>of tropical convection</a:t>
            </a:r>
          </a:p>
        </p:txBody>
      </p:sp>
      <p:pic>
        <p:nvPicPr>
          <p:cNvPr id="15" name="図 14" descr="グラフ, 散布図&#10;&#10;自動的に生成された説明">
            <a:extLst>
              <a:ext uri="{FF2B5EF4-FFF2-40B4-BE49-F238E27FC236}">
                <a16:creationId xmlns:a16="http://schemas.microsoft.com/office/drawing/2014/main" id="{1D8054BA-64D1-5847-3BAB-EDF5A1EB6E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8" t="51387"/>
          <a:stretch/>
        </p:blipFill>
        <p:spPr>
          <a:xfrm>
            <a:off x="5493425" y="4365662"/>
            <a:ext cx="2304256" cy="1727634"/>
          </a:xfrm>
          <a:prstGeom prst="rect">
            <a:avLst/>
          </a:prstGeom>
        </p:spPr>
      </p:pic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9C166386-2FEF-BA5E-220B-043E45B71433}"/>
              </a:ext>
            </a:extLst>
          </p:cNvPr>
          <p:cNvCxnSpPr/>
          <p:nvPr/>
        </p:nvCxnSpPr>
        <p:spPr>
          <a:xfrm flipV="1">
            <a:off x="6725059" y="4912297"/>
            <a:ext cx="0" cy="63436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2F4ABD6-D6B6-C65F-95A6-E1E61910386D}"/>
              </a:ext>
            </a:extLst>
          </p:cNvPr>
          <p:cNvSpPr txBox="1"/>
          <p:nvPr/>
        </p:nvSpPr>
        <p:spPr>
          <a:xfrm rot="16200000">
            <a:off x="4621096" y="5013715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TOA net CRE</a:t>
            </a:r>
          </a:p>
        </p:txBody>
      </p:sp>
    </p:spTree>
    <p:extLst>
      <p:ext uri="{BB962C8B-B14F-4D97-AF65-F5344CB8AC3E}">
        <p14:creationId xmlns:p14="http://schemas.microsoft.com/office/powerpoint/2010/main" val="374995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E6CAB6-05B6-FBE3-E538-09DAD62AB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Anvil clouds are not all that matters.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4AB28B0-C33C-8C22-A58A-0D805D03F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28BFE1D-EE78-9C57-EDE1-6800A391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F0728913-F644-DF9E-89E3-4C394019A47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</a:t>
            </a:r>
          </a:p>
        </p:txBody>
      </p:sp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B934E24-97C8-0D9E-C613-A9A2567FA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4" y="4025169"/>
            <a:ext cx="7888960" cy="185210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F20AC35-6A4A-7E59-B74C-B64BBFFCAC82}"/>
              </a:ext>
            </a:extLst>
          </p:cNvPr>
          <p:cNvSpPr txBox="1"/>
          <p:nvPr/>
        </p:nvSpPr>
        <p:spPr>
          <a:xfrm>
            <a:off x="1327098" y="2882333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+mj-lt"/>
              </a:rPr>
              <a:t>Cb</a:t>
            </a:r>
            <a:r>
              <a:rPr lang="en-US" dirty="0">
                <a:latin typeface="+mj-lt"/>
              </a:rPr>
              <a:t> and anvil clouds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07F09CE-34CA-7BE2-1871-8393203CF0CE}"/>
              </a:ext>
            </a:extLst>
          </p:cNvPr>
          <p:cNvSpPr txBox="1"/>
          <p:nvPr/>
        </p:nvSpPr>
        <p:spPr>
          <a:xfrm>
            <a:off x="4788024" y="2924944"/>
            <a:ext cx="32017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Tropical sky is more like this.</a:t>
            </a:r>
            <a:br>
              <a:rPr lang="en-US" dirty="0">
                <a:latin typeface="+mj-lt"/>
              </a:rPr>
            </a:br>
            <a:r>
              <a:rPr lang="en-US" sz="1600" i="1" dirty="0" err="1"/>
              <a:t>Cb</a:t>
            </a:r>
            <a:r>
              <a:rPr lang="en-US" sz="1600" i="1" dirty="0"/>
              <a:t>, anvil, shallow, congestus,</a:t>
            </a:r>
          </a:p>
          <a:p>
            <a:pPr algn="ctr"/>
            <a:r>
              <a:rPr lang="en-US" sz="1600" i="1" dirty="0"/>
              <a:t>MCS (convective/stratiform),</a:t>
            </a:r>
          </a:p>
          <a:p>
            <a:pPr algn="ctr"/>
            <a:r>
              <a:rPr lang="en-US" sz="1600" i="1" dirty="0"/>
              <a:t>cirrus, mid-level clouds, …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06122F7-6012-A7BD-1874-7914F67686AD}"/>
              </a:ext>
            </a:extLst>
          </p:cNvPr>
          <p:cNvSpPr txBox="1"/>
          <p:nvPr/>
        </p:nvSpPr>
        <p:spPr>
          <a:xfrm>
            <a:off x="683568" y="1354476"/>
            <a:ext cx="7704856" cy="1261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Radiative effects of tropical clouds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Near neutrality in CRE is known to prevail in tropical climate. </a:t>
            </a:r>
            <a:br>
              <a:rPr lang="en-US" sz="2000" dirty="0"/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(e.g., Ramanathan et al. 1989; Hartmann et al. 2001)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/>
              <a:t>Less known are the effects of low- and mid-tropospheric clouds.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C8F08E5-BFC1-FC55-174B-5B699202F02E}"/>
              </a:ext>
            </a:extLst>
          </p:cNvPr>
          <p:cNvSpPr txBox="1"/>
          <p:nvPr/>
        </p:nvSpPr>
        <p:spPr>
          <a:xfrm>
            <a:off x="845496" y="3186554"/>
            <a:ext cx="3228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A somewhat oversimplified view </a:t>
            </a:r>
          </a:p>
          <a:p>
            <a:pPr algn="ctr"/>
            <a:r>
              <a:rPr lang="en-US" sz="1600" i="1" dirty="0"/>
              <a:t>of tropical convection</a:t>
            </a:r>
          </a:p>
        </p:txBody>
      </p:sp>
    </p:spTree>
    <p:extLst>
      <p:ext uri="{BB962C8B-B14F-4D97-AF65-F5344CB8AC3E}">
        <p14:creationId xmlns:p14="http://schemas.microsoft.com/office/powerpoint/2010/main" val="2709757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5E3ACC-5B20-93CC-68DC-9FD319FA1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Energetics of deep/shallow convection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B37A534-2DBF-6003-7E47-FDC81BC5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C475C30-12A4-9D1A-63C4-2A2E811BF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B0FE9745-2FE6-615F-9BD0-F1B01E91497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27544"/>
            <a:ext cx="8229600" cy="4937760"/>
          </a:xfrm>
        </p:spPr>
        <p:txBody>
          <a:bodyPr/>
          <a:lstStyle/>
          <a:p>
            <a:r>
              <a:rPr lang="fr-CA" dirty="0" err="1">
                <a:latin typeface="+mj-lt"/>
              </a:rPr>
              <a:t>Moist</a:t>
            </a:r>
            <a:r>
              <a:rPr lang="fr-CA" dirty="0">
                <a:latin typeface="+mj-lt"/>
              </a:rPr>
              <a:t> </a:t>
            </a:r>
            <a:r>
              <a:rPr lang="fr-CA" dirty="0" err="1">
                <a:latin typeface="+mj-lt"/>
              </a:rPr>
              <a:t>static</a:t>
            </a:r>
            <a:r>
              <a:rPr lang="fr-CA" dirty="0">
                <a:latin typeface="+mj-lt"/>
              </a:rPr>
              <a:t> </a:t>
            </a:r>
            <a:r>
              <a:rPr lang="fr-CA" dirty="0" err="1">
                <a:latin typeface="+mj-lt"/>
              </a:rPr>
              <a:t>energy</a:t>
            </a:r>
            <a:r>
              <a:rPr lang="fr-CA" dirty="0">
                <a:latin typeface="+mj-lt"/>
              </a:rPr>
              <a:t> </a:t>
            </a:r>
            <a:r>
              <a:rPr lang="en-US" dirty="0">
                <a:latin typeface="+mj-lt"/>
              </a:rPr>
              <a:t>(</a:t>
            </a:r>
            <a:r>
              <a:rPr lang="fr-CA" dirty="0">
                <a:latin typeface="+mj-lt"/>
              </a:rPr>
              <a:t>MSE) balance</a:t>
            </a:r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CB36212-210B-43EB-2CA7-CB83FDA7CA80}"/>
                  </a:ext>
                </a:extLst>
              </p:cNvPr>
              <p:cNvSpPr txBox="1"/>
              <p:nvPr/>
            </p:nvSpPr>
            <p:spPr>
              <a:xfrm>
                <a:off x="1564745" y="2501812"/>
                <a:ext cx="5517344" cy="51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CB36212-210B-43EB-2CA7-CB83FDA7C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745" y="2501812"/>
                <a:ext cx="5517344" cy="5148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97C8231-502A-37A5-9A6C-8A34024A4F38}"/>
              </a:ext>
            </a:extLst>
          </p:cNvPr>
          <p:cNvSpPr txBox="1"/>
          <p:nvPr/>
        </p:nvSpPr>
        <p:spPr>
          <a:xfrm>
            <a:off x="4364326" y="2095535"/>
            <a:ext cx="927754" cy="556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vertical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MSE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advection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731552F-CD9E-B794-17ED-320A80368E13}"/>
              </a:ext>
            </a:extLst>
          </p:cNvPr>
          <p:cNvSpPr txBox="1"/>
          <p:nvPr/>
        </p:nvSpPr>
        <p:spPr>
          <a:xfrm>
            <a:off x="5292080" y="2075842"/>
            <a:ext cx="913134" cy="556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surface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turbulent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flux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C1934D4-9B61-5EC5-30B4-670F42444990}"/>
              </a:ext>
            </a:extLst>
          </p:cNvPr>
          <p:cNvSpPr txBox="1"/>
          <p:nvPr/>
        </p:nvSpPr>
        <p:spPr>
          <a:xfrm>
            <a:off x="6230121" y="2075842"/>
            <a:ext cx="862159" cy="5563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column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radiative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heating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16D41D4-BB66-5C9C-5FF9-4FA7B692F00E}"/>
              </a:ext>
            </a:extLst>
          </p:cNvPr>
          <p:cNvSpPr txBox="1"/>
          <p:nvPr/>
        </p:nvSpPr>
        <p:spPr>
          <a:xfrm>
            <a:off x="2755627" y="2075842"/>
            <a:ext cx="976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horizontal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MSE</a:t>
            </a:r>
          </a:p>
          <a:p>
            <a:pPr algn="ctr">
              <a:lnSpc>
                <a:spcPts val="12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advection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9FED686-D1BB-4BDC-4B4B-C3158DC5D7D5}"/>
              </a:ext>
            </a:extLst>
          </p:cNvPr>
          <p:cNvSpPr txBox="1"/>
          <p:nvPr/>
        </p:nvSpPr>
        <p:spPr>
          <a:xfrm>
            <a:off x="5436096" y="1700808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diabatic source</a:t>
            </a:r>
          </a:p>
        </p:txBody>
      </p:sp>
      <p:sp>
        <p:nvSpPr>
          <p:cNvPr id="12" name="左中かっこ 11">
            <a:extLst>
              <a:ext uri="{FF2B5EF4-FFF2-40B4-BE49-F238E27FC236}">
                <a16:creationId xmlns:a16="http://schemas.microsoft.com/office/drawing/2014/main" id="{AB5C5313-1509-78F2-5763-1A26CDC9B8D3}"/>
              </a:ext>
            </a:extLst>
          </p:cNvPr>
          <p:cNvSpPr/>
          <p:nvPr/>
        </p:nvSpPr>
        <p:spPr>
          <a:xfrm rot="5400000">
            <a:off x="6028644" y="1261270"/>
            <a:ext cx="264539" cy="160768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55DF192-A31B-A41E-970B-34229E38B9D1}"/>
              </a:ext>
            </a:extLst>
          </p:cNvPr>
          <p:cNvGrpSpPr/>
          <p:nvPr/>
        </p:nvGrpSpPr>
        <p:grpSpPr>
          <a:xfrm>
            <a:off x="719572" y="2564904"/>
            <a:ext cx="7704856" cy="1441491"/>
            <a:chOff x="719572" y="2564904"/>
            <a:chExt cx="7704856" cy="1441491"/>
          </a:xfrm>
        </p:grpSpPr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15043A77-48F4-A71B-4847-8A28163B48F1}"/>
                </a:ext>
              </a:extLst>
            </p:cNvPr>
            <p:cNvSpPr/>
            <p:nvPr/>
          </p:nvSpPr>
          <p:spPr>
            <a:xfrm>
              <a:off x="4139952" y="2564904"/>
              <a:ext cx="1186265" cy="434829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四角形: 角を丸くする 15">
                  <a:extLst>
                    <a:ext uri="{FF2B5EF4-FFF2-40B4-BE49-F238E27FC236}">
                      <a16:creationId xmlns:a16="http://schemas.microsoft.com/office/drawing/2014/main" id="{1BC8338F-0ACD-5247-C0AB-C7676523B802}"/>
                    </a:ext>
                  </a:extLst>
                </p:cNvPr>
                <p:cNvSpPr/>
                <p:nvPr/>
              </p:nvSpPr>
              <p:spPr>
                <a:xfrm>
                  <a:off x="719572" y="3068960"/>
                  <a:ext cx="7704856" cy="937435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kumimoji="1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𝜔</m:t>
                          </m:r>
                          <m:sSub>
                            <m:sSubPr>
                              <m:ctrlPr>
                                <a:rPr kumimoji="1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𝜕</m:t>
                              </m:r>
                            </m:e>
                            <m:sub>
                              <m:r>
                                <a:rPr kumimoji="1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𝑝</m:t>
                              </m:r>
                            </m:sub>
                          </m:sSub>
                          <m:r>
                            <a:rPr kumimoji="1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h</m:t>
                          </m:r>
                        </m:e>
                      </m:d>
                      <m:r>
                        <a:rPr kumimoji="1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&lt;</m:t>
                      </m:r>
                      <m:r>
                        <a:rPr kumimoji="1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0</m:t>
                      </m:r>
                    </m:oMath>
                  </a14:m>
                  <a:r>
                    <a:rPr lang="en-US" dirty="0">
                      <a:ln>
                        <a:noFill/>
                      </a:ln>
                      <a:solidFill>
                        <a:schemeClr val="tx1"/>
                      </a:solidFill>
                    </a:rPr>
                    <a:t> for top-heavy (deep) </a:t>
                  </a:r>
                  <a:r>
                    <a:rPr lang="en-US" dirty="0">
                      <a:solidFill>
                        <a:schemeClr val="tx1"/>
                      </a:solidFill>
                    </a:rPr>
                    <a:t>ascent (i.e., positive GMS) </a:t>
                  </a:r>
                  <a:endParaRPr lang="en-US" dirty="0">
                    <a:ln>
                      <a:noFill/>
                    </a:ln>
                    <a:solidFill>
                      <a:schemeClr val="tx1"/>
                    </a:solidFill>
                  </a:endParaRPr>
                </a:p>
                <a:p>
                  <a14:m>
                    <m:oMath xmlns:m="http://schemas.openxmlformats.org/officeDocument/2006/math">
                      <m:r>
                        <a:rPr kumimoji="1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𝜔</m:t>
                          </m:r>
                          <m:sSub>
                            <m:sSubPr>
                              <m:ctrlPr>
                                <a:rPr kumimoji="1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𝜕</m:t>
                              </m:r>
                            </m:e>
                            <m:sub>
                              <m:r>
                                <a:rPr kumimoji="1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𝑝</m:t>
                              </m:r>
                            </m:sub>
                          </m:sSub>
                          <m:r>
                            <a:rPr kumimoji="1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h</m:t>
                          </m:r>
                        </m:e>
                      </m:d>
                      <m:r>
                        <a:rPr kumimoji="1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&gt;</m:t>
                      </m:r>
                      <m:r>
                        <a:rPr kumimoji="1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0</m:t>
                      </m:r>
                    </m:oMath>
                  </a14:m>
                  <a:r>
                    <a:rPr lang="en-US" dirty="0">
                      <a:ln>
                        <a:noFill/>
                      </a:ln>
                      <a:solidFill>
                        <a:schemeClr val="tx1"/>
                      </a:solidFill>
                    </a:rPr>
                    <a:t> for bottom-heavy (shallow) </a:t>
                  </a:r>
                  <a:r>
                    <a:rPr lang="en-US" dirty="0">
                      <a:solidFill>
                        <a:schemeClr val="tx1"/>
                      </a:solidFill>
                    </a:rPr>
                    <a:t>ascent (i.e., negative GMS) </a:t>
                  </a:r>
                  <a:endParaRPr lang="en-US" dirty="0">
                    <a:ln>
                      <a:noFill/>
                    </a:ln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四角形: 角を丸くする 15">
                  <a:extLst>
                    <a:ext uri="{FF2B5EF4-FFF2-40B4-BE49-F238E27FC236}">
                      <a16:creationId xmlns:a16="http://schemas.microsoft.com/office/drawing/2014/main" id="{1BC8338F-0ACD-5247-C0AB-C7676523B8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572" y="3068960"/>
                  <a:ext cx="7704856" cy="937435"/>
                </a:xfrm>
                <a:prstGeom prst="roundRect">
                  <a:avLst/>
                </a:prstGeom>
                <a:blipFill>
                  <a:blip r:embed="rId4"/>
                  <a:stretch>
                    <a:fillRect b="-2516"/>
                  </a:stretch>
                </a:blipFill>
                <a:ln w="28575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F8A039C-118A-040A-DF3D-CB3C342EC448}"/>
                  </a:ext>
                </a:extLst>
              </p:cNvPr>
              <p:cNvSpPr txBox="1"/>
              <p:nvPr/>
            </p:nvSpPr>
            <p:spPr>
              <a:xfrm>
                <a:off x="6369306" y="1268760"/>
                <a:ext cx="2317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e>
                    </m:d>
                  </m:oMath>
                </a14:m>
                <a:r>
                  <a:rPr lang="en-US" dirty="0"/>
                  <a:t>: vertical integral</a:t>
                </a: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F8A039C-118A-040A-DF3D-CB3C342EC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306" y="1268760"/>
                <a:ext cx="2317494" cy="369332"/>
              </a:xfrm>
              <a:prstGeom prst="rect">
                <a:avLst/>
              </a:prstGeom>
              <a:blipFill>
                <a:blip r:embed="rId5"/>
                <a:stretch>
                  <a:fillRect t="-8197" r="-131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4BE9D4E-5DFD-1C16-7EAC-B4398123C8C4}"/>
              </a:ext>
            </a:extLst>
          </p:cNvPr>
          <p:cNvGrpSpPr/>
          <p:nvPr/>
        </p:nvGrpSpPr>
        <p:grpSpPr>
          <a:xfrm>
            <a:off x="3851920" y="4252446"/>
            <a:ext cx="1564104" cy="1984866"/>
            <a:chOff x="3851920" y="4252446"/>
            <a:chExt cx="1564104" cy="1984866"/>
          </a:xfrm>
        </p:grpSpPr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5AEB5EA7-5B34-623A-AB02-1F0D8A33A19E}"/>
                </a:ext>
              </a:extLst>
            </p:cNvPr>
            <p:cNvCxnSpPr>
              <a:cxnSpLocks/>
            </p:cNvCxnSpPr>
            <p:nvPr/>
          </p:nvCxnSpPr>
          <p:spPr>
            <a:xfrm>
              <a:off x="3851920" y="6038779"/>
              <a:ext cx="12961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393ED38C-CEE0-7E2E-FCC4-39202F8D63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1920" y="4382595"/>
              <a:ext cx="0" cy="16561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174FC245-6E00-AD2F-E5BE-64C0B3A863A4}"/>
                </a:ext>
              </a:extLst>
            </p:cNvPr>
            <p:cNvSpPr/>
            <p:nvPr/>
          </p:nvSpPr>
          <p:spPr>
            <a:xfrm rot="278948">
              <a:off x="3995937" y="4654829"/>
              <a:ext cx="731606" cy="1239934"/>
            </a:xfrm>
            <a:custGeom>
              <a:avLst/>
              <a:gdLst>
                <a:gd name="connsiteX0" fmla="*/ 826002 w 914779"/>
                <a:gd name="connsiteY0" fmla="*/ 1429304 h 1429304"/>
                <a:gd name="connsiteX1" fmla="*/ 379 w 914779"/>
                <a:gd name="connsiteY1" fmla="*/ 781235 h 1429304"/>
                <a:gd name="connsiteX2" fmla="*/ 914779 w 914779"/>
                <a:gd name="connsiteY2" fmla="*/ 0 h 1429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779" h="1429304">
                  <a:moveTo>
                    <a:pt x="826002" y="1429304"/>
                  </a:moveTo>
                  <a:cubicBezTo>
                    <a:pt x="405792" y="1224378"/>
                    <a:pt x="-14417" y="1019452"/>
                    <a:pt x="379" y="781235"/>
                  </a:cubicBezTo>
                  <a:cubicBezTo>
                    <a:pt x="15175" y="543018"/>
                    <a:pt x="464977" y="271509"/>
                    <a:pt x="91477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7DBCB054-DA0C-A460-8A1D-DD08C687E5C3}"/>
                </a:ext>
              </a:extLst>
            </p:cNvPr>
            <p:cNvSpPr txBox="1"/>
            <p:nvPr/>
          </p:nvSpPr>
          <p:spPr>
            <a:xfrm>
              <a:off x="5096706" y="586798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h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616766EF-CFE4-2A8D-4773-7F6787CA6F0C}"/>
                </a:ext>
              </a:extLst>
            </p:cNvPr>
            <p:cNvSpPr txBox="1"/>
            <p:nvPr/>
          </p:nvSpPr>
          <p:spPr>
            <a:xfrm>
              <a:off x="3851920" y="4252446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p</a:t>
              </a:r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4ED20051-467A-6CC1-F76B-74CE9D7E5CEF}"/>
              </a:ext>
            </a:extLst>
          </p:cNvPr>
          <p:cNvGrpSpPr/>
          <p:nvPr/>
        </p:nvGrpSpPr>
        <p:grpSpPr>
          <a:xfrm>
            <a:off x="1462706" y="4006805"/>
            <a:ext cx="3397326" cy="2031974"/>
            <a:chOff x="1462706" y="4006805"/>
            <a:chExt cx="3397326" cy="2031974"/>
          </a:xfrm>
        </p:grpSpPr>
        <p:sp>
          <p:nvSpPr>
            <p:cNvPr id="29" name="矢印: 上 28">
              <a:extLst>
                <a:ext uri="{FF2B5EF4-FFF2-40B4-BE49-F238E27FC236}">
                  <a16:creationId xmlns:a16="http://schemas.microsoft.com/office/drawing/2014/main" id="{56700A16-8FE9-0B32-30C2-D21CC427A8D3}"/>
                </a:ext>
              </a:extLst>
            </p:cNvPr>
            <p:cNvSpPr/>
            <p:nvPr/>
          </p:nvSpPr>
          <p:spPr>
            <a:xfrm>
              <a:off x="2184209" y="4604650"/>
              <a:ext cx="432041" cy="1369518"/>
            </a:xfrm>
            <a:prstGeom prst="upArrow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矢印: 右 29">
              <a:extLst>
                <a:ext uri="{FF2B5EF4-FFF2-40B4-BE49-F238E27FC236}">
                  <a16:creationId xmlns:a16="http://schemas.microsoft.com/office/drawing/2014/main" id="{10A9B048-213E-70BB-6C1D-75514549EE69}"/>
                </a:ext>
              </a:extLst>
            </p:cNvPr>
            <p:cNvSpPr/>
            <p:nvPr/>
          </p:nvSpPr>
          <p:spPr>
            <a:xfrm>
              <a:off x="1475656" y="5772983"/>
              <a:ext cx="720078" cy="225315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矢印: 右 31">
              <a:extLst>
                <a:ext uri="{FF2B5EF4-FFF2-40B4-BE49-F238E27FC236}">
                  <a16:creationId xmlns:a16="http://schemas.microsoft.com/office/drawing/2014/main" id="{0B593D95-0704-977A-C215-CEB2207617A2}"/>
                </a:ext>
              </a:extLst>
            </p:cNvPr>
            <p:cNvSpPr/>
            <p:nvPr/>
          </p:nvSpPr>
          <p:spPr>
            <a:xfrm>
              <a:off x="2674454" y="4589328"/>
              <a:ext cx="720078" cy="225315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矢印: 左 32">
              <a:extLst>
                <a:ext uri="{FF2B5EF4-FFF2-40B4-BE49-F238E27FC236}">
                  <a16:creationId xmlns:a16="http://schemas.microsoft.com/office/drawing/2014/main" id="{48A266FF-E7A4-6648-AB53-39B0361F694E}"/>
                </a:ext>
              </a:extLst>
            </p:cNvPr>
            <p:cNvSpPr/>
            <p:nvPr/>
          </p:nvSpPr>
          <p:spPr>
            <a:xfrm>
              <a:off x="2674454" y="5772982"/>
              <a:ext cx="661022" cy="225315"/>
            </a:xfrm>
            <a:prstGeom prst="left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矢印: 左 33">
              <a:extLst>
                <a:ext uri="{FF2B5EF4-FFF2-40B4-BE49-F238E27FC236}">
                  <a16:creationId xmlns:a16="http://schemas.microsoft.com/office/drawing/2014/main" id="{45E3DB05-6017-7CC3-8508-23DFE79FDB4A}"/>
                </a:ext>
              </a:extLst>
            </p:cNvPr>
            <p:cNvSpPr/>
            <p:nvPr/>
          </p:nvSpPr>
          <p:spPr>
            <a:xfrm>
              <a:off x="1462706" y="4583668"/>
              <a:ext cx="661022" cy="225315"/>
            </a:xfrm>
            <a:prstGeom prst="leftArrow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5DB05E85-E91F-001D-AD8D-BE5300B3ABCF}"/>
                </a:ext>
              </a:extLst>
            </p:cNvPr>
            <p:cNvCxnSpPr>
              <a:cxnSpLocks/>
            </p:cNvCxnSpPr>
            <p:nvPr/>
          </p:nvCxnSpPr>
          <p:spPr>
            <a:xfrm>
              <a:off x="3491880" y="5894763"/>
              <a:ext cx="1008112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365D6005-088D-5434-5308-C3B5588190CE}"/>
                </a:ext>
              </a:extLst>
            </p:cNvPr>
            <p:cNvCxnSpPr>
              <a:cxnSpLocks/>
            </p:cNvCxnSpPr>
            <p:nvPr/>
          </p:nvCxnSpPr>
          <p:spPr>
            <a:xfrm>
              <a:off x="3475219" y="4670627"/>
              <a:ext cx="1384813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0032DBF1-225F-6F3E-9ECF-3A3075C558F2}"/>
                </a:ext>
              </a:extLst>
            </p:cNvPr>
            <p:cNvCxnSpPr/>
            <p:nvPr/>
          </p:nvCxnSpPr>
          <p:spPr>
            <a:xfrm>
              <a:off x="4572000" y="5885885"/>
              <a:ext cx="0" cy="144016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8042E05D-5EB1-2884-0355-053AF1FF7432}"/>
                </a:ext>
              </a:extLst>
            </p:cNvPr>
            <p:cNvCxnSpPr>
              <a:cxnSpLocks/>
            </p:cNvCxnSpPr>
            <p:nvPr/>
          </p:nvCxnSpPr>
          <p:spPr>
            <a:xfrm>
              <a:off x="4788024" y="4670627"/>
              <a:ext cx="0" cy="136815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6FD88BDF-9BF1-79FC-1EA2-83E827781F4E}"/>
                </a:ext>
              </a:extLst>
            </p:cNvPr>
            <p:cNvSpPr txBox="1"/>
            <p:nvPr/>
          </p:nvSpPr>
          <p:spPr>
            <a:xfrm>
              <a:off x="1479111" y="4006805"/>
              <a:ext cx="196880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top–heavy ascent</a:t>
              </a:r>
            </a:p>
            <a:p>
              <a:pPr algn="ctr"/>
              <a:r>
                <a:rPr lang="en-US" sz="1600" dirty="0">
                  <a:solidFill>
                    <a:srgbClr val="0070C0"/>
                  </a:solidFill>
                </a:rPr>
                <a:t>(MSE export)</a:t>
              </a:r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CFE7C211-B810-C27B-B8E5-27757725EE2F}"/>
              </a:ext>
            </a:extLst>
          </p:cNvPr>
          <p:cNvGrpSpPr/>
          <p:nvPr/>
        </p:nvGrpSpPr>
        <p:grpSpPr>
          <a:xfrm>
            <a:off x="3995936" y="4509120"/>
            <a:ext cx="3816131" cy="1555357"/>
            <a:chOff x="3995936" y="4509120"/>
            <a:chExt cx="3816131" cy="1555357"/>
          </a:xfrm>
        </p:grpSpPr>
        <p:sp>
          <p:nvSpPr>
            <p:cNvPr id="35" name="矢印: 上 34">
              <a:extLst>
                <a:ext uri="{FF2B5EF4-FFF2-40B4-BE49-F238E27FC236}">
                  <a16:creationId xmlns:a16="http://schemas.microsoft.com/office/drawing/2014/main" id="{BD2F7DB8-BFE5-EB46-D395-6819A609C0E7}"/>
                </a:ext>
              </a:extLst>
            </p:cNvPr>
            <p:cNvSpPr/>
            <p:nvPr/>
          </p:nvSpPr>
          <p:spPr>
            <a:xfrm>
              <a:off x="6323012" y="5318699"/>
              <a:ext cx="432041" cy="648490"/>
            </a:xfrm>
            <a:prstGeom prst="upArrow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矢印: 右 35">
              <a:extLst>
                <a:ext uri="{FF2B5EF4-FFF2-40B4-BE49-F238E27FC236}">
                  <a16:creationId xmlns:a16="http://schemas.microsoft.com/office/drawing/2014/main" id="{7AF12937-1502-BAF2-FD8B-A8F22B94E939}"/>
                </a:ext>
              </a:extLst>
            </p:cNvPr>
            <p:cNvSpPr/>
            <p:nvPr/>
          </p:nvSpPr>
          <p:spPr>
            <a:xfrm>
              <a:off x="5614459" y="5766005"/>
              <a:ext cx="720078" cy="225315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矢印: 右 36">
              <a:extLst>
                <a:ext uri="{FF2B5EF4-FFF2-40B4-BE49-F238E27FC236}">
                  <a16:creationId xmlns:a16="http://schemas.microsoft.com/office/drawing/2014/main" id="{D9AD5BC4-98E9-79D4-A367-3F164C8C5BA0}"/>
                </a:ext>
              </a:extLst>
            </p:cNvPr>
            <p:cNvSpPr/>
            <p:nvPr/>
          </p:nvSpPr>
          <p:spPr>
            <a:xfrm>
              <a:off x="6813257" y="5309408"/>
              <a:ext cx="720078" cy="225315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矢印: 左 37">
              <a:extLst>
                <a:ext uri="{FF2B5EF4-FFF2-40B4-BE49-F238E27FC236}">
                  <a16:creationId xmlns:a16="http://schemas.microsoft.com/office/drawing/2014/main" id="{50FF0052-A320-F774-28CD-35CBAAF97A77}"/>
                </a:ext>
              </a:extLst>
            </p:cNvPr>
            <p:cNvSpPr/>
            <p:nvPr/>
          </p:nvSpPr>
          <p:spPr>
            <a:xfrm>
              <a:off x="6813257" y="5766004"/>
              <a:ext cx="661022" cy="225315"/>
            </a:xfrm>
            <a:prstGeom prst="left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矢印: 左 38">
              <a:extLst>
                <a:ext uri="{FF2B5EF4-FFF2-40B4-BE49-F238E27FC236}">
                  <a16:creationId xmlns:a16="http://schemas.microsoft.com/office/drawing/2014/main" id="{FAA5FEEB-8356-A120-CEB5-D0C7F9C55CA3}"/>
                </a:ext>
              </a:extLst>
            </p:cNvPr>
            <p:cNvSpPr/>
            <p:nvPr/>
          </p:nvSpPr>
          <p:spPr>
            <a:xfrm>
              <a:off x="5601509" y="5303748"/>
              <a:ext cx="661022" cy="225315"/>
            </a:xfrm>
            <a:prstGeom prst="lef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231BB070-0EF4-5EA5-08DE-50CB052C6A76}"/>
                </a:ext>
              </a:extLst>
            </p:cNvPr>
            <p:cNvCxnSpPr>
              <a:cxnSpLocks/>
            </p:cNvCxnSpPr>
            <p:nvPr/>
          </p:nvCxnSpPr>
          <p:spPr>
            <a:xfrm>
              <a:off x="3995936" y="5425044"/>
              <a:ext cx="144016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F0942736-880C-A715-1905-9377B7FA3E03}"/>
                </a:ext>
              </a:extLst>
            </p:cNvPr>
            <p:cNvCxnSpPr>
              <a:cxnSpLocks/>
            </p:cNvCxnSpPr>
            <p:nvPr/>
          </p:nvCxnSpPr>
          <p:spPr>
            <a:xfrm>
              <a:off x="4011579" y="5416405"/>
              <a:ext cx="0" cy="64807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23D8C87D-8804-5356-A1FD-8EEB5D3EC869}"/>
                </a:ext>
              </a:extLst>
            </p:cNvPr>
            <p:cNvSpPr txBox="1"/>
            <p:nvPr/>
          </p:nvSpPr>
          <p:spPr>
            <a:xfrm>
              <a:off x="5436096" y="4509120"/>
              <a:ext cx="237597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bottom–heavy ascent</a:t>
              </a:r>
            </a:p>
            <a:p>
              <a:pPr algn="ctr"/>
              <a:r>
                <a:rPr lang="en-US" sz="1600" dirty="0">
                  <a:solidFill>
                    <a:srgbClr val="C00000"/>
                  </a:solidFill>
                </a:rPr>
                <a:t>(MSE import)</a:t>
              </a:r>
            </a:p>
          </p:txBody>
        </p: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60DA44D3-09AA-E60E-77F4-DA868A8069D4}"/>
                </a:ext>
              </a:extLst>
            </p:cNvPr>
            <p:cNvCxnSpPr>
              <a:cxnSpLocks/>
            </p:cNvCxnSpPr>
            <p:nvPr/>
          </p:nvCxnSpPr>
          <p:spPr>
            <a:xfrm>
              <a:off x="4550298" y="5894763"/>
              <a:ext cx="885798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E6A85D2D-69EA-732F-0157-F9614D07C20F}"/>
              </a:ext>
            </a:extLst>
          </p:cNvPr>
          <p:cNvCxnSpPr>
            <a:cxnSpLocks/>
          </p:cNvCxnSpPr>
          <p:nvPr/>
        </p:nvCxnSpPr>
        <p:spPr>
          <a:xfrm>
            <a:off x="4578897" y="5894762"/>
            <a:ext cx="281135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CC290221-2AD6-0FAC-2A5A-9BA4F6312FD4}"/>
              </a:ext>
            </a:extLst>
          </p:cNvPr>
          <p:cNvCxnSpPr>
            <a:cxnSpLocks/>
          </p:cNvCxnSpPr>
          <p:nvPr/>
        </p:nvCxnSpPr>
        <p:spPr>
          <a:xfrm flipH="1">
            <a:off x="3967191" y="5895027"/>
            <a:ext cx="593742" cy="575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83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7CEBE7-555B-F448-584C-24FDB917D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Energetics of deep/shallow convection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D8DBBA4-EC88-DF96-ECB9-6DD2A92FB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D4830BC-9321-8713-3E98-DA791D97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83BEBD80-0C70-AC25-6869-2D0D81B409C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28CEC9C-6E18-A732-3B40-D2E50450C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237328"/>
            <a:ext cx="5050309" cy="480922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3118354-BBCA-B5C5-C31D-635301EC00D7}"/>
              </a:ext>
            </a:extLst>
          </p:cNvPr>
          <p:cNvSpPr txBox="1"/>
          <p:nvPr/>
        </p:nvSpPr>
        <p:spPr>
          <a:xfrm>
            <a:off x="457200" y="5818406"/>
            <a:ext cx="1853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Inoue et al. (2021)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2434369-BF54-6B1E-33C1-6495790A1EE5}"/>
              </a:ext>
            </a:extLst>
          </p:cNvPr>
          <p:cNvSpPr txBox="1"/>
          <p:nvPr/>
        </p:nvSpPr>
        <p:spPr>
          <a:xfrm>
            <a:off x="544493" y="1556792"/>
            <a:ext cx="2515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Cloud-radiation(-</a:t>
            </a:r>
            <a:r>
              <a:rPr kumimoji="1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sfc</a:t>
            </a: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flux) interactions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FBD384D-B434-1D93-837F-C2DE97E663DC}"/>
              </a:ext>
            </a:extLst>
          </p:cNvPr>
          <p:cNvSpPr txBox="1"/>
          <p:nvPr/>
        </p:nvSpPr>
        <p:spPr>
          <a:xfrm>
            <a:off x="544492" y="2708920"/>
            <a:ext cx="2475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Gross Moist Stability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j-lt"/>
              </a:rPr>
              <a:t>(GMS)</a:t>
            </a:r>
            <a:endParaRPr kumimoji="1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F62A146-40E6-537C-2124-254D082059E4}"/>
              </a:ext>
            </a:extLst>
          </p:cNvPr>
          <p:cNvSpPr txBox="1"/>
          <p:nvPr/>
        </p:nvSpPr>
        <p:spPr>
          <a:xfrm>
            <a:off x="584448" y="3924781"/>
            <a:ext cx="2475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Both combined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EEE7123-CB32-21D9-9CE3-D798ADE6F772}"/>
              </a:ext>
            </a:extLst>
          </p:cNvPr>
          <p:cNvSpPr txBox="1"/>
          <p:nvPr/>
        </p:nvSpPr>
        <p:spPr>
          <a:xfrm>
            <a:off x="589373" y="5131931"/>
            <a:ext cx="2475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Top heaviness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57F1AC88-7445-410D-0F9B-BCCDA3F5ABBA}"/>
              </a:ext>
            </a:extLst>
          </p:cNvPr>
          <p:cNvGrpSpPr/>
          <p:nvPr/>
        </p:nvGrpSpPr>
        <p:grpSpPr>
          <a:xfrm>
            <a:off x="3563888" y="1529552"/>
            <a:ext cx="2253944" cy="1932487"/>
            <a:chOff x="3563888" y="1529552"/>
            <a:chExt cx="2253944" cy="1932487"/>
          </a:xfrm>
        </p:grpSpPr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438B3960-8BBB-442C-5E68-48B13D640413}"/>
                </a:ext>
              </a:extLst>
            </p:cNvPr>
            <p:cNvSpPr/>
            <p:nvPr/>
          </p:nvSpPr>
          <p:spPr>
            <a:xfrm>
              <a:off x="3563888" y="1529552"/>
              <a:ext cx="2253944" cy="85095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795CB942-F59C-D0D3-ACD2-EBC061952A25}"/>
                </a:ext>
              </a:extLst>
            </p:cNvPr>
            <p:cNvSpPr/>
            <p:nvPr/>
          </p:nvSpPr>
          <p:spPr>
            <a:xfrm>
              <a:off x="3563888" y="2611085"/>
              <a:ext cx="2253944" cy="85095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F7BDBA8E-E384-8628-6CC5-6227F3559D94}"/>
                </a:ext>
              </a:extLst>
            </p:cNvPr>
            <p:cNvSpPr txBox="1"/>
            <p:nvPr/>
          </p:nvSpPr>
          <p:spPr>
            <a:xfrm>
              <a:off x="4342292" y="2083192"/>
              <a:ext cx="654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Deep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4715E56F-804A-CD60-E4A4-C6C4858E65D3}"/>
                </a:ext>
              </a:extLst>
            </p:cNvPr>
            <p:cNvSpPr txBox="1"/>
            <p:nvPr/>
          </p:nvSpPr>
          <p:spPr>
            <a:xfrm>
              <a:off x="4338206" y="2552219"/>
              <a:ext cx="654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Deep</a:t>
              </a: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0B79F2E1-785D-B97D-37AF-FD4592CC51C9}"/>
              </a:ext>
            </a:extLst>
          </p:cNvPr>
          <p:cNvGrpSpPr/>
          <p:nvPr/>
        </p:nvGrpSpPr>
        <p:grpSpPr>
          <a:xfrm>
            <a:off x="5753205" y="1556792"/>
            <a:ext cx="1219180" cy="1833388"/>
            <a:chOff x="5753205" y="1556792"/>
            <a:chExt cx="1219180" cy="1833388"/>
          </a:xfrm>
        </p:grpSpPr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CE8BE8E-68A2-D4C0-9376-1F406C5FA460}"/>
                </a:ext>
              </a:extLst>
            </p:cNvPr>
            <p:cNvSpPr/>
            <p:nvPr/>
          </p:nvSpPr>
          <p:spPr>
            <a:xfrm>
              <a:off x="5753205" y="1556792"/>
              <a:ext cx="1176249" cy="432048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89B9EFA8-A30E-3FDC-010D-7A6BF5DA717A}"/>
                </a:ext>
              </a:extLst>
            </p:cNvPr>
            <p:cNvSpPr/>
            <p:nvPr/>
          </p:nvSpPr>
          <p:spPr>
            <a:xfrm>
              <a:off x="5796136" y="2699970"/>
              <a:ext cx="1176249" cy="432048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93F3AAD4-BF73-7E40-39BB-E6F222AE8DDC}"/>
                </a:ext>
              </a:extLst>
            </p:cNvPr>
            <p:cNvSpPr txBox="1"/>
            <p:nvPr/>
          </p:nvSpPr>
          <p:spPr>
            <a:xfrm>
              <a:off x="5938855" y="1930630"/>
              <a:ext cx="9044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Shallow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05C9961C-B7E5-BBFB-48C1-131CFC74AC41}"/>
                </a:ext>
              </a:extLst>
            </p:cNvPr>
            <p:cNvSpPr txBox="1"/>
            <p:nvPr/>
          </p:nvSpPr>
          <p:spPr>
            <a:xfrm>
              <a:off x="5951117" y="3051626"/>
              <a:ext cx="9044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Shallow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429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072C7F-3E8F-F068-822C-A54DFC07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intensification of ITCZ convection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7002E14-4A9B-5094-1339-BE602674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9124377-D26B-A1C9-EA0B-474FBE0CD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161D5BFE-4031-3EE4-4ED1-2FE8FE22C30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1204549"/>
            <a:ext cx="8235509" cy="494130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03F1280-A079-781D-8C49-F9191CE9A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2"/>
            <a:ext cx="5832648" cy="235844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9B70B3C-8DF7-7A5B-6DDF-4F8EF5046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613707"/>
            <a:ext cx="5838556" cy="2387588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472B8B30-0561-8725-C6DC-E1902D623C60}"/>
              </a:ext>
            </a:extLst>
          </p:cNvPr>
          <p:cNvSpPr/>
          <p:nvPr/>
        </p:nvSpPr>
        <p:spPr>
          <a:xfrm rot="21232302">
            <a:off x="5161986" y="1870727"/>
            <a:ext cx="543607" cy="2899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8DFE729E-853D-AC20-B486-3C01E88BB272}"/>
              </a:ext>
            </a:extLst>
          </p:cNvPr>
          <p:cNvSpPr/>
          <p:nvPr/>
        </p:nvSpPr>
        <p:spPr>
          <a:xfrm rot="229964">
            <a:off x="4301089" y="4448875"/>
            <a:ext cx="496511" cy="2648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DF4A8F6-A986-3106-B28F-AAD54072A27B}"/>
              </a:ext>
            </a:extLst>
          </p:cNvPr>
          <p:cNvSpPr txBox="1"/>
          <p:nvPr/>
        </p:nvSpPr>
        <p:spPr>
          <a:xfrm>
            <a:off x="457200" y="5877272"/>
            <a:ext cx="3090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Masunaga</a:t>
            </a:r>
            <a:r>
              <a:rPr lang="en-US" sz="1600" dirty="0"/>
              <a:t> (2022, under review)</a:t>
            </a:r>
          </a:p>
        </p:txBody>
      </p:sp>
    </p:spTree>
    <p:extLst>
      <p:ext uri="{BB962C8B-B14F-4D97-AF65-F5344CB8AC3E}">
        <p14:creationId xmlns:p14="http://schemas.microsoft.com/office/powerpoint/2010/main" val="403196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intensification of ITCZ convection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Detection of edge intensification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683568" y="1772816"/>
            <a:ext cx="2448272" cy="41044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South</a:t>
            </a:r>
          </a:p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Precip</a:t>
            </a:r>
            <a:r>
              <a:rPr lang="en-US" dirty="0">
                <a:solidFill>
                  <a:sysClr val="windowText" lastClr="000000"/>
                </a:solidFill>
              </a:rPr>
              <a:t> peak is within 100 km of south edge.</a:t>
            </a: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3353036" y="1772816"/>
                <a:ext cx="2448272" cy="410445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Center</a:t>
                </a:r>
              </a:p>
              <a:p>
                <a:pPr algn="ctr"/>
                <a:r>
                  <a:rPr lang="en-US" dirty="0" err="1">
                    <a:solidFill>
                      <a:sysClr val="windowText" lastClr="000000"/>
                    </a:solidFill>
                  </a:rPr>
                  <a:t>Precip</a:t>
                </a:r>
                <a:r>
                  <a:rPr lang="en-US" dirty="0">
                    <a:solidFill>
                      <a:sysClr val="windowText" lastClr="000000"/>
                    </a:solidFill>
                  </a:rPr>
                  <a:t> peak is within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>
                    <a:solidFill>
                      <a:sysClr val="windowText" lastClr="000000"/>
                    </a:solidFill>
                  </a:rPr>
                  <a:t>50km </a:t>
                </a:r>
                <a:r>
                  <a:rPr lang="en-US">
                    <a:solidFill>
                      <a:sysClr val="windowText" lastClr="000000"/>
                    </a:solidFill>
                  </a:rPr>
                  <a:t>km of </a:t>
                </a:r>
                <a:r>
                  <a:rPr lang="en-US" dirty="0">
                    <a:solidFill>
                      <a:sysClr val="windowText" lastClr="000000"/>
                    </a:solidFill>
                  </a:rPr>
                  <a:t>center.</a:t>
                </a:r>
              </a:p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036" y="1772816"/>
                <a:ext cx="2448272" cy="4104456"/>
              </a:xfrm>
              <a:prstGeom prst="rect">
                <a:avLst/>
              </a:prstGeom>
              <a:blipFill>
                <a:blip r:embed="rId4"/>
                <a:stretch>
                  <a:fillRect t="-297" r="-9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/>
          <p:cNvSpPr/>
          <p:nvPr/>
        </p:nvSpPr>
        <p:spPr>
          <a:xfrm>
            <a:off x="6027903" y="1772816"/>
            <a:ext cx="2448272" cy="41044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North</a:t>
            </a:r>
          </a:p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Precip</a:t>
            </a:r>
            <a:r>
              <a:rPr lang="en-US" dirty="0">
                <a:solidFill>
                  <a:sysClr val="windowText" lastClr="000000"/>
                </a:solidFill>
              </a:rPr>
              <a:t> peak is within 100 km of north edge.</a:t>
            </a: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28" y="3068960"/>
            <a:ext cx="1813151" cy="252028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068960"/>
            <a:ext cx="1746194" cy="252028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840" y="3068960"/>
            <a:ext cx="1692188" cy="252028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21965" y="5787337"/>
            <a:ext cx="379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Study area: 180°-90°W, 20°S-20°N</a:t>
            </a:r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25 October 2021</a:t>
            </a:r>
            <a:endParaRPr kumimoji="1" lang="ja-JP" altLang="en-US"/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UW Madison AOS Colloquium Series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04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800"/>
    </mc:Choice>
    <mc:Fallback xmlns="">
      <p:transition spd="slow" advTm="548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444C04-52F3-4472-0F5F-C55F5DCE1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intensification of ITCZ convection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E40D37E-8116-F019-C4D5-19E61152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49390C-273E-B92F-B82B-379ABB6C7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99CD95EA-745B-026A-4AAC-1DCA9826CC5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C269D1D-916C-68BD-94DC-228557616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72" y="1611336"/>
            <a:ext cx="6015361" cy="207309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B2721A5-B033-90FC-D490-E534B5543905}"/>
              </a:ext>
            </a:extLst>
          </p:cNvPr>
          <p:cNvSpPr txBox="1"/>
          <p:nvPr/>
        </p:nvSpPr>
        <p:spPr>
          <a:xfrm>
            <a:off x="2170393" y="119675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South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C8E5297-AF45-0D79-38C2-13D46CDCEEC9}"/>
              </a:ext>
            </a:extLst>
          </p:cNvPr>
          <p:cNvSpPr txBox="1"/>
          <p:nvPr/>
        </p:nvSpPr>
        <p:spPr>
          <a:xfrm>
            <a:off x="6134043" y="1227280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North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53DD4A4-F573-3BDC-FEB2-B72F0DD093A3}"/>
              </a:ext>
            </a:extLst>
          </p:cNvPr>
          <p:cNvSpPr txBox="1"/>
          <p:nvPr/>
        </p:nvSpPr>
        <p:spPr>
          <a:xfrm>
            <a:off x="4138227" y="1206293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Center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77DCE05-397D-004C-8269-20F8602EFFEF}"/>
                  </a:ext>
                </a:extLst>
              </p:cNvPr>
              <p:cNvSpPr txBox="1"/>
              <p:nvPr/>
            </p:nvSpPr>
            <p:spPr>
              <a:xfrm>
                <a:off x="4210875" y="3043200"/>
                <a:ext cx="699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77DCE05-397D-004C-8269-20F8602EF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875" y="3043200"/>
                <a:ext cx="699359" cy="369332"/>
              </a:xfrm>
              <a:prstGeom prst="rect">
                <a:avLst/>
              </a:prstGeom>
              <a:blipFill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0575480-046B-B954-C551-A36EFF456B34}"/>
              </a:ext>
            </a:extLst>
          </p:cNvPr>
          <p:cNvSpPr txBox="1"/>
          <p:nvPr/>
        </p:nvSpPr>
        <p:spPr>
          <a:xfrm>
            <a:off x="4039620" y="179199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LHF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40D3897-F083-5C43-AB09-7F5DD59DDD84}"/>
                  </a:ext>
                </a:extLst>
              </p:cNvPr>
              <p:cNvSpPr txBox="1"/>
              <p:nvPr/>
            </p:nvSpPr>
            <p:spPr>
              <a:xfrm>
                <a:off x="3888160" y="2553542"/>
                <a:ext cx="13942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40D3897-F083-5C43-AB09-7F5DD59DD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160" y="2553542"/>
                <a:ext cx="1394228" cy="369332"/>
              </a:xfrm>
              <a:prstGeom prst="rect">
                <a:avLst/>
              </a:prstGeom>
              <a:blipFill>
                <a:blip r:embed="rId4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2821D4E-8C18-B4AD-6517-53349E61ABA8}"/>
              </a:ext>
            </a:extLst>
          </p:cNvPr>
          <p:cNvSpPr txBox="1"/>
          <p:nvPr/>
        </p:nvSpPr>
        <p:spPr>
          <a:xfrm rot="16200000">
            <a:off x="44323" y="2463214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Diabatic source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E74A741-0E89-C3A5-F941-B55A59C1237B}"/>
              </a:ext>
            </a:extLst>
          </p:cNvPr>
          <p:cNvSpPr txBox="1"/>
          <p:nvPr/>
        </p:nvSpPr>
        <p:spPr>
          <a:xfrm>
            <a:off x="457200" y="5877272"/>
            <a:ext cx="3090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Masunaga</a:t>
            </a:r>
            <a:r>
              <a:rPr lang="en-US" sz="1600" dirty="0"/>
              <a:t> (2022, under review)</a:t>
            </a:r>
          </a:p>
        </p:txBody>
      </p:sp>
    </p:spTree>
    <p:extLst>
      <p:ext uri="{BB962C8B-B14F-4D97-AF65-F5344CB8AC3E}">
        <p14:creationId xmlns:p14="http://schemas.microsoft.com/office/powerpoint/2010/main" val="3491514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444C04-52F3-4472-0F5F-C55F5DCE1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intensification of ITCZ convection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E40D37E-8116-F019-C4D5-19E61152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49390C-273E-B92F-B82B-379ABB6C7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99CD95EA-745B-026A-4AAC-1DCA9826CC5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C269D1D-916C-68BD-94DC-228557616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72" y="1611336"/>
            <a:ext cx="6015361" cy="207309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B2721A5-B033-90FC-D490-E534B5543905}"/>
              </a:ext>
            </a:extLst>
          </p:cNvPr>
          <p:cNvSpPr txBox="1"/>
          <p:nvPr/>
        </p:nvSpPr>
        <p:spPr>
          <a:xfrm>
            <a:off x="2170393" y="119675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South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C8E5297-AF45-0D79-38C2-13D46CDCEEC9}"/>
              </a:ext>
            </a:extLst>
          </p:cNvPr>
          <p:cNvSpPr txBox="1"/>
          <p:nvPr/>
        </p:nvSpPr>
        <p:spPr>
          <a:xfrm>
            <a:off x="6134043" y="1227280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North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53DD4A4-F573-3BDC-FEB2-B72F0DD093A3}"/>
              </a:ext>
            </a:extLst>
          </p:cNvPr>
          <p:cNvSpPr txBox="1"/>
          <p:nvPr/>
        </p:nvSpPr>
        <p:spPr>
          <a:xfrm>
            <a:off x="4138227" y="1206293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Center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77DCE05-397D-004C-8269-20F8602EFFEF}"/>
                  </a:ext>
                </a:extLst>
              </p:cNvPr>
              <p:cNvSpPr txBox="1"/>
              <p:nvPr/>
            </p:nvSpPr>
            <p:spPr>
              <a:xfrm>
                <a:off x="4210875" y="3043200"/>
                <a:ext cx="699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77DCE05-397D-004C-8269-20F8602EF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875" y="3043200"/>
                <a:ext cx="699359" cy="369332"/>
              </a:xfrm>
              <a:prstGeom prst="rect">
                <a:avLst/>
              </a:prstGeom>
              <a:blipFill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0575480-046B-B954-C551-A36EFF456B34}"/>
              </a:ext>
            </a:extLst>
          </p:cNvPr>
          <p:cNvSpPr txBox="1"/>
          <p:nvPr/>
        </p:nvSpPr>
        <p:spPr>
          <a:xfrm>
            <a:off x="4039620" y="179199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LHF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40D3897-F083-5C43-AB09-7F5DD59DDD84}"/>
                  </a:ext>
                </a:extLst>
              </p:cNvPr>
              <p:cNvSpPr txBox="1"/>
              <p:nvPr/>
            </p:nvSpPr>
            <p:spPr>
              <a:xfrm>
                <a:off x="3888160" y="2553542"/>
                <a:ext cx="13942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40D3897-F083-5C43-AB09-7F5DD59DD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160" y="2553542"/>
                <a:ext cx="1394228" cy="369332"/>
              </a:xfrm>
              <a:prstGeom prst="rect">
                <a:avLst/>
              </a:prstGeom>
              <a:blipFill>
                <a:blip r:embed="rId4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図 12">
            <a:extLst>
              <a:ext uri="{FF2B5EF4-FFF2-40B4-BE49-F238E27FC236}">
                <a16:creationId xmlns:a16="http://schemas.microsoft.com/office/drawing/2014/main" id="{E198995A-EF83-332F-6F1A-F953D438E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811082"/>
            <a:ext cx="6080393" cy="2114670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AF6BFDC-60AB-BDFD-91A3-9A2695A29FC6}"/>
              </a:ext>
            </a:extLst>
          </p:cNvPr>
          <p:cNvSpPr txBox="1"/>
          <p:nvPr/>
        </p:nvSpPr>
        <p:spPr>
          <a:xfrm>
            <a:off x="2430073" y="3973871"/>
            <a:ext cx="891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B6E21"/>
                </a:solidFill>
              </a:rPr>
              <a:t>MSE import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8EF5F15-A0EB-9D80-7741-F6822240DA40}"/>
              </a:ext>
            </a:extLst>
          </p:cNvPr>
          <p:cNvSpPr txBox="1"/>
          <p:nvPr/>
        </p:nvSpPr>
        <p:spPr>
          <a:xfrm>
            <a:off x="4147987" y="4153097"/>
            <a:ext cx="891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5A3D5"/>
                </a:solidFill>
              </a:rPr>
              <a:t>MSE export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2821D4E-8C18-B4AD-6517-53349E61ABA8}"/>
              </a:ext>
            </a:extLst>
          </p:cNvPr>
          <p:cNvSpPr txBox="1"/>
          <p:nvPr/>
        </p:nvSpPr>
        <p:spPr>
          <a:xfrm rot="16200000">
            <a:off x="44323" y="2463214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Diabatic source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50F1BD1-3016-667A-AB66-5EFA594F8C3F}"/>
              </a:ext>
            </a:extLst>
          </p:cNvPr>
          <p:cNvSpPr txBox="1"/>
          <p:nvPr/>
        </p:nvSpPr>
        <p:spPr>
          <a:xfrm rot="16200000">
            <a:off x="67571" y="4648388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MSE advection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0D3D699-519A-E98B-8A58-0F7FD4E02BBD}"/>
              </a:ext>
            </a:extLst>
          </p:cNvPr>
          <p:cNvSpPr txBox="1"/>
          <p:nvPr/>
        </p:nvSpPr>
        <p:spPr>
          <a:xfrm>
            <a:off x="6037732" y="3973871"/>
            <a:ext cx="891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B6E21"/>
                </a:solidFill>
              </a:rPr>
              <a:t>MSE import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E74A741-0E89-C3A5-F941-B55A59C1237B}"/>
              </a:ext>
            </a:extLst>
          </p:cNvPr>
          <p:cNvSpPr txBox="1"/>
          <p:nvPr/>
        </p:nvSpPr>
        <p:spPr>
          <a:xfrm>
            <a:off x="457200" y="5877272"/>
            <a:ext cx="3090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Masunaga</a:t>
            </a:r>
            <a:r>
              <a:rPr lang="en-US" sz="1600" dirty="0"/>
              <a:t> (2022, under review)</a:t>
            </a:r>
          </a:p>
        </p:txBody>
      </p:sp>
    </p:spTree>
    <p:extLst>
      <p:ext uri="{BB962C8B-B14F-4D97-AF65-F5344CB8AC3E}">
        <p14:creationId xmlns:p14="http://schemas.microsoft.com/office/powerpoint/2010/main" val="2946870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A37760-ACCA-8604-F6DF-9341DC2CF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Tropical anvil cloud feedbacks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3BEE8A9-0BC2-8244-7AD3-BFF38DEC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0C5E5FC-E2A9-B8EE-71DC-0B07B56BB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A1F18C60-699A-87C2-C165-660A753AAE9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7B9ACA9-8474-3E22-7444-A1271BA4728A}"/>
              </a:ext>
            </a:extLst>
          </p:cNvPr>
          <p:cNvSpPr txBox="1"/>
          <p:nvPr/>
        </p:nvSpPr>
        <p:spPr>
          <a:xfrm>
            <a:off x="890866" y="1412776"/>
            <a:ext cx="7362267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+mj-lt"/>
              </a:rPr>
              <a:t>Tropical anvil clouds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Known to be a key element of cloud feedback</a:t>
            </a:r>
            <a:br>
              <a:rPr lang="en-US" sz="2000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imposing LW and SW effects competing against each other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E029C7C-D108-B215-6707-803E5E0E7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683570"/>
            <a:ext cx="4052463" cy="316835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6FD606D-08B8-AB2E-6F62-B2E207971D91}"/>
              </a:ext>
            </a:extLst>
          </p:cNvPr>
          <p:cNvSpPr txBox="1"/>
          <p:nvPr/>
        </p:nvSpPr>
        <p:spPr>
          <a:xfrm>
            <a:off x="5952383" y="5803072"/>
            <a:ext cx="2720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Hartmann and Berry (2017)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9A92455-6D98-4C65-0C31-CD55A3D2089D}"/>
              </a:ext>
            </a:extLst>
          </p:cNvPr>
          <p:cNvSpPr txBox="1"/>
          <p:nvPr/>
        </p:nvSpPr>
        <p:spPr>
          <a:xfrm rot="1292469">
            <a:off x="2860950" y="4911690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Warming anvil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B2807C8-431C-321B-07A8-F69CD5CAE6A1}"/>
              </a:ext>
            </a:extLst>
          </p:cNvPr>
          <p:cNvSpPr txBox="1"/>
          <p:nvPr/>
        </p:nvSpPr>
        <p:spPr>
          <a:xfrm rot="3878655">
            <a:off x="3150101" y="3273467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Cooling anvil</a:t>
            </a:r>
          </a:p>
        </p:txBody>
      </p:sp>
    </p:spTree>
    <p:extLst>
      <p:ext uri="{BB962C8B-B14F-4D97-AF65-F5344CB8AC3E}">
        <p14:creationId xmlns:p14="http://schemas.microsoft.com/office/powerpoint/2010/main" val="728057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412137-6CAF-0443-68B4-BC19D70B8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Mesoscale organization of convection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D11210C-2EBC-4B90-53BE-F9875C9D8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76FB87E-495C-CD35-D0A5-5C6F7BA55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E49DCFD0-FF2C-F47A-56D3-669C7D0D0A4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E081DB0-3D62-2A15-A8CD-8E96EBB8ABA4}"/>
                  </a:ext>
                </a:extLst>
              </p:cNvPr>
              <p:cNvSpPr txBox="1"/>
              <p:nvPr/>
            </p:nvSpPr>
            <p:spPr>
              <a:xfrm>
                <a:off x="723455" y="1412776"/>
                <a:ext cx="7703975" cy="221599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  <a:latin typeface="+mj-lt"/>
                  </a:rPr>
                  <a:t>MCS and convective/stratiform precipitation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000" dirty="0">
                    <a:solidFill>
                      <a:prstClr val="black"/>
                    </a:solidFill>
                    <a:latin typeface="Georgia"/>
                  </a:rPr>
                  <a:t>Can MCS dynamics be incorporated in the iris/other theories?</a:t>
                </a:r>
                <a:br>
                  <a:rPr lang="en-US" sz="2000" dirty="0">
                    <a:solidFill>
                      <a:prstClr val="black"/>
                    </a:solidFill>
                    <a:latin typeface="Georgia"/>
                  </a:rPr>
                </a:br>
                <a:r>
                  <a:rPr lang="en-US" dirty="0">
                    <a:solidFill>
                      <a:prstClr val="white">
                        <a:lumMod val="50000"/>
                      </a:prstClr>
                    </a:solidFill>
                    <a:latin typeface="Georgia"/>
                  </a:rPr>
                  <a:t>Anvil clouds are to be redefined with stratiform anvil and cirrus anvil.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1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"/>
                    <a:ea typeface="+mn-ea"/>
                    <a:cs typeface="+mn-cs"/>
                  </a:rPr>
                  <a:t>Distinct heating profiles and their effects on environment</a:t>
                </a:r>
                <a:br>
                  <a:rPr kumimoji="1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orgia"/>
                    <a:ea typeface="+mn-ea"/>
                    <a:cs typeface="+mn-cs"/>
                  </a:rPr>
                </a:br>
                <a:r>
                  <a:rPr kumimoji="1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Georgia"/>
                    <a:ea typeface="+mn-ea"/>
                    <a:cs typeface="+mn-cs"/>
                  </a:rPr>
                  <a:t>Mapes (1993), Mapes and </a:t>
                </a:r>
                <a:r>
                  <a:rPr kumimoji="1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Georgia"/>
                    <a:ea typeface="+mn-ea"/>
                    <a:cs typeface="+mn-cs"/>
                  </a:rPr>
                  <a:t>Houze</a:t>
                </a:r>
                <a:r>
                  <a:rPr kumimoji="1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Georgia"/>
                    <a:ea typeface="+mn-ea"/>
                    <a:cs typeface="+mn-cs"/>
                  </a:rPr>
                  <a:t> (1995)</a:t>
                </a:r>
                <a:r>
                  <a:rPr lang="en-US" dirty="0">
                    <a:solidFill>
                      <a:prstClr val="white">
                        <a:lumMod val="50000"/>
                      </a:prstClr>
                    </a:solidFill>
                    <a:latin typeface="Georgia"/>
                  </a:rPr>
                  <a:t> 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000" dirty="0">
                    <a:solidFill>
                      <a:prstClr val="black"/>
                    </a:solidFill>
                    <a:latin typeface="Georgia"/>
                  </a:rPr>
                  <a:t>Convective (stratiform) heating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Georgia"/>
                  </a:rPr>
                  <a:t> MSE import (export) ?</a:t>
                </a:r>
                <a:br>
                  <a:rPr lang="en-US" sz="2000" dirty="0">
                    <a:solidFill>
                      <a:prstClr val="black"/>
                    </a:solidFill>
                    <a:latin typeface="Georgia"/>
                  </a:rPr>
                </a:br>
                <a:r>
                  <a:rPr lang="en-US" dirty="0">
                    <a:solidFill>
                      <a:prstClr val="white">
                        <a:lumMod val="50000"/>
                      </a:prstClr>
                    </a:solidFill>
                    <a:latin typeface="Georgia"/>
                  </a:rPr>
                  <a:t>Raymond et al. (2009) 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E081DB0-3D62-2A15-A8CD-8E96EBB8A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55" y="1412776"/>
                <a:ext cx="7703975" cy="2215991"/>
              </a:xfrm>
              <a:prstGeom prst="rect">
                <a:avLst/>
              </a:prstGeom>
              <a:blipFill>
                <a:blip r:embed="rId2"/>
                <a:stretch>
                  <a:fillRect l="-1267" t="-2204" b="-3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 descr="ダイアグラム&#10;&#10;自動的に生成された説明">
            <a:extLst>
              <a:ext uri="{FF2B5EF4-FFF2-40B4-BE49-F238E27FC236}">
                <a16:creationId xmlns:a16="http://schemas.microsoft.com/office/drawing/2014/main" id="{1071610D-2E89-6ADC-BEC1-021CDDAB3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50" y="4104470"/>
            <a:ext cx="2525807" cy="1340754"/>
          </a:xfrm>
          <a:prstGeom prst="rect">
            <a:avLst/>
          </a:prstGeom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C230738A-6F6E-FC9F-9AC1-D698E2B5360B}"/>
              </a:ext>
            </a:extLst>
          </p:cNvPr>
          <p:cNvGrpSpPr/>
          <p:nvPr/>
        </p:nvGrpSpPr>
        <p:grpSpPr>
          <a:xfrm>
            <a:off x="723455" y="3861048"/>
            <a:ext cx="4777783" cy="2237739"/>
            <a:chOff x="723455" y="3861048"/>
            <a:chExt cx="4777783" cy="2237739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CD2AB2A4-36FC-C091-7D42-A77D126CF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392" y="3861048"/>
              <a:ext cx="4771846" cy="2010243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D04D5D97-918E-8BE2-F771-CB22EC89F8AF}"/>
                </a:ext>
              </a:extLst>
            </p:cNvPr>
            <p:cNvSpPr txBox="1"/>
            <p:nvPr/>
          </p:nvSpPr>
          <p:spPr>
            <a:xfrm>
              <a:off x="723455" y="5791010"/>
              <a:ext cx="44246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Schumacher et al (2004) as adapted by </a:t>
              </a:r>
              <a:r>
                <a:rPr lang="en-US" sz="1400" dirty="0" err="1"/>
                <a:t>Houze</a:t>
              </a:r>
              <a:r>
                <a:rPr lang="en-US" sz="1400" dirty="0"/>
                <a:t> (2004)</a:t>
              </a: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78F20AB6-E98D-F289-9AF0-69AE4E49865F}"/>
              </a:ext>
            </a:extLst>
          </p:cNvPr>
          <p:cNvGrpSpPr/>
          <p:nvPr/>
        </p:nvGrpSpPr>
        <p:grpSpPr>
          <a:xfrm>
            <a:off x="4932040" y="2420888"/>
            <a:ext cx="2211728" cy="2160240"/>
            <a:chOff x="4932040" y="2420888"/>
            <a:chExt cx="2211728" cy="2160240"/>
          </a:xfrm>
        </p:grpSpPr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CE5AD64B-B516-A0F4-7295-048165AE6F13}"/>
                </a:ext>
              </a:extLst>
            </p:cNvPr>
            <p:cNvCxnSpPr/>
            <p:nvPr/>
          </p:nvCxnSpPr>
          <p:spPr>
            <a:xfrm>
              <a:off x="4932040" y="2420888"/>
              <a:ext cx="1512168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CB67A970-9A50-01A0-8A75-E53530BF33BC}"/>
                </a:ext>
              </a:extLst>
            </p:cNvPr>
            <p:cNvCxnSpPr>
              <a:cxnSpLocks/>
            </p:cNvCxnSpPr>
            <p:nvPr/>
          </p:nvCxnSpPr>
          <p:spPr>
            <a:xfrm>
              <a:off x="5666550" y="2420888"/>
              <a:ext cx="1477218" cy="216024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E81EB42E-D90F-2546-EC52-92508A1FB943}"/>
              </a:ext>
            </a:extLst>
          </p:cNvPr>
          <p:cNvGrpSpPr/>
          <p:nvPr/>
        </p:nvGrpSpPr>
        <p:grpSpPr>
          <a:xfrm>
            <a:off x="7020272" y="2420888"/>
            <a:ext cx="1167653" cy="1800200"/>
            <a:chOff x="7020272" y="2420888"/>
            <a:chExt cx="1167653" cy="1800200"/>
          </a:xfrm>
        </p:grpSpPr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E9F5D97C-27C5-EF38-3D2B-48812405FEFB}"/>
                </a:ext>
              </a:extLst>
            </p:cNvPr>
            <p:cNvCxnSpPr>
              <a:cxnSpLocks/>
            </p:cNvCxnSpPr>
            <p:nvPr/>
          </p:nvCxnSpPr>
          <p:spPr>
            <a:xfrm>
              <a:off x="7020272" y="2420888"/>
              <a:ext cx="1167653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FAD8319E-02D4-BCF6-2A4B-642BE31392FE}"/>
                </a:ext>
              </a:extLst>
            </p:cNvPr>
            <p:cNvCxnSpPr/>
            <p:nvPr/>
          </p:nvCxnSpPr>
          <p:spPr>
            <a:xfrm>
              <a:off x="7740352" y="2420888"/>
              <a:ext cx="72008" cy="180020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233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C3703C-328F-7E3C-78A9-40C1C170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concluding thoughts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5D38004-A6B1-7B1E-1A9E-096706716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5A43831-2F78-0F0C-FB98-5DEF613CA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5B9C8427-F6B3-8146-3217-7B4C2CC5163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6D5B3B2-76CA-31B8-F61B-2897CF4F2F5E}"/>
              </a:ext>
            </a:extLst>
          </p:cNvPr>
          <p:cNvSpPr txBox="1"/>
          <p:nvPr/>
        </p:nvSpPr>
        <p:spPr>
          <a:xfrm>
            <a:off x="890866" y="1255980"/>
            <a:ext cx="7362267" cy="2893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+mj-lt"/>
              </a:rPr>
              <a:t>Process-oriented assessment of cloud feedbacks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Look inside the “black box” as well as the input/output.</a:t>
            </a:r>
            <a:br>
              <a:rPr lang="en-US" sz="2000" dirty="0"/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The p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rocesses underlying feedback rather than the feedback itself.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prstClr val="black"/>
                </a:solidFill>
                <a:latin typeface="Georgia"/>
              </a:rPr>
              <a:t>Example: the iris effect on tropical anvil clouds</a:t>
            </a:r>
            <a:br>
              <a:rPr lang="en-US" sz="2000" dirty="0">
                <a:solidFill>
                  <a:prstClr val="black"/>
                </a:solidFill>
                <a:latin typeface="Georgia"/>
              </a:rPr>
            </a:br>
            <a:r>
              <a:rPr lang="en-US" dirty="0">
                <a:solidFill>
                  <a:prstClr val="white">
                    <a:lumMod val="50000"/>
                  </a:prstClr>
                </a:solidFill>
                <a:latin typeface="Georgia"/>
              </a:rPr>
              <a:t>Precipitation efficiency versus upper-tropospheric stability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prstClr val="black"/>
                </a:solidFill>
                <a:latin typeface="Georgia"/>
              </a:rPr>
              <a:t>Other processes worth more attention include </a:t>
            </a:r>
            <a:br>
              <a:rPr lang="en-US" sz="2000" dirty="0">
                <a:solidFill>
                  <a:prstClr val="black"/>
                </a:solidFill>
                <a:latin typeface="Georgia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eorgia"/>
              </a:rPr>
              <a:t>1)</a:t>
            </a:r>
            <a:r>
              <a:rPr lang="en-US" dirty="0">
                <a:solidFill>
                  <a:prstClr val="black"/>
                </a:solidFill>
                <a:latin typeface="Georgia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eorgia"/>
              </a:rPr>
              <a:t>low- and mid-tropospheric clouds and their radiative effects</a:t>
            </a:r>
            <a:br>
              <a:rPr lang="en-US" dirty="0">
                <a:solidFill>
                  <a:prstClr val="black"/>
                </a:solidFill>
                <a:latin typeface="Georgia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eorgia"/>
              </a:rPr>
              <a:t>2)</a:t>
            </a:r>
            <a:r>
              <a:rPr lang="en-US" dirty="0">
                <a:solidFill>
                  <a:prstClr val="black"/>
                </a:solidFill>
                <a:latin typeface="Georgia"/>
              </a:rPr>
              <a:t> 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  <a:latin typeface="Georgia"/>
              </a:rPr>
              <a:t>Shallow (bottom-heavy) ascent and self-sustaining circulation</a:t>
            </a:r>
            <a:br>
              <a:rPr lang="en-US" dirty="0">
                <a:solidFill>
                  <a:prstClr val="white">
                    <a:lumMod val="50000"/>
                  </a:prstClr>
                </a:solidFill>
                <a:latin typeface="Georgia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eorgia"/>
              </a:rPr>
              <a:t>3)</a:t>
            </a:r>
            <a:r>
              <a:rPr lang="en-US" dirty="0">
                <a:solidFill>
                  <a:prstClr val="black"/>
                </a:solidFill>
                <a:latin typeface="Georgia"/>
              </a:rPr>
              <a:t> 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  <a:latin typeface="Georgia"/>
              </a:rPr>
              <a:t>Mesoscale organization of convection and stratiform anvils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75C725D-C631-C855-35F7-710AA5CBCEBD}"/>
              </a:ext>
            </a:extLst>
          </p:cNvPr>
          <p:cNvGrpSpPr/>
          <p:nvPr/>
        </p:nvGrpSpPr>
        <p:grpSpPr>
          <a:xfrm>
            <a:off x="683569" y="4466641"/>
            <a:ext cx="2160240" cy="978583"/>
            <a:chOff x="1979712" y="3476972"/>
            <a:chExt cx="5616624" cy="2544316"/>
          </a:xfrm>
        </p:grpSpPr>
        <p:sp>
          <p:nvSpPr>
            <p:cNvPr id="7" name="矢印: 右 6">
              <a:extLst>
                <a:ext uri="{FF2B5EF4-FFF2-40B4-BE49-F238E27FC236}">
                  <a16:creationId xmlns:a16="http://schemas.microsoft.com/office/drawing/2014/main" id="{F94486D6-463C-97D9-13A4-976B7F66C61C}"/>
                </a:ext>
              </a:extLst>
            </p:cNvPr>
            <p:cNvSpPr/>
            <p:nvPr/>
          </p:nvSpPr>
          <p:spPr>
            <a:xfrm>
              <a:off x="1979712" y="4797152"/>
              <a:ext cx="1656184" cy="697632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矢印: U ターン 7">
              <a:extLst>
                <a:ext uri="{FF2B5EF4-FFF2-40B4-BE49-F238E27FC236}">
                  <a16:creationId xmlns:a16="http://schemas.microsoft.com/office/drawing/2014/main" id="{442584DE-9B01-BCD9-54DC-461CB3B776A9}"/>
                </a:ext>
              </a:extLst>
            </p:cNvPr>
            <p:cNvSpPr/>
            <p:nvPr/>
          </p:nvSpPr>
          <p:spPr>
            <a:xfrm flipH="1">
              <a:off x="2699792" y="3476972"/>
              <a:ext cx="3960440" cy="1389112"/>
            </a:xfrm>
            <a:prstGeom prst="uturn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矢印: 右 8">
              <a:extLst>
                <a:ext uri="{FF2B5EF4-FFF2-40B4-BE49-F238E27FC236}">
                  <a16:creationId xmlns:a16="http://schemas.microsoft.com/office/drawing/2014/main" id="{1DB10232-A95B-369A-7444-4F1266076049}"/>
                </a:ext>
              </a:extLst>
            </p:cNvPr>
            <p:cNvSpPr/>
            <p:nvPr/>
          </p:nvSpPr>
          <p:spPr>
            <a:xfrm>
              <a:off x="5940152" y="4819600"/>
              <a:ext cx="1656184" cy="697632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E53015DD-927D-549A-897C-AD67722F5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8250" y="4075778"/>
              <a:ext cx="2998860" cy="1945510"/>
            </a:xfrm>
            <a:prstGeom prst="rect">
              <a:avLst/>
            </a:prstGeom>
          </p:spPr>
        </p:pic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182EAFB0-4A5B-6FDA-6113-EEB0E6C7C504}"/>
              </a:ext>
            </a:extLst>
          </p:cNvPr>
          <p:cNvGrpSpPr/>
          <p:nvPr/>
        </p:nvGrpSpPr>
        <p:grpSpPr>
          <a:xfrm>
            <a:off x="2987092" y="4115217"/>
            <a:ext cx="2692161" cy="2050087"/>
            <a:chOff x="2987092" y="4067127"/>
            <a:chExt cx="2692161" cy="2050087"/>
          </a:xfrm>
        </p:grpSpPr>
        <p:pic>
          <p:nvPicPr>
            <p:cNvPr id="12" name="図 11" descr="グラフ, 散布図&#10;&#10;自動的に生成された説明">
              <a:extLst>
                <a:ext uri="{FF2B5EF4-FFF2-40B4-BE49-F238E27FC236}">
                  <a16:creationId xmlns:a16="http://schemas.microsoft.com/office/drawing/2014/main" id="{E894D3D5-5565-5F97-318E-2EC2CB49B7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68" t="-2093" b="51439"/>
            <a:stretch/>
          </p:blipFill>
          <p:spPr>
            <a:xfrm>
              <a:off x="4283968" y="4067127"/>
              <a:ext cx="1395285" cy="1090066"/>
            </a:xfrm>
            <a:prstGeom prst="rect">
              <a:avLst/>
            </a:prstGeom>
          </p:spPr>
        </p:pic>
        <p:pic>
          <p:nvPicPr>
            <p:cNvPr id="13" name="図 12" descr="グラフ&#10;&#10;自動的に生成された説明">
              <a:extLst>
                <a:ext uri="{FF2B5EF4-FFF2-40B4-BE49-F238E27FC236}">
                  <a16:creationId xmlns:a16="http://schemas.microsoft.com/office/drawing/2014/main" id="{B0845694-C00A-C55C-EEA7-DADF272FC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125"/>
            <a:stretch/>
          </p:blipFill>
          <p:spPr>
            <a:xfrm>
              <a:off x="2987092" y="4087218"/>
              <a:ext cx="1252002" cy="983869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785BDA32-579D-DB72-A74E-232EFBF95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89272" y="5105409"/>
              <a:ext cx="1294696" cy="987887"/>
            </a:xfrm>
            <a:prstGeom prst="rect">
              <a:avLst/>
            </a:prstGeom>
          </p:spPr>
        </p:pic>
        <p:pic>
          <p:nvPicPr>
            <p:cNvPr id="15" name="図 14" descr="グラフ, 散布図&#10;&#10;自動的に生成された説明">
              <a:extLst>
                <a:ext uri="{FF2B5EF4-FFF2-40B4-BE49-F238E27FC236}">
                  <a16:creationId xmlns:a16="http://schemas.microsoft.com/office/drawing/2014/main" id="{9077265B-73E6-C093-F19A-363E9F0083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68" t="51387"/>
            <a:stretch/>
          </p:blipFill>
          <p:spPr>
            <a:xfrm>
              <a:off x="4283968" y="5071088"/>
              <a:ext cx="1395285" cy="1046126"/>
            </a:xfrm>
            <a:prstGeom prst="rect">
              <a:avLst/>
            </a:prstGeom>
          </p:spPr>
        </p:pic>
      </p:grpSp>
      <p:pic>
        <p:nvPicPr>
          <p:cNvPr id="16" name="図 1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12F226B-8161-F5AD-F4B5-565423A87F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5"/>
          <a:stretch/>
        </p:blipFill>
        <p:spPr>
          <a:xfrm>
            <a:off x="5931026" y="4509120"/>
            <a:ext cx="2535651" cy="11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4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A37760-ACCA-8604-F6DF-9341DC2CF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Tropical anvil cloud feedbacks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3BEE8A9-0BC2-8244-7AD3-BFF38DEC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0C5E5FC-E2A9-B8EE-71DC-0B07B56BB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A1F18C60-699A-87C2-C165-660A753AAE9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7B9ACA9-8474-3E22-7444-A1271BA4728A}"/>
              </a:ext>
            </a:extLst>
          </p:cNvPr>
          <p:cNvSpPr txBox="1"/>
          <p:nvPr/>
        </p:nvSpPr>
        <p:spPr>
          <a:xfrm>
            <a:off x="890866" y="1412776"/>
            <a:ext cx="7362267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+mj-lt"/>
              </a:rPr>
              <a:t>Tropical anvil clouds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Known to be a key element of cloud feedbacks</a:t>
            </a:r>
            <a:b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</a:br>
            <a:r>
              <a: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imposing LW and SW effects competing against each other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DDE7417-B0D4-4376-2461-77E6C18C901C}"/>
              </a:ext>
            </a:extLst>
          </p:cNvPr>
          <p:cNvSpPr txBox="1"/>
          <p:nvPr/>
        </p:nvSpPr>
        <p:spPr>
          <a:xfrm>
            <a:off x="874882" y="2707650"/>
            <a:ext cx="7362267" cy="24314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Tropical anvil clouds and climate warming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Anvil cloud cover could increase with SST.</a:t>
            </a:r>
            <a:br>
              <a:rPr lang="en-US" sz="2000" dirty="0"/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(Ramanathan and Collins 1991; Ohno and Satoh 2018 …)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… or could reduce with increasing SST.</a:t>
            </a:r>
            <a:br>
              <a:rPr lang="en-US" sz="2000" dirty="0"/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(Lindzen et al. 2001; Bony et al. 2016 …)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Anvil cloud temperature would stay nearly unchanged.</a:t>
            </a:r>
            <a:br>
              <a:rPr lang="en-US" sz="2000" dirty="0"/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(Hartmann and Larson 2001;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Zelinka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and Hartmann 2010)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The nature of the feedback remains controversial.</a:t>
            </a:r>
          </a:p>
        </p:txBody>
      </p:sp>
    </p:spTree>
    <p:extLst>
      <p:ext uri="{BB962C8B-B14F-4D97-AF65-F5344CB8AC3E}">
        <p14:creationId xmlns:p14="http://schemas.microsoft.com/office/powerpoint/2010/main" val="1870605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CABBF8-15A9-A054-40FB-1544975AD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Tropical anvil cloud feedbacks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EDE72EB-AC5F-BB14-970D-F0288CB01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97993A3-DD93-9E95-F95A-8616EF15F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632E0141-70C7-0B03-4587-8F942BD38CA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</a:t>
            </a:r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F6DAA180-6EB9-B75D-922E-94DE5A103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720535"/>
              </p:ext>
            </p:extLst>
          </p:nvPr>
        </p:nvGraphicFramePr>
        <p:xfrm>
          <a:off x="539552" y="1397000"/>
          <a:ext cx="8064895" cy="4552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97762">
                  <a:extLst>
                    <a:ext uri="{9D8B030D-6E8A-4147-A177-3AD203B41FA5}">
                      <a16:colId xmlns:a16="http://schemas.microsoft.com/office/drawing/2014/main" val="3549277625"/>
                    </a:ext>
                  </a:extLst>
                </a:gridCol>
                <a:gridCol w="2642091">
                  <a:extLst>
                    <a:ext uri="{9D8B030D-6E8A-4147-A177-3AD203B41FA5}">
                      <a16:colId xmlns:a16="http://schemas.microsoft.com/office/drawing/2014/main" val="2205978536"/>
                    </a:ext>
                  </a:extLst>
                </a:gridCol>
                <a:gridCol w="1009937">
                  <a:extLst>
                    <a:ext uri="{9D8B030D-6E8A-4147-A177-3AD203B41FA5}">
                      <a16:colId xmlns:a16="http://schemas.microsoft.com/office/drawing/2014/main" val="1404349580"/>
                    </a:ext>
                  </a:extLst>
                </a:gridCol>
                <a:gridCol w="989090">
                  <a:extLst>
                    <a:ext uri="{9D8B030D-6E8A-4147-A177-3AD203B41FA5}">
                      <a16:colId xmlns:a16="http://schemas.microsoft.com/office/drawing/2014/main" val="3136535456"/>
                    </a:ext>
                  </a:extLst>
                </a:gridCol>
                <a:gridCol w="1826015">
                  <a:extLst>
                    <a:ext uri="{9D8B030D-6E8A-4147-A177-3AD203B41FA5}">
                      <a16:colId xmlns:a16="http://schemas.microsoft.com/office/drawing/2014/main" val="20764685"/>
                    </a:ext>
                  </a:extLst>
                </a:gridCol>
              </a:tblGrid>
              <a:tr h="6976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Known Theories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+mj-lt"/>
                        </a:rPr>
                        <a:t>Δ</a:t>
                      </a:r>
                      <a:r>
                        <a:rPr lang="en-US" sz="1600" dirty="0">
                          <a:latin typeface="+mj-lt"/>
                        </a:rPr>
                        <a:t>CRE</a:t>
                      </a:r>
                    </a:p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LW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l-G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Δ</a:t>
                      </a:r>
                      <a:r>
                        <a:rPr kumimoji="1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Suggested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470307"/>
                  </a:ext>
                </a:extLst>
              </a:tr>
              <a:tr h="128192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Cloud cover </a:t>
                      </a:r>
                      <a:r>
                        <a:rPr lang="en-US" sz="1600" dirty="0"/>
                        <a:t>increases with warming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Arguably 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Arguably 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</a:rPr>
                        <a:t>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Negative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(Ramanathan &amp; Collins 1991)</a:t>
                      </a:r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845882"/>
                  </a:ext>
                </a:extLst>
              </a:tr>
              <a:tr h="1290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Cloud cover </a:t>
                      </a:r>
                      <a:r>
                        <a:rPr kumimoji="1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reduces with warming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Arguably </a:t>
                      </a:r>
                      <a:r>
                        <a:rPr kumimoji="1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Arguably </a:t>
                      </a:r>
                      <a:r>
                        <a:rPr kumimoji="1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Negative</a:t>
                      </a:r>
                    </a:p>
                    <a:p>
                      <a:pPr algn="ctr"/>
                      <a:r>
                        <a:rPr lang="en-US" sz="1200" dirty="0"/>
                        <a:t>(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Lindzen et al. 2001</a:t>
                      </a:r>
                      <a:r>
                        <a:rPr lang="en-US" sz="1200" dirty="0"/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Positive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(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Lin et al. 2002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882439"/>
                  </a:ext>
                </a:extLst>
              </a:tr>
              <a:tr h="128192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Cloud-top </a:t>
                      </a:r>
                      <a:r>
                        <a:rPr lang="en-US" i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</a:t>
                      </a:r>
                      <a:r>
                        <a:rPr lang="en-US" dirty="0"/>
                        <a:t> </a:t>
                      </a:r>
                      <a:r>
                        <a:rPr lang="en-US" sz="1600" dirty="0"/>
                        <a:t>stays almost unchanged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Arguably </a:t>
                      </a:r>
                      <a:r>
                        <a:rPr lang="en-US" sz="2000" dirty="0"/>
                        <a:t>0 or </a:t>
                      </a:r>
                      <a:r>
                        <a:rPr kumimoji="1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2000" dirty="0"/>
                        <a:t>~0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Positive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</a:rPr>
                        <a:t>Zelinka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 &amp; Hartmann 2010</a:t>
                      </a:r>
                      <a:r>
                        <a:rPr kumimoji="1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Potentially Negative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Yoshimori</a:t>
                      </a:r>
                      <a:r>
                        <a:rPr kumimoji="1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et al. 2020)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185074"/>
                  </a:ext>
                </a:extLst>
              </a:tr>
            </a:tbl>
          </a:graphicData>
        </a:graphic>
      </p:graphicFrame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BB94ECDC-8BCB-321F-A0FC-60F8E0AE5E23}"/>
              </a:ext>
            </a:extLst>
          </p:cNvPr>
          <p:cNvSpPr/>
          <p:nvPr/>
        </p:nvSpPr>
        <p:spPr>
          <a:xfrm>
            <a:off x="2247037" y="3916288"/>
            <a:ext cx="2442346" cy="19609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>
              <a:solidFill>
                <a:sysClr val="windowText" lastClr="000000"/>
              </a:solidFill>
            </a:endParaRPr>
          </a:p>
          <a:p>
            <a:pPr algn="ctr"/>
            <a:endParaRPr lang="en-US" sz="1400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Stability Iris</a:t>
            </a:r>
          </a:p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(Bony et al. 2016)</a:t>
            </a:r>
          </a:p>
          <a:p>
            <a:pPr algn="ctr"/>
            <a:endParaRPr lang="en-US" sz="1400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FAT</a:t>
            </a:r>
          </a:p>
          <a:p>
            <a:pPr algn="ctr"/>
            <a:r>
              <a:rPr lang="en-US" sz="1300" dirty="0">
                <a:solidFill>
                  <a:sysClr val="windowText" lastClr="000000"/>
                </a:solidFill>
              </a:rPr>
              <a:t>(Hartmann &amp; Larson 2002)</a:t>
            </a:r>
          </a:p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PHAT</a:t>
            </a:r>
          </a:p>
          <a:p>
            <a:pPr algn="ctr"/>
            <a:r>
              <a:rPr lang="en-US" sz="1300" dirty="0">
                <a:solidFill>
                  <a:sysClr val="windowText" lastClr="000000"/>
                </a:solidFill>
              </a:rPr>
              <a:t>(</a:t>
            </a:r>
            <a:r>
              <a:rPr lang="en-US" sz="1300" dirty="0" err="1">
                <a:solidFill>
                  <a:sysClr val="windowText" lastClr="000000"/>
                </a:solidFill>
              </a:rPr>
              <a:t>Zelinka</a:t>
            </a:r>
            <a:r>
              <a:rPr lang="en-US" sz="1300" dirty="0">
                <a:solidFill>
                  <a:sysClr val="windowText" lastClr="000000"/>
                </a:solidFill>
              </a:rPr>
              <a:t> &amp; Hartmann 2010)</a:t>
            </a:r>
          </a:p>
          <a:p>
            <a:pPr algn="ctr"/>
            <a:endParaRPr lang="en-US" sz="1300" dirty="0">
              <a:solidFill>
                <a:sysClr val="windowText" lastClr="00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DD85546-DFEA-5F2E-9DDF-E1832EA2B9BB}"/>
              </a:ext>
            </a:extLst>
          </p:cNvPr>
          <p:cNvSpPr txBox="1"/>
          <p:nvPr/>
        </p:nvSpPr>
        <p:spPr>
          <a:xfrm flipH="1">
            <a:off x="2195736" y="2132856"/>
            <a:ext cx="25291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Thermostat</a:t>
            </a:r>
          </a:p>
          <a:p>
            <a:pPr algn="ctr"/>
            <a:r>
              <a:rPr lang="en-US" sz="1300" dirty="0"/>
              <a:t>(Ramanathan &amp; Collins 1991)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7914521-A422-FAF3-52B5-885DCC341C12}"/>
              </a:ext>
            </a:extLst>
          </p:cNvPr>
          <p:cNvSpPr/>
          <p:nvPr/>
        </p:nvSpPr>
        <p:spPr>
          <a:xfrm>
            <a:off x="2258867" y="2673410"/>
            <a:ext cx="2376264" cy="1203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Ohno and Satoh (2018)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Iris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(Lindzen et al. 2001)</a:t>
            </a:r>
          </a:p>
        </p:txBody>
      </p:sp>
    </p:spTree>
    <p:extLst>
      <p:ext uri="{BB962C8B-B14F-4D97-AF65-F5344CB8AC3E}">
        <p14:creationId xmlns:p14="http://schemas.microsoft.com/office/powerpoint/2010/main" val="147007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CABBF8-15A9-A054-40FB-1544975AD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Tropical anvil cloud feedbacks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EDE72EB-AC5F-BB14-970D-F0288CB01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97993A3-DD93-9E95-F95A-8616EF15F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632E0141-70C7-0B03-4587-8F942BD38CA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</a:t>
            </a:r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F6DAA180-6EB9-B75D-922E-94DE5A103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777614"/>
              </p:ext>
            </p:extLst>
          </p:nvPr>
        </p:nvGraphicFramePr>
        <p:xfrm>
          <a:off x="539552" y="1397000"/>
          <a:ext cx="8064895" cy="4552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97762">
                  <a:extLst>
                    <a:ext uri="{9D8B030D-6E8A-4147-A177-3AD203B41FA5}">
                      <a16:colId xmlns:a16="http://schemas.microsoft.com/office/drawing/2014/main" val="3549277625"/>
                    </a:ext>
                  </a:extLst>
                </a:gridCol>
                <a:gridCol w="2642091">
                  <a:extLst>
                    <a:ext uri="{9D8B030D-6E8A-4147-A177-3AD203B41FA5}">
                      <a16:colId xmlns:a16="http://schemas.microsoft.com/office/drawing/2014/main" val="2205978536"/>
                    </a:ext>
                  </a:extLst>
                </a:gridCol>
                <a:gridCol w="1009937">
                  <a:extLst>
                    <a:ext uri="{9D8B030D-6E8A-4147-A177-3AD203B41FA5}">
                      <a16:colId xmlns:a16="http://schemas.microsoft.com/office/drawing/2014/main" val="1404349580"/>
                    </a:ext>
                  </a:extLst>
                </a:gridCol>
                <a:gridCol w="989090">
                  <a:extLst>
                    <a:ext uri="{9D8B030D-6E8A-4147-A177-3AD203B41FA5}">
                      <a16:colId xmlns:a16="http://schemas.microsoft.com/office/drawing/2014/main" val="3136535456"/>
                    </a:ext>
                  </a:extLst>
                </a:gridCol>
                <a:gridCol w="1826015">
                  <a:extLst>
                    <a:ext uri="{9D8B030D-6E8A-4147-A177-3AD203B41FA5}">
                      <a16:colId xmlns:a16="http://schemas.microsoft.com/office/drawing/2014/main" val="20764685"/>
                    </a:ext>
                  </a:extLst>
                </a:gridCol>
              </a:tblGrid>
              <a:tr h="6976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Known Theories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+mj-lt"/>
                        </a:rPr>
                        <a:t>Δ</a:t>
                      </a:r>
                      <a:r>
                        <a:rPr lang="en-US" sz="1600" dirty="0">
                          <a:latin typeface="+mj-lt"/>
                        </a:rPr>
                        <a:t>CRE</a:t>
                      </a:r>
                    </a:p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LW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l-G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Δ</a:t>
                      </a:r>
                      <a:r>
                        <a:rPr kumimoji="1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Feedback</a:t>
                      </a:r>
                    </a:p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470307"/>
                  </a:ext>
                </a:extLst>
              </a:tr>
              <a:tr h="128192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Cloud cover </a:t>
                      </a:r>
                      <a:r>
                        <a:rPr lang="en-US" sz="1600" dirty="0"/>
                        <a:t>increases with warming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Arguably 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Arguably 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</a:rPr>
                        <a:t>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Negative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(Ramanathan &amp; Collins 1991)</a:t>
                      </a:r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845882"/>
                  </a:ext>
                </a:extLst>
              </a:tr>
              <a:tr h="1290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Cloud cover </a:t>
                      </a:r>
                      <a:r>
                        <a:rPr kumimoji="1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reduces with warming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Arguably </a:t>
                      </a:r>
                      <a:r>
                        <a:rPr kumimoji="1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−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Arguably </a:t>
                      </a:r>
                      <a:r>
                        <a:rPr kumimoji="1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Negative</a:t>
                      </a:r>
                    </a:p>
                    <a:p>
                      <a:pPr algn="ctr"/>
                      <a:r>
                        <a:rPr lang="en-US" sz="1200" dirty="0"/>
                        <a:t>(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Lindzen et al. 2001</a:t>
                      </a:r>
                      <a:r>
                        <a:rPr lang="en-US" sz="1200" dirty="0"/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Positive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(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Lin et al. 2002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882439"/>
                  </a:ext>
                </a:extLst>
              </a:tr>
              <a:tr h="128192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Cloud-top </a:t>
                      </a:r>
                      <a:r>
                        <a:rPr lang="en-US" i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</a:t>
                      </a:r>
                      <a:r>
                        <a:rPr lang="en-US" dirty="0"/>
                        <a:t> </a:t>
                      </a:r>
                      <a:r>
                        <a:rPr lang="en-US" sz="1600" dirty="0"/>
                        <a:t>stays almost unchanged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Arguably </a:t>
                      </a:r>
                      <a:r>
                        <a:rPr kumimoji="1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 or </a:t>
                      </a:r>
                      <a:r>
                        <a:rPr kumimoji="1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2000" dirty="0"/>
                        <a:t>~0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Positive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</a:rPr>
                        <a:t>Zelinka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 &amp; Hartmann 2010</a:t>
                      </a:r>
                      <a:r>
                        <a:rPr kumimoji="1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Potentially Negative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Yoshimori</a:t>
                      </a:r>
                      <a:r>
                        <a:rPr kumimoji="1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et al. 2020)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185074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DD85546-DFEA-5F2E-9DDF-E1832EA2B9BB}"/>
              </a:ext>
            </a:extLst>
          </p:cNvPr>
          <p:cNvSpPr txBox="1"/>
          <p:nvPr/>
        </p:nvSpPr>
        <p:spPr>
          <a:xfrm flipH="1">
            <a:off x="2195736" y="2132856"/>
            <a:ext cx="25291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Thermostat</a:t>
            </a:r>
          </a:p>
          <a:p>
            <a:pPr algn="ctr"/>
            <a:r>
              <a:rPr lang="en-US" sz="1300" dirty="0"/>
              <a:t>(Ramanathan &amp; Collins 1991)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2C36254D-210F-150C-0818-6C19F6EE1966}"/>
              </a:ext>
            </a:extLst>
          </p:cNvPr>
          <p:cNvSpPr/>
          <p:nvPr/>
        </p:nvSpPr>
        <p:spPr>
          <a:xfrm>
            <a:off x="2247037" y="3916288"/>
            <a:ext cx="2442346" cy="1960984"/>
          </a:xfrm>
          <a:prstGeom prst="roundRect">
            <a:avLst/>
          </a:prstGeom>
          <a:solidFill>
            <a:srgbClr val="783A7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</a:p>
          <a:p>
            <a:pPr algn="ctr"/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Atmos. Circulation</a:t>
            </a:r>
          </a:p>
          <a:p>
            <a:pPr algn="ctr"/>
            <a:r>
              <a:rPr lang="en-US" sz="1600" dirty="0"/>
              <a:t>Stability Iris</a:t>
            </a:r>
          </a:p>
          <a:p>
            <a:pPr algn="ctr"/>
            <a:r>
              <a:rPr lang="en-US" sz="1400" dirty="0"/>
              <a:t>(Bony et al. 2016)</a:t>
            </a:r>
          </a:p>
          <a:p>
            <a:pPr algn="ctr"/>
            <a:endParaRPr lang="en-US" sz="1400" dirty="0"/>
          </a:p>
          <a:p>
            <a:pPr algn="ctr"/>
            <a:r>
              <a:rPr lang="en-US" sz="1600" dirty="0"/>
              <a:t>FAT</a:t>
            </a:r>
          </a:p>
          <a:p>
            <a:pPr algn="ctr"/>
            <a:r>
              <a:rPr lang="en-US" sz="1300" dirty="0"/>
              <a:t>(Hartmann &amp; Larson 2002)</a:t>
            </a:r>
          </a:p>
          <a:p>
            <a:pPr algn="ctr"/>
            <a:r>
              <a:rPr lang="en-US" sz="1600" dirty="0"/>
              <a:t>PHAT</a:t>
            </a:r>
          </a:p>
          <a:p>
            <a:pPr algn="ctr"/>
            <a:r>
              <a:rPr lang="en-US" sz="1300" dirty="0"/>
              <a:t>(</a:t>
            </a:r>
            <a:r>
              <a:rPr lang="en-US" sz="1300" dirty="0" err="1"/>
              <a:t>Zelinka</a:t>
            </a:r>
            <a:r>
              <a:rPr lang="en-US" sz="1300" dirty="0"/>
              <a:t> &amp; Hartmann 2010)</a:t>
            </a:r>
          </a:p>
          <a:p>
            <a:pPr algn="ctr"/>
            <a:endParaRPr lang="en-US" sz="1300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0F1A22ED-1259-1DE2-BF92-A056E0DBB5B8}"/>
              </a:ext>
            </a:extLst>
          </p:cNvPr>
          <p:cNvSpPr/>
          <p:nvPr/>
        </p:nvSpPr>
        <p:spPr>
          <a:xfrm>
            <a:off x="2258867" y="2673410"/>
            <a:ext cx="2376264" cy="1203176"/>
          </a:xfrm>
          <a:prstGeom prst="roundRect">
            <a:avLst/>
          </a:prstGeom>
          <a:solidFill>
            <a:srgbClr val="406F8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Microphysics</a:t>
            </a:r>
          </a:p>
          <a:p>
            <a:pPr algn="ctr"/>
            <a:r>
              <a:rPr lang="en-US" sz="1400" dirty="0"/>
              <a:t>Ohno and Satoh (2018)</a:t>
            </a:r>
          </a:p>
          <a:p>
            <a:pPr algn="ctr"/>
            <a:endParaRPr lang="en-US" sz="1400" dirty="0"/>
          </a:p>
          <a:p>
            <a:pPr algn="ctr"/>
            <a:r>
              <a:rPr lang="en-US" sz="1600" dirty="0"/>
              <a:t>Iris</a:t>
            </a:r>
          </a:p>
          <a:p>
            <a:pPr algn="ctr"/>
            <a:r>
              <a:rPr lang="en-US" sz="1400" dirty="0"/>
              <a:t>(Lindzen et al. 2001)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D76D4420-26D4-62FB-222D-67318E4055B9}"/>
              </a:ext>
            </a:extLst>
          </p:cNvPr>
          <p:cNvSpPr/>
          <p:nvPr/>
        </p:nvSpPr>
        <p:spPr>
          <a:xfrm>
            <a:off x="2123728" y="3356992"/>
            <a:ext cx="4680520" cy="1348914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1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B80869-3F21-44E8-9446-4436F9BC8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Iris hypothesis as originally proposed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F773F4A-E684-483D-A418-B584A53B0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3FF9BAA-6B66-4BC8-9E84-DACC4711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B513F043-A381-4DCF-8A27-715463E350F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Iris hypothesis </a:t>
            </a:r>
            <a:r>
              <a:rPr lang="en-US" sz="2000" dirty="0">
                <a:latin typeface="+mj-lt"/>
              </a:rPr>
              <a:t>(Lindzen et al., </a:t>
            </a:r>
            <a:r>
              <a:rPr lang="en-US" sz="2000" i="1" dirty="0">
                <a:latin typeface="+mj-lt"/>
              </a:rPr>
              <a:t>BAMS</a:t>
            </a:r>
            <a:r>
              <a:rPr lang="en-US" sz="2000" dirty="0">
                <a:latin typeface="+mj-lt"/>
              </a:rPr>
              <a:t>, 2001)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BA2DB98-10BD-4AFE-8F2B-FB0C900AF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509" y="2132856"/>
            <a:ext cx="7592982" cy="2916510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1E731DE-834F-4DA2-B7CB-D7B1F130D8B1}"/>
              </a:ext>
            </a:extLst>
          </p:cNvPr>
          <p:cNvGrpSpPr/>
          <p:nvPr/>
        </p:nvGrpSpPr>
        <p:grpSpPr>
          <a:xfrm>
            <a:off x="6567704" y="2960948"/>
            <a:ext cx="2180760" cy="1512261"/>
            <a:chOff x="6567704" y="2960948"/>
            <a:chExt cx="2180760" cy="1512261"/>
          </a:xfrm>
        </p:grpSpPr>
        <p:sp>
          <p:nvSpPr>
            <p:cNvPr id="8" name="矢印: 下カーブ 7">
              <a:extLst>
                <a:ext uri="{FF2B5EF4-FFF2-40B4-BE49-F238E27FC236}">
                  <a16:creationId xmlns:a16="http://schemas.microsoft.com/office/drawing/2014/main" id="{90EEB20F-DAD1-4150-9E81-DC6646C7A1DA}"/>
                </a:ext>
              </a:extLst>
            </p:cNvPr>
            <p:cNvSpPr/>
            <p:nvPr/>
          </p:nvSpPr>
          <p:spPr>
            <a:xfrm>
              <a:off x="6567704" y="2960948"/>
              <a:ext cx="576064" cy="936104"/>
            </a:xfrm>
            <a:prstGeom prst="curved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C4DDFDC6-CD52-4736-8FD3-B6B3F141FBD8}"/>
                </a:ext>
              </a:extLst>
            </p:cNvPr>
            <p:cNvSpPr txBox="1"/>
            <p:nvPr/>
          </p:nvSpPr>
          <p:spPr>
            <a:xfrm>
              <a:off x="7081936" y="2995881"/>
              <a:ext cx="166652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Enhanced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precipitation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efficiency (PE) in a warmer climate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73E92E7-457E-4DE5-B889-021CA6094D60}"/>
              </a:ext>
            </a:extLst>
          </p:cNvPr>
          <p:cNvSpPr txBox="1"/>
          <p:nvPr/>
        </p:nvSpPr>
        <p:spPr>
          <a:xfrm>
            <a:off x="571472" y="5304401"/>
            <a:ext cx="796096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While the role of PE remains under debate, climate/hydrological sensitivity biases could be mitigated by adjusting PE </a:t>
            </a:r>
            <a:r>
              <a:rPr lang="en-US" sz="1600" dirty="0"/>
              <a:t>(</a:t>
            </a:r>
            <a:r>
              <a:rPr lang="en-US" sz="1600" dirty="0" err="1"/>
              <a:t>Mauritsen</a:t>
            </a:r>
            <a:r>
              <a:rPr lang="en-US" sz="1600" dirty="0"/>
              <a:t> and Stevens, 2015).</a:t>
            </a:r>
          </a:p>
        </p:txBody>
      </p:sp>
    </p:spTree>
    <p:extLst>
      <p:ext uri="{BB962C8B-B14F-4D97-AF65-F5344CB8AC3E}">
        <p14:creationId xmlns:p14="http://schemas.microsoft.com/office/powerpoint/2010/main" val="5128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ADA0F4-79EF-48CD-AC1A-585B664D5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iris hypothesis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E6858A3-EC12-445E-8E35-E065CF190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2B7C396-A883-4246-8C8A-A07E53880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C77E7C72-7493-4680-ABCD-DF8E94B770A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Stability iris hypothesis </a:t>
            </a:r>
            <a:r>
              <a:rPr lang="en-US" sz="2000" dirty="0">
                <a:latin typeface="+mj-lt"/>
              </a:rPr>
              <a:t>(Bony et al., </a:t>
            </a:r>
            <a:r>
              <a:rPr lang="en-US" sz="2000" i="1" dirty="0">
                <a:latin typeface="+mj-lt"/>
              </a:rPr>
              <a:t>PNAS</a:t>
            </a:r>
            <a:r>
              <a:rPr lang="en-US" sz="2000" dirty="0">
                <a:latin typeface="+mj-lt"/>
              </a:rPr>
              <a:t>, 2016)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04C6DA7-A964-4B3D-BA7B-4F2135ED8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64" y="1844824"/>
            <a:ext cx="4248472" cy="36990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9224CDD-DB69-4B83-960F-6B5DA944E8A6}"/>
                  </a:ext>
                </a:extLst>
              </p:cNvPr>
              <p:cNvSpPr txBox="1"/>
              <p:nvPr/>
            </p:nvSpPr>
            <p:spPr>
              <a:xfrm>
                <a:off x="755576" y="2132415"/>
                <a:ext cx="2130006" cy="1017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9224CDD-DB69-4B83-960F-6B5DA944E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132415"/>
                <a:ext cx="2130006" cy="10177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D351F88-5A57-4EB7-A812-EB018E924FEA}"/>
              </a:ext>
            </a:extLst>
          </p:cNvPr>
          <p:cNvSpPr txBox="1"/>
          <p:nvPr/>
        </p:nvSpPr>
        <p:spPr>
          <a:xfrm>
            <a:off x="6156176" y="3501008"/>
            <a:ext cx="2488361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Enhanced UT stability in a warmer climate results in a reduction of UT divergence in the convective area and hence suppresses anvil cloud amount.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3615A72-5DA7-4209-8723-24DE168B49C5}"/>
                  </a:ext>
                </a:extLst>
              </p:cNvPr>
              <p:cNvSpPr txBox="1"/>
              <p:nvPr/>
            </p:nvSpPr>
            <p:spPr>
              <a:xfrm>
                <a:off x="4544395" y="1645891"/>
                <a:ext cx="2318455" cy="1111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3615A72-5DA7-4209-8723-24DE168B4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395" y="1645891"/>
                <a:ext cx="2318455" cy="11116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1E58990-C85A-4ED6-BE41-D907FD57DC5A}"/>
              </a:ext>
            </a:extLst>
          </p:cNvPr>
          <p:cNvSpPr txBox="1"/>
          <p:nvPr/>
        </p:nvSpPr>
        <p:spPr>
          <a:xfrm>
            <a:off x="499192" y="3933056"/>
            <a:ext cx="227260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Suggests the same “iris” effect but with entirely different processes.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D9C53B8-CFDB-EF35-6C97-918F3E546C13}"/>
              </a:ext>
            </a:extLst>
          </p:cNvPr>
          <p:cNvSpPr txBox="1"/>
          <p:nvPr/>
        </p:nvSpPr>
        <p:spPr>
          <a:xfrm>
            <a:off x="467544" y="5805264"/>
            <a:ext cx="4589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Figure taken from Hartmann and Larson (2002)</a:t>
            </a:r>
          </a:p>
        </p:txBody>
      </p:sp>
    </p:spTree>
    <p:extLst>
      <p:ext uri="{BB962C8B-B14F-4D97-AF65-F5344CB8AC3E}">
        <p14:creationId xmlns:p14="http://schemas.microsoft.com/office/powerpoint/2010/main" val="2317602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ED3B7D-6F90-F271-804A-9436F77CC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to verify feedback theories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C16BC8F-B004-F7CE-9118-72CA5D54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27 July 2022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99D5AB5-EB5D-462E-0C81-29FB059A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3rd Pan-GASS UMAP 2022</a:t>
            </a:r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9205E07-0403-81D4-BBC4-CA9E68773CF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A6ED420-3AAF-B4D9-5A4B-D11BAFEC4D03}"/>
              </a:ext>
            </a:extLst>
          </p:cNvPr>
          <p:cNvSpPr txBox="1"/>
          <p:nvPr/>
        </p:nvSpPr>
        <p:spPr>
          <a:xfrm>
            <a:off x="890866" y="1412776"/>
            <a:ext cx="7362267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+mj-lt"/>
              </a:rPr>
              <a:t>Challenges in “observing” cloud feedbacks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The future climate is beyond observation.</a:t>
            </a:r>
            <a:br>
              <a:rPr lang="en-US" sz="2000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Cloud properties are observable, but the feedback itself is not.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prstClr val="black"/>
                </a:solidFill>
                <a:latin typeface="Georgia"/>
              </a:rPr>
              <a:t>The climate system is too big to fit in a test chamber.</a:t>
            </a:r>
            <a:br>
              <a:rPr lang="en-US" sz="2000" dirty="0">
                <a:solidFill>
                  <a:prstClr val="black"/>
                </a:solidFill>
                <a:latin typeface="Georgia"/>
              </a:rPr>
            </a:br>
            <a:r>
              <a:rPr lang="en-US" dirty="0">
                <a:solidFill>
                  <a:prstClr val="white">
                    <a:lumMod val="50000"/>
                  </a:prstClr>
                </a:solidFill>
                <a:latin typeface="Georgia"/>
              </a:rPr>
              <a:t>We cannot maneuver observations to switch on or off a feedback.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28009DC-8BE5-4CF1-38BD-34943DDA18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933056"/>
            <a:ext cx="2160240" cy="2160240"/>
          </a:xfrm>
          <a:prstGeom prst="rect">
            <a:avLst/>
          </a:prstGeom>
        </p:spPr>
      </p:pic>
      <p:sp>
        <p:nvSpPr>
          <p:cNvPr id="9" name="矢印: 右 8">
            <a:extLst>
              <a:ext uri="{FF2B5EF4-FFF2-40B4-BE49-F238E27FC236}">
                <a16:creationId xmlns:a16="http://schemas.microsoft.com/office/drawing/2014/main" id="{3B3A07A3-35A3-8F3B-8A2E-39F8B1058630}"/>
              </a:ext>
            </a:extLst>
          </p:cNvPr>
          <p:cNvSpPr/>
          <p:nvPr/>
        </p:nvSpPr>
        <p:spPr>
          <a:xfrm>
            <a:off x="1979712" y="4797152"/>
            <a:ext cx="1656184" cy="697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Input</a:t>
            </a:r>
          </a:p>
        </p:txBody>
      </p:sp>
      <p:sp>
        <p:nvSpPr>
          <p:cNvPr id="11" name="矢印: U ターン 10">
            <a:extLst>
              <a:ext uri="{FF2B5EF4-FFF2-40B4-BE49-F238E27FC236}">
                <a16:creationId xmlns:a16="http://schemas.microsoft.com/office/drawing/2014/main" id="{8F2817F7-BA33-260C-A740-0AB0A6AD2381}"/>
              </a:ext>
            </a:extLst>
          </p:cNvPr>
          <p:cNvSpPr/>
          <p:nvPr/>
        </p:nvSpPr>
        <p:spPr>
          <a:xfrm flipH="1">
            <a:off x="2699792" y="3476972"/>
            <a:ext cx="3960440" cy="1389112"/>
          </a:xfrm>
          <a:prstGeom prst="utur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Feedback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141A9A82-B1EB-8417-03B1-989D736786F7}"/>
              </a:ext>
            </a:extLst>
          </p:cNvPr>
          <p:cNvSpPr/>
          <p:nvPr/>
        </p:nvSpPr>
        <p:spPr>
          <a:xfrm>
            <a:off x="5940152" y="4819600"/>
            <a:ext cx="1656184" cy="697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B1FBF35-DDF1-3D8F-A7FE-BBF214307D11}"/>
                  </a:ext>
                </a:extLst>
              </p:cNvPr>
              <p:cNvSpPr txBox="1"/>
              <p:nvPr/>
            </p:nvSpPr>
            <p:spPr>
              <a:xfrm>
                <a:off x="2019477" y="5379493"/>
                <a:ext cx="13606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TOA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DB1FBF35-DDF1-3D8F-A7FE-BBF214307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477" y="5379493"/>
                <a:ext cx="136062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8455D4C-915B-AA6C-5CC9-CDAE6013E05C}"/>
                  </a:ext>
                </a:extLst>
              </p:cNvPr>
              <p:cNvSpPr txBox="1"/>
              <p:nvPr/>
            </p:nvSpPr>
            <p:spPr>
              <a:xfrm>
                <a:off x="6218059" y="5379492"/>
                <a:ext cx="8843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8455D4C-915B-AA6C-5CC9-CDAE6013E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059" y="5379492"/>
                <a:ext cx="88434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7753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バン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アーバン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8205</TotalTime>
  <Words>2228</Words>
  <Application>Microsoft Office PowerPoint</Application>
  <PresentationFormat>画面に合わせる (4:3)</PresentationFormat>
  <Paragraphs>472</Paragraphs>
  <Slides>31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42" baseType="lpstr">
      <vt:lpstr>STIX-Italic</vt:lpstr>
      <vt:lpstr>STIX-Regular</vt:lpstr>
      <vt:lpstr>Arial</vt:lpstr>
      <vt:lpstr>Calibri</vt:lpstr>
      <vt:lpstr>Cambria</vt:lpstr>
      <vt:lpstr>Cambria Math</vt:lpstr>
      <vt:lpstr>Georgia</vt:lpstr>
      <vt:lpstr>Trebuchet MS</vt:lpstr>
      <vt:lpstr>Wingdings</vt:lpstr>
      <vt:lpstr>Wingdings 3</vt:lpstr>
      <vt:lpstr>アース</vt:lpstr>
      <vt:lpstr>Understanding the physical processes governing the iris effect:  Precipitation efficiency, upper-tropospheric stability,  and possible roles of shallow convection</vt:lpstr>
      <vt:lpstr>Process-oriented assessment of tropical cloud feedbacks</vt:lpstr>
      <vt:lpstr>Tropical anvil cloud feedbacks</vt:lpstr>
      <vt:lpstr>Tropical anvil cloud feedbacks</vt:lpstr>
      <vt:lpstr>Tropical anvil cloud feedbacks</vt:lpstr>
      <vt:lpstr>Tropical anvil cloud feedbacks</vt:lpstr>
      <vt:lpstr>Iris hypothesis as originally proposed</vt:lpstr>
      <vt:lpstr>Stability iris hypothesis</vt:lpstr>
      <vt:lpstr>Observations to verify feedback theories</vt:lpstr>
      <vt:lpstr>Observations to verify feedback theories</vt:lpstr>
      <vt:lpstr>Observations to verify feedback theories</vt:lpstr>
      <vt:lpstr>Data and Method</vt:lpstr>
      <vt:lpstr>Data and Method</vt:lpstr>
      <vt:lpstr>Composite cloud structure: UT stability</vt:lpstr>
      <vt:lpstr>Composite cloud structure: UT stability</vt:lpstr>
      <vt:lpstr>Composite cloud structure: PE</vt:lpstr>
      <vt:lpstr>Composite cloud structure: PE</vt:lpstr>
      <vt:lpstr>Composite cloud radiative effects (CREs)</vt:lpstr>
      <vt:lpstr>Composite cloud radiative effects (CREs)</vt:lpstr>
      <vt:lpstr>Composite cloud radiative effects (CREs)</vt:lpstr>
      <vt:lpstr>Anvil clouds are not all that matters.</vt:lpstr>
      <vt:lpstr>Anvil clouds are not all that matters.</vt:lpstr>
      <vt:lpstr>Anvil clouds are not all that matters.</vt:lpstr>
      <vt:lpstr>Energetics of deep/shallow convection</vt:lpstr>
      <vt:lpstr>Energetics of deep/shallow convection</vt:lpstr>
      <vt:lpstr>Edge intensification of ITCZ convection</vt:lpstr>
      <vt:lpstr>Edge intensification of ITCZ convection</vt:lpstr>
      <vt:lpstr>Edge intensification of ITCZ convection</vt:lpstr>
      <vt:lpstr>Edge intensification of ITCZ convection</vt:lpstr>
      <vt:lpstr>Mesoscale organization of convection</vt:lpstr>
      <vt:lpstr>Some concluding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Hiro</dc:creator>
  <cp:lastModifiedBy>MASUNAGA Hirohiko</cp:lastModifiedBy>
  <cp:revision>792</cp:revision>
  <dcterms:created xsi:type="dcterms:W3CDTF">2007-05-06T09:26:41Z</dcterms:created>
  <dcterms:modified xsi:type="dcterms:W3CDTF">2022-07-26T21:41:26Z</dcterms:modified>
</cp:coreProperties>
</file>