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4"/>
  </p:notesMasterIdLst>
  <p:handoutMasterIdLst>
    <p:handoutMasterId r:id="rId15"/>
  </p:handoutMasterIdLst>
  <p:sldIdLst>
    <p:sldId id="256" r:id="rId2"/>
    <p:sldId id="648" r:id="rId3"/>
    <p:sldId id="821" r:id="rId4"/>
    <p:sldId id="813" r:id="rId5"/>
    <p:sldId id="815" r:id="rId6"/>
    <p:sldId id="799" r:id="rId7"/>
    <p:sldId id="840" r:id="rId8"/>
    <p:sldId id="834" r:id="rId9"/>
    <p:sldId id="808" r:id="rId10"/>
    <p:sldId id="658" r:id="rId11"/>
    <p:sldId id="663" r:id="rId12"/>
    <p:sldId id="832" r:id="rId1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0E043E-2FF4-471D-2B23-B09687940AE4}" name="Daniel Wright" initials="DW" userId="S::dwright8@wisc.edu::fd56b2b7-ae6b-4465-9518-16c41d6d55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C7FF"/>
    <a:srgbClr val="FF7F7F"/>
    <a:srgbClr val="0432FF"/>
    <a:srgbClr val="61B7EA"/>
    <a:srgbClr val="000207"/>
    <a:srgbClr val="132023"/>
    <a:srgbClr val="D3D3D3"/>
    <a:srgbClr val="A0289B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21" autoAdjust="0"/>
    <p:restoredTop sz="96327" autoAdjust="0"/>
  </p:normalViewPr>
  <p:slideViewPr>
    <p:cSldViewPr>
      <p:cViewPr varScale="1">
        <p:scale>
          <a:sx n="90" d="100"/>
          <a:sy n="90" d="100"/>
        </p:scale>
        <p:origin x="200" y="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54EA0A6-BB6F-4C6E-A84D-BDEF0322A16F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9A1CD42-72DA-40EA-AA12-9D7E56A6B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3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FC3E4055-F2BF-439C-BE4F-7B1211EE8B0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2BCA136-E6BD-496A-955A-96F6AA3B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4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A136-E6BD-496A-955A-96F6AA3B29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F4F9E-F9F4-DC4A-8BCF-987B4ABEC1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B8DB-729E-6D2F-6252-8B0910ECB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99F87-4378-8FB9-95B3-0A22BF77D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85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89F6-DB8E-075B-D11E-9C35941A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68344-F6B0-1582-2873-13F488095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D33B6-D856-FDFB-4D48-7A78F4D0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42597-77EA-34E6-51F5-C6B649B9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E5937-E7B3-F016-326D-BB760C3E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2C03A-B394-FCD5-4EA3-4CFE1872D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565A0-D4CE-56FF-9EC7-7962CB08E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35E0E-4CF4-03B0-C830-159EE675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6694B-2325-62A2-EC90-D591E9A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E178-2C3F-E71D-3806-9CBD62D7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77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79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0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1B2A-F6AF-3D1B-F320-01264530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81440-FE78-7BDD-9C37-592DDBC0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6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C00A-A55C-0D20-DD35-CB16B68C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686E8-3D83-9BDB-FC80-D205C6315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1F129-563B-4321-2DA9-71EE6A55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60DE-1982-E021-7E40-5B613901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9467C-AE3B-2680-2420-76BC7873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5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3813-51F4-0F58-B020-72D3BB40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B390-7847-EB72-8FC1-8729FCFF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6749D-DAB4-AB09-BC18-44840800C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B52A-F5D6-C47E-9844-54633B1F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127A4-3CE8-E69E-C6CF-F2D28C82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496B7-1D12-2223-FC6B-1F6220CD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3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8548-0929-9F4C-50BF-ABEBDD4C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4717C-E3A4-A23C-33C0-0A6989C7D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E4377-F752-407C-EF26-A36496D3C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4F65F-51C4-A0D4-D514-62FA90B4D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BD2D3-9CA8-99F5-8AC9-9D0F81910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970A9-CB3E-CE0B-78AB-4430C8E89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FF76D-B89E-7CD8-8BB4-70EE3780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30934-A933-F40A-5B99-3E11DC27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5D63-DAFC-F911-2958-61B4781F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0483B-DA59-3559-D0E8-ABDC591F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91437-C7B0-BF68-CB0D-904DAB56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FFF34-F5EC-E37D-26B1-3FFE7D70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A2134-76D4-13C9-DDB9-05E7AC46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2CE1B-6658-A146-F42E-22319C66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2D50F-C01D-099E-CA96-024BB318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D4E9-B79A-7D5B-E409-7802AD0A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FF098-8A06-2E79-B1E2-2555008B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52B0B-11F6-CBC1-02B1-6233155AF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33FB3-BBF7-934B-3CE4-432BCDD1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9C116-D2AE-D56A-1EAE-56294B85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847DA-894F-EEB9-D7C1-C2810FA8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3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FF98-2957-DB68-3792-368E37F5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C0BB5-0F12-DEF0-0091-BA174A30B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22D87-E6D6-1CDB-E077-3BD35C9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6FBED-12D3-4CE9-C46A-7549A5A1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82DAB62-1C0F-F049-883A-859AD89D506B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8F13F-513E-DE73-BE16-6EC25FF92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7D855-F371-A78E-5D61-8B8A218F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F203BF8-B51D-3248-884E-7E985D57C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0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CB6063-F220-AEBC-8937-A08072CF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8926-2911-43DC-3C10-CBE5D0B9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3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2" r:id="rId13"/>
    <p:sldLayoutId id="214748379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794FEC-E0E2-1841-8E93-CD501F82B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6312" y="76200"/>
            <a:ext cx="5404478" cy="266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Spacetime Variability of Flood Frequency in a Warming Climate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8641B-51C9-D849-8691-72FF0DFDFAFD}"/>
              </a:ext>
            </a:extLst>
          </p:cNvPr>
          <p:cNvSpPr txBox="1">
            <a:spLocks/>
          </p:cNvSpPr>
          <p:nvPr/>
        </p:nvSpPr>
        <p:spPr>
          <a:xfrm>
            <a:off x="56312" y="1385455"/>
            <a:ext cx="5404478" cy="231927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0"/>
              </a:spcBef>
              <a:defRPr/>
            </a:pP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algn="l" defTabSz="457200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Daniel Wright</a:t>
            </a:r>
            <a:endParaRPr lang="en-US" sz="2000" b="1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algn="l" defTabSz="4572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Associate Professor</a:t>
            </a:r>
          </a:p>
          <a:p>
            <a:pPr algn="l" defTabSz="4572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Civil and Environmental Engineering</a:t>
            </a:r>
          </a:p>
          <a:p>
            <a:pPr algn="l" defTabSz="4572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University of Wisconsin-Madison</a:t>
            </a:r>
            <a:endParaRPr lang="en-US" sz="2000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algn="l" defTabSz="457200">
              <a:spcBef>
                <a:spcPts val="0"/>
              </a:spcBef>
              <a:defRPr/>
            </a:pP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819CE-599E-7E46-BCED-452992E74D50}"/>
              </a:ext>
            </a:extLst>
          </p:cNvPr>
          <p:cNvSpPr txBox="1"/>
          <p:nvPr/>
        </p:nvSpPr>
        <p:spPr>
          <a:xfrm>
            <a:off x="6951518" y="6119336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Olympus Dam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Oil on Canvas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X. Gonzalez (1898-1993)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ABDF60-FD7E-D44E-93AF-88C0E49C43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76200"/>
            <a:ext cx="3237120" cy="10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-21557"/>
            <a:ext cx="9144000" cy="687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8D6FD14C-C0F8-3942-9330-940ADBDDB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640145"/>
            <a:ext cx="5638799" cy="62455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C78934-B655-3B4F-932A-FEA6419C8C2D}"/>
              </a:ext>
            </a:extLst>
          </p:cNvPr>
          <p:cNvSpPr/>
          <p:nvPr/>
        </p:nvSpPr>
        <p:spPr>
          <a:xfrm>
            <a:off x="76200" y="5995830"/>
            <a:ext cx="358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Yu et al., The Upper Tail of Precipitation in Convection-Permitting Regional Climate Models and Their Utility in Nonstationary Rainfall and Flood Frequency Analysis,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Earth's Future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8847A-F5FB-843D-DDBA-C68D7BF33031}"/>
              </a:ext>
            </a:extLst>
          </p:cNvPr>
          <p:cNvSpPr txBox="1">
            <a:spLocks/>
          </p:cNvSpPr>
          <p:nvPr/>
        </p:nvSpPr>
        <p:spPr>
          <a:xfrm>
            <a:off x="0" y="-228600"/>
            <a:ext cx="8895968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</a:rPr>
              <a:t>Example 2: Process-based FFA + CPM in Turkey River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5FCA6-830D-716B-CA8D-82D196083396}"/>
              </a:ext>
            </a:extLst>
          </p:cNvPr>
          <p:cNvSpPr txBox="1"/>
          <p:nvPr/>
        </p:nvSpPr>
        <p:spPr>
          <a:xfrm>
            <a:off x="76201" y="1166259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Key Question #2: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right roles for CPMs, ESM ensembles, and observations in modeling future changes in flood frequency across scales and geographies?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6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92985" cy="6862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mage result for summary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9999" y="0"/>
            <a:ext cx="47529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9067800" cy="48006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Flood frequency analysis is useful for studying flood changes; it is essential for </a:t>
            </a:r>
            <a:r>
              <a:rPr lang="en-US" sz="2000" b="1" dirty="0" err="1">
                <a:latin typeface="Helvetica" charset="0"/>
                <a:ea typeface="Helvetica" charset="0"/>
                <a:cs typeface="Helvetica" charset="0"/>
              </a:rPr>
              <a:t>decisionmaking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pPr>
              <a:buFont typeface="Wingdings" charset="2"/>
              <a:buChar char="§"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Process-based methods give us an alternative way to estimate flood frequency—and to understand what drives it</a:t>
            </a:r>
          </a:p>
          <a:p>
            <a:pPr>
              <a:buFont typeface="Wingdings" charset="2"/>
              <a:buChar char="§"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There’s much to be done to understand spatiotemporal flood frequency across scales, which requires integration of different types of models and observations—</a:t>
            </a:r>
            <a:r>
              <a:rPr lang="en-US" sz="2000" b="1" u="sng" dirty="0">
                <a:latin typeface="Helvetica" charset="0"/>
                <a:ea typeface="Helvetica" charset="0"/>
                <a:cs typeface="Helvetica" charset="0"/>
              </a:rPr>
              <a:t>and at least in the USA, the clock is ticking: FEMA will deploy the approach very soon in practice!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762B1-D99B-A3D2-16F5-6B5F2600113C}"/>
              </a:ext>
            </a:extLst>
          </p:cNvPr>
          <p:cNvSpPr txBox="1"/>
          <p:nvPr/>
        </p:nvSpPr>
        <p:spPr>
          <a:xfrm>
            <a:off x="62948" y="4724400"/>
            <a:ext cx="90048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Acknowledgements/Collaborators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Jim Smith &amp; Mary Lynn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Baeck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(Princeton University), Witold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Krajewski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Nicolas Velasquez (University of Iowa), Ricardo Mantilla (University of Manitoba), Christa Peters-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Lidard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(NASA), Amanda Stone &amp; Kathleen Holman (Bureau of Reclamation), Eric Booth &amp; Ken Potter (University of Wisconsin-Madison);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Zhe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Li &amp; Frances Davenport (Colorado State University), Guo Yu (Desert Research Institute), Mike Fienen &amp; Jeremy White (USGS), Fred Ogden &amp; Luciana Cunha (NOAA),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Zhengzheng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Zhou &amp; Qi Zhuang (Tongji University),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Zhihua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Zhu (Sun-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Sen University), Soren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Thorndahl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Christoffer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Andersen (Aalborg University), Nadav Peleg (University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Laussane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Gabriel Perez Mesa (Vanderbilt University); Greg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Karlovitz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(US Army Corps of Engineers); Seth Lawler &amp; Alyssa Dietrich (Dewberry)</a:t>
            </a:r>
          </a:p>
        </p:txBody>
      </p:sp>
    </p:spTree>
    <p:extLst>
      <p:ext uri="{BB962C8B-B14F-4D97-AF65-F5344CB8AC3E}">
        <p14:creationId xmlns:p14="http://schemas.microsoft.com/office/powerpoint/2010/main" val="13941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53E8D1-44D2-EA10-4EF8-3D86D9D55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7227"/>
            <a:ext cx="476747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FEMA’s Future of Flood Risk Data (FFRD) initiative: </a:t>
            </a:r>
            <a:r>
              <a:rPr lang="en-US" sz="2400" dirty="0"/>
              <a:t>$2 billion USD for new floodplain mapping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Stochastic storm transposition in HEC-HMS</a:t>
            </a:r>
          </a:p>
          <a:p>
            <a:pPr lvl="1"/>
            <a:r>
              <a:rPr lang="en-US" sz="2000" dirty="0"/>
              <a:t>Storm typing, seasonality, etc.</a:t>
            </a:r>
          </a:p>
          <a:p>
            <a:pPr lvl="1"/>
            <a:r>
              <a:rPr lang="en-US" sz="2000" dirty="0"/>
              <a:t>Starting with present climate; will eventually include future climate projections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A8668B-C311-1A11-C70B-E9C092110E02}"/>
              </a:ext>
            </a:extLst>
          </p:cNvPr>
          <p:cNvSpPr txBox="1">
            <a:spLocks/>
          </p:cNvSpPr>
          <p:nvPr/>
        </p:nvSpPr>
        <p:spPr>
          <a:xfrm>
            <a:off x="152400" y="72231"/>
            <a:ext cx="7117147" cy="1295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Process-Based FFA is coming!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372F0-A1FF-6543-33C6-06A7EF29C333}"/>
              </a:ext>
            </a:extLst>
          </p:cNvPr>
          <p:cNvSpPr txBox="1"/>
          <p:nvPr/>
        </p:nvSpPr>
        <p:spPr>
          <a:xfrm>
            <a:off x="5638800" y="565493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storms.dewberryanalytics.com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3B3AC-EBD4-314C-2A49-C01AABFC2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435" y="938009"/>
            <a:ext cx="3875079" cy="475735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F22FC10-C62C-4B39-E228-B9CA9C4C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573" y="2057400"/>
            <a:ext cx="2311400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60" y="0"/>
            <a:ext cx="9144000" cy="687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399" y="88612"/>
            <a:ext cx="876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Flood Frequency Analysis: Where flood science meets flood practice—and where a lot more work is needed!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10" y="842665"/>
            <a:ext cx="8162320" cy="567678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6934200" y="2115249"/>
            <a:ext cx="0" cy="352355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524000" y="2115249"/>
            <a:ext cx="541020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5400000">
            <a:off x="5545785" y="3676254"/>
            <a:ext cx="3429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1% Annual Exceedance Prob.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or 100-Year Flood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2831" y="4104259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Q</a:t>
            </a:r>
            <a:r>
              <a:rPr lang="en-US" b="1" baseline="-25000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100</a:t>
            </a:r>
            <a:r>
              <a:rPr lang="en-US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 or</a:t>
            </a:r>
            <a:r>
              <a:rPr lang="en-US" b="1" baseline="-25000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100-year Magnitude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1523999" y="2115249"/>
            <a:ext cx="1018832" cy="21582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76EB42-2AD5-DB4E-8FDC-BD931789F3C7}"/>
              </a:ext>
            </a:extLst>
          </p:cNvPr>
          <p:cNvSpPr txBox="1"/>
          <p:nvPr/>
        </p:nvSpPr>
        <p:spPr>
          <a:xfrm>
            <a:off x="2701394" y="6519446"/>
            <a:ext cx="452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highlight>
                  <a:srgbClr val="FFFFFF"/>
                </a:highlight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Annual Recurrence Interval or Return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5E694-EC98-EA4A-A3CD-EAADE451F9A9}"/>
              </a:ext>
            </a:extLst>
          </p:cNvPr>
          <p:cNvSpPr txBox="1"/>
          <p:nvPr/>
        </p:nvSpPr>
        <p:spPr>
          <a:xfrm>
            <a:off x="1560156" y="4909924"/>
            <a:ext cx="2400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“Flood Frequency Curve”</a:t>
            </a:r>
          </a:p>
        </p:txBody>
      </p:sp>
    </p:spTree>
    <p:extLst>
      <p:ext uri="{BB962C8B-B14F-4D97-AF65-F5344CB8AC3E}">
        <p14:creationId xmlns:p14="http://schemas.microsoft.com/office/powerpoint/2010/main" val="33247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7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A8A23BC-FDEB-2C46-841D-EB96D065B0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27151"/>
            <a:ext cx="7529570" cy="5530849"/>
          </a:xfrm>
          <a:prstGeom prst="rect">
            <a:avLst/>
          </a:prstGeom>
        </p:spPr>
      </p:pic>
      <p:pic>
        <p:nvPicPr>
          <p:cNvPr id="7" name="Graphic 6" descr="Help with solid fill">
            <a:extLst>
              <a:ext uri="{FF2B5EF4-FFF2-40B4-BE49-F238E27FC236}">
                <a16:creationId xmlns:a16="http://schemas.microsoft.com/office/drawing/2014/main" id="{67176398-2800-0944-B4D4-95C132A17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9159" y="-87962"/>
            <a:ext cx="1639359" cy="163935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5BD08E9-0B21-6A4F-B808-F91AEFE6A131}"/>
              </a:ext>
            </a:extLst>
          </p:cNvPr>
          <p:cNvSpPr txBox="1">
            <a:spLocks/>
          </p:cNvSpPr>
          <p:nvPr/>
        </p:nvSpPr>
        <p:spPr>
          <a:xfrm>
            <a:off x="1524000" y="175260"/>
            <a:ext cx="7117147" cy="1295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How can we use conceptual, observational, and modeling advances to bring flood frequency analysis into the 21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century?</a:t>
            </a:r>
          </a:p>
        </p:txBody>
      </p:sp>
    </p:spTree>
    <p:extLst>
      <p:ext uri="{BB962C8B-B14F-4D97-AF65-F5344CB8AC3E}">
        <p14:creationId xmlns:p14="http://schemas.microsoft.com/office/powerpoint/2010/main" val="270456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263826-DE60-A44D-B95A-B2294FDD13C8}"/>
              </a:ext>
            </a:extLst>
          </p:cNvPr>
          <p:cNvSpPr/>
          <p:nvPr/>
        </p:nvSpPr>
        <p:spPr>
          <a:xfrm>
            <a:off x="0" y="-10779"/>
            <a:ext cx="9144000" cy="687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681438" y="1173171"/>
            <a:ext cx="5638800" cy="3779829"/>
            <a:chOff x="-650744" y="2789498"/>
            <a:chExt cx="6613999" cy="4075994"/>
          </a:xfrm>
        </p:grpSpPr>
        <p:pic>
          <p:nvPicPr>
            <p:cNvPr id="13" name="Picture 12" descr="StIVgif.gif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413" y="2910326"/>
              <a:ext cx="4495800" cy="3955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-650744" y="2789498"/>
              <a:ext cx="6613999" cy="398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1. Weather Radar and/or Rain Gages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B8AA5-F033-7C4B-9054-0F0C3FBD85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4419600"/>
            <a:ext cx="2743200" cy="2421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7950E-BA97-8743-9FC2-3C324B80DEE5}"/>
              </a:ext>
            </a:extLst>
          </p:cNvPr>
          <p:cNvSpPr txBox="1"/>
          <p:nvPr/>
        </p:nvSpPr>
        <p:spPr>
          <a:xfrm>
            <a:off x="1981200" y="5223164"/>
            <a:ext cx="242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High-resolution regional/global climate models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ttps://3c1703fe8d.site.internapcdn.net/newman/gfx/news/hires/2015/hownasaseese.gif">
            <a:extLst>
              <a:ext uri="{FF2B5EF4-FFF2-40B4-BE49-F238E27FC236}">
                <a16:creationId xmlns:a16="http://schemas.microsoft.com/office/drawing/2014/main" id="{F112232D-7058-A541-A5E5-1091C265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119" y="1606103"/>
            <a:ext cx="4800600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8877F-9DB3-9845-B9B7-E9FFCDACC5B3}"/>
              </a:ext>
            </a:extLst>
          </p:cNvPr>
          <p:cNvSpPr txBox="1"/>
          <p:nvPr/>
        </p:nvSpPr>
        <p:spPr>
          <a:xfrm>
            <a:off x="3693321" y="1184531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Satellites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BCC79D-A7C4-E547-A174-CB0F24D58C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Gridded Precipitation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Data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critical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  <a:sym typeface="Wingdings" pitchFamily="2" charset="2"/>
              </a:rPr>
              <a:t> spacetime information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43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4837CF-F131-264B-B7E9-AE0F3140DEBF}"/>
              </a:ext>
            </a:extLst>
          </p:cNvPr>
          <p:cNvGrpSpPr/>
          <p:nvPr/>
        </p:nvGrpSpPr>
        <p:grpSpPr>
          <a:xfrm>
            <a:off x="32133" y="5157411"/>
            <a:ext cx="5253806" cy="261791"/>
            <a:chOff x="6791" y="4723790"/>
            <a:chExt cx="5253806" cy="2617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4181F2-EFD1-5A49-8A12-C00CC2812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349" y="4726575"/>
              <a:ext cx="5110451" cy="25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8C139D-54F0-A246-AE7A-D80ADD9AC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1" y="4732093"/>
              <a:ext cx="1026116" cy="2534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2CD2A4-AF2D-F441-B2FF-6E5209C07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4481" y="4723790"/>
              <a:ext cx="1026116" cy="25348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25148" y="1539149"/>
            <a:ext cx="6827704" cy="3810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8861" y="6672853"/>
            <a:ext cx="16113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Image: http://www.berries.com</a:t>
            </a:r>
          </a:p>
        </p:txBody>
      </p:sp>
      <p:sp>
        <p:nvSpPr>
          <p:cNvPr id="12" name="Oval 11"/>
          <p:cNvSpPr/>
          <p:nvPr/>
        </p:nvSpPr>
        <p:spPr>
          <a:xfrm>
            <a:off x="434419" y="2849972"/>
            <a:ext cx="1828800" cy="1828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Stochastically generate lots of flood recipes: rainfall + other ingredients</a:t>
            </a:r>
          </a:p>
        </p:txBody>
      </p:sp>
      <p:sp>
        <p:nvSpPr>
          <p:cNvPr id="15" name="Oval 14"/>
          <p:cNvSpPr/>
          <p:nvPr/>
        </p:nvSpPr>
        <p:spPr>
          <a:xfrm>
            <a:off x="2463056" y="2870292"/>
            <a:ext cx="1828800" cy="1828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Lots of Monte Carlo simulations using physics-based models</a:t>
            </a:r>
          </a:p>
        </p:txBody>
      </p:sp>
      <p:sp>
        <p:nvSpPr>
          <p:cNvPr id="16" name="Oval 15"/>
          <p:cNvSpPr/>
          <p:nvPr/>
        </p:nvSpPr>
        <p:spPr>
          <a:xfrm>
            <a:off x="4479816" y="2870292"/>
            <a:ext cx="1828800" cy="1828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Analyze model outputs for flood frequency and physical drivers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4" y="116398"/>
            <a:ext cx="51967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Our Approach: Process-Based Flood Frequency Analysis via “Flood Recipes”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99852" y="3810000"/>
            <a:ext cx="914400" cy="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981052" y="3810000"/>
            <a:ext cx="914400" cy="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421BBD5-33EC-994F-87C0-310F74B3E2C2}"/>
              </a:ext>
            </a:extLst>
          </p:cNvPr>
          <p:cNvSpPr txBox="1"/>
          <p:nvPr/>
        </p:nvSpPr>
        <p:spPr>
          <a:xfrm>
            <a:off x="871765" y="23479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17D0A-4919-5F4E-8C79-ADA6D93182A5}"/>
              </a:ext>
            </a:extLst>
          </p:cNvPr>
          <p:cNvSpPr txBox="1"/>
          <p:nvPr/>
        </p:nvSpPr>
        <p:spPr>
          <a:xfrm>
            <a:off x="2902791" y="23479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2FD73-6630-0B40-BCB5-EA2BE5D654F4}"/>
              </a:ext>
            </a:extLst>
          </p:cNvPr>
          <p:cNvSpPr txBox="1"/>
          <p:nvPr/>
        </p:nvSpPr>
        <p:spPr>
          <a:xfrm>
            <a:off x="4917162" y="2347919"/>
            <a:ext cx="95410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0BC761-2206-9848-8113-74573257D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0" y="5365109"/>
            <a:ext cx="5110451" cy="141669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9A195E0-8E51-560F-317A-A2E22C46FED2}"/>
              </a:ext>
            </a:extLst>
          </p:cNvPr>
          <p:cNvSpPr/>
          <p:nvPr/>
        </p:nvSpPr>
        <p:spPr>
          <a:xfrm>
            <a:off x="727344" y="3598024"/>
            <a:ext cx="1260633" cy="8678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E883539-9257-53C1-71EE-3A2B727F1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372" y="5419202"/>
            <a:ext cx="1979611" cy="898768"/>
          </a:xfrm>
          <a:effectLst>
            <a:outerShdw blurRad="114300" dist="88900" dir="7800000" algn="ctr" rotWithShape="0">
              <a:schemeClr val="bg1">
                <a:alpha val="91000"/>
              </a:scheme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56C0B1-021D-A2C2-CCD8-5F909E9E22A8}"/>
              </a:ext>
            </a:extLst>
          </p:cNvPr>
          <p:cNvCxnSpPr>
            <a:cxnSpLocks/>
            <a:stCxn id="8" idx="6"/>
            <a:endCxn id="9" idx="1"/>
          </p:cNvCxnSpPr>
          <p:nvPr/>
        </p:nvCxnSpPr>
        <p:spPr>
          <a:xfrm>
            <a:off x="1987977" y="4031957"/>
            <a:ext cx="2969395" cy="18366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468D2A-2FA2-AD25-DC7D-E359F2D5F06F}"/>
              </a:ext>
            </a:extLst>
          </p:cNvPr>
          <p:cNvSpPr txBox="1"/>
          <p:nvPr/>
        </p:nvSpPr>
        <p:spPr>
          <a:xfrm>
            <a:off x="6936983" y="5292458"/>
            <a:ext cx="2259951" cy="1169551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Stochastic Storm Transposition (SST): resampling from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storm catalogs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created from gridded rainfall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9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82B900-1073-D34F-8F43-7D208314DFC9}"/>
              </a:ext>
            </a:extLst>
          </p:cNvPr>
          <p:cNvSpPr/>
          <p:nvPr/>
        </p:nvSpPr>
        <p:spPr>
          <a:xfrm>
            <a:off x="0" y="-21557"/>
            <a:ext cx="9144000" cy="687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FC9BC-58DC-0F43-A743-CCD72912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9822" y="-198923"/>
            <a:ext cx="8777109" cy="1295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Examples</a:t>
            </a:r>
          </a:p>
        </p:txBody>
      </p:sp>
      <p:pic>
        <p:nvPicPr>
          <p:cNvPr id="1032" name="Picture 8" descr="Image result for iowa cornfield">
            <a:extLst>
              <a:ext uri="{FF2B5EF4-FFF2-40B4-BE49-F238E27FC236}">
                <a16:creationId xmlns:a16="http://schemas.microsoft.com/office/drawing/2014/main" id="{F4D679D3-E52F-C441-9E0B-595EDDEE8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19" y="3901880"/>
            <a:ext cx="4531362" cy="272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urkey river winter">
            <a:extLst>
              <a:ext uri="{FF2B5EF4-FFF2-40B4-BE49-F238E27FC236}">
                <a16:creationId xmlns:a16="http://schemas.microsoft.com/office/drawing/2014/main" id="{132441FD-27C2-394F-930C-FE4B0A35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9" y="1273492"/>
            <a:ext cx="4531362" cy="254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FFBE36-44C6-E646-83AA-61947FBDD5BB}"/>
              </a:ext>
            </a:extLst>
          </p:cNvPr>
          <p:cNvSpPr txBox="1"/>
          <p:nvPr/>
        </p:nvSpPr>
        <p:spPr>
          <a:xfrm>
            <a:off x="616399" y="877547"/>
            <a:ext cx="34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 2: Turkey River, Iowa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CDFF0-CEFE-5C48-BE66-0E9AC368A306}"/>
              </a:ext>
            </a:extLst>
          </p:cNvPr>
          <p:cNvSpPr txBox="1"/>
          <p:nvPr/>
        </p:nvSpPr>
        <p:spPr>
          <a:xfrm>
            <a:off x="3962400" y="69437"/>
            <a:ext cx="208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 1: Little Sugar Creek in Charlotte, North Carolina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9C79740-FE21-4A29-E481-6DE851CB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1478" y="69437"/>
            <a:ext cx="3034103" cy="375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ere &amp; How to Take the Perfect Charlotte Skyline Photo">
            <a:extLst>
              <a:ext uri="{FF2B5EF4-FFF2-40B4-BE49-F238E27FC236}">
                <a16:creationId xmlns:a16="http://schemas.microsoft.com/office/drawing/2014/main" id="{BDD85C92-8393-1640-BB2A-E8FEDA8CC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600" y="3891979"/>
            <a:ext cx="4305667" cy="273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6EEE5B-9AF7-7733-F008-2A7570B3569C}"/>
              </a:ext>
            </a:extLst>
          </p:cNvPr>
          <p:cNvSpPr txBox="1"/>
          <p:nvPr/>
        </p:nvSpPr>
        <p:spPr>
          <a:xfrm>
            <a:off x="76200" y="106740"/>
            <a:ext cx="88801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Example 1: Little Sugar Creek (110 km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)—Centrality of Rainfall Spatiotemporal Variability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 randomly-generated floods that each produced 100-year discharge at the outlet:</a:t>
            </a:r>
          </a:p>
        </p:txBody>
      </p:sp>
      <p:pic>
        <p:nvPicPr>
          <p:cNvPr id="6" name="Picture 5" descr="networkstructure_wbprez.png">
            <a:extLst>
              <a:ext uri="{FF2B5EF4-FFF2-40B4-BE49-F238E27FC236}">
                <a16:creationId xmlns:a16="http://schemas.microsoft.com/office/drawing/2014/main" id="{C451B493-E9B1-CD88-A169-2DA7A68CF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19830"/>
            <a:ext cx="4191000" cy="4810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0DDA4-C410-6FC6-DC23-27569D030F7D}"/>
              </a:ext>
            </a:extLst>
          </p:cNvPr>
          <p:cNvSpPr txBox="1"/>
          <p:nvPr/>
        </p:nvSpPr>
        <p:spPr>
          <a:xfrm>
            <a:off x="4901917" y="6230719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Wright et al., Flood Frequency Using Radar Rainfall Fields and Stochastic Storm Transposition.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WRR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2014.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4A7117-D83E-12DD-4784-8F6AA2F49C7F}"/>
              </a:ext>
            </a:extLst>
          </p:cNvPr>
          <p:cNvGrpSpPr/>
          <p:nvPr/>
        </p:nvGrpSpPr>
        <p:grpSpPr>
          <a:xfrm>
            <a:off x="4906679" y="1627442"/>
            <a:ext cx="4049702" cy="4588989"/>
            <a:chOff x="4906679" y="1627442"/>
            <a:chExt cx="4049702" cy="4588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57DEDD-BDE6-6F49-4667-D8D06126B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679" y="2177831"/>
              <a:ext cx="4049702" cy="40386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06C556-52E3-63F7-63FC-AAF5EEEE0796}"/>
                </a:ext>
              </a:extLst>
            </p:cNvPr>
            <p:cNvSpPr txBox="1"/>
            <p:nvPr/>
          </p:nvSpPr>
          <p:spPr>
            <a:xfrm>
              <a:off x="5098042" y="1627442"/>
              <a:ext cx="36669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Transposed hi-res bias-corrected radar rainfall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9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AD36318-118A-E0E6-16B2-1D791D3314C8}"/>
              </a:ext>
            </a:extLst>
          </p:cNvPr>
          <p:cNvSpPr txBox="1"/>
          <p:nvPr/>
        </p:nvSpPr>
        <p:spPr>
          <a:xfrm>
            <a:off x="1881049" y="6196097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Wright et al., Flood Frequency Using Radar Rainfall Fields and Stochastic Storm Transposition.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WRR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2014.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7315A8-A729-48B9-1994-19DAD155557B}"/>
              </a:ext>
            </a:extLst>
          </p:cNvPr>
          <p:cNvGrpSpPr/>
          <p:nvPr/>
        </p:nvGrpSpPr>
        <p:grpSpPr>
          <a:xfrm>
            <a:off x="4038600" y="1060846"/>
            <a:ext cx="4630884" cy="5573341"/>
            <a:chOff x="2154090" y="793943"/>
            <a:chExt cx="4724400" cy="57959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8A71E9F-5462-130A-9DF4-E7A18D158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4090" y="793943"/>
              <a:ext cx="4724400" cy="57959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D7A56-FF4B-E506-C84C-052D23196B58}"/>
                </a:ext>
              </a:extLst>
            </p:cNvPr>
            <p:cNvSpPr txBox="1"/>
            <p:nvPr/>
          </p:nvSpPr>
          <p:spPr>
            <a:xfrm>
              <a:off x="2895600" y="1066800"/>
              <a:ext cx="734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110 km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A5BE35-5A5F-2534-6556-8952FD1B7003}"/>
                </a:ext>
              </a:extLst>
            </p:cNvPr>
            <p:cNvSpPr txBox="1"/>
            <p:nvPr/>
          </p:nvSpPr>
          <p:spPr>
            <a:xfrm>
              <a:off x="2895600" y="3828365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7 km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A4EA13-9F22-84D0-A867-7D05605921BA}"/>
              </a:ext>
            </a:extLst>
          </p:cNvPr>
          <p:cNvSpPr txBox="1"/>
          <p:nvPr/>
        </p:nvSpPr>
        <p:spPr>
          <a:xfrm>
            <a:off x="76200" y="1166259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Key Question #1: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different types of rainfall-producing storm systems change—in frequency, intensity, structure, and location—in a warming world?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EAD12-B572-85F9-D377-536D78AF6516}"/>
              </a:ext>
            </a:extLst>
          </p:cNvPr>
          <p:cNvSpPr txBox="1"/>
          <p:nvPr/>
        </p:nvSpPr>
        <p:spPr>
          <a:xfrm>
            <a:off x="76200" y="57686"/>
            <a:ext cx="8880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Example 1: Little Sugar Creek (110 km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)—Centrality of Rainfall Spatiotemporal Variability</a:t>
            </a:r>
          </a:p>
        </p:txBody>
      </p:sp>
    </p:spTree>
    <p:extLst>
      <p:ext uri="{BB962C8B-B14F-4D97-AF65-F5344CB8AC3E}">
        <p14:creationId xmlns:p14="http://schemas.microsoft.com/office/powerpoint/2010/main" val="41592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-21557"/>
            <a:ext cx="9144000" cy="687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A9E633-3720-7A45-A7DA-E486A7FF272B}"/>
              </a:ext>
            </a:extLst>
          </p:cNvPr>
          <p:cNvSpPr/>
          <p:nvPr/>
        </p:nvSpPr>
        <p:spPr>
          <a:xfrm>
            <a:off x="4341341" y="825451"/>
            <a:ext cx="466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Yu et al., The Upper Tail of Precipitation in Convection-Permitting Regional Climate Models and Their Utility in Nonstationary Rainfall and Flood Frequency Analysis,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Earth's Future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245B31-739C-8349-920C-8EDA321FF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9" y="2971800"/>
            <a:ext cx="4206690" cy="287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7B61AF-877A-8143-8AB6-8B4559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631" y="854973"/>
            <a:ext cx="2397925" cy="21168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3765F2-65AB-F449-A3AE-2126AA1E2696}"/>
              </a:ext>
            </a:extLst>
          </p:cNvPr>
          <p:cNvCxnSpPr>
            <a:cxnSpLocks/>
          </p:cNvCxnSpPr>
          <p:nvPr/>
        </p:nvCxnSpPr>
        <p:spPr>
          <a:xfrm flipH="1">
            <a:off x="2667000" y="1913386"/>
            <a:ext cx="304800" cy="121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A5A2031-9F2C-5E43-ABD7-F1B4E61E529D}"/>
              </a:ext>
            </a:extLst>
          </p:cNvPr>
          <p:cNvSpPr txBox="1"/>
          <p:nvPr/>
        </p:nvSpPr>
        <p:spPr>
          <a:xfrm>
            <a:off x="258725" y="5979765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NCAR “CONUS-I”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 years: present day; end-of-century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21C4E5-4914-954C-AEB7-53FCBD8DA048}"/>
              </a:ext>
            </a:extLst>
          </p:cNvPr>
          <p:cNvGrpSpPr/>
          <p:nvPr/>
        </p:nvGrpSpPr>
        <p:grpSpPr>
          <a:xfrm>
            <a:off x="4365586" y="3976081"/>
            <a:ext cx="4662000" cy="2869591"/>
            <a:chOff x="4584111" y="3751796"/>
            <a:chExt cx="4662000" cy="2869591"/>
          </a:xfrm>
        </p:grpSpPr>
        <p:pic>
          <p:nvPicPr>
            <p:cNvPr id="15" name="Picture 14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86C95AAF-5264-ED46-AE2C-52953953C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4111" y="3816753"/>
              <a:ext cx="4662000" cy="28046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59513C-F98F-764D-974C-3A8D51808817}"/>
                </a:ext>
              </a:extLst>
            </p:cNvPr>
            <p:cNvSpPr/>
            <p:nvPr/>
          </p:nvSpPr>
          <p:spPr>
            <a:xfrm>
              <a:off x="5181600" y="3751796"/>
              <a:ext cx="3962400" cy="134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36A9B5EF-ECFA-C342-AA76-E1D2284CC8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368" y="1471782"/>
            <a:ext cx="4662000" cy="2604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05AA9A-54DC-C44B-BE65-ED43414F9B5C}"/>
              </a:ext>
            </a:extLst>
          </p:cNvPr>
          <p:cNvSpPr txBox="1">
            <a:spLocks/>
          </p:cNvSpPr>
          <p:nvPr/>
        </p:nvSpPr>
        <p:spPr>
          <a:xfrm>
            <a:off x="0" y="-228600"/>
            <a:ext cx="8895968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</a:rPr>
              <a:t>Example 2: Process-based FFA + CPM in Turkey River</a:t>
            </a:r>
            <a:endParaRPr lang="en-US" sz="3200" b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34.7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7.7|17.3|2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32277</TotalTime>
  <Words>732</Words>
  <Application>Microsoft Macintosh PowerPoint</Application>
  <PresentationFormat>On-screen Show (4:3)</PresentationFormat>
  <Paragraphs>71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Helvetica Neue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Kirschbaum, Dalia B. (GSFC-6170)</dc:creator>
  <cp:lastModifiedBy>Daniel Wright</cp:lastModifiedBy>
  <cp:revision>2237</cp:revision>
  <cp:lastPrinted>2013-01-09T18:45:36Z</cp:lastPrinted>
  <dcterms:created xsi:type="dcterms:W3CDTF">2012-12-14T19:23:27Z</dcterms:created>
  <dcterms:modified xsi:type="dcterms:W3CDTF">2023-09-11T14:55:39Z</dcterms:modified>
</cp:coreProperties>
</file>